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3" r:id="rId1"/>
  </p:sldMasterIdLst>
  <p:notesMasterIdLst>
    <p:notesMasterId r:id="rId46"/>
  </p:notesMasterIdLst>
  <p:sldIdLst>
    <p:sldId id="256" r:id="rId2"/>
    <p:sldId id="285" r:id="rId3"/>
    <p:sldId id="286" r:id="rId4"/>
    <p:sldId id="287" r:id="rId5"/>
    <p:sldId id="259" r:id="rId6"/>
    <p:sldId id="260" r:id="rId7"/>
    <p:sldId id="288" r:id="rId8"/>
    <p:sldId id="261" r:id="rId9"/>
    <p:sldId id="262" r:id="rId10"/>
    <p:sldId id="263" r:id="rId11"/>
    <p:sldId id="264" r:id="rId12"/>
    <p:sldId id="265" r:id="rId13"/>
    <p:sldId id="289" r:id="rId14"/>
    <p:sldId id="267" r:id="rId15"/>
    <p:sldId id="268" r:id="rId16"/>
    <p:sldId id="269" r:id="rId17"/>
    <p:sldId id="290" r:id="rId18"/>
    <p:sldId id="291" r:id="rId19"/>
    <p:sldId id="292" r:id="rId20"/>
    <p:sldId id="293" r:id="rId21"/>
    <p:sldId id="294" r:id="rId22"/>
    <p:sldId id="306" r:id="rId23"/>
    <p:sldId id="273" r:id="rId24"/>
    <p:sldId id="274" r:id="rId25"/>
    <p:sldId id="275" r:id="rId26"/>
    <p:sldId id="276" r:id="rId27"/>
    <p:sldId id="277" r:id="rId28"/>
    <p:sldId id="278" r:id="rId29"/>
    <p:sldId id="279" r:id="rId30"/>
    <p:sldId id="280" r:id="rId31"/>
    <p:sldId id="281" r:id="rId32"/>
    <p:sldId id="295" r:id="rId33"/>
    <p:sldId id="307" r:id="rId34"/>
    <p:sldId id="297" r:id="rId35"/>
    <p:sldId id="298" r:id="rId36"/>
    <p:sldId id="299" r:id="rId37"/>
    <p:sldId id="300" r:id="rId38"/>
    <p:sldId id="301" r:id="rId39"/>
    <p:sldId id="309" r:id="rId40"/>
    <p:sldId id="302" r:id="rId41"/>
    <p:sldId id="303" r:id="rId42"/>
    <p:sldId id="304" r:id="rId43"/>
    <p:sldId id="305" r:id="rId44"/>
    <p:sldId id="30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84" userDrawn="1">
          <p15:clr>
            <a:srgbClr val="A4A3A4"/>
          </p15:clr>
        </p15:guide>
        <p15:guide id="5" orient="horz" pos="2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6006" autoAdjust="0"/>
  </p:normalViewPr>
  <p:slideViewPr>
    <p:cSldViewPr snapToGrid="0" snapToObjects="1" showGuides="1">
      <p:cViewPr varScale="1">
        <p:scale>
          <a:sx n="92" d="100"/>
          <a:sy n="92" d="100"/>
        </p:scale>
        <p:origin x="176" y="632"/>
      </p:cViewPr>
      <p:guideLst>
        <p:guide pos="1584"/>
        <p:guide orient="horz" pos="2999"/>
      </p:guideLst>
    </p:cSldViewPr>
  </p:slideViewPr>
  <p:outlineViewPr>
    <p:cViewPr>
      <p:scale>
        <a:sx n="33" d="100"/>
        <a:sy n="33" d="100"/>
      </p:scale>
      <p:origin x="0" y="220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fadel:papers:UIradar:paper:scripts:figsforpres:frame-FF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fadel:papers:UIradar:paper:scripts:figsforpres:f2-update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marker>
            <c:symbol val="none"/>
          </c:marker>
          <c:val>
            <c:numRef>
              <c:f>Sheet1!$A$1:$FX$1</c:f>
              <c:numCache>
                <c:formatCode>General</c:formatCode>
                <c:ptCount val="180"/>
                <c:pt idx="0">
                  <c:v>0.0094389</c:v>
                </c:pt>
                <c:pt idx="1">
                  <c:v>0.002809</c:v>
                </c:pt>
                <c:pt idx="2">
                  <c:v>0.018033</c:v>
                </c:pt>
                <c:pt idx="3">
                  <c:v>0.0095517</c:v>
                </c:pt>
                <c:pt idx="4">
                  <c:v>0.0059278</c:v>
                </c:pt>
                <c:pt idx="5">
                  <c:v>0.0032688</c:v>
                </c:pt>
                <c:pt idx="6">
                  <c:v>0.01004</c:v>
                </c:pt>
                <c:pt idx="7">
                  <c:v>0.0074363</c:v>
                </c:pt>
                <c:pt idx="8">
                  <c:v>0.0063194</c:v>
                </c:pt>
                <c:pt idx="9">
                  <c:v>0.012147</c:v>
                </c:pt>
                <c:pt idx="10">
                  <c:v>0.013279</c:v>
                </c:pt>
                <c:pt idx="11">
                  <c:v>0.0025005</c:v>
                </c:pt>
                <c:pt idx="12">
                  <c:v>0.0053351</c:v>
                </c:pt>
                <c:pt idx="13">
                  <c:v>0.005024</c:v>
                </c:pt>
                <c:pt idx="14">
                  <c:v>0.0020902</c:v>
                </c:pt>
                <c:pt idx="15">
                  <c:v>0.014263</c:v>
                </c:pt>
                <c:pt idx="16">
                  <c:v>0.0028116</c:v>
                </c:pt>
                <c:pt idx="17">
                  <c:v>0.0033059</c:v>
                </c:pt>
                <c:pt idx="18">
                  <c:v>0.0066945</c:v>
                </c:pt>
                <c:pt idx="19">
                  <c:v>0.0078395</c:v>
                </c:pt>
                <c:pt idx="20">
                  <c:v>0.0084499</c:v>
                </c:pt>
                <c:pt idx="21">
                  <c:v>0.0020739</c:v>
                </c:pt>
                <c:pt idx="22">
                  <c:v>0.0062335</c:v>
                </c:pt>
                <c:pt idx="23">
                  <c:v>0.0067965</c:v>
                </c:pt>
                <c:pt idx="24">
                  <c:v>0.0058806</c:v>
                </c:pt>
                <c:pt idx="25">
                  <c:v>0.0083436</c:v>
                </c:pt>
                <c:pt idx="26">
                  <c:v>0.0051957</c:v>
                </c:pt>
                <c:pt idx="27">
                  <c:v>0.0078132</c:v>
                </c:pt>
                <c:pt idx="28">
                  <c:v>0.0065341</c:v>
                </c:pt>
                <c:pt idx="29">
                  <c:v>0.0027372</c:v>
                </c:pt>
                <c:pt idx="30">
                  <c:v>0.0011039</c:v>
                </c:pt>
                <c:pt idx="31">
                  <c:v>0.0066208</c:v>
                </c:pt>
                <c:pt idx="32">
                  <c:v>0.0045334</c:v>
                </c:pt>
                <c:pt idx="33">
                  <c:v>0.0052562</c:v>
                </c:pt>
                <c:pt idx="34">
                  <c:v>0.0090233</c:v>
                </c:pt>
                <c:pt idx="35">
                  <c:v>0.0096684</c:v>
                </c:pt>
                <c:pt idx="36">
                  <c:v>0.0038854</c:v>
                </c:pt>
                <c:pt idx="37">
                  <c:v>0.012792</c:v>
                </c:pt>
                <c:pt idx="38">
                  <c:v>0.0049844</c:v>
                </c:pt>
                <c:pt idx="39">
                  <c:v>0.0045563</c:v>
                </c:pt>
                <c:pt idx="40">
                  <c:v>0.0041921</c:v>
                </c:pt>
                <c:pt idx="41">
                  <c:v>0.006169</c:v>
                </c:pt>
                <c:pt idx="42">
                  <c:v>0.0013522</c:v>
                </c:pt>
                <c:pt idx="43">
                  <c:v>0.010163</c:v>
                </c:pt>
                <c:pt idx="44">
                  <c:v>0.0081928</c:v>
                </c:pt>
                <c:pt idx="45">
                  <c:v>0.013229</c:v>
                </c:pt>
                <c:pt idx="46">
                  <c:v>0.013409</c:v>
                </c:pt>
                <c:pt idx="47">
                  <c:v>0.023435</c:v>
                </c:pt>
                <c:pt idx="48">
                  <c:v>0.0093339</c:v>
                </c:pt>
                <c:pt idx="49">
                  <c:v>0.0083312</c:v>
                </c:pt>
                <c:pt idx="50">
                  <c:v>0.01785</c:v>
                </c:pt>
                <c:pt idx="51">
                  <c:v>0.0083051</c:v>
                </c:pt>
                <c:pt idx="52">
                  <c:v>0.0032451</c:v>
                </c:pt>
                <c:pt idx="53">
                  <c:v>0.0047708</c:v>
                </c:pt>
                <c:pt idx="54">
                  <c:v>0.01228</c:v>
                </c:pt>
                <c:pt idx="55">
                  <c:v>0.015934</c:v>
                </c:pt>
                <c:pt idx="56">
                  <c:v>0.0038024</c:v>
                </c:pt>
                <c:pt idx="57">
                  <c:v>0.0050195</c:v>
                </c:pt>
                <c:pt idx="58">
                  <c:v>0.006506</c:v>
                </c:pt>
                <c:pt idx="59">
                  <c:v>0.0071374</c:v>
                </c:pt>
                <c:pt idx="60">
                  <c:v>0.012581</c:v>
                </c:pt>
                <c:pt idx="61">
                  <c:v>0.0014967</c:v>
                </c:pt>
                <c:pt idx="62">
                  <c:v>0.0025753</c:v>
                </c:pt>
                <c:pt idx="63">
                  <c:v>0.0020013</c:v>
                </c:pt>
                <c:pt idx="64">
                  <c:v>0.0036148</c:v>
                </c:pt>
                <c:pt idx="65">
                  <c:v>0.010849</c:v>
                </c:pt>
                <c:pt idx="66">
                  <c:v>0.0045736</c:v>
                </c:pt>
                <c:pt idx="67">
                  <c:v>0.0021635</c:v>
                </c:pt>
                <c:pt idx="68">
                  <c:v>0.0075478</c:v>
                </c:pt>
                <c:pt idx="69">
                  <c:v>0.0081914</c:v>
                </c:pt>
                <c:pt idx="70">
                  <c:v>0.014019</c:v>
                </c:pt>
                <c:pt idx="71">
                  <c:v>0.015565</c:v>
                </c:pt>
                <c:pt idx="72">
                  <c:v>0.012851</c:v>
                </c:pt>
                <c:pt idx="73">
                  <c:v>0.032909</c:v>
                </c:pt>
                <c:pt idx="74">
                  <c:v>0.098475</c:v>
                </c:pt>
                <c:pt idx="75">
                  <c:v>0.13081</c:v>
                </c:pt>
                <c:pt idx="76">
                  <c:v>0.1092</c:v>
                </c:pt>
                <c:pt idx="77">
                  <c:v>0.042501</c:v>
                </c:pt>
                <c:pt idx="78">
                  <c:v>0.045559</c:v>
                </c:pt>
                <c:pt idx="79">
                  <c:v>0.03</c:v>
                </c:pt>
                <c:pt idx="80">
                  <c:v>0.02</c:v>
                </c:pt>
                <c:pt idx="81">
                  <c:v>0.02</c:v>
                </c:pt>
                <c:pt idx="82">
                  <c:v>0.01</c:v>
                </c:pt>
                <c:pt idx="83">
                  <c:v>0.012</c:v>
                </c:pt>
                <c:pt idx="84">
                  <c:v>0.013187</c:v>
                </c:pt>
                <c:pt idx="85">
                  <c:v>0.0044166</c:v>
                </c:pt>
                <c:pt idx="86">
                  <c:v>0.003</c:v>
                </c:pt>
                <c:pt idx="87">
                  <c:v>0.011089</c:v>
                </c:pt>
                <c:pt idx="88">
                  <c:v>0.015068</c:v>
                </c:pt>
                <c:pt idx="89">
                  <c:v>0.011019</c:v>
                </c:pt>
                <c:pt idx="90">
                  <c:v>0.0087346</c:v>
                </c:pt>
                <c:pt idx="91">
                  <c:v>0.016168</c:v>
                </c:pt>
                <c:pt idx="92">
                  <c:v>0.024668</c:v>
                </c:pt>
                <c:pt idx="93">
                  <c:v>0.0079978</c:v>
                </c:pt>
                <c:pt idx="94">
                  <c:v>0.0094389</c:v>
                </c:pt>
                <c:pt idx="95">
                  <c:v>0.002809</c:v>
                </c:pt>
                <c:pt idx="96">
                  <c:v>0.018033</c:v>
                </c:pt>
                <c:pt idx="97">
                  <c:v>0.0095517</c:v>
                </c:pt>
                <c:pt idx="98">
                  <c:v>0.0059278</c:v>
                </c:pt>
                <c:pt idx="99">
                  <c:v>0.0032688</c:v>
                </c:pt>
                <c:pt idx="100">
                  <c:v>0.01004</c:v>
                </c:pt>
                <c:pt idx="101">
                  <c:v>0.0074363</c:v>
                </c:pt>
                <c:pt idx="102">
                  <c:v>0.0063194</c:v>
                </c:pt>
                <c:pt idx="103">
                  <c:v>0.012147</c:v>
                </c:pt>
                <c:pt idx="104">
                  <c:v>0.013279</c:v>
                </c:pt>
                <c:pt idx="105">
                  <c:v>0.0025005</c:v>
                </c:pt>
                <c:pt idx="106">
                  <c:v>0.0053351</c:v>
                </c:pt>
                <c:pt idx="107">
                  <c:v>0.005024</c:v>
                </c:pt>
                <c:pt idx="108">
                  <c:v>0.0020902</c:v>
                </c:pt>
                <c:pt idx="109">
                  <c:v>0.014263</c:v>
                </c:pt>
                <c:pt idx="110">
                  <c:v>0.0028116</c:v>
                </c:pt>
                <c:pt idx="111">
                  <c:v>0.0033059</c:v>
                </c:pt>
                <c:pt idx="112">
                  <c:v>0.0094389</c:v>
                </c:pt>
                <c:pt idx="113">
                  <c:v>0.002809</c:v>
                </c:pt>
                <c:pt idx="114">
                  <c:v>0.018033</c:v>
                </c:pt>
                <c:pt idx="115">
                  <c:v>0.0095517</c:v>
                </c:pt>
                <c:pt idx="116">
                  <c:v>0.0059278</c:v>
                </c:pt>
                <c:pt idx="117">
                  <c:v>0.0032688</c:v>
                </c:pt>
                <c:pt idx="118">
                  <c:v>0.01004</c:v>
                </c:pt>
                <c:pt idx="119">
                  <c:v>0.0074363</c:v>
                </c:pt>
                <c:pt idx="120">
                  <c:v>0.0063194</c:v>
                </c:pt>
                <c:pt idx="121">
                  <c:v>0.012147</c:v>
                </c:pt>
                <c:pt idx="122">
                  <c:v>0.013279</c:v>
                </c:pt>
                <c:pt idx="123">
                  <c:v>0.0025005</c:v>
                </c:pt>
                <c:pt idx="124">
                  <c:v>0.0053351</c:v>
                </c:pt>
                <c:pt idx="125">
                  <c:v>0.005024</c:v>
                </c:pt>
                <c:pt idx="126">
                  <c:v>0.0020902</c:v>
                </c:pt>
                <c:pt idx="127">
                  <c:v>0.014263</c:v>
                </c:pt>
                <c:pt idx="128">
                  <c:v>0.0028116</c:v>
                </c:pt>
                <c:pt idx="129">
                  <c:v>0.0033059</c:v>
                </c:pt>
                <c:pt idx="130">
                  <c:v>0.0066945</c:v>
                </c:pt>
                <c:pt idx="131">
                  <c:v>0.0078395</c:v>
                </c:pt>
                <c:pt idx="132">
                  <c:v>0.0084499</c:v>
                </c:pt>
                <c:pt idx="133">
                  <c:v>0.0020739</c:v>
                </c:pt>
                <c:pt idx="134">
                  <c:v>0.0062335</c:v>
                </c:pt>
                <c:pt idx="135">
                  <c:v>0.0067965</c:v>
                </c:pt>
                <c:pt idx="136">
                  <c:v>0.0058806</c:v>
                </c:pt>
                <c:pt idx="137">
                  <c:v>0.0083436</c:v>
                </c:pt>
                <c:pt idx="138">
                  <c:v>0.0051957</c:v>
                </c:pt>
                <c:pt idx="139">
                  <c:v>0.0078132</c:v>
                </c:pt>
                <c:pt idx="140">
                  <c:v>0.0065341</c:v>
                </c:pt>
                <c:pt idx="141">
                  <c:v>0.0027372</c:v>
                </c:pt>
                <c:pt idx="142">
                  <c:v>0.0011039</c:v>
                </c:pt>
                <c:pt idx="143">
                  <c:v>0.0066208</c:v>
                </c:pt>
                <c:pt idx="144">
                  <c:v>0.0045334</c:v>
                </c:pt>
                <c:pt idx="145">
                  <c:v>0.0052562</c:v>
                </c:pt>
                <c:pt idx="146">
                  <c:v>0.0090233</c:v>
                </c:pt>
                <c:pt idx="147">
                  <c:v>0.0096684</c:v>
                </c:pt>
                <c:pt idx="148">
                  <c:v>0.0038854</c:v>
                </c:pt>
                <c:pt idx="149">
                  <c:v>0.012792</c:v>
                </c:pt>
                <c:pt idx="150">
                  <c:v>0.0049844</c:v>
                </c:pt>
                <c:pt idx="151">
                  <c:v>0.0045563</c:v>
                </c:pt>
                <c:pt idx="152">
                  <c:v>0.0041921</c:v>
                </c:pt>
                <c:pt idx="153">
                  <c:v>0.006169</c:v>
                </c:pt>
                <c:pt idx="154">
                  <c:v>0.0013522</c:v>
                </c:pt>
                <c:pt idx="155">
                  <c:v>0.010163</c:v>
                </c:pt>
                <c:pt idx="156">
                  <c:v>0.0081928</c:v>
                </c:pt>
                <c:pt idx="157">
                  <c:v>0.013229</c:v>
                </c:pt>
                <c:pt idx="158">
                  <c:v>0.013409</c:v>
                </c:pt>
                <c:pt idx="159">
                  <c:v>0.023435</c:v>
                </c:pt>
                <c:pt idx="160">
                  <c:v>0.0093339</c:v>
                </c:pt>
                <c:pt idx="161">
                  <c:v>0.0083312</c:v>
                </c:pt>
                <c:pt idx="162">
                  <c:v>0.01785</c:v>
                </c:pt>
                <c:pt idx="163">
                  <c:v>0.0083051</c:v>
                </c:pt>
                <c:pt idx="164">
                  <c:v>0.0032451</c:v>
                </c:pt>
                <c:pt idx="165">
                  <c:v>0.0047708</c:v>
                </c:pt>
                <c:pt idx="166">
                  <c:v>0.01228</c:v>
                </c:pt>
                <c:pt idx="167">
                  <c:v>0.015934</c:v>
                </c:pt>
                <c:pt idx="168">
                  <c:v>0.0038024</c:v>
                </c:pt>
                <c:pt idx="169">
                  <c:v>0.0050195</c:v>
                </c:pt>
                <c:pt idx="170">
                  <c:v>0.006506</c:v>
                </c:pt>
                <c:pt idx="171">
                  <c:v>0.0071374</c:v>
                </c:pt>
                <c:pt idx="172">
                  <c:v>0.012581</c:v>
                </c:pt>
                <c:pt idx="173">
                  <c:v>0.0014967</c:v>
                </c:pt>
                <c:pt idx="174">
                  <c:v>0.0025753</c:v>
                </c:pt>
                <c:pt idx="175">
                  <c:v>0.0020013</c:v>
                </c:pt>
                <c:pt idx="176">
                  <c:v>0.0036148</c:v>
                </c:pt>
                <c:pt idx="177">
                  <c:v>0.010849</c:v>
                </c:pt>
                <c:pt idx="178">
                  <c:v>0.0045736</c:v>
                </c:pt>
                <c:pt idx="179">
                  <c:v>0.0021635</c:v>
                </c:pt>
              </c:numCache>
            </c:numRef>
          </c:val>
          <c:smooth val="0"/>
        </c:ser>
        <c:dLbls>
          <c:showLegendKey val="0"/>
          <c:showVal val="0"/>
          <c:showCatName val="0"/>
          <c:showSerName val="0"/>
          <c:showPercent val="0"/>
          <c:showBubbleSize val="0"/>
        </c:dLbls>
        <c:smooth val="0"/>
        <c:axId val="553730256"/>
        <c:axId val="553734144"/>
      </c:lineChart>
      <c:catAx>
        <c:axId val="553730256"/>
        <c:scaling>
          <c:orientation val="minMax"/>
        </c:scaling>
        <c:delete val="1"/>
        <c:axPos val="b"/>
        <c:majorTickMark val="out"/>
        <c:minorTickMark val="none"/>
        <c:tickLblPos val="nextTo"/>
        <c:crossAx val="553734144"/>
        <c:crosses val="autoZero"/>
        <c:auto val="1"/>
        <c:lblAlgn val="ctr"/>
        <c:lblOffset val="100"/>
        <c:noMultiLvlLbl val="0"/>
      </c:catAx>
      <c:valAx>
        <c:axId val="553734144"/>
        <c:scaling>
          <c:orientation val="minMax"/>
        </c:scaling>
        <c:delete val="1"/>
        <c:axPos val="l"/>
        <c:numFmt formatCode="General" sourceLinked="1"/>
        <c:majorTickMark val="out"/>
        <c:minorTickMark val="none"/>
        <c:tickLblPos val="nextTo"/>
        <c:crossAx val="553730256"/>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w="38100" cmpd="sng">
              <a:solidFill>
                <a:schemeClr val="tx2"/>
              </a:solidFill>
            </a:ln>
          </c:spPr>
          <c:marker>
            <c:symbol val="none"/>
          </c:marker>
          <c:val>
            <c:numRef>
              <c:f>Sheet1!$A$1:$IB$1</c:f>
              <c:numCache>
                <c:formatCode>General</c:formatCode>
                <c:ptCount val="236"/>
                <c:pt idx="0">
                  <c:v>0.008882</c:v>
                </c:pt>
                <c:pt idx="1">
                  <c:v>0.042891</c:v>
                </c:pt>
                <c:pt idx="2">
                  <c:v>0.04657</c:v>
                </c:pt>
                <c:pt idx="3">
                  <c:v>0.16201</c:v>
                </c:pt>
                <c:pt idx="4">
                  <c:v>0.11679</c:v>
                </c:pt>
                <c:pt idx="5">
                  <c:v>0.094678</c:v>
                </c:pt>
                <c:pt idx="6">
                  <c:v>0.071395</c:v>
                </c:pt>
                <c:pt idx="7">
                  <c:v>0.097079</c:v>
                </c:pt>
                <c:pt idx="8">
                  <c:v>0.084181</c:v>
                </c:pt>
                <c:pt idx="9">
                  <c:v>0.066575</c:v>
                </c:pt>
                <c:pt idx="10">
                  <c:v>0.061783</c:v>
                </c:pt>
                <c:pt idx="11">
                  <c:v>0.083794</c:v>
                </c:pt>
                <c:pt idx="12">
                  <c:v>0.058075</c:v>
                </c:pt>
                <c:pt idx="13">
                  <c:v>0.054998</c:v>
                </c:pt>
                <c:pt idx="14">
                  <c:v>0.075698</c:v>
                </c:pt>
                <c:pt idx="15">
                  <c:v>0.034699</c:v>
                </c:pt>
                <c:pt idx="16">
                  <c:v>0.064434</c:v>
                </c:pt>
                <c:pt idx="17">
                  <c:v>0.039511</c:v>
                </c:pt>
                <c:pt idx="18">
                  <c:v>0.044723</c:v>
                </c:pt>
                <c:pt idx="19">
                  <c:v>0.072641</c:v>
                </c:pt>
                <c:pt idx="20">
                  <c:v>0.061223</c:v>
                </c:pt>
                <c:pt idx="21">
                  <c:v>0.078634</c:v>
                </c:pt>
                <c:pt idx="22">
                  <c:v>0.035966</c:v>
                </c:pt>
                <c:pt idx="23">
                  <c:v>0.10551</c:v>
                </c:pt>
                <c:pt idx="24">
                  <c:v>0.1018</c:v>
                </c:pt>
                <c:pt idx="25">
                  <c:v>0.05133</c:v>
                </c:pt>
                <c:pt idx="26">
                  <c:v>0.003373</c:v>
                </c:pt>
                <c:pt idx="27">
                  <c:v>0.069187</c:v>
                </c:pt>
                <c:pt idx="28">
                  <c:v>0.01612</c:v>
                </c:pt>
                <c:pt idx="29">
                  <c:v>0.060581</c:v>
                </c:pt>
                <c:pt idx="30">
                  <c:v>0.031286</c:v>
                </c:pt>
                <c:pt idx="31">
                  <c:v>0.045795</c:v>
                </c:pt>
                <c:pt idx="32">
                  <c:v>0.023166</c:v>
                </c:pt>
                <c:pt idx="33">
                  <c:v>0.015094</c:v>
                </c:pt>
                <c:pt idx="34">
                  <c:v>0.062231</c:v>
                </c:pt>
                <c:pt idx="35">
                  <c:v>0.020776</c:v>
                </c:pt>
                <c:pt idx="36">
                  <c:v>0.030935</c:v>
                </c:pt>
                <c:pt idx="37">
                  <c:v>0.039663</c:v>
                </c:pt>
                <c:pt idx="38">
                  <c:v>0.0068091</c:v>
                </c:pt>
                <c:pt idx="39">
                  <c:v>0.054396</c:v>
                </c:pt>
                <c:pt idx="40">
                  <c:v>0.066645</c:v>
                </c:pt>
                <c:pt idx="41">
                  <c:v>0.04144</c:v>
                </c:pt>
                <c:pt idx="42">
                  <c:v>0.063651</c:v>
                </c:pt>
                <c:pt idx="43">
                  <c:v>0.025145</c:v>
                </c:pt>
                <c:pt idx="44">
                  <c:v>0.021957</c:v>
                </c:pt>
                <c:pt idx="45">
                  <c:v>0.012357</c:v>
                </c:pt>
                <c:pt idx="46">
                  <c:v>0.041746</c:v>
                </c:pt>
                <c:pt idx="47">
                  <c:v>0.029748</c:v>
                </c:pt>
                <c:pt idx="48">
                  <c:v>0.013569</c:v>
                </c:pt>
                <c:pt idx="49">
                  <c:v>0.013187</c:v>
                </c:pt>
                <c:pt idx="50">
                  <c:v>0.012146</c:v>
                </c:pt>
                <c:pt idx="51">
                  <c:v>0.0071842</c:v>
                </c:pt>
                <c:pt idx="52">
                  <c:v>0.011959</c:v>
                </c:pt>
                <c:pt idx="53">
                  <c:v>0.012549</c:v>
                </c:pt>
                <c:pt idx="54">
                  <c:v>0.026681</c:v>
                </c:pt>
                <c:pt idx="55">
                  <c:v>0.023714</c:v>
                </c:pt>
                <c:pt idx="56">
                  <c:v>0.022862</c:v>
                </c:pt>
                <c:pt idx="57">
                  <c:v>0.023522</c:v>
                </c:pt>
                <c:pt idx="58">
                  <c:v>0.013756</c:v>
                </c:pt>
                <c:pt idx="59">
                  <c:v>0.13537</c:v>
                </c:pt>
                <c:pt idx="60">
                  <c:v>0.14073</c:v>
                </c:pt>
                <c:pt idx="61">
                  <c:v>0.051636</c:v>
                </c:pt>
                <c:pt idx="62">
                  <c:v>0.024696</c:v>
                </c:pt>
                <c:pt idx="63">
                  <c:v>0.035293</c:v>
                </c:pt>
                <c:pt idx="64">
                  <c:v>0.1004</c:v>
                </c:pt>
                <c:pt idx="65">
                  <c:v>0.023228</c:v>
                </c:pt>
                <c:pt idx="66">
                  <c:v>0.043265</c:v>
                </c:pt>
                <c:pt idx="67">
                  <c:v>0.034875</c:v>
                </c:pt>
                <c:pt idx="68">
                  <c:v>0.0083947</c:v>
                </c:pt>
                <c:pt idx="69">
                  <c:v>0.048776</c:v>
                </c:pt>
                <c:pt idx="70">
                  <c:v>0.021789</c:v>
                </c:pt>
                <c:pt idx="71">
                  <c:v>0.032393</c:v>
                </c:pt>
                <c:pt idx="72">
                  <c:v>0.006273</c:v>
                </c:pt>
                <c:pt idx="73">
                  <c:v>0.033839</c:v>
                </c:pt>
                <c:pt idx="74">
                  <c:v>0.052174</c:v>
                </c:pt>
                <c:pt idx="75">
                  <c:v>0.1009</c:v>
                </c:pt>
                <c:pt idx="76">
                  <c:v>0.077843</c:v>
                </c:pt>
                <c:pt idx="77">
                  <c:v>0.026487</c:v>
                </c:pt>
                <c:pt idx="78">
                  <c:v>0.010705</c:v>
                </c:pt>
                <c:pt idx="79">
                  <c:v>0.077895</c:v>
                </c:pt>
                <c:pt idx="80">
                  <c:v>0.026105</c:v>
                </c:pt>
                <c:pt idx="81">
                  <c:v>0.10597</c:v>
                </c:pt>
                <c:pt idx="82">
                  <c:v>0.074263</c:v>
                </c:pt>
                <c:pt idx="83">
                  <c:v>0.22655</c:v>
                </c:pt>
                <c:pt idx="84">
                  <c:v>0.10289</c:v>
                </c:pt>
                <c:pt idx="85">
                  <c:v>0.059635</c:v>
                </c:pt>
                <c:pt idx="86">
                  <c:v>0.060632</c:v>
                </c:pt>
                <c:pt idx="87">
                  <c:v>0.078011</c:v>
                </c:pt>
                <c:pt idx="88">
                  <c:v>0.026151</c:v>
                </c:pt>
                <c:pt idx="89">
                  <c:v>0.1055</c:v>
                </c:pt>
                <c:pt idx="90">
                  <c:v>0.03918</c:v>
                </c:pt>
                <c:pt idx="91">
                  <c:v>0.060467</c:v>
                </c:pt>
                <c:pt idx="92">
                  <c:v>0.026451</c:v>
                </c:pt>
                <c:pt idx="93">
                  <c:v>0.12784</c:v>
                </c:pt>
                <c:pt idx="94">
                  <c:v>0.033378</c:v>
                </c:pt>
                <c:pt idx="95">
                  <c:v>0.028876</c:v>
                </c:pt>
                <c:pt idx="96">
                  <c:v>0.076866</c:v>
                </c:pt>
                <c:pt idx="97">
                  <c:v>0.077724</c:v>
                </c:pt>
                <c:pt idx="98">
                  <c:v>0.068628</c:v>
                </c:pt>
                <c:pt idx="99">
                  <c:v>0.022474</c:v>
                </c:pt>
                <c:pt idx="100">
                  <c:v>0.17602</c:v>
                </c:pt>
                <c:pt idx="101">
                  <c:v>0.11163</c:v>
                </c:pt>
                <c:pt idx="102">
                  <c:v>0.0013055</c:v>
                </c:pt>
                <c:pt idx="103">
                  <c:v>0.072289</c:v>
                </c:pt>
                <c:pt idx="104">
                  <c:v>0.084125</c:v>
                </c:pt>
                <c:pt idx="105">
                  <c:v>0.037908</c:v>
                </c:pt>
                <c:pt idx="106">
                  <c:v>0.075767</c:v>
                </c:pt>
                <c:pt idx="107">
                  <c:v>0.0084532</c:v>
                </c:pt>
                <c:pt idx="108">
                  <c:v>0.074503</c:v>
                </c:pt>
                <c:pt idx="109">
                  <c:v>0.024591</c:v>
                </c:pt>
                <c:pt idx="110">
                  <c:v>0.057224</c:v>
                </c:pt>
                <c:pt idx="111">
                  <c:v>0.026635</c:v>
                </c:pt>
                <c:pt idx="112">
                  <c:v>0.066997</c:v>
                </c:pt>
                <c:pt idx="113">
                  <c:v>0.090262</c:v>
                </c:pt>
                <c:pt idx="114">
                  <c:v>0.013716</c:v>
                </c:pt>
                <c:pt idx="115">
                  <c:v>0.067869</c:v>
                </c:pt>
                <c:pt idx="116">
                  <c:v>0.079806</c:v>
                </c:pt>
                <c:pt idx="117">
                  <c:v>0.044136</c:v>
                </c:pt>
                <c:pt idx="118">
                  <c:v>0.036991</c:v>
                </c:pt>
                <c:pt idx="119">
                  <c:v>0.02706</c:v>
                </c:pt>
                <c:pt idx="120">
                  <c:v>0.012172</c:v>
                </c:pt>
                <c:pt idx="121">
                  <c:v>0.057823</c:v>
                </c:pt>
                <c:pt idx="122">
                  <c:v>0.035889</c:v>
                </c:pt>
                <c:pt idx="123">
                  <c:v>0.017604</c:v>
                </c:pt>
                <c:pt idx="124">
                  <c:v>0.018534</c:v>
                </c:pt>
                <c:pt idx="125">
                  <c:v>0.10406</c:v>
                </c:pt>
                <c:pt idx="126">
                  <c:v>0.016981</c:v>
                </c:pt>
                <c:pt idx="127">
                  <c:v>0.031563</c:v>
                </c:pt>
                <c:pt idx="128">
                  <c:v>0.015342</c:v>
                </c:pt>
                <c:pt idx="129">
                  <c:v>0.036745</c:v>
                </c:pt>
                <c:pt idx="130">
                  <c:v>0.050029</c:v>
                </c:pt>
                <c:pt idx="131">
                  <c:v>0.04075</c:v>
                </c:pt>
                <c:pt idx="132">
                  <c:v>0.062807</c:v>
                </c:pt>
                <c:pt idx="133">
                  <c:v>0.061535</c:v>
                </c:pt>
                <c:pt idx="134">
                  <c:v>0.042827</c:v>
                </c:pt>
                <c:pt idx="135">
                  <c:v>0.034002</c:v>
                </c:pt>
                <c:pt idx="136">
                  <c:v>0.030797</c:v>
                </c:pt>
                <c:pt idx="137">
                  <c:v>0.0068691</c:v>
                </c:pt>
                <c:pt idx="138">
                  <c:v>0.033517</c:v>
                </c:pt>
                <c:pt idx="139">
                  <c:v>0.015359</c:v>
                </c:pt>
                <c:pt idx="140">
                  <c:v>0.010325</c:v>
                </c:pt>
                <c:pt idx="141">
                  <c:v>0.038279</c:v>
                </c:pt>
                <c:pt idx="142">
                  <c:v>0.036158</c:v>
                </c:pt>
                <c:pt idx="143">
                  <c:v>0.026528</c:v>
                </c:pt>
                <c:pt idx="144">
                  <c:v>0.054867</c:v>
                </c:pt>
                <c:pt idx="145">
                  <c:v>0.051208</c:v>
                </c:pt>
                <c:pt idx="146">
                  <c:v>0.062467</c:v>
                </c:pt>
                <c:pt idx="147">
                  <c:v>0.036723</c:v>
                </c:pt>
                <c:pt idx="148">
                  <c:v>0.013628</c:v>
                </c:pt>
                <c:pt idx="149">
                  <c:v>0.038548</c:v>
                </c:pt>
                <c:pt idx="150">
                  <c:v>0.031833</c:v>
                </c:pt>
                <c:pt idx="151">
                  <c:v>0.03707</c:v>
                </c:pt>
                <c:pt idx="152">
                  <c:v>0.062398</c:v>
                </c:pt>
                <c:pt idx="153">
                  <c:v>0.071114</c:v>
                </c:pt>
                <c:pt idx="154">
                  <c:v>0.013318</c:v>
                </c:pt>
                <c:pt idx="155">
                  <c:v>0.029925</c:v>
                </c:pt>
                <c:pt idx="156">
                  <c:v>0.059519</c:v>
                </c:pt>
                <c:pt idx="157">
                  <c:v>0.04551</c:v>
                </c:pt>
                <c:pt idx="158">
                  <c:v>0.054323</c:v>
                </c:pt>
                <c:pt idx="159">
                  <c:v>0.055675</c:v>
                </c:pt>
                <c:pt idx="160">
                  <c:v>0.0361</c:v>
                </c:pt>
                <c:pt idx="161">
                  <c:v>0.011694</c:v>
                </c:pt>
                <c:pt idx="162">
                  <c:v>0.050918</c:v>
                </c:pt>
                <c:pt idx="163">
                  <c:v>0.047468</c:v>
                </c:pt>
                <c:pt idx="164">
                  <c:v>0.099639</c:v>
                </c:pt>
                <c:pt idx="165">
                  <c:v>0.018244</c:v>
                </c:pt>
                <c:pt idx="166">
                  <c:v>0.032948</c:v>
                </c:pt>
                <c:pt idx="167">
                  <c:v>0.012922</c:v>
                </c:pt>
                <c:pt idx="168">
                  <c:v>0.039066</c:v>
                </c:pt>
                <c:pt idx="169">
                  <c:v>0.051253</c:v>
                </c:pt>
                <c:pt idx="170">
                  <c:v>0.019395</c:v>
                </c:pt>
                <c:pt idx="171">
                  <c:v>0.021514</c:v>
                </c:pt>
                <c:pt idx="172">
                  <c:v>0.043961</c:v>
                </c:pt>
                <c:pt idx="173">
                  <c:v>0.021837</c:v>
                </c:pt>
                <c:pt idx="174">
                  <c:v>0.059568</c:v>
                </c:pt>
                <c:pt idx="175">
                  <c:v>0.058995</c:v>
                </c:pt>
                <c:pt idx="176">
                  <c:v>0.036666</c:v>
                </c:pt>
                <c:pt idx="177">
                  <c:v>0.06257</c:v>
                </c:pt>
                <c:pt idx="178">
                  <c:v>0.05428</c:v>
                </c:pt>
                <c:pt idx="179">
                  <c:v>0.043403</c:v>
                </c:pt>
                <c:pt idx="180">
                  <c:v>0.020643</c:v>
                </c:pt>
                <c:pt idx="181">
                  <c:v>0.023128</c:v>
                </c:pt>
                <c:pt idx="182">
                  <c:v>0.042494</c:v>
                </c:pt>
                <c:pt idx="183">
                  <c:v>0.028222</c:v>
                </c:pt>
                <c:pt idx="184">
                  <c:v>0.031638</c:v>
                </c:pt>
                <c:pt idx="185">
                  <c:v>0.044569</c:v>
                </c:pt>
                <c:pt idx="186">
                  <c:v>0.014378</c:v>
                </c:pt>
                <c:pt idx="187">
                  <c:v>0.046018</c:v>
                </c:pt>
                <c:pt idx="188">
                  <c:v>0.055635</c:v>
                </c:pt>
                <c:pt idx="189">
                  <c:v>0.023882</c:v>
                </c:pt>
                <c:pt idx="190">
                  <c:v>0.061351</c:v>
                </c:pt>
                <c:pt idx="191">
                  <c:v>0.043254</c:v>
                </c:pt>
                <c:pt idx="192">
                  <c:v>0.047245</c:v>
                </c:pt>
                <c:pt idx="193">
                  <c:v>0.036321</c:v>
                </c:pt>
                <c:pt idx="194">
                  <c:v>0.043538</c:v>
                </c:pt>
                <c:pt idx="195">
                  <c:v>0.023944</c:v>
                </c:pt>
                <c:pt idx="196">
                  <c:v>0.069623</c:v>
                </c:pt>
                <c:pt idx="197">
                  <c:v>0.042587</c:v>
                </c:pt>
                <c:pt idx="198">
                  <c:v>0.051002</c:v>
                </c:pt>
                <c:pt idx="199">
                  <c:v>0.048978</c:v>
                </c:pt>
                <c:pt idx="200">
                  <c:v>0.060406</c:v>
                </c:pt>
                <c:pt idx="201">
                  <c:v>0.051216</c:v>
                </c:pt>
                <c:pt idx="202">
                  <c:v>0.026376</c:v>
                </c:pt>
                <c:pt idx="203">
                  <c:v>0.066435</c:v>
                </c:pt>
                <c:pt idx="204">
                  <c:v>0.060557</c:v>
                </c:pt>
                <c:pt idx="205">
                  <c:v>0.034748</c:v>
                </c:pt>
                <c:pt idx="206">
                  <c:v>0.044907</c:v>
                </c:pt>
                <c:pt idx="207">
                  <c:v>0.054054</c:v>
                </c:pt>
                <c:pt idx="208">
                  <c:v>0.050278</c:v>
                </c:pt>
                <c:pt idx="209">
                  <c:v>0.0032144</c:v>
                </c:pt>
                <c:pt idx="210">
                  <c:v>0.0036065</c:v>
                </c:pt>
                <c:pt idx="211">
                  <c:v>0.0018457</c:v>
                </c:pt>
                <c:pt idx="212">
                  <c:v>0.0066146</c:v>
                </c:pt>
                <c:pt idx="213">
                  <c:v>0.010456</c:v>
                </c:pt>
                <c:pt idx="214">
                  <c:v>0.0088432</c:v>
                </c:pt>
                <c:pt idx="215">
                  <c:v>0.015928</c:v>
                </c:pt>
                <c:pt idx="216">
                  <c:v>0.091044</c:v>
                </c:pt>
                <c:pt idx="217">
                  <c:v>0.049394</c:v>
                </c:pt>
                <c:pt idx="218">
                  <c:v>0.033208</c:v>
                </c:pt>
                <c:pt idx="219">
                  <c:v>0.038567</c:v>
                </c:pt>
                <c:pt idx="220">
                  <c:v>0.035166</c:v>
                </c:pt>
                <c:pt idx="221">
                  <c:v>0.027003</c:v>
                </c:pt>
                <c:pt idx="222">
                  <c:v>0.0077873</c:v>
                </c:pt>
                <c:pt idx="223">
                  <c:v>0.0053152</c:v>
                </c:pt>
                <c:pt idx="224">
                  <c:v>0.015051</c:v>
                </c:pt>
                <c:pt idx="225">
                  <c:v>0.012236</c:v>
                </c:pt>
                <c:pt idx="226">
                  <c:v>0.012361</c:v>
                </c:pt>
                <c:pt idx="227">
                  <c:v>0.0077413</c:v>
                </c:pt>
                <c:pt idx="228">
                  <c:v>0.0040506</c:v>
                </c:pt>
                <c:pt idx="229">
                  <c:v>0.0053283</c:v>
                </c:pt>
                <c:pt idx="230">
                  <c:v>0.011535</c:v>
                </c:pt>
                <c:pt idx="231">
                  <c:v>0.0083263</c:v>
                </c:pt>
                <c:pt idx="232">
                  <c:v>0.0068138</c:v>
                </c:pt>
                <c:pt idx="233">
                  <c:v>0.0089759</c:v>
                </c:pt>
                <c:pt idx="234">
                  <c:v>0.010392</c:v>
                </c:pt>
                <c:pt idx="235">
                  <c:v>0.0027019</c:v>
                </c:pt>
              </c:numCache>
            </c:numRef>
          </c:val>
          <c:smooth val="0"/>
        </c:ser>
        <c:dLbls>
          <c:showLegendKey val="0"/>
          <c:showVal val="0"/>
          <c:showCatName val="0"/>
          <c:showSerName val="0"/>
          <c:showPercent val="0"/>
          <c:showBubbleSize val="0"/>
        </c:dLbls>
        <c:smooth val="0"/>
        <c:axId val="547060208"/>
        <c:axId val="547062528"/>
      </c:lineChart>
      <c:catAx>
        <c:axId val="547060208"/>
        <c:scaling>
          <c:orientation val="minMax"/>
        </c:scaling>
        <c:delete val="1"/>
        <c:axPos val="b"/>
        <c:majorTickMark val="out"/>
        <c:minorTickMark val="none"/>
        <c:tickLblPos val="nextTo"/>
        <c:crossAx val="547062528"/>
        <c:crosses val="autoZero"/>
        <c:auto val="1"/>
        <c:lblAlgn val="ctr"/>
        <c:lblOffset val="100"/>
        <c:noMultiLvlLbl val="0"/>
      </c:catAx>
      <c:valAx>
        <c:axId val="547062528"/>
        <c:scaling>
          <c:orientation val="minMax"/>
        </c:scaling>
        <c:delete val="1"/>
        <c:axPos val="l"/>
        <c:numFmt formatCode="General" sourceLinked="1"/>
        <c:majorTickMark val="out"/>
        <c:minorTickMark val="none"/>
        <c:tickLblPos val="nextTo"/>
        <c:crossAx val="54706020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946075848166647"/>
          <c:y val="0.0649012719563901"/>
          <c:w val="0.882086890458835"/>
          <c:h val="0.87019745608722"/>
        </c:manualLayout>
      </c:layout>
      <c:lineChart>
        <c:grouping val="standard"/>
        <c:varyColors val="0"/>
        <c:ser>
          <c:idx val="0"/>
          <c:order val="0"/>
          <c:spPr>
            <a:ln w="38100" cmpd="sng">
              <a:solidFill>
                <a:schemeClr val="tx2"/>
              </a:solidFill>
            </a:ln>
          </c:spPr>
          <c:marker>
            <c:symbol val="none"/>
          </c:marker>
          <c:val>
            <c:numRef>
              <c:f>Sheet1!$A$1:$IB$1</c:f>
              <c:numCache>
                <c:formatCode>General</c:formatCode>
                <c:ptCount val="236"/>
                <c:pt idx="0">
                  <c:v>0.008882</c:v>
                </c:pt>
                <c:pt idx="1">
                  <c:v>0.042891</c:v>
                </c:pt>
                <c:pt idx="2">
                  <c:v>0.04657</c:v>
                </c:pt>
                <c:pt idx="3">
                  <c:v>0.16201</c:v>
                </c:pt>
                <c:pt idx="4">
                  <c:v>0.11679</c:v>
                </c:pt>
                <c:pt idx="5">
                  <c:v>0.094678</c:v>
                </c:pt>
                <c:pt idx="6">
                  <c:v>0.071395</c:v>
                </c:pt>
                <c:pt idx="7">
                  <c:v>0.097079</c:v>
                </c:pt>
                <c:pt idx="8">
                  <c:v>0.084181</c:v>
                </c:pt>
                <c:pt idx="9">
                  <c:v>0.066575</c:v>
                </c:pt>
                <c:pt idx="10">
                  <c:v>0.061783</c:v>
                </c:pt>
                <c:pt idx="11">
                  <c:v>0.083794</c:v>
                </c:pt>
                <c:pt idx="12">
                  <c:v>0.058075</c:v>
                </c:pt>
                <c:pt idx="13">
                  <c:v>0.054998</c:v>
                </c:pt>
                <c:pt idx="14">
                  <c:v>0.075698</c:v>
                </c:pt>
                <c:pt idx="15">
                  <c:v>0.034699</c:v>
                </c:pt>
                <c:pt idx="16">
                  <c:v>0.064434</c:v>
                </c:pt>
                <c:pt idx="17">
                  <c:v>0.039511</c:v>
                </c:pt>
                <c:pt idx="18">
                  <c:v>0.044723</c:v>
                </c:pt>
                <c:pt idx="19">
                  <c:v>0.072641</c:v>
                </c:pt>
                <c:pt idx="20">
                  <c:v>0.061223</c:v>
                </c:pt>
                <c:pt idx="21">
                  <c:v>0.078634</c:v>
                </c:pt>
                <c:pt idx="22">
                  <c:v>0.035966</c:v>
                </c:pt>
                <c:pt idx="23">
                  <c:v>0.10551</c:v>
                </c:pt>
                <c:pt idx="24">
                  <c:v>0.1018</c:v>
                </c:pt>
                <c:pt idx="25">
                  <c:v>0.05133</c:v>
                </c:pt>
                <c:pt idx="26">
                  <c:v>0.003373</c:v>
                </c:pt>
                <c:pt idx="27">
                  <c:v>0.069187</c:v>
                </c:pt>
                <c:pt idx="28">
                  <c:v>0.01612</c:v>
                </c:pt>
                <c:pt idx="29">
                  <c:v>0.060581</c:v>
                </c:pt>
                <c:pt idx="30">
                  <c:v>0.031286</c:v>
                </c:pt>
                <c:pt idx="31">
                  <c:v>0.045795</c:v>
                </c:pt>
                <c:pt idx="32">
                  <c:v>0.023166</c:v>
                </c:pt>
                <c:pt idx="33">
                  <c:v>0.015094</c:v>
                </c:pt>
                <c:pt idx="34">
                  <c:v>0.062231</c:v>
                </c:pt>
                <c:pt idx="35">
                  <c:v>0.020776</c:v>
                </c:pt>
                <c:pt idx="36">
                  <c:v>0.030935</c:v>
                </c:pt>
                <c:pt idx="37">
                  <c:v>0.039663</c:v>
                </c:pt>
                <c:pt idx="38">
                  <c:v>0.0068091</c:v>
                </c:pt>
                <c:pt idx="39">
                  <c:v>0.054396</c:v>
                </c:pt>
                <c:pt idx="40">
                  <c:v>0.066645</c:v>
                </c:pt>
                <c:pt idx="41">
                  <c:v>0.04144</c:v>
                </c:pt>
                <c:pt idx="42">
                  <c:v>0.063651</c:v>
                </c:pt>
                <c:pt idx="43">
                  <c:v>0.025145</c:v>
                </c:pt>
                <c:pt idx="44">
                  <c:v>0.021957</c:v>
                </c:pt>
                <c:pt idx="45">
                  <c:v>0.012357</c:v>
                </c:pt>
                <c:pt idx="46">
                  <c:v>0.041746</c:v>
                </c:pt>
                <c:pt idx="47">
                  <c:v>0.029748</c:v>
                </c:pt>
                <c:pt idx="48">
                  <c:v>0.013569</c:v>
                </c:pt>
                <c:pt idx="49">
                  <c:v>0.013187</c:v>
                </c:pt>
                <c:pt idx="50">
                  <c:v>0.012146</c:v>
                </c:pt>
                <c:pt idx="51">
                  <c:v>0.0071842</c:v>
                </c:pt>
                <c:pt idx="52">
                  <c:v>0.011959</c:v>
                </c:pt>
                <c:pt idx="53">
                  <c:v>0.012549</c:v>
                </c:pt>
                <c:pt idx="54">
                  <c:v>0.026681</c:v>
                </c:pt>
                <c:pt idx="55">
                  <c:v>0.023714</c:v>
                </c:pt>
                <c:pt idx="56">
                  <c:v>0.022862</c:v>
                </c:pt>
                <c:pt idx="57">
                  <c:v>0.023522</c:v>
                </c:pt>
                <c:pt idx="58">
                  <c:v>0.013756</c:v>
                </c:pt>
                <c:pt idx="59">
                  <c:v>0.13537</c:v>
                </c:pt>
                <c:pt idx="60">
                  <c:v>0.14073</c:v>
                </c:pt>
                <c:pt idx="61">
                  <c:v>0.051636</c:v>
                </c:pt>
                <c:pt idx="62">
                  <c:v>0.024696</c:v>
                </c:pt>
                <c:pt idx="63">
                  <c:v>0.035293</c:v>
                </c:pt>
                <c:pt idx="64">
                  <c:v>0.1004</c:v>
                </c:pt>
                <c:pt idx="65">
                  <c:v>0.023228</c:v>
                </c:pt>
                <c:pt idx="66">
                  <c:v>0.043265</c:v>
                </c:pt>
                <c:pt idx="67">
                  <c:v>0.034875</c:v>
                </c:pt>
                <c:pt idx="68">
                  <c:v>0.0083947</c:v>
                </c:pt>
                <c:pt idx="69">
                  <c:v>0.048776</c:v>
                </c:pt>
                <c:pt idx="70">
                  <c:v>0.021789</c:v>
                </c:pt>
                <c:pt idx="71">
                  <c:v>0.032393</c:v>
                </c:pt>
                <c:pt idx="72">
                  <c:v>0.006273</c:v>
                </c:pt>
                <c:pt idx="73">
                  <c:v>0.033839</c:v>
                </c:pt>
                <c:pt idx="74">
                  <c:v>0.052174</c:v>
                </c:pt>
                <c:pt idx="75">
                  <c:v>0.1009</c:v>
                </c:pt>
                <c:pt idx="76">
                  <c:v>0.077843</c:v>
                </c:pt>
                <c:pt idx="77">
                  <c:v>0.026487</c:v>
                </c:pt>
                <c:pt idx="78">
                  <c:v>0.010705</c:v>
                </c:pt>
                <c:pt idx="79">
                  <c:v>0.077895</c:v>
                </c:pt>
                <c:pt idx="80">
                  <c:v>0.026105</c:v>
                </c:pt>
                <c:pt idx="81">
                  <c:v>0.10597</c:v>
                </c:pt>
                <c:pt idx="82">
                  <c:v>0.074263</c:v>
                </c:pt>
                <c:pt idx="83">
                  <c:v>0.22655</c:v>
                </c:pt>
                <c:pt idx="84">
                  <c:v>0.10289</c:v>
                </c:pt>
                <c:pt idx="85">
                  <c:v>0.059635</c:v>
                </c:pt>
                <c:pt idx="86">
                  <c:v>0.060632</c:v>
                </c:pt>
                <c:pt idx="87">
                  <c:v>0.078011</c:v>
                </c:pt>
                <c:pt idx="88">
                  <c:v>0.026151</c:v>
                </c:pt>
                <c:pt idx="89">
                  <c:v>0.1055</c:v>
                </c:pt>
                <c:pt idx="90">
                  <c:v>0.03918</c:v>
                </c:pt>
                <c:pt idx="91">
                  <c:v>0.060467</c:v>
                </c:pt>
                <c:pt idx="92">
                  <c:v>0.026451</c:v>
                </c:pt>
                <c:pt idx="93">
                  <c:v>0.12784</c:v>
                </c:pt>
                <c:pt idx="94">
                  <c:v>0.033378</c:v>
                </c:pt>
                <c:pt idx="95">
                  <c:v>0.028876</c:v>
                </c:pt>
                <c:pt idx="96">
                  <c:v>0.076866</c:v>
                </c:pt>
                <c:pt idx="97">
                  <c:v>0.077724</c:v>
                </c:pt>
                <c:pt idx="98">
                  <c:v>0.068628</c:v>
                </c:pt>
                <c:pt idx="99">
                  <c:v>0.022474</c:v>
                </c:pt>
                <c:pt idx="100">
                  <c:v>0.17602</c:v>
                </c:pt>
                <c:pt idx="101">
                  <c:v>0.11163</c:v>
                </c:pt>
                <c:pt idx="102">
                  <c:v>0.0013055</c:v>
                </c:pt>
                <c:pt idx="103">
                  <c:v>0.072289</c:v>
                </c:pt>
                <c:pt idx="104">
                  <c:v>0.084125</c:v>
                </c:pt>
                <c:pt idx="105">
                  <c:v>0.037908</c:v>
                </c:pt>
                <c:pt idx="106">
                  <c:v>0.075767</c:v>
                </c:pt>
                <c:pt idx="107">
                  <c:v>0.0084532</c:v>
                </c:pt>
                <c:pt idx="108">
                  <c:v>0.074503</c:v>
                </c:pt>
                <c:pt idx="109">
                  <c:v>0.024591</c:v>
                </c:pt>
                <c:pt idx="110">
                  <c:v>0.057224</c:v>
                </c:pt>
                <c:pt idx="111">
                  <c:v>0.026635</c:v>
                </c:pt>
                <c:pt idx="112">
                  <c:v>0.066997</c:v>
                </c:pt>
                <c:pt idx="113">
                  <c:v>0.090262</c:v>
                </c:pt>
                <c:pt idx="114">
                  <c:v>0.013716</c:v>
                </c:pt>
                <c:pt idx="115">
                  <c:v>0.067869</c:v>
                </c:pt>
                <c:pt idx="116">
                  <c:v>0.079806</c:v>
                </c:pt>
                <c:pt idx="117">
                  <c:v>0.044136</c:v>
                </c:pt>
                <c:pt idx="118">
                  <c:v>0.036991</c:v>
                </c:pt>
                <c:pt idx="119">
                  <c:v>0.02706</c:v>
                </c:pt>
                <c:pt idx="120">
                  <c:v>0.012172</c:v>
                </c:pt>
                <c:pt idx="121">
                  <c:v>0.057823</c:v>
                </c:pt>
                <c:pt idx="122">
                  <c:v>0.035889</c:v>
                </c:pt>
                <c:pt idx="123">
                  <c:v>0.017604</c:v>
                </c:pt>
                <c:pt idx="124">
                  <c:v>0.018534</c:v>
                </c:pt>
                <c:pt idx="125">
                  <c:v>0.10406</c:v>
                </c:pt>
                <c:pt idx="126">
                  <c:v>0.016981</c:v>
                </c:pt>
                <c:pt idx="127">
                  <c:v>0.031563</c:v>
                </c:pt>
                <c:pt idx="128">
                  <c:v>0.015342</c:v>
                </c:pt>
                <c:pt idx="129">
                  <c:v>0.036745</c:v>
                </c:pt>
                <c:pt idx="130">
                  <c:v>0.050029</c:v>
                </c:pt>
                <c:pt idx="131">
                  <c:v>0.04075</c:v>
                </c:pt>
                <c:pt idx="132">
                  <c:v>0.062807</c:v>
                </c:pt>
                <c:pt idx="133">
                  <c:v>0.061535</c:v>
                </c:pt>
                <c:pt idx="134">
                  <c:v>0.042827</c:v>
                </c:pt>
                <c:pt idx="135">
                  <c:v>0.034002</c:v>
                </c:pt>
                <c:pt idx="136">
                  <c:v>0.030797</c:v>
                </c:pt>
                <c:pt idx="137">
                  <c:v>0.0068691</c:v>
                </c:pt>
                <c:pt idx="138">
                  <c:v>0.033517</c:v>
                </c:pt>
                <c:pt idx="139">
                  <c:v>0.015359</c:v>
                </c:pt>
                <c:pt idx="140">
                  <c:v>0.010325</c:v>
                </c:pt>
                <c:pt idx="141">
                  <c:v>0.038279</c:v>
                </c:pt>
                <c:pt idx="142">
                  <c:v>0.036158</c:v>
                </c:pt>
                <c:pt idx="143">
                  <c:v>0.026528</c:v>
                </c:pt>
                <c:pt idx="144">
                  <c:v>0.054867</c:v>
                </c:pt>
                <c:pt idx="145">
                  <c:v>0.051208</c:v>
                </c:pt>
                <c:pt idx="146">
                  <c:v>0.062467</c:v>
                </c:pt>
                <c:pt idx="147">
                  <c:v>0.036723</c:v>
                </c:pt>
                <c:pt idx="148">
                  <c:v>0.013628</c:v>
                </c:pt>
                <c:pt idx="149">
                  <c:v>0.038548</c:v>
                </c:pt>
                <c:pt idx="150">
                  <c:v>0.031833</c:v>
                </c:pt>
                <c:pt idx="151">
                  <c:v>0.03707</c:v>
                </c:pt>
                <c:pt idx="152">
                  <c:v>0.062398</c:v>
                </c:pt>
                <c:pt idx="153">
                  <c:v>0.071114</c:v>
                </c:pt>
                <c:pt idx="154">
                  <c:v>0.013318</c:v>
                </c:pt>
                <c:pt idx="155">
                  <c:v>0.029925</c:v>
                </c:pt>
                <c:pt idx="156">
                  <c:v>0.059519</c:v>
                </c:pt>
                <c:pt idx="157">
                  <c:v>0.04551</c:v>
                </c:pt>
                <c:pt idx="158">
                  <c:v>0.054323</c:v>
                </c:pt>
                <c:pt idx="159">
                  <c:v>0.055675</c:v>
                </c:pt>
                <c:pt idx="160">
                  <c:v>0.0361</c:v>
                </c:pt>
                <c:pt idx="161">
                  <c:v>0.011694</c:v>
                </c:pt>
                <c:pt idx="162">
                  <c:v>0.050918</c:v>
                </c:pt>
                <c:pt idx="163">
                  <c:v>0.047468</c:v>
                </c:pt>
                <c:pt idx="164">
                  <c:v>0.099639</c:v>
                </c:pt>
                <c:pt idx="165">
                  <c:v>0.018244</c:v>
                </c:pt>
                <c:pt idx="166">
                  <c:v>0.032948</c:v>
                </c:pt>
                <c:pt idx="167">
                  <c:v>0.012922</c:v>
                </c:pt>
                <c:pt idx="168">
                  <c:v>0.039066</c:v>
                </c:pt>
                <c:pt idx="169">
                  <c:v>0.051253</c:v>
                </c:pt>
                <c:pt idx="170">
                  <c:v>0.019395</c:v>
                </c:pt>
                <c:pt idx="171">
                  <c:v>0.021514</c:v>
                </c:pt>
                <c:pt idx="172">
                  <c:v>0.043961</c:v>
                </c:pt>
                <c:pt idx="173">
                  <c:v>0.021837</c:v>
                </c:pt>
                <c:pt idx="174">
                  <c:v>0.059568</c:v>
                </c:pt>
                <c:pt idx="175">
                  <c:v>0.058995</c:v>
                </c:pt>
                <c:pt idx="176">
                  <c:v>0.036666</c:v>
                </c:pt>
                <c:pt idx="177">
                  <c:v>0.06257</c:v>
                </c:pt>
                <c:pt idx="178">
                  <c:v>0.05428</c:v>
                </c:pt>
                <c:pt idx="179">
                  <c:v>0.043403</c:v>
                </c:pt>
                <c:pt idx="180">
                  <c:v>0.020643</c:v>
                </c:pt>
                <c:pt idx="181">
                  <c:v>0.023128</c:v>
                </c:pt>
                <c:pt idx="182">
                  <c:v>0.042494</c:v>
                </c:pt>
                <c:pt idx="183">
                  <c:v>0.028222</c:v>
                </c:pt>
                <c:pt idx="184">
                  <c:v>0.031638</c:v>
                </c:pt>
                <c:pt idx="185">
                  <c:v>0.044569</c:v>
                </c:pt>
                <c:pt idx="186">
                  <c:v>0.014378</c:v>
                </c:pt>
                <c:pt idx="187">
                  <c:v>0.046018</c:v>
                </c:pt>
                <c:pt idx="188">
                  <c:v>0.055635</c:v>
                </c:pt>
                <c:pt idx="189">
                  <c:v>0.023882</c:v>
                </c:pt>
                <c:pt idx="190">
                  <c:v>0.061351</c:v>
                </c:pt>
                <c:pt idx="191">
                  <c:v>0.043254</c:v>
                </c:pt>
                <c:pt idx="192">
                  <c:v>0.047245</c:v>
                </c:pt>
                <c:pt idx="193">
                  <c:v>0.036321</c:v>
                </c:pt>
                <c:pt idx="194">
                  <c:v>0.043538</c:v>
                </c:pt>
                <c:pt idx="195">
                  <c:v>0.023944</c:v>
                </c:pt>
                <c:pt idx="196">
                  <c:v>0.069623</c:v>
                </c:pt>
                <c:pt idx="197">
                  <c:v>0.042587</c:v>
                </c:pt>
                <c:pt idx="198">
                  <c:v>0.051002</c:v>
                </c:pt>
                <c:pt idx="199">
                  <c:v>0.048978</c:v>
                </c:pt>
                <c:pt idx="200">
                  <c:v>0.060406</c:v>
                </c:pt>
                <c:pt idx="201">
                  <c:v>0.051216</c:v>
                </c:pt>
                <c:pt idx="202">
                  <c:v>0.026376</c:v>
                </c:pt>
                <c:pt idx="203">
                  <c:v>0.066435</c:v>
                </c:pt>
                <c:pt idx="204">
                  <c:v>0.060557</c:v>
                </c:pt>
                <c:pt idx="205">
                  <c:v>0.034748</c:v>
                </c:pt>
                <c:pt idx="206">
                  <c:v>0.044907</c:v>
                </c:pt>
                <c:pt idx="207">
                  <c:v>0.054054</c:v>
                </c:pt>
                <c:pt idx="208">
                  <c:v>0.050278</c:v>
                </c:pt>
                <c:pt idx="209">
                  <c:v>0.0032144</c:v>
                </c:pt>
                <c:pt idx="210">
                  <c:v>0.0036065</c:v>
                </c:pt>
                <c:pt idx="211">
                  <c:v>0.0018457</c:v>
                </c:pt>
                <c:pt idx="212">
                  <c:v>0.0066146</c:v>
                </c:pt>
                <c:pt idx="213">
                  <c:v>0.010456</c:v>
                </c:pt>
                <c:pt idx="214">
                  <c:v>0.0088432</c:v>
                </c:pt>
                <c:pt idx="215">
                  <c:v>0.015928</c:v>
                </c:pt>
                <c:pt idx="216">
                  <c:v>0.091044</c:v>
                </c:pt>
                <c:pt idx="217">
                  <c:v>0.049394</c:v>
                </c:pt>
                <c:pt idx="218">
                  <c:v>0.033208</c:v>
                </c:pt>
                <c:pt idx="219">
                  <c:v>0.038567</c:v>
                </c:pt>
                <c:pt idx="220">
                  <c:v>0.035166</c:v>
                </c:pt>
                <c:pt idx="221">
                  <c:v>0.027003</c:v>
                </c:pt>
                <c:pt idx="222">
                  <c:v>0.0077873</c:v>
                </c:pt>
                <c:pt idx="223">
                  <c:v>0.0053152</c:v>
                </c:pt>
                <c:pt idx="224">
                  <c:v>0.015051</c:v>
                </c:pt>
                <c:pt idx="225">
                  <c:v>0.012236</c:v>
                </c:pt>
                <c:pt idx="226">
                  <c:v>0.012361</c:v>
                </c:pt>
                <c:pt idx="227">
                  <c:v>0.0077413</c:v>
                </c:pt>
                <c:pt idx="228">
                  <c:v>0.0040506</c:v>
                </c:pt>
                <c:pt idx="229">
                  <c:v>0.0053283</c:v>
                </c:pt>
                <c:pt idx="230">
                  <c:v>0.011535</c:v>
                </c:pt>
                <c:pt idx="231">
                  <c:v>0.0083263</c:v>
                </c:pt>
                <c:pt idx="232">
                  <c:v>0.0068138</c:v>
                </c:pt>
                <c:pt idx="233">
                  <c:v>0.0089759</c:v>
                </c:pt>
                <c:pt idx="234">
                  <c:v>0.010392</c:v>
                </c:pt>
                <c:pt idx="235">
                  <c:v>0.0027019</c:v>
                </c:pt>
              </c:numCache>
            </c:numRef>
          </c:val>
          <c:smooth val="0"/>
        </c:ser>
        <c:dLbls>
          <c:showLegendKey val="0"/>
          <c:showVal val="0"/>
          <c:showCatName val="0"/>
          <c:showSerName val="0"/>
          <c:showPercent val="0"/>
          <c:showBubbleSize val="0"/>
        </c:dLbls>
        <c:smooth val="0"/>
        <c:axId val="547070992"/>
        <c:axId val="547100032"/>
      </c:lineChart>
      <c:catAx>
        <c:axId val="547070992"/>
        <c:scaling>
          <c:orientation val="minMax"/>
        </c:scaling>
        <c:delete val="1"/>
        <c:axPos val="b"/>
        <c:majorTickMark val="out"/>
        <c:minorTickMark val="none"/>
        <c:tickLblPos val="nextTo"/>
        <c:crossAx val="547100032"/>
        <c:crosses val="autoZero"/>
        <c:auto val="1"/>
        <c:lblAlgn val="ctr"/>
        <c:lblOffset val="100"/>
        <c:noMultiLvlLbl val="0"/>
      </c:catAx>
      <c:valAx>
        <c:axId val="547100032"/>
        <c:scaling>
          <c:orientation val="minMax"/>
        </c:scaling>
        <c:delete val="1"/>
        <c:axPos val="l"/>
        <c:numFmt formatCode="General" sourceLinked="1"/>
        <c:majorTickMark val="out"/>
        <c:minorTickMark val="none"/>
        <c:tickLblPos val="nextTo"/>
        <c:crossAx val="54707099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333398525433451"/>
          <c:y val="0.109721045373739"/>
          <c:w val="0.939571517265187"/>
          <c:h val="0.780557909252521"/>
        </c:manualLayout>
      </c:layout>
      <c:lineChart>
        <c:grouping val="standard"/>
        <c:varyColors val="0"/>
        <c:ser>
          <c:idx val="0"/>
          <c:order val="0"/>
          <c:spPr>
            <a:ln w="38100" cmpd="sng">
              <a:solidFill>
                <a:srgbClr val="1F497D"/>
              </a:solidFill>
            </a:ln>
          </c:spPr>
          <c:marker>
            <c:symbol val="none"/>
          </c:marker>
          <c:val>
            <c:numRef>
              <c:f>Sheet1!$A$1:$IB$1</c:f>
              <c:numCache>
                <c:formatCode>General</c:formatCode>
                <c:ptCount val="236"/>
                <c:pt idx="0">
                  <c:v>0.0079025</c:v>
                </c:pt>
                <c:pt idx="1">
                  <c:v>0.040401</c:v>
                </c:pt>
                <c:pt idx="2">
                  <c:v>0.033818</c:v>
                </c:pt>
                <c:pt idx="3">
                  <c:v>0.16152</c:v>
                </c:pt>
                <c:pt idx="4">
                  <c:v>0.11542</c:v>
                </c:pt>
                <c:pt idx="5">
                  <c:v>0.095369</c:v>
                </c:pt>
                <c:pt idx="6">
                  <c:v>0.066119</c:v>
                </c:pt>
                <c:pt idx="7">
                  <c:v>0.089862</c:v>
                </c:pt>
                <c:pt idx="8">
                  <c:v>0.079986</c:v>
                </c:pt>
                <c:pt idx="9">
                  <c:v>0.064884</c:v>
                </c:pt>
                <c:pt idx="10">
                  <c:v>0.048504</c:v>
                </c:pt>
                <c:pt idx="11">
                  <c:v>0.081497</c:v>
                </c:pt>
                <c:pt idx="12">
                  <c:v>0.06341</c:v>
                </c:pt>
                <c:pt idx="13">
                  <c:v>0.051459</c:v>
                </c:pt>
                <c:pt idx="14">
                  <c:v>0.073608</c:v>
                </c:pt>
                <c:pt idx="15">
                  <c:v>0.04227</c:v>
                </c:pt>
                <c:pt idx="16">
                  <c:v>0.065128</c:v>
                </c:pt>
                <c:pt idx="17">
                  <c:v>0.042806</c:v>
                </c:pt>
                <c:pt idx="18">
                  <c:v>0.042792</c:v>
                </c:pt>
                <c:pt idx="19">
                  <c:v>0.06654</c:v>
                </c:pt>
                <c:pt idx="20">
                  <c:v>0.060547</c:v>
                </c:pt>
                <c:pt idx="21">
                  <c:v>0.076843</c:v>
                </c:pt>
                <c:pt idx="22">
                  <c:v>0.030471</c:v>
                </c:pt>
                <c:pt idx="23">
                  <c:v>0.099816</c:v>
                </c:pt>
                <c:pt idx="24">
                  <c:v>0.10083</c:v>
                </c:pt>
                <c:pt idx="25">
                  <c:v>0.051248</c:v>
                </c:pt>
                <c:pt idx="26">
                  <c:v>0.0082649</c:v>
                </c:pt>
                <c:pt idx="27">
                  <c:v>0.061401</c:v>
                </c:pt>
                <c:pt idx="28">
                  <c:v>0.017665</c:v>
                </c:pt>
                <c:pt idx="29">
                  <c:v>0.060536</c:v>
                </c:pt>
                <c:pt idx="30">
                  <c:v>0.030194</c:v>
                </c:pt>
                <c:pt idx="31">
                  <c:v>0.052401</c:v>
                </c:pt>
                <c:pt idx="32">
                  <c:v>0.019558</c:v>
                </c:pt>
                <c:pt idx="33">
                  <c:v>0.01112</c:v>
                </c:pt>
                <c:pt idx="34">
                  <c:v>0.06785</c:v>
                </c:pt>
                <c:pt idx="35">
                  <c:v>0.019238</c:v>
                </c:pt>
                <c:pt idx="36">
                  <c:v>0.028198</c:v>
                </c:pt>
                <c:pt idx="37">
                  <c:v>0.030305</c:v>
                </c:pt>
                <c:pt idx="38">
                  <c:v>0.0023659</c:v>
                </c:pt>
                <c:pt idx="39">
                  <c:v>0.05332</c:v>
                </c:pt>
                <c:pt idx="40">
                  <c:v>0.064415</c:v>
                </c:pt>
                <c:pt idx="41">
                  <c:v>0.045446</c:v>
                </c:pt>
                <c:pt idx="42">
                  <c:v>0.062469</c:v>
                </c:pt>
                <c:pt idx="43">
                  <c:v>0.019274</c:v>
                </c:pt>
                <c:pt idx="44">
                  <c:v>0.028484</c:v>
                </c:pt>
                <c:pt idx="45">
                  <c:v>0.021881</c:v>
                </c:pt>
                <c:pt idx="46">
                  <c:v>0.028629</c:v>
                </c:pt>
                <c:pt idx="47">
                  <c:v>0.024647</c:v>
                </c:pt>
                <c:pt idx="48">
                  <c:v>0.022414</c:v>
                </c:pt>
                <c:pt idx="49">
                  <c:v>0.018484</c:v>
                </c:pt>
                <c:pt idx="50">
                  <c:v>0.021779</c:v>
                </c:pt>
                <c:pt idx="51">
                  <c:v>0.005842</c:v>
                </c:pt>
                <c:pt idx="52">
                  <c:v>0.014802</c:v>
                </c:pt>
                <c:pt idx="53">
                  <c:v>0.012055</c:v>
                </c:pt>
                <c:pt idx="54">
                  <c:v>0.038758</c:v>
                </c:pt>
                <c:pt idx="55">
                  <c:v>0.036282</c:v>
                </c:pt>
                <c:pt idx="56">
                  <c:v>0.022155</c:v>
                </c:pt>
                <c:pt idx="57">
                  <c:v>0.028062</c:v>
                </c:pt>
                <c:pt idx="58">
                  <c:v>0.020087</c:v>
                </c:pt>
                <c:pt idx="59">
                  <c:v>0.14248</c:v>
                </c:pt>
                <c:pt idx="60">
                  <c:v>0.1437</c:v>
                </c:pt>
                <c:pt idx="61">
                  <c:v>0.051815</c:v>
                </c:pt>
                <c:pt idx="62">
                  <c:v>0.026048</c:v>
                </c:pt>
                <c:pt idx="63">
                  <c:v>0.03339</c:v>
                </c:pt>
                <c:pt idx="64">
                  <c:v>0.096795</c:v>
                </c:pt>
                <c:pt idx="65">
                  <c:v>0.03167</c:v>
                </c:pt>
                <c:pt idx="66">
                  <c:v>0.047839</c:v>
                </c:pt>
                <c:pt idx="67">
                  <c:v>0.03429</c:v>
                </c:pt>
                <c:pt idx="68">
                  <c:v>0.0026626</c:v>
                </c:pt>
                <c:pt idx="69">
                  <c:v>0.05184</c:v>
                </c:pt>
                <c:pt idx="70">
                  <c:v>0.035588</c:v>
                </c:pt>
                <c:pt idx="71">
                  <c:v>0.022153</c:v>
                </c:pt>
                <c:pt idx="72">
                  <c:v>0.012068</c:v>
                </c:pt>
                <c:pt idx="73">
                  <c:v>0.043416</c:v>
                </c:pt>
                <c:pt idx="74">
                  <c:v>0.046659</c:v>
                </c:pt>
                <c:pt idx="75">
                  <c:v>0.035293</c:v>
                </c:pt>
                <c:pt idx="76">
                  <c:v>0.040788</c:v>
                </c:pt>
                <c:pt idx="77">
                  <c:v>0.037663</c:v>
                </c:pt>
                <c:pt idx="78">
                  <c:v>0.036419</c:v>
                </c:pt>
                <c:pt idx="79">
                  <c:v>0.054966</c:v>
                </c:pt>
                <c:pt idx="80">
                  <c:v>0.034031</c:v>
                </c:pt>
                <c:pt idx="81">
                  <c:v>0.1099</c:v>
                </c:pt>
                <c:pt idx="82">
                  <c:v>0.037187</c:v>
                </c:pt>
                <c:pt idx="83">
                  <c:v>0.2126</c:v>
                </c:pt>
                <c:pt idx="84">
                  <c:v>0.11415</c:v>
                </c:pt>
                <c:pt idx="85">
                  <c:v>0.055692</c:v>
                </c:pt>
                <c:pt idx="86">
                  <c:v>0.10685</c:v>
                </c:pt>
                <c:pt idx="87">
                  <c:v>0.07921</c:v>
                </c:pt>
                <c:pt idx="88">
                  <c:v>0.038506</c:v>
                </c:pt>
                <c:pt idx="89">
                  <c:v>0.096481</c:v>
                </c:pt>
                <c:pt idx="90">
                  <c:v>0.040176</c:v>
                </c:pt>
                <c:pt idx="91">
                  <c:v>0.060643</c:v>
                </c:pt>
                <c:pt idx="92">
                  <c:v>0.029012</c:v>
                </c:pt>
                <c:pt idx="93">
                  <c:v>0.13198</c:v>
                </c:pt>
                <c:pt idx="94">
                  <c:v>0.048689</c:v>
                </c:pt>
                <c:pt idx="95">
                  <c:v>0.018011</c:v>
                </c:pt>
                <c:pt idx="96">
                  <c:v>0.092329</c:v>
                </c:pt>
                <c:pt idx="97">
                  <c:v>0.030581</c:v>
                </c:pt>
                <c:pt idx="98">
                  <c:v>0.065504</c:v>
                </c:pt>
                <c:pt idx="99">
                  <c:v>0.026938</c:v>
                </c:pt>
                <c:pt idx="100">
                  <c:v>0.01412</c:v>
                </c:pt>
                <c:pt idx="101">
                  <c:v>0.03935</c:v>
                </c:pt>
                <c:pt idx="102">
                  <c:v>0.029176</c:v>
                </c:pt>
                <c:pt idx="103">
                  <c:v>0.088703</c:v>
                </c:pt>
                <c:pt idx="104">
                  <c:v>0.0241</c:v>
                </c:pt>
                <c:pt idx="105">
                  <c:v>0.087001</c:v>
                </c:pt>
                <c:pt idx="106">
                  <c:v>0.073405</c:v>
                </c:pt>
                <c:pt idx="107">
                  <c:v>0.024419</c:v>
                </c:pt>
                <c:pt idx="108">
                  <c:v>0.059278</c:v>
                </c:pt>
                <c:pt idx="109">
                  <c:v>0.019139</c:v>
                </c:pt>
                <c:pt idx="110">
                  <c:v>0.079294</c:v>
                </c:pt>
                <c:pt idx="111">
                  <c:v>0.035229</c:v>
                </c:pt>
                <c:pt idx="112">
                  <c:v>0.071302</c:v>
                </c:pt>
                <c:pt idx="113">
                  <c:v>0.078</c:v>
                </c:pt>
                <c:pt idx="114">
                  <c:v>0.013667</c:v>
                </c:pt>
                <c:pt idx="115">
                  <c:v>0.068242</c:v>
                </c:pt>
                <c:pt idx="116">
                  <c:v>0.062031</c:v>
                </c:pt>
                <c:pt idx="117">
                  <c:v>0.01998</c:v>
                </c:pt>
                <c:pt idx="118">
                  <c:v>0.03081</c:v>
                </c:pt>
                <c:pt idx="119">
                  <c:v>0.024184</c:v>
                </c:pt>
                <c:pt idx="120">
                  <c:v>0.01128</c:v>
                </c:pt>
                <c:pt idx="121">
                  <c:v>0.054964</c:v>
                </c:pt>
                <c:pt idx="122">
                  <c:v>0.023846</c:v>
                </c:pt>
                <c:pt idx="123">
                  <c:v>0.025016</c:v>
                </c:pt>
                <c:pt idx="124">
                  <c:v>0.0079413</c:v>
                </c:pt>
                <c:pt idx="125">
                  <c:v>0.07373</c:v>
                </c:pt>
                <c:pt idx="126">
                  <c:v>0.022895</c:v>
                </c:pt>
                <c:pt idx="127">
                  <c:v>0.038729</c:v>
                </c:pt>
                <c:pt idx="128">
                  <c:v>0.0023874</c:v>
                </c:pt>
                <c:pt idx="129">
                  <c:v>0.051565</c:v>
                </c:pt>
                <c:pt idx="130">
                  <c:v>0.057473</c:v>
                </c:pt>
                <c:pt idx="131">
                  <c:v>0.042419</c:v>
                </c:pt>
                <c:pt idx="132">
                  <c:v>0.071708</c:v>
                </c:pt>
                <c:pt idx="133">
                  <c:v>0.059893</c:v>
                </c:pt>
                <c:pt idx="134">
                  <c:v>0.037491</c:v>
                </c:pt>
                <c:pt idx="135">
                  <c:v>0.021014</c:v>
                </c:pt>
                <c:pt idx="136">
                  <c:v>0.049149</c:v>
                </c:pt>
                <c:pt idx="137">
                  <c:v>0.018763</c:v>
                </c:pt>
                <c:pt idx="138">
                  <c:v>0.029014</c:v>
                </c:pt>
                <c:pt idx="139">
                  <c:v>0.020068</c:v>
                </c:pt>
                <c:pt idx="140">
                  <c:v>0.029701</c:v>
                </c:pt>
                <c:pt idx="141">
                  <c:v>0.038314</c:v>
                </c:pt>
                <c:pt idx="142">
                  <c:v>0.020163</c:v>
                </c:pt>
                <c:pt idx="143">
                  <c:v>0.041174</c:v>
                </c:pt>
                <c:pt idx="144">
                  <c:v>0.065627</c:v>
                </c:pt>
                <c:pt idx="145">
                  <c:v>0.048285</c:v>
                </c:pt>
                <c:pt idx="146">
                  <c:v>0.045034</c:v>
                </c:pt>
                <c:pt idx="147">
                  <c:v>0.029509</c:v>
                </c:pt>
                <c:pt idx="148">
                  <c:v>0.025004</c:v>
                </c:pt>
                <c:pt idx="149">
                  <c:v>0.039922</c:v>
                </c:pt>
                <c:pt idx="150">
                  <c:v>0.023662</c:v>
                </c:pt>
                <c:pt idx="151">
                  <c:v>0.033128</c:v>
                </c:pt>
                <c:pt idx="152">
                  <c:v>0.053439</c:v>
                </c:pt>
                <c:pt idx="153">
                  <c:v>0.069203</c:v>
                </c:pt>
                <c:pt idx="154">
                  <c:v>0.016781</c:v>
                </c:pt>
                <c:pt idx="155">
                  <c:v>0.022848</c:v>
                </c:pt>
                <c:pt idx="156">
                  <c:v>0.073896</c:v>
                </c:pt>
                <c:pt idx="157">
                  <c:v>0.045606</c:v>
                </c:pt>
                <c:pt idx="158">
                  <c:v>0.062739</c:v>
                </c:pt>
                <c:pt idx="159">
                  <c:v>0.044404</c:v>
                </c:pt>
                <c:pt idx="160">
                  <c:v>0.030302</c:v>
                </c:pt>
                <c:pt idx="161">
                  <c:v>0.0133</c:v>
                </c:pt>
                <c:pt idx="162">
                  <c:v>0.049072</c:v>
                </c:pt>
                <c:pt idx="163">
                  <c:v>0.046032</c:v>
                </c:pt>
                <c:pt idx="164">
                  <c:v>0.095587</c:v>
                </c:pt>
                <c:pt idx="165">
                  <c:v>0.015553</c:v>
                </c:pt>
                <c:pt idx="166">
                  <c:v>0.037128</c:v>
                </c:pt>
                <c:pt idx="167">
                  <c:v>0.023854</c:v>
                </c:pt>
                <c:pt idx="168">
                  <c:v>0.026946</c:v>
                </c:pt>
                <c:pt idx="169">
                  <c:v>0.047329</c:v>
                </c:pt>
                <c:pt idx="170">
                  <c:v>0.02933</c:v>
                </c:pt>
                <c:pt idx="171">
                  <c:v>0.032091</c:v>
                </c:pt>
                <c:pt idx="172">
                  <c:v>0.044047</c:v>
                </c:pt>
                <c:pt idx="173">
                  <c:v>0.024137</c:v>
                </c:pt>
                <c:pt idx="174">
                  <c:v>0.058343</c:v>
                </c:pt>
                <c:pt idx="175">
                  <c:v>0.069916</c:v>
                </c:pt>
                <c:pt idx="176">
                  <c:v>0.036344</c:v>
                </c:pt>
                <c:pt idx="177">
                  <c:v>0.066202</c:v>
                </c:pt>
                <c:pt idx="178">
                  <c:v>0.056967</c:v>
                </c:pt>
                <c:pt idx="179">
                  <c:v>0.044009</c:v>
                </c:pt>
                <c:pt idx="180">
                  <c:v>0.029652</c:v>
                </c:pt>
                <c:pt idx="181">
                  <c:v>0.020479</c:v>
                </c:pt>
                <c:pt idx="182">
                  <c:v>0.058429</c:v>
                </c:pt>
                <c:pt idx="183">
                  <c:v>0.045222</c:v>
                </c:pt>
                <c:pt idx="184">
                  <c:v>0.023111</c:v>
                </c:pt>
                <c:pt idx="185">
                  <c:v>0.028865</c:v>
                </c:pt>
                <c:pt idx="186">
                  <c:v>0.010846</c:v>
                </c:pt>
                <c:pt idx="187">
                  <c:v>0.039434</c:v>
                </c:pt>
                <c:pt idx="188">
                  <c:v>0.047709</c:v>
                </c:pt>
                <c:pt idx="189">
                  <c:v>0.025671</c:v>
                </c:pt>
                <c:pt idx="190">
                  <c:v>0.048899</c:v>
                </c:pt>
                <c:pt idx="191">
                  <c:v>0.046541</c:v>
                </c:pt>
                <c:pt idx="192">
                  <c:v>0.050442</c:v>
                </c:pt>
                <c:pt idx="193">
                  <c:v>0.033068</c:v>
                </c:pt>
                <c:pt idx="194">
                  <c:v>0.040985</c:v>
                </c:pt>
                <c:pt idx="195">
                  <c:v>0.027875</c:v>
                </c:pt>
                <c:pt idx="196">
                  <c:v>0.07179</c:v>
                </c:pt>
                <c:pt idx="197">
                  <c:v>0.033901</c:v>
                </c:pt>
                <c:pt idx="198">
                  <c:v>0.03893</c:v>
                </c:pt>
                <c:pt idx="199">
                  <c:v>0.045295</c:v>
                </c:pt>
                <c:pt idx="200">
                  <c:v>0.050128</c:v>
                </c:pt>
                <c:pt idx="201">
                  <c:v>0.05392</c:v>
                </c:pt>
                <c:pt idx="202">
                  <c:v>0.03366</c:v>
                </c:pt>
                <c:pt idx="203">
                  <c:v>0.058994</c:v>
                </c:pt>
                <c:pt idx="204">
                  <c:v>0.062054</c:v>
                </c:pt>
                <c:pt idx="205">
                  <c:v>0.039119</c:v>
                </c:pt>
                <c:pt idx="206">
                  <c:v>0.041344</c:v>
                </c:pt>
                <c:pt idx="207">
                  <c:v>0.056181</c:v>
                </c:pt>
                <c:pt idx="208">
                  <c:v>0.060413</c:v>
                </c:pt>
                <c:pt idx="209">
                  <c:v>0.0047408</c:v>
                </c:pt>
                <c:pt idx="210">
                  <c:v>0.0053794</c:v>
                </c:pt>
                <c:pt idx="211">
                  <c:v>0.002661</c:v>
                </c:pt>
                <c:pt idx="212">
                  <c:v>0.0089238</c:v>
                </c:pt>
                <c:pt idx="213">
                  <c:v>0.016359</c:v>
                </c:pt>
                <c:pt idx="214">
                  <c:v>0.013577</c:v>
                </c:pt>
                <c:pt idx="215">
                  <c:v>0.021169</c:v>
                </c:pt>
                <c:pt idx="216">
                  <c:v>0.13205</c:v>
                </c:pt>
                <c:pt idx="217">
                  <c:v>0.071227</c:v>
                </c:pt>
                <c:pt idx="218">
                  <c:v>0.048476</c:v>
                </c:pt>
                <c:pt idx="219">
                  <c:v>0.055579</c:v>
                </c:pt>
                <c:pt idx="220">
                  <c:v>0.049804</c:v>
                </c:pt>
                <c:pt idx="221">
                  <c:v>0.036774</c:v>
                </c:pt>
                <c:pt idx="222">
                  <c:v>0.0098477</c:v>
                </c:pt>
                <c:pt idx="223">
                  <c:v>0.0067071</c:v>
                </c:pt>
                <c:pt idx="224">
                  <c:v>0.020927</c:v>
                </c:pt>
                <c:pt idx="225">
                  <c:v>0.01637</c:v>
                </c:pt>
                <c:pt idx="226">
                  <c:v>0.015098</c:v>
                </c:pt>
                <c:pt idx="227">
                  <c:v>0.010258</c:v>
                </c:pt>
                <c:pt idx="228">
                  <c:v>0.0062475</c:v>
                </c:pt>
                <c:pt idx="229">
                  <c:v>0.0055551</c:v>
                </c:pt>
                <c:pt idx="230">
                  <c:v>0.015348</c:v>
                </c:pt>
                <c:pt idx="231">
                  <c:v>0.013697</c:v>
                </c:pt>
                <c:pt idx="232">
                  <c:v>0.011439</c:v>
                </c:pt>
                <c:pt idx="233">
                  <c:v>0.013399</c:v>
                </c:pt>
                <c:pt idx="234">
                  <c:v>0.012477</c:v>
                </c:pt>
                <c:pt idx="235">
                  <c:v>0.0035627</c:v>
                </c:pt>
              </c:numCache>
            </c:numRef>
          </c:val>
          <c:smooth val="0"/>
        </c:ser>
        <c:dLbls>
          <c:showLegendKey val="0"/>
          <c:showVal val="0"/>
          <c:showCatName val="0"/>
          <c:showSerName val="0"/>
          <c:showPercent val="0"/>
          <c:showBubbleSize val="0"/>
        </c:dLbls>
        <c:smooth val="0"/>
        <c:axId val="547263376"/>
        <c:axId val="547267184"/>
      </c:lineChart>
      <c:catAx>
        <c:axId val="547263376"/>
        <c:scaling>
          <c:orientation val="minMax"/>
        </c:scaling>
        <c:delete val="1"/>
        <c:axPos val="b"/>
        <c:majorTickMark val="out"/>
        <c:minorTickMark val="none"/>
        <c:tickLblPos val="nextTo"/>
        <c:crossAx val="547267184"/>
        <c:crosses val="autoZero"/>
        <c:auto val="1"/>
        <c:lblAlgn val="ctr"/>
        <c:lblOffset val="100"/>
        <c:noMultiLvlLbl val="0"/>
      </c:catAx>
      <c:valAx>
        <c:axId val="547267184"/>
        <c:scaling>
          <c:orientation val="minMax"/>
        </c:scaling>
        <c:delete val="1"/>
        <c:axPos val="l"/>
        <c:numFmt formatCode="General" sourceLinked="1"/>
        <c:majorTickMark val="out"/>
        <c:minorTickMark val="none"/>
        <c:tickLblPos val="nextTo"/>
        <c:crossAx val="54726337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990484952259604"/>
          <c:y val="0.45045045045045"/>
          <c:w val="0.875703849128206"/>
          <c:h val="0.451951951951952"/>
        </c:manualLayout>
      </c:layout>
      <c:lineChart>
        <c:grouping val="standard"/>
        <c:varyColors val="0"/>
        <c:ser>
          <c:idx val="0"/>
          <c:order val="0"/>
          <c:spPr>
            <a:ln w="38100" cmpd="sng">
              <a:solidFill>
                <a:schemeClr val="accent1"/>
              </a:solidFill>
            </a:ln>
          </c:spPr>
          <c:marker>
            <c:symbol val="none"/>
          </c:marker>
          <c:val>
            <c:numRef>
              <c:f>'[f2-updated.xlsx]Sheet1'!$A$2:$IB$2</c:f>
              <c:numCache>
                <c:formatCode>General</c:formatCode>
                <c:ptCount val="236"/>
                <c:pt idx="0">
                  <c:v>0.00094389</c:v>
                </c:pt>
                <c:pt idx="1">
                  <c:v>0.0002809</c:v>
                </c:pt>
                <c:pt idx="2">
                  <c:v>0.0018033</c:v>
                </c:pt>
                <c:pt idx="3">
                  <c:v>0.00095517</c:v>
                </c:pt>
                <c:pt idx="4">
                  <c:v>0.00059278</c:v>
                </c:pt>
                <c:pt idx="5">
                  <c:v>0.00032688</c:v>
                </c:pt>
                <c:pt idx="6">
                  <c:v>0.001004</c:v>
                </c:pt>
                <c:pt idx="7">
                  <c:v>0.00074363</c:v>
                </c:pt>
                <c:pt idx="8">
                  <c:v>0.00063194</c:v>
                </c:pt>
                <c:pt idx="9">
                  <c:v>0.0012147</c:v>
                </c:pt>
                <c:pt idx="10">
                  <c:v>0.0013279</c:v>
                </c:pt>
                <c:pt idx="11">
                  <c:v>0.00025005</c:v>
                </c:pt>
                <c:pt idx="12">
                  <c:v>0.00053351</c:v>
                </c:pt>
                <c:pt idx="13">
                  <c:v>0.0005024</c:v>
                </c:pt>
                <c:pt idx="14">
                  <c:v>0.00020902</c:v>
                </c:pt>
                <c:pt idx="15">
                  <c:v>0.0014263</c:v>
                </c:pt>
                <c:pt idx="16">
                  <c:v>0.00028116</c:v>
                </c:pt>
                <c:pt idx="17">
                  <c:v>0.00033059</c:v>
                </c:pt>
                <c:pt idx="18">
                  <c:v>0.00066945</c:v>
                </c:pt>
                <c:pt idx="19">
                  <c:v>0.00078395</c:v>
                </c:pt>
                <c:pt idx="20">
                  <c:v>0.00084499</c:v>
                </c:pt>
                <c:pt idx="21">
                  <c:v>0.00020739</c:v>
                </c:pt>
                <c:pt idx="22">
                  <c:v>0.00062335</c:v>
                </c:pt>
                <c:pt idx="23">
                  <c:v>0.00067965</c:v>
                </c:pt>
                <c:pt idx="24">
                  <c:v>0.00058806</c:v>
                </c:pt>
                <c:pt idx="25">
                  <c:v>0.00083436</c:v>
                </c:pt>
                <c:pt idx="26">
                  <c:v>0.00051957</c:v>
                </c:pt>
                <c:pt idx="27">
                  <c:v>0.00078132</c:v>
                </c:pt>
                <c:pt idx="28">
                  <c:v>0.00065341</c:v>
                </c:pt>
                <c:pt idx="29">
                  <c:v>0.00027372</c:v>
                </c:pt>
                <c:pt idx="30">
                  <c:v>0.00011039</c:v>
                </c:pt>
                <c:pt idx="31">
                  <c:v>0.00066208</c:v>
                </c:pt>
                <c:pt idx="32">
                  <c:v>0.00045334</c:v>
                </c:pt>
                <c:pt idx="33">
                  <c:v>0.00052562</c:v>
                </c:pt>
                <c:pt idx="34">
                  <c:v>0.00090233</c:v>
                </c:pt>
                <c:pt idx="35">
                  <c:v>0.00096684</c:v>
                </c:pt>
                <c:pt idx="36">
                  <c:v>0.00038854</c:v>
                </c:pt>
                <c:pt idx="37">
                  <c:v>0.0012792</c:v>
                </c:pt>
                <c:pt idx="38">
                  <c:v>0.00049844</c:v>
                </c:pt>
                <c:pt idx="39">
                  <c:v>0.00045563</c:v>
                </c:pt>
                <c:pt idx="40">
                  <c:v>0.00041921</c:v>
                </c:pt>
                <c:pt idx="41">
                  <c:v>0.0006169</c:v>
                </c:pt>
                <c:pt idx="42">
                  <c:v>0.00013522</c:v>
                </c:pt>
                <c:pt idx="43">
                  <c:v>0.0010163</c:v>
                </c:pt>
                <c:pt idx="44">
                  <c:v>0.00081928</c:v>
                </c:pt>
                <c:pt idx="45">
                  <c:v>0.0013229</c:v>
                </c:pt>
                <c:pt idx="46">
                  <c:v>0.0013409</c:v>
                </c:pt>
                <c:pt idx="47">
                  <c:v>0.0023435</c:v>
                </c:pt>
                <c:pt idx="48">
                  <c:v>0.00093339</c:v>
                </c:pt>
                <c:pt idx="49">
                  <c:v>0.00083312</c:v>
                </c:pt>
                <c:pt idx="50">
                  <c:v>0.001785</c:v>
                </c:pt>
                <c:pt idx="51">
                  <c:v>0.00083051</c:v>
                </c:pt>
                <c:pt idx="52">
                  <c:v>0.00032451</c:v>
                </c:pt>
                <c:pt idx="53">
                  <c:v>0.00047708</c:v>
                </c:pt>
                <c:pt idx="54">
                  <c:v>0.001228</c:v>
                </c:pt>
                <c:pt idx="55">
                  <c:v>0.0015934</c:v>
                </c:pt>
                <c:pt idx="56">
                  <c:v>0.00038024</c:v>
                </c:pt>
                <c:pt idx="57">
                  <c:v>0.00050195</c:v>
                </c:pt>
                <c:pt idx="58">
                  <c:v>0.0006506</c:v>
                </c:pt>
                <c:pt idx="59">
                  <c:v>0.00071374</c:v>
                </c:pt>
                <c:pt idx="60">
                  <c:v>0.0012581</c:v>
                </c:pt>
                <c:pt idx="61">
                  <c:v>0.00014967</c:v>
                </c:pt>
                <c:pt idx="62">
                  <c:v>0.00025753</c:v>
                </c:pt>
                <c:pt idx="63">
                  <c:v>0.00020013</c:v>
                </c:pt>
                <c:pt idx="64">
                  <c:v>0.00036148</c:v>
                </c:pt>
                <c:pt idx="65">
                  <c:v>0.0010849</c:v>
                </c:pt>
                <c:pt idx="66">
                  <c:v>0.00045736</c:v>
                </c:pt>
                <c:pt idx="67">
                  <c:v>0.00021635</c:v>
                </c:pt>
                <c:pt idx="68">
                  <c:v>0.00075478</c:v>
                </c:pt>
                <c:pt idx="69">
                  <c:v>0.00081914</c:v>
                </c:pt>
                <c:pt idx="70">
                  <c:v>0.0014019</c:v>
                </c:pt>
                <c:pt idx="71">
                  <c:v>0.0015565</c:v>
                </c:pt>
                <c:pt idx="72">
                  <c:v>0.0012851</c:v>
                </c:pt>
                <c:pt idx="73">
                  <c:v>0.0032909</c:v>
                </c:pt>
                <c:pt idx="74">
                  <c:v>0.0098475</c:v>
                </c:pt>
                <c:pt idx="75">
                  <c:v>0.013081</c:v>
                </c:pt>
                <c:pt idx="76">
                  <c:v>0.01092</c:v>
                </c:pt>
                <c:pt idx="77">
                  <c:v>0.0042501</c:v>
                </c:pt>
                <c:pt idx="78">
                  <c:v>0.0045559</c:v>
                </c:pt>
                <c:pt idx="79">
                  <c:v>0.0061893</c:v>
                </c:pt>
                <c:pt idx="80">
                  <c:v>0.003701</c:v>
                </c:pt>
                <c:pt idx="81">
                  <c:v>0.0035904</c:v>
                </c:pt>
                <c:pt idx="82">
                  <c:v>0.0042276</c:v>
                </c:pt>
                <c:pt idx="83">
                  <c:v>0.0037434</c:v>
                </c:pt>
                <c:pt idx="84">
                  <c:v>0.0013187</c:v>
                </c:pt>
                <c:pt idx="85">
                  <c:v>0.00044166</c:v>
                </c:pt>
                <c:pt idx="86">
                  <c:v>0.0050726</c:v>
                </c:pt>
                <c:pt idx="87">
                  <c:v>0.0011089</c:v>
                </c:pt>
                <c:pt idx="88">
                  <c:v>0.0015068</c:v>
                </c:pt>
                <c:pt idx="89">
                  <c:v>0.0011019</c:v>
                </c:pt>
                <c:pt idx="90">
                  <c:v>0.00087346</c:v>
                </c:pt>
                <c:pt idx="91">
                  <c:v>0.0016168</c:v>
                </c:pt>
                <c:pt idx="92">
                  <c:v>0.0024668</c:v>
                </c:pt>
                <c:pt idx="93">
                  <c:v>0.00079978</c:v>
                </c:pt>
                <c:pt idx="94">
                  <c:v>0.0019041</c:v>
                </c:pt>
                <c:pt idx="95">
                  <c:v>0.0031877</c:v>
                </c:pt>
                <c:pt idx="96">
                  <c:v>0.0074088</c:v>
                </c:pt>
                <c:pt idx="97">
                  <c:v>0.0048617</c:v>
                </c:pt>
                <c:pt idx="98">
                  <c:v>0.0022317</c:v>
                </c:pt>
                <c:pt idx="99">
                  <c:v>0.003479</c:v>
                </c:pt>
                <c:pt idx="100">
                  <c:v>0.016239</c:v>
                </c:pt>
                <c:pt idx="101">
                  <c:v>0.0073696</c:v>
                </c:pt>
                <c:pt idx="102">
                  <c:v>0.0029141</c:v>
                </c:pt>
                <c:pt idx="103">
                  <c:v>0.0071833</c:v>
                </c:pt>
                <c:pt idx="104">
                  <c:v>0.0091357</c:v>
                </c:pt>
                <c:pt idx="105">
                  <c:v>0.007921</c:v>
                </c:pt>
                <c:pt idx="106">
                  <c:v>0.0013148</c:v>
                </c:pt>
                <c:pt idx="107">
                  <c:v>0.003132</c:v>
                </c:pt>
                <c:pt idx="108">
                  <c:v>0.0017001</c:v>
                </c:pt>
                <c:pt idx="109">
                  <c:v>0.001849</c:v>
                </c:pt>
                <c:pt idx="110">
                  <c:v>0.0029513</c:v>
                </c:pt>
                <c:pt idx="111">
                  <c:v>0.00091777</c:v>
                </c:pt>
                <c:pt idx="112">
                  <c:v>0.00048336</c:v>
                </c:pt>
                <c:pt idx="113">
                  <c:v>0.0016989</c:v>
                </c:pt>
                <c:pt idx="114">
                  <c:v>0.0012521</c:v>
                </c:pt>
                <c:pt idx="115">
                  <c:v>0.0016295</c:v>
                </c:pt>
                <c:pt idx="116">
                  <c:v>0.0022623</c:v>
                </c:pt>
                <c:pt idx="117">
                  <c:v>0.0027353</c:v>
                </c:pt>
                <c:pt idx="118">
                  <c:v>0.001198</c:v>
                </c:pt>
                <c:pt idx="119">
                  <c:v>0.0024196</c:v>
                </c:pt>
                <c:pt idx="120">
                  <c:v>0.00017832</c:v>
                </c:pt>
                <c:pt idx="121">
                  <c:v>0.001477</c:v>
                </c:pt>
                <c:pt idx="122">
                  <c:v>0.0012767</c:v>
                </c:pt>
                <c:pt idx="123">
                  <c:v>0.0035497</c:v>
                </c:pt>
                <c:pt idx="124">
                  <c:v>0.0010611</c:v>
                </c:pt>
                <c:pt idx="125">
                  <c:v>0.0035736</c:v>
                </c:pt>
                <c:pt idx="126">
                  <c:v>0.0013615</c:v>
                </c:pt>
                <c:pt idx="127">
                  <c:v>0.00075055</c:v>
                </c:pt>
                <c:pt idx="128">
                  <c:v>0.0015321</c:v>
                </c:pt>
                <c:pt idx="129">
                  <c:v>0.0024769</c:v>
                </c:pt>
                <c:pt idx="130">
                  <c:v>0.0007677</c:v>
                </c:pt>
                <c:pt idx="131">
                  <c:v>0.00081866</c:v>
                </c:pt>
                <c:pt idx="132">
                  <c:v>0.0031917</c:v>
                </c:pt>
                <c:pt idx="133">
                  <c:v>0.0018322</c:v>
                </c:pt>
                <c:pt idx="134">
                  <c:v>0.001717</c:v>
                </c:pt>
                <c:pt idx="135">
                  <c:v>0.0021881</c:v>
                </c:pt>
                <c:pt idx="136">
                  <c:v>0.0033154</c:v>
                </c:pt>
                <c:pt idx="137">
                  <c:v>0.0012391</c:v>
                </c:pt>
                <c:pt idx="138">
                  <c:v>0.00090726</c:v>
                </c:pt>
                <c:pt idx="139">
                  <c:v>0.0024953</c:v>
                </c:pt>
                <c:pt idx="140">
                  <c:v>0.0027338</c:v>
                </c:pt>
                <c:pt idx="141">
                  <c:v>0.0025806</c:v>
                </c:pt>
                <c:pt idx="142">
                  <c:v>0.0016285</c:v>
                </c:pt>
                <c:pt idx="143">
                  <c:v>0.0016795</c:v>
                </c:pt>
                <c:pt idx="144">
                  <c:v>0.0011469</c:v>
                </c:pt>
                <c:pt idx="145">
                  <c:v>0.00030499</c:v>
                </c:pt>
                <c:pt idx="146">
                  <c:v>0.0017456</c:v>
                </c:pt>
                <c:pt idx="147">
                  <c:v>0.0011582</c:v>
                </c:pt>
                <c:pt idx="148">
                  <c:v>0.0015527</c:v>
                </c:pt>
                <c:pt idx="149">
                  <c:v>0.00017029</c:v>
                </c:pt>
                <c:pt idx="150">
                  <c:v>0.0012166</c:v>
                </c:pt>
                <c:pt idx="151">
                  <c:v>0.00049936</c:v>
                </c:pt>
                <c:pt idx="152">
                  <c:v>0.0009888</c:v>
                </c:pt>
                <c:pt idx="153">
                  <c:v>0.00067759</c:v>
                </c:pt>
                <c:pt idx="154">
                  <c:v>0.00034719</c:v>
                </c:pt>
                <c:pt idx="155">
                  <c:v>0.00088601</c:v>
                </c:pt>
                <c:pt idx="156">
                  <c:v>0.0016592</c:v>
                </c:pt>
                <c:pt idx="157">
                  <c:v>0.00075493</c:v>
                </c:pt>
                <c:pt idx="158">
                  <c:v>0.001017</c:v>
                </c:pt>
                <c:pt idx="159">
                  <c:v>0.0011748</c:v>
                </c:pt>
                <c:pt idx="160">
                  <c:v>0.00063165</c:v>
                </c:pt>
                <c:pt idx="161">
                  <c:v>0.00042823</c:v>
                </c:pt>
                <c:pt idx="162">
                  <c:v>0.0018231</c:v>
                </c:pt>
                <c:pt idx="163">
                  <c:v>0.00063557</c:v>
                </c:pt>
                <c:pt idx="164">
                  <c:v>0.00042619</c:v>
                </c:pt>
                <c:pt idx="165">
                  <c:v>0.00036267</c:v>
                </c:pt>
                <c:pt idx="166">
                  <c:v>0.00043999</c:v>
                </c:pt>
                <c:pt idx="167">
                  <c:v>0.0010958</c:v>
                </c:pt>
                <c:pt idx="168">
                  <c:v>0.0016141</c:v>
                </c:pt>
                <c:pt idx="169">
                  <c:v>0.0010368</c:v>
                </c:pt>
                <c:pt idx="170">
                  <c:v>0.0012631</c:v>
                </c:pt>
                <c:pt idx="171">
                  <c:v>0.0011295</c:v>
                </c:pt>
                <c:pt idx="172">
                  <c:v>3.3251E-5</c:v>
                </c:pt>
                <c:pt idx="173">
                  <c:v>0.0017494</c:v>
                </c:pt>
                <c:pt idx="174">
                  <c:v>0.0011959</c:v>
                </c:pt>
                <c:pt idx="175">
                  <c:v>0.002114</c:v>
                </c:pt>
                <c:pt idx="176">
                  <c:v>0.00054608</c:v>
                </c:pt>
                <c:pt idx="177">
                  <c:v>0.0011254</c:v>
                </c:pt>
                <c:pt idx="178">
                  <c:v>0.00038882</c:v>
                </c:pt>
                <c:pt idx="179">
                  <c:v>9.0064E-5</c:v>
                </c:pt>
                <c:pt idx="180">
                  <c:v>0.0010891</c:v>
                </c:pt>
                <c:pt idx="181">
                  <c:v>0.00093384</c:v>
                </c:pt>
                <c:pt idx="182">
                  <c:v>0.0015971</c:v>
                </c:pt>
                <c:pt idx="183">
                  <c:v>0.0024469</c:v>
                </c:pt>
                <c:pt idx="184">
                  <c:v>0.0023853</c:v>
                </c:pt>
                <c:pt idx="185">
                  <c:v>0.001682</c:v>
                </c:pt>
                <c:pt idx="186">
                  <c:v>0.0011439</c:v>
                </c:pt>
                <c:pt idx="187">
                  <c:v>0.00066105</c:v>
                </c:pt>
                <c:pt idx="188">
                  <c:v>0.00079415</c:v>
                </c:pt>
                <c:pt idx="189">
                  <c:v>0.0012682</c:v>
                </c:pt>
                <c:pt idx="190">
                  <c:v>0.0013906</c:v>
                </c:pt>
                <c:pt idx="191">
                  <c:v>0.0011055</c:v>
                </c:pt>
                <c:pt idx="192">
                  <c:v>0.00047</c:v>
                </c:pt>
                <c:pt idx="193">
                  <c:v>0.0017877</c:v>
                </c:pt>
                <c:pt idx="194">
                  <c:v>0.00025697</c:v>
                </c:pt>
                <c:pt idx="195">
                  <c:v>0.001527</c:v>
                </c:pt>
                <c:pt idx="196">
                  <c:v>0.0025042</c:v>
                </c:pt>
                <c:pt idx="197">
                  <c:v>0.0017035</c:v>
                </c:pt>
                <c:pt idx="198">
                  <c:v>0.0020906</c:v>
                </c:pt>
                <c:pt idx="199">
                  <c:v>0.0017502</c:v>
                </c:pt>
                <c:pt idx="200">
                  <c:v>0.0021031</c:v>
                </c:pt>
                <c:pt idx="201">
                  <c:v>0.00039403</c:v>
                </c:pt>
                <c:pt idx="202">
                  <c:v>0.00075223</c:v>
                </c:pt>
                <c:pt idx="203">
                  <c:v>0.0008794</c:v>
                </c:pt>
                <c:pt idx="204">
                  <c:v>0.00076535</c:v>
                </c:pt>
                <c:pt idx="205">
                  <c:v>0.00091331</c:v>
                </c:pt>
                <c:pt idx="206">
                  <c:v>0.0011527</c:v>
                </c:pt>
                <c:pt idx="207">
                  <c:v>0.00063351</c:v>
                </c:pt>
                <c:pt idx="208">
                  <c:v>0.0010917</c:v>
                </c:pt>
                <c:pt idx="209">
                  <c:v>0.00017206</c:v>
                </c:pt>
                <c:pt idx="210">
                  <c:v>0.00018675</c:v>
                </c:pt>
                <c:pt idx="211">
                  <c:v>0.00015324</c:v>
                </c:pt>
                <c:pt idx="212">
                  <c:v>0.00031151</c:v>
                </c:pt>
                <c:pt idx="213">
                  <c:v>0.00060409</c:v>
                </c:pt>
                <c:pt idx="214">
                  <c:v>0.00048151</c:v>
                </c:pt>
                <c:pt idx="215">
                  <c:v>0.00054314</c:v>
                </c:pt>
                <c:pt idx="216">
                  <c:v>0.0041021</c:v>
                </c:pt>
                <c:pt idx="217">
                  <c:v>0.0021913</c:v>
                </c:pt>
                <c:pt idx="218">
                  <c:v>0.0015464</c:v>
                </c:pt>
                <c:pt idx="219">
                  <c:v>0.0017135</c:v>
                </c:pt>
                <c:pt idx="220">
                  <c:v>0.001464</c:v>
                </c:pt>
                <c:pt idx="221">
                  <c:v>0.00098019</c:v>
                </c:pt>
                <c:pt idx="222">
                  <c:v>0.00020606</c:v>
                </c:pt>
                <c:pt idx="223">
                  <c:v>0.00015638</c:v>
                </c:pt>
                <c:pt idx="224">
                  <c:v>0.00058788</c:v>
                </c:pt>
                <c:pt idx="225">
                  <c:v>0.00041348</c:v>
                </c:pt>
                <c:pt idx="226">
                  <c:v>0.00027971</c:v>
                </c:pt>
                <c:pt idx="227">
                  <c:v>0.00028095</c:v>
                </c:pt>
                <c:pt idx="228">
                  <c:v>0.00023692</c:v>
                </c:pt>
                <c:pt idx="229">
                  <c:v>0.00010446</c:v>
                </c:pt>
                <c:pt idx="230">
                  <c:v>0.00038666</c:v>
                </c:pt>
                <c:pt idx="231">
                  <c:v>0.00054309</c:v>
                </c:pt>
                <c:pt idx="232">
                  <c:v>0.00046371</c:v>
                </c:pt>
                <c:pt idx="233">
                  <c:v>0.00049492</c:v>
                </c:pt>
                <c:pt idx="234">
                  <c:v>0.00020903</c:v>
                </c:pt>
                <c:pt idx="235">
                  <c:v>0.00024256</c:v>
                </c:pt>
              </c:numCache>
            </c:numRef>
          </c:val>
          <c:smooth val="0"/>
        </c:ser>
        <c:dLbls>
          <c:showLegendKey val="0"/>
          <c:showVal val="0"/>
          <c:showCatName val="0"/>
          <c:showSerName val="0"/>
          <c:showPercent val="0"/>
          <c:showBubbleSize val="0"/>
        </c:dLbls>
        <c:smooth val="0"/>
        <c:axId val="548167616"/>
        <c:axId val="559962864"/>
      </c:lineChart>
      <c:catAx>
        <c:axId val="548167616"/>
        <c:scaling>
          <c:orientation val="minMax"/>
        </c:scaling>
        <c:delete val="1"/>
        <c:axPos val="b"/>
        <c:majorTickMark val="out"/>
        <c:minorTickMark val="none"/>
        <c:tickLblPos val="nextTo"/>
        <c:crossAx val="559962864"/>
        <c:crosses val="autoZero"/>
        <c:auto val="1"/>
        <c:lblAlgn val="ctr"/>
        <c:lblOffset val="100"/>
        <c:noMultiLvlLbl val="0"/>
      </c:catAx>
      <c:valAx>
        <c:axId val="559962864"/>
        <c:scaling>
          <c:orientation val="minMax"/>
        </c:scaling>
        <c:delete val="1"/>
        <c:axPos val="l"/>
        <c:numFmt formatCode="General" sourceLinked="1"/>
        <c:majorTickMark val="out"/>
        <c:minorTickMark val="none"/>
        <c:tickLblPos val="nextTo"/>
        <c:crossAx val="54816761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60090504342749"/>
          <c:y val="0.0940078668242764"/>
          <c:w val="0.899890518940223"/>
          <c:h val="0.811984266351447"/>
        </c:manualLayout>
      </c:layout>
      <c:lineChart>
        <c:grouping val="standard"/>
        <c:varyColors val="0"/>
        <c:ser>
          <c:idx val="0"/>
          <c:order val="0"/>
          <c:spPr>
            <a:ln w="38100" cmpd="sng">
              <a:solidFill>
                <a:schemeClr val="accent1"/>
              </a:solidFill>
            </a:ln>
          </c:spPr>
          <c:marker>
            <c:symbol val="none"/>
          </c:marker>
          <c:val>
            <c:numRef>
              <c:f>Sheet1!$A$1:$IB$1</c:f>
              <c:numCache>
                <c:formatCode>General</c:formatCode>
                <c:ptCount val="236"/>
                <c:pt idx="0">
                  <c:v>0.0094389</c:v>
                </c:pt>
                <c:pt idx="1">
                  <c:v>0.002809</c:v>
                </c:pt>
                <c:pt idx="2">
                  <c:v>0.018033</c:v>
                </c:pt>
                <c:pt idx="3">
                  <c:v>0.0095517</c:v>
                </c:pt>
                <c:pt idx="4">
                  <c:v>0.0059278</c:v>
                </c:pt>
                <c:pt idx="5">
                  <c:v>0.0032688</c:v>
                </c:pt>
                <c:pt idx="6">
                  <c:v>0.01004</c:v>
                </c:pt>
                <c:pt idx="7">
                  <c:v>0.0074363</c:v>
                </c:pt>
                <c:pt idx="8">
                  <c:v>0.0063194</c:v>
                </c:pt>
                <c:pt idx="9">
                  <c:v>0.012147</c:v>
                </c:pt>
                <c:pt idx="10">
                  <c:v>0.013279</c:v>
                </c:pt>
                <c:pt idx="11">
                  <c:v>0.0025005</c:v>
                </c:pt>
                <c:pt idx="12">
                  <c:v>0.0053351</c:v>
                </c:pt>
                <c:pt idx="13">
                  <c:v>0.005024</c:v>
                </c:pt>
                <c:pt idx="14">
                  <c:v>0.0020902</c:v>
                </c:pt>
                <c:pt idx="15">
                  <c:v>0.014263</c:v>
                </c:pt>
                <c:pt idx="16">
                  <c:v>0.0028116</c:v>
                </c:pt>
                <c:pt idx="17">
                  <c:v>0.0033059</c:v>
                </c:pt>
                <c:pt idx="18">
                  <c:v>0.0066945</c:v>
                </c:pt>
                <c:pt idx="19">
                  <c:v>0.0078395</c:v>
                </c:pt>
                <c:pt idx="20">
                  <c:v>0.0084499</c:v>
                </c:pt>
                <c:pt idx="21">
                  <c:v>0.0020739</c:v>
                </c:pt>
                <c:pt idx="22">
                  <c:v>0.0062335</c:v>
                </c:pt>
                <c:pt idx="23">
                  <c:v>0.0067965</c:v>
                </c:pt>
                <c:pt idx="24">
                  <c:v>0.0058806</c:v>
                </c:pt>
                <c:pt idx="25">
                  <c:v>0.0083436</c:v>
                </c:pt>
                <c:pt idx="26">
                  <c:v>0.0051957</c:v>
                </c:pt>
                <c:pt idx="27">
                  <c:v>0.0078132</c:v>
                </c:pt>
                <c:pt idx="28">
                  <c:v>0.0065341</c:v>
                </c:pt>
                <c:pt idx="29">
                  <c:v>0.0027372</c:v>
                </c:pt>
                <c:pt idx="30">
                  <c:v>0.0011039</c:v>
                </c:pt>
                <c:pt idx="31">
                  <c:v>0.0066208</c:v>
                </c:pt>
                <c:pt idx="32">
                  <c:v>0.0045334</c:v>
                </c:pt>
                <c:pt idx="33">
                  <c:v>0.0052562</c:v>
                </c:pt>
                <c:pt idx="34">
                  <c:v>0.0090233</c:v>
                </c:pt>
                <c:pt idx="35">
                  <c:v>0.0096684</c:v>
                </c:pt>
                <c:pt idx="36">
                  <c:v>0.0038854</c:v>
                </c:pt>
                <c:pt idx="37">
                  <c:v>0.012792</c:v>
                </c:pt>
                <c:pt idx="38">
                  <c:v>0.0049844</c:v>
                </c:pt>
                <c:pt idx="39">
                  <c:v>0.0045563</c:v>
                </c:pt>
                <c:pt idx="40">
                  <c:v>0.0041921</c:v>
                </c:pt>
                <c:pt idx="41">
                  <c:v>0.006169</c:v>
                </c:pt>
                <c:pt idx="42">
                  <c:v>0.0013522</c:v>
                </c:pt>
                <c:pt idx="43">
                  <c:v>0.010163</c:v>
                </c:pt>
                <c:pt idx="44">
                  <c:v>0.0081928</c:v>
                </c:pt>
                <c:pt idx="45">
                  <c:v>0.013229</c:v>
                </c:pt>
                <c:pt idx="46">
                  <c:v>0.013409</c:v>
                </c:pt>
                <c:pt idx="47">
                  <c:v>0.023435</c:v>
                </c:pt>
                <c:pt idx="48">
                  <c:v>0.0093339</c:v>
                </c:pt>
                <c:pt idx="49">
                  <c:v>0.0083312</c:v>
                </c:pt>
                <c:pt idx="50">
                  <c:v>0.01785</c:v>
                </c:pt>
                <c:pt idx="51">
                  <c:v>0.0083051</c:v>
                </c:pt>
                <c:pt idx="52">
                  <c:v>0.0032451</c:v>
                </c:pt>
                <c:pt idx="53">
                  <c:v>0.0047708</c:v>
                </c:pt>
                <c:pt idx="54">
                  <c:v>0.01228</c:v>
                </c:pt>
                <c:pt idx="55">
                  <c:v>0.015934</c:v>
                </c:pt>
                <c:pt idx="56">
                  <c:v>0.0038024</c:v>
                </c:pt>
                <c:pt idx="57">
                  <c:v>0.0050195</c:v>
                </c:pt>
                <c:pt idx="58">
                  <c:v>0.006506</c:v>
                </c:pt>
                <c:pt idx="59">
                  <c:v>0.0071374</c:v>
                </c:pt>
                <c:pt idx="60">
                  <c:v>0.012581</c:v>
                </c:pt>
                <c:pt idx="61">
                  <c:v>0.0014967</c:v>
                </c:pt>
                <c:pt idx="62">
                  <c:v>0.0025753</c:v>
                </c:pt>
                <c:pt idx="63">
                  <c:v>0.0020013</c:v>
                </c:pt>
                <c:pt idx="64">
                  <c:v>0.0036148</c:v>
                </c:pt>
                <c:pt idx="65">
                  <c:v>0.010849</c:v>
                </c:pt>
                <c:pt idx="66">
                  <c:v>0.0045736</c:v>
                </c:pt>
                <c:pt idx="67">
                  <c:v>0.0021635</c:v>
                </c:pt>
                <c:pt idx="68">
                  <c:v>0.0075478</c:v>
                </c:pt>
                <c:pt idx="69">
                  <c:v>0.0081914</c:v>
                </c:pt>
                <c:pt idx="70">
                  <c:v>0.014019</c:v>
                </c:pt>
                <c:pt idx="71">
                  <c:v>0.015565</c:v>
                </c:pt>
                <c:pt idx="72">
                  <c:v>0.012851</c:v>
                </c:pt>
                <c:pt idx="73">
                  <c:v>0.032909</c:v>
                </c:pt>
                <c:pt idx="74">
                  <c:v>0.098475</c:v>
                </c:pt>
                <c:pt idx="75">
                  <c:v>0.13081</c:v>
                </c:pt>
                <c:pt idx="76">
                  <c:v>0.1092</c:v>
                </c:pt>
                <c:pt idx="77">
                  <c:v>0.042501</c:v>
                </c:pt>
                <c:pt idx="78">
                  <c:v>0.045559</c:v>
                </c:pt>
                <c:pt idx="79">
                  <c:v>0.061893</c:v>
                </c:pt>
                <c:pt idx="80">
                  <c:v>0.03701</c:v>
                </c:pt>
                <c:pt idx="81">
                  <c:v>0.035904</c:v>
                </c:pt>
                <c:pt idx="82">
                  <c:v>0.042276</c:v>
                </c:pt>
                <c:pt idx="83">
                  <c:v>0.037434</c:v>
                </c:pt>
                <c:pt idx="84">
                  <c:v>0.013187</c:v>
                </c:pt>
                <c:pt idx="85">
                  <c:v>0.0044166</c:v>
                </c:pt>
                <c:pt idx="86">
                  <c:v>0.050726</c:v>
                </c:pt>
                <c:pt idx="87">
                  <c:v>0.011089</c:v>
                </c:pt>
                <c:pt idx="88">
                  <c:v>0.015068</c:v>
                </c:pt>
                <c:pt idx="89">
                  <c:v>0.011019</c:v>
                </c:pt>
                <c:pt idx="90">
                  <c:v>0.0087346</c:v>
                </c:pt>
                <c:pt idx="91">
                  <c:v>0.016168</c:v>
                </c:pt>
                <c:pt idx="92">
                  <c:v>0.024668</c:v>
                </c:pt>
                <c:pt idx="93">
                  <c:v>0.0079978</c:v>
                </c:pt>
                <c:pt idx="94">
                  <c:v>0.019041</c:v>
                </c:pt>
                <c:pt idx="95">
                  <c:v>0.031877</c:v>
                </c:pt>
                <c:pt idx="96">
                  <c:v>0.074088</c:v>
                </c:pt>
                <c:pt idx="97">
                  <c:v>0.048617</c:v>
                </c:pt>
                <c:pt idx="98">
                  <c:v>0.022317</c:v>
                </c:pt>
                <c:pt idx="99">
                  <c:v>0.03479</c:v>
                </c:pt>
                <c:pt idx="100">
                  <c:v>0.16239</c:v>
                </c:pt>
                <c:pt idx="101">
                  <c:v>0.073696</c:v>
                </c:pt>
                <c:pt idx="102">
                  <c:v>0.029141</c:v>
                </c:pt>
                <c:pt idx="103">
                  <c:v>0.071833</c:v>
                </c:pt>
                <c:pt idx="104">
                  <c:v>0.091357</c:v>
                </c:pt>
                <c:pt idx="105">
                  <c:v>0.07921</c:v>
                </c:pt>
                <c:pt idx="106">
                  <c:v>0.013148</c:v>
                </c:pt>
                <c:pt idx="107">
                  <c:v>0.03132</c:v>
                </c:pt>
                <c:pt idx="108">
                  <c:v>0.017001</c:v>
                </c:pt>
                <c:pt idx="109">
                  <c:v>0.01849</c:v>
                </c:pt>
                <c:pt idx="110">
                  <c:v>0.029513</c:v>
                </c:pt>
                <c:pt idx="111">
                  <c:v>0.0091777</c:v>
                </c:pt>
                <c:pt idx="112">
                  <c:v>0.0048336</c:v>
                </c:pt>
                <c:pt idx="113">
                  <c:v>0.016989</c:v>
                </c:pt>
                <c:pt idx="114">
                  <c:v>0.012521</c:v>
                </c:pt>
                <c:pt idx="115">
                  <c:v>0.016295</c:v>
                </c:pt>
                <c:pt idx="116">
                  <c:v>0.022623</c:v>
                </c:pt>
                <c:pt idx="117">
                  <c:v>0.027353</c:v>
                </c:pt>
                <c:pt idx="118">
                  <c:v>0.01198</c:v>
                </c:pt>
                <c:pt idx="119">
                  <c:v>0.024196</c:v>
                </c:pt>
                <c:pt idx="120">
                  <c:v>0.0017832</c:v>
                </c:pt>
                <c:pt idx="121">
                  <c:v>0.01477</c:v>
                </c:pt>
                <c:pt idx="122">
                  <c:v>0.012767</c:v>
                </c:pt>
                <c:pt idx="123">
                  <c:v>0.035497</c:v>
                </c:pt>
                <c:pt idx="124">
                  <c:v>0.010611</c:v>
                </c:pt>
                <c:pt idx="125">
                  <c:v>0.035736</c:v>
                </c:pt>
                <c:pt idx="126">
                  <c:v>0.013615</c:v>
                </c:pt>
                <c:pt idx="127">
                  <c:v>0.0075055</c:v>
                </c:pt>
                <c:pt idx="128">
                  <c:v>0.015321</c:v>
                </c:pt>
                <c:pt idx="129">
                  <c:v>0.024769</c:v>
                </c:pt>
                <c:pt idx="130">
                  <c:v>0.007677</c:v>
                </c:pt>
                <c:pt idx="131">
                  <c:v>0.0081866</c:v>
                </c:pt>
                <c:pt idx="132">
                  <c:v>0.031917</c:v>
                </c:pt>
                <c:pt idx="133">
                  <c:v>0.018322</c:v>
                </c:pt>
                <c:pt idx="134">
                  <c:v>0.01717</c:v>
                </c:pt>
                <c:pt idx="135">
                  <c:v>0.021881</c:v>
                </c:pt>
                <c:pt idx="136">
                  <c:v>0.033154</c:v>
                </c:pt>
                <c:pt idx="137">
                  <c:v>0.012391</c:v>
                </c:pt>
                <c:pt idx="138">
                  <c:v>0.0090726</c:v>
                </c:pt>
                <c:pt idx="139">
                  <c:v>0.024953</c:v>
                </c:pt>
                <c:pt idx="140">
                  <c:v>0.027338</c:v>
                </c:pt>
                <c:pt idx="141">
                  <c:v>0.025806</c:v>
                </c:pt>
                <c:pt idx="142">
                  <c:v>0.016285</c:v>
                </c:pt>
                <c:pt idx="143">
                  <c:v>0.016795</c:v>
                </c:pt>
                <c:pt idx="144">
                  <c:v>0.011469</c:v>
                </c:pt>
                <c:pt idx="145">
                  <c:v>0.0030499</c:v>
                </c:pt>
                <c:pt idx="146">
                  <c:v>0.017456</c:v>
                </c:pt>
                <c:pt idx="147">
                  <c:v>0.011582</c:v>
                </c:pt>
                <c:pt idx="148">
                  <c:v>0.015527</c:v>
                </c:pt>
                <c:pt idx="149">
                  <c:v>0.0017029</c:v>
                </c:pt>
                <c:pt idx="150">
                  <c:v>0.012166</c:v>
                </c:pt>
                <c:pt idx="151">
                  <c:v>0.0049936</c:v>
                </c:pt>
                <c:pt idx="152">
                  <c:v>0.009888</c:v>
                </c:pt>
                <c:pt idx="153">
                  <c:v>0.0067759</c:v>
                </c:pt>
                <c:pt idx="154">
                  <c:v>0.0034719</c:v>
                </c:pt>
                <c:pt idx="155">
                  <c:v>0.0088601</c:v>
                </c:pt>
                <c:pt idx="156">
                  <c:v>0.016592</c:v>
                </c:pt>
                <c:pt idx="157">
                  <c:v>0.0075493</c:v>
                </c:pt>
                <c:pt idx="158">
                  <c:v>0.01017</c:v>
                </c:pt>
                <c:pt idx="159">
                  <c:v>0.011748</c:v>
                </c:pt>
                <c:pt idx="160">
                  <c:v>0.0063165</c:v>
                </c:pt>
                <c:pt idx="161">
                  <c:v>0.0042823</c:v>
                </c:pt>
                <c:pt idx="162">
                  <c:v>0.018231</c:v>
                </c:pt>
                <c:pt idx="163">
                  <c:v>0.0063557</c:v>
                </c:pt>
                <c:pt idx="164">
                  <c:v>0.0042619</c:v>
                </c:pt>
                <c:pt idx="165">
                  <c:v>0.0036267</c:v>
                </c:pt>
                <c:pt idx="166">
                  <c:v>0.0043999</c:v>
                </c:pt>
                <c:pt idx="167">
                  <c:v>0.010958</c:v>
                </c:pt>
                <c:pt idx="168">
                  <c:v>0.016141</c:v>
                </c:pt>
                <c:pt idx="169">
                  <c:v>0.010368</c:v>
                </c:pt>
                <c:pt idx="170">
                  <c:v>0.012631</c:v>
                </c:pt>
                <c:pt idx="171">
                  <c:v>0.011295</c:v>
                </c:pt>
                <c:pt idx="172">
                  <c:v>0.00033251</c:v>
                </c:pt>
                <c:pt idx="173">
                  <c:v>0.017494</c:v>
                </c:pt>
                <c:pt idx="174">
                  <c:v>0.011959</c:v>
                </c:pt>
                <c:pt idx="175">
                  <c:v>0.02114</c:v>
                </c:pt>
                <c:pt idx="176">
                  <c:v>0.0054608</c:v>
                </c:pt>
                <c:pt idx="177">
                  <c:v>0.011254</c:v>
                </c:pt>
                <c:pt idx="178">
                  <c:v>0.0038882</c:v>
                </c:pt>
                <c:pt idx="179">
                  <c:v>0.00090064</c:v>
                </c:pt>
                <c:pt idx="180">
                  <c:v>0.010891</c:v>
                </c:pt>
                <c:pt idx="181">
                  <c:v>0.0093384</c:v>
                </c:pt>
                <c:pt idx="182">
                  <c:v>0.015971</c:v>
                </c:pt>
                <c:pt idx="183">
                  <c:v>0.024469</c:v>
                </c:pt>
                <c:pt idx="184">
                  <c:v>0.023853</c:v>
                </c:pt>
                <c:pt idx="185">
                  <c:v>0.01682</c:v>
                </c:pt>
                <c:pt idx="186">
                  <c:v>0.011439</c:v>
                </c:pt>
                <c:pt idx="187">
                  <c:v>0.0066105</c:v>
                </c:pt>
                <c:pt idx="188">
                  <c:v>0.0079415</c:v>
                </c:pt>
                <c:pt idx="189">
                  <c:v>0.012682</c:v>
                </c:pt>
                <c:pt idx="190">
                  <c:v>0.013906</c:v>
                </c:pt>
                <c:pt idx="191">
                  <c:v>0.011055</c:v>
                </c:pt>
                <c:pt idx="192">
                  <c:v>0.0047</c:v>
                </c:pt>
                <c:pt idx="193">
                  <c:v>0.017877</c:v>
                </c:pt>
                <c:pt idx="194">
                  <c:v>0.0025697</c:v>
                </c:pt>
                <c:pt idx="195">
                  <c:v>0.01527</c:v>
                </c:pt>
                <c:pt idx="196">
                  <c:v>0.025042</c:v>
                </c:pt>
                <c:pt idx="197">
                  <c:v>0.017035</c:v>
                </c:pt>
                <c:pt idx="198">
                  <c:v>0.020906</c:v>
                </c:pt>
                <c:pt idx="199">
                  <c:v>0.017502</c:v>
                </c:pt>
                <c:pt idx="200">
                  <c:v>0.021031</c:v>
                </c:pt>
                <c:pt idx="201">
                  <c:v>0.0039403</c:v>
                </c:pt>
                <c:pt idx="202">
                  <c:v>0.0075223</c:v>
                </c:pt>
                <c:pt idx="203">
                  <c:v>0.008794</c:v>
                </c:pt>
                <c:pt idx="204">
                  <c:v>0.0076535</c:v>
                </c:pt>
                <c:pt idx="205">
                  <c:v>0.0091331</c:v>
                </c:pt>
                <c:pt idx="206">
                  <c:v>0.011527</c:v>
                </c:pt>
                <c:pt idx="207">
                  <c:v>0.0063351</c:v>
                </c:pt>
                <c:pt idx="208">
                  <c:v>0.010917</c:v>
                </c:pt>
                <c:pt idx="209">
                  <c:v>0.0017206</c:v>
                </c:pt>
                <c:pt idx="210">
                  <c:v>0.0018675</c:v>
                </c:pt>
                <c:pt idx="211">
                  <c:v>0.0015324</c:v>
                </c:pt>
                <c:pt idx="212">
                  <c:v>0.0031151</c:v>
                </c:pt>
                <c:pt idx="213">
                  <c:v>0.0060409</c:v>
                </c:pt>
                <c:pt idx="214">
                  <c:v>0.0048151</c:v>
                </c:pt>
                <c:pt idx="215">
                  <c:v>0.0054314</c:v>
                </c:pt>
                <c:pt idx="216">
                  <c:v>0.041021</c:v>
                </c:pt>
                <c:pt idx="217">
                  <c:v>0.021913</c:v>
                </c:pt>
                <c:pt idx="218">
                  <c:v>0.015464</c:v>
                </c:pt>
                <c:pt idx="219">
                  <c:v>0.017135</c:v>
                </c:pt>
                <c:pt idx="220">
                  <c:v>0.01464</c:v>
                </c:pt>
                <c:pt idx="221">
                  <c:v>0.0098019</c:v>
                </c:pt>
                <c:pt idx="222">
                  <c:v>0.0020606</c:v>
                </c:pt>
                <c:pt idx="223">
                  <c:v>0.0015638</c:v>
                </c:pt>
                <c:pt idx="224">
                  <c:v>0.0058788</c:v>
                </c:pt>
                <c:pt idx="225">
                  <c:v>0.0041348</c:v>
                </c:pt>
                <c:pt idx="226">
                  <c:v>0.0027971</c:v>
                </c:pt>
                <c:pt idx="227">
                  <c:v>0.0028095</c:v>
                </c:pt>
                <c:pt idx="228">
                  <c:v>0.0023692</c:v>
                </c:pt>
                <c:pt idx="229">
                  <c:v>0.0010446</c:v>
                </c:pt>
                <c:pt idx="230">
                  <c:v>0.0038666</c:v>
                </c:pt>
                <c:pt idx="231">
                  <c:v>0.0054309</c:v>
                </c:pt>
                <c:pt idx="232">
                  <c:v>0.0046371</c:v>
                </c:pt>
                <c:pt idx="233">
                  <c:v>0.0049492</c:v>
                </c:pt>
                <c:pt idx="234">
                  <c:v>0.0020903</c:v>
                </c:pt>
                <c:pt idx="235">
                  <c:v>0.0024256</c:v>
                </c:pt>
              </c:numCache>
            </c:numRef>
          </c:val>
          <c:smooth val="0"/>
        </c:ser>
        <c:dLbls>
          <c:showLegendKey val="0"/>
          <c:showVal val="0"/>
          <c:showCatName val="0"/>
          <c:showSerName val="0"/>
          <c:showPercent val="0"/>
          <c:showBubbleSize val="0"/>
        </c:dLbls>
        <c:smooth val="0"/>
        <c:axId val="553990672"/>
        <c:axId val="554094608"/>
      </c:lineChart>
      <c:catAx>
        <c:axId val="553990672"/>
        <c:scaling>
          <c:orientation val="minMax"/>
        </c:scaling>
        <c:delete val="1"/>
        <c:axPos val="b"/>
        <c:majorTickMark val="out"/>
        <c:minorTickMark val="none"/>
        <c:tickLblPos val="nextTo"/>
        <c:crossAx val="554094608"/>
        <c:crosses val="autoZero"/>
        <c:auto val="1"/>
        <c:lblAlgn val="ctr"/>
        <c:lblOffset val="100"/>
        <c:noMultiLvlLbl val="0"/>
      </c:catAx>
      <c:valAx>
        <c:axId val="554094608"/>
        <c:scaling>
          <c:orientation val="minMax"/>
        </c:scaling>
        <c:delete val="1"/>
        <c:axPos val="l"/>
        <c:numFmt formatCode="General" sourceLinked="1"/>
        <c:majorTickMark val="out"/>
        <c:minorTickMark val="none"/>
        <c:tickLblPos val="nextTo"/>
        <c:crossAx val="55399067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D3669-69F2-3243-930B-CCB8B35DED66}" type="datetimeFigureOut">
              <a:rPr lang="en-US" smtClean="0"/>
              <a:t>10/31/16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80528-0557-C24C-954E-CAEC5030BEE0}" type="slidenum">
              <a:rPr lang="en-US" smtClean="0"/>
              <a:t>‹#›</a:t>
            </a:fld>
            <a:endParaRPr lang="en-US" dirty="0"/>
          </a:p>
        </p:txBody>
      </p:sp>
    </p:spTree>
    <p:extLst>
      <p:ext uri="{BB962C8B-B14F-4D97-AF65-F5344CB8AC3E}">
        <p14:creationId xmlns:p14="http://schemas.microsoft.com/office/powerpoint/2010/main" val="942461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seeing what’s going on behind the wall</a:t>
            </a:r>
          </a:p>
          <a:p>
            <a:r>
              <a:rPr lang="en-US" baseline="0" dirty="0" smtClean="0"/>
              <a:t>unable to see the details of the face of a person </a:t>
            </a:r>
          </a:p>
          <a:p>
            <a:r>
              <a:rPr lang="en-US" baseline="0" dirty="0" smtClean="0"/>
              <a:t>sort of or bright spot on our screens, just like in radar</a:t>
            </a:r>
          </a:p>
        </p:txBody>
      </p:sp>
      <p:sp>
        <p:nvSpPr>
          <p:cNvPr id="4" name="Slide Number Placeholder 3"/>
          <p:cNvSpPr>
            <a:spLocks noGrp="1"/>
          </p:cNvSpPr>
          <p:nvPr>
            <p:ph type="sldNum" sz="quarter" idx="10"/>
          </p:nvPr>
        </p:nvSpPr>
        <p:spPr/>
        <p:txBody>
          <a:bodyPr/>
          <a:lstStyle/>
          <a:p>
            <a:fld id="{EE922E20-DAAA-4A4D-A720-A64F551BF3D4}" type="slidenum">
              <a:rPr lang="en-US" smtClean="0"/>
              <a:t>4</a:t>
            </a:fld>
            <a:endParaRPr lang="en-US"/>
          </a:p>
        </p:txBody>
      </p:sp>
    </p:spTree>
    <p:extLst>
      <p:ext uri="{BB962C8B-B14F-4D97-AF65-F5344CB8AC3E}">
        <p14:creationId xmlns:p14="http://schemas.microsoft.com/office/powerpoint/2010/main" val="56844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 we cannot build an antenna array on a small device.</a:t>
            </a:r>
            <a:r>
              <a:rPr lang="en-US" baseline="0" dirty="0" smtClean="0"/>
              <a:t> </a:t>
            </a:r>
          </a:p>
          <a:p>
            <a:endParaRPr lang="en-US" baseline="0" dirty="0" smtClean="0"/>
          </a:p>
          <a:p>
            <a:r>
              <a:rPr lang="en-US" baseline="0" dirty="0" smtClean="0"/>
              <a:t>To address this challenge, we borrow a technique which has been traditionally used to map different planets from Earth. The technique uses the movement of the target to emulate an antenna array.</a:t>
            </a:r>
          </a:p>
          <a:p>
            <a:r>
              <a:rPr lang="en-US" baseline="0" dirty="0" smtClean="0"/>
              <a:t>So, what do I mean by that.</a:t>
            </a:r>
          </a:p>
          <a:p>
            <a:r>
              <a:rPr lang="en-US" baseline="0" dirty="0" smtClean="0"/>
              <a:t>[animate]</a:t>
            </a:r>
          </a:p>
          <a:p>
            <a:r>
              <a:rPr lang="en-US" baseline="0" dirty="0" smtClean="0"/>
              <a:t>We have only one receive antenna, which means that at any point in time, we have a single measurement.</a:t>
            </a:r>
          </a:p>
          <a:p>
            <a:endParaRPr lang="en-US" baseline="0" dirty="0" smtClean="0"/>
          </a:p>
          <a:p>
            <a:r>
              <a:rPr lang="en-US" baseline="0" dirty="0" smtClean="0"/>
              <a:t>Nevertheless, the target is moving. </a:t>
            </a:r>
          </a:p>
          <a:p>
            <a:r>
              <a:rPr lang="en-US" baseline="0" dirty="0" smtClean="0"/>
              <a:t>[animate]</a:t>
            </a:r>
          </a:p>
        </p:txBody>
      </p:sp>
      <p:sp>
        <p:nvSpPr>
          <p:cNvPr id="4" name="Slide Number Placeholder 3"/>
          <p:cNvSpPr>
            <a:spLocks noGrp="1"/>
          </p:cNvSpPr>
          <p:nvPr>
            <p:ph type="sldNum" sz="quarter" idx="10"/>
          </p:nvPr>
        </p:nvSpPr>
        <p:spPr/>
        <p:txBody>
          <a:bodyPr/>
          <a:lstStyle/>
          <a:p>
            <a:fld id="{EE922E20-DAAA-4A4D-A720-A64F551BF3D4}" type="slidenum">
              <a:rPr lang="en-US" smtClean="0"/>
              <a:t>15</a:t>
            </a:fld>
            <a:endParaRPr lang="en-US"/>
          </a:p>
        </p:txBody>
      </p:sp>
    </p:spTree>
    <p:extLst>
      <p:ext uri="{BB962C8B-B14F-4D97-AF65-F5344CB8AC3E}">
        <p14:creationId xmlns:p14="http://schemas.microsoft.com/office/powerpoint/2010/main" val="42091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means that at different points in time, he is reflecting the signal from different points in space.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[animate]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consider all of these measurements together, it is as if the person is emulating an antenna array.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[animate]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consecutive</a:t>
            </a:r>
            <a:r>
              <a:rPr lang="en-US" baseline="0" dirty="0" smtClean="0"/>
              <a:t> measurements in time emulate an antenna array, we can use standard antenna array beam steering to identify the direction motion of a person.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16</a:t>
            </a:fld>
            <a:endParaRPr lang="en-US"/>
          </a:p>
        </p:txBody>
      </p:sp>
    </p:spTree>
    <p:extLst>
      <p:ext uri="{BB962C8B-B14F-4D97-AF65-F5344CB8AC3E}">
        <p14:creationId xmlns:p14="http://schemas.microsoft.com/office/powerpoint/2010/main" val="1815362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use</a:t>
            </a:r>
            <a:r>
              <a:rPr lang="en-US" baseline="0" dirty="0" smtClean="0"/>
              <a:t> these successive time measurements and apply standard beamforming equations to obtain the direction of motion.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fact, what I just described</a:t>
            </a:r>
            <a:r>
              <a:rPr lang="en-US" baseline="0" dirty="0" smtClean="0"/>
              <a:t> to you is the dual of what Dina described in her talk. Over there, the receiver had to move to emulate an antenna array, whereas here the movement of the source naturally emulates the array.</a:t>
            </a:r>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17</a:t>
            </a:fld>
            <a:endParaRPr lang="en-US"/>
          </a:p>
        </p:txBody>
      </p:sp>
    </p:spTree>
    <p:extLst>
      <p:ext uri="{BB962C8B-B14F-4D97-AF65-F5344CB8AC3E}">
        <p14:creationId xmlns:p14="http://schemas.microsoft.com/office/powerpoint/2010/main" val="102466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A[\theta, n] = \sum_{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=1}^w h[</a:t>
            </a:r>
            <a:r>
              <a:rPr lang="en-US" sz="1200" kern="1200" dirty="0" err="1" smtClean="0">
                <a:solidFill>
                  <a:schemeClr val="tx1"/>
                </a:solidFill>
                <a:latin typeface="+mn-lt"/>
                <a:ea typeface="+mn-ea"/>
                <a:cs typeface="+mn-cs"/>
              </a:rPr>
              <a:t>n+i</a:t>
            </a:r>
            <a:r>
              <a:rPr lang="en-US" sz="1200" kern="1200" dirty="0" smtClean="0">
                <a:solidFill>
                  <a:schemeClr val="tx1"/>
                </a:solidFill>
                <a:latin typeface="+mn-lt"/>
                <a:ea typeface="+mn-ea"/>
                <a:cs typeface="+mn-cs"/>
              </a:rPr>
              <a:t>]e^{j\</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{2\pi}{\lambda}</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\Delta \sin \theta}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\theta^* = \</a:t>
            </a:r>
            <a:r>
              <a:rPr lang="en-US" sz="1200" kern="1200" dirty="0" err="1" smtClean="0">
                <a:solidFill>
                  <a:schemeClr val="tx1"/>
                </a:solidFill>
                <a:latin typeface="+mn-lt"/>
                <a:ea typeface="+mn-ea"/>
                <a:cs typeface="+mn-cs"/>
              </a:rPr>
              <a:t>arg</a:t>
            </a:r>
            <a:r>
              <a:rPr lang="en-US" sz="1200" kern="1200" dirty="0" smtClean="0">
                <a:solidFill>
                  <a:schemeClr val="tx1"/>
                </a:solidFill>
                <a:latin typeface="+mn-lt"/>
                <a:ea typeface="+mn-ea"/>
                <a:cs typeface="+mn-cs"/>
              </a:rPr>
              <a:t>\max_\theta A[\</a:t>
            </a:r>
            <a:r>
              <a:rPr lang="en-US" sz="1200" kern="1200" dirty="0" err="1" smtClean="0">
                <a:solidFill>
                  <a:schemeClr val="tx1"/>
                </a:solidFill>
                <a:latin typeface="+mn-lt"/>
                <a:ea typeface="+mn-ea"/>
                <a:cs typeface="+mn-cs"/>
              </a:rPr>
              <a:t>theta,n</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18</a:t>
            </a:fld>
            <a:endParaRPr lang="en-US" dirty="0"/>
          </a:p>
        </p:txBody>
      </p:sp>
    </p:spTree>
    <p:extLst>
      <p:ext uri="{BB962C8B-B14F-4D97-AF65-F5344CB8AC3E}">
        <p14:creationId xmlns:p14="http://schemas.microsoft.com/office/powerpoint/2010/main" val="163262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A[\theta, n] = \sum_{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=1}^w h[</a:t>
            </a:r>
            <a:r>
              <a:rPr lang="en-US" sz="1200" kern="1200" dirty="0" err="1" smtClean="0">
                <a:solidFill>
                  <a:schemeClr val="tx1"/>
                </a:solidFill>
                <a:latin typeface="+mn-lt"/>
                <a:ea typeface="+mn-ea"/>
                <a:cs typeface="+mn-cs"/>
              </a:rPr>
              <a:t>n+i</a:t>
            </a:r>
            <a:r>
              <a:rPr lang="en-US" sz="1200" kern="1200" dirty="0" smtClean="0">
                <a:solidFill>
                  <a:schemeClr val="tx1"/>
                </a:solidFill>
                <a:latin typeface="+mn-lt"/>
                <a:ea typeface="+mn-ea"/>
                <a:cs typeface="+mn-cs"/>
              </a:rPr>
              <a:t>]e^{j\</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{2\pi}{\lambda}</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\Delta \sin \theta}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\theta^* = \</a:t>
            </a:r>
            <a:r>
              <a:rPr lang="en-US" sz="1200" kern="1200" dirty="0" err="1" smtClean="0">
                <a:solidFill>
                  <a:schemeClr val="tx1"/>
                </a:solidFill>
                <a:latin typeface="+mn-lt"/>
                <a:ea typeface="+mn-ea"/>
                <a:cs typeface="+mn-cs"/>
              </a:rPr>
              <a:t>arg</a:t>
            </a:r>
            <a:r>
              <a:rPr lang="en-US" sz="1200" kern="1200" dirty="0" smtClean="0">
                <a:solidFill>
                  <a:schemeClr val="tx1"/>
                </a:solidFill>
                <a:latin typeface="+mn-lt"/>
                <a:ea typeface="+mn-ea"/>
                <a:cs typeface="+mn-cs"/>
              </a:rPr>
              <a:t>\max_\theta A[\</a:t>
            </a:r>
            <a:r>
              <a:rPr lang="en-US" sz="1200" kern="1200" dirty="0" err="1" smtClean="0">
                <a:solidFill>
                  <a:schemeClr val="tx1"/>
                </a:solidFill>
                <a:latin typeface="+mn-lt"/>
                <a:ea typeface="+mn-ea"/>
                <a:cs typeface="+mn-cs"/>
              </a:rPr>
              <a:t>theta,n</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19</a:t>
            </a:fld>
            <a:endParaRPr lang="en-US" dirty="0"/>
          </a:p>
        </p:txBody>
      </p:sp>
    </p:spTree>
    <p:extLst>
      <p:ext uri="{BB962C8B-B14F-4D97-AF65-F5344CB8AC3E}">
        <p14:creationId xmlns:p14="http://schemas.microsoft.com/office/powerpoint/2010/main" val="78892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1F497D"/>
              </a:solidFill>
            </a:endParaRPr>
          </a:p>
        </p:txBody>
      </p:sp>
      <p:sp>
        <p:nvSpPr>
          <p:cNvPr id="4" name="Slide Number Placeholder 3"/>
          <p:cNvSpPr>
            <a:spLocks noGrp="1"/>
          </p:cNvSpPr>
          <p:nvPr>
            <p:ph type="sldNum" sz="quarter" idx="10"/>
          </p:nvPr>
        </p:nvSpPr>
        <p:spPr/>
        <p:txBody>
          <a:bodyPr/>
          <a:lstStyle/>
          <a:p>
            <a:fld id="{739463AD-C0E5-9A4B-89A6-FFF9FDCB7A5C}" type="slidenum">
              <a:rPr lang="en-US" smtClean="0"/>
              <a:t>22</a:t>
            </a:fld>
            <a:endParaRPr lang="en-US"/>
          </a:p>
        </p:txBody>
      </p:sp>
    </p:spTree>
    <p:extLst>
      <p:ext uri="{BB962C8B-B14F-4D97-AF65-F5344CB8AC3E}">
        <p14:creationId xmlns:p14="http://schemas.microsoft.com/office/powerpoint/2010/main" val="1075218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dirty="0" smtClean="0"/>
              <a:t>WiTrack works using body radio reflections. It </a:t>
            </a:r>
            <a:r>
              <a:rPr lang="en-US" baseline="0" dirty="0" smtClean="0"/>
              <a:t>has a transmit antenna and a receive antenna. It transmits a wireless signal, part of that signal is going to traverse the wall. [animate]</a:t>
            </a:r>
          </a:p>
          <a:p>
            <a:r>
              <a:rPr lang="en-US" baseline="0" dirty="0" smtClean="0"/>
              <a:t>Then, a minute part of that signal will reflect off a person behind the wall, and an even smaller part is going to traverse the wall back. [animate]</a:t>
            </a:r>
          </a:p>
          <a:p>
            <a:r>
              <a:rPr lang="en-US" baseline="0" dirty="0" smtClean="0"/>
              <a:t>Using this minute reflection that we receive, we would like to localize the person – that is, we would like to know where this person is with respect to the WiTrack device. To do that, we need to measure the distance of this person from WiTrack. And, we’re going to use a very simple equation that we all know, which is: [animate] distance is equal to the reflection time multiplied by the speed of light.</a:t>
            </a:r>
          </a:p>
          <a:p>
            <a:r>
              <a:rPr lang="en-US" baseline="0" dirty="0" smtClean="0"/>
              <a:t>So, if we can measure the reflection time, then we can get the distance. [animate]</a:t>
            </a:r>
          </a:p>
          <a:p>
            <a:r>
              <a:rPr lang="en-US" baseline="0" dirty="0" smtClean="0"/>
              <a:t>So, how do we measure the reflection time?</a:t>
            </a:r>
          </a:p>
        </p:txBody>
      </p:sp>
      <p:sp>
        <p:nvSpPr>
          <p:cNvPr id="4" name="Slide Number Placeholder 3"/>
          <p:cNvSpPr>
            <a:spLocks noGrp="1"/>
          </p:cNvSpPr>
          <p:nvPr>
            <p:ph type="sldNum" sz="quarter" idx="10"/>
          </p:nvPr>
        </p:nvSpPr>
        <p:spPr/>
        <p:txBody>
          <a:bodyPr/>
          <a:lstStyle/>
          <a:p>
            <a:fld id="{739463AD-C0E5-9A4B-89A6-FFF9FDCB7A5C}" type="slidenum">
              <a:rPr lang="en-US" smtClean="0"/>
              <a:t>23</a:t>
            </a:fld>
            <a:endParaRPr lang="en-US"/>
          </a:p>
        </p:txBody>
      </p:sp>
    </p:spTree>
    <p:extLst>
      <p:ext uri="{BB962C8B-B14F-4D97-AF65-F5344CB8AC3E}">
        <p14:creationId xmlns:p14="http://schemas.microsoft.com/office/powerpoint/2010/main" val="136406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1F497D"/>
                </a:solidFill>
              </a:rPr>
              <a:t>The most straightforward way to measure the</a:t>
            </a:r>
            <a:r>
              <a:rPr lang="en-US" sz="1200" b="0" baseline="0" dirty="0" smtClean="0">
                <a:solidFill>
                  <a:srgbClr val="1F497D"/>
                </a:solidFill>
              </a:rPr>
              <a:t> reflection time is to transmit a very narrow pulse. The pulse gets reflected off the human body, and then comes back. And the reflection time is the time between when the pulse was transmitted and when it was received. Now, the problem is how do you measure that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1F497D"/>
                </a:solidFill>
              </a:rPr>
              <a:t>To measure the reflection time, we need to know exactly when the reflected pulse arrives. </a:t>
            </a:r>
          </a:p>
        </p:txBody>
      </p:sp>
      <p:sp>
        <p:nvSpPr>
          <p:cNvPr id="4" name="Slide Number Placeholder 3"/>
          <p:cNvSpPr>
            <a:spLocks noGrp="1"/>
          </p:cNvSpPr>
          <p:nvPr>
            <p:ph type="sldNum" sz="quarter" idx="10"/>
          </p:nvPr>
        </p:nvSpPr>
        <p:spPr/>
        <p:txBody>
          <a:bodyPr/>
          <a:lstStyle/>
          <a:p>
            <a:fld id="{739463AD-C0E5-9A4B-89A6-FFF9FDCB7A5C}" type="slidenum">
              <a:rPr lang="en-US" smtClean="0"/>
              <a:t>24</a:t>
            </a:fld>
            <a:endParaRPr lang="en-US"/>
          </a:p>
        </p:txBody>
      </p:sp>
    </p:spTree>
    <p:extLst>
      <p:ext uri="{BB962C8B-B14F-4D97-AF65-F5344CB8AC3E}">
        <p14:creationId xmlns:p14="http://schemas.microsoft.com/office/powerpoint/2010/main" val="1291511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1F497D"/>
                </a:solidFill>
              </a:rPr>
              <a:t>So we need to sample the received signal very densely. In fact, to get the cm-scale accuracy that we have in WiTrack, we need to sample at sub-nanosecond intervals.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1F497D"/>
                </a:solidFill>
              </a:rPr>
              <a:t>[animate]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requires multi GHz samplers; these are orders of magnitude higher sampling rate than your WiFi or LTE samplers. They are expensive, and even if you pay for them you still somehow need to process multi-</a:t>
            </a:r>
            <a:r>
              <a:rPr lang="en-US" sz="1200" kern="1200" dirty="0" err="1" smtClean="0">
                <a:solidFill>
                  <a:schemeClr val="tx1"/>
                </a:solidFill>
                <a:latin typeface="+mn-lt"/>
                <a:ea typeface="+mn-ea"/>
                <a:cs typeface="+mn-cs"/>
              </a:rPr>
              <a:t>Gigasamples</a:t>
            </a:r>
            <a:r>
              <a:rPr lang="en-US" sz="1200" kern="1200" dirty="0" smtClean="0">
                <a:solidFill>
                  <a:schemeClr val="tx1"/>
                </a:solidFill>
                <a:latin typeface="+mn-lt"/>
                <a:ea typeface="+mn-ea"/>
                <a:cs typeface="+mn-cs"/>
              </a:rPr>
              <a:t> per second, so you have an I/O problem. Add to it that they are high noise and our signals are very weak. so from all perspective they are impractical for our application.</a:t>
            </a:r>
          </a:p>
        </p:txBody>
      </p:sp>
      <p:sp>
        <p:nvSpPr>
          <p:cNvPr id="4" name="Slide Number Placeholder 3"/>
          <p:cNvSpPr>
            <a:spLocks noGrp="1"/>
          </p:cNvSpPr>
          <p:nvPr>
            <p:ph type="sldNum" sz="quarter" idx="10"/>
          </p:nvPr>
        </p:nvSpPr>
        <p:spPr/>
        <p:txBody>
          <a:bodyPr/>
          <a:lstStyle/>
          <a:p>
            <a:fld id="{739463AD-C0E5-9A4B-89A6-FFF9FDCB7A5C}" type="slidenum">
              <a:rPr lang="en-US" smtClean="0"/>
              <a:t>25</a:t>
            </a:fld>
            <a:endParaRPr lang="en-US"/>
          </a:p>
        </p:txBody>
      </p:sp>
    </p:spTree>
    <p:extLst>
      <p:ext uri="{BB962C8B-B14F-4D97-AF65-F5344CB8AC3E}">
        <p14:creationId xmlns:p14="http://schemas.microsoft.com/office/powerpoint/2010/main" val="851626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this issue, we borrow a technique from</a:t>
            </a:r>
            <a:r>
              <a:rPr lang="en-US" baseline="0" dirty="0" smtClean="0"/>
              <a:t> radar systems, called FMCW – frequency modulated carrier waves. </a:t>
            </a:r>
          </a:p>
          <a:p>
            <a:endParaRPr lang="en-US" baseline="0" dirty="0" smtClean="0"/>
          </a:p>
          <a:p>
            <a:r>
              <a:rPr lang="en-US" baseline="0" dirty="0" smtClean="0"/>
              <a:t>So let me tell you how FMCW works. Instead of transmitting a narrow pulse, we’re going to transmit a signal whose frequency linearly increases with time like the signal over here. As you can see, time and frequency are linearly related.</a:t>
            </a:r>
          </a:p>
          <a:p>
            <a:endParaRPr lang="en-US" baseline="0" dirty="0" smtClean="0"/>
          </a:p>
          <a:p>
            <a:r>
              <a:rPr lang="en-US" baseline="0" dirty="0" smtClean="0"/>
              <a:t>Now, as we said earlier, this signal will hit a reflector and come back, so we receive the reflection of this signal after the reflection time. </a:t>
            </a:r>
            <a:r>
              <a:rPr lang="en-US" b="1" baseline="0" dirty="0" smtClean="0"/>
              <a:t>Recall that this reflection time is very hard to measure. </a:t>
            </a:r>
            <a:r>
              <a:rPr lang="en-US" baseline="0" dirty="0" smtClean="0"/>
              <a:t>The nice thing about this FMCW signal is that the transmitted and received signal are also shifted with each other in frequency by some delta f. So, if we can measure delta f, and we know the slope that we pick for our FMCW, we can obtain the reflection time using the equation reflection time is equal to delta f divided by the slope. So the question becomes, how can we subtract the two signals to obtain delta f.</a:t>
            </a:r>
          </a:p>
        </p:txBody>
      </p:sp>
      <p:sp>
        <p:nvSpPr>
          <p:cNvPr id="4" name="Slide Number Placeholder 3"/>
          <p:cNvSpPr>
            <a:spLocks noGrp="1"/>
          </p:cNvSpPr>
          <p:nvPr>
            <p:ph type="sldNum" sz="quarter" idx="10"/>
          </p:nvPr>
        </p:nvSpPr>
        <p:spPr/>
        <p:txBody>
          <a:bodyPr/>
          <a:lstStyle/>
          <a:p>
            <a:fld id="{739463AD-C0E5-9A4B-89A6-FFF9FDCB7A5C}" type="slidenum">
              <a:rPr lang="en-US" smtClean="0"/>
              <a:t>26</a:t>
            </a:fld>
            <a:endParaRPr lang="en-US"/>
          </a:p>
        </p:txBody>
      </p:sp>
    </p:spTree>
    <p:extLst>
      <p:ext uri="{BB962C8B-B14F-4D97-AF65-F5344CB8AC3E}">
        <p14:creationId xmlns:p14="http://schemas.microsoft.com/office/powerpoint/2010/main" val="59733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Wi-Fi signals go through walls. </a:t>
            </a:r>
          </a:p>
          <a:p>
            <a:r>
              <a:rPr lang="en-US" baseline="0" dirty="0" smtClean="0"/>
              <a:t>Signal reflects off different things in the environment: walls, furniture, floors, and so on. It also reflect off our bodies. </a:t>
            </a:r>
          </a:p>
          <a:p>
            <a:r>
              <a:rPr lang="en-US" baseline="0" dirty="0" smtClean="0"/>
              <a:t>a very small fraction of his reflections will come back to us through the wall.</a:t>
            </a:r>
          </a:p>
        </p:txBody>
      </p:sp>
      <p:sp>
        <p:nvSpPr>
          <p:cNvPr id="4" name="Slide Number Placeholder 3"/>
          <p:cNvSpPr>
            <a:spLocks noGrp="1"/>
          </p:cNvSpPr>
          <p:nvPr>
            <p:ph type="sldNum" sz="quarter" idx="10"/>
          </p:nvPr>
        </p:nvSpPr>
        <p:spPr/>
        <p:txBody>
          <a:bodyPr/>
          <a:lstStyle/>
          <a:p>
            <a:fld id="{EE922E20-DAAA-4A4D-A720-A64F551BF3D4}" type="slidenum">
              <a:rPr lang="en-US" smtClean="0"/>
              <a:t>5</a:t>
            </a:fld>
            <a:endParaRPr lang="en-US"/>
          </a:p>
        </p:txBody>
      </p:sp>
    </p:spTree>
    <p:extLst>
      <p:ext uri="{BB962C8B-B14F-4D97-AF65-F5344CB8AC3E}">
        <p14:creationId xmlns:p14="http://schemas.microsoft.com/office/powerpoint/2010/main" val="9752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know what, subtracting signals in frequencies is very easy. In fact, this is exactly what you do when you take a WiFi signal and remove the carrier frequency. So you know that WiFi signals are transmitted at 2.4GHz, but when you operate on them, you only operate on the 20MHz channel, which means that you subtracted the 2.4GHz carrier.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subtraction is typically done using a passive component called a mixer, which is cheap and does not consume power, and as a matter of fact, is present in all of our wireless transceivers.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what we’re going to do is take the transmitted and received signals, feed them to the mixer – the mixer naturally subtracts the frequencies and produces a signal whose frequency is delta F. Now we’re going to pass this output through an FFT to take the </a:t>
            </a:r>
            <a:r>
              <a:rPr lang="en-US" baseline="0" dirty="0" err="1" smtClean="0"/>
              <a:t>fourier</a:t>
            </a:r>
            <a:r>
              <a:rPr lang="en-US" baseline="0" dirty="0" smtClean="0"/>
              <a:t> transform and obtain the spectrum. If we look at the power of this signal as a function of time, we will see that it spikes at delta 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to summarize, because we can compute delta f easily, we can obtain from it the reflection time from delta f divided by the slope, and then multiply the reflection time by the speed of light to get the distance.</a:t>
            </a:r>
          </a:p>
        </p:txBody>
      </p:sp>
      <p:sp>
        <p:nvSpPr>
          <p:cNvPr id="4" name="Slide Number Placeholder 3"/>
          <p:cNvSpPr>
            <a:spLocks noGrp="1"/>
          </p:cNvSpPr>
          <p:nvPr>
            <p:ph type="sldNum" sz="quarter" idx="10"/>
          </p:nvPr>
        </p:nvSpPr>
        <p:spPr/>
        <p:txBody>
          <a:bodyPr/>
          <a:lstStyle/>
          <a:p>
            <a:fld id="{739463AD-C0E5-9A4B-89A6-FFF9FDCB7A5C}" type="slidenum">
              <a:rPr lang="en-US" smtClean="0"/>
              <a:t>27</a:t>
            </a:fld>
            <a:endParaRPr lang="en-US"/>
          </a:p>
        </p:txBody>
      </p:sp>
    </p:spTree>
    <p:extLst>
      <p:ext uri="{BB962C8B-B14F-4D97-AF65-F5344CB8AC3E}">
        <p14:creationId xmlns:p14="http://schemas.microsoft.com/office/powerpoint/2010/main" val="129603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now we have a way to compute the distance to a reflector. So, are we done? Unfortunately not, because there is this problem that we all in wireless talk about: multipath. That is, when you transmit a signal, it will reflect off everything in the environment, not just the person. So, you get all of these reflections.</a:t>
            </a:r>
          </a:p>
          <a:p>
            <a:r>
              <a:rPr lang="en-US" baseline="0" dirty="0" smtClean="0"/>
              <a:t>[animate]</a:t>
            </a:r>
          </a:p>
          <a:p>
            <a:r>
              <a:rPr lang="en-US" baseline="0" dirty="0" smtClean="0"/>
              <a:t>So, when you transmit the signal, it will not only reflect off the person, it will also reflect off the wall, of the table, and so on.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if we try to plot the reflection power as a function of distance, we obtain a plot like this one. The plot shows many different peaks due to the different reflectors at these distances – and they are caused by the multipath due to the different objects in the environment.[animate]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how can we find the reflection of the person from all this clutter?</a:t>
            </a:r>
          </a:p>
        </p:txBody>
      </p:sp>
      <p:sp>
        <p:nvSpPr>
          <p:cNvPr id="4" name="Slide Number Placeholder 3"/>
          <p:cNvSpPr>
            <a:spLocks noGrp="1"/>
          </p:cNvSpPr>
          <p:nvPr>
            <p:ph type="sldNum" sz="quarter" idx="10"/>
          </p:nvPr>
        </p:nvSpPr>
        <p:spPr/>
        <p:txBody>
          <a:bodyPr/>
          <a:lstStyle/>
          <a:p>
            <a:fld id="{739463AD-C0E5-9A4B-89A6-FFF9FDCB7A5C}" type="slidenum">
              <a:rPr lang="en-US" smtClean="0"/>
              <a:t>28</a:t>
            </a:fld>
            <a:endParaRPr lang="en-US"/>
          </a:p>
        </p:txBody>
      </p:sp>
    </p:spTree>
    <p:extLst>
      <p:ext uri="{BB962C8B-B14F-4D97-AF65-F5344CB8AC3E}">
        <p14:creationId xmlns:p14="http://schemas.microsoft.com/office/powerpoint/2010/main" val="323853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is quite</a:t>
            </a:r>
            <a:r>
              <a:rPr lang="en-US" baseline="0" dirty="0" smtClean="0"/>
              <a:t> simple. All of the static objects do not move, so we can eliminate their reflections by subtracting consecutive measurements. In contrast, a human tends to move, and hence if we subtract consecutive measurements, his reflection survives</a:t>
            </a:r>
            <a:r>
              <a:rPr lang="en-US" baseline="0" smtClean="0"/>
              <a:t>. </a:t>
            </a:r>
          </a:p>
          <a:p>
            <a:endParaRPr lang="en-US" baseline="0" dirty="0" smtClean="0"/>
          </a:p>
          <a:p>
            <a:r>
              <a:rPr lang="en-US" baseline="0" dirty="0" smtClean="0"/>
              <a:t>Let’s say we take a measurement at some time t, and plot the reflection power as a function of distance. Then, let us take another measurement after 30 milliseconds. And, as we can see, both of them have the same multipath profile. [animate]</a:t>
            </a:r>
          </a:p>
          <a:p>
            <a:endParaRPr lang="en-US" baseline="0" dirty="0" smtClean="0"/>
          </a:p>
          <a:p>
            <a:r>
              <a:rPr lang="en-US" baseline="0" dirty="0" smtClean="0"/>
              <a:t>Now, let us subtract these two measurements from each other. [animate]</a:t>
            </a:r>
          </a:p>
          <a:p>
            <a:endParaRPr lang="en-US" baseline="0" dirty="0" smtClean="0"/>
          </a:p>
          <a:p>
            <a:r>
              <a:rPr lang="en-US" baseline="0" dirty="0" smtClean="0"/>
              <a:t>We will obtain a profile like this one. Indeed, it removed all of the static reflections, and the big </a:t>
            </a:r>
            <a:r>
              <a:rPr lang="en-US" baseline="0" dirty="0" err="1" smtClean="0"/>
              <a:t>multipaths</a:t>
            </a:r>
            <a:r>
              <a:rPr lang="en-US" baseline="0" dirty="0" smtClean="0"/>
              <a:t> disappeared.</a:t>
            </a:r>
          </a:p>
          <a:p>
            <a:endParaRPr lang="en-US" baseline="0" dirty="0" smtClean="0"/>
          </a:p>
          <a:p>
            <a:r>
              <a:rPr lang="en-US" baseline="0" dirty="0" smtClean="0"/>
              <a:t>But we have a weird behavior: we see 2 main peaks – which means that there are two moving reflectors, despite the fact that we have a single person. And these reflectors are about 2 meters away from each. So why is that? </a:t>
            </a:r>
          </a:p>
        </p:txBody>
      </p:sp>
      <p:sp>
        <p:nvSpPr>
          <p:cNvPr id="4" name="Slide Number Placeholder 3"/>
          <p:cNvSpPr>
            <a:spLocks noGrp="1"/>
          </p:cNvSpPr>
          <p:nvPr>
            <p:ph type="sldNum" sz="quarter" idx="10"/>
          </p:nvPr>
        </p:nvSpPr>
        <p:spPr/>
        <p:txBody>
          <a:bodyPr/>
          <a:lstStyle/>
          <a:p>
            <a:fld id="{739463AD-C0E5-9A4B-89A6-FFF9FDCB7A5C}" type="slidenum">
              <a:rPr lang="en-US" smtClean="0"/>
              <a:t>29</a:t>
            </a:fld>
            <a:endParaRPr lang="en-US"/>
          </a:p>
        </p:txBody>
      </p:sp>
    </p:spTree>
    <p:extLst>
      <p:ext uri="{BB962C8B-B14F-4D97-AF65-F5344CB8AC3E}">
        <p14:creationId xmlns:p14="http://schemas.microsoft.com/office/powerpoint/2010/main" val="22344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due to dynamic multipath. Let</a:t>
            </a:r>
            <a:r>
              <a:rPr lang="en-US" baseline="0" dirty="0" smtClean="0"/>
              <a:t> me show you what that means.</a:t>
            </a:r>
          </a:p>
          <a:p>
            <a:endParaRPr lang="en-US" baseline="0" dirty="0" smtClean="0"/>
          </a:p>
          <a:p>
            <a:r>
              <a:rPr lang="en-US" baseline="0" dirty="0" smtClean="0"/>
              <a:t>After we do background subtraction, we still get the reflection coming back from the person. This reflection comes directly back to our receive antenna. [animate]</a:t>
            </a:r>
          </a:p>
          <a:p>
            <a:endParaRPr lang="en-US" baseline="0" dirty="0" smtClean="0"/>
          </a:p>
          <a:p>
            <a:r>
              <a:rPr lang="en-US" baseline="0" dirty="0" smtClean="0"/>
              <a:t>But, if we also have a table, then the person’s reflection may also bounce off the table before it arrives at the receive antenna. [animate]</a:t>
            </a:r>
          </a:p>
          <a:p>
            <a:r>
              <a:rPr lang="en-US" baseline="0" dirty="0" smtClean="0"/>
              <a:t>And so this is why we get multiple peaks [animate].</a:t>
            </a:r>
          </a:p>
          <a:p>
            <a:endParaRPr lang="en-US" baseline="0" dirty="0" smtClean="0"/>
          </a:p>
          <a:p>
            <a:r>
              <a:rPr lang="en-US" baseline="0" dirty="0" smtClean="0"/>
              <a:t>But, how can know which of these peaks is due to the person and which of them is due to dynamic multipath? [pause]</a:t>
            </a:r>
          </a:p>
          <a:p>
            <a:endParaRPr lang="en-US" baseline="0" dirty="0" smtClean="0"/>
          </a:p>
          <a:p>
            <a:r>
              <a:rPr lang="en-US" baseline="0" dirty="0" smtClean="0"/>
              <a:t>Well, the direct reflection from the person will arrive earlier than the dynamic multipath, since it will travel a shorter distance. [animate]</a:t>
            </a:r>
          </a:p>
          <a:p>
            <a:endParaRPr lang="en-US" baseline="0" dirty="0" smtClean="0"/>
          </a:p>
          <a:p>
            <a:r>
              <a:rPr lang="en-US" baseline="0" dirty="0" smtClean="0"/>
              <a:t>So we can simply chose the first peak as the one that corresponds to the person, while the others are dynamic multipath.</a:t>
            </a:r>
          </a:p>
          <a:p>
            <a:endParaRPr lang="en-US" baseline="0" dirty="0" smtClean="0"/>
          </a:p>
          <a:p>
            <a:r>
              <a:rPr lang="en-US" baseline="0" dirty="0" smtClean="0"/>
              <a:t>Now, you might be wondering why don’t we take the highest peak. Well, because in some scenarios the direct reflection may have less power than the dynamic multipath, and that happens when the person is behind a piece of furniture like a couch.</a:t>
            </a:r>
          </a:p>
        </p:txBody>
      </p:sp>
      <p:sp>
        <p:nvSpPr>
          <p:cNvPr id="4" name="Slide Number Placeholder 3"/>
          <p:cNvSpPr>
            <a:spLocks noGrp="1"/>
          </p:cNvSpPr>
          <p:nvPr>
            <p:ph type="sldNum" sz="quarter" idx="10"/>
          </p:nvPr>
        </p:nvSpPr>
        <p:spPr/>
        <p:txBody>
          <a:bodyPr/>
          <a:lstStyle/>
          <a:p>
            <a:fld id="{739463AD-C0E5-9A4B-89A6-FFF9FDCB7A5C}" type="slidenum">
              <a:rPr lang="en-US" smtClean="0"/>
              <a:t>30</a:t>
            </a:fld>
            <a:endParaRPr lang="en-US"/>
          </a:p>
        </p:txBody>
      </p:sp>
    </p:spTree>
    <p:extLst>
      <p:ext uri="{BB962C8B-B14F-4D97-AF65-F5344CB8AC3E}">
        <p14:creationId xmlns:p14="http://schemas.microsoft.com/office/powerpoint/2010/main" val="71512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discovered how</a:t>
            </a:r>
            <a:r>
              <a:rPr lang="en-US" baseline="0" dirty="0" smtClean="0"/>
              <a:t> we can measure the round-trip distance from the transmit antenna to the person and back to the receive antenna. Unfortunately, this is not enough for us to localize.</a:t>
            </a:r>
          </a:p>
          <a:p>
            <a:endParaRPr lang="en-US" baseline="0" dirty="0" smtClean="0"/>
          </a:p>
          <a:p>
            <a:r>
              <a:rPr lang="en-US" baseline="0" dirty="0" smtClean="0"/>
              <a:t>Specifically, this distance can correspond to this location, [animate] this location, [animate] or this location. In fact, geometrically, the person could be anywhere on an ellipse whose foci are </a:t>
            </a:r>
            <a:r>
              <a:rPr lang="en-US" baseline="0" dirty="0" err="1" smtClean="0"/>
              <a:t>Tx</a:t>
            </a:r>
            <a:r>
              <a:rPr lang="en-US" baseline="0" dirty="0" smtClean="0"/>
              <a:t> and Rx. But one ellipse is not enough to localize.</a:t>
            </a:r>
          </a:p>
        </p:txBody>
      </p:sp>
      <p:sp>
        <p:nvSpPr>
          <p:cNvPr id="4" name="Slide Number Placeholder 3"/>
          <p:cNvSpPr>
            <a:spLocks noGrp="1"/>
          </p:cNvSpPr>
          <p:nvPr>
            <p:ph type="sldNum" sz="quarter" idx="10"/>
          </p:nvPr>
        </p:nvSpPr>
        <p:spPr/>
        <p:txBody>
          <a:bodyPr/>
          <a:lstStyle/>
          <a:p>
            <a:fld id="{739463AD-C0E5-9A4B-89A6-FFF9FDCB7A5C}" type="slidenum">
              <a:rPr lang="en-US" smtClean="0"/>
              <a:t>31</a:t>
            </a:fld>
            <a:endParaRPr lang="en-US"/>
          </a:p>
        </p:txBody>
      </p:sp>
    </p:spTree>
    <p:extLst>
      <p:ext uri="{BB962C8B-B14F-4D97-AF65-F5344CB8AC3E}">
        <p14:creationId xmlns:p14="http://schemas.microsoft.com/office/powerpoint/2010/main" val="1296584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localize a person in </a:t>
            </a:r>
            <a:r>
              <a:rPr lang="en-US" baseline="0" dirty="0" err="1" smtClean="0"/>
              <a:t>WiTrack</a:t>
            </a:r>
            <a:r>
              <a:rPr lang="en-US" baseline="0" dirty="0" smtClean="0"/>
              <a:t>, we add a second receive antenna and compute the distance d’. Now we will have another ellipse, and we know that the person is at one of the two intersections of these 2 ellipses.</a:t>
            </a:r>
          </a:p>
          <a:p>
            <a:r>
              <a:rPr lang="en-US" baseline="0" dirty="0" smtClean="0"/>
              <a:t>Because </a:t>
            </a:r>
            <a:r>
              <a:rPr lang="en-US" baseline="0" dirty="0" err="1" smtClean="0"/>
              <a:t>WiTrack</a:t>
            </a:r>
            <a:r>
              <a:rPr lang="en-US" baseline="0" dirty="0" smtClean="0"/>
              <a:t> uses directional antennas, we know that the person is at the intersection point in front of the antennas. So, using one transmit antenna and two receive antennas, we can localize a person into a plane.</a:t>
            </a:r>
          </a:p>
          <a:p>
            <a:endParaRPr lang="en-US" baseline="0" dirty="0" smtClean="0"/>
          </a:p>
          <a:p>
            <a:r>
              <a:rPr lang="en-US" baseline="0" dirty="0" smtClean="0"/>
              <a:t>It is straightforward to extend this to 3D motion tracking. We just add a third antenna, and now instead of ellipses, we have ellipsoids. So, we take the intersection of these ellipsoids to localize in 3D</a:t>
            </a:r>
          </a:p>
        </p:txBody>
      </p:sp>
      <p:sp>
        <p:nvSpPr>
          <p:cNvPr id="4" name="Slide Number Placeholder 3"/>
          <p:cNvSpPr>
            <a:spLocks noGrp="1"/>
          </p:cNvSpPr>
          <p:nvPr>
            <p:ph type="sldNum" sz="quarter" idx="10"/>
          </p:nvPr>
        </p:nvSpPr>
        <p:spPr/>
        <p:txBody>
          <a:bodyPr/>
          <a:lstStyle/>
          <a:p>
            <a:fld id="{739463AD-C0E5-9A4B-89A6-FFF9FDCB7A5C}" type="slidenum">
              <a:rPr lang="en-US" smtClean="0"/>
              <a:t>32</a:t>
            </a:fld>
            <a:endParaRPr lang="en-US"/>
          </a:p>
        </p:txBody>
      </p:sp>
    </p:spTree>
    <p:extLst>
      <p:ext uri="{BB962C8B-B14F-4D97-AF65-F5344CB8AC3E}">
        <p14:creationId xmlns:p14="http://schemas.microsoft.com/office/powerpoint/2010/main" val="121311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&amp;\</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{-2j\pi (d+\Delta)}{\lambda})</a:t>
            </a:r>
          </a:p>
          <a:p>
            <a:r>
              <a:rPr lang="en-US" sz="1200" kern="1200" dirty="0" smtClean="0">
                <a:solidFill>
                  <a:schemeClr val="tx1"/>
                </a:solidFill>
                <a:latin typeface="+mn-lt"/>
                <a:ea typeface="+mn-ea"/>
                <a:cs typeface="+mn-cs"/>
              </a:rPr>
              <a:t>\\&amp;=\</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{-2j\pi d}{\lambda})\</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{-2j\pi \Delta}{\lambda})</a:t>
            </a:r>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37</a:t>
            </a:fld>
            <a:endParaRPr lang="en-US" dirty="0"/>
          </a:p>
        </p:txBody>
      </p:sp>
    </p:spTree>
    <p:extLst>
      <p:ext uri="{BB962C8B-B14F-4D97-AF65-F5344CB8AC3E}">
        <p14:creationId xmlns:p14="http://schemas.microsoft.com/office/powerpoint/2010/main" val="159140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a(\theta) = \</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{-j2 \pi d}{\lambda})</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1\\</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(-j \pi \sin \theta)\\</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(-j \pi 2\sin \theta)\\</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vdots</a:t>
            </a:r>
            <a:r>
              <a:rPr lang="en-US" sz="1200" kern="1200" dirty="0" smtClean="0">
                <a:solidFill>
                  <a:schemeClr val="tx1"/>
                </a:solidFill>
                <a:latin typeface="+mn-lt"/>
                <a:ea typeface="+mn-ea"/>
                <a:cs typeface="+mn-cs"/>
              </a:rPr>
              <a:t>\\</a:t>
            </a:r>
          </a:p>
          <a:p>
            <a:r>
              <a:rPr lang="nl-NL" sz="1200" kern="1200" dirty="0" smtClean="0">
                <a:solidFill>
                  <a:schemeClr val="tx1"/>
                </a:solidFill>
                <a:latin typeface="+mn-lt"/>
                <a:ea typeface="+mn-ea"/>
                <a:cs typeface="+mn-cs"/>
              </a:rPr>
              <a:t>\</a:t>
            </a:r>
            <a:r>
              <a:rPr lang="nl-NL" sz="1200" kern="1200" dirty="0" err="1" smtClean="0">
                <a:solidFill>
                  <a:schemeClr val="tx1"/>
                </a:solidFill>
                <a:latin typeface="+mn-lt"/>
                <a:ea typeface="+mn-ea"/>
                <a:cs typeface="+mn-cs"/>
              </a:rPr>
              <a:t>exp</a:t>
            </a:r>
            <a:r>
              <a:rPr lang="nl-NL" sz="1200" kern="1200" dirty="0" smtClean="0">
                <a:solidFill>
                  <a:schemeClr val="tx1"/>
                </a:solidFill>
                <a:latin typeface="+mn-lt"/>
                <a:ea typeface="+mn-ea"/>
                <a:cs typeface="+mn-cs"/>
              </a:rPr>
              <a:t>(-j \pi (N-1)\</a:t>
            </a:r>
            <a:r>
              <a:rPr lang="nl-NL" sz="1200" kern="1200" dirty="0" err="1" smtClean="0">
                <a:solidFill>
                  <a:schemeClr val="tx1"/>
                </a:solidFill>
                <a:latin typeface="+mn-lt"/>
                <a:ea typeface="+mn-ea"/>
                <a:cs typeface="+mn-cs"/>
              </a:rPr>
              <a:t>sin</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theta</a:t>
            </a:r>
            <a:r>
              <a:rPr lang="nl-NL" sz="1200" kern="1200" dirty="0" smtClean="0">
                <a:solidFill>
                  <a:schemeClr val="tx1"/>
                </a:solidFill>
                <a:latin typeface="+mn-lt"/>
                <a:ea typeface="+mn-ea"/>
                <a:cs typeface="+mn-cs"/>
              </a:rPr>
              <a:t>)\\</a:t>
            </a:r>
          </a:p>
          <a:p>
            <a:r>
              <a:rPr lang="nl-NL" sz="1200" kern="1200" dirty="0" smtClean="0">
                <a:solidFill>
                  <a:schemeClr val="tx1"/>
                </a:solidFill>
                <a:latin typeface="+mn-lt"/>
                <a:ea typeface="+mn-ea"/>
                <a:cs typeface="+mn-cs"/>
              </a:rPr>
              <a:t>\end{</a:t>
            </a:r>
            <a:r>
              <a:rPr lang="nl-NL" sz="1200" kern="1200" dirty="0" err="1" smtClean="0">
                <a:solidFill>
                  <a:schemeClr val="tx1"/>
                </a:solidFill>
                <a:latin typeface="+mn-lt"/>
                <a:ea typeface="+mn-ea"/>
                <a:cs typeface="+mn-cs"/>
              </a:rPr>
              <a:t>bmatrix</a:t>
            </a:r>
            <a:r>
              <a:rPr lang="nl-NL" sz="1200" kern="1200" dirty="0" smtClean="0">
                <a:solidFill>
                  <a:schemeClr val="tx1"/>
                </a:solidFill>
                <a:latin typeface="+mn-lt"/>
                <a:ea typeface="+mn-ea"/>
                <a:cs typeface="+mn-cs"/>
              </a:rPr>
              <a:t>}</a:t>
            </a:r>
          </a:p>
          <a:p>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{x}(t)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{a}(\theta_1)~\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{a}(\theta_2)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a:t>
            </a:r>
            <a:r>
              <a:rPr lang="en-US" sz="1200" kern="1200" dirty="0" err="1" smtClean="0">
                <a:solidFill>
                  <a:schemeClr val="tx1"/>
                </a:solidFill>
                <a:latin typeface="+mn-lt"/>
                <a:ea typeface="+mn-ea"/>
                <a:cs typeface="+mn-cs"/>
              </a:rPr>
              <a:t>theta_D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s_1(t) \\</a:t>
            </a:r>
          </a:p>
          <a:p>
            <a:r>
              <a:rPr lang="en-US" sz="1200" kern="1200" dirty="0" smtClean="0">
                <a:solidFill>
                  <a:schemeClr val="tx1"/>
                </a:solidFill>
                <a:latin typeface="+mn-lt"/>
                <a:ea typeface="+mn-ea"/>
                <a:cs typeface="+mn-cs"/>
              </a:rPr>
              <a:t>s_2(t) \\</a:t>
            </a:r>
          </a:p>
          <a:p>
            <a:r>
              <a:rPr lang="sk-SK" sz="1200" kern="1200" dirty="0" smtClean="0">
                <a:solidFill>
                  <a:schemeClr val="tx1"/>
                </a:solidFill>
                <a:latin typeface="+mn-lt"/>
                <a:ea typeface="+mn-ea"/>
                <a:cs typeface="+mn-cs"/>
              </a:rPr>
              <a:t>\</a:t>
            </a:r>
            <a:r>
              <a:rPr lang="sk-SK" sz="1200" kern="1200" dirty="0" err="1" smtClean="0">
                <a:solidFill>
                  <a:schemeClr val="tx1"/>
                </a:solidFill>
                <a:latin typeface="+mn-lt"/>
                <a:ea typeface="+mn-ea"/>
                <a:cs typeface="+mn-cs"/>
              </a:rPr>
              <a:t>vdots</a:t>
            </a:r>
            <a:r>
              <a:rPr lang="sk-SK"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s_D</a:t>
            </a:r>
            <a:r>
              <a:rPr lang="en-US" sz="1200" kern="1200" dirty="0" smtClean="0">
                <a:solidFill>
                  <a:schemeClr val="tx1"/>
                </a:solidFill>
                <a:latin typeface="+mn-lt"/>
                <a:ea typeface="+mn-ea"/>
                <a:cs typeface="+mn-cs"/>
              </a:rPr>
              <a:t>(t)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n</a:t>
            </a:r>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38</a:t>
            </a:fld>
            <a:endParaRPr lang="en-US" dirty="0"/>
          </a:p>
        </p:txBody>
      </p:sp>
    </p:spTree>
    <p:extLst>
      <p:ext uri="{BB962C8B-B14F-4D97-AF65-F5344CB8AC3E}">
        <p14:creationId xmlns:p14="http://schemas.microsoft.com/office/powerpoint/2010/main" val="15312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latin typeface="+mn-lt"/>
                <a:ea typeface="+mn-ea"/>
                <a:cs typeface="+mn-cs"/>
              </a:rPr>
              <a:t>x(t) = e^{\frac{-j2 \</a:t>
            </a:r>
            <a:r>
              <a:rPr lang="it-IT" sz="1200" kern="1200" dirty="0" err="1" smtClean="0">
                <a:solidFill>
                  <a:schemeClr val="tx1"/>
                </a:solidFill>
                <a:latin typeface="+mn-lt"/>
                <a:ea typeface="+mn-ea"/>
                <a:cs typeface="+mn-cs"/>
              </a:rPr>
              <a:t>pi</a:t>
            </a:r>
            <a:r>
              <a:rPr lang="it-IT" sz="1200" kern="1200" dirty="0" smtClean="0">
                <a:solidFill>
                  <a:schemeClr val="tx1"/>
                </a:solidFill>
                <a:latin typeface="+mn-lt"/>
                <a:ea typeface="+mn-ea"/>
                <a:cs typeface="+mn-cs"/>
              </a:rPr>
              <a:t> d}{\lambda}}</a:t>
            </a:r>
          </a:p>
          <a:p>
            <a:r>
              <a:rPr lang="it-IT" sz="1200" kern="1200" dirty="0" smtClean="0">
                <a:solidFill>
                  <a:schemeClr val="tx1"/>
                </a:solidFill>
                <a:latin typeface="+mn-lt"/>
                <a:ea typeface="+mn-ea"/>
                <a:cs typeface="+mn-cs"/>
              </a:rPr>
              <a:t>\</a:t>
            </a:r>
            <a:r>
              <a:rPr lang="it-IT" sz="1200" kern="1200" dirty="0" err="1" smtClean="0">
                <a:solidFill>
                  <a:schemeClr val="tx1"/>
                </a:solidFill>
                <a:latin typeface="+mn-lt"/>
                <a:ea typeface="+mn-ea"/>
                <a:cs typeface="+mn-cs"/>
              </a:rPr>
              <a:t>begin</a:t>
            </a:r>
            <a:r>
              <a:rPr lang="it-IT" sz="1200" kern="1200" dirty="0" smtClean="0">
                <a:solidFill>
                  <a:schemeClr val="tx1"/>
                </a:solidFill>
                <a:latin typeface="+mn-lt"/>
                <a:ea typeface="+mn-ea"/>
                <a:cs typeface="+mn-cs"/>
              </a:rPr>
              <a:t>{</a:t>
            </a:r>
            <a:r>
              <a:rPr lang="it-IT" sz="1200" kern="1200" dirty="0" err="1" smtClean="0">
                <a:solidFill>
                  <a:schemeClr val="tx1"/>
                </a:solidFill>
                <a:latin typeface="+mn-lt"/>
                <a:ea typeface="+mn-ea"/>
                <a:cs typeface="+mn-cs"/>
              </a:rPr>
              <a:t>bmatrix</a:t>
            </a:r>
            <a:r>
              <a:rPr lang="it-IT" sz="1200" kern="1200" dirty="0" smtClean="0">
                <a:solidFill>
                  <a:schemeClr val="tx1"/>
                </a:solidFill>
                <a:latin typeface="+mn-lt"/>
                <a:ea typeface="+mn-ea"/>
                <a:cs typeface="+mn-cs"/>
              </a:rPr>
              <a:t>}</a:t>
            </a:r>
          </a:p>
          <a:p>
            <a:r>
              <a:rPr lang="uk-UA" sz="1200" kern="1200" dirty="0" smtClean="0">
                <a:solidFill>
                  <a:schemeClr val="tx1"/>
                </a:solidFill>
                <a:latin typeface="+mn-lt"/>
                <a:ea typeface="+mn-ea"/>
                <a:cs typeface="+mn-cs"/>
              </a:rPr>
              <a:t>1 &amp; 1 &amp; \</a:t>
            </a:r>
            <a:r>
              <a:rPr lang="uk-UA" sz="1200" kern="1200" dirty="0" err="1" smtClean="0">
                <a:solidFill>
                  <a:schemeClr val="tx1"/>
                </a:solidFill>
                <a:latin typeface="+mn-lt"/>
                <a:ea typeface="+mn-ea"/>
                <a:cs typeface="+mn-cs"/>
              </a:rPr>
              <a:t>cdots</a:t>
            </a:r>
            <a:r>
              <a:rPr lang="uk-UA"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e^{-j \pi \sin \theta_1}&amp;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 &amp; e^{-j \pi \sin \</a:t>
            </a:r>
            <a:r>
              <a:rPr lang="en-US" sz="1200" kern="1200" dirty="0" err="1" smtClean="0">
                <a:solidFill>
                  <a:schemeClr val="tx1"/>
                </a:solidFill>
                <a:latin typeface="+mn-lt"/>
                <a:ea typeface="+mn-ea"/>
                <a:cs typeface="+mn-cs"/>
              </a:rPr>
              <a:t>theta_D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e^{-j \pi 2\sin \theta_1} &amp;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&amp; e^{-j \pi 2\sin \</a:t>
            </a:r>
            <a:r>
              <a:rPr lang="en-US" sz="1200" kern="1200" dirty="0" err="1" smtClean="0">
                <a:solidFill>
                  <a:schemeClr val="tx1"/>
                </a:solidFill>
                <a:latin typeface="+mn-lt"/>
                <a:ea typeface="+mn-ea"/>
                <a:cs typeface="+mn-cs"/>
              </a:rPr>
              <a:t>theta_D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ddots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e^{-j \pi (N-1)\sin \theta_1}&amp;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 &amp; e^{-j \pi (N-1)\sin \</a:t>
            </a:r>
            <a:r>
              <a:rPr lang="en-US" sz="1200" kern="1200" dirty="0" err="1" smtClean="0">
                <a:solidFill>
                  <a:schemeClr val="tx1"/>
                </a:solidFill>
                <a:latin typeface="+mn-lt"/>
                <a:ea typeface="+mn-ea"/>
                <a:cs typeface="+mn-cs"/>
              </a:rPr>
              <a:t>theta_D</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s_1(t) \\</a:t>
            </a:r>
          </a:p>
          <a:p>
            <a:r>
              <a:rPr lang="en-US" sz="1200" kern="1200" dirty="0" smtClean="0">
                <a:solidFill>
                  <a:schemeClr val="tx1"/>
                </a:solidFill>
                <a:latin typeface="+mn-lt"/>
                <a:ea typeface="+mn-ea"/>
                <a:cs typeface="+mn-cs"/>
              </a:rPr>
              <a:t>s_2(t) \\</a:t>
            </a:r>
          </a:p>
          <a:p>
            <a:r>
              <a:rPr lang="sk-SK" sz="1200" kern="1200" dirty="0" smtClean="0">
                <a:solidFill>
                  <a:schemeClr val="tx1"/>
                </a:solidFill>
                <a:latin typeface="+mn-lt"/>
                <a:ea typeface="+mn-ea"/>
                <a:cs typeface="+mn-cs"/>
              </a:rPr>
              <a:t>\</a:t>
            </a:r>
            <a:r>
              <a:rPr lang="sk-SK" sz="1200" kern="1200" dirty="0" err="1" smtClean="0">
                <a:solidFill>
                  <a:schemeClr val="tx1"/>
                </a:solidFill>
                <a:latin typeface="+mn-lt"/>
                <a:ea typeface="+mn-ea"/>
                <a:cs typeface="+mn-cs"/>
              </a:rPr>
              <a:t>vdots</a:t>
            </a:r>
            <a:r>
              <a:rPr lang="sk-SK"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s_D</a:t>
            </a:r>
            <a:r>
              <a:rPr lang="en-US" sz="1200" kern="1200" dirty="0" smtClean="0">
                <a:solidFill>
                  <a:schemeClr val="tx1"/>
                </a:solidFill>
                <a:latin typeface="+mn-lt"/>
                <a:ea typeface="+mn-ea"/>
                <a:cs typeface="+mn-cs"/>
              </a:rPr>
              <a:t>(t)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n</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7080528-0557-C24C-954E-CAEC5030BEE0}" type="slidenum">
              <a:rPr lang="en-US" smtClean="0"/>
              <a:t>39</a:t>
            </a:fld>
            <a:endParaRPr lang="en-US" dirty="0"/>
          </a:p>
        </p:txBody>
      </p:sp>
    </p:spTree>
    <p:extLst>
      <p:ext uri="{BB962C8B-B14F-4D97-AF65-F5344CB8AC3E}">
        <p14:creationId xmlns:p14="http://schemas.microsoft.com/office/powerpoint/2010/main" val="108907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{x}(t)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{a}(\theta_1)~\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{a}(\theta_2) ~\</a:t>
            </a:r>
            <a:r>
              <a:rPr lang="en-US" sz="1200" kern="1200" dirty="0" err="1" smtClean="0">
                <a:solidFill>
                  <a:schemeClr val="tx1"/>
                </a:solidFill>
                <a:latin typeface="+mn-lt"/>
                <a:ea typeface="+mn-ea"/>
                <a:cs typeface="+mn-cs"/>
              </a:rPr>
              <a:t>cdots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a:t>
            </a:r>
            <a:r>
              <a:rPr lang="en-US" sz="1200" kern="1200" dirty="0" err="1" smtClean="0">
                <a:solidFill>
                  <a:schemeClr val="tx1"/>
                </a:solidFill>
                <a:latin typeface="+mn-lt"/>
                <a:ea typeface="+mn-ea"/>
                <a:cs typeface="+mn-cs"/>
              </a:rPr>
              <a:t>theta_D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s_1(t) \\</a:t>
            </a:r>
          </a:p>
          <a:p>
            <a:r>
              <a:rPr lang="en-US" sz="1200" kern="1200" dirty="0" smtClean="0">
                <a:solidFill>
                  <a:schemeClr val="tx1"/>
                </a:solidFill>
                <a:latin typeface="+mn-lt"/>
                <a:ea typeface="+mn-ea"/>
                <a:cs typeface="+mn-cs"/>
              </a:rPr>
              <a:t>s_2(t) \\</a:t>
            </a:r>
          </a:p>
          <a:p>
            <a:r>
              <a:rPr lang="sk-SK" sz="1200" kern="1200" dirty="0" smtClean="0">
                <a:solidFill>
                  <a:schemeClr val="tx1"/>
                </a:solidFill>
                <a:latin typeface="+mn-lt"/>
                <a:ea typeface="+mn-ea"/>
                <a:cs typeface="+mn-cs"/>
              </a:rPr>
              <a:t>\</a:t>
            </a:r>
            <a:r>
              <a:rPr lang="sk-SK" sz="1200" kern="1200" dirty="0" err="1" smtClean="0">
                <a:solidFill>
                  <a:schemeClr val="tx1"/>
                </a:solidFill>
                <a:latin typeface="+mn-lt"/>
                <a:ea typeface="+mn-ea"/>
                <a:cs typeface="+mn-cs"/>
              </a:rPr>
              <a:t>vdots</a:t>
            </a:r>
            <a:r>
              <a:rPr lang="sk-SK"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s_D</a:t>
            </a:r>
            <a:r>
              <a:rPr lang="en-US" sz="1200" kern="1200" dirty="0" smtClean="0">
                <a:solidFill>
                  <a:schemeClr val="tx1"/>
                </a:solidFill>
                <a:latin typeface="+mn-lt"/>
                <a:ea typeface="+mn-ea"/>
                <a:cs typeface="+mn-cs"/>
              </a:rPr>
              <a:t>(t)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n</a:t>
            </a:r>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40</a:t>
            </a:fld>
            <a:endParaRPr lang="en-US" dirty="0"/>
          </a:p>
        </p:txBody>
      </p:sp>
    </p:spTree>
    <p:extLst>
      <p:ext uri="{BB962C8B-B14F-4D97-AF65-F5344CB8AC3E}">
        <p14:creationId xmlns:p14="http://schemas.microsoft.com/office/powerpoint/2010/main" val="106566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very small fraction of his reflections will come back to us through the wall.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it’s not that simple.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huge amount of reflection is going to come from the wall itself.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reflected off the wall is 10,000 to 100,000 times stronger than any reflection coming from behind the wall.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Second, we will get reflections from everything in the environment: the chairs, tables, and so on. How can we tease out the person’s reflections from all of these reflections?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6</a:t>
            </a:fld>
            <a:endParaRPr lang="en-US"/>
          </a:p>
        </p:txBody>
      </p:sp>
    </p:spTree>
    <p:extLst>
      <p:ext uri="{BB962C8B-B14F-4D97-AF65-F5344CB8AC3E}">
        <p14:creationId xmlns:p14="http://schemas.microsoft.com/office/powerpoint/2010/main" val="1396989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\text{</a:t>
            </a:r>
            <a:r>
              <a:rPr lang="en-US" sz="1200" kern="1200" dirty="0" err="1" smtClean="0">
                <a:solidFill>
                  <a:schemeClr val="tx1"/>
                </a:solidFill>
                <a:latin typeface="+mn-lt"/>
                <a:ea typeface="+mn-ea"/>
                <a:cs typeface="+mn-cs"/>
              </a:rPr>
              <a:t>dist</a:t>
            </a:r>
            <a:r>
              <a:rPr lang="en-US" sz="1200" kern="1200" dirty="0" smtClean="0">
                <a:solidFill>
                  <a:schemeClr val="tx1"/>
                </a:solidFill>
                <a:latin typeface="+mn-lt"/>
                <a:ea typeface="+mn-ea"/>
                <a:cs typeface="+mn-cs"/>
              </a:rPr>
              <a:t>}(\theta) = a(\theta)^*\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{E}_N\</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{E}_N^*a(\theta)</a:t>
            </a:r>
          </a:p>
          <a:p>
            <a:r>
              <a:rPr lang="en-US" sz="1200" kern="1200" dirty="0" smtClean="0">
                <a:solidFill>
                  <a:schemeClr val="tx1"/>
                </a:solidFill>
                <a:latin typeface="+mn-lt"/>
                <a:ea typeface="+mn-ea"/>
                <a:cs typeface="+mn-cs"/>
              </a:rPr>
              <a:t>P(\theta)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{1}{\text{</a:t>
            </a:r>
            <a:r>
              <a:rPr lang="en-US" sz="1200" kern="1200" dirty="0" err="1" smtClean="0">
                <a:solidFill>
                  <a:schemeClr val="tx1"/>
                </a:solidFill>
                <a:latin typeface="+mn-lt"/>
                <a:ea typeface="+mn-ea"/>
                <a:cs typeface="+mn-cs"/>
              </a:rPr>
              <a:t>dist</a:t>
            </a:r>
            <a:r>
              <a:rPr lang="en-US" sz="1200" kern="1200" dirty="0" smtClean="0">
                <a:solidFill>
                  <a:schemeClr val="tx1"/>
                </a:solidFill>
                <a:latin typeface="+mn-lt"/>
                <a:ea typeface="+mn-ea"/>
                <a:cs typeface="+mn-cs"/>
              </a:rPr>
              <a:t>}(\theta)}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 a(\theta)^*\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{E}_N\</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{E}_N^*a(\theta)}</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means that when the client sends a signal, the AP receives it with a phase determined by the path length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from the client. P </a:t>
            </a:r>
            <a:endParaRPr lang="en-US" dirty="0" smtClean="0">
              <a:effectLst/>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the I-Q plot, we see that a distance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adds a phase of 2π</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λ</a:t>
            </a:r>
            <a:r>
              <a:rPr lang="en-US" sz="1200" kern="1200" dirty="0" smtClean="0">
                <a:solidFill>
                  <a:schemeClr val="tx1"/>
                </a:solidFill>
                <a:effectLst/>
                <a:latin typeface="+mn-lt"/>
                <a:ea typeface="+mn-ea"/>
                <a:cs typeface="+mn-cs"/>
              </a:rPr>
              <a:t> as shown by the angle measured from the I axis to the cross labeled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representing </a:t>
            </a:r>
            <a:r>
              <a:rPr lang="en-US" sz="1200" kern="1200" dirty="0" smtClean="0">
                <a:solidFill>
                  <a:schemeClr val="tx1"/>
                </a:solidFill>
                <a:effectLst/>
                <a:latin typeface="+mn-lt"/>
                <a:ea typeface="+mn-ea"/>
                <a:cs typeface="+mn-cs"/>
              </a:rPr>
              <a:t>the signal received at antenna one). Since there is a </a:t>
            </a:r>
            <a:r>
              <a:rPr lang="en-US" sz="1200" kern="1200" dirty="0" err="1" smtClean="0">
                <a:solidFill>
                  <a:schemeClr val="tx1"/>
                </a:solidFill>
                <a:effectLst/>
                <a:latin typeface="+mn-lt"/>
                <a:ea typeface="+mn-ea"/>
                <a:cs typeface="+mn-cs"/>
              </a:rPr>
              <a:t>λ</a:t>
            </a:r>
            <a:r>
              <a:rPr lang="en-US" sz="1200" kern="1200" dirty="0" smtClean="0">
                <a:solidFill>
                  <a:schemeClr val="tx1"/>
                </a:solidFill>
                <a:effectLst/>
                <a:latin typeface="+mn-lt"/>
                <a:ea typeface="+mn-ea"/>
                <a:cs typeface="+mn-cs"/>
              </a:rPr>
              <a:t>/2 separation between the two antennas, the distance along a path arriving at bearing </a:t>
            </a:r>
            <a:r>
              <a:rPr lang="en-US" sz="1200" kern="1200" dirty="0" err="1"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is a fraction of a wave- length greater to the second antenna than it is to the first, that fraction depending on </a:t>
            </a:r>
            <a:r>
              <a:rPr lang="en-US" sz="1200" kern="1200" dirty="0" err="1"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Assuming </a:t>
            </a:r>
            <a:r>
              <a:rPr lang="en-US" sz="1200" i="1" kern="1200" dirty="0" smtClean="0">
                <a:solidFill>
                  <a:schemeClr val="tx1"/>
                </a:solidFill>
                <a:effectLst/>
                <a:latin typeface="+mn-lt"/>
                <a:ea typeface="+mn-ea"/>
                <a:cs typeface="+mn-cs"/>
              </a:rPr>
              <a:t>d&gt;&gt;</a:t>
            </a:r>
            <a:r>
              <a:rPr lang="en-US" sz="1200" kern="1200" dirty="0" err="1" smtClean="0">
                <a:solidFill>
                  <a:schemeClr val="tx1"/>
                </a:solidFill>
                <a:effectLst/>
                <a:latin typeface="+mn-lt"/>
                <a:ea typeface="+mn-ea"/>
                <a:cs typeface="+mn-cs"/>
              </a:rPr>
              <a:t>λ</a:t>
            </a:r>
            <a:r>
              <a:rPr lang="en-US" sz="1200" kern="1200" dirty="0" smtClean="0">
                <a:solidFill>
                  <a:schemeClr val="tx1"/>
                </a:solidFill>
                <a:effectLst/>
                <a:latin typeface="+mn-lt"/>
                <a:ea typeface="+mn-ea"/>
                <a:cs typeface="+mn-cs"/>
              </a:rPr>
              <a:t>/2, the added distance is 1 </a:t>
            </a:r>
            <a:r>
              <a:rPr lang="en-US" sz="1200" kern="1200" dirty="0" err="1" smtClean="0">
                <a:solidFill>
                  <a:schemeClr val="tx1"/>
                </a:solidFill>
                <a:effectLst/>
                <a:latin typeface="+mn-lt"/>
                <a:ea typeface="+mn-ea"/>
                <a:cs typeface="+mn-cs"/>
              </a:rPr>
              <a:t>λ</a:t>
            </a:r>
            <a:r>
              <a:rPr lang="en-US" sz="1200" kern="1200" dirty="0" smtClean="0">
                <a:solidFill>
                  <a:schemeClr val="tx1"/>
                </a:solidFill>
                <a:effectLst/>
                <a:latin typeface="+mn-lt"/>
                <a:ea typeface="+mn-ea"/>
                <a:cs typeface="+mn-cs"/>
              </a:rPr>
              <a:t> sin </a:t>
            </a:r>
            <a:r>
              <a:rPr lang="en-US" sz="1200" kern="1200" dirty="0" err="1"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signals </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1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 . . , </a:t>
            </a:r>
            <a:r>
              <a:rPr lang="en-US" sz="1200" i="1" kern="1200" dirty="0" err="1" smtClean="0">
                <a:solidFill>
                  <a:schemeClr val="tx1"/>
                </a:solidFill>
                <a:effectLst/>
                <a:latin typeface="+mn-lt"/>
                <a:ea typeface="+mn-ea"/>
                <a:cs typeface="+mn-cs"/>
              </a:rPr>
              <a:t>sD</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arrive from </a:t>
            </a:r>
            <a:r>
              <a:rPr lang="en-US" sz="1200" kern="1200" dirty="0" smtClean="0">
                <a:solidFill>
                  <a:schemeClr val="tx1"/>
                </a:solidFill>
                <a:effectLst/>
                <a:latin typeface="+mn-lt"/>
                <a:ea typeface="+mn-ea"/>
                <a:cs typeface="+mn-cs"/>
              </a:rPr>
              <a:t>bearings </a:t>
            </a:r>
            <a:r>
              <a:rPr lang="en-US" sz="1200" kern="1200" dirty="0" smtClean="0">
                <a:solidFill>
                  <a:schemeClr val="tx1"/>
                </a:solidFill>
                <a:effectLst/>
                <a:latin typeface="+mn-lt"/>
                <a:ea typeface="+mn-ea"/>
                <a:cs typeface="+mn-cs"/>
              </a:rPr>
              <a:t>θ1,...,</a:t>
            </a:r>
            <a:r>
              <a:rPr lang="en-US" sz="1200" kern="1200" dirty="0" err="1" smtClean="0">
                <a:solidFill>
                  <a:schemeClr val="tx1"/>
                </a:solidFill>
                <a:effectLst/>
                <a:latin typeface="+mn-lt"/>
                <a:ea typeface="+mn-ea"/>
                <a:cs typeface="+mn-cs"/>
              </a:rPr>
              <a:t>θ</a:t>
            </a:r>
            <a:r>
              <a:rPr lang="en-US" sz="1200" i="1" kern="1200" dirty="0" err="1" smtClean="0">
                <a:solidFill>
                  <a:schemeClr val="tx1"/>
                </a:solidFill>
                <a:effectLst/>
                <a:latin typeface="+mn-lt"/>
                <a:ea typeface="+mn-ea"/>
                <a:cs typeface="+mn-cs"/>
              </a:rPr>
              <a:t>D</a:t>
            </a:r>
            <a:r>
              <a:rPr lang="en-US" sz="1200" i="1" kern="1200" dirty="0" smtClean="0">
                <a:solidFill>
                  <a:schemeClr val="tx1"/>
                </a:solidFill>
                <a:effectLst/>
                <a:latin typeface="+mn-lt"/>
                <a:ea typeface="+mn-ea"/>
                <a:cs typeface="+mn-cs"/>
              </a:rPr>
              <a:t> at M antennas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 </a:t>
            </a:r>
            <a:r>
              <a:rPr lang="en-US" sz="1200" i="1" kern="1200" dirty="0" err="1" smtClean="0">
                <a:solidFill>
                  <a:schemeClr val="tx1"/>
                </a:solidFill>
                <a:effectLst/>
                <a:latin typeface="+mn-lt"/>
                <a:ea typeface="+mn-ea"/>
                <a:cs typeface="+mn-cs"/>
              </a:rPr>
              <a:t>xj</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is the received signal at </a:t>
            </a:r>
            <a:r>
              <a:rPr lang="en-US" sz="1200" i="1" kern="1200" dirty="0" err="1" smtClean="0">
                <a:solidFill>
                  <a:schemeClr val="tx1"/>
                </a:solidFill>
                <a:effectLst/>
                <a:latin typeface="+mn-lt"/>
                <a:ea typeface="+mn-ea"/>
                <a:cs typeface="+mn-cs"/>
              </a:rPr>
              <a:t>j</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antenna element at time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array </a:t>
            </a:r>
            <a:r>
              <a:rPr lang="en-US" sz="1200" i="1" kern="1200" dirty="0" smtClean="0">
                <a:solidFill>
                  <a:schemeClr val="tx1"/>
                </a:solidFill>
                <a:effectLst/>
                <a:latin typeface="+mn-lt"/>
                <a:ea typeface="+mn-ea"/>
                <a:cs typeface="+mn-cs"/>
              </a:rPr>
              <a:t>steering </a:t>
            </a:r>
            <a:r>
              <a:rPr lang="en-US" sz="1200" i="1" kern="1200" dirty="0" smtClean="0">
                <a:solidFill>
                  <a:schemeClr val="tx1"/>
                </a:solidFill>
                <a:effectLst/>
                <a:latin typeface="+mn-lt"/>
                <a:ea typeface="+mn-ea"/>
                <a:cs typeface="+mn-cs"/>
              </a:rPr>
              <a:t>vector </a:t>
            </a:r>
            <a:r>
              <a:rPr lang="en-US" sz="1200" b="0"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to characterize how much added phase (relative to the first antenna) we see at each of the other antennas, as a function of the incoming signal’s bearing.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See</a:t>
            </a:r>
            <a:r>
              <a:rPr lang="en-US" baseline="0" dirty="0" smtClean="0">
                <a:effectLst/>
              </a:rPr>
              <a:t> eq.!</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effectLst/>
                <a:latin typeface="+mn-lt"/>
                <a:ea typeface="+mn-ea"/>
                <a:cs typeface="+mn-cs"/>
              </a:rPr>
              <a:t>Rss</a:t>
            </a:r>
            <a:r>
              <a:rPr lang="en-US" sz="1200" b="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E [</a:t>
            </a:r>
            <a:r>
              <a:rPr lang="en-US" sz="1200" b="0" kern="1200" dirty="0" err="1" smtClean="0">
                <a:solidFill>
                  <a:schemeClr val="tx1"/>
                </a:solidFill>
                <a:effectLst/>
                <a:latin typeface="+mn-lt"/>
                <a:ea typeface="+mn-ea"/>
                <a:cs typeface="+mn-cs"/>
              </a:rPr>
              <a:t>ss</a:t>
            </a:r>
            <a:r>
              <a:rPr lang="en-US" sz="1200" kern="1200" dirty="0" smtClean="0">
                <a:solidFill>
                  <a:schemeClr val="tx1"/>
                </a:solidFill>
                <a:effectLst/>
                <a:latin typeface="+mn-lt"/>
                <a:ea typeface="+mn-ea"/>
                <a:cs typeface="+mn-cs"/>
              </a:rPr>
              <a:t>∗ ] is the source correlation matrix, which has </a:t>
            </a:r>
            <a:r>
              <a:rPr lang="en-US" sz="1200" i="1" kern="1200" dirty="0" smtClean="0">
                <a:solidFill>
                  <a:schemeClr val="tx1"/>
                </a:solidFill>
                <a:effectLst/>
                <a:latin typeface="+mn-lt"/>
                <a:ea typeface="+mn-ea"/>
                <a:cs typeface="+mn-cs"/>
              </a:rPr>
              <a:t>M </a:t>
            </a:r>
            <a:r>
              <a:rPr lang="en-US" sz="1200" kern="1200" dirty="0" smtClean="0">
                <a:solidFill>
                  <a:schemeClr val="tx1"/>
                </a:solidFill>
                <a:effectLst/>
                <a:latin typeface="+mn-lt"/>
                <a:ea typeface="+mn-ea"/>
                <a:cs typeface="+mn-cs"/>
              </a:rPr>
              <a:t>eigenvalues λ1 , . . . , </a:t>
            </a:r>
            <a:r>
              <a:rPr lang="en-US" sz="1200" kern="1200" dirty="0" err="1" smtClean="0">
                <a:solidFill>
                  <a:schemeClr val="tx1"/>
                </a:solidFill>
                <a:effectLst/>
                <a:latin typeface="+mn-lt"/>
                <a:ea typeface="+mn-ea"/>
                <a:cs typeface="+mn-cs"/>
              </a:rPr>
              <a:t>λ</a:t>
            </a:r>
            <a:r>
              <a:rPr lang="en-US" sz="1200" i="1" kern="1200" dirty="0" err="1" smtClean="0">
                <a:solidFill>
                  <a:schemeClr val="tx1"/>
                </a:solidFill>
                <a:effectLst/>
                <a:latin typeface="+mn-lt"/>
                <a:ea typeface="+mn-ea"/>
                <a:cs typeface="+mn-cs"/>
              </a:rPr>
              <a:t>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associated respectively with </a:t>
            </a:r>
            <a:r>
              <a:rPr lang="en-US" sz="1200" i="1" kern="1200" dirty="0" smtClean="0">
                <a:solidFill>
                  <a:schemeClr val="tx1"/>
                </a:solidFill>
                <a:effectLst/>
                <a:latin typeface="+mn-lt"/>
                <a:ea typeface="+mn-ea"/>
                <a:cs typeface="+mn-cs"/>
              </a:rPr>
              <a:t>M </a:t>
            </a:r>
            <a:r>
              <a:rPr lang="en-US" sz="1200" kern="1200" dirty="0" smtClean="0">
                <a:solidFill>
                  <a:schemeClr val="tx1"/>
                </a:solidFill>
                <a:effectLst/>
                <a:latin typeface="+mn-lt"/>
                <a:ea typeface="+mn-ea"/>
                <a:cs typeface="+mn-cs"/>
              </a:rPr>
              <a:t>eigenvectors </a:t>
            </a:r>
            <a:r>
              <a:rPr lang="en-US" sz="1200" b="0" kern="120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1 </a:t>
            </a:r>
            <a:r>
              <a:rPr lang="en-US" sz="1200" b="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2 ··· </a:t>
            </a:r>
            <a:r>
              <a:rPr lang="en-US" sz="1200" b="0" kern="1200" dirty="0" err="1" smtClean="0">
                <a:solidFill>
                  <a:schemeClr val="tx1"/>
                </a:solidFill>
                <a:effectLst/>
                <a:latin typeface="+mn-lt"/>
                <a:ea typeface="+mn-ea"/>
                <a:cs typeface="+mn-cs"/>
              </a:rPr>
              <a:t>e</a:t>
            </a:r>
            <a:r>
              <a:rPr lang="en-US" sz="1200" i="1" kern="1200" dirty="0" err="1"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smallest </a:t>
            </a:r>
            <a:r>
              <a:rPr lang="en-US" sz="1200" i="1" kern="1200" dirty="0" smtClean="0">
                <a:solidFill>
                  <a:schemeClr val="tx1"/>
                </a:solidFill>
                <a:effectLst/>
                <a:latin typeface="+mn-lt"/>
                <a:ea typeface="+mn-ea"/>
                <a:cs typeface="+mn-cs"/>
              </a:rPr>
              <a:t>M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correspond to the noise while the next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correspond to the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incoming signals.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value depends on how many eigenvalues are considered big enough to be signals. We choose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value as how many eigenvalues are larger than a thresh- old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MUSIC: </a:t>
            </a:r>
            <a:r>
              <a:rPr lang="en-US" dirty="0" smtClean="0"/>
              <a:t>When the number of incident </a:t>
            </a:r>
            <a:r>
              <a:rPr lang="en-US" dirty="0" err="1" smtClean="0"/>
              <a:t>wavefronts</a:t>
            </a:r>
            <a:r>
              <a:rPr lang="en-US" dirty="0" smtClean="0"/>
              <a:t> D is less than the number of array elements M, then APA* is singular. It has a rank less than M.</a:t>
            </a:r>
            <a:r>
              <a:rPr lang="en-US" baseline="0" dirty="0" smtClean="0"/>
              <a:t> Then, APA* = S-lambda S = 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equation is only satisfied with X equal to one of the eigenvalues of S in the metric of So.</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a:t>
            </a:r>
            <a:r>
              <a:rPr lang="en-US" dirty="0" smtClean="0"/>
              <a:t>for A full rank and P positive definite, APA* must be nonnegative definite)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the minimum eigenvalue of APA* is zero (being singular), Amin must occur repeated N times. Therefore, the number of incident signals estimator is D=M-</a:t>
            </a:r>
            <a:r>
              <a:rPr lang="en-US" dirty="0" err="1" smtClean="0"/>
              <a:t>Jg</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That is, the eigenvectors associated with X,,(S, So) are orthogonal to the space spanned by the columns of A; the incident signal mode vectors!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Euclidean distance (squared) from a vector Y to the signal subspace is d2 = Y*E_NE_N*Y,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effectLst/>
              </a:rPr>
              <a:t>因為</a:t>
            </a:r>
            <a:r>
              <a:rPr lang="en-US" altLang="zh-TW" dirty="0" smtClean="0">
                <a:effectLst/>
              </a:rPr>
              <a:t>noise vector</a:t>
            </a:r>
            <a:r>
              <a:rPr lang="zh-TW" altLang="en-US" dirty="0" smtClean="0">
                <a:effectLst/>
              </a:rPr>
              <a:t>會</a:t>
            </a:r>
            <a:r>
              <a:rPr lang="en-US" altLang="zh-TW" dirty="0" smtClean="0">
                <a:effectLst/>
              </a:rPr>
              <a:t>orthogonal to signal,  </a:t>
            </a:r>
            <a:r>
              <a:rPr lang="zh-TW" altLang="en-US" dirty="0" smtClean="0">
                <a:effectLst/>
              </a:rPr>
              <a:t>又因為一個</a:t>
            </a:r>
            <a:r>
              <a:rPr lang="en-US" altLang="zh-TW" dirty="0" smtClean="0">
                <a:effectLst/>
              </a:rPr>
              <a:t>signal Y</a:t>
            </a:r>
            <a:r>
              <a:rPr lang="zh-TW" altLang="en-US" dirty="0" smtClean="0">
                <a:effectLst/>
              </a:rPr>
              <a:t>到</a:t>
            </a:r>
            <a:r>
              <a:rPr lang="en-US" altLang="zh-TW" dirty="0" smtClean="0">
                <a:effectLst/>
              </a:rPr>
              <a:t>En subspace</a:t>
            </a:r>
            <a:r>
              <a:rPr lang="zh-TW" altLang="en-US" dirty="0" smtClean="0">
                <a:effectLst/>
              </a:rPr>
              <a:t>的距離</a:t>
            </a:r>
            <a:r>
              <a:rPr lang="en-US" altLang="zh-TW" dirty="0" smtClean="0">
                <a:effectLst/>
              </a:rPr>
              <a:t>d^2</a:t>
            </a:r>
            <a:r>
              <a:rPr lang="en-US" altLang="zh-TW" baseline="0" dirty="0" smtClean="0">
                <a:effectLst/>
              </a:rPr>
              <a:t> =  Y*En En* Y, </a:t>
            </a:r>
            <a:r>
              <a:rPr lang="zh-TW" altLang="en-US" baseline="0" dirty="0" smtClean="0">
                <a:effectLst/>
              </a:rPr>
              <a:t>所以某個訊號</a:t>
            </a:r>
            <a:r>
              <a:rPr lang="en-US" altLang="zh-TW" baseline="0" dirty="0" smtClean="0">
                <a:effectLst/>
              </a:rPr>
              <a:t>a(theta)</a:t>
            </a:r>
            <a:r>
              <a:rPr lang="zh-TW" altLang="en-US" baseline="0" dirty="0" smtClean="0">
                <a:effectLst/>
              </a:rPr>
              <a:t>是真的有</a:t>
            </a:r>
            <a:r>
              <a:rPr lang="en-US" altLang="zh-TW" baseline="0" dirty="0" smtClean="0">
                <a:effectLst/>
              </a:rPr>
              <a:t>path, </a:t>
            </a:r>
            <a:r>
              <a:rPr lang="zh-TW" altLang="en-US" baseline="0" dirty="0" smtClean="0">
                <a:effectLst/>
              </a:rPr>
              <a:t>到</a:t>
            </a:r>
            <a:r>
              <a:rPr lang="en-US" altLang="zh-TW" baseline="0" dirty="0" smtClean="0">
                <a:effectLst/>
              </a:rPr>
              <a:t>En</a:t>
            </a:r>
            <a:r>
              <a:rPr lang="zh-TW" altLang="en-US" baseline="0" dirty="0" smtClean="0">
                <a:effectLst/>
              </a:rPr>
              <a:t>距離</a:t>
            </a:r>
            <a:r>
              <a:rPr lang="en-US" altLang="zh-TW" baseline="0" dirty="0" smtClean="0">
                <a:effectLst/>
              </a:rPr>
              <a:t>d</a:t>
            </a:r>
            <a:r>
              <a:rPr lang="zh-TW" altLang="en-US" baseline="0" dirty="0" smtClean="0">
                <a:effectLst/>
              </a:rPr>
              <a:t>就會為</a:t>
            </a:r>
            <a:r>
              <a:rPr lang="en-US" altLang="zh-TW" baseline="0" dirty="0" smtClean="0">
                <a:effectLst/>
              </a:rPr>
              <a:t>0,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smtClean="0">
                <a:effectLst/>
              </a:rPr>
              <a:t>其他非</a:t>
            </a:r>
            <a:r>
              <a:rPr lang="en-US" altLang="zh-TW" baseline="0" dirty="0" smtClean="0">
                <a:effectLst/>
              </a:rPr>
              <a:t>path</a:t>
            </a:r>
            <a:r>
              <a:rPr lang="zh-TW" altLang="en-US" baseline="0" dirty="0" smtClean="0">
                <a:effectLst/>
              </a:rPr>
              <a:t>的</a:t>
            </a:r>
            <a:r>
              <a:rPr lang="en-US" altLang="zh-TW" baseline="0" dirty="0" smtClean="0">
                <a:effectLst/>
              </a:rPr>
              <a:t>a(theta)</a:t>
            </a:r>
            <a:r>
              <a:rPr lang="zh-TW" altLang="en-US" baseline="0" dirty="0" smtClean="0">
                <a:effectLst/>
              </a:rPr>
              <a:t>因為沒有跟</a:t>
            </a:r>
            <a:r>
              <a:rPr lang="en-US" altLang="zh-TW" baseline="0" dirty="0" smtClean="0">
                <a:effectLst/>
              </a:rPr>
              <a:t>En orthogonal, </a:t>
            </a:r>
            <a:r>
              <a:rPr lang="zh-TW" altLang="en-US" baseline="0" dirty="0" smtClean="0">
                <a:effectLst/>
              </a:rPr>
              <a:t>所以</a:t>
            </a:r>
            <a:r>
              <a:rPr lang="en-US" altLang="zh-TW" baseline="0" dirty="0" smtClean="0">
                <a:effectLst/>
              </a:rPr>
              <a:t>distance</a:t>
            </a:r>
            <a:r>
              <a:rPr lang="zh-TW" altLang="en-US" baseline="0" dirty="0" smtClean="0">
                <a:effectLst/>
              </a:rPr>
              <a:t>可能就比較小</a:t>
            </a:r>
            <a:endParaRPr lang="en-US" altLang="zh-TW"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effectLst/>
              </a:rPr>
              <a:t>所以某個如果我們用一個</a:t>
            </a:r>
            <a:r>
              <a:rPr lang="en-US" altLang="zh-TW" dirty="0" smtClean="0">
                <a:effectLst/>
              </a:rPr>
              <a:t>function</a:t>
            </a:r>
            <a:r>
              <a:rPr lang="zh-TW" altLang="en-US" dirty="0" smtClean="0">
                <a:effectLst/>
              </a:rPr>
              <a:t>來表示</a:t>
            </a:r>
            <a:r>
              <a:rPr lang="en-US" altLang="zh-TW" dirty="0" smtClean="0">
                <a:effectLst/>
              </a:rPr>
              <a:t>P(theta)</a:t>
            </a:r>
            <a:r>
              <a:rPr lang="en-US" altLang="zh-TW" baseline="0" dirty="0" smtClean="0">
                <a:effectLst/>
              </a:rPr>
              <a:t> = 1/d^2,</a:t>
            </a:r>
            <a:r>
              <a:rPr lang="zh-TW" altLang="en-US" baseline="0" dirty="0" smtClean="0">
                <a:effectLst/>
              </a:rPr>
              <a:t> 那有</a:t>
            </a:r>
            <a:r>
              <a:rPr lang="en-US" altLang="zh-TW" baseline="0" dirty="0" smtClean="0">
                <a:effectLst/>
              </a:rPr>
              <a:t>peak</a:t>
            </a:r>
            <a:r>
              <a:rPr lang="zh-TW" altLang="en-US" baseline="0" dirty="0" smtClean="0">
                <a:effectLst/>
              </a:rPr>
              <a:t>的</a:t>
            </a:r>
            <a:r>
              <a:rPr lang="en-US" altLang="zh-TW" baseline="0" dirty="0" smtClean="0">
                <a:effectLst/>
              </a:rPr>
              <a:t>signal</a:t>
            </a:r>
            <a:r>
              <a:rPr lang="zh-TW" altLang="en-US" baseline="0" dirty="0" smtClean="0">
                <a:effectLst/>
              </a:rPr>
              <a:t>一定是</a:t>
            </a:r>
            <a:r>
              <a:rPr lang="en-US" altLang="zh-TW" baseline="0" dirty="0" err="1" smtClean="0">
                <a:effectLst/>
              </a:rPr>
              <a:t>LoS</a:t>
            </a:r>
            <a:r>
              <a:rPr lang="en-US" altLang="zh-TW" baseline="0" dirty="0" smtClean="0">
                <a:effectLst/>
              </a:rPr>
              <a:t> path</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7080528-0557-C24C-954E-CAEC5030BEE0}" type="slidenum">
              <a:rPr lang="en-US" smtClean="0"/>
              <a:t>42</a:t>
            </a:fld>
            <a:endParaRPr lang="en-US" dirty="0"/>
          </a:p>
        </p:txBody>
      </p:sp>
    </p:spTree>
    <p:extLst>
      <p:ext uri="{BB962C8B-B14F-4D97-AF65-F5344CB8AC3E}">
        <p14:creationId xmlns:p14="http://schemas.microsoft.com/office/powerpoint/2010/main" val="56768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transmit 2 waves that have a very specific property: </a:t>
            </a:r>
          </a:p>
          <a:p>
            <a:r>
              <a:rPr lang="en-US" baseline="0" dirty="0" smtClean="0"/>
              <a:t>these waves cancel each other out with they reflect off static objects, </a:t>
            </a:r>
          </a:p>
          <a:p>
            <a:r>
              <a:rPr lang="en-US" baseline="0" dirty="0" smtClean="0"/>
              <a:t>but not when they reflect off moving objects. </a:t>
            </a:r>
          </a:p>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8</a:t>
            </a:fld>
            <a:endParaRPr lang="en-US"/>
          </a:p>
        </p:txBody>
      </p:sp>
    </p:spTree>
    <p:extLst>
      <p:ext uri="{BB962C8B-B14F-4D97-AF65-F5344CB8AC3E}">
        <p14:creationId xmlns:p14="http://schemas.microsoft.com/office/powerpoint/2010/main" val="325826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uses 3 antennas: two antennas for transmitting and one of them for receiving.</a:t>
            </a:r>
          </a:p>
        </p:txBody>
      </p:sp>
      <p:sp>
        <p:nvSpPr>
          <p:cNvPr id="4" name="Slide Number Placeholder 3"/>
          <p:cNvSpPr>
            <a:spLocks noGrp="1"/>
          </p:cNvSpPr>
          <p:nvPr>
            <p:ph type="sldNum" sz="quarter" idx="10"/>
          </p:nvPr>
        </p:nvSpPr>
        <p:spPr/>
        <p:txBody>
          <a:bodyPr/>
          <a:lstStyle/>
          <a:p>
            <a:fld id="{EE922E20-DAAA-4A4D-A720-A64F551BF3D4}" type="slidenum">
              <a:rPr lang="en-US" smtClean="0"/>
              <a:t>9</a:t>
            </a:fld>
            <a:endParaRPr lang="en-US"/>
          </a:p>
        </p:txBody>
      </p:sp>
    </p:spTree>
    <p:extLst>
      <p:ext uri="{BB962C8B-B14F-4D97-AF65-F5344CB8AC3E}">
        <p14:creationId xmlns:p14="http://schemas.microsoft.com/office/powerpoint/2010/main" val="207289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transmit a signal x on the first antenna, and transmit the same signal on the second antenna, multiplying it by alpha.</a:t>
            </a:r>
          </a:p>
          <a:p>
            <a:endParaRPr lang="en-US" dirty="0" smtClean="0"/>
          </a:p>
          <a:p>
            <a:r>
              <a:rPr lang="en-US" dirty="0" smtClean="0"/>
              <a:t>These 2 transmitted waves are going to reflect off the wall and come back to the receive antenna.</a:t>
            </a:r>
            <a:r>
              <a:rPr lang="en-US" baseline="0" dirty="0" smtClean="0"/>
              <a:t> </a:t>
            </a:r>
            <a:r>
              <a:rPr lang="en-US" dirty="0" smtClean="0"/>
              <a:t> </a:t>
            </a:r>
          </a:p>
          <a:p>
            <a:endParaRPr lang="en-US" baseline="0" dirty="0" smtClean="0"/>
          </a:p>
          <a:p>
            <a:r>
              <a:rPr lang="en-US" baseline="0" dirty="0" smtClean="0"/>
              <a:t>So, the receive antenna gets y=h1x + h2.alha.x</a:t>
            </a:r>
          </a:p>
        </p:txBody>
      </p:sp>
      <p:sp>
        <p:nvSpPr>
          <p:cNvPr id="4" name="Slide Number Placeholder 3"/>
          <p:cNvSpPr>
            <a:spLocks noGrp="1"/>
          </p:cNvSpPr>
          <p:nvPr>
            <p:ph type="sldNum" sz="quarter" idx="10"/>
          </p:nvPr>
        </p:nvSpPr>
        <p:spPr/>
        <p:txBody>
          <a:bodyPr/>
          <a:lstStyle/>
          <a:p>
            <a:fld id="{EE922E20-DAAA-4A4D-A720-A64F551BF3D4}" type="slidenum">
              <a:rPr lang="en-US" smtClean="0"/>
              <a:t>10</a:t>
            </a:fld>
            <a:endParaRPr lang="en-US"/>
          </a:p>
        </p:txBody>
      </p:sp>
    </p:spTree>
    <p:extLst>
      <p:ext uri="{BB962C8B-B14F-4D97-AF65-F5344CB8AC3E}">
        <p14:creationId xmlns:p14="http://schemas.microsoft.com/office/powerpoint/2010/main" val="196789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cancel reflections from all static objects like couches, tables, chairs, 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only thing that will survive is the human’s reflection.</a:t>
            </a:r>
          </a:p>
        </p:txBody>
      </p:sp>
      <p:sp>
        <p:nvSpPr>
          <p:cNvPr id="4" name="Slide Number Placeholder 3"/>
          <p:cNvSpPr>
            <a:spLocks noGrp="1"/>
          </p:cNvSpPr>
          <p:nvPr>
            <p:ph type="sldNum" sz="quarter" idx="10"/>
          </p:nvPr>
        </p:nvSpPr>
        <p:spPr/>
        <p:txBody>
          <a:bodyPr/>
          <a:lstStyle/>
          <a:p>
            <a:fld id="{EE922E20-DAAA-4A4D-A720-A64F551BF3D4}" type="slidenum">
              <a:rPr lang="en-US" smtClean="0"/>
              <a:t>11</a:t>
            </a:fld>
            <a:endParaRPr lang="en-US"/>
          </a:p>
        </p:txBody>
      </p:sp>
    </p:spTree>
    <p:extLst>
      <p:ext uri="{BB962C8B-B14F-4D97-AF65-F5344CB8AC3E}">
        <p14:creationId xmlns:p14="http://schemas.microsoft.com/office/powerpoint/2010/main" val="75356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12</a:t>
            </a:fld>
            <a:endParaRPr lang="en-US"/>
          </a:p>
        </p:txBody>
      </p:sp>
    </p:spTree>
    <p:extLst>
      <p:ext uri="{BB962C8B-B14F-4D97-AF65-F5344CB8AC3E}">
        <p14:creationId xmlns:p14="http://schemas.microsoft.com/office/powerpoint/2010/main" val="121414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to note is that when the human reflects the signal, it’s as if he is the source of that signal.</a:t>
            </a:r>
          </a:p>
          <a:p>
            <a:endParaRPr lang="en-US" dirty="0" smtClean="0"/>
          </a:p>
          <a:p>
            <a:r>
              <a:rPr lang="en-US" dirty="0" smtClean="0"/>
              <a:t>We know from</a:t>
            </a:r>
            <a:r>
              <a:rPr lang="en-US" baseline="0" dirty="0" smtClean="0"/>
              <a:t> wireless textbooks that if you want to track an RF source, you can do that using an antenna array.</a:t>
            </a:r>
          </a:p>
          <a:p>
            <a:r>
              <a:rPr lang="en-US" baseline="0" dirty="0" smtClean="0"/>
              <a:t>[animate].</a:t>
            </a:r>
          </a:p>
          <a:p>
            <a:r>
              <a:rPr lang="en-US" baseline="0" dirty="0" smtClean="0"/>
              <a:t>By steering the beam of the array, we can find the direction of from which the signal is coming. </a:t>
            </a:r>
          </a:p>
          <a:p>
            <a:r>
              <a:rPr lang="en-US" baseline="0" dirty="0" smtClean="0"/>
              <a:t>[animate]</a:t>
            </a:r>
          </a:p>
          <a:p>
            <a:r>
              <a:rPr lang="en-US" baseline="0" dirty="0" smtClean="0"/>
              <a:t>Now, when a person moves, that direction would change, and we are able to track him.</a:t>
            </a:r>
          </a:p>
        </p:txBody>
      </p:sp>
      <p:sp>
        <p:nvSpPr>
          <p:cNvPr id="4" name="Slide Number Placeholder 3"/>
          <p:cNvSpPr>
            <a:spLocks noGrp="1"/>
          </p:cNvSpPr>
          <p:nvPr>
            <p:ph type="sldNum" sz="quarter" idx="10"/>
          </p:nvPr>
        </p:nvSpPr>
        <p:spPr/>
        <p:txBody>
          <a:bodyPr/>
          <a:lstStyle/>
          <a:p>
            <a:fld id="{EE922E20-DAAA-4A4D-A720-A64F551BF3D4}" type="slidenum">
              <a:rPr lang="en-US" smtClean="0"/>
              <a:t>14</a:t>
            </a:fld>
            <a:endParaRPr lang="en-US"/>
          </a:p>
        </p:txBody>
      </p:sp>
    </p:spTree>
    <p:extLst>
      <p:ext uri="{BB962C8B-B14F-4D97-AF65-F5344CB8AC3E}">
        <p14:creationId xmlns:p14="http://schemas.microsoft.com/office/powerpoint/2010/main" val="8352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4400" b="1">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CB333C7-C77C-F844-B00D-D5CCA29CD3EC}" type="datetime1">
              <a:rPr lang="en-US" smtClean="0"/>
              <a:t>10/31/16</a:t>
            </a:fld>
            <a:endParaRPr lang="en-US" dirty="0"/>
          </a:p>
        </p:txBody>
      </p:sp>
      <p:sp>
        <p:nvSpPr>
          <p:cNvPr id="5" name="Footer Placeholder 4"/>
          <p:cNvSpPr>
            <a:spLocks noGrp="1"/>
          </p:cNvSpPr>
          <p:nvPr>
            <p:ph type="ftr" sz="quarter" idx="11"/>
          </p:nvPr>
        </p:nvSpPr>
        <p:spPr/>
        <p:txBody>
          <a:bodyPr/>
          <a:lstStyle/>
          <a:p>
            <a:r>
              <a:rPr lang="en-US" dirty="0" smtClean="0"/>
              <a:t>WCS'16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321376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B0459B-03FE-7942-BB5A-302AFA9CCBB1}" type="datetime1">
              <a:rPr lang="en-US" smtClean="0"/>
              <a:t>10/31/16</a:t>
            </a:fld>
            <a:endParaRPr lang="en-US" dirty="0"/>
          </a:p>
        </p:txBody>
      </p:sp>
      <p:sp>
        <p:nvSpPr>
          <p:cNvPr id="5" name="Footer Placeholder 4"/>
          <p:cNvSpPr>
            <a:spLocks noGrp="1"/>
          </p:cNvSpPr>
          <p:nvPr>
            <p:ph type="ftr" sz="quarter" idx="11"/>
          </p:nvPr>
        </p:nvSpPr>
        <p:spPr/>
        <p:txBody>
          <a:bodyPr/>
          <a:lstStyle/>
          <a:p>
            <a:r>
              <a:rPr lang="en-US" dirty="0" smtClean="0"/>
              <a:t>WCS'16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userDrawn="1"/>
        </p:nvCxnSpPr>
        <p:spPr>
          <a:xfrm>
            <a:off x="370114" y="947057"/>
            <a:ext cx="8425543" cy="0"/>
          </a:xfrm>
          <a:prstGeom prst="line">
            <a:avLst/>
          </a:prstGeom>
          <a:ln w="34925" cap="rnd">
            <a:solidFill>
              <a:schemeClr val="accent6"/>
            </a:solidFill>
            <a:roun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5791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7BFE42-FA21-ED4B-A034-48E97DC1FE67}" type="datetime1">
              <a:rPr lang="en-US" smtClean="0"/>
              <a:t>10/31/16</a:t>
            </a:fld>
            <a:endParaRPr lang="en-US" dirty="0"/>
          </a:p>
        </p:txBody>
      </p:sp>
      <p:sp>
        <p:nvSpPr>
          <p:cNvPr id="5" name="Footer Placeholder 4"/>
          <p:cNvSpPr>
            <a:spLocks noGrp="1"/>
          </p:cNvSpPr>
          <p:nvPr>
            <p:ph type="ftr" sz="quarter" idx="11"/>
          </p:nvPr>
        </p:nvSpPr>
        <p:spPr/>
        <p:txBody>
          <a:bodyPr/>
          <a:lstStyle/>
          <a:p>
            <a:r>
              <a:rPr lang="en-US" dirty="0" smtClean="0"/>
              <a:t>WCS'16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55695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vl1pPr>
            <a:lvl2pPr marL="685800" indent="-228600">
              <a:lnSpc>
                <a:spcPct val="100000"/>
              </a:lnSpc>
              <a:buFont typeface="AppleSymbols" charset="0"/>
              <a:buChar char="⎻"/>
              <a:defRPr/>
            </a:lvl2pPr>
            <a:lvl3pPr marL="1143000" indent="-228600">
              <a:buFont typeface="Wingdings"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FFD18A7-5840-B749-983B-B81D5C762933}" type="datetime1">
              <a:rPr lang="en-US" smtClean="0"/>
              <a:t>10/31/16</a:t>
            </a:fld>
            <a:endParaRPr lang="en-US" dirty="0"/>
          </a:p>
        </p:txBody>
      </p:sp>
      <p:sp>
        <p:nvSpPr>
          <p:cNvPr id="5" name="Footer Placeholder 4"/>
          <p:cNvSpPr>
            <a:spLocks noGrp="1"/>
          </p:cNvSpPr>
          <p:nvPr>
            <p:ph type="ftr" sz="quarter" idx="11"/>
          </p:nvPr>
        </p:nvSpPr>
        <p:spPr/>
        <p:txBody>
          <a:bodyPr/>
          <a:lstStyle/>
          <a:p>
            <a:r>
              <a:rPr lang="en-US" dirty="0" smtClean="0"/>
              <a:t>WCS'16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userDrawn="1"/>
        </p:nvCxnSpPr>
        <p:spPr>
          <a:xfrm>
            <a:off x="370114" y="947057"/>
            <a:ext cx="8425543" cy="0"/>
          </a:xfrm>
          <a:prstGeom prst="line">
            <a:avLst/>
          </a:prstGeom>
          <a:ln w="34925" cap="rnd">
            <a:solidFill>
              <a:schemeClr val="accent6"/>
            </a:solidFill>
            <a:roun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850528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38865-22E5-4F4C-B9F3-A29EE39C7E93}" type="datetime1">
              <a:rPr lang="en-US" smtClean="0"/>
              <a:t>10/31/16</a:t>
            </a:fld>
            <a:endParaRPr lang="en-US" dirty="0"/>
          </a:p>
        </p:txBody>
      </p:sp>
      <p:sp>
        <p:nvSpPr>
          <p:cNvPr id="5" name="Footer Placeholder 4"/>
          <p:cNvSpPr>
            <a:spLocks noGrp="1"/>
          </p:cNvSpPr>
          <p:nvPr>
            <p:ph type="ftr" sz="quarter" idx="11"/>
          </p:nvPr>
        </p:nvSpPr>
        <p:spPr/>
        <p:txBody>
          <a:bodyPr/>
          <a:lstStyle/>
          <a:p>
            <a:r>
              <a:rPr lang="en-US" dirty="0" smtClean="0"/>
              <a:t>WCS'16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0361461"/>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B58A05-359D-4C4B-882A-015CC3BA2353}" type="datetime1">
              <a:rPr lang="en-US" smtClean="0"/>
              <a:t>10/31/16</a:t>
            </a:fld>
            <a:endParaRPr lang="en-US" dirty="0"/>
          </a:p>
        </p:txBody>
      </p:sp>
      <p:sp>
        <p:nvSpPr>
          <p:cNvPr id="6" name="Footer Placeholder 5"/>
          <p:cNvSpPr>
            <a:spLocks noGrp="1"/>
          </p:cNvSpPr>
          <p:nvPr>
            <p:ph type="ftr" sz="quarter" idx="11"/>
          </p:nvPr>
        </p:nvSpPr>
        <p:spPr/>
        <p:txBody>
          <a:bodyPr/>
          <a:lstStyle/>
          <a:p>
            <a:r>
              <a:rPr lang="en-US" dirty="0" smtClean="0"/>
              <a:t>WCS'16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userDrawn="1"/>
        </p:nvCxnSpPr>
        <p:spPr>
          <a:xfrm>
            <a:off x="370114" y="947057"/>
            <a:ext cx="8425543" cy="0"/>
          </a:xfrm>
          <a:prstGeom prst="line">
            <a:avLst/>
          </a:prstGeom>
          <a:ln w="34925" cap="rnd">
            <a:solidFill>
              <a:schemeClr val="accent6"/>
            </a:solidFill>
            <a:roun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868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48A5CA-5D63-5845-928C-9ABDD15CEEE2}" type="datetime1">
              <a:rPr lang="en-US" smtClean="0"/>
              <a:t>10/31/16</a:t>
            </a:fld>
            <a:endParaRPr lang="en-US" dirty="0"/>
          </a:p>
        </p:txBody>
      </p:sp>
      <p:sp>
        <p:nvSpPr>
          <p:cNvPr id="8" name="Footer Placeholder 7"/>
          <p:cNvSpPr>
            <a:spLocks noGrp="1"/>
          </p:cNvSpPr>
          <p:nvPr>
            <p:ph type="ftr" sz="quarter" idx="11"/>
          </p:nvPr>
        </p:nvSpPr>
        <p:spPr/>
        <p:txBody>
          <a:bodyPr/>
          <a:lstStyle/>
          <a:p>
            <a:r>
              <a:rPr lang="en-US" dirty="0" smtClean="0"/>
              <a:t>WCS'16</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665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C7686-A80A-4A48-BF05-18CF5685754B}" type="datetime1">
              <a:rPr lang="en-US" smtClean="0"/>
              <a:t>10/31/16</a:t>
            </a:fld>
            <a:endParaRPr lang="en-US" dirty="0"/>
          </a:p>
        </p:txBody>
      </p:sp>
      <p:sp>
        <p:nvSpPr>
          <p:cNvPr id="4" name="Footer Placeholder 3"/>
          <p:cNvSpPr>
            <a:spLocks noGrp="1"/>
          </p:cNvSpPr>
          <p:nvPr>
            <p:ph type="ftr" sz="quarter" idx="11"/>
          </p:nvPr>
        </p:nvSpPr>
        <p:spPr/>
        <p:txBody>
          <a:bodyPr/>
          <a:lstStyle/>
          <a:p>
            <a:r>
              <a:rPr lang="en-US" dirty="0" smtClean="0"/>
              <a:t>WCS'16</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6" name="Straight Connector 5"/>
          <p:cNvCxnSpPr/>
          <p:nvPr userDrawn="1"/>
        </p:nvCxnSpPr>
        <p:spPr>
          <a:xfrm>
            <a:off x="370114" y="947057"/>
            <a:ext cx="8425543" cy="0"/>
          </a:xfrm>
          <a:prstGeom prst="line">
            <a:avLst/>
          </a:prstGeom>
          <a:ln w="34925" cap="rnd">
            <a:solidFill>
              <a:schemeClr val="accent6"/>
            </a:solidFill>
            <a:roun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9953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5307A-F606-CB4F-A01A-101726FD676A}" type="datetime1">
              <a:rPr lang="en-US" smtClean="0"/>
              <a:t>10/31/16</a:t>
            </a:fld>
            <a:endParaRPr lang="en-US" dirty="0"/>
          </a:p>
        </p:txBody>
      </p:sp>
      <p:sp>
        <p:nvSpPr>
          <p:cNvPr id="3" name="Footer Placeholder 2"/>
          <p:cNvSpPr>
            <a:spLocks noGrp="1"/>
          </p:cNvSpPr>
          <p:nvPr>
            <p:ph type="ftr" sz="quarter" idx="11"/>
          </p:nvPr>
        </p:nvSpPr>
        <p:spPr/>
        <p:txBody>
          <a:bodyPr/>
          <a:lstStyle/>
          <a:p>
            <a:r>
              <a:rPr lang="en-US" dirty="0" smtClean="0"/>
              <a:t>WCS'16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208710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E794-C623-C044-9635-6B98933C42A9}" type="datetime1">
              <a:rPr lang="en-US" smtClean="0"/>
              <a:t>10/31/16</a:t>
            </a:fld>
            <a:endParaRPr lang="en-US" dirty="0"/>
          </a:p>
        </p:txBody>
      </p:sp>
      <p:sp>
        <p:nvSpPr>
          <p:cNvPr id="6" name="Footer Placeholder 5"/>
          <p:cNvSpPr>
            <a:spLocks noGrp="1"/>
          </p:cNvSpPr>
          <p:nvPr>
            <p:ph type="ftr" sz="quarter" idx="11"/>
          </p:nvPr>
        </p:nvSpPr>
        <p:spPr/>
        <p:txBody>
          <a:bodyPr/>
          <a:lstStyle/>
          <a:p>
            <a:r>
              <a:rPr lang="en-US" dirty="0" smtClean="0"/>
              <a:t>WCS'16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146733"/>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E7F95-61AD-ED45-A424-21065F1F60CC}" type="datetime1">
              <a:rPr lang="en-US" smtClean="0"/>
              <a:t>10/31/16</a:t>
            </a:fld>
            <a:endParaRPr lang="en-US" dirty="0"/>
          </a:p>
        </p:txBody>
      </p:sp>
      <p:sp>
        <p:nvSpPr>
          <p:cNvPr id="6" name="Footer Placeholder 5"/>
          <p:cNvSpPr>
            <a:spLocks noGrp="1"/>
          </p:cNvSpPr>
          <p:nvPr>
            <p:ph type="ftr" sz="quarter" idx="11"/>
          </p:nvPr>
        </p:nvSpPr>
        <p:spPr/>
        <p:txBody>
          <a:bodyPr/>
          <a:lstStyle/>
          <a:p>
            <a:r>
              <a:rPr lang="en-US" dirty="0" smtClean="0"/>
              <a:t>WCS'16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5321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7154"/>
            <a:ext cx="7886700" cy="6799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295399"/>
            <a:ext cx="7886700" cy="4881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7042B-37DA-C744-89B7-7A737E26FE59}" type="datetime1">
              <a:rPr lang="en-US" smtClean="0"/>
              <a:t>10/31/16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WCS'16</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39139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2.png"/><Relationship Id="rId6" Type="http://schemas.openxmlformats.org/officeDocument/2006/relationships/image" Target="../media/image6.png"/><Relationship Id="rId7" Type="http://schemas.microsoft.com/office/2007/relationships/hdphoto" Target="../media/hdphoto3.wdp"/><Relationship Id="rId8" Type="http://schemas.openxmlformats.org/officeDocument/2006/relationships/image" Target="../media/image7.png"/><Relationship Id="rId9" Type="http://schemas.microsoft.com/office/2007/relationships/hdphoto" Target="../media/hdphoto4.wdp"/><Relationship Id="rId10" Type="http://schemas.openxmlformats.org/officeDocument/2006/relationships/image" Target="../media/image3.png"/><Relationship Id="rId11"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5.wdp"/><Relationship Id="rId5" Type="http://schemas.openxmlformats.org/officeDocument/2006/relationships/image" Target="../media/image2.png"/><Relationship Id="rId6" Type="http://schemas.openxmlformats.org/officeDocument/2006/relationships/image" Target="../media/image4.pn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5.wdp"/><Relationship Id="rId5" Type="http://schemas.openxmlformats.org/officeDocument/2006/relationships/image" Target="../media/image2.png"/><Relationship Id="rId6" Type="http://schemas.openxmlformats.org/officeDocument/2006/relationships/image" Target="../media/image7.png"/><Relationship Id="rId7" Type="http://schemas.microsoft.com/office/2007/relationships/hdphoto" Target="../media/hdphoto4.wdp"/><Relationship Id="rId8"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5.wdp"/><Relationship Id="rId5" Type="http://schemas.openxmlformats.org/officeDocument/2006/relationships/image" Target="../media/image7.png"/><Relationship Id="rId6" Type="http://schemas.microsoft.com/office/2007/relationships/hdphoto" Target="../media/hdphoto4.wdp"/><Relationship Id="rId7"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2.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png"/><Relationship Id="rId8"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png"/><Relationship Id="rId8"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69989"/>
            <a:ext cx="9167150" cy="1238492"/>
          </a:xfrm>
        </p:spPr>
        <p:txBody>
          <a:bodyPr anchor="b">
            <a:normAutofit/>
          </a:bodyPr>
          <a:lstStyle/>
          <a:p>
            <a:r>
              <a:rPr lang="en-US" sz="4000" dirty="0" smtClean="0">
                <a:latin typeface="+mn-lt"/>
              </a:rPr>
              <a:t>Wireless Communication Systems</a:t>
            </a:r>
            <a:br>
              <a:rPr lang="en-US" sz="4000" dirty="0" smtClean="0">
                <a:latin typeface="+mn-lt"/>
              </a:rPr>
            </a:br>
            <a:r>
              <a:rPr lang="en-US" sz="3200" dirty="0" smtClean="0">
                <a:latin typeface="+mn-lt"/>
              </a:rPr>
              <a:t>@CS.NCTU</a:t>
            </a:r>
            <a:endParaRPr lang="en-US" sz="4000" dirty="0">
              <a:latin typeface="+mn-lt"/>
            </a:endParaRPr>
          </a:p>
        </p:txBody>
      </p:sp>
      <p:sp>
        <p:nvSpPr>
          <p:cNvPr id="3" name="Subtitle 2"/>
          <p:cNvSpPr>
            <a:spLocks noGrp="1"/>
          </p:cNvSpPr>
          <p:nvPr>
            <p:ph type="subTitle" idx="1"/>
          </p:nvPr>
        </p:nvSpPr>
        <p:spPr>
          <a:xfrm>
            <a:off x="0" y="3429000"/>
            <a:ext cx="9144000" cy="1357132"/>
          </a:xfrm>
        </p:spPr>
        <p:txBody>
          <a:bodyPr>
            <a:normAutofit/>
          </a:bodyPr>
          <a:lstStyle/>
          <a:p>
            <a:r>
              <a:rPr lang="en-US" sz="2800" dirty="0" smtClean="0"/>
              <a:t>Lecture 6: Localization</a:t>
            </a:r>
          </a:p>
          <a:p>
            <a:pPr>
              <a:spcBef>
                <a:spcPts val="1600"/>
              </a:spcBef>
            </a:pPr>
            <a:r>
              <a:rPr lang="en-US" dirty="0" smtClean="0"/>
              <a:t>Instructor: Kate Ching-</a:t>
            </a:r>
            <a:r>
              <a:rPr lang="en-US" dirty="0" err="1" smtClean="0"/>
              <a:t>Ju</a:t>
            </a:r>
            <a:r>
              <a:rPr lang="en-US" dirty="0" smtClean="0"/>
              <a:t> Lin (</a:t>
            </a:r>
            <a:r>
              <a:rPr lang="zh-TW" altLang="en-US" dirty="0" smtClean="0">
                <a:latin typeface="Microsoft JhengHei" charset="-120"/>
                <a:ea typeface="Microsoft JhengHei" charset="-120"/>
                <a:cs typeface="Microsoft JhengHei" charset="-120"/>
              </a:rPr>
              <a:t>林靖茹</a:t>
            </a:r>
            <a:r>
              <a:rPr lang="en-US" altLang="zh-TW" dirty="0" smtClean="0"/>
              <a: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84153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Eliminating via Multiple Antennas</a:t>
            </a:r>
          </a:p>
        </p:txBody>
      </p:sp>
      <p:grpSp>
        <p:nvGrpSpPr>
          <p:cNvPr id="28" name="Group 27"/>
          <p:cNvGrpSpPr/>
          <p:nvPr/>
        </p:nvGrpSpPr>
        <p:grpSpPr>
          <a:xfrm rot="5400000" flipH="1">
            <a:off x="3537260" y="5079932"/>
            <a:ext cx="627879" cy="535195"/>
            <a:chOff x="3423620" y="3075785"/>
            <a:chExt cx="385771" cy="216641"/>
          </a:xfrm>
          <a:noFill/>
          <a:effectLst/>
        </p:grpSpPr>
        <p:cxnSp>
          <p:nvCxnSpPr>
            <p:cNvPr id="39" name="Straight Connector 38"/>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1" name="Isosceles Triangle 40"/>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Connector 29"/>
          <p:cNvCxnSpPr/>
          <p:nvPr/>
        </p:nvCxnSpPr>
        <p:spPr>
          <a:xfrm>
            <a:off x="2572679" y="394821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rot="5400000" flipH="1">
            <a:off x="3537258" y="3366674"/>
            <a:ext cx="627879" cy="535195"/>
            <a:chOff x="3423620" y="3075785"/>
            <a:chExt cx="385771" cy="216641"/>
          </a:xfrm>
          <a:noFill/>
          <a:effectLst/>
        </p:grpSpPr>
        <p:cxnSp>
          <p:nvCxnSpPr>
            <p:cNvPr id="36" name="Straight Connector 35"/>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Isosceles Triangle 37"/>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ounded Rectangle 33"/>
          <p:cNvSpPr/>
          <p:nvPr/>
        </p:nvSpPr>
        <p:spPr>
          <a:xfrm rot="16200000">
            <a:off x="1973717" y="4440960"/>
            <a:ext cx="2803512" cy="416259"/>
          </a:xfrm>
          <a:prstGeom prst="roundRect">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2572682" y="569083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219841" y="5033578"/>
            <a:ext cx="1604806" cy="365635"/>
          </a:xfrm>
          <a:prstGeom prst="straightConnector1">
            <a:avLst/>
          </a:prstGeom>
          <a:ln w="47625" cmpd="sng">
            <a:solidFill>
              <a:schemeClr val="accent2"/>
            </a:solidFill>
            <a:prstDash val="sysDash"/>
            <a:headEnd w="med" len="med"/>
            <a:tailEnd type="stealt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42470" y="5330918"/>
            <a:ext cx="906173" cy="661101"/>
          </a:xfrm>
          <a:prstGeom prst="rect">
            <a:avLst/>
          </a:prstGeom>
          <a:noFill/>
          <a:effectLst/>
        </p:spPr>
        <p:txBody>
          <a:bodyPr wrap="square" rtlCol="0">
            <a:spAutoFit/>
          </a:bodyPr>
          <a:lstStyle/>
          <a:p>
            <a:r>
              <a:rPr lang="en-US" sz="3600" b="1" dirty="0" smtClean="0">
                <a:solidFill>
                  <a:schemeClr val="accent2"/>
                </a:solidFill>
              </a:rPr>
              <a:t>h</a:t>
            </a:r>
            <a:r>
              <a:rPr lang="en-US" sz="3600" b="1" baseline="-25000" dirty="0">
                <a:solidFill>
                  <a:schemeClr val="accent2"/>
                </a:solidFill>
              </a:rPr>
              <a:t>2</a:t>
            </a:r>
          </a:p>
        </p:txBody>
      </p:sp>
      <p:cxnSp>
        <p:nvCxnSpPr>
          <p:cNvPr id="19" name="Straight Arrow Connector 18"/>
          <p:cNvCxnSpPr/>
          <p:nvPr/>
        </p:nvCxnSpPr>
        <p:spPr>
          <a:xfrm>
            <a:off x="4229156" y="3661267"/>
            <a:ext cx="1595491" cy="286944"/>
          </a:xfrm>
          <a:prstGeom prst="straightConnector1">
            <a:avLst/>
          </a:prstGeom>
          <a:ln w="47625" cmpd="sng">
            <a:solidFill>
              <a:schemeClr val="accent2"/>
            </a:solidFill>
            <a:prstDash val="sysDash"/>
            <a:headEnd w="med" len="med"/>
            <a:tailEnd type="stealth"/>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527031" y="2926436"/>
            <a:ext cx="906172" cy="646331"/>
          </a:xfrm>
          <a:prstGeom prst="rect">
            <a:avLst/>
          </a:prstGeom>
          <a:noFill/>
          <a:effectLst/>
        </p:spPr>
        <p:txBody>
          <a:bodyPr wrap="square" rtlCol="0">
            <a:spAutoFit/>
          </a:bodyPr>
          <a:lstStyle/>
          <a:p>
            <a:r>
              <a:rPr lang="en-US" sz="3600" b="1" dirty="0" smtClean="0">
                <a:solidFill>
                  <a:schemeClr val="accent2"/>
                </a:solidFill>
              </a:rPr>
              <a:t>h</a:t>
            </a:r>
            <a:r>
              <a:rPr lang="en-US" sz="3600" b="1" baseline="-25000" dirty="0" smtClean="0">
                <a:solidFill>
                  <a:schemeClr val="accent2"/>
                </a:solidFill>
              </a:rPr>
              <a:t>1</a:t>
            </a:r>
            <a:endParaRPr lang="en-US" sz="3600" b="1" baseline="-25000" dirty="0">
              <a:solidFill>
                <a:schemeClr val="accent2"/>
              </a:solidFill>
            </a:endParaRPr>
          </a:p>
        </p:txBody>
      </p:sp>
      <p:sp>
        <p:nvSpPr>
          <p:cNvPr id="47" name="TextBox 46"/>
          <p:cNvSpPr txBox="1"/>
          <p:nvPr/>
        </p:nvSpPr>
        <p:spPr>
          <a:xfrm>
            <a:off x="3965082" y="1740788"/>
            <a:ext cx="3985732" cy="492443"/>
          </a:xfrm>
          <a:prstGeom prst="rect">
            <a:avLst/>
          </a:prstGeom>
          <a:noFill/>
          <a:effectLst/>
        </p:spPr>
        <p:txBody>
          <a:bodyPr wrap="square" rtlCol="0">
            <a:spAutoFit/>
          </a:bodyPr>
          <a:lstStyle/>
          <a:p>
            <a:pPr algn="ctr"/>
            <a:r>
              <a:rPr lang="en-US" sz="2600" dirty="0" smtClean="0"/>
              <a:t>y = h</a:t>
            </a:r>
            <a:r>
              <a:rPr lang="en-US" sz="2600" baseline="-25000" dirty="0" smtClean="0"/>
              <a:t>1</a:t>
            </a:r>
            <a:r>
              <a:rPr lang="en-US" sz="2600" dirty="0" smtClean="0"/>
              <a:t> x + h</a:t>
            </a:r>
            <a:r>
              <a:rPr lang="en-US" sz="2600" baseline="-25000" dirty="0" smtClean="0"/>
              <a:t>2</a:t>
            </a:r>
            <a:r>
              <a:rPr lang="en-US" sz="2600" dirty="0" smtClean="0"/>
              <a:t>αx</a:t>
            </a:r>
            <a:endParaRPr lang="en-US" sz="2600" baseline="-25000" dirty="0"/>
          </a:p>
        </p:txBody>
      </p:sp>
      <p:cxnSp>
        <p:nvCxnSpPr>
          <p:cNvPr id="50" name="Straight Arrow Connector 49"/>
          <p:cNvCxnSpPr/>
          <p:nvPr/>
        </p:nvCxnSpPr>
        <p:spPr>
          <a:xfrm flipV="1">
            <a:off x="4527031" y="1818937"/>
            <a:ext cx="3019307" cy="356155"/>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208755" y="1399465"/>
            <a:ext cx="1079642" cy="523220"/>
          </a:xfrm>
          <a:prstGeom prst="rect">
            <a:avLst/>
          </a:prstGeom>
          <a:noFill/>
          <a:effectLst/>
        </p:spPr>
        <p:txBody>
          <a:bodyPr wrap="square" rtlCol="0">
            <a:spAutoFit/>
          </a:bodyPr>
          <a:lstStyle/>
          <a:p>
            <a:pPr algn="ctr"/>
            <a:r>
              <a:rPr lang="en-US" sz="2800" dirty="0" smtClean="0">
                <a:solidFill>
                  <a:schemeClr val="accent5"/>
                </a:solidFill>
              </a:rPr>
              <a:t>0</a:t>
            </a:r>
            <a:endParaRPr lang="en-US" sz="2800" baseline="-25000" dirty="0">
              <a:solidFill>
                <a:schemeClr val="accent5"/>
              </a:solidFill>
            </a:endParaRPr>
          </a:p>
        </p:txBody>
      </p:sp>
      <p:grpSp>
        <p:nvGrpSpPr>
          <p:cNvPr id="53" name="Group 52"/>
          <p:cNvGrpSpPr/>
          <p:nvPr/>
        </p:nvGrpSpPr>
        <p:grpSpPr>
          <a:xfrm rot="16200000" flipV="1">
            <a:off x="3673903" y="4212193"/>
            <a:ext cx="432841" cy="535196"/>
            <a:chOff x="3423620" y="3075785"/>
            <a:chExt cx="385771" cy="216641"/>
          </a:xfrm>
          <a:noFill/>
          <a:effectLst/>
        </p:grpSpPr>
        <p:cxnSp>
          <p:nvCxnSpPr>
            <p:cNvPr id="54" name="Straight Connector 53"/>
            <p:cNvCxnSpPr/>
            <p:nvPr/>
          </p:nvCxnSpPr>
          <p:spPr>
            <a:xfrm rot="10800000" flipH="1" flipV="1">
              <a:off x="3423620" y="3149562"/>
              <a:ext cx="0" cy="142864"/>
            </a:xfrm>
            <a:prstGeom prst="line">
              <a:avLst/>
            </a:prstGeom>
            <a:grpFill/>
            <a:ln w="762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H="1">
              <a:off x="3423620" y="3149562"/>
              <a:ext cx="176399" cy="0"/>
            </a:xfrm>
            <a:prstGeom prst="line">
              <a:avLst/>
            </a:prstGeom>
            <a:grpFill/>
            <a:ln w="762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6200000" flipH="1">
              <a:off x="3630898" y="3044911"/>
              <a:ext cx="147620" cy="209367"/>
            </a:xfrm>
            <a:prstGeom prst="triangle">
              <a:avLst/>
            </a:prstGeom>
            <a:grpFill/>
            <a:ln w="76200" cmpd="sng">
              <a:solidFill>
                <a:schemeClr val="accent5"/>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0" name="Picture 59"/>
          <p:cNvPicPr>
            <a:picLocks noChangeAspect="1"/>
          </p:cNvPicPr>
          <p:nvPr/>
        </p:nvPicPr>
        <p:blipFill rotWithShape="1">
          <a:blip r:embed="rId3"/>
          <a:srcRect l="1543" r="82609"/>
          <a:stretch/>
        </p:blipFill>
        <p:spPr>
          <a:xfrm>
            <a:off x="5880234" y="2605043"/>
            <a:ext cx="794755" cy="3744427"/>
          </a:xfrm>
          <a:prstGeom prst="rect">
            <a:avLst/>
          </a:prstGeom>
        </p:spPr>
      </p:pic>
      <p:cxnSp>
        <p:nvCxnSpPr>
          <p:cNvPr id="61" name="Straight Arrow Connector 60"/>
          <p:cNvCxnSpPr/>
          <p:nvPr/>
        </p:nvCxnSpPr>
        <p:spPr>
          <a:xfrm flipH="1" flipV="1">
            <a:off x="4157923" y="4696211"/>
            <a:ext cx="1666724" cy="337378"/>
          </a:xfrm>
          <a:prstGeom prst="straightConnector1">
            <a:avLst/>
          </a:prstGeom>
          <a:ln w="47625" cmpd="sng">
            <a:solidFill>
              <a:schemeClr val="accent2"/>
            </a:solidFill>
            <a:prstDash val="sysDash"/>
            <a:headEnd w="med" len="med"/>
            <a:tailEnd type="stealth"/>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4229156" y="3948212"/>
            <a:ext cx="1595492" cy="550071"/>
          </a:xfrm>
          <a:prstGeom prst="straightConnector1">
            <a:avLst/>
          </a:prstGeom>
          <a:ln w="47625" cmpd="sng">
            <a:solidFill>
              <a:schemeClr val="accent2"/>
            </a:solidFill>
            <a:prstDash val="sysDash"/>
            <a:headEnd w="med" len="med"/>
            <a:tailEnd type="stealth"/>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69327" y="4387479"/>
            <a:ext cx="2572679" cy="523220"/>
          </a:xfrm>
          <a:prstGeom prst="rect">
            <a:avLst/>
          </a:prstGeom>
          <a:noFill/>
          <a:effectLst/>
        </p:spPr>
        <p:txBody>
          <a:bodyPr wrap="square" rtlCol="0">
            <a:spAutoFit/>
          </a:bodyPr>
          <a:lstStyle/>
          <a:p>
            <a:pPr algn="ctr"/>
            <a:r>
              <a:rPr lang="en-US" sz="2800" b="1" dirty="0" smtClean="0">
                <a:solidFill>
                  <a:schemeClr val="accent5"/>
                </a:solidFill>
              </a:rPr>
              <a:t>α = -h</a:t>
            </a:r>
            <a:r>
              <a:rPr lang="en-US" sz="2800" b="1" baseline="-25000" dirty="0" smtClean="0">
                <a:solidFill>
                  <a:schemeClr val="accent5"/>
                </a:solidFill>
              </a:rPr>
              <a:t>1</a:t>
            </a:r>
            <a:r>
              <a:rPr lang="en-US" sz="2800" b="1" dirty="0" smtClean="0">
                <a:solidFill>
                  <a:schemeClr val="accent5"/>
                </a:solidFill>
              </a:rPr>
              <a:t> / h</a:t>
            </a:r>
            <a:r>
              <a:rPr lang="en-US" sz="2800" b="1" baseline="-25000" dirty="0">
                <a:solidFill>
                  <a:schemeClr val="accent5"/>
                </a:solidFill>
              </a:rPr>
              <a:t>2</a:t>
            </a:r>
            <a:r>
              <a:rPr lang="en-US" sz="2800" b="1" dirty="0" smtClean="0">
                <a:solidFill>
                  <a:schemeClr val="accent5"/>
                </a:solidFill>
              </a:rPr>
              <a:t> </a:t>
            </a:r>
            <a:endParaRPr lang="en-US" sz="2800" b="1" baseline="-25000" dirty="0">
              <a:solidFill>
                <a:schemeClr val="accent5"/>
              </a:solidFill>
            </a:endParaRPr>
          </a:p>
        </p:txBody>
      </p:sp>
      <p:sp>
        <p:nvSpPr>
          <p:cNvPr id="44" name="TextBox 43"/>
          <p:cNvSpPr txBox="1"/>
          <p:nvPr/>
        </p:nvSpPr>
        <p:spPr>
          <a:xfrm>
            <a:off x="2236440" y="5192701"/>
            <a:ext cx="1168130" cy="492443"/>
          </a:xfrm>
          <a:prstGeom prst="rect">
            <a:avLst/>
          </a:prstGeom>
          <a:noFill/>
          <a:ln w="76200" cmpd="sng">
            <a:noFill/>
          </a:ln>
          <a:effectLst/>
        </p:spPr>
        <p:txBody>
          <a:bodyPr wrap="square" rtlCol="0">
            <a:spAutoFit/>
          </a:bodyPr>
          <a:lstStyle/>
          <a:p>
            <a:pPr algn="ctr"/>
            <a:r>
              <a:rPr lang="en-US" sz="2600" dirty="0"/>
              <a:t>αx</a:t>
            </a:r>
            <a:endParaRPr lang="en-US" sz="2600" baseline="-25000" dirty="0"/>
          </a:p>
        </p:txBody>
      </p:sp>
      <p:sp>
        <p:nvSpPr>
          <p:cNvPr id="45" name="TextBox 44"/>
          <p:cNvSpPr txBox="1"/>
          <p:nvPr/>
        </p:nvSpPr>
        <p:spPr>
          <a:xfrm>
            <a:off x="2219321" y="3516604"/>
            <a:ext cx="1168129" cy="492443"/>
          </a:xfrm>
          <a:prstGeom prst="rect">
            <a:avLst/>
          </a:prstGeom>
          <a:noFill/>
          <a:ln w="76200" cmpd="sng">
            <a:noFill/>
          </a:ln>
          <a:effectLst/>
        </p:spPr>
        <p:txBody>
          <a:bodyPr wrap="square" rtlCol="0">
            <a:spAutoFit/>
          </a:bodyPr>
          <a:lstStyle/>
          <a:p>
            <a:pPr algn="ctr"/>
            <a:r>
              <a:rPr lang="en-US" sz="2600" dirty="0" smtClean="0"/>
              <a:t>x</a:t>
            </a:r>
            <a:endParaRPr lang="en-US" sz="2600" baseline="-25000" dirty="0"/>
          </a:p>
        </p:txBody>
      </p:sp>
      <p:sp>
        <p:nvSpPr>
          <p:cNvPr id="42" name="Rounded Rectangle 41"/>
          <p:cNvSpPr/>
          <p:nvPr/>
        </p:nvSpPr>
        <p:spPr>
          <a:xfrm>
            <a:off x="85058" y="1254945"/>
            <a:ext cx="4144098" cy="1635435"/>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800" dirty="0" smtClean="0">
                <a:solidFill>
                  <a:schemeClr val="tx1"/>
                </a:solidFill>
              </a:rPr>
              <a:t>Cancel strong reflections from walls</a:t>
            </a:r>
            <a:endParaRPr lang="en-US" sz="2800" dirty="0">
              <a:solidFill>
                <a:schemeClr val="tx1"/>
              </a:solidFill>
            </a:endParaRPr>
          </a:p>
        </p:txBody>
      </p:sp>
    </p:spTree>
    <p:extLst>
      <p:ext uri="{BB962C8B-B14F-4D97-AF65-F5344CB8AC3E}">
        <p14:creationId xmlns:p14="http://schemas.microsoft.com/office/powerpoint/2010/main" val="4931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47" grpId="0"/>
      <p:bldP spid="52" grpId="0"/>
      <p:bldP spid="69" grpId="0"/>
      <p:bldP spid="44" grpId="0"/>
      <p:bldP spid="45"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p:txBody>
          <a:bodyPr>
            <a:normAutofit fontScale="90000"/>
          </a:bodyPr>
          <a:lstStyle/>
          <a:p>
            <a:r>
              <a:rPr lang="en-US" dirty="0"/>
              <a:t>Eliminating A</a:t>
            </a:r>
            <a:r>
              <a:rPr lang="en-US" dirty="0" smtClean="0"/>
              <a:t>ll Static Reflections</a:t>
            </a:r>
            <a:endParaRPr lang="en-US" dirty="0"/>
          </a:p>
        </p:txBody>
      </p:sp>
      <p:pic>
        <p:nvPicPr>
          <p:cNvPr id="6" name="Picture 5" descr="samsung-galaxy-s4-front-white-large._V369568183_.jpg"/>
          <p:cNvPicPr>
            <a:picLocks noChangeAspect="1"/>
          </p:cNvPicPr>
          <p:nvPr/>
        </p:nvPicPr>
        <p:blipFill>
          <a:blip r:embed="rId3">
            <a:extLst>
              <a:ext uri="{BEBA8EAE-BF5A-486C-A8C5-ECC9F3942E4B}">
                <a14:imgProps xmlns:a14="http://schemas.microsoft.com/office/drawing/2010/main">
                  <a14:imgLayer r:embed="rId4">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685157" y="1502071"/>
            <a:ext cx="1195893" cy="2061884"/>
          </a:xfrm>
          <a:prstGeom prst="rect">
            <a:avLst/>
          </a:prstGeom>
        </p:spPr>
      </p:pic>
      <p:pic>
        <p:nvPicPr>
          <p:cNvPr id="7" name="Picture 6"/>
          <p:cNvPicPr>
            <a:picLocks noChangeAspect="1"/>
          </p:cNvPicPr>
          <p:nvPr/>
        </p:nvPicPr>
        <p:blipFill rotWithShape="1">
          <a:blip r:embed="rId5"/>
          <a:srcRect l="1543" r="82609" b="1668"/>
          <a:stretch/>
        </p:blipFill>
        <p:spPr>
          <a:xfrm>
            <a:off x="3009678" y="1333892"/>
            <a:ext cx="794755" cy="50714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0000" b="90000" l="0" r="100000"/>
                    </a14:imgEffect>
                  </a14:imgLayer>
                </a14:imgProps>
              </a:ext>
            </a:extLst>
          </a:blip>
          <a:stretch>
            <a:fillRect/>
          </a:stretch>
        </p:blipFill>
        <p:spPr>
          <a:xfrm>
            <a:off x="5151148" y="3736427"/>
            <a:ext cx="2668876" cy="2668876"/>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7550" b="96597" l="0" r="97813"/>
                    </a14:imgEffect>
                  </a14:imgLayer>
                </a14:imgProps>
              </a:ext>
            </a:extLst>
          </a:blip>
          <a:stretch>
            <a:fillRect/>
          </a:stretch>
        </p:blipFill>
        <p:spPr>
          <a:xfrm>
            <a:off x="251665" y="4664307"/>
            <a:ext cx="2758013" cy="1740996"/>
          </a:xfrm>
          <a:prstGeom prst="rect">
            <a:avLst/>
          </a:prstGeom>
        </p:spPr>
      </p:pic>
      <p:cxnSp>
        <p:nvCxnSpPr>
          <p:cNvPr id="11" name="Straight Arrow Connector 10"/>
          <p:cNvCxnSpPr/>
          <p:nvPr/>
        </p:nvCxnSpPr>
        <p:spPr>
          <a:xfrm flipH="1">
            <a:off x="2433918" y="2129188"/>
            <a:ext cx="5199334" cy="331624"/>
          </a:xfrm>
          <a:prstGeom prst="straightConnector1">
            <a:avLst/>
          </a:prstGeom>
          <a:ln w="4445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2433918" y="2931459"/>
            <a:ext cx="2717230" cy="1446850"/>
          </a:xfrm>
          <a:prstGeom prst="straightConnector1">
            <a:avLst/>
          </a:prstGeom>
          <a:ln w="4445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511752" y="3130961"/>
            <a:ext cx="424148" cy="1533346"/>
          </a:xfrm>
          <a:prstGeom prst="straightConnector1">
            <a:avLst/>
          </a:prstGeom>
          <a:ln w="4445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0">
            <a:lum bright="70000" contrast="-70000"/>
          </a:blip>
          <a:stretch>
            <a:fillRect/>
          </a:stretch>
        </p:blipFill>
        <p:spPr>
          <a:xfrm flipH="1">
            <a:off x="7640706" y="1063781"/>
            <a:ext cx="1000889" cy="1473946"/>
          </a:xfrm>
          <a:prstGeom prst="rect">
            <a:avLst/>
          </a:prstGeom>
        </p:spPr>
      </p:pic>
      <p:sp>
        <p:nvSpPr>
          <p:cNvPr id="4" name="TextBox 3"/>
          <p:cNvSpPr txBox="1"/>
          <p:nvPr/>
        </p:nvSpPr>
        <p:spPr>
          <a:xfrm>
            <a:off x="1193700" y="3279226"/>
            <a:ext cx="1107996" cy="1200329"/>
          </a:xfrm>
          <a:prstGeom prst="rect">
            <a:avLst/>
          </a:prstGeom>
          <a:noFill/>
        </p:spPr>
        <p:txBody>
          <a:bodyPr wrap="none" rtlCol="0">
            <a:spAutoFit/>
          </a:bodyPr>
          <a:lstStyle/>
          <a:p>
            <a:r>
              <a:rPr lang="en-US" sz="7200" dirty="0" smtClean="0">
                <a:solidFill>
                  <a:schemeClr val="accent6"/>
                </a:solidFill>
              </a:rPr>
              <a:t>✘</a:t>
            </a:r>
            <a:endParaRPr lang="en-US" sz="7200" dirty="0">
              <a:solidFill>
                <a:schemeClr val="accent6"/>
              </a:solidFill>
            </a:endParaRPr>
          </a:p>
        </p:txBody>
      </p:sp>
      <p:sp>
        <p:nvSpPr>
          <p:cNvPr id="12" name="TextBox 11"/>
          <p:cNvSpPr txBox="1"/>
          <p:nvPr/>
        </p:nvSpPr>
        <p:spPr>
          <a:xfrm>
            <a:off x="3826195" y="3320979"/>
            <a:ext cx="1107996" cy="1200329"/>
          </a:xfrm>
          <a:prstGeom prst="rect">
            <a:avLst/>
          </a:prstGeom>
          <a:noFill/>
        </p:spPr>
        <p:txBody>
          <a:bodyPr wrap="none" rtlCol="0">
            <a:spAutoFit/>
          </a:bodyPr>
          <a:lstStyle/>
          <a:p>
            <a:r>
              <a:rPr lang="en-US" sz="7200" dirty="0" smtClean="0">
                <a:solidFill>
                  <a:schemeClr val="accent6"/>
                </a:solidFill>
              </a:rPr>
              <a:t>✘</a:t>
            </a:r>
            <a:endParaRPr lang="en-US" sz="7200" dirty="0">
              <a:solidFill>
                <a:schemeClr val="accent6"/>
              </a:solidFill>
            </a:endParaRPr>
          </a:p>
        </p:txBody>
      </p:sp>
      <p:sp>
        <p:nvSpPr>
          <p:cNvPr id="5" name="TextBox 4"/>
          <p:cNvSpPr txBox="1"/>
          <p:nvPr/>
        </p:nvSpPr>
        <p:spPr>
          <a:xfrm>
            <a:off x="3933635" y="2513516"/>
            <a:ext cx="4951948" cy="830997"/>
          </a:xfrm>
          <a:prstGeom prst="rect">
            <a:avLst/>
          </a:prstGeom>
          <a:noFill/>
        </p:spPr>
        <p:txBody>
          <a:bodyPr wrap="square" rtlCol="0">
            <a:spAutoFit/>
          </a:bodyPr>
          <a:lstStyle/>
          <a:p>
            <a:r>
              <a:rPr lang="en-US" sz="2400" dirty="0" smtClean="0">
                <a:solidFill>
                  <a:schemeClr val="accent5"/>
                </a:solidFill>
              </a:rPr>
              <a:t>Only the reflections from mobile users survive </a:t>
            </a:r>
            <a:r>
              <a:rPr lang="en-US" sz="2400" dirty="0" smtClean="0">
                <a:solidFill>
                  <a:schemeClr val="accent5"/>
                </a:solidFill>
                <a:sym typeface="Wingdings"/>
              </a:rPr>
              <a:t> </a:t>
            </a:r>
            <a:r>
              <a:rPr lang="en-US" sz="2400" b="1" dirty="0" smtClean="0">
                <a:solidFill>
                  <a:schemeClr val="accent5"/>
                </a:solidFill>
                <a:sym typeface="Wingdings"/>
              </a:rPr>
              <a:t>Why?</a:t>
            </a:r>
            <a:endParaRPr lang="en-US" sz="2400" b="1" dirty="0">
              <a:solidFill>
                <a:schemeClr val="accent5"/>
              </a:solidFill>
            </a:endParaRPr>
          </a:p>
        </p:txBody>
      </p:sp>
      <p:pic>
        <p:nvPicPr>
          <p:cNvPr id="14" name="Picture 13"/>
          <p:cNvPicPr>
            <a:picLocks noChangeAspect="1"/>
          </p:cNvPicPr>
          <p:nvPr/>
        </p:nvPicPr>
        <p:blipFill rotWithShape="1">
          <a:blip r:embed="rId11"/>
          <a:srcRect l="10856" t="4235" r="10736" b="16916"/>
          <a:stretch/>
        </p:blipFill>
        <p:spPr>
          <a:xfrm>
            <a:off x="8085385" y="39883"/>
            <a:ext cx="851990" cy="856788"/>
          </a:xfrm>
          <a:prstGeom prst="rect">
            <a:avLst/>
          </a:prstGeom>
        </p:spPr>
      </p:pic>
    </p:spTree>
    <p:extLst>
      <p:ext uri="{BB962C8B-B14F-4D97-AF65-F5344CB8AC3E}">
        <p14:creationId xmlns:p14="http://schemas.microsoft.com/office/powerpoint/2010/main" val="10198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p:txBody>
          <a:bodyPr>
            <a:normAutofit fontScale="90000"/>
          </a:bodyPr>
          <a:lstStyle/>
          <a:p>
            <a:r>
              <a:rPr lang="en-US" dirty="0"/>
              <a:t>Eliminating A</a:t>
            </a:r>
            <a:r>
              <a:rPr lang="en-US" dirty="0" smtClean="0"/>
              <a:t>ll Static Reflections</a:t>
            </a:r>
            <a:endParaRPr lang="en-US" dirty="0"/>
          </a:p>
        </p:txBody>
      </p:sp>
      <p:sp>
        <p:nvSpPr>
          <p:cNvPr id="16" name="TextBox 15"/>
          <p:cNvSpPr txBox="1"/>
          <p:nvPr/>
        </p:nvSpPr>
        <p:spPr>
          <a:xfrm>
            <a:off x="2984968" y="2235728"/>
            <a:ext cx="3619363" cy="492443"/>
          </a:xfrm>
          <a:prstGeom prst="rect">
            <a:avLst/>
          </a:prstGeom>
          <a:noFill/>
          <a:effectLst/>
        </p:spPr>
        <p:txBody>
          <a:bodyPr wrap="square" rtlCol="0">
            <a:spAutoFit/>
          </a:bodyPr>
          <a:lstStyle/>
          <a:p>
            <a:pPr algn="ctr"/>
            <a:r>
              <a:rPr lang="en-US" sz="2600" dirty="0" smtClean="0">
                <a:solidFill>
                  <a:schemeClr val="accent5"/>
                </a:solidFill>
              </a:rPr>
              <a:t>y = h</a:t>
            </a:r>
            <a:r>
              <a:rPr lang="en-US" sz="2600" baseline="-25000" dirty="0" smtClean="0">
                <a:solidFill>
                  <a:schemeClr val="accent5"/>
                </a:solidFill>
              </a:rPr>
              <a:t>1</a:t>
            </a:r>
            <a:r>
              <a:rPr lang="en-US" sz="2600" dirty="0" smtClean="0">
                <a:solidFill>
                  <a:schemeClr val="accent5"/>
                </a:solidFill>
              </a:rPr>
              <a:t> x + h</a:t>
            </a:r>
            <a:r>
              <a:rPr lang="en-US" sz="2600" baseline="-25000" dirty="0" smtClean="0">
                <a:solidFill>
                  <a:schemeClr val="accent5"/>
                </a:solidFill>
              </a:rPr>
              <a:t>2</a:t>
            </a:r>
            <a:r>
              <a:rPr lang="en-US" sz="2600" dirty="0">
                <a:solidFill>
                  <a:schemeClr val="accent5"/>
                </a:solidFill>
              </a:rPr>
              <a:t>αx</a:t>
            </a:r>
            <a:endParaRPr lang="en-US" sz="2600" baseline="-25000" dirty="0">
              <a:solidFill>
                <a:schemeClr val="accent5"/>
              </a:solidFill>
            </a:endParaRPr>
          </a:p>
        </p:txBody>
      </p:sp>
      <p:sp>
        <p:nvSpPr>
          <p:cNvPr id="21" name="TextBox 20"/>
          <p:cNvSpPr txBox="1"/>
          <p:nvPr/>
        </p:nvSpPr>
        <p:spPr>
          <a:xfrm>
            <a:off x="174812" y="4271203"/>
            <a:ext cx="4608286" cy="830997"/>
          </a:xfrm>
          <a:prstGeom prst="rect">
            <a:avLst/>
          </a:prstGeom>
          <a:noFill/>
          <a:ln w="76200" cmpd="sng">
            <a:noFill/>
          </a:ln>
          <a:effectLst/>
        </p:spPr>
        <p:txBody>
          <a:bodyPr wrap="square" rtlCol="0">
            <a:spAutoFit/>
          </a:bodyPr>
          <a:lstStyle/>
          <a:p>
            <a:r>
              <a:rPr lang="en-US" sz="2400" dirty="0" smtClean="0"/>
              <a:t>Static objects (wall, furniture, etc.) have constant channels</a:t>
            </a:r>
            <a:endParaRPr lang="en-US" sz="2400" dirty="0"/>
          </a:p>
        </p:txBody>
      </p:sp>
      <p:sp>
        <p:nvSpPr>
          <p:cNvPr id="22" name="Right Arrow 21"/>
          <p:cNvSpPr/>
          <p:nvPr/>
        </p:nvSpPr>
        <p:spPr>
          <a:xfrm rot="8212195">
            <a:off x="2620702" y="3411855"/>
            <a:ext cx="1701800" cy="42867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174811" y="5374653"/>
            <a:ext cx="3985732" cy="492443"/>
          </a:xfrm>
          <a:prstGeom prst="rect">
            <a:avLst/>
          </a:prstGeom>
          <a:noFill/>
          <a:effectLst/>
        </p:spPr>
        <p:txBody>
          <a:bodyPr wrap="square" rtlCol="0">
            <a:spAutoFit/>
          </a:bodyPr>
          <a:lstStyle/>
          <a:p>
            <a:pPr algn="ctr"/>
            <a:r>
              <a:rPr lang="en-US" sz="2600" dirty="0" smtClean="0"/>
              <a:t>y = h</a:t>
            </a:r>
            <a:r>
              <a:rPr lang="en-US" sz="2600" baseline="-25000" dirty="0" smtClean="0"/>
              <a:t>1</a:t>
            </a:r>
            <a:r>
              <a:rPr lang="en-US" sz="2600" dirty="0" smtClean="0"/>
              <a:t> x + h</a:t>
            </a:r>
            <a:r>
              <a:rPr lang="en-US" sz="2600" baseline="-25000" dirty="0" smtClean="0"/>
              <a:t>2</a:t>
            </a:r>
            <a:r>
              <a:rPr lang="en-US" sz="2600" dirty="0" smtClean="0"/>
              <a:t>(-</a:t>
            </a:r>
            <a:r>
              <a:rPr lang="en-US" sz="2600" dirty="0"/>
              <a:t> </a:t>
            </a:r>
            <a:r>
              <a:rPr lang="en-US" sz="2600" dirty="0" smtClean="0"/>
              <a:t>h</a:t>
            </a:r>
            <a:r>
              <a:rPr lang="en-US" sz="2600" baseline="-25000" dirty="0" smtClean="0"/>
              <a:t>1</a:t>
            </a:r>
            <a:r>
              <a:rPr lang="en-US" sz="2600" dirty="0" smtClean="0"/>
              <a:t>/</a:t>
            </a:r>
            <a:r>
              <a:rPr lang="en-US" sz="2600" dirty="0"/>
              <a:t> </a:t>
            </a:r>
            <a:r>
              <a:rPr lang="en-US" sz="2600" dirty="0" smtClean="0"/>
              <a:t>h</a:t>
            </a:r>
            <a:r>
              <a:rPr lang="en-US" sz="2600" baseline="-25000" dirty="0"/>
              <a:t>2</a:t>
            </a:r>
            <a:r>
              <a:rPr lang="en-US" sz="2600" dirty="0" smtClean="0"/>
              <a:t>)x</a:t>
            </a:r>
            <a:endParaRPr lang="en-US" sz="2600" baseline="-25000" dirty="0"/>
          </a:p>
        </p:txBody>
      </p:sp>
      <p:cxnSp>
        <p:nvCxnSpPr>
          <p:cNvPr id="18" name="Straight Arrow Connector 17"/>
          <p:cNvCxnSpPr/>
          <p:nvPr/>
        </p:nvCxnSpPr>
        <p:spPr>
          <a:xfrm flipV="1">
            <a:off x="895136" y="5566599"/>
            <a:ext cx="3332209" cy="392830"/>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22831" y="5114377"/>
            <a:ext cx="1079642" cy="523220"/>
          </a:xfrm>
          <a:prstGeom prst="rect">
            <a:avLst/>
          </a:prstGeom>
          <a:noFill/>
          <a:effectLst/>
        </p:spPr>
        <p:txBody>
          <a:bodyPr wrap="square" rtlCol="0">
            <a:spAutoFit/>
          </a:bodyPr>
          <a:lstStyle/>
          <a:p>
            <a:pPr algn="ctr"/>
            <a:r>
              <a:rPr lang="en-US" sz="2800" dirty="0" smtClean="0">
                <a:solidFill>
                  <a:schemeClr val="accent5"/>
                </a:solidFill>
              </a:rPr>
              <a:t>0</a:t>
            </a:r>
            <a:endParaRPr lang="en-US" sz="2800" baseline="-25000" dirty="0">
              <a:solidFill>
                <a:schemeClr val="accent5"/>
              </a:solidFill>
            </a:endParaRPr>
          </a:p>
        </p:txBody>
      </p:sp>
      <p:sp>
        <p:nvSpPr>
          <p:cNvPr id="27" name="TextBox 26"/>
          <p:cNvSpPr txBox="1"/>
          <p:nvPr/>
        </p:nvSpPr>
        <p:spPr>
          <a:xfrm>
            <a:off x="4996831" y="4258475"/>
            <a:ext cx="4147169" cy="830997"/>
          </a:xfrm>
          <a:prstGeom prst="rect">
            <a:avLst/>
          </a:prstGeom>
          <a:noFill/>
          <a:ln w="76200" cmpd="sng">
            <a:noFill/>
          </a:ln>
          <a:effectLst/>
        </p:spPr>
        <p:txBody>
          <a:bodyPr wrap="square" rtlCol="0">
            <a:spAutoFit/>
          </a:bodyPr>
          <a:lstStyle/>
          <a:p>
            <a:r>
              <a:rPr lang="en-US" sz="2400" dirty="0" smtClean="0"/>
              <a:t>People move, therefore their channels change</a:t>
            </a:r>
            <a:endParaRPr lang="en-US" sz="2400" dirty="0"/>
          </a:p>
        </p:txBody>
      </p:sp>
      <p:sp>
        <p:nvSpPr>
          <p:cNvPr id="28" name="TextBox 27"/>
          <p:cNvSpPr txBox="1"/>
          <p:nvPr/>
        </p:nvSpPr>
        <p:spPr>
          <a:xfrm>
            <a:off x="4770417" y="5377554"/>
            <a:ext cx="3985732" cy="492443"/>
          </a:xfrm>
          <a:prstGeom prst="rect">
            <a:avLst/>
          </a:prstGeom>
          <a:noFill/>
          <a:effectLst/>
        </p:spPr>
        <p:txBody>
          <a:bodyPr wrap="square" rtlCol="0">
            <a:spAutoFit/>
          </a:bodyPr>
          <a:lstStyle/>
          <a:p>
            <a:pPr algn="ctr"/>
            <a:r>
              <a:rPr lang="en-US" sz="2600" dirty="0" smtClean="0"/>
              <a:t>y = </a:t>
            </a:r>
            <a:r>
              <a:rPr lang="en-US" sz="2600" dirty="0" smtClean="0">
                <a:solidFill>
                  <a:schemeClr val="accent2"/>
                </a:solidFill>
              </a:rPr>
              <a:t>h</a:t>
            </a:r>
            <a:r>
              <a:rPr lang="en-US" sz="2600" baseline="30000" dirty="0" smtClean="0">
                <a:solidFill>
                  <a:schemeClr val="accent2"/>
                </a:solidFill>
              </a:rPr>
              <a:t>’</a:t>
            </a:r>
            <a:r>
              <a:rPr lang="en-US" sz="2600" baseline="-25000" dirty="0" smtClean="0">
                <a:solidFill>
                  <a:schemeClr val="accent2"/>
                </a:solidFill>
              </a:rPr>
              <a:t>1</a:t>
            </a:r>
            <a:r>
              <a:rPr lang="en-US" sz="2600" dirty="0" smtClean="0">
                <a:solidFill>
                  <a:schemeClr val="accent2"/>
                </a:solidFill>
              </a:rPr>
              <a:t> </a:t>
            </a:r>
            <a:r>
              <a:rPr lang="en-US" sz="2600" dirty="0" smtClean="0"/>
              <a:t>x + </a:t>
            </a:r>
            <a:r>
              <a:rPr lang="en-US" sz="2600" dirty="0" smtClean="0">
                <a:solidFill>
                  <a:schemeClr val="accent2"/>
                </a:solidFill>
              </a:rPr>
              <a:t>h</a:t>
            </a:r>
            <a:r>
              <a:rPr lang="en-US" sz="2600" baseline="30000" dirty="0">
                <a:solidFill>
                  <a:schemeClr val="accent2"/>
                </a:solidFill>
              </a:rPr>
              <a:t>’</a:t>
            </a:r>
            <a:r>
              <a:rPr lang="en-US" sz="2600" baseline="-25000" dirty="0" smtClean="0">
                <a:solidFill>
                  <a:schemeClr val="accent2"/>
                </a:solidFill>
              </a:rPr>
              <a:t>2</a:t>
            </a:r>
            <a:r>
              <a:rPr lang="en-US" sz="2600" baseline="30000" dirty="0" smtClean="0">
                <a:solidFill>
                  <a:schemeClr val="accent2"/>
                </a:solidFill>
              </a:rPr>
              <a:t> </a:t>
            </a:r>
            <a:r>
              <a:rPr lang="en-US" sz="2600" dirty="0" smtClean="0"/>
              <a:t>(- h</a:t>
            </a:r>
            <a:r>
              <a:rPr lang="en-US" sz="2600" baseline="-25000" dirty="0" smtClean="0"/>
              <a:t>1</a:t>
            </a:r>
            <a:r>
              <a:rPr lang="en-US" sz="2600" dirty="0" smtClean="0"/>
              <a:t>/</a:t>
            </a:r>
            <a:r>
              <a:rPr lang="en-US" sz="2600" dirty="0"/>
              <a:t> </a:t>
            </a:r>
            <a:r>
              <a:rPr lang="en-US" sz="2600" dirty="0" smtClean="0"/>
              <a:t>h</a:t>
            </a:r>
            <a:r>
              <a:rPr lang="en-US" sz="2600" baseline="-25000" dirty="0"/>
              <a:t>2</a:t>
            </a:r>
            <a:r>
              <a:rPr lang="en-US" sz="2600" dirty="0" smtClean="0"/>
              <a:t>)x</a:t>
            </a:r>
            <a:endParaRPr lang="en-US" sz="2600" baseline="-25000" dirty="0"/>
          </a:p>
        </p:txBody>
      </p:sp>
      <p:sp>
        <p:nvSpPr>
          <p:cNvPr id="29" name="Right Arrow 28"/>
          <p:cNvSpPr/>
          <p:nvPr/>
        </p:nvSpPr>
        <p:spPr>
          <a:xfrm rot="13387805" flipH="1">
            <a:off x="4343482" y="3400968"/>
            <a:ext cx="1701800" cy="42867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0" name="TextBox 29"/>
          <p:cNvSpPr txBox="1"/>
          <p:nvPr/>
        </p:nvSpPr>
        <p:spPr>
          <a:xfrm>
            <a:off x="5314633" y="5959429"/>
            <a:ext cx="2579396" cy="523220"/>
          </a:xfrm>
          <a:prstGeom prst="rect">
            <a:avLst/>
          </a:prstGeom>
          <a:noFill/>
          <a:effectLst/>
        </p:spPr>
        <p:txBody>
          <a:bodyPr wrap="square" rtlCol="0">
            <a:spAutoFit/>
          </a:bodyPr>
          <a:lstStyle/>
          <a:p>
            <a:pPr algn="ctr"/>
            <a:r>
              <a:rPr lang="en-US" sz="2800" b="1" dirty="0" smtClean="0">
                <a:solidFill>
                  <a:schemeClr val="accent2"/>
                </a:solidFill>
              </a:rPr>
              <a:t>Not Zero</a:t>
            </a:r>
            <a:endParaRPr lang="en-US" sz="2800" b="1" baseline="-25000" dirty="0">
              <a:solidFill>
                <a:schemeClr val="accent2"/>
              </a:solidFill>
            </a:endParaRPr>
          </a:p>
        </p:txBody>
      </p:sp>
      <p:grpSp>
        <p:nvGrpSpPr>
          <p:cNvPr id="4" name="Group 3"/>
          <p:cNvGrpSpPr/>
          <p:nvPr/>
        </p:nvGrpSpPr>
        <p:grpSpPr>
          <a:xfrm>
            <a:off x="313531" y="1297006"/>
            <a:ext cx="3026567" cy="1750390"/>
            <a:chOff x="2232768" y="2820404"/>
            <a:chExt cx="4294511" cy="3409864"/>
          </a:xfrm>
        </p:grpSpPr>
        <p:grpSp>
          <p:nvGrpSpPr>
            <p:cNvPr id="31" name="Group 30"/>
            <p:cNvGrpSpPr/>
            <p:nvPr/>
          </p:nvGrpSpPr>
          <p:grpSpPr>
            <a:xfrm rot="5400000" flipH="1">
              <a:off x="3537260" y="5079932"/>
              <a:ext cx="627879" cy="535195"/>
              <a:chOff x="3423620" y="3075785"/>
              <a:chExt cx="385771" cy="216641"/>
            </a:xfrm>
            <a:noFill/>
            <a:effectLst/>
          </p:grpSpPr>
          <p:cxnSp>
            <p:nvCxnSpPr>
              <p:cNvPr id="32" name="Straight Connector 31"/>
              <p:cNvCxnSpPr/>
              <p:nvPr/>
            </p:nvCxnSpPr>
            <p:spPr>
              <a:xfrm rot="10800000" flipH="1" flipV="1">
                <a:off x="3423620" y="3149562"/>
                <a:ext cx="0" cy="142864"/>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H="1">
                <a:off x="3423620" y="3149562"/>
                <a:ext cx="176399" cy="0"/>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6200000" flipH="1">
                <a:off x="3630898" y="3044911"/>
                <a:ext cx="147620" cy="209367"/>
              </a:xfrm>
              <a:prstGeom prst="triangle">
                <a:avLst/>
              </a:prstGeom>
              <a:grpFill/>
              <a:ln w="381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cxnSp>
          <p:nvCxnSpPr>
            <p:cNvPr id="35" name="Straight Connector 34"/>
            <p:cNvCxnSpPr/>
            <p:nvPr/>
          </p:nvCxnSpPr>
          <p:spPr>
            <a:xfrm>
              <a:off x="2572679" y="3948212"/>
              <a:ext cx="58103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rot="5400000" flipH="1">
              <a:off x="3537258" y="3366674"/>
              <a:ext cx="627879" cy="535195"/>
              <a:chOff x="3423620" y="3075785"/>
              <a:chExt cx="385771" cy="216641"/>
            </a:xfrm>
            <a:noFill/>
            <a:effectLst/>
          </p:grpSpPr>
          <p:cxnSp>
            <p:nvCxnSpPr>
              <p:cNvPr id="37" name="Straight Connector 36"/>
              <p:cNvCxnSpPr/>
              <p:nvPr/>
            </p:nvCxnSpPr>
            <p:spPr>
              <a:xfrm rot="10800000" flipH="1" flipV="1">
                <a:off x="3423620" y="3149562"/>
                <a:ext cx="0" cy="142864"/>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H="1">
                <a:off x="3423620" y="3149562"/>
                <a:ext cx="176399" cy="0"/>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6200000" flipH="1">
                <a:off x="3630898" y="3044911"/>
                <a:ext cx="147620" cy="209367"/>
              </a:xfrm>
              <a:prstGeom prst="triangle">
                <a:avLst/>
              </a:prstGeom>
              <a:grpFill/>
              <a:ln w="381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40" name="Rounded Rectangle 39"/>
            <p:cNvSpPr/>
            <p:nvPr/>
          </p:nvSpPr>
          <p:spPr>
            <a:xfrm rot="16200000">
              <a:off x="1973717" y="4440960"/>
              <a:ext cx="2803512" cy="416259"/>
            </a:xfrm>
            <a:prstGeom prst="round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41" name="Straight Connector 40"/>
            <p:cNvCxnSpPr/>
            <p:nvPr/>
          </p:nvCxnSpPr>
          <p:spPr>
            <a:xfrm>
              <a:off x="2572682" y="5690832"/>
              <a:ext cx="58103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219841" y="5033578"/>
              <a:ext cx="1604806" cy="365635"/>
            </a:xfrm>
            <a:prstGeom prst="straightConnector1">
              <a:avLst/>
            </a:prstGeom>
            <a:ln w="3810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642470" y="5330917"/>
              <a:ext cx="906174" cy="899351"/>
            </a:xfrm>
            <a:prstGeom prst="rect">
              <a:avLst/>
            </a:prstGeom>
            <a:noFill/>
            <a:ln w="38100" cmpd="sng">
              <a:noFill/>
            </a:ln>
            <a:effectLst/>
          </p:spPr>
          <p:txBody>
            <a:bodyPr wrap="square" rtlCol="0">
              <a:spAutoFit/>
            </a:bodyPr>
            <a:lstStyle/>
            <a:p>
              <a:r>
                <a:rPr lang="en-US" sz="2400" b="1" dirty="0" smtClean="0">
                  <a:solidFill>
                    <a:schemeClr val="accent2"/>
                  </a:solidFill>
                </a:rPr>
                <a:t>h</a:t>
              </a:r>
              <a:r>
                <a:rPr lang="en-US" sz="2400" b="1" baseline="-25000" dirty="0">
                  <a:solidFill>
                    <a:schemeClr val="accent2"/>
                  </a:solidFill>
                </a:rPr>
                <a:t>2</a:t>
              </a:r>
            </a:p>
          </p:txBody>
        </p:sp>
        <p:cxnSp>
          <p:nvCxnSpPr>
            <p:cNvPr id="44" name="Straight Arrow Connector 43"/>
            <p:cNvCxnSpPr/>
            <p:nvPr/>
          </p:nvCxnSpPr>
          <p:spPr>
            <a:xfrm>
              <a:off x="4229156" y="3661267"/>
              <a:ext cx="1595491" cy="286944"/>
            </a:xfrm>
            <a:prstGeom prst="straightConnector1">
              <a:avLst/>
            </a:prstGeom>
            <a:ln w="3810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527030" y="2820404"/>
              <a:ext cx="906172" cy="899351"/>
            </a:xfrm>
            <a:prstGeom prst="rect">
              <a:avLst/>
            </a:prstGeom>
            <a:noFill/>
            <a:ln w="38100" cmpd="sng">
              <a:noFill/>
            </a:ln>
            <a:effectLst/>
          </p:spPr>
          <p:txBody>
            <a:bodyPr wrap="square" rtlCol="0">
              <a:spAutoFit/>
            </a:bodyPr>
            <a:lstStyle/>
            <a:p>
              <a:r>
                <a:rPr lang="en-US" sz="2400" b="1" dirty="0" smtClean="0">
                  <a:solidFill>
                    <a:schemeClr val="accent2"/>
                  </a:solidFill>
                </a:rPr>
                <a:t>h</a:t>
              </a:r>
              <a:r>
                <a:rPr lang="en-US" sz="2400" b="1" baseline="-25000" dirty="0" smtClean="0">
                  <a:solidFill>
                    <a:schemeClr val="accent2"/>
                  </a:solidFill>
                </a:rPr>
                <a:t>1</a:t>
              </a:r>
              <a:endParaRPr lang="en-US" sz="2400" b="1" baseline="-25000" dirty="0">
                <a:solidFill>
                  <a:schemeClr val="accent2"/>
                </a:solidFill>
              </a:endParaRPr>
            </a:p>
          </p:txBody>
        </p:sp>
        <p:grpSp>
          <p:nvGrpSpPr>
            <p:cNvPr id="46" name="Group 45"/>
            <p:cNvGrpSpPr/>
            <p:nvPr/>
          </p:nvGrpSpPr>
          <p:grpSpPr>
            <a:xfrm rot="16200000" flipV="1">
              <a:off x="3673903" y="4212193"/>
              <a:ext cx="432841" cy="535196"/>
              <a:chOff x="3423620" y="3075785"/>
              <a:chExt cx="385771" cy="216641"/>
            </a:xfrm>
            <a:noFill/>
            <a:effectLst/>
          </p:grpSpPr>
          <p:cxnSp>
            <p:nvCxnSpPr>
              <p:cNvPr id="47" name="Straight Connector 46"/>
              <p:cNvCxnSpPr/>
              <p:nvPr/>
            </p:nvCxnSpPr>
            <p:spPr>
              <a:xfrm rot="10800000" flipH="1" flipV="1">
                <a:off x="3423620" y="3149562"/>
                <a:ext cx="0" cy="142864"/>
              </a:xfrm>
              <a:prstGeom prst="line">
                <a:avLst/>
              </a:prstGeom>
              <a:grpFill/>
              <a:ln w="381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3423620" y="3149562"/>
                <a:ext cx="176399" cy="0"/>
              </a:xfrm>
              <a:prstGeom prst="line">
                <a:avLst/>
              </a:prstGeom>
              <a:grpFill/>
              <a:ln w="381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6200000" flipH="1">
                <a:off x="3630898" y="3044911"/>
                <a:ext cx="147620" cy="209367"/>
              </a:xfrm>
              <a:prstGeom prst="triangle">
                <a:avLst/>
              </a:prstGeom>
              <a:grpFill/>
              <a:ln w="38100" cmpd="sng">
                <a:solidFill>
                  <a:schemeClr val="accent5"/>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pic>
          <p:nvPicPr>
            <p:cNvPr id="50" name="Picture 49"/>
            <p:cNvPicPr>
              <a:picLocks noChangeAspect="1"/>
            </p:cNvPicPr>
            <p:nvPr/>
          </p:nvPicPr>
          <p:blipFill rotWithShape="1">
            <a:blip r:embed="rId3"/>
            <a:srcRect l="1543" r="82609"/>
            <a:stretch/>
          </p:blipFill>
          <p:spPr>
            <a:xfrm>
              <a:off x="5880235" y="2926434"/>
              <a:ext cx="647044" cy="3124412"/>
            </a:xfrm>
            <a:prstGeom prst="rect">
              <a:avLst/>
            </a:prstGeom>
            <a:ln w="38100" cmpd="sng">
              <a:noFill/>
            </a:ln>
          </p:spPr>
        </p:pic>
        <p:cxnSp>
          <p:nvCxnSpPr>
            <p:cNvPr id="51" name="Straight Arrow Connector 50"/>
            <p:cNvCxnSpPr/>
            <p:nvPr/>
          </p:nvCxnSpPr>
          <p:spPr>
            <a:xfrm flipH="1" flipV="1">
              <a:off x="4157923" y="4696211"/>
              <a:ext cx="1666724" cy="337378"/>
            </a:xfrm>
            <a:prstGeom prst="straightConnector1">
              <a:avLst/>
            </a:prstGeom>
            <a:ln w="3810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4229156" y="3948212"/>
              <a:ext cx="1595492" cy="550071"/>
            </a:xfrm>
            <a:prstGeom prst="straightConnector1">
              <a:avLst/>
            </a:prstGeom>
            <a:ln w="38100" cmpd="sng">
              <a:solidFill>
                <a:schemeClr val="accent2"/>
              </a:solidFill>
              <a:prstDash val="sysDash"/>
              <a:tailEnd type="stealth"/>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249887" y="4795834"/>
              <a:ext cx="1168129" cy="1019264"/>
            </a:xfrm>
            <a:prstGeom prst="rect">
              <a:avLst/>
            </a:prstGeom>
            <a:noFill/>
            <a:ln w="38100" cmpd="sng">
              <a:noFill/>
            </a:ln>
            <a:effectLst/>
          </p:spPr>
          <p:txBody>
            <a:bodyPr wrap="square" rtlCol="0">
              <a:spAutoFit/>
            </a:bodyPr>
            <a:lstStyle/>
            <a:p>
              <a:pPr algn="ctr"/>
              <a:r>
                <a:rPr lang="en-US" sz="2800" dirty="0"/>
                <a:t>αx</a:t>
              </a:r>
              <a:endParaRPr lang="en-US" sz="2800" baseline="-25000" dirty="0"/>
            </a:p>
          </p:txBody>
        </p:sp>
        <p:sp>
          <p:nvSpPr>
            <p:cNvPr id="55" name="TextBox 54"/>
            <p:cNvSpPr txBox="1"/>
            <p:nvPr/>
          </p:nvSpPr>
          <p:spPr>
            <a:xfrm>
              <a:off x="2232768" y="3049050"/>
              <a:ext cx="1168128" cy="1019264"/>
            </a:xfrm>
            <a:prstGeom prst="rect">
              <a:avLst/>
            </a:prstGeom>
            <a:noFill/>
            <a:ln w="38100" cmpd="sng">
              <a:noFill/>
            </a:ln>
            <a:effectLst/>
          </p:spPr>
          <p:txBody>
            <a:bodyPr wrap="square" rtlCol="0">
              <a:spAutoFit/>
            </a:bodyPr>
            <a:lstStyle/>
            <a:p>
              <a:pPr algn="ctr"/>
              <a:r>
                <a:rPr lang="en-US" sz="2800" dirty="0" smtClean="0"/>
                <a:t>x</a:t>
              </a:r>
              <a:endParaRPr lang="en-US" sz="2800" baseline="-25000" dirty="0"/>
            </a:p>
          </p:txBody>
        </p:sp>
      </p:grpSp>
    </p:spTree>
    <p:extLst>
      <p:ext uri="{BB962C8B-B14F-4D97-AF65-F5344CB8AC3E}">
        <p14:creationId xmlns:p14="http://schemas.microsoft.com/office/powerpoint/2010/main" val="14317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17" grpId="0"/>
      <p:bldP spid="20" grpId="0"/>
      <p:bldP spid="27" grpId="0"/>
      <p:bldP spid="28" grpId="0"/>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WiVi</a:t>
            </a:r>
            <a:r>
              <a:rPr lang="en-US" dirty="0" smtClean="0"/>
              <a:t> </a:t>
            </a:r>
            <a:r>
              <a:rPr lang="en-US" sz="2400" b="0" dirty="0" smtClean="0"/>
              <a:t>[SIGCOMM’13]</a:t>
            </a:r>
            <a:endParaRPr lang="en-US" b="0" dirty="0"/>
          </a:p>
        </p:txBody>
      </p:sp>
      <p:sp>
        <p:nvSpPr>
          <p:cNvPr id="3" name="Content Placeholder 2"/>
          <p:cNvSpPr>
            <a:spLocks noGrp="1"/>
          </p:cNvSpPr>
          <p:nvPr>
            <p:ph idx="1"/>
          </p:nvPr>
        </p:nvSpPr>
        <p:spPr/>
        <p:txBody>
          <a:bodyPr/>
          <a:lstStyle/>
          <a:p>
            <a:endParaRPr lang="en-US" dirty="0" smtClean="0"/>
          </a:p>
          <a:p>
            <a:r>
              <a:rPr lang="en-US" dirty="0" smtClean="0"/>
              <a:t>How to eliminate the wall’s reflections?</a:t>
            </a:r>
          </a:p>
          <a:p>
            <a:pPr lvl="1"/>
            <a:r>
              <a:rPr lang="en-US" dirty="0" smtClean="0"/>
              <a:t>Leverage multiple antennas to perform interference nulling </a:t>
            </a:r>
          </a:p>
          <a:p>
            <a:endParaRPr lang="en-US" dirty="0" smtClean="0"/>
          </a:p>
          <a:p>
            <a:r>
              <a:rPr lang="en-US" dirty="0" smtClean="0"/>
              <a:t>How to track users using reflections?</a:t>
            </a:r>
          </a:p>
          <a:p>
            <a:pPr lvl="1"/>
            <a:r>
              <a:rPr lang="en-US" dirty="0" smtClean="0"/>
              <a:t>Deem a mobile user as a </a:t>
            </a:r>
            <a:r>
              <a:rPr lang="en-US" b="1" dirty="0" smtClean="0">
                <a:solidFill>
                  <a:schemeClr val="accent5"/>
                </a:solidFill>
              </a:rPr>
              <a:t>virtual antenna array </a:t>
            </a:r>
            <a:r>
              <a:rPr lang="en-US" dirty="0" smtClean="0"/>
              <a:t>reflecting the signals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266434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rot="16200000">
            <a:off x="1931360" y="4028641"/>
            <a:ext cx="486517" cy="3543658"/>
            <a:chOff x="1698928" y="2414707"/>
            <a:chExt cx="469281" cy="3543658"/>
          </a:xfrm>
          <a:noFill/>
        </p:grpSpPr>
        <p:grpSp>
          <p:nvGrpSpPr>
            <p:cNvPr id="35" name="Group 34"/>
            <p:cNvGrpSpPr/>
            <p:nvPr/>
          </p:nvGrpSpPr>
          <p:grpSpPr>
            <a:xfrm>
              <a:off x="1718216" y="2426652"/>
              <a:ext cx="431666" cy="426810"/>
              <a:chOff x="1718215" y="2285531"/>
              <a:chExt cx="535197" cy="627881"/>
            </a:xfrm>
            <a:grpFill/>
          </p:grpSpPr>
          <p:cxnSp>
            <p:nvCxnSpPr>
              <p:cNvPr id="32" name="Straight Connector 31"/>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37" name="Straight Connector 36"/>
            <p:cNvCxnSpPr/>
            <p:nvPr/>
          </p:nvCxnSpPr>
          <p:spPr>
            <a:xfrm>
              <a:off x="1718215" y="2414707"/>
              <a:ext cx="0" cy="3543658"/>
            </a:xfrm>
            <a:prstGeom prst="line">
              <a:avLst/>
            </a:prstGeom>
            <a:grpFill/>
            <a:ln w="444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736543" y="3120386"/>
              <a:ext cx="431666" cy="426810"/>
              <a:chOff x="1718215" y="2285531"/>
              <a:chExt cx="535197" cy="627881"/>
            </a:xfrm>
            <a:grpFill/>
          </p:grpSpPr>
          <p:cxnSp>
            <p:nvCxnSpPr>
              <p:cNvPr id="43" name="Straight Connector 42"/>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5" name="Isosceles Triangle 44"/>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46" name="Group 45"/>
            <p:cNvGrpSpPr/>
            <p:nvPr/>
          </p:nvGrpSpPr>
          <p:grpSpPr>
            <a:xfrm>
              <a:off x="1728303" y="3877701"/>
              <a:ext cx="431666" cy="426810"/>
              <a:chOff x="1718215" y="2285531"/>
              <a:chExt cx="535197" cy="627881"/>
            </a:xfrm>
            <a:grpFill/>
          </p:grpSpPr>
          <p:cxnSp>
            <p:nvCxnSpPr>
              <p:cNvPr id="47" name="Straight Connector 46"/>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0" name="Group 49"/>
            <p:cNvGrpSpPr/>
            <p:nvPr/>
          </p:nvGrpSpPr>
          <p:grpSpPr>
            <a:xfrm>
              <a:off x="1728303" y="4614497"/>
              <a:ext cx="431666" cy="426810"/>
              <a:chOff x="1718215" y="2285531"/>
              <a:chExt cx="535197" cy="627881"/>
            </a:xfrm>
            <a:grpFill/>
          </p:grpSpPr>
          <p:cxnSp>
            <p:nvCxnSpPr>
              <p:cNvPr id="51" name="Straight Connector 50"/>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4" name="Group 53"/>
            <p:cNvGrpSpPr/>
            <p:nvPr/>
          </p:nvGrpSpPr>
          <p:grpSpPr>
            <a:xfrm>
              <a:off x="1698928" y="5314332"/>
              <a:ext cx="431666" cy="426810"/>
              <a:chOff x="1718215" y="2285531"/>
              <a:chExt cx="535197" cy="627881"/>
            </a:xfrm>
            <a:grpFill/>
          </p:grpSpPr>
          <p:cxnSp>
            <p:nvCxnSpPr>
              <p:cNvPr id="55" name="Straight Connector 54"/>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38" name="Picture 37"/>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sp>
        <p:nvSpPr>
          <p:cNvPr id="77" name="Title 1"/>
          <p:cNvSpPr>
            <a:spLocks noGrp="1"/>
          </p:cNvSpPr>
          <p:nvPr>
            <p:ph type="title"/>
          </p:nvPr>
        </p:nvSpPr>
        <p:spPr/>
        <p:txBody>
          <a:bodyPr>
            <a:normAutofit/>
          </a:bodyPr>
          <a:lstStyle/>
          <a:p>
            <a:r>
              <a:rPr lang="en-US" dirty="0" smtClean="0"/>
              <a:t>Tracking Motion</a:t>
            </a:r>
            <a:endParaRPr lang="en-US" dirty="0"/>
          </a:p>
        </p:txBody>
      </p:sp>
      <p:grpSp>
        <p:nvGrpSpPr>
          <p:cNvPr id="64" name="Group 63"/>
          <p:cNvGrpSpPr/>
          <p:nvPr/>
        </p:nvGrpSpPr>
        <p:grpSpPr>
          <a:xfrm rot="16200000">
            <a:off x="775370" y="2989996"/>
            <a:ext cx="2629686" cy="2887680"/>
            <a:chOff x="2764970" y="149800"/>
            <a:chExt cx="2629686" cy="2887680"/>
          </a:xfrm>
        </p:grpSpPr>
        <p:cxnSp>
          <p:nvCxnSpPr>
            <p:cNvPr id="19" name="Straight Connector 18"/>
            <p:cNvCxnSpPr>
              <a:endCxn id="49" idx="0"/>
            </p:cNvCxnSpPr>
            <p:nvPr/>
          </p:nvCxnSpPr>
          <p:spPr>
            <a:xfrm rot="5400000">
              <a:off x="3619741" y="-174065"/>
              <a:ext cx="950598" cy="2599232"/>
            </a:xfrm>
            <a:prstGeom prst="line">
              <a:avLst/>
            </a:prstGeom>
            <a:ln w="47625" cmpd="sng">
              <a:solidFill>
                <a:schemeClr val="accent2">
                  <a:alpha val="66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57" idx="0"/>
            </p:cNvCxnSpPr>
            <p:nvPr/>
          </p:nvCxnSpPr>
          <p:spPr>
            <a:xfrm rot="5400000">
              <a:off x="2867020" y="509845"/>
              <a:ext cx="2425585" cy="2629686"/>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5" idx="0"/>
            </p:cNvCxnSpPr>
            <p:nvPr/>
          </p:nvCxnSpPr>
          <p:spPr>
            <a:xfrm rot="5400000">
              <a:off x="4002669" y="-548452"/>
              <a:ext cx="193284" cy="2590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53" idx="0"/>
            </p:cNvCxnSpPr>
            <p:nvPr/>
          </p:nvCxnSpPr>
          <p:spPr>
            <a:xfrm rot="5400000">
              <a:off x="3251342" y="194332"/>
              <a:ext cx="1687395" cy="2599232"/>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8" idx="2"/>
              <a:endCxn id="34" idx="0"/>
            </p:cNvCxnSpPr>
            <p:nvPr/>
          </p:nvCxnSpPr>
          <p:spPr>
            <a:xfrm rot="5400000" flipH="1">
              <a:off x="3839586" y="-904820"/>
              <a:ext cx="500450" cy="2609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4" name="Freeform 23"/>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flipH="1">
            <a:off x="1679698" y="3413886"/>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5" name="TextBox 14"/>
          <p:cNvSpPr txBox="1"/>
          <p:nvPr/>
        </p:nvSpPr>
        <p:spPr>
          <a:xfrm>
            <a:off x="618319" y="6038410"/>
            <a:ext cx="2997975" cy="492443"/>
          </a:xfrm>
          <a:prstGeom prst="rect">
            <a:avLst/>
          </a:prstGeom>
          <a:noFill/>
        </p:spPr>
        <p:txBody>
          <a:bodyPr wrap="square" rtlCol="0">
            <a:spAutoFit/>
          </a:bodyPr>
          <a:lstStyle/>
          <a:p>
            <a:pPr algn="ctr"/>
            <a:r>
              <a:rPr lang="en-US" sz="2600" dirty="0" smtClean="0">
                <a:solidFill>
                  <a:schemeClr val="tx1">
                    <a:lumMod val="65000"/>
                  </a:schemeClr>
                </a:solidFill>
                <a:cs typeface="Calibri"/>
              </a:rPr>
              <a:t>Antenna Array</a:t>
            </a:r>
            <a:endParaRPr lang="en-US" sz="2600" dirty="0">
              <a:solidFill>
                <a:schemeClr val="tx1">
                  <a:lumMod val="65000"/>
                </a:schemeClr>
              </a:solidFill>
              <a:cs typeface="Calibri"/>
            </a:endParaRPr>
          </a:p>
        </p:txBody>
      </p:sp>
      <p:cxnSp>
        <p:nvCxnSpPr>
          <p:cNvPr id="27" name="Straight Connector 26"/>
          <p:cNvCxnSpPr>
            <a:endCxn id="49" idx="0"/>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cxnSp>
        <p:nvCxnSpPr>
          <p:cNvPr id="4" name="Straight Arrow Connector 3"/>
          <p:cNvCxnSpPr/>
          <p:nvPr/>
        </p:nvCxnSpPr>
        <p:spPr>
          <a:xfrm flipH="1" flipV="1">
            <a:off x="1874868" y="3797668"/>
            <a:ext cx="1154521" cy="36082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9" name="Content Placeholder 2"/>
          <p:cNvSpPr txBox="1">
            <a:spLocks/>
          </p:cNvSpPr>
          <p:nvPr/>
        </p:nvSpPr>
        <p:spPr>
          <a:xfrm>
            <a:off x="1476247" y="1711733"/>
            <a:ext cx="1882844" cy="812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smtClean="0"/>
              <a:t>RF source</a:t>
            </a:r>
            <a:endParaRPr lang="en-US" sz="2600" dirty="0"/>
          </a:p>
        </p:txBody>
      </p:sp>
      <p:sp>
        <p:nvSpPr>
          <p:cNvPr id="2" name="Rectangle 1"/>
          <p:cNvSpPr/>
          <p:nvPr/>
        </p:nvSpPr>
        <p:spPr>
          <a:xfrm>
            <a:off x="2215263" y="3432498"/>
            <a:ext cx="3393879" cy="461665"/>
          </a:xfrm>
          <a:prstGeom prst="rect">
            <a:avLst/>
          </a:prstGeom>
        </p:spPr>
        <p:txBody>
          <a:bodyPr wrap="none">
            <a:spAutoFit/>
          </a:bodyPr>
          <a:lstStyle/>
          <a:p>
            <a:pPr algn="ctr"/>
            <a:r>
              <a:rPr lang="en-US" sz="2400" dirty="0">
                <a:solidFill>
                  <a:schemeClr val="accent5"/>
                </a:solidFill>
              </a:rPr>
              <a:t>Direction of reflection</a:t>
            </a:r>
          </a:p>
        </p:txBody>
      </p:sp>
    </p:spTree>
    <p:extLst>
      <p:ext uri="{BB962C8B-B14F-4D97-AF65-F5344CB8AC3E}">
        <p14:creationId xmlns:p14="http://schemas.microsoft.com/office/powerpoint/2010/main" val="158809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sp>
        <p:nvSpPr>
          <p:cNvPr id="80" name="TextBox 79"/>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chemeClr val="accent5"/>
                </a:solidFill>
                <a:latin typeface="Calibri"/>
                <a:cs typeface="Calibri"/>
              </a:rPr>
              <a:t>Direction of motion</a:t>
            </a:r>
            <a:endParaRPr lang="en-US" sz="2800" b="1" dirty="0">
              <a:solidFill>
                <a:schemeClr val="accent5"/>
              </a:solidFill>
              <a:latin typeface="Calibri"/>
              <a:cs typeface="Calibri"/>
            </a:endParaRPr>
          </a:p>
        </p:txBody>
      </p:sp>
      <p:pic>
        <p:nvPicPr>
          <p:cNvPr id="60" name="Picture 59"/>
          <p:cNvPicPr>
            <a:picLocks noChangeAspect="1"/>
          </p:cNvPicPr>
          <p:nvPr/>
        </p:nvPicPr>
        <p:blipFill>
          <a:blip r:embed="rId3">
            <a:lum bright="70000" contrast="-70000"/>
          </a:blip>
          <a:stretch>
            <a:fillRect/>
          </a:stretch>
        </p:blipFill>
        <p:spPr>
          <a:xfrm flipH="1">
            <a:off x="7949155" y="1615861"/>
            <a:ext cx="1000889" cy="1473946"/>
          </a:xfrm>
          <a:prstGeom prst="rect">
            <a:avLst/>
          </a:prstGeom>
        </p:spPr>
      </p:pic>
      <p:cxnSp>
        <p:nvCxnSpPr>
          <p:cNvPr id="79" name="Straight Connector 78"/>
          <p:cNvCxnSpPr/>
          <p:nvPr/>
        </p:nvCxnSpPr>
        <p:spPr bwMode="auto">
          <a:xfrm flipH="1" flipV="1">
            <a:off x="4572000" y="2324288"/>
            <a:ext cx="3850028" cy="1"/>
          </a:xfrm>
          <a:prstGeom prst="line">
            <a:avLst/>
          </a:prstGeom>
          <a:solidFill>
            <a:schemeClr val="accent1"/>
          </a:solidFill>
          <a:ln w="44450" cap="flat" cmpd="sng" algn="ctr">
            <a:solidFill>
              <a:schemeClr val="accent5"/>
            </a:solidFill>
            <a:prstDash val="sysDash"/>
            <a:round/>
            <a:headEnd type="none" w="med" len="med"/>
            <a:tailEnd type="stealth" w="med" len="med"/>
          </a:ln>
          <a:effectLst/>
        </p:spPr>
      </p:cxnSp>
      <p:cxnSp>
        <p:nvCxnSpPr>
          <p:cNvPr id="86" name="Straight Connector 85"/>
          <p:cNvCxnSpPr/>
          <p:nvPr/>
        </p:nvCxnSpPr>
        <p:spPr>
          <a:xfrm flipV="1">
            <a:off x="7739394" y="2540005"/>
            <a:ext cx="682637" cy="3208677"/>
          </a:xfrm>
          <a:prstGeom prst="line">
            <a:avLst/>
          </a:prstGeom>
          <a:ln w="57150" cmpd="sng">
            <a:solidFill>
              <a:schemeClr val="accent6">
                <a:alpha val="66000"/>
              </a:schemeClr>
            </a:solidFill>
            <a:prstDash val="sysDash"/>
            <a:headEnd type="stealth"/>
            <a:tailEnd type="none"/>
          </a:ln>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rot="16200000">
            <a:off x="1931360" y="4028641"/>
            <a:ext cx="486517" cy="3543658"/>
            <a:chOff x="1698928" y="2414707"/>
            <a:chExt cx="469281" cy="3543658"/>
          </a:xfrm>
          <a:noFill/>
        </p:grpSpPr>
        <p:grpSp>
          <p:nvGrpSpPr>
            <p:cNvPr id="59" name="Group 58"/>
            <p:cNvGrpSpPr/>
            <p:nvPr/>
          </p:nvGrpSpPr>
          <p:grpSpPr>
            <a:xfrm>
              <a:off x="1718216" y="2426652"/>
              <a:ext cx="431666" cy="426810"/>
              <a:chOff x="1718215" y="2285531"/>
              <a:chExt cx="535197" cy="627881"/>
            </a:xfrm>
            <a:grpFill/>
          </p:grpSpPr>
          <p:cxnSp>
            <p:nvCxnSpPr>
              <p:cNvPr id="97" name="Straight Connector 96"/>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9" name="Isosceles Triangle 33"/>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62" name="Straight Connector 61"/>
            <p:cNvCxnSpPr/>
            <p:nvPr/>
          </p:nvCxnSpPr>
          <p:spPr>
            <a:xfrm>
              <a:off x="1718215" y="2414707"/>
              <a:ext cx="0" cy="3543658"/>
            </a:xfrm>
            <a:prstGeom prst="line">
              <a:avLst/>
            </a:prstGeom>
            <a:grpFill/>
            <a:ln w="444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1736543" y="3120386"/>
              <a:ext cx="431666" cy="426810"/>
              <a:chOff x="1718215" y="2285531"/>
              <a:chExt cx="535197" cy="627881"/>
            </a:xfrm>
            <a:grpFill/>
          </p:grpSpPr>
          <p:cxnSp>
            <p:nvCxnSpPr>
              <p:cNvPr id="94" name="Straight Connector 93"/>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6" name="Isosceles Triangle 44"/>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74" name="Group 73"/>
            <p:cNvGrpSpPr/>
            <p:nvPr/>
          </p:nvGrpSpPr>
          <p:grpSpPr>
            <a:xfrm>
              <a:off x="1728303" y="3877701"/>
              <a:ext cx="431666" cy="426810"/>
              <a:chOff x="1718215" y="2285531"/>
              <a:chExt cx="535197" cy="627881"/>
            </a:xfrm>
            <a:grpFill/>
          </p:grpSpPr>
          <p:cxnSp>
            <p:nvCxnSpPr>
              <p:cNvPr id="91" name="Straight Connector 90"/>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3" name="Isosceles Triangle 48"/>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75" name="Group 74"/>
            <p:cNvGrpSpPr/>
            <p:nvPr/>
          </p:nvGrpSpPr>
          <p:grpSpPr>
            <a:xfrm>
              <a:off x="1728303" y="4614497"/>
              <a:ext cx="431666" cy="426810"/>
              <a:chOff x="1718215" y="2285531"/>
              <a:chExt cx="535197" cy="627881"/>
            </a:xfrm>
            <a:grpFill/>
          </p:grpSpPr>
          <p:cxnSp>
            <p:nvCxnSpPr>
              <p:cNvPr id="88" name="Straight Connector 87"/>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0" name="Isosceles Triangle 52"/>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82" name="Group 81"/>
            <p:cNvGrpSpPr/>
            <p:nvPr/>
          </p:nvGrpSpPr>
          <p:grpSpPr>
            <a:xfrm>
              <a:off x="1698928" y="5314332"/>
              <a:ext cx="431666" cy="426810"/>
              <a:chOff x="1718215" y="2285531"/>
              <a:chExt cx="535197" cy="627881"/>
            </a:xfrm>
            <a:grpFill/>
          </p:grpSpPr>
          <p:cxnSp>
            <p:nvCxnSpPr>
              <p:cNvPr id="83" name="Straight Connector 82"/>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85" name="Isosceles Triangle 56"/>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100" name="Picture 99"/>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101" name="Group 100"/>
          <p:cNvGrpSpPr/>
          <p:nvPr/>
        </p:nvGrpSpPr>
        <p:grpSpPr>
          <a:xfrm rot="16200000">
            <a:off x="775370" y="2989996"/>
            <a:ext cx="2629686" cy="2887680"/>
            <a:chOff x="2764970" y="149800"/>
            <a:chExt cx="2629686" cy="2887680"/>
          </a:xfrm>
        </p:grpSpPr>
        <p:cxnSp>
          <p:nvCxnSpPr>
            <p:cNvPr id="102" name="Straight Connector 101"/>
            <p:cNvCxnSpPr/>
            <p:nvPr/>
          </p:nvCxnSpPr>
          <p:spPr>
            <a:xfrm rot="5400000">
              <a:off x="3619741" y="-174065"/>
              <a:ext cx="950598" cy="2599232"/>
            </a:xfrm>
            <a:prstGeom prst="line">
              <a:avLst/>
            </a:prstGeom>
            <a:ln w="47625" cmpd="sng">
              <a:solidFill>
                <a:schemeClr val="accent2">
                  <a:alpha val="66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2867020" y="509845"/>
              <a:ext cx="2425585" cy="2629686"/>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4002669" y="-548452"/>
              <a:ext cx="193284" cy="2590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5400000">
              <a:off x="3251342" y="194332"/>
              <a:ext cx="1687395" cy="2599232"/>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flipH="1">
              <a:off x="3839586" y="-904820"/>
              <a:ext cx="500450" cy="2609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107" name="Freeform 106"/>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Rectangle 107"/>
          <p:cNvSpPr/>
          <p:nvPr/>
        </p:nvSpPr>
        <p:spPr>
          <a:xfrm flipH="1">
            <a:off x="1679698" y="3413886"/>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09" name="TextBox 108"/>
          <p:cNvSpPr txBox="1"/>
          <p:nvPr/>
        </p:nvSpPr>
        <p:spPr>
          <a:xfrm>
            <a:off x="618319" y="6038410"/>
            <a:ext cx="2997975" cy="492443"/>
          </a:xfrm>
          <a:prstGeom prst="rect">
            <a:avLst/>
          </a:prstGeom>
          <a:noFill/>
        </p:spPr>
        <p:txBody>
          <a:bodyPr wrap="square" rtlCol="0">
            <a:spAutoFit/>
          </a:bodyPr>
          <a:lstStyle/>
          <a:p>
            <a:pPr algn="ctr"/>
            <a:r>
              <a:rPr lang="en-US" sz="2600" dirty="0" smtClean="0">
                <a:solidFill>
                  <a:schemeClr val="tx1">
                    <a:lumMod val="65000"/>
                  </a:schemeClr>
                </a:solidFill>
                <a:cs typeface="Calibri"/>
              </a:rPr>
              <a:t>Antenna Array</a:t>
            </a:r>
            <a:endParaRPr lang="en-US" sz="2600" dirty="0">
              <a:solidFill>
                <a:schemeClr val="tx1">
                  <a:lumMod val="65000"/>
                </a:schemeClr>
              </a:solidFill>
              <a:cs typeface="Calibri"/>
            </a:endParaRPr>
          </a:p>
        </p:txBody>
      </p:sp>
      <p:cxnSp>
        <p:nvCxnSpPr>
          <p:cNvPr id="110" name="Straight Connector 109"/>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cxnSp>
        <p:nvCxnSpPr>
          <p:cNvPr id="111" name="Straight Arrow Connector 110"/>
          <p:cNvCxnSpPr/>
          <p:nvPr/>
        </p:nvCxnSpPr>
        <p:spPr>
          <a:xfrm flipH="1" flipV="1">
            <a:off x="1874868" y="3797668"/>
            <a:ext cx="1154521" cy="36082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14" name="Title 1"/>
          <p:cNvSpPr>
            <a:spLocks noGrp="1"/>
          </p:cNvSpPr>
          <p:nvPr>
            <p:ph type="title"/>
          </p:nvPr>
        </p:nvSpPr>
        <p:spPr>
          <a:xfrm>
            <a:off x="628650" y="267154"/>
            <a:ext cx="7886700" cy="679903"/>
          </a:xfrm>
        </p:spPr>
        <p:txBody>
          <a:bodyPr>
            <a:normAutofit/>
          </a:bodyPr>
          <a:lstStyle/>
          <a:p>
            <a:r>
              <a:rPr lang="en-US" dirty="0" smtClean="0"/>
              <a:t>Tracking Motion</a:t>
            </a:r>
            <a:endParaRPr lang="en-US" dirty="0"/>
          </a:p>
        </p:txBody>
      </p:sp>
      <p:sp>
        <p:nvSpPr>
          <p:cNvPr id="115" name="Rounded Rectangle 114"/>
          <p:cNvSpPr/>
          <p:nvPr/>
        </p:nvSpPr>
        <p:spPr>
          <a:xfrm>
            <a:off x="3101580" y="3284595"/>
            <a:ext cx="4805706" cy="1045021"/>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600" dirty="0">
                <a:solidFill>
                  <a:schemeClr val="tx1"/>
                </a:solidFill>
              </a:rPr>
              <a:t>At any point in time, we have a single measurement</a:t>
            </a:r>
          </a:p>
        </p:txBody>
      </p:sp>
    </p:spTree>
    <p:extLst>
      <p:ext uri="{BB962C8B-B14F-4D97-AF65-F5344CB8AC3E}">
        <p14:creationId xmlns:p14="http://schemas.microsoft.com/office/powerpoint/2010/main" val="152180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1.11111E-6 -2.22222E-6 L -0.43889 -2.22222E-6 " pathEditMode="relative" rAng="0" ptsTypes="AA">
                                      <p:cBhvr>
                                        <p:cTn id="10" dur="2000" fill="hold"/>
                                        <p:tgtEl>
                                          <p:spTgt spid="60"/>
                                        </p:tgtEl>
                                        <p:attrNameLst>
                                          <p:attrName>ppt_x</p:attrName>
                                          <p:attrName>ppt_y</p:attrName>
                                        </p:attrNameLst>
                                      </p:cBhvr>
                                      <p:rCtr x="-21944" y="0"/>
                                    </p:animMotion>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7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pic>
        <p:nvPicPr>
          <p:cNvPr id="60" name="Picture 59"/>
          <p:cNvPicPr>
            <a:picLocks noChangeAspect="1"/>
          </p:cNvPicPr>
          <p:nvPr/>
        </p:nvPicPr>
        <p:blipFill>
          <a:blip r:embed="rId3">
            <a:lum bright="70000" contrast="-70000"/>
          </a:blip>
          <a:stretch>
            <a:fillRect/>
          </a:stretch>
        </p:blipFill>
        <p:spPr>
          <a:xfrm flipH="1">
            <a:off x="3928799" y="1587315"/>
            <a:ext cx="1000889" cy="1473946"/>
          </a:xfrm>
          <a:prstGeom prst="rect">
            <a:avLst/>
          </a:prstGeom>
        </p:spPr>
      </p:pic>
      <p:grpSp>
        <p:nvGrpSpPr>
          <p:cNvPr id="58" name="Group 57"/>
          <p:cNvGrpSpPr/>
          <p:nvPr/>
        </p:nvGrpSpPr>
        <p:grpSpPr>
          <a:xfrm rot="5400000">
            <a:off x="4856791" y="2183442"/>
            <a:ext cx="3208681" cy="3921798"/>
            <a:chOff x="2033576" y="-884319"/>
            <a:chExt cx="3208681" cy="3921798"/>
          </a:xfrm>
        </p:grpSpPr>
        <p:cxnSp>
          <p:nvCxnSpPr>
            <p:cNvPr id="59" name="Straight Connector 58"/>
            <p:cNvCxnSpPr/>
            <p:nvPr/>
          </p:nvCxnSpPr>
          <p:spPr>
            <a:xfrm rot="16200000" flipH="1" flipV="1">
              <a:off x="2955925" y="-1124029"/>
              <a:ext cx="1363985" cy="3208679"/>
            </a:xfrm>
            <a:prstGeom prst="line">
              <a:avLst/>
            </a:prstGeom>
            <a:ln w="47625" cmpd="sng">
              <a:solidFill>
                <a:schemeClr val="accent2">
                  <a:alpha val="66000"/>
                </a:schemeClr>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flipV="1">
              <a:off x="2018336" y="-186442"/>
              <a:ext cx="3239161" cy="3208681"/>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16200000" flipH="1" flipV="1">
              <a:off x="3502023" y="-1670126"/>
              <a:ext cx="271790" cy="3208678"/>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flipV="1">
              <a:off x="2511422" y="-679527"/>
              <a:ext cx="2252990" cy="3208680"/>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V="1">
              <a:off x="3296600" y="-2147339"/>
              <a:ext cx="682637" cy="3208677"/>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cxnSp>
        <p:nvCxnSpPr>
          <p:cNvPr id="82" name="Straight Connector 81"/>
          <p:cNvCxnSpPr/>
          <p:nvPr/>
        </p:nvCxnSpPr>
        <p:spPr bwMode="auto">
          <a:xfrm>
            <a:off x="6426216" y="2608882"/>
            <a:ext cx="0" cy="3100733"/>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83" name="Freeform 82"/>
          <p:cNvSpPr/>
          <p:nvPr/>
        </p:nvSpPr>
        <p:spPr>
          <a:xfrm rot="17848160" flipV="1">
            <a:off x="6408938" y="4052651"/>
            <a:ext cx="571162" cy="272513"/>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Content Placeholder 2"/>
          <p:cNvSpPr>
            <a:spLocks noGrp="1"/>
          </p:cNvSpPr>
          <p:nvPr>
            <p:ph idx="1"/>
          </p:nvPr>
        </p:nvSpPr>
        <p:spPr>
          <a:xfrm>
            <a:off x="3746864" y="5055926"/>
            <a:ext cx="2686265" cy="1086890"/>
          </a:xfrm>
        </p:spPr>
        <p:txBody>
          <a:bodyPr>
            <a:normAutofit lnSpcReduction="10000"/>
          </a:bodyPr>
          <a:lstStyle/>
          <a:p>
            <a:pPr marL="0" indent="0" algn="ctr">
              <a:buNone/>
            </a:pPr>
            <a:r>
              <a:rPr lang="en-US" sz="2800" b="1" dirty="0" smtClean="0"/>
              <a:t>Direction</a:t>
            </a:r>
          </a:p>
          <a:p>
            <a:pPr marL="0" indent="0" algn="ctr">
              <a:buNone/>
            </a:pPr>
            <a:r>
              <a:rPr lang="en-US" sz="2800" b="1" dirty="0" smtClean="0"/>
              <a:t> of motion</a:t>
            </a:r>
          </a:p>
        </p:txBody>
      </p:sp>
      <p:cxnSp>
        <p:nvCxnSpPr>
          <p:cNvPr id="90" name="Straight Arrow Connector 89"/>
          <p:cNvCxnSpPr/>
          <p:nvPr/>
        </p:nvCxnSpPr>
        <p:spPr>
          <a:xfrm flipV="1">
            <a:off x="5930577" y="4847546"/>
            <a:ext cx="640048" cy="70966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6" name="Title 1"/>
          <p:cNvSpPr>
            <a:spLocks noGrp="1"/>
          </p:cNvSpPr>
          <p:nvPr>
            <p:ph type="title"/>
          </p:nvPr>
        </p:nvSpPr>
        <p:spPr>
          <a:xfrm>
            <a:off x="628650" y="267154"/>
            <a:ext cx="7886700" cy="679903"/>
          </a:xfrm>
        </p:spPr>
        <p:txBody>
          <a:bodyPr>
            <a:normAutofit/>
          </a:bodyPr>
          <a:lstStyle/>
          <a:p>
            <a:r>
              <a:rPr lang="en-US" dirty="0" smtClean="0"/>
              <a:t>Tracking Motion</a:t>
            </a:r>
            <a:endParaRPr lang="en-US" dirty="0"/>
          </a:p>
        </p:txBody>
      </p:sp>
      <p:grpSp>
        <p:nvGrpSpPr>
          <p:cNvPr id="87" name="Group 86"/>
          <p:cNvGrpSpPr/>
          <p:nvPr/>
        </p:nvGrpSpPr>
        <p:grpSpPr>
          <a:xfrm rot="16200000">
            <a:off x="1931360" y="4028641"/>
            <a:ext cx="486517" cy="3543658"/>
            <a:chOff x="1698928" y="2414707"/>
            <a:chExt cx="469281" cy="3543658"/>
          </a:xfrm>
          <a:noFill/>
        </p:grpSpPr>
        <p:grpSp>
          <p:nvGrpSpPr>
            <p:cNvPr id="88" name="Group 87"/>
            <p:cNvGrpSpPr/>
            <p:nvPr/>
          </p:nvGrpSpPr>
          <p:grpSpPr>
            <a:xfrm>
              <a:off x="1718216" y="2426652"/>
              <a:ext cx="431666" cy="426810"/>
              <a:chOff x="1718215" y="2285531"/>
              <a:chExt cx="535197" cy="627881"/>
            </a:xfrm>
            <a:grpFill/>
          </p:grpSpPr>
          <p:cxnSp>
            <p:nvCxnSpPr>
              <p:cNvPr id="108" name="Straight Connector 107"/>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10" name="Isosceles Triangle 33"/>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91" name="Straight Connector 90"/>
            <p:cNvCxnSpPr/>
            <p:nvPr/>
          </p:nvCxnSpPr>
          <p:spPr>
            <a:xfrm>
              <a:off x="1718215" y="2414707"/>
              <a:ext cx="0" cy="3543658"/>
            </a:xfrm>
            <a:prstGeom prst="line">
              <a:avLst/>
            </a:prstGeom>
            <a:grpFill/>
            <a:ln w="444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1736543" y="3120386"/>
              <a:ext cx="431666" cy="426810"/>
              <a:chOff x="1718215" y="2285531"/>
              <a:chExt cx="535197" cy="627881"/>
            </a:xfrm>
            <a:grpFill/>
          </p:grpSpPr>
          <p:cxnSp>
            <p:nvCxnSpPr>
              <p:cNvPr id="105" name="Straight Connector 104"/>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7" name="Isosceles Triangle 44"/>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3" name="Group 92"/>
            <p:cNvGrpSpPr/>
            <p:nvPr/>
          </p:nvGrpSpPr>
          <p:grpSpPr>
            <a:xfrm>
              <a:off x="1728303" y="3877701"/>
              <a:ext cx="431666" cy="426810"/>
              <a:chOff x="1718215" y="2285531"/>
              <a:chExt cx="535197" cy="627881"/>
            </a:xfrm>
            <a:grpFill/>
          </p:grpSpPr>
          <p:cxnSp>
            <p:nvCxnSpPr>
              <p:cNvPr id="102" name="Straight Connector 101"/>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4" name="Isosceles Triangle 48"/>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4" name="Group 93"/>
            <p:cNvGrpSpPr/>
            <p:nvPr/>
          </p:nvGrpSpPr>
          <p:grpSpPr>
            <a:xfrm>
              <a:off x="1728303" y="4614497"/>
              <a:ext cx="431666" cy="426810"/>
              <a:chOff x="1718215" y="2285531"/>
              <a:chExt cx="535197" cy="627881"/>
            </a:xfrm>
            <a:grpFill/>
          </p:grpSpPr>
          <p:cxnSp>
            <p:nvCxnSpPr>
              <p:cNvPr id="99" name="Straight Connector 98"/>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1" name="Isosceles Triangle 52"/>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5" name="Group 94"/>
            <p:cNvGrpSpPr/>
            <p:nvPr/>
          </p:nvGrpSpPr>
          <p:grpSpPr>
            <a:xfrm>
              <a:off x="1698928" y="5314332"/>
              <a:ext cx="431666" cy="426810"/>
              <a:chOff x="1718215" y="2285531"/>
              <a:chExt cx="535197" cy="627881"/>
            </a:xfrm>
            <a:grpFill/>
          </p:grpSpPr>
          <p:cxnSp>
            <p:nvCxnSpPr>
              <p:cNvPr id="96" name="Straight Connector 95"/>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8" name="Isosceles Triangle 56"/>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111" name="Picture 110"/>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112" name="Group 111"/>
          <p:cNvGrpSpPr/>
          <p:nvPr/>
        </p:nvGrpSpPr>
        <p:grpSpPr>
          <a:xfrm rot="16200000">
            <a:off x="775370" y="2989996"/>
            <a:ext cx="2629686" cy="2887680"/>
            <a:chOff x="2764970" y="149800"/>
            <a:chExt cx="2629686" cy="2887680"/>
          </a:xfrm>
        </p:grpSpPr>
        <p:cxnSp>
          <p:nvCxnSpPr>
            <p:cNvPr id="113" name="Straight Connector 112"/>
            <p:cNvCxnSpPr/>
            <p:nvPr/>
          </p:nvCxnSpPr>
          <p:spPr>
            <a:xfrm rot="5400000">
              <a:off x="3619741" y="-174065"/>
              <a:ext cx="950598" cy="2599232"/>
            </a:xfrm>
            <a:prstGeom prst="line">
              <a:avLst/>
            </a:prstGeom>
            <a:ln w="47625" cmpd="sng">
              <a:solidFill>
                <a:schemeClr val="accent2">
                  <a:alpha val="66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2867020" y="509845"/>
              <a:ext cx="2425585" cy="2629686"/>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002669" y="-548452"/>
              <a:ext cx="193284" cy="2590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251342" y="194332"/>
              <a:ext cx="1687395" cy="2599232"/>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5400000" flipH="1">
              <a:off x="3839586" y="-904820"/>
              <a:ext cx="500450" cy="2609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118" name="Freeform 117"/>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Rectangle 118"/>
          <p:cNvSpPr/>
          <p:nvPr/>
        </p:nvSpPr>
        <p:spPr>
          <a:xfrm flipH="1">
            <a:off x="1679698" y="3413886"/>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20" name="TextBox 119"/>
          <p:cNvSpPr txBox="1"/>
          <p:nvPr/>
        </p:nvSpPr>
        <p:spPr>
          <a:xfrm>
            <a:off x="618319" y="6038410"/>
            <a:ext cx="2997975" cy="492443"/>
          </a:xfrm>
          <a:prstGeom prst="rect">
            <a:avLst/>
          </a:prstGeom>
          <a:noFill/>
        </p:spPr>
        <p:txBody>
          <a:bodyPr wrap="square" rtlCol="0">
            <a:spAutoFit/>
          </a:bodyPr>
          <a:lstStyle/>
          <a:p>
            <a:pPr algn="ctr"/>
            <a:r>
              <a:rPr lang="en-US" sz="2600" dirty="0" smtClean="0">
                <a:solidFill>
                  <a:schemeClr val="tx1">
                    <a:lumMod val="65000"/>
                  </a:schemeClr>
                </a:solidFill>
                <a:cs typeface="Calibri"/>
              </a:rPr>
              <a:t>Antenna Array</a:t>
            </a:r>
            <a:endParaRPr lang="en-US" sz="2600" dirty="0">
              <a:solidFill>
                <a:schemeClr val="tx1">
                  <a:lumMod val="65000"/>
                </a:schemeClr>
              </a:solidFill>
              <a:cs typeface="Calibri"/>
            </a:endParaRPr>
          </a:p>
        </p:txBody>
      </p:sp>
      <p:cxnSp>
        <p:nvCxnSpPr>
          <p:cNvPr id="121" name="Straight Connector 120"/>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cxnSp>
        <p:nvCxnSpPr>
          <p:cNvPr id="122" name="Straight Arrow Connector 121"/>
          <p:cNvCxnSpPr/>
          <p:nvPr/>
        </p:nvCxnSpPr>
        <p:spPr>
          <a:xfrm flipH="1" flipV="1">
            <a:off x="1874868" y="3797668"/>
            <a:ext cx="1154521" cy="36082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flipH="1">
            <a:off x="6561915" y="3684918"/>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24" name="TextBox 123"/>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chemeClr val="accent5"/>
                </a:solidFill>
                <a:latin typeface="Calibri"/>
                <a:cs typeface="Calibri"/>
              </a:rPr>
              <a:t>Direction of motion</a:t>
            </a:r>
            <a:endParaRPr lang="en-US" sz="2800" b="1" dirty="0">
              <a:solidFill>
                <a:schemeClr val="accent5"/>
              </a:solidFill>
              <a:latin typeface="Calibri"/>
              <a:cs typeface="Calibri"/>
            </a:endParaRPr>
          </a:p>
        </p:txBody>
      </p:sp>
      <p:cxnSp>
        <p:nvCxnSpPr>
          <p:cNvPr id="125" name="Straight Connector 124"/>
          <p:cNvCxnSpPr/>
          <p:nvPr/>
        </p:nvCxnSpPr>
        <p:spPr bwMode="auto">
          <a:xfrm flipH="1" flipV="1">
            <a:off x="4572000" y="2324288"/>
            <a:ext cx="3850028" cy="1"/>
          </a:xfrm>
          <a:prstGeom prst="line">
            <a:avLst/>
          </a:prstGeom>
          <a:solidFill>
            <a:schemeClr val="accent1"/>
          </a:solidFill>
          <a:ln w="44450" cap="flat" cmpd="sng" algn="ctr">
            <a:solidFill>
              <a:schemeClr val="accent5"/>
            </a:solidFill>
            <a:prstDash val="sysDash"/>
            <a:round/>
            <a:headEnd type="none" w="med" len="med"/>
            <a:tailEnd type="stealth" w="med" len="med"/>
          </a:ln>
          <a:effectLst/>
        </p:spPr>
      </p:cxnSp>
    </p:spTree>
    <p:extLst>
      <p:ext uri="{BB962C8B-B14F-4D97-AF65-F5344CB8AC3E}">
        <p14:creationId xmlns:p14="http://schemas.microsoft.com/office/powerpoint/2010/main" val="5882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9" grpId="0" build="p"/>
      <p:bldP spid="1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pic>
        <p:nvPicPr>
          <p:cNvPr id="60" name="Picture 59"/>
          <p:cNvPicPr>
            <a:picLocks noChangeAspect="1"/>
          </p:cNvPicPr>
          <p:nvPr/>
        </p:nvPicPr>
        <p:blipFill>
          <a:blip r:embed="rId3">
            <a:lum bright="70000" contrast="-70000"/>
          </a:blip>
          <a:stretch>
            <a:fillRect/>
          </a:stretch>
        </p:blipFill>
        <p:spPr>
          <a:xfrm flipH="1">
            <a:off x="3928799" y="1587315"/>
            <a:ext cx="1000889" cy="1473946"/>
          </a:xfrm>
          <a:prstGeom prst="rect">
            <a:avLst/>
          </a:prstGeom>
        </p:spPr>
      </p:pic>
      <p:grpSp>
        <p:nvGrpSpPr>
          <p:cNvPr id="58" name="Group 57"/>
          <p:cNvGrpSpPr/>
          <p:nvPr/>
        </p:nvGrpSpPr>
        <p:grpSpPr>
          <a:xfrm rot="5400000">
            <a:off x="4856791" y="2183442"/>
            <a:ext cx="3208681" cy="3921798"/>
            <a:chOff x="2033576" y="-884319"/>
            <a:chExt cx="3208681" cy="3921798"/>
          </a:xfrm>
        </p:grpSpPr>
        <p:cxnSp>
          <p:nvCxnSpPr>
            <p:cNvPr id="59" name="Straight Connector 58"/>
            <p:cNvCxnSpPr/>
            <p:nvPr/>
          </p:nvCxnSpPr>
          <p:spPr>
            <a:xfrm rot="16200000" flipH="1" flipV="1">
              <a:off x="2955925" y="-1124029"/>
              <a:ext cx="1363985" cy="3208679"/>
            </a:xfrm>
            <a:prstGeom prst="line">
              <a:avLst/>
            </a:prstGeom>
            <a:ln w="47625" cmpd="sng">
              <a:solidFill>
                <a:schemeClr val="accent2">
                  <a:alpha val="66000"/>
                </a:schemeClr>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flipV="1">
              <a:off x="2018336" y="-186442"/>
              <a:ext cx="3239161" cy="3208681"/>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16200000" flipH="1" flipV="1">
              <a:off x="3502023" y="-1670126"/>
              <a:ext cx="271790" cy="3208678"/>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flipV="1">
              <a:off x="2511422" y="-679527"/>
              <a:ext cx="2252990" cy="3208680"/>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V="1">
              <a:off x="3296600" y="-2147339"/>
              <a:ext cx="682637" cy="3208677"/>
            </a:xfrm>
            <a:prstGeom prst="line">
              <a:avLst/>
            </a:prstGeom>
            <a:ln w="44450" cmpd="sng">
              <a:solidFill>
                <a:schemeClr val="accent2">
                  <a:alpha val="66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cxnSp>
        <p:nvCxnSpPr>
          <p:cNvPr id="82" name="Straight Connector 81"/>
          <p:cNvCxnSpPr/>
          <p:nvPr/>
        </p:nvCxnSpPr>
        <p:spPr bwMode="auto">
          <a:xfrm>
            <a:off x="6426216" y="2608882"/>
            <a:ext cx="0" cy="3100733"/>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83" name="Freeform 82"/>
          <p:cNvSpPr/>
          <p:nvPr/>
        </p:nvSpPr>
        <p:spPr>
          <a:xfrm rot="17848160" flipV="1">
            <a:off x="6408938" y="4052651"/>
            <a:ext cx="571162" cy="272513"/>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0" name="Straight Arrow Connector 89"/>
          <p:cNvCxnSpPr/>
          <p:nvPr/>
        </p:nvCxnSpPr>
        <p:spPr>
          <a:xfrm flipV="1">
            <a:off x="5930577" y="4847546"/>
            <a:ext cx="640048" cy="70966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6" name="Title 1"/>
          <p:cNvSpPr>
            <a:spLocks noGrp="1"/>
          </p:cNvSpPr>
          <p:nvPr>
            <p:ph type="title"/>
          </p:nvPr>
        </p:nvSpPr>
        <p:spPr>
          <a:xfrm>
            <a:off x="628650" y="267154"/>
            <a:ext cx="7886700" cy="679903"/>
          </a:xfrm>
        </p:spPr>
        <p:txBody>
          <a:bodyPr>
            <a:normAutofit/>
          </a:bodyPr>
          <a:lstStyle/>
          <a:p>
            <a:r>
              <a:rPr lang="en-US" dirty="0" smtClean="0"/>
              <a:t>Tracking Motion</a:t>
            </a:r>
            <a:endParaRPr lang="en-US" dirty="0"/>
          </a:p>
        </p:txBody>
      </p:sp>
      <p:grpSp>
        <p:nvGrpSpPr>
          <p:cNvPr id="87" name="Group 86"/>
          <p:cNvGrpSpPr/>
          <p:nvPr/>
        </p:nvGrpSpPr>
        <p:grpSpPr>
          <a:xfrm rot="16200000">
            <a:off x="1931360" y="4028641"/>
            <a:ext cx="486517" cy="3543658"/>
            <a:chOff x="1698928" y="2414707"/>
            <a:chExt cx="469281" cy="3543658"/>
          </a:xfrm>
          <a:noFill/>
        </p:grpSpPr>
        <p:grpSp>
          <p:nvGrpSpPr>
            <p:cNvPr id="88" name="Group 87"/>
            <p:cNvGrpSpPr/>
            <p:nvPr/>
          </p:nvGrpSpPr>
          <p:grpSpPr>
            <a:xfrm>
              <a:off x="1718216" y="2426652"/>
              <a:ext cx="431666" cy="426810"/>
              <a:chOff x="1718215" y="2285531"/>
              <a:chExt cx="535197" cy="627881"/>
            </a:xfrm>
            <a:grpFill/>
          </p:grpSpPr>
          <p:cxnSp>
            <p:nvCxnSpPr>
              <p:cNvPr id="108" name="Straight Connector 107"/>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10" name="Isosceles Triangle 33"/>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91" name="Straight Connector 90"/>
            <p:cNvCxnSpPr/>
            <p:nvPr/>
          </p:nvCxnSpPr>
          <p:spPr>
            <a:xfrm>
              <a:off x="1718215" y="2414707"/>
              <a:ext cx="0" cy="3543658"/>
            </a:xfrm>
            <a:prstGeom prst="line">
              <a:avLst/>
            </a:prstGeom>
            <a:grpFill/>
            <a:ln w="444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1736543" y="3120386"/>
              <a:ext cx="431666" cy="426810"/>
              <a:chOff x="1718215" y="2285531"/>
              <a:chExt cx="535197" cy="627881"/>
            </a:xfrm>
            <a:grpFill/>
          </p:grpSpPr>
          <p:cxnSp>
            <p:nvCxnSpPr>
              <p:cNvPr id="105" name="Straight Connector 104"/>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7" name="Isosceles Triangle 44"/>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3" name="Group 92"/>
            <p:cNvGrpSpPr/>
            <p:nvPr/>
          </p:nvGrpSpPr>
          <p:grpSpPr>
            <a:xfrm>
              <a:off x="1728303" y="3877701"/>
              <a:ext cx="431666" cy="426810"/>
              <a:chOff x="1718215" y="2285531"/>
              <a:chExt cx="535197" cy="627881"/>
            </a:xfrm>
            <a:grpFill/>
          </p:grpSpPr>
          <p:cxnSp>
            <p:nvCxnSpPr>
              <p:cNvPr id="102" name="Straight Connector 101"/>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4" name="Isosceles Triangle 48"/>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4" name="Group 93"/>
            <p:cNvGrpSpPr/>
            <p:nvPr/>
          </p:nvGrpSpPr>
          <p:grpSpPr>
            <a:xfrm>
              <a:off x="1728303" y="4614497"/>
              <a:ext cx="431666" cy="426810"/>
              <a:chOff x="1718215" y="2285531"/>
              <a:chExt cx="535197" cy="627881"/>
            </a:xfrm>
            <a:grpFill/>
          </p:grpSpPr>
          <p:cxnSp>
            <p:nvCxnSpPr>
              <p:cNvPr id="99" name="Straight Connector 98"/>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1" name="Isosceles Triangle 52"/>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95" name="Group 94"/>
            <p:cNvGrpSpPr/>
            <p:nvPr/>
          </p:nvGrpSpPr>
          <p:grpSpPr>
            <a:xfrm>
              <a:off x="1698928" y="5314332"/>
              <a:ext cx="431666" cy="426810"/>
              <a:chOff x="1718215" y="2285531"/>
              <a:chExt cx="535197" cy="627881"/>
            </a:xfrm>
            <a:grpFill/>
          </p:grpSpPr>
          <p:cxnSp>
            <p:nvCxnSpPr>
              <p:cNvPr id="96" name="Straight Connector 95"/>
              <p:cNvCxnSpPr/>
              <p:nvPr/>
            </p:nvCxnSpPr>
            <p:spPr>
              <a:xfrm rot="16200000" flipV="1">
                <a:off x="1894683" y="2736944"/>
                <a:ext cx="0" cy="352935"/>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16200000">
                <a:off x="1927597" y="2769858"/>
                <a:ext cx="287106" cy="0"/>
              </a:xfrm>
              <a:prstGeom prst="line">
                <a:avLst/>
              </a:prstGeom>
              <a:grpFill/>
              <a:ln w="444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98" name="Isosceles Triangle 56"/>
              <p:cNvSpPr/>
              <p:nvPr/>
            </p:nvSpPr>
            <p:spPr>
              <a:xfrm rot="10800000">
                <a:off x="1888728" y="2285531"/>
                <a:ext cx="364684" cy="340765"/>
              </a:xfrm>
              <a:prstGeom prst="triangle">
                <a:avLst/>
              </a:prstGeom>
              <a:grpFill/>
              <a:ln w="444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111" name="Picture 110"/>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112" name="Group 111"/>
          <p:cNvGrpSpPr/>
          <p:nvPr/>
        </p:nvGrpSpPr>
        <p:grpSpPr>
          <a:xfrm rot="16200000">
            <a:off x="775370" y="2989996"/>
            <a:ext cx="2629686" cy="2887680"/>
            <a:chOff x="2764970" y="149800"/>
            <a:chExt cx="2629686" cy="2887680"/>
          </a:xfrm>
        </p:grpSpPr>
        <p:cxnSp>
          <p:nvCxnSpPr>
            <p:cNvPr id="113" name="Straight Connector 112"/>
            <p:cNvCxnSpPr/>
            <p:nvPr/>
          </p:nvCxnSpPr>
          <p:spPr>
            <a:xfrm rot="5400000">
              <a:off x="3619741" y="-174065"/>
              <a:ext cx="950598" cy="2599232"/>
            </a:xfrm>
            <a:prstGeom prst="line">
              <a:avLst/>
            </a:prstGeom>
            <a:ln w="47625" cmpd="sng">
              <a:solidFill>
                <a:schemeClr val="accent2">
                  <a:alpha val="66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2867020" y="509845"/>
              <a:ext cx="2425585" cy="2629686"/>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002669" y="-548452"/>
              <a:ext cx="193284" cy="2590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251342" y="194332"/>
              <a:ext cx="1687395" cy="2599232"/>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5400000" flipH="1">
              <a:off x="3839586" y="-904820"/>
              <a:ext cx="500450" cy="2609690"/>
            </a:xfrm>
            <a:prstGeom prst="line">
              <a:avLst/>
            </a:prstGeom>
            <a:ln w="44450" cmpd="sng">
              <a:solidFill>
                <a:schemeClr val="accent2">
                  <a:alpha val="66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118" name="Freeform 117"/>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44450" cmpd="sng">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Rectangle 118"/>
          <p:cNvSpPr/>
          <p:nvPr/>
        </p:nvSpPr>
        <p:spPr>
          <a:xfrm flipH="1">
            <a:off x="1679698" y="3413886"/>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20" name="TextBox 119"/>
          <p:cNvSpPr txBox="1"/>
          <p:nvPr/>
        </p:nvSpPr>
        <p:spPr>
          <a:xfrm>
            <a:off x="618319" y="6038410"/>
            <a:ext cx="2997975" cy="492443"/>
          </a:xfrm>
          <a:prstGeom prst="rect">
            <a:avLst/>
          </a:prstGeom>
          <a:noFill/>
        </p:spPr>
        <p:txBody>
          <a:bodyPr wrap="square" rtlCol="0">
            <a:spAutoFit/>
          </a:bodyPr>
          <a:lstStyle/>
          <a:p>
            <a:pPr algn="ctr"/>
            <a:r>
              <a:rPr lang="en-US" sz="2600" dirty="0" smtClean="0">
                <a:solidFill>
                  <a:schemeClr val="tx1">
                    <a:lumMod val="65000"/>
                  </a:schemeClr>
                </a:solidFill>
                <a:cs typeface="Calibri"/>
              </a:rPr>
              <a:t>Antenna Array</a:t>
            </a:r>
            <a:endParaRPr lang="en-US" sz="2600" dirty="0">
              <a:solidFill>
                <a:schemeClr val="tx1">
                  <a:lumMod val="65000"/>
                </a:schemeClr>
              </a:solidFill>
              <a:cs typeface="Calibri"/>
            </a:endParaRPr>
          </a:p>
        </p:txBody>
      </p:sp>
      <p:cxnSp>
        <p:nvCxnSpPr>
          <p:cNvPr id="121" name="Straight Connector 120"/>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cxnSp>
        <p:nvCxnSpPr>
          <p:cNvPr id="122" name="Straight Arrow Connector 121"/>
          <p:cNvCxnSpPr/>
          <p:nvPr/>
        </p:nvCxnSpPr>
        <p:spPr>
          <a:xfrm flipH="1" flipV="1">
            <a:off x="1874868" y="3797668"/>
            <a:ext cx="1154521" cy="36082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flipH="1">
            <a:off x="6561915" y="3684918"/>
            <a:ext cx="914400" cy="492443"/>
          </a:xfrm>
          <a:prstGeom prst="rect">
            <a:avLst/>
          </a:prstGeom>
        </p:spPr>
        <p:txBody>
          <a:bodyPr wrap="square">
            <a:spAutoFit/>
          </a:bodyPr>
          <a:lstStyle/>
          <a:p>
            <a:r>
              <a:rPr lang="en-US" sz="2600" i="1" dirty="0" err="1" smtClean="0">
                <a:solidFill>
                  <a:schemeClr val="accent5"/>
                </a:solidFill>
                <a:ea typeface="Lucida Grande"/>
                <a:cs typeface="Lucida Grande"/>
              </a:rPr>
              <a:t>θ</a:t>
            </a:r>
            <a:endParaRPr lang="en-US" sz="2600" i="1" dirty="0">
              <a:solidFill>
                <a:schemeClr val="accent5"/>
              </a:solidFill>
            </a:endParaRPr>
          </a:p>
        </p:txBody>
      </p:sp>
      <p:sp>
        <p:nvSpPr>
          <p:cNvPr id="124" name="TextBox 123"/>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chemeClr val="accent5"/>
                </a:solidFill>
                <a:latin typeface="Calibri"/>
                <a:cs typeface="Calibri"/>
              </a:rPr>
              <a:t>Direction of motion</a:t>
            </a:r>
            <a:endParaRPr lang="en-US" sz="2800" b="1" dirty="0">
              <a:solidFill>
                <a:schemeClr val="accent5"/>
              </a:solidFill>
              <a:latin typeface="Calibri"/>
              <a:cs typeface="Calibri"/>
            </a:endParaRPr>
          </a:p>
        </p:txBody>
      </p:sp>
      <p:cxnSp>
        <p:nvCxnSpPr>
          <p:cNvPr id="125" name="Straight Connector 124"/>
          <p:cNvCxnSpPr/>
          <p:nvPr/>
        </p:nvCxnSpPr>
        <p:spPr bwMode="auto">
          <a:xfrm flipH="1" flipV="1">
            <a:off x="4572000" y="2324288"/>
            <a:ext cx="3850028" cy="1"/>
          </a:xfrm>
          <a:prstGeom prst="line">
            <a:avLst/>
          </a:prstGeom>
          <a:solidFill>
            <a:schemeClr val="accent1"/>
          </a:solidFill>
          <a:ln w="44450" cap="flat" cmpd="sng" algn="ctr">
            <a:solidFill>
              <a:schemeClr val="accent5"/>
            </a:solidFill>
            <a:prstDash val="sysDash"/>
            <a:round/>
            <a:headEnd type="none" w="med" len="med"/>
            <a:tailEnd type="stealth" w="med" len="med"/>
          </a:ln>
          <a:effectLst/>
        </p:spPr>
      </p:cxnSp>
      <p:sp>
        <p:nvSpPr>
          <p:cNvPr id="64" name="Rounded Rectangle 63"/>
          <p:cNvSpPr/>
          <p:nvPr/>
        </p:nvSpPr>
        <p:spPr>
          <a:xfrm>
            <a:off x="322" y="5471772"/>
            <a:ext cx="7067461" cy="1108397"/>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600" dirty="0">
                <a:solidFill>
                  <a:schemeClr val="tx1"/>
                </a:solidFill>
              </a:rPr>
              <a:t>Human motion emulates antenna </a:t>
            </a:r>
            <a:r>
              <a:rPr lang="en-US" sz="2600" dirty="0" smtClean="0">
                <a:solidFill>
                  <a:schemeClr val="tx1"/>
                </a:solidFill>
              </a:rPr>
              <a:t>array</a:t>
            </a:r>
          </a:p>
          <a:p>
            <a:pPr algn="ctr"/>
            <a:r>
              <a:rPr lang="en-US" sz="2600" dirty="0">
                <a:solidFill>
                  <a:schemeClr val="tx1"/>
                </a:solidFill>
                <a:sym typeface="Wingdings"/>
              </a:rPr>
              <a:t> </a:t>
            </a:r>
            <a:r>
              <a:rPr lang="en-US" sz="2600" dirty="0" smtClean="0">
                <a:solidFill>
                  <a:schemeClr val="tx1"/>
                </a:solidFill>
                <a:sym typeface="Wingdings"/>
              </a:rPr>
              <a:t>Inverse </a:t>
            </a:r>
            <a:r>
              <a:rPr lang="en-US" sz="2600" dirty="0">
                <a:solidFill>
                  <a:schemeClr val="tx1"/>
                </a:solidFill>
                <a:sym typeface="Wingdings"/>
              </a:rPr>
              <a:t>synthetic aperture radar (</a:t>
            </a:r>
            <a:r>
              <a:rPr lang="en-US" sz="2600" b="1" dirty="0">
                <a:solidFill>
                  <a:schemeClr val="tx1"/>
                </a:solidFill>
                <a:sym typeface="Wingdings"/>
              </a:rPr>
              <a:t>ISAR</a:t>
            </a:r>
            <a:r>
              <a:rPr lang="en-US" sz="2600" dirty="0">
                <a:solidFill>
                  <a:schemeClr val="tx1"/>
                </a:solidFill>
                <a:sym typeface="Wingdings"/>
              </a:rPr>
              <a:t>)</a:t>
            </a:r>
            <a:endParaRPr lang="en-US" sz="2600" dirty="0">
              <a:solidFill>
                <a:schemeClr val="tx1"/>
              </a:solidFill>
            </a:endParaRPr>
          </a:p>
        </p:txBody>
      </p:sp>
    </p:spTree>
    <p:extLst>
      <p:ext uri="{BB962C8B-B14F-4D97-AF65-F5344CB8AC3E}">
        <p14:creationId xmlns:p14="http://schemas.microsoft.com/office/powerpoint/2010/main" val="2016066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7154"/>
            <a:ext cx="8123464" cy="679903"/>
          </a:xfrm>
        </p:spPr>
        <p:txBody>
          <a:bodyPr>
            <a:normAutofit/>
          </a:bodyPr>
          <a:lstStyle/>
          <a:p>
            <a:r>
              <a:rPr lang="en-US" dirty="0" smtClean="0"/>
              <a:t>How </a:t>
            </a:r>
            <a:r>
              <a:rPr lang="en-US" smtClean="0"/>
              <a:t>to Calculate the Direction? </a:t>
            </a:r>
            <a:endParaRPr lang="en-US" dirty="0"/>
          </a:p>
        </p:txBody>
      </p:sp>
      <p:sp>
        <p:nvSpPr>
          <p:cNvPr id="3" name="Content Placeholder 2"/>
          <p:cNvSpPr>
            <a:spLocks noGrp="1"/>
          </p:cNvSpPr>
          <p:nvPr>
            <p:ph idx="1"/>
          </p:nvPr>
        </p:nvSpPr>
        <p:spPr>
          <a:xfrm>
            <a:off x="628650" y="1295399"/>
            <a:ext cx="8123464" cy="4881563"/>
          </a:xfrm>
        </p:spPr>
        <p:txBody>
          <a:bodyPr/>
          <a:lstStyle/>
          <a:p>
            <a:r>
              <a:rPr lang="en-US" dirty="0" smtClean="0"/>
              <a:t>Say we have </a:t>
            </a:r>
            <a:r>
              <a:rPr lang="en-US" i="1" dirty="0" smtClean="0"/>
              <a:t>w</a:t>
            </a:r>
            <a:r>
              <a:rPr lang="en-US" dirty="0" smtClean="0"/>
              <a:t> consecutive channel measures </a:t>
            </a:r>
            <a:r>
              <a:rPr lang="en-US" i="1" dirty="0" smtClean="0"/>
              <a:t>h</a:t>
            </a:r>
            <a:r>
              <a:rPr lang="en-US" dirty="0" smtClean="0"/>
              <a:t>[</a:t>
            </a:r>
            <a:r>
              <a:rPr lang="en-US" i="1" dirty="0" smtClean="0"/>
              <a:t>n</a:t>
            </a:r>
            <a:r>
              <a:rPr lang="en-US" dirty="0" smtClean="0"/>
              <a:t>], </a:t>
            </a:r>
            <a:r>
              <a:rPr lang="is-IS" dirty="0" smtClean="0"/>
              <a:t>…, </a:t>
            </a:r>
            <a:r>
              <a:rPr lang="is-IS" i="1" dirty="0" smtClean="0"/>
              <a:t>h</a:t>
            </a:r>
            <a:r>
              <a:rPr lang="is-IS" dirty="0" smtClean="0"/>
              <a:t>[</a:t>
            </a:r>
            <a:r>
              <a:rPr lang="is-IS" i="1" dirty="0" smtClean="0"/>
              <a:t>n</a:t>
            </a:r>
            <a:r>
              <a:rPr lang="is-IS" dirty="0" smtClean="0"/>
              <a:t>+</a:t>
            </a:r>
            <a:r>
              <a:rPr lang="is-IS" i="1" dirty="0" smtClean="0"/>
              <a:t>w</a:t>
            </a:r>
            <a:r>
              <a:rPr lang="is-IS" dirty="0" smtClean="0"/>
              <a:t>] from time </a:t>
            </a:r>
            <a:r>
              <a:rPr lang="is-IS" i="1" dirty="0" smtClean="0"/>
              <a:t>n</a:t>
            </a:r>
            <a:r>
              <a:rPr lang="is-IS" dirty="0" smtClean="0"/>
              <a:t> to (</a:t>
            </a:r>
            <a:r>
              <a:rPr lang="is-IS" i="1" dirty="0" smtClean="0"/>
              <a:t>n</a:t>
            </a:r>
            <a:r>
              <a:rPr lang="is-IS" dirty="0" smtClean="0"/>
              <a:t> + </a:t>
            </a:r>
            <a:r>
              <a:rPr lang="is-IS" i="1" dirty="0" smtClean="0"/>
              <a:t>w</a:t>
            </a:r>
            <a:r>
              <a:rPr lang="is-IS" dirty="0" smtClean="0"/>
              <a:t>)</a:t>
            </a:r>
          </a:p>
          <a:p>
            <a:r>
              <a:rPr lang="is-IS" dirty="0" smtClean="0"/>
              <a:t>The signal along the direction</a:t>
            </a:r>
            <a:r>
              <a:rPr lang="is-IS" i="1" dirty="0" smtClean="0"/>
              <a:t> </a:t>
            </a:r>
            <a:r>
              <a:rPr lang="en-US" i="1" dirty="0" err="1" smtClean="0">
                <a:ea typeface="Lucida Grande"/>
                <a:cs typeface="Lucida Grande"/>
              </a:rPr>
              <a:t>θ</a:t>
            </a:r>
            <a:r>
              <a:rPr lang="en-US" i="1" dirty="0"/>
              <a:t> </a:t>
            </a:r>
            <a:r>
              <a:rPr lang="en-US" dirty="0" smtClean="0"/>
              <a:t>at time n is given by</a:t>
            </a:r>
          </a:p>
          <a:p>
            <a:endParaRPr lang="en-US" i="1" dirty="0">
              <a:solidFill>
                <a:schemeClr val="accent5"/>
              </a:solidFill>
            </a:endParaRPr>
          </a:p>
          <a:p>
            <a:endParaRPr lang="en-US" i="1" dirty="0" smtClean="0">
              <a:solidFill>
                <a:schemeClr val="accent5"/>
              </a:solidFill>
            </a:endParaRPr>
          </a:p>
          <a:p>
            <a:r>
              <a:rPr lang="en-US" dirty="0" smtClean="0"/>
              <a:t>The direction can be found by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1200848" y="3065518"/>
            <a:ext cx="4445000" cy="914400"/>
          </a:xfrm>
          <a:prstGeom prst="rect">
            <a:avLst/>
          </a:prstGeom>
        </p:spPr>
      </p:pic>
      <p:pic>
        <p:nvPicPr>
          <p:cNvPr id="7" name="Picture 6"/>
          <p:cNvPicPr>
            <a:picLocks noChangeAspect="1"/>
          </p:cNvPicPr>
          <p:nvPr/>
        </p:nvPicPr>
        <p:blipFill>
          <a:blip r:embed="rId4"/>
          <a:stretch>
            <a:fillRect/>
          </a:stretch>
        </p:blipFill>
        <p:spPr>
          <a:xfrm>
            <a:off x="1304084" y="5084668"/>
            <a:ext cx="2832100" cy="469900"/>
          </a:xfrm>
          <a:prstGeom prst="rect">
            <a:avLst/>
          </a:prstGeom>
        </p:spPr>
      </p:pic>
      <p:sp>
        <p:nvSpPr>
          <p:cNvPr id="8" name="Oval 7"/>
          <p:cNvSpPr/>
          <p:nvPr/>
        </p:nvSpPr>
        <p:spPr>
          <a:xfrm>
            <a:off x="4887686" y="3185115"/>
            <a:ext cx="228600" cy="426923"/>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87686" y="3681929"/>
            <a:ext cx="3353803" cy="646331"/>
          </a:xfrm>
          <a:prstGeom prst="rect">
            <a:avLst/>
          </a:prstGeom>
          <a:noFill/>
        </p:spPr>
        <p:txBody>
          <a:bodyPr wrap="none" rtlCol="0">
            <a:spAutoFit/>
          </a:bodyPr>
          <a:lstStyle/>
          <a:p>
            <a:r>
              <a:rPr lang="en-US" smtClean="0">
                <a:solidFill>
                  <a:schemeClr val="accent5"/>
                </a:solidFill>
              </a:rPr>
              <a:t>spatial </a:t>
            </a:r>
            <a:r>
              <a:rPr lang="en-US" dirty="0" smtClean="0">
                <a:solidFill>
                  <a:schemeClr val="accent5"/>
                </a:solidFill>
              </a:rPr>
              <a:t>separation between </a:t>
            </a:r>
            <a:br>
              <a:rPr lang="en-US" dirty="0" smtClean="0">
                <a:solidFill>
                  <a:schemeClr val="accent5"/>
                </a:solidFill>
              </a:rPr>
            </a:br>
            <a:r>
              <a:rPr lang="en-US" dirty="0" smtClean="0">
                <a:solidFill>
                  <a:schemeClr val="accent5"/>
                </a:solidFill>
              </a:rPr>
              <a:t>successive antennas</a:t>
            </a:r>
            <a:endParaRPr lang="en-US" dirty="0">
              <a:solidFill>
                <a:schemeClr val="accent5"/>
              </a:solidFill>
            </a:endParaRPr>
          </a:p>
        </p:txBody>
      </p:sp>
      <p:sp>
        <p:nvSpPr>
          <p:cNvPr id="10" name="Rounded Rectangle 9"/>
          <p:cNvSpPr/>
          <p:nvPr/>
        </p:nvSpPr>
        <p:spPr>
          <a:xfrm>
            <a:off x="4289813" y="4876970"/>
            <a:ext cx="4756735" cy="1108397"/>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600" dirty="0" smtClean="0">
                <a:solidFill>
                  <a:schemeClr val="tx1"/>
                </a:solidFill>
              </a:rPr>
              <a:t>How to get </a:t>
            </a:r>
            <a:r>
              <a:rPr lang="en-US" sz="2600" dirty="0" err="1" smtClean="0">
                <a:solidFill>
                  <a:schemeClr val="tx1"/>
                </a:solidFill>
              </a:rPr>
              <a:t>Δ</a:t>
            </a:r>
            <a:r>
              <a:rPr lang="en-US" sz="2600" dirty="0" smtClean="0">
                <a:solidFill>
                  <a:schemeClr val="tx1"/>
                </a:solidFill>
              </a:rPr>
              <a:t> given that user location is unknown?</a:t>
            </a:r>
            <a:endParaRPr lang="en-US" sz="2600" dirty="0">
              <a:solidFill>
                <a:schemeClr val="tx1"/>
              </a:solidFill>
            </a:endParaRPr>
          </a:p>
        </p:txBody>
      </p:sp>
    </p:spTree>
    <p:extLst>
      <p:ext uri="{BB962C8B-B14F-4D97-AF65-F5344CB8AC3E}">
        <p14:creationId xmlns:p14="http://schemas.microsoft.com/office/powerpoint/2010/main" val="4158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7154"/>
            <a:ext cx="8123464" cy="679903"/>
          </a:xfrm>
        </p:spPr>
        <p:txBody>
          <a:bodyPr>
            <a:normAutofit/>
          </a:bodyPr>
          <a:lstStyle/>
          <a:p>
            <a:r>
              <a:rPr lang="en-US" dirty="0" smtClean="0"/>
              <a:t>Tracking Users</a:t>
            </a:r>
            <a:endParaRPr lang="en-US" dirty="0"/>
          </a:p>
        </p:txBody>
      </p:sp>
      <p:sp>
        <p:nvSpPr>
          <p:cNvPr id="3" name="Content Placeholder 2"/>
          <p:cNvSpPr>
            <a:spLocks noGrp="1"/>
          </p:cNvSpPr>
          <p:nvPr>
            <p:ph idx="1"/>
          </p:nvPr>
        </p:nvSpPr>
        <p:spPr>
          <a:xfrm>
            <a:off x="628650" y="1099457"/>
            <a:ext cx="8123464" cy="5077505"/>
          </a:xfrm>
        </p:spPr>
        <p:txBody>
          <a:bodyPr/>
          <a:lstStyle/>
          <a:p>
            <a:r>
              <a:rPr lang="en-US" dirty="0" smtClean="0"/>
              <a:t>Rough estimation </a:t>
            </a:r>
            <a:r>
              <a:rPr lang="en-US" dirty="0" err="1" smtClean="0"/>
              <a:t>Δ</a:t>
            </a:r>
            <a:r>
              <a:rPr lang="en-US" dirty="0" smtClean="0"/>
              <a:t> = </a:t>
            </a:r>
            <a:r>
              <a:rPr lang="en-US" i="1" dirty="0" err="1" smtClean="0"/>
              <a:t>vT</a:t>
            </a:r>
            <a:r>
              <a:rPr lang="en-US" dirty="0" smtClean="0"/>
              <a:t>, where </a:t>
            </a:r>
            <a:r>
              <a:rPr lang="en-US" i="1" dirty="0" smtClean="0"/>
              <a:t>v</a:t>
            </a:r>
            <a:r>
              <a:rPr lang="en-US" dirty="0" smtClean="0"/>
              <a:t> is user mobility (~1m/s)</a:t>
            </a:r>
          </a:p>
          <a:p>
            <a:r>
              <a:rPr lang="en-US" dirty="0" err="1" smtClean="0"/>
              <a:t>WiVi</a:t>
            </a:r>
            <a:r>
              <a:rPr lang="en-US" dirty="0" smtClean="0"/>
              <a:t> only tracks users, instead of localizing them</a:t>
            </a:r>
          </a:p>
          <a:p>
            <a:pPr lvl="1"/>
            <a:r>
              <a:rPr lang="en-US" dirty="0"/>
              <a:t>Only need to know whether the user is moving </a:t>
            </a:r>
            <a:r>
              <a:rPr lang="en-US" dirty="0" smtClean="0"/>
              <a:t>closer </a:t>
            </a:r>
            <a:r>
              <a:rPr lang="en-US" dirty="0"/>
              <a:t>or away from the device</a:t>
            </a:r>
          </a:p>
          <a:p>
            <a:pPr lvl="1"/>
            <a:endParaRPr lang="en-US" dirty="0" smtClean="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p:cNvPicPr>
            <a:picLocks noChangeAspect="1"/>
          </p:cNvPicPr>
          <p:nvPr/>
        </p:nvPicPr>
        <p:blipFill>
          <a:blip r:embed="rId3"/>
          <a:stretch>
            <a:fillRect/>
          </a:stretch>
        </p:blipFill>
        <p:spPr>
          <a:xfrm>
            <a:off x="1513567" y="3360788"/>
            <a:ext cx="5964464" cy="3360688"/>
          </a:xfrm>
          <a:prstGeom prst="rect">
            <a:avLst/>
          </a:prstGeom>
        </p:spPr>
      </p:pic>
      <p:sp>
        <p:nvSpPr>
          <p:cNvPr id="11" name="Oval 10"/>
          <p:cNvSpPr/>
          <p:nvPr/>
        </p:nvSpPr>
        <p:spPr>
          <a:xfrm>
            <a:off x="2318656" y="4049486"/>
            <a:ext cx="1807029" cy="892628"/>
          </a:xfrm>
          <a:prstGeom prst="ellipse">
            <a:avLst/>
          </a:prstGeom>
          <a:no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09373" y="3590460"/>
            <a:ext cx="5101076" cy="369332"/>
          </a:xfrm>
          <a:prstGeom prst="rect">
            <a:avLst/>
          </a:prstGeom>
          <a:noFill/>
        </p:spPr>
        <p:txBody>
          <a:bodyPr wrap="none" rtlCol="0">
            <a:spAutoFit/>
          </a:bodyPr>
          <a:lstStyle/>
          <a:p>
            <a:r>
              <a:rPr lang="en-US" dirty="0">
                <a:solidFill>
                  <a:schemeClr val="accent4"/>
                </a:solidFill>
              </a:rPr>
              <a:t>p</a:t>
            </a:r>
            <a:r>
              <a:rPr lang="en-US" dirty="0" smtClean="0">
                <a:solidFill>
                  <a:schemeClr val="accent4"/>
                </a:solidFill>
              </a:rPr>
              <a:t>ositive angle, decreasing </a:t>
            </a:r>
            <a:r>
              <a:rPr lang="en-US" dirty="0" smtClean="0">
                <a:solidFill>
                  <a:schemeClr val="accent4"/>
                </a:solidFill>
                <a:sym typeface="Wingdings"/>
              </a:rPr>
              <a:t> moving closer</a:t>
            </a:r>
            <a:endParaRPr lang="en-US" dirty="0">
              <a:solidFill>
                <a:schemeClr val="accent4"/>
              </a:solidFill>
            </a:endParaRPr>
          </a:p>
        </p:txBody>
      </p:sp>
      <p:sp>
        <p:nvSpPr>
          <p:cNvPr id="13" name="Oval 12"/>
          <p:cNvSpPr/>
          <p:nvPr/>
        </p:nvSpPr>
        <p:spPr>
          <a:xfrm>
            <a:off x="3749447" y="4666910"/>
            <a:ext cx="1492704" cy="892628"/>
          </a:xfrm>
          <a:prstGeom prst="ellipse">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96459" y="5554261"/>
            <a:ext cx="5069016" cy="369332"/>
          </a:xfrm>
          <a:prstGeom prst="rect">
            <a:avLst/>
          </a:prstGeom>
          <a:noFill/>
        </p:spPr>
        <p:txBody>
          <a:bodyPr wrap="none" rtlCol="0">
            <a:spAutoFit/>
          </a:bodyPr>
          <a:lstStyle/>
          <a:p>
            <a:r>
              <a:rPr lang="en-US" dirty="0" smtClean="0">
                <a:solidFill>
                  <a:schemeClr val="accent2"/>
                </a:solidFill>
              </a:rPr>
              <a:t>negative angle, increasing </a:t>
            </a:r>
            <a:r>
              <a:rPr lang="en-US" dirty="0" smtClean="0">
                <a:solidFill>
                  <a:schemeClr val="accent2"/>
                </a:solidFill>
                <a:sym typeface="Wingdings"/>
              </a:rPr>
              <a:t> moving away</a:t>
            </a:r>
            <a:endParaRPr lang="en-US" dirty="0">
              <a:solidFill>
                <a:schemeClr val="accent2"/>
              </a:solidFill>
            </a:endParaRPr>
          </a:p>
        </p:txBody>
      </p:sp>
    </p:spTree>
    <p:extLst>
      <p:ext uri="{BB962C8B-B14F-4D97-AF65-F5344CB8AC3E}">
        <p14:creationId xmlns:p14="http://schemas.microsoft.com/office/powerpoint/2010/main" val="68810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Approaches</a:t>
            </a:r>
            <a:endParaRPr lang="en-US" dirty="0"/>
          </a:p>
        </p:txBody>
      </p:sp>
      <p:sp>
        <p:nvSpPr>
          <p:cNvPr id="3" name="Content Placeholder 2"/>
          <p:cNvSpPr>
            <a:spLocks noGrp="1"/>
          </p:cNvSpPr>
          <p:nvPr>
            <p:ph idx="1"/>
          </p:nvPr>
        </p:nvSpPr>
        <p:spPr/>
        <p:txBody>
          <a:bodyPr/>
          <a:lstStyle/>
          <a:p>
            <a:r>
              <a:rPr lang="en-US" dirty="0" smtClean="0"/>
              <a:t>RSSI-based</a:t>
            </a:r>
          </a:p>
          <a:p>
            <a:r>
              <a:rPr lang="en-US" dirty="0" smtClean="0"/>
              <a:t>Angle of Arrival (</a:t>
            </a:r>
            <a:r>
              <a:rPr lang="en-US" dirty="0" err="1" smtClean="0"/>
              <a:t>AoA</a:t>
            </a:r>
            <a:r>
              <a:rPr lang="en-US" dirty="0" smtClean="0"/>
              <a:t>)</a:t>
            </a:r>
          </a:p>
          <a:p>
            <a:r>
              <a:rPr lang="en-US" dirty="0" smtClean="0"/>
              <a:t>Time of Flight (</a:t>
            </a:r>
            <a:r>
              <a:rPr lang="en-US" dirty="0" err="1" smtClean="0"/>
              <a:t>ToF</a:t>
            </a:r>
            <a:r>
              <a:rPr lang="en-US" dirty="0" smtClean="0"/>
              <a:t>)</a:t>
            </a:r>
          </a:p>
          <a:p>
            <a:r>
              <a:rPr lang="en-US" dirty="0" smtClean="0"/>
              <a:t>Time Difference of Arrival (</a:t>
            </a:r>
            <a:r>
              <a:rPr lang="en-US" dirty="0" err="1" smtClean="0"/>
              <a:t>TDoA</a:t>
            </a:r>
            <a:r>
              <a:rPr lang="en-US" dirty="0" smtClean="0"/>
              <a: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84109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Multiple Persons</a:t>
            </a:r>
            <a:endParaRPr lang="en-US" dirty="0"/>
          </a:p>
        </p:txBody>
      </p:sp>
      <p:sp>
        <p:nvSpPr>
          <p:cNvPr id="3" name="Content Placeholder 2"/>
          <p:cNvSpPr>
            <a:spLocks noGrp="1"/>
          </p:cNvSpPr>
          <p:nvPr>
            <p:ph idx="1"/>
          </p:nvPr>
        </p:nvSpPr>
        <p:spPr/>
        <p:txBody>
          <a:bodyPr/>
          <a:lstStyle/>
          <a:p>
            <a:r>
              <a:rPr lang="en-US" dirty="0" smtClean="0"/>
              <a:t>Human mobility is continuous!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5" name="Picture 4"/>
          <p:cNvPicPr>
            <a:picLocks noChangeAspect="1"/>
          </p:cNvPicPr>
          <p:nvPr/>
        </p:nvPicPr>
        <p:blipFill>
          <a:blip r:embed="rId2"/>
          <a:stretch>
            <a:fillRect/>
          </a:stretch>
        </p:blipFill>
        <p:spPr>
          <a:xfrm>
            <a:off x="1469569" y="2557237"/>
            <a:ext cx="5697764" cy="3187736"/>
          </a:xfrm>
          <a:prstGeom prst="rect">
            <a:avLst/>
          </a:prstGeom>
        </p:spPr>
      </p:pic>
      <p:cxnSp>
        <p:nvCxnSpPr>
          <p:cNvPr id="7" name="Straight Arrow Connector 6"/>
          <p:cNvCxnSpPr/>
          <p:nvPr/>
        </p:nvCxnSpPr>
        <p:spPr>
          <a:xfrm flipV="1">
            <a:off x="3439882" y="2852058"/>
            <a:ext cx="511629" cy="28302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73054" y="2561582"/>
            <a:ext cx="837089" cy="369332"/>
          </a:xfrm>
          <a:prstGeom prst="rect">
            <a:avLst/>
          </a:prstGeom>
          <a:noFill/>
        </p:spPr>
        <p:txBody>
          <a:bodyPr wrap="none" rtlCol="0">
            <a:spAutoFit/>
          </a:bodyPr>
          <a:lstStyle/>
          <a:p>
            <a:r>
              <a:rPr lang="en-US" dirty="0" smtClean="0">
                <a:solidFill>
                  <a:schemeClr val="accent4"/>
                </a:solidFill>
              </a:rPr>
              <a:t>user 1</a:t>
            </a:r>
            <a:endParaRPr lang="en-US" dirty="0">
              <a:solidFill>
                <a:schemeClr val="accent4"/>
              </a:solidFill>
            </a:endParaRPr>
          </a:p>
        </p:txBody>
      </p:sp>
      <p:cxnSp>
        <p:nvCxnSpPr>
          <p:cNvPr id="9" name="Straight Arrow Connector 8"/>
          <p:cNvCxnSpPr/>
          <p:nvPr/>
        </p:nvCxnSpPr>
        <p:spPr>
          <a:xfrm flipV="1">
            <a:off x="4370610" y="2852058"/>
            <a:ext cx="698967" cy="32245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43035" y="2624240"/>
            <a:ext cx="837089" cy="369332"/>
          </a:xfrm>
          <a:prstGeom prst="rect">
            <a:avLst/>
          </a:prstGeom>
          <a:noFill/>
        </p:spPr>
        <p:txBody>
          <a:bodyPr wrap="none" rtlCol="0">
            <a:spAutoFit/>
          </a:bodyPr>
          <a:lstStyle/>
          <a:p>
            <a:r>
              <a:rPr lang="en-US" dirty="0" smtClean="0">
                <a:solidFill>
                  <a:schemeClr val="accent2"/>
                </a:solidFill>
              </a:rPr>
              <a:t>user 2</a:t>
            </a:r>
            <a:endParaRPr lang="en-US" dirty="0">
              <a:solidFill>
                <a:schemeClr val="accent2"/>
              </a:solidFill>
            </a:endParaRPr>
          </a:p>
        </p:txBody>
      </p:sp>
    </p:spTree>
    <p:extLst>
      <p:ext uri="{BB962C8B-B14F-4D97-AF65-F5344CB8AC3E}">
        <p14:creationId xmlns:p14="http://schemas.microsoft.com/office/powerpoint/2010/main" val="128055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RF-based Localization</a:t>
            </a:r>
            <a:endParaRPr lang="en-US" dirty="0"/>
          </a:p>
        </p:txBody>
      </p:sp>
      <p:sp>
        <p:nvSpPr>
          <p:cNvPr id="3" name="Content Placeholder 2"/>
          <p:cNvSpPr>
            <a:spLocks noGrp="1"/>
          </p:cNvSpPr>
          <p:nvPr>
            <p:ph idx="1"/>
          </p:nvPr>
        </p:nvSpPr>
        <p:spPr/>
        <p:txBody>
          <a:bodyPr/>
          <a:lstStyle/>
          <a:p>
            <a:r>
              <a:rPr lang="en-US" dirty="0" smtClean="0"/>
              <a:t>See through walls</a:t>
            </a:r>
          </a:p>
          <a:p>
            <a:pPr lvl="1"/>
            <a:r>
              <a:rPr lang="en-US" dirty="0" err="1" smtClean="0"/>
              <a:t>WiVi</a:t>
            </a:r>
            <a:r>
              <a:rPr lang="en-US" dirty="0" smtClean="0"/>
              <a:t> (SIGCOMM’13)</a:t>
            </a:r>
          </a:p>
          <a:p>
            <a:r>
              <a:rPr lang="en-US" dirty="0" err="1" smtClean="0">
                <a:solidFill>
                  <a:schemeClr val="accent5"/>
                </a:solidFill>
              </a:rPr>
              <a:t>ToF</a:t>
            </a:r>
            <a:r>
              <a:rPr lang="en-US" dirty="0" smtClean="0">
                <a:solidFill>
                  <a:schemeClr val="accent5"/>
                </a:solidFill>
              </a:rPr>
              <a:t>-based localization</a:t>
            </a:r>
          </a:p>
          <a:p>
            <a:pPr lvl="1"/>
            <a:r>
              <a:rPr lang="en-US" dirty="0" err="1" smtClean="0">
                <a:solidFill>
                  <a:schemeClr val="accent5"/>
                </a:solidFill>
              </a:rPr>
              <a:t>WiTrack</a:t>
            </a:r>
            <a:r>
              <a:rPr lang="en-US" dirty="0" smtClean="0">
                <a:solidFill>
                  <a:schemeClr val="accent5"/>
                </a:solidFill>
              </a:rPr>
              <a:t> (NSDI’14, NSDI’15)</a:t>
            </a:r>
          </a:p>
          <a:p>
            <a:r>
              <a:rPr lang="en-US" dirty="0" err="1"/>
              <a:t>AoA</a:t>
            </a:r>
            <a:r>
              <a:rPr lang="en-US" dirty="0"/>
              <a:t>-based localization</a:t>
            </a:r>
          </a:p>
          <a:p>
            <a:pPr lvl="1"/>
            <a:r>
              <a:rPr lang="en-US" dirty="0" err="1"/>
              <a:t>ArrayTrack</a:t>
            </a:r>
            <a:r>
              <a:rPr lang="en-US" dirty="0"/>
              <a:t> (NSDI’13)</a:t>
            </a:r>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428287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7688" y="1410158"/>
            <a:ext cx="3672824" cy="2379120"/>
          </a:xfrm>
          <a:prstGeom prst="rect">
            <a:avLst/>
          </a:prstGeom>
        </p:spPr>
      </p:pic>
      <p:pic>
        <p:nvPicPr>
          <p:cNvPr id="6" name="Picture 5"/>
          <p:cNvPicPr>
            <a:picLocks noChangeAspect="1"/>
          </p:cNvPicPr>
          <p:nvPr/>
        </p:nvPicPr>
        <p:blipFill rotWithShape="1">
          <a:blip r:embed="rId4"/>
          <a:srcRect b="13324"/>
          <a:stretch/>
        </p:blipFill>
        <p:spPr>
          <a:xfrm>
            <a:off x="4950810" y="4255613"/>
            <a:ext cx="3863901" cy="2319138"/>
          </a:xfrm>
          <a:prstGeom prst="rect">
            <a:avLst/>
          </a:prstGeom>
        </p:spPr>
      </p:pic>
      <p:pic>
        <p:nvPicPr>
          <p:cNvPr id="8" name="Picture 7"/>
          <p:cNvPicPr>
            <a:picLocks noChangeAspect="1"/>
          </p:cNvPicPr>
          <p:nvPr/>
        </p:nvPicPr>
        <p:blipFill rotWithShape="1">
          <a:blip r:embed="rId5"/>
          <a:srcRect b="8946"/>
          <a:stretch/>
        </p:blipFill>
        <p:spPr>
          <a:xfrm>
            <a:off x="4950810" y="1410158"/>
            <a:ext cx="3863901" cy="2379120"/>
          </a:xfrm>
          <a:prstGeom prst="rect">
            <a:avLst/>
          </a:prstGeom>
        </p:spPr>
      </p:pic>
      <p:sp>
        <p:nvSpPr>
          <p:cNvPr id="10" name="Title 1"/>
          <p:cNvSpPr>
            <a:spLocks noGrp="1"/>
          </p:cNvSpPr>
          <p:nvPr>
            <p:ph type="title"/>
          </p:nvPr>
        </p:nvSpPr>
        <p:spPr>
          <a:xfrm>
            <a:off x="457200" y="-116714"/>
            <a:ext cx="8229600" cy="1143000"/>
          </a:xfrm>
        </p:spPr>
        <p:txBody>
          <a:bodyPr>
            <a:normAutofit/>
          </a:bodyPr>
          <a:lstStyle/>
          <a:p>
            <a:r>
              <a:rPr lang="en-US" dirty="0" smtClean="0"/>
              <a:t>Applications</a:t>
            </a:r>
            <a:endParaRPr lang="en-US" dirty="0"/>
          </a:p>
        </p:txBody>
      </p:sp>
      <p:sp>
        <p:nvSpPr>
          <p:cNvPr id="12" name="Content Placeholder 2"/>
          <p:cNvSpPr>
            <a:spLocks noGrp="1"/>
          </p:cNvSpPr>
          <p:nvPr>
            <p:ph idx="1"/>
          </p:nvPr>
        </p:nvSpPr>
        <p:spPr>
          <a:xfrm>
            <a:off x="1345980" y="985081"/>
            <a:ext cx="2800438" cy="715682"/>
          </a:xfrm>
        </p:spPr>
        <p:txBody>
          <a:bodyPr>
            <a:normAutofit/>
          </a:bodyPr>
          <a:lstStyle/>
          <a:p>
            <a:pPr marL="0" indent="0">
              <a:buNone/>
            </a:pPr>
            <a:r>
              <a:rPr lang="en-US" sz="2400" dirty="0" smtClean="0"/>
              <a:t>Gaming</a:t>
            </a:r>
          </a:p>
        </p:txBody>
      </p:sp>
      <p:sp>
        <p:nvSpPr>
          <p:cNvPr id="15" name="Content Placeholder 2"/>
          <p:cNvSpPr txBox="1">
            <a:spLocks/>
          </p:cNvSpPr>
          <p:nvPr/>
        </p:nvSpPr>
        <p:spPr>
          <a:xfrm>
            <a:off x="5557797" y="1025799"/>
            <a:ext cx="2862728" cy="715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tx1"/>
                </a:solidFill>
              </a:rPr>
              <a:t>Gesture Control</a:t>
            </a:r>
          </a:p>
        </p:txBody>
      </p:sp>
      <p:sp>
        <p:nvSpPr>
          <p:cNvPr id="16" name="Content Placeholder 2"/>
          <p:cNvSpPr txBox="1">
            <a:spLocks/>
          </p:cNvSpPr>
          <p:nvPr/>
        </p:nvSpPr>
        <p:spPr>
          <a:xfrm>
            <a:off x="5369538" y="3835225"/>
            <a:ext cx="3535383" cy="715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tx1"/>
                </a:solidFill>
              </a:rPr>
              <a:t>Elderly Monitoring</a:t>
            </a:r>
          </a:p>
        </p:txBody>
      </p:sp>
      <p:sp>
        <p:nvSpPr>
          <p:cNvPr id="20" name="Content Placeholder 2"/>
          <p:cNvSpPr txBox="1">
            <a:spLocks/>
          </p:cNvSpPr>
          <p:nvPr/>
        </p:nvSpPr>
        <p:spPr>
          <a:xfrm>
            <a:off x="584908" y="3835225"/>
            <a:ext cx="3031123" cy="715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tx1"/>
                </a:solidFill>
              </a:rPr>
              <a:t>First Responders</a:t>
            </a:r>
          </a:p>
        </p:txBody>
      </p:sp>
      <p:pic>
        <p:nvPicPr>
          <p:cNvPr id="11" name="Picture 10"/>
          <p:cNvPicPr>
            <a:picLocks noChangeAspect="1"/>
          </p:cNvPicPr>
          <p:nvPr/>
        </p:nvPicPr>
        <p:blipFill>
          <a:blip r:embed="rId6"/>
          <a:stretch>
            <a:fillRect/>
          </a:stretch>
        </p:blipFill>
        <p:spPr>
          <a:xfrm>
            <a:off x="377688" y="4255613"/>
            <a:ext cx="3672824" cy="2319138"/>
          </a:xfrm>
          <a:prstGeom prst="rect">
            <a:avLst/>
          </a:prstGeom>
        </p:spPr>
      </p:pic>
    </p:spTree>
    <p:extLst>
      <p:ext uri="{BB962C8B-B14F-4D97-AF65-F5344CB8AC3E}">
        <p14:creationId xmlns:p14="http://schemas.microsoft.com/office/powerpoint/2010/main" val="959129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ToF</a:t>
            </a:r>
            <a:r>
              <a:rPr lang="en-US" dirty="0" smtClean="0"/>
              <a:t>-based Localization</a:t>
            </a:r>
            <a:endParaRPr lang="en-US" dirty="0"/>
          </a:p>
        </p:txBody>
      </p:sp>
      <p:grpSp>
        <p:nvGrpSpPr>
          <p:cNvPr id="4" name="Group 3"/>
          <p:cNvGrpSpPr/>
          <p:nvPr/>
        </p:nvGrpSpPr>
        <p:grpSpPr>
          <a:xfrm>
            <a:off x="1670999" y="2013602"/>
            <a:ext cx="266523" cy="442474"/>
            <a:chOff x="3213919" y="2873353"/>
            <a:chExt cx="266523" cy="548797"/>
          </a:xfrm>
        </p:grpSpPr>
        <p:sp>
          <p:nvSpPr>
            <p:cNvPr id="5" name="Isosceles Triangle 4"/>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5"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46158" y="3062921"/>
            <a:ext cx="631039" cy="461665"/>
          </a:xfrm>
          <a:prstGeom prst="rect">
            <a:avLst/>
          </a:prstGeom>
          <a:noFill/>
        </p:spPr>
        <p:txBody>
          <a:bodyPr wrap="square" rtlCol="0">
            <a:spAutoFit/>
          </a:bodyPr>
          <a:lstStyle/>
          <a:p>
            <a:r>
              <a:rPr lang="en-US" sz="2400" dirty="0" smtClean="0"/>
              <a:t>Rx</a:t>
            </a:r>
            <a:endParaRPr lang="en-US" sz="2400" dirty="0"/>
          </a:p>
        </p:txBody>
      </p:sp>
      <p:grpSp>
        <p:nvGrpSpPr>
          <p:cNvPr id="8" name="Group 7"/>
          <p:cNvGrpSpPr/>
          <p:nvPr/>
        </p:nvGrpSpPr>
        <p:grpSpPr>
          <a:xfrm>
            <a:off x="1730075" y="3158093"/>
            <a:ext cx="266523" cy="442474"/>
            <a:chOff x="3213919" y="2873353"/>
            <a:chExt cx="266523" cy="548797"/>
          </a:xfrm>
        </p:grpSpPr>
        <p:sp>
          <p:nvSpPr>
            <p:cNvPr id="9" name="Isosceles Triangle 8"/>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846158" y="1962135"/>
            <a:ext cx="623261" cy="461665"/>
          </a:xfrm>
          <a:prstGeom prst="rect">
            <a:avLst/>
          </a:prstGeom>
          <a:noFill/>
        </p:spPr>
        <p:txBody>
          <a:bodyPr wrap="square" rtlCol="0">
            <a:spAutoFit/>
          </a:bodyPr>
          <a:lstStyle/>
          <a:p>
            <a:r>
              <a:rPr lang="en-US" sz="2400" dirty="0" err="1" smtClean="0"/>
              <a:t>Tx</a:t>
            </a:r>
            <a:endParaRPr lang="en-US" sz="2400" dirty="0"/>
          </a:p>
        </p:txBody>
      </p:sp>
      <p:pic>
        <p:nvPicPr>
          <p:cNvPr id="12" name="Picture 1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flipH="1">
            <a:off x="6496772" y="2228518"/>
            <a:ext cx="974858" cy="1435611"/>
          </a:xfrm>
          <a:prstGeom prst="rect">
            <a:avLst/>
          </a:prstGeom>
        </p:spPr>
      </p:pic>
      <p:sp>
        <p:nvSpPr>
          <p:cNvPr id="15" name="Content Placeholder 2"/>
          <p:cNvSpPr>
            <a:spLocks noGrp="1"/>
          </p:cNvSpPr>
          <p:nvPr>
            <p:ph idx="1"/>
          </p:nvPr>
        </p:nvSpPr>
        <p:spPr>
          <a:xfrm>
            <a:off x="499634" y="4841089"/>
            <a:ext cx="8015716" cy="747059"/>
          </a:xfrm>
        </p:spPr>
        <p:txBody>
          <a:bodyPr>
            <a:noAutofit/>
          </a:bodyPr>
          <a:lstStyle/>
          <a:p>
            <a:pPr marL="0" indent="0" algn="ctr">
              <a:buNone/>
            </a:pPr>
            <a:r>
              <a:rPr lang="en-US" dirty="0" smtClean="0">
                <a:solidFill>
                  <a:schemeClr val="tx1"/>
                </a:solidFill>
              </a:rPr>
              <a:t>Distance = Reflection time  x  Speed of light</a:t>
            </a:r>
          </a:p>
        </p:txBody>
      </p:sp>
      <p:pic>
        <p:nvPicPr>
          <p:cNvPr id="16" name="Picture 15"/>
          <p:cNvPicPr>
            <a:picLocks noChangeAspect="1"/>
          </p:cNvPicPr>
          <p:nvPr/>
        </p:nvPicPr>
        <p:blipFill rotWithShape="1">
          <a:blip r:embed="rId5"/>
          <a:srcRect l="1543" r="82609" b="30775"/>
          <a:stretch/>
        </p:blipFill>
        <p:spPr>
          <a:xfrm>
            <a:off x="5010843" y="1725779"/>
            <a:ext cx="794755" cy="259208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5400000">
            <a:off x="1767850" y="1733320"/>
            <a:ext cx="1181370" cy="990395"/>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6580720" y="2666019"/>
            <a:ext cx="358086" cy="317308"/>
          </a:xfrm>
          <a:prstGeom prst="rect">
            <a:avLst/>
          </a:prstGeom>
        </p:spPr>
      </p:pic>
    </p:spTree>
    <p:extLst>
      <p:ext uri="{BB962C8B-B14F-4D97-AF65-F5344CB8AC3E}">
        <p14:creationId xmlns:p14="http://schemas.microsoft.com/office/powerpoint/2010/main" val="13043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94444E-6 -4.81841E-6 L 0.25799 0.04002 " pathEditMode="relative" rAng="0" ptsTypes="AA">
                                      <p:cBhvr>
                                        <p:cTn id="6" dur="750" fill="hold"/>
                                        <p:tgtEl>
                                          <p:spTgt spid="18"/>
                                        </p:tgtEl>
                                        <p:attrNameLst>
                                          <p:attrName>ppt_x</p:attrName>
                                          <p:attrName>ppt_y</p:attrName>
                                        </p:attrNameLst>
                                      </p:cBhvr>
                                      <p:rCtr x="12899" y="1989"/>
                                    </p:animMotion>
                                  </p:childTnLst>
                                </p:cTn>
                              </p:par>
                            </p:childTnLst>
                          </p:cTn>
                        </p:par>
                        <p:par>
                          <p:cTn id="7" fill="hold">
                            <p:stCondLst>
                              <p:cond delay="750"/>
                            </p:stCondLst>
                            <p:childTnLst>
                              <p:par>
                                <p:cTn id="8" presetID="0" presetClass="path" presetSubtype="0" fill="hold" nodeType="afterEffect">
                                  <p:stCondLst>
                                    <p:cond delay="0"/>
                                  </p:stCondLst>
                                  <p:childTnLst>
                                    <p:animMotion origin="layout" path="M 0.25798 0.04002 L 0.3993 0.05875 " pathEditMode="relative" rAng="0" ptsTypes="AA">
                                      <p:cBhvr>
                                        <p:cTn id="9" dur="750" fill="hold"/>
                                        <p:tgtEl>
                                          <p:spTgt spid="18"/>
                                        </p:tgtEl>
                                        <p:attrNameLst>
                                          <p:attrName>ppt_x</p:attrName>
                                          <p:attrName>ppt_y</p:attrName>
                                        </p:attrNameLst>
                                      </p:cBhvr>
                                      <p:rCtr x="7066" y="925"/>
                                    </p:animMotion>
                                  </p:childTnLst>
                                </p:cTn>
                              </p:par>
                              <p:par>
                                <p:cTn id="10" presetID="6" presetClass="emph" presetSubtype="0" fill="hold" nodeType="withEffect">
                                  <p:stCondLst>
                                    <p:cond delay="0"/>
                                  </p:stCondLst>
                                  <p:childTnLst>
                                    <p:animScale>
                                      <p:cBhvr>
                                        <p:cTn id="11" dur="600" fill="hold"/>
                                        <p:tgtEl>
                                          <p:spTgt spid="18"/>
                                        </p:tgtEl>
                                      </p:cBhvr>
                                      <p:by x="25000" y="25000"/>
                                    </p:animScale>
                                  </p:childTnLst>
                                </p:cTn>
                              </p:par>
                            </p:childTnLst>
                          </p:cTn>
                        </p:par>
                        <p:par>
                          <p:cTn id="12" fill="hold">
                            <p:stCondLst>
                              <p:cond delay="1500"/>
                            </p:stCondLst>
                            <p:childTnLst>
                              <p:par>
                                <p:cTn id="13" presetID="0" presetClass="path" presetSubtype="0" fill="hold" nodeType="afterEffect">
                                  <p:stCondLst>
                                    <p:cond delay="0"/>
                                  </p:stCondLst>
                                  <p:childTnLst>
                                    <p:animMotion origin="layout" path="M 0.3993 0.05875 L 0.47552 0.07633 " pathEditMode="relative" rAng="0" ptsTypes="AA">
                                      <p:cBhvr>
                                        <p:cTn id="14" dur="600" fill="hold"/>
                                        <p:tgtEl>
                                          <p:spTgt spid="18"/>
                                        </p:tgtEl>
                                        <p:attrNameLst>
                                          <p:attrName>ppt_x</p:attrName>
                                          <p:attrName>ppt_y</p:attrName>
                                        </p:attrNameLst>
                                      </p:cBhvr>
                                      <p:rCtr x="3802" y="87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0"/>
                            </p:stCondLst>
                            <p:childTnLst>
                              <p:par>
                                <p:cTn id="22" presetID="0" presetClass="path" presetSubtype="0" fill="hold" nodeType="afterEffect">
                                  <p:stCondLst>
                                    <p:cond delay="0"/>
                                  </p:stCondLst>
                                  <p:childTnLst>
                                    <p:animMotion origin="layout" path="M -0.0033 -0.00023 L -0.10278 0.0162 " pathEditMode="relative" rAng="0" ptsTypes="AA">
                                      <p:cBhvr>
                                        <p:cTn id="23" dur="600" fill="hold"/>
                                        <p:tgtEl>
                                          <p:spTgt spid="19"/>
                                        </p:tgtEl>
                                        <p:attrNameLst>
                                          <p:attrName>ppt_x</p:attrName>
                                          <p:attrName>ppt_y</p:attrName>
                                        </p:attrNameLst>
                                      </p:cBhvr>
                                      <p:rCtr x="-4983" y="810"/>
                                    </p:animMotion>
                                  </p:childTnLst>
                                </p:cTn>
                              </p:par>
                            </p:childTnLst>
                          </p:cTn>
                        </p:par>
                        <p:par>
                          <p:cTn id="24" fill="hold">
                            <p:stCondLst>
                              <p:cond delay="600"/>
                            </p:stCondLst>
                            <p:childTnLst>
                              <p:par>
                                <p:cTn id="25" presetID="0" presetClass="path" presetSubtype="0" fill="hold" nodeType="afterEffect">
                                  <p:stCondLst>
                                    <p:cond delay="0"/>
                                  </p:stCondLst>
                                  <p:childTnLst>
                                    <p:animMotion origin="layout" path="M -0.10278 0.0162 L -0.23247 0.03586 " pathEditMode="relative" rAng="0" ptsTypes="AA">
                                      <p:cBhvr>
                                        <p:cTn id="26" dur="650" fill="hold"/>
                                        <p:tgtEl>
                                          <p:spTgt spid="19"/>
                                        </p:tgtEl>
                                        <p:attrNameLst>
                                          <p:attrName>ppt_x</p:attrName>
                                          <p:attrName>ppt_y</p:attrName>
                                        </p:attrNameLst>
                                      </p:cBhvr>
                                      <p:rCtr x="-6493" y="972"/>
                                    </p:animMotion>
                                  </p:childTnLst>
                                </p:cTn>
                              </p:par>
                              <p:par>
                                <p:cTn id="27" presetID="6" presetClass="emph" presetSubtype="0" fill="hold" nodeType="withEffect">
                                  <p:stCondLst>
                                    <p:cond delay="0"/>
                                  </p:stCondLst>
                                  <p:childTnLst>
                                    <p:animScale>
                                      <p:cBhvr>
                                        <p:cTn id="28" dur="650" fill="hold"/>
                                        <p:tgtEl>
                                          <p:spTgt spid="19"/>
                                        </p:tgtEl>
                                      </p:cBhvr>
                                      <p:by x="50000" y="50000"/>
                                    </p:animScale>
                                  </p:childTnLst>
                                </p:cTn>
                              </p:par>
                            </p:childTnLst>
                          </p:cTn>
                        </p:par>
                        <p:par>
                          <p:cTn id="29" fill="hold">
                            <p:stCondLst>
                              <p:cond delay="1250"/>
                            </p:stCondLst>
                            <p:childTnLst>
                              <p:par>
                                <p:cTn id="30" presetID="0" presetClass="path" presetSubtype="0" fill="hold" nodeType="afterEffect">
                                  <p:stCondLst>
                                    <p:cond delay="0"/>
                                  </p:stCondLst>
                                  <p:childTnLst>
                                    <p:animMotion origin="layout" path="M -0.22917 0.03609 L -0.52379 0.07125 " pathEditMode="relative" rAng="0" ptsTypes="AA">
                                      <p:cBhvr>
                                        <p:cTn id="31" dur="1250" fill="hold"/>
                                        <p:tgtEl>
                                          <p:spTgt spid="19"/>
                                        </p:tgtEl>
                                        <p:attrNameLst>
                                          <p:attrName>ppt_x</p:attrName>
                                          <p:attrName>ppt_y</p:attrName>
                                        </p:attrNameLst>
                                      </p:cBhvr>
                                      <p:rCtr x="-14740" y="1758"/>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Measure </a:t>
            </a:r>
            <a:r>
              <a:rPr lang="en-US" dirty="0" err="1"/>
              <a:t>ToF</a:t>
            </a:r>
            <a:r>
              <a:rPr lang="en-US" dirty="0"/>
              <a:t>?</a:t>
            </a:r>
          </a:p>
        </p:txBody>
      </p:sp>
      <p:sp>
        <p:nvSpPr>
          <p:cNvPr id="6" name="TextBox 5"/>
          <p:cNvSpPr txBox="1"/>
          <p:nvPr/>
        </p:nvSpPr>
        <p:spPr>
          <a:xfrm>
            <a:off x="-2028570" y="4198595"/>
            <a:ext cx="184666" cy="369332"/>
          </a:xfrm>
          <a:prstGeom prst="rect">
            <a:avLst/>
          </a:prstGeom>
          <a:noFill/>
        </p:spPr>
        <p:txBody>
          <a:bodyPr wrap="none" rtlCol="0">
            <a:spAutoFit/>
          </a:bodyPr>
          <a:lstStyle/>
          <a:p>
            <a:endParaRPr lang="en-US" dirty="0"/>
          </a:p>
        </p:txBody>
      </p:sp>
      <p:cxnSp>
        <p:nvCxnSpPr>
          <p:cNvPr id="24" name="Straight Arrow Connector 23"/>
          <p:cNvCxnSpPr/>
          <p:nvPr/>
        </p:nvCxnSpPr>
        <p:spPr>
          <a:xfrm flipV="1">
            <a:off x="1961071" y="3168132"/>
            <a:ext cx="5471712" cy="4288"/>
          </a:xfrm>
          <a:prstGeom prst="straightConnector1">
            <a:avLst/>
          </a:prstGeom>
          <a:ln>
            <a:solidFill>
              <a:schemeClr val="tx1">
                <a:lumMod val="65000"/>
                <a:lumOff val="3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557449" y="2396908"/>
            <a:ext cx="184666" cy="760433"/>
          </a:xfrm>
          <a:prstGeom prst="rect">
            <a:avLst/>
          </a:prstGeom>
          <a:solidFill>
            <a:srgbClr val="1F497D"/>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192324" y="2400730"/>
            <a:ext cx="184666" cy="760433"/>
          </a:xfrm>
          <a:prstGeom prst="rect">
            <a:avLst/>
          </a:prstGeom>
          <a:solidFill>
            <a:schemeClr val="tx2">
              <a:lumMod val="60000"/>
              <a:lumOff val="4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048699" y="1881069"/>
            <a:ext cx="1648658" cy="469773"/>
          </a:xfrm>
          <a:prstGeom prst="rect">
            <a:avLst/>
          </a:prstGeom>
          <a:noFill/>
        </p:spPr>
        <p:txBody>
          <a:bodyPr wrap="square" rtlCol="0">
            <a:spAutoFit/>
          </a:bodyPr>
          <a:lstStyle/>
          <a:p>
            <a:r>
              <a:rPr lang="en-US" sz="2400" dirty="0" err="1" smtClean="0"/>
              <a:t>Tx</a:t>
            </a:r>
            <a:r>
              <a:rPr lang="en-US" sz="2400" dirty="0" smtClean="0"/>
              <a:t> pulse</a:t>
            </a:r>
            <a:endParaRPr lang="en-US" sz="2400" dirty="0"/>
          </a:p>
        </p:txBody>
      </p:sp>
      <p:sp>
        <p:nvSpPr>
          <p:cNvPr id="56" name="TextBox 55"/>
          <p:cNvSpPr txBox="1"/>
          <p:nvPr/>
        </p:nvSpPr>
        <p:spPr>
          <a:xfrm>
            <a:off x="4881990" y="1889177"/>
            <a:ext cx="1376425" cy="461665"/>
          </a:xfrm>
          <a:prstGeom prst="rect">
            <a:avLst/>
          </a:prstGeom>
          <a:noFill/>
        </p:spPr>
        <p:txBody>
          <a:bodyPr wrap="square" rtlCol="0">
            <a:spAutoFit/>
          </a:bodyPr>
          <a:lstStyle/>
          <a:p>
            <a:r>
              <a:rPr lang="en-US" sz="2400" dirty="0"/>
              <a:t>R</a:t>
            </a:r>
            <a:r>
              <a:rPr lang="en-US" sz="2400" dirty="0" smtClean="0"/>
              <a:t>x pulse</a:t>
            </a:r>
            <a:endParaRPr lang="en-US" sz="2400" dirty="0"/>
          </a:p>
        </p:txBody>
      </p:sp>
      <p:sp>
        <p:nvSpPr>
          <p:cNvPr id="28" name="Content Placeholder 2"/>
          <p:cNvSpPr txBox="1">
            <a:spLocks/>
          </p:cNvSpPr>
          <p:nvPr/>
        </p:nvSpPr>
        <p:spPr>
          <a:xfrm>
            <a:off x="84190" y="1042770"/>
            <a:ext cx="9013907" cy="64923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u="sng" dirty="0" smtClean="0"/>
              <a:t>Option1:</a:t>
            </a:r>
            <a:r>
              <a:rPr lang="en-US" dirty="0" smtClean="0"/>
              <a:t> Transmit short pulse and listen for echo</a:t>
            </a:r>
          </a:p>
        </p:txBody>
      </p:sp>
      <p:sp>
        <p:nvSpPr>
          <p:cNvPr id="29" name="Rectangle 28"/>
          <p:cNvSpPr/>
          <p:nvPr/>
        </p:nvSpPr>
        <p:spPr>
          <a:xfrm>
            <a:off x="3268293" y="-2084992"/>
            <a:ext cx="184666" cy="266384"/>
          </a:xfrm>
          <a:prstGeom prst="rect">
            <a:avLst/>
          </a:prstGeom>
          <a:solidFill>
            <a:srgbClr val="1F497D"/>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2557449" y="3525208"/>
            <a:ext cx="2634875" cy="0"/>
          </a:xfrm>
          <a:prstGeom prst="straightConnector1">
            <a:avLst/>
          </a:prstGeom>
          <a:ln w="571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2803057" y="3525208"/>
            <a:ext cx="2180855" cy="461665"/>
          </a:xfrm>
          <a:prstGeom prst="rect">
            <a:avLst/>
          </a:prstGeom>
        </p:spPr>
        <p:txBody>
          <a:bodyPr wrap="none">
            <a:spAutoFit/>
          </a:bodyPr>
          <a:lstStyle/>
          <a:p>
            <a:r>
              <a:rPr lang="en-US" sz="2400" b="1" dirty="0" smtClean="0"/>
              <a:t>Reflection Time</a:t>
            </a:r>
            <a:endParaRPr lang="en-US" sz="2400" b="1" dirty="0"/>
          </a:p>
        </p:txBody>
      </p:sp>
      <p:sp>
        <p:nvSpPr>
          <p:cNvPr id="14" name="TextBox 13"/>
          <p:cNvSpPr txBox="1"/>
          <p:nvPr/>
        </p:nvSpPr>
        <p:spPr>
          <a:xfrm>
            <a:off x="6833231" y="3164068"/>
            <a:ext cx="1449171" cy="461665"/>
          </a:xfrm>
          <a:prstGeom prst="rect">
            <a:avLst/>
          </a:prstGeom>
          <a:noFill/>
          <a:ln>
            <a:noFill/>
          </a:ln>
        </p:spPr>
        <p:txBody>
          <a:bodyPr wrap="square" rtlCol="0">
            <a:spAutoFit/>
          </a:bodyPr>
          <a:lstStyle/>
          <a:p>
            <a:r>
              <a:rPr lang="en-US" sz="2400" dirty="0" smtClean="0"/>
              <a:t>time</a:t>
            </a:r>
            <a:endParaRPr lang="en-US" sz="2400" baseline="-25000" dirty="0"/>
          </a:p>
        </p:txBody>
      </p:sp>
    </p:spTree>
    <p:extLst>
      <p:ext uri="{BB962C8B-B14F-4D97-AF65-F5344CB8AC3E}">
        <p14:creationId xmlns:p14="http://schemas.microsoft.com/office/powerpoint/2010/main" val="14473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5" grpId="0"/>
      <p:bldP spid="56" grpId="0"/>
      <p:bldP spid="28" grpId="0"/>
      <p:bldP spid="27"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2"/>
          <p:cNvSpPr txBox="1">
            <a:spLocks/>
          </p:cNvSpPr>
          <p:nvPr/>
        </p:nvSpPr>
        <p:spPr>
          <a:xfrm>
            <a:off x="582741" y="2275305"/>
            <a:ext cx="8592909" cy="13481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dirty="0" smtClean="0">
              <a:solidFill>
                <a:schemeClr val="bg1"/>
              </a:solidFill>
            </a:endParaRPr>
          </a:p>
        </p:txBody>
      </p:sp>
      <p:sp>
        <p:nvSpPr>
          <p:cNvPr id="2" name="Title 1"/>
          <p:cNvSpPr>
            <a:spLocks noGrp="1"/>
          </p:cNvSpPr>
          <p:nvPr>
            <p:ph type="title"/>
          </p:nvPr>
        </p:nvSpPr>
        <p:spPr/>
        <p:txBody>
          <a:bodyPr>
            <a:normAutofit/>
          </a:bodyPr>
          <a:lstStyle/>
          <a:p>
            <a:r>
              <a:rPr lang="en-US" dirty="0" smtClean="0"/>
              <a:t>How to Measure </a:t>
            </a:r>
            <a:r>
              <a:rPr lang="en-US" dirty="0" err="1" smtClean="0"/>
              <a:t>ToF</a:t>
            </a:r>
            <a:r>
              <a:rPr lang="en-US" dirty="0" smtClean="0"/>
              <a:t>?</a:t>
            </a:r>
            <a:endParaRPr lang="en-US" dirty="0"/>
          </a:p>
        </p:txBody>
      </p:sp>
      <p:sp>
        <p:nvSpPr>
          <p:cNvPr id="6" name="TextBox 5"/>
          <p:cNvSpPr txBox="1"/>
          <p:nvPr/>
        </p:nvSpPr>
        <p:spPr>
          <a:xfrm>
            <a:off x="-2028570" y="4198595"/>
            <a:ext cx="184666" cy="369332"/>
          </a:xfrm>
          <a:prstGeom prst="rect">
            <a:avLst/>
          </a:prstGeom>
          <a:noFill/>
        </p:spPr>
        <p:txBody>
          <a:bodyPr wrap="none" rtlCol="0">
            <a:spAutoFit/>
          </a:bodyPr>
          <a:lstStyle/>
          <a:p>
            <a:endParaRPr lang="en-US" dirty="0"/>
          </a:p>
        </p:txBody>
      </p:sp>
      <p:cxnSp>
        <p:nvCxnSpPr>
          <p:cNvPr id="24" name="Straight Arrow Connector 23"/>
          <p:cNvCxnSpPr/>
          <p:nvPr/>
        </p:nvCxnSpPr>
        <p:spPr>
          <a:xfrm flipV="1">
            <a:off x="1961071" y="3168132"/>
            <a:ext cx="5471712" cy="42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33231" y="3164068"/>
            <a:ext cx="1449171" cy="461665"/>
          </a:xfrm>
          <a:prstGeom prst="rect">
            <a:avLst/>
          </a:prstGeom>
          <a:noFill/>
          <a:ln>
            <a:noFill/>
          </a:ln>
        </p:spPr>
        <p:txBody>
          <a:bodyPr wrap="square" rtlCol="0">
            <a:spAutoFit/>
          </a:bodyPr>
          <a:lstStyle/>
          <a:p>
            <a:r>
              <a:rPr lang="en-US" sz="2400" dirty="0" smtClean="0"/>
              <a:t>time</a:t>
            </a:r>
            <a:endParaRPr lang="en-US" sz="2400" baseline="-25000" dirty="0"/>
          </a:p>
        </p:txBody>
      </p:sp>
      <p:sp>
        <p:nvSpPr>
          <p:cNvPr id="52" name="Rectangle 51"/>
          <p:cNvSpPr/>
          <p:nvPr/>
        </p:nvSpPr>
        <p:spPr>
          <a:xfrm>
            <a:off x="2557449" y="2396908"/>
            <a:ext cx="184666" cy="760433"/>
          </a:xfrm>
          <a:prstGeom prst="rect">
            <a:avLst/>
          </a:prstGeom>
          <a:solidFill>
            <a:srgbClr val="1F497D"/>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192324" y="2400730"/>
            <a:ext cx="184666" cy="760433"/>
          </a:xfrm>
          <a:prstGeom prst="rect">
            <a:avLst/>
          </a:prstGeom>
          <a:solidFill>
            <a:schemeClr val="tx2">
              <a:lumMod val="60000"/>
              <a:lumOff val="4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048699" y="1881069"/>
            <a:ext cx="1709798" cy="461665"/>
          </a:xfrm>
          <a:prstGeom prst="rect">
            <a:avLst/>
          </a:prstGeom>
          <a:noFill/>
        </p:spPr>
        <p:txBody>
          <a:bodyPr wrap="square" rtlCol="0">
            <a:spAutoFit/>
          </a:bodyPr>
          <a:lstStyle/>
          <a:p>
            <a:r>
              <a:rPr lang="en-US" sz="2400" dirty="0" err="1" smtClean="0"/>
              <a:t>Tx</a:t>
            </a:r>
            <a:r>
              <a:rPr lang="en-US" sz="2400" dirty="0" smtClean="0"/>
              <a:t> pulse</a:t>
            </a:r>
            <a:endParaRPr lang="en-US" sz="2400" dirty="0"/>
          </a:p>
        </p:txBody>
      </p:sp>
      <p:sp>
        <p:nvSpPr>
          <p:cNvPr id="56" name="TextBox 55"/>
          <p:cNvSpPr txBox="1"/>
          <p:nvPr/>
        </p:nvSpPr>
        <p:spPr>
          <a:xfrm>
            <a:off x="4881990" y="1889177"/>
            <a:ext cx="1376425" cy="461665"/>
          </a:xfrm>
          <a:prstGeom prst="rect">
            <a:avLst/>
          </a:prstGeom>
          <a:noFill/>
        </p:spPr>
        <p:txBody>
          <a:bodyPr wrap="square" rtlCol="0">
            <a:spAutoFit/>
          </a:bodyPr>
          <a:lstStyle/>
          <a:p>
            <a:r>
              <a:rPr lang="en-US" sz="2400" dirty="0"/>
              <a:t>R</a:t>
            </a:r>
            <a:r>
              <a:rPr lang="en-US" sz="2400" dirty="0" smtClean="0"/>
              <a:t>x pulse</a:t>
            </a:r>
            <a:endParaRPr lang="en-US" sz="2400" dirty="0"/>
          </a:p>
        </p:txBody>
      </p:sp>
      <p:sp>
        <p:nvSpPr>
          <p:cNvPr id="29" name="Rectangle 28"/>
          <p:cNvSpPr/>
          <p:nvPr/>
        </p:nvSpPr>
        <p:spPr>
          <a:xfrm>
            <a:off x="3268293" y="-2084992"/>
            <a:ext cx="184666" cy="266384"/>
          </a:xfrm>
          <a:prstGeom prst="rect">
            <a:avLst/>
          </a:prstGeom>
          <a:solidFill>
            <a:srgbClr val="1F497D"/>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67083" y="4297288"/>
            <a:ext cx="9242733" cy="64923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t>capturing the pulse needs </a:t>
            </a:r>
            <a:r>
              <a:rPr lang="en-US" dirty="0" smtClean="0">
                <a:solidFill>
                  <a:schemeClr val="accent5"/>
                </a:solidFill>
              </a:rPr>
              <a:t>sub-nanosecond sampling</a:t>
            </a:r>
          </a:p>
        </p:txBody>
      </p:sp>
      <p:sp>
        <p:nvSpPr>
          <p:cNvPr id="37" name="TextBox 36"/>
          <p:cNvSpPr txBox="1"/>
          <p:nvPr/>
        </p:nvSpPr>
        <p:spPr>
          <a:xfrm>
            <a:off x="5798480" y="2567382"/>
            <a:ext cx="2716870" cy="461665"/>
          </a:xfrm>
          <a:prstGeom prst="rect">
            <a:avLst/>
          </a:prstGeom>
          <a:noFill/>
        </p:spPr>
        <p:txBody>
          <a:bodyPr wrap="square" rtlCol="0">
            <a:spAutoFit/>
          </a:bodyPr>
          <a:lstStyle/>
          <a:p>
            <a:r>
              <a:rPr lang="en-US" sz="2400" dirty="0" smtClean="0">
                <a:solidFill>
                  <a:schemeClr val="accent2"/>
                </a:solidFill>
              </a:rPr>
              <a:t>signal samples</a:t>
            </a:r>
            <a:endParaRPr lang="en-US" sz="2400" dirty="0">
              <a:solidFill>
                <a:schemeClr val="accent2"/>
              </a:solidFill>
            </a:endParaRPr>
          </a:p>
        </p:txBody>
      </p:sp>
      <p:cxnSp>
        <p:nvCxnSpPr>
          <p:cNvPr id="26" name="Straight Arrow Connector 25"/>
          <p:cNvCxnSpPr/>
          <p:nvPr/>
        </p:nvCxnSpPr>
        <p:spPr>
          <a:xfrm>
            <a:off x="2647803" y="3481664"/>
            <a:ext cx="2634875" cy="0"/>
          </a:xfrm>
          <a:prstGeom prst="straightConnector1">
            <a:avLst/>
          </a:prstGeom>
          <a:ln w="44450" cmpd="sng">
            <a:solidFill>
              <a:schemeClr val="accent5"/>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968498" y="3045337"/>
            <a:ext cx="4986458" cy="258683"/>
            <a:chOff x="1968498" y="3045337"/>
            <a:chExt cx="4986458" cy="258683"/>
          </a:xfrm>
        </p:grpSpPr>
        <p:sp>
          <p:nvSpPr>
            <p:cNvPr id="33" name="Multiply 32"/>
            <p:cNvSpPr/>
            <p:nvPr/>
          </p:nvSpPr>
          <p:spPr>
            <a:xfrm>
              <a:off x="4370594" y="3058508"/>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Multiply 37"/>
            <p:cNvSpPr/>
            <p:nvPr/>
          </p:nvSpPr>
          <p:spPr>
            <a:xfrm>
              <a:off x="5384979" y="3047159"/>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4587052" y="305457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Multiply 31"/>
            <p:cNvSpPr/>
            <p:nvPr/>
          </p:nvSpPr>
          <p:spPr>
            <a:xfrm>
              <a:off x="4175600" y="3054450"/>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ultiply 33"/>
            <p:cNvSpPr/>
            <p:nvPr/>
          </p:nvSpPr>
          <p:spPr>
            <a:xfrm>
              <a:off x="4766994" y="305457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Multiply 34"/>
            <p:cNvSpPr/>
            <p:nvPr/>
          </p:nvSpPr>
          <p:spPr>
            <a:xfrm>
              <a:off x="4987040" y="3048242"/>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Multiply 35"/>
            <p:cNvSpPr/>
            <p:nvPr/>
          </p:nvSpPr>
          <p:spPr>
            <a:xfrm>
              <a:off x="5193784" y="3045337"/>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Multiply 39"/>
            <p:cNvSpPr/>
            <p:nvPr/>
          </p:nvSpPr>
          <p:spPr>
            <a:xfrm>
              <a:off x="2980582" y="3072368"/>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p:nvPr/>
          </p:nvSpPr>
          <p:spPr>
            <a:xfrm>
              <a:off x="4004203" y="3061019"/>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Multiply 41"/>
            <p:cNvSpPr/>
            <p:nvPr/>
          </p:nvSpPr>
          <p:spPr>
            <a:xfrm>
              <a:off x="3197040" y="306843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Multiply 42"/>
            <p:cNvSpPr/>
            <p:nvPr/>
          </p:nvSpPr>
          <p:spPr>
            <a:xfrm>
              <a:off x="2785588" y="3068310"/>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Multiply 43"/>
            <p:cNvSpPr/>
            <p:nvPr/>
          </p:nvSpPr>
          <p:spPr>
            <a:xfrm>
              <a:off x="3376982" y="306843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3597028" y="3062102"/>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Multiply 45"/>
            <p:cNvSpPr/>
            <p:nvPr/>
          </p:nvSpPr>
          <p:spPr>
            <a:xfrm>
              <a:off x="3803772" y="3059197"/>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ultiply 49"/>
            <p:cNvSpPr/>
            <p:nvPr/>
          </p:nvSpPr>
          <p:spPr>
            <a:xfrm>
              <a:off x="2595719" y="306564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Multiply 56"/>
            <p:cNvSpPr/>
            <p:nvPr/>
          </p:nvSpPr>
          <p:spPr>
            <a:xfrm>
              <a:off x="1968498" y="3063821"/>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Multiply 57"/>
            <p:cNvSpPr/>
            <p:nvPr/>
          </p:nvSpPr>
          <p:spPr>
            <a:xfrm>
              <a:off x="2188544" y="3066726"/>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Multiply 58"/>
            <p:cNvSpPr/>
            <p:nvPr/>
          </p:nvSpPr>
          <p:spPr>
            <a:xfrm>
              <a:off x="2395288" y="3063821"/>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Multiply 59"/>
            <p:cNvSpPr/>
            <p:nvPr/>
          </p:nvSpPr>
          <p:spPr>
            <a:xfrm>
              <a:off x="5769866" y="3063144"/>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Multiply 60"/>
            <p:cNvSpPr/>
            <p:nvPr/>
          </p:nvSpPr>
          <p:spPr>
            <a:xfrm>
              <a:off x="6793487" y="3051795"/>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Multiply 61"/>
            <p:cNvSpPr/>
            <p:nvPr/>
          </p:nvSpPr>
          <p:spPr>
            <a:xfrm>
              <a:off x="5986324" y="3059209"/>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Multiply 62"/>
            <p:cNvSpPr/>
            <p:nvPr/>
          </p:nvSpPr>
          <p:spPr>
            <a:xfrm>
              <a:off x="5574872" y="3059086"/>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Multiply 63"/>
            <p:cNvSpPr/>
            <p:nvPr/>
          </p:nvSpPr>
          <p:spPr>
            <a:xfrm>
              <a:off x="6166266" y="3059209"/>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Multiply 64"/>
            <p:cNvSpPr/>
            <p:nvPr/>
          </p:nvSpPr>
          <p:spPr>
            <a:xfrm>
              <a:off x="6386312" y="3052878"/>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Multiply 65"/>
            <p:cNvSpPr/>
            <p:nvPr/>
          </p:nvSpPr>
          <p:spPr>
            <a:xfrm>
              <a:off x="6593056" y="3049973"/>
              <a:ext cx="161469" cy="231652"/>
            </a:xfrm>
            <a:prstGeom prst="mathMultiply">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p:cNvSpPr/>
          <p:nvPr/>
        </p:nvSpPr>
        <p:spPr>
          <a:xfrm>
            <a:off x="1730829" y="3481664"/>
            <a:ext cx="6296735" cy="830997"/>
          </a:xfrm>
          <a:prstGeom prst="rect">
            <a:avLst/>
          </a:prstGeom>
        </p:spPr>
        <p:txBody>
          <a:bodyPr wrap="square">
            <a:spAutoFit/>
          </a:bodyPr>
          <a:lstStyle/>
          <a:p>
            <a:r>
              <a:rPr lang="en-US" sz="2400" dirty="0">
                <a:solidFill>
                  <a:schemeClr val="accent5"/>
                </a:solidFill>
              </a:rPr>
              <a:t>r</a:t>
            </a:r>
            <a:r>
              <a:rPr lang="en-US" sz="2400" dirty="0" smtClean="0">
                <a:solidFill>
                  <a:schemeClr val="accent5"/>
                </a:solidFill>
              </a:rPr>
              <a:t>eflection time </a:t>
            </a:r>
            <a:r>
              <a:rPr lang="en-US" sz="2400" dirty="0">
                <a:solidFill>
                  <a:schemeClr val="accent5"/>
                </a:solidFill>
              </a:rPr>
              <a:t>(3.33ns per meter)</a:t>
            </a:r>
          </a:p>
          <a:p>
            <a:endParaRPr lang="en-US" sz="2400" dirty="0">
              <a:solidFill>
                <a:schemeClr val="accent5"/>
              </a:solidFill>
            </a:endParaRPr>
          </a:p>
        </p:txBody>
      </p:sp>
      <p:sp>
        <p:nvSpPr>
          <p:cNvPr id="51" name="Rounded Rectangle 50"/>
          <p:cNvSpPr/>
          <p:nvPr/>
        </p:nvSpPr>
        <p:spPr>
          <a:xfrm>
            <a:off x="1001487" y="4996713"/>
            <a:ext cx="7278456" cy="1108397"/>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600" dirty="0" smtClean="0">
                <a:solidFill>
                  <a:schemeClr val="tx1"/>
                </a:solidFill>
              </a:rPr>
              <a:t>Need multi-GHz samplers </a:t>
            </a:r>
            <a:br>
              <a:rPr lang="en-US" sz="2600" dirty="0" smtClean="0">
                <a:solidFill>
                  <a:schemeClr val="tx1"/>
                </a:solidFill>
              </a:rPr>
            </a:br>
            <a:r>
              <a:rPr lang="en-US" sz="2600" dirty="0" smtClean="0">
                <a:solidFill>
                  <a:schemeClr val="tx1"/>
                </a:solidFill>
                <a:sym typeface="Wingdings"/>
              </a:rPr>
              <a:t></a:t>
            </a:r>
            <a:r>
              <a:rPr lang="en-US" sz="2600" dirty="0" smtClean="0">
                <a:solidFill>
                  <a:schemeClr val="tx1"/>
                </a:solidFill>
              </a:rPr>
              <a:t> </a:t>
            </a:r>
            <a:r>
              <a:rPr lang="en-US" sz="2600" dirty="0">
                <a:solidFill>
                  <a:schemeClr val="tx1"/>
                </a:solidFill>
              </a:rPr>
              <a:t>expensive and </a:t>
            </a:r>
            <a:r>
              <a:rPr lang="en-US" sz="2600" dirty="0" smtClean="0">
                <a:solidFill>
                  <a:schemeClr val="tx1"/>
                </a:solidFill>
              </a:rPr>
              <a:t>with high </a:t>
            </a:r>
            <a:r>
              <a:rPr lang="en-US" sz="2600" dirty="0">
                <a:solidFill>
                  <a:schemeClr val="tx1"/>
                </a:solidFill>
              </a:rPr>
              <a:t>noise</a:t>
            </a:r>
          </a:p>
        </p:txBody>
      </p:sp>
      <p:sp>
        <p:nvSpPr>
          <p:cNvPr id="48" name="Content Placeholder 2"/>
          <p:cNvSpPr txBox="1">
            <a:spLocks/>
          </p:cNvSpPr>
          <p:nvPr/>
        </p:nvSpPr>
        <p:spPr>
          <a:xfrm>
            <a:off x="84190" y="1042770"/>
            <a:ext cx="9013907" cy="64923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u="sng" dirty="0" smtClean="0"/>
              <a:t>Option1:</a:t>
            </a:r>
            <a:r>
              <a:rPr lang="en-US" dirty="0" smtClean="0"/>
              <a:t> Transmit short pulse and listen for echo</a:t>
            </a:r>
          </a:p>
        </p:txBody>
      </p:sp>
    </p:spTree>
    <p:extLst>
      <p:ext uri="{BB962C8B-B14F-4D97-AF65-F5344CB8AC3E}">
        <p14:creationId xmlns:p14="http://schemas.microsoft.com/office/powerpoint/2010/main" val="18235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P spid="47" grpId="0"/>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28570" y="4198595"/>
            <a:ext cx="184666" cy="369332"/>
          </a:xfrm>
          <a:prstGeom prst="rect">
            <a:avLst/>
          </a:prstGeom>
          <a:noFill/>
        </p:spPr>
        <p:txBody>
          <a:bodyPr wrap="none" rtlCol="0">
            <a:spAutoFit/>
          </a:bodyPr>
          <a:lstStyle/>
          <a:p>
            <a:endParaRPr lang="en-US" dirty="0"/>
          </a:p>
        </p:txBody>
      </p:sp>
      <p:cxnSp>
        <p:nvCxnSpPr>
          <p:cNvPr id="50" name="Straight Connector 49"/>
          <p:cNvCxnSpPr/>
          <p:nvPr/>
        </p:nvCxnSpPr>
        <p:spPr>
          <a:xfrm flipV="1">
            <a:off x="3849527" y="2497615"/>
            <a:ext cx="2947187" cy="218288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812724" y="4674094"/>
            <a:ext cx="4881696" cy="64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873864" y="4630407"/>
            <a:ext cx="1068368" cy="461665"/>
          </a:xfrm>
          <a:prstGeom prst="rect">
            <a:avLst/>
          </a:prstGeom>
          <a:noFill/>
          <a:ln>
            <a:noFill/>
          </a:ln>
        </p:spPr>
        <p:txBody>
          <a:bodyPr wrap="square" rtlCol="0">
            <a:spAutoFit/>
          </a:bodyPr>
          <a:lstStyle/>
          <a:p>
            <a:r>
              <a:rPr lang="en-US" sz="2400" dirty="0" smtClean="0"/>
              <a:t>time</a:t>
            </a:r>
            <a:endParaRPr lang="en-US" sz="2400" baseline="-25000" dirty="0"/>
          </a:p>
        </p:txBody>
      </p:sp>
      <p:cxnSp>
        <p:nvCxnSpPr>
          <p:cNvPr id="26" name="Straight Arrow Connector 25"/>
          <p:cNvCxnSpPr/>
          <p:nvPr/>
        </p:nvCxnSpPr>
        <p:spPr>
          <a:xfrm flipV="1">
            <a:off x="1821064" y="2381786"/>
            <a:ext cx="0" cy="22955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566939" y="3119119"/>
            <a:ext cx="1936327" cy="461665"/>
          </a:xfrm>
          <a:prstGeom prst="rect">
            <a:avLst/>
          </a:prstGeom>
          <a:noFill/>
          <a:ln>
            <a:noFill/>
          </a:ln>
        </p:spPr>
        <p:txBody>
          <a:bodyPr wrap="square" rtlCol="0">
            <a:spAutoFit/>
          </a:bodyPr>
          <a:lstStyle/>
          <a:p>
            <a:pPr algn="ctr"/>
            <a:r>
              <a:rPr lang="en-US" sz="2400" dirty="0" smtClean="0"/>
              <a:t>Frequency</a:t>
            </a:r>
            <a:endParaRPr lang="en-US" sz="2400" baseline="-25000" dirty="0"/>
          </a:p>
        </p:txBody>
      </p:sp>
      <p:cxnSp>
        <p:nvCxnSpPr>
          <p:cNvPr id="47" name="Straight Connector 46"/>
          <p:cNvCxnSpPr/>
          <p:nvPr/>
        </p:nvCxnSpPr>
        <p:spPr>
          <a:xfrm flipV="1">
            <a:off x="2559423" y="2381786"/>
            <a:ext cx="3089813" cy="2295508"/>
          </a:xfrm>
          <a:prstGeom prst="line">
            <a:avLst/>
          </a:prstGeom>
          <a:ln>
            <a:solidFill>
              <a:srgbClr val="1F497D"/>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033259" y="2053761"/>
            <a:ext cx="1761701" cy="400110"/>
          </a:xfrm>
          <a:prstGeom prst="rect">
            <a:avLst/>
          </a:prstGeom>
          <a:noFill/>
        </p:spPr>
        <p:txBody>
          <a:bodyPr wrap="square" rtlCol="0">
            <a:spAutoFit/>
          </a:bodyPr>
          <a:lstStyle/>
          <a:p>
            <a:r>
              <a:rPr lang="en-US" sz="2000" dirty="0" smtClean="0">
                <a:solidFill>
                  <a:schemeClr val="accent5"/>
                </a:solidFill>
              </a:rPr>
              <a:t>Transmitted</a:t>
            </a:r>
            <a:endParaRPr lang="en-US" sz="2000" baseline="-25000" dirty="0">
              <a:solidFill>
                <a:schemeClr val="accent5"/>
              </a:solidFill>
            </a:endParaRPr>
          </a:p>
        </p:txBody>
      </p:sp>
      <p:sp>
        <p:nvSpPr>
          <p:cNvPr id="49" name="Freeform 48"/>
          <p:cNvSpPr/>
          <p:nvPr/>
        </p:nvSpPr>
        <p:spPr>
          <a:xfrm rot="1420096">
            <a:off x="4888638" y="2504762"/>
            <a:ext cx="354548" cy="170997"/>
          </a:xfrm>
          <a:custGeom>
            <a:avLst/>
            <a:gdLst>
              <a:gd name="connsiteX0" fmla="*/ 0 w 366889"/>
              <a:gd name="connsiteY0" fmla="*/ 0 h 536222"/>
              <a:gd name="connsiteX1" fmla="*/ 155222 w 366889"/>
              <a:gd name="connsiteY1" fmla="*/ 366889 h 536222"/>
              <a:gd name="connsiteX2" fmla="*/ 366889 w 366889"/>
              <a:gd name="connsiteY2" fmla="*/ 536222 h 536222"/>
            </a:gdLst>
            <a:ahLst/>
            <a:cxnLst>
              <a:cxn ang="0">
                <a:pos x="connsiteX0" y="connsiteY0"/>
              </a:cxn>
              <a:cxn ang="0">
                <a:pos x="connsiteX1" y="connsiteY1"/>
              </a:cxn>
              <a:cxn ang="0">
                <a:pos x="connsiteX2" y="connsiteY2"/>
              </a:cxn>
            </a:cxnLst>
            <a:rect l="l" t="t" r="r" b="b"/>
            <a:pathLst>
              <a:path w="366889" h="536222">
                <a:moveTo>
                  <a:pt x="0" y="0"/>
                </a:moveTo>
                <a:cubicBezTo>
                  <a:pt x="47037" y="138759"/>
                  <a:pt x="94074" y="277519"/>
                  <a:pt x="155222" y="366889"/>
                </a:cubicBezTo>
                <a:cubicBezTo>
                  <a:pt x="216370" y="456259"/>
                  <a:pt x="366889" y="536222"/>
                  <a:pt x="366889" y="536222"/>
                </a:cubicBezTo>
              </a:path>
            </a:pathLst>
          </a:custGeom>
          <a:ln w="31750"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51" name="TextBox 50"/>
          <p:cNvSpPr txBox="1"/>
          <p:nvPr/>
        </p:nvSpPr>
        <p:spPr>
          <a:xfrm>
            <a:off x="2434150" y="4619829"/>
            <a:ext cx="209692" cy="461665"/>
          </a:xfrm>
          <a:prstGeom prst="rect">
            <a:avLst/>
          </a:prstGeom>
          <a:noFill/>
        </p:spPr>
        <p:txBody>
          <a:bodyPr wrap="square" rtlCol="0">
            <a:spAutoFit/>
          </a:bodyPr>
          <a:lstStyle/>
          <a:p>
            <a:r>
              <a:rPr lang="en-US" sz="2400" dirty="0" smtClean="0"/>
              <a:t>t</a:t>
            </a:r>
            <a:endParaRPr lang="en-US" sz="2400" dirty="0"/>
          </a:p>
        </p:txBody>
      </p:sp>
      <p:sp>
        <p:nvSpPr>
          <p:cNvPr id="52" name="TextBox 51"/>
          <p:cNvSpPr txBox="1"/>
          <p:nvPr/>
        </p:nvSpPr>
        <p:spPr>
          <a:xfrm>
            <a:off x="3555603" y="4625497"/>
            <a:ext cx="853954" cy="461665"/>
          </a:xfrm>
          <a:prstGeom prst="rect">
            <a:avLst/>
          </a:prstGeom>
          <a:noFill/>
        </p:spPr>
        <p:txBody>
          <a:bodyPr wrap="square" rtlCol="0">
            <a:spAutoFit/>
          </a:bodyPr>
          <a:lstStyle/>
          <a:p>
            <a:r>
              <a:rPr lang="en-US" sz="2400" dirty="0" err="1" smtClean="0"/>
              <a:t>t+ΔT</a:t>
            </a:r>
            <a:endParaRPr lang="en-US" sz="2400" dirty="0"/>
          </a:p>
        </p:txBody>
      </p:sp>
      <p:sp>
        <p:nvSpPr>
          <p:cNvPr id="53" name="TextBox 52"/>
          <p:cNvSpPr txBox="1"/>
          <p:nvPr/>
        </p:nvSpPr>
        <p:spPr>
          <a:xfrm>
            <a:off x="6297059" y="2909191"/>
            <a:ext cx="1420911" cy="400110"/>
          </a:xfrm>
          <a:prstGeom prst="rect">
            <a:avLst/>
          </a:prstGeom>
          <a:noFill/>
        </p:spPr>
        <p:txBody>
          <a:bodyPr wrap="square" rtlCol="0">
            <a:spAutoFit/>
          </a:bodyPr>
          <a:lstStyle/>
          <a:p>
            <a:r>
              <a:rPr lang="en-US" sz="2000" dirty="0" smtClean="0">
                <a:solidFill>
                  <a:schemeClr val="accent5"/>
                </a:solidFill>
              </a:rPr>
              <a:t>Received</a:t>
            </a:r>
            <a:endParaRPr lang="en-US" sz="2000" baseline="-25000" dirty="0">
              <a:solidFill>
                <a:schemeClr val="accent5"/>
              </a:solidFill>
            </a:endParaRPr>
          </a:p>
        </p:txBody>
      </p:sp>
      <p:sp>
        <p:nvSpPr>
          <p:cNvPr id="54" name="Freeform 53"/>
          <p:cNvSpPr/>
          <p:nvPr/>
        </p:nvSpPr>
        <p:spPr>
          <a:xfrm rot="6882302" flipV="1">
            <a:off x="6762083" y="2518056"/>
            <a:ext cx="161322" cy="286871"/>
          </a:xfrm>
          <a:custGeom>
            <a:avLst/>
            <a:gdLst>
              <a:gd name="connsiteX0" fmla="*/ 0 w 366889"/>
              <a:gd name="connsiteY0" fmla="*/ 0 h 536222"/>
              <a:gd name="connsiteX1" fmla="*/ 155222 w 366889"/>
              <a:gd name="connsiteY1" fmla="*/ 366889 h 536222"/>
              <a:gd name="connsiteX2" fmla="*/ 366889 w 366889"/>
              <a:gd name="connsiteY2" fmla="*/ 536222 h 536222"/>
            </a:gdLst>
            <a:ahLst/>
            <a:cxnLst>
              <a:cxn ang="0">
                <a:pos x="connsiteX0" y="connsiteY0"/>
              </a:cxn>
              <a:cxn ang="0">
                <a:pos x="connsiteX1" y="connsiteY1"/>
              </a:cxn>
              <a:cxn ang="0">
                <a:pos x="connsiteX2" y="connsiteY2"/>
              </a:cxn>
            </a:cxnLst>
            <a:rect l="l" t="t" r="r" b="b"/>
            <a:pathLst>
              <a:path w="366889" h="536222">
                <a:moveTo>
                  <a:pt x="0" y="0"/>
                </a:moveTo>
                <a:cubicBezTo>
                  <a:pt x="47037" y="138759"/>
                  <a:pt x="94074" y="277519"/>
                  <a:pt x="155222" y="366889"/>
                </a:cubicBezTo>
                <a:cubicBezTo>
                  <a:pt x="216370" y="456259"/>
                  <a:pt x="366889" y="536222"/>
                  <a:pt x="366889" y="536222"/>
                </a:cubicBezTo>
              </a:path>
            </a:pathLst>
          </a:custGeom>
          <a:ln w="317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55" name="Straight Arrow Connector 54"/>
          <p:cNvCxnSpPr/>
          <p:nvPr/>
        </p:nvCxnSpPr>
        <p:spPr>
          <a:xfrm>
            <a:off x="3624899" y="3903191"/>
            <a:ext cx="1251198"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4930972" y="2926705"/>
            <a:ext cx="38298" cy="938145"/>
          </a:xfrm>
          <a:prstGeom prst="straightConnector1">
            <a:avLst/>
          </a:prstGeom>
          <a:ln w="3810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849527" y="3897879"/>
            <a:ext cx="667170" cy="461665"/>
          </a:xfrm>
          <a:prstGeom prst="rect">
            <a:avLst/>
          </a:prstGeom>
        </p:spPr>
        <p:txBody>
          <a:bodyPr wrap="none">
            <a:spAutoFit/>
          </a:bodyPr>
          <a:lstStyle/>
          <a:p>
            <a:r>
              <a:rPr lang="en-US" sz="2400" dirty="0" err="1" smtClean="0"/>
              <a:t>ToF</a:t>
            </a:r>
            <a:endParaRPr lang="en-US" sz="2400" dirty="0"/>
          </a:p>
        </p:txBody>
      </p:sp>
      <p:sp>
        <p:nvSpPr>
          <p:cNvPr id="28" name="Rectangle 27"/>
          <p:cNvSpPr/>
          <p:nvPr/>
        </p:nvSpPr>
        <p:spPr>
          <a:xfrm>
            <a:off x="4985465" y="3086696"/>
            <a:ext cx="750140" cy="461665"/>
          </a:xfrm>
          <a:prstGeom prst="rect">
            <a:avLst/>
          </a:prstGeom>
          <a:noFill/>
        </p:spPr>
        <p:txBody>
          <a:bodyPr wrap="square">
            <a:spAutoFit/>
          </a:bodyPr>
          <a:lstStyle/>
          <a:p>
            <a:r>
              <a:rPr lang="en-US" sz="2400" i="1" dirty="0" smtClean="0">
                <a:solidFill>
                  <a:schemeClr val="accent2"/>
                </a:solidFill>
              </a:rPr>
              <a:t>ΔF</a:t>
            </a:r>
            <a:endParaRPr lang="en-US" sz="2400" i="1" dirty="0">
              <a:solidFill>
                <a:schemeClr val="accent2"/>
              </a:solidFill>
            </a:endParaRPr>
          </a:p>
        </p:txBody>
      </p:sp>
      <p:sp>
        <p:nvSpPr>
          <p:cNvPr id="22" name="Rectangle 21"/>
          <p:cNvSpPr/>
          <p:nvPr/>
        </p:nvSpPr>
        <p:spPr>
          <a:xfrm>
            <a:off x="5774509" y="3758469"/>
            <a:ext cx="978153" cy="830997"/>
          </a:xfrm>
          <a:prstGeom prst="rect">
            <a:avLst/>
          </a:prstGeom>
        </p:spPr>
        <p:txBody>
          <a:bodyPr wrap="none">
            <a:spAutoFit/>
          </a:bodyPr>
          <a:lstStyle/>
          <a:p>
            <a:pPr algn="ctr"/>
            <a:r>
              <a:rPr lang="en-US" sz="2400" i="1" dirty="0" smtClean="0"/>
              <a:t>ΔF</a:t>
            </a:r>
            <a:endParaRPr lang="en-US" sz="2400" i="1" dirty="0"/>
          </a:p>
          <a:p>
            <a:pPr algn="ctr"/>
            <a:r>
              <a:rPr lang="en-US" sz="2400" i="1" dirty="0" smtClean="0"/>
              <a:t>slope</a:t>
            </a:r>
            <a:endParaRPr lang="en-US" sz="2400" i="1" dirty="0"/>
          </a:p>
        </p:txBody>
      </p:sp>
      <p:sp>
        <p:nvSpPr>
          <p:cNvPr id="23" name="Rectangle 22"/>
          <p:cNvSpPr/>
          <p:nvPr/>
        </p:nvSpPr>
        <p:spPr>
          <a:xfrm>
            <a:off x="4910475" y="3930273"/>
            <a:ext cx="938077" cy="461665"/>
          </a:xfrm>
          <a:prstGeom prst="rect">
            <a:avLst/>
          </a:prstGeom>
        </p:spPr>
        <p:txBody>
          <a:bodyPr wrap="none">
            <a:spAutoFit/>
          </a:bodyPr>
          <a:lstStyle/>
          <a:p>
            <a:r>
              <a:rPr lang="en-US" sz="2400" i="1" dirty="0" err="1" smtClean="0"/>
              <a:t>ToF</a:t>
            </a:r>
            <a:r>
              <a:rPr lang="en-US" sz="2400" i="1" dirty="0" smtClean="0"/>
              <a:t> =</a:t>
            </a:r>
            <a:endParaRPr lang="en-US" sz="2400" i="1" dirty="0"/>
          </a:p>
        </p:txBody>
      </p:sp>
      <p:cxnSp>
        <p:nvCxnSpPr>
          <p:cNvPr id="4" name="Straight Connector 3"/>
          <p:cNvCxnSpPr/>
          <p:nvPr/>
        </p:nvCxnSpPr>
        <p:spPr>
          <a:xfrm>
            <a:off x="5809220" y="4173967"/>
            <a:ext cx="89989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itle 1"/>
          <p:cNvSpPr>
            <a:spLocks noGrp="1"/>
          </p:cNvSpPr>
          <p:nvPr>
            <p:ph type="title"/>
          </p:nvPr>
        </p:nvSpPr>
        <p:spPr>
          <a:xfrm>
            <a:off x="628650" y="267154"/>
            <a:ext cx="7886700" cy="679903"/>
          </a:xfrm>
        </p:spPr>
        <p:txBody>
          <a:bodyPr>
            <a:normAutofit/>
          </a:bodyPr>
          <a:lstStyle/>
          <a:p>
            <a:r>
              <a:rPr lang="en-US" dirty="0" smtClean="0"/>
              <a:t>How to Measure </a:t>
            </a:r>
            <a:r>
              <a:rPr lang="en-US" dirty="0" err="1" smtClean="0"/>
              <a:t>ToF</a:t>
            </a:r>
            <a:r>
              <a:rPr lang="en-US" dirty="0" smtClean="0"/>
              <a:t>?</a:t>
            </a:r>
            <a:endParaRPr lang="en-US" dirty="0"/>
          </a:p>
        </p:txBody>
      </p:sp>
      <p:sp>
        <p:nvSpPr>
          <p:cNvPr id="30" name="Content Placeholder 2"/>
          <p:cNvSpPr txBox="1">
            <a:spLocks/>
          </p:cNvSpPr>
          <p:nvPr/>
        </p:nvSpPr>
        <p:spPr>
          <a:xfrm>
            <a:off x="-76199" y="1086314"/>
            <a:ext cx="9334686" cy="64923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u="sng" dirty="0" smtClean="0"/>
              <a:t>Option2</a:t>
            </a:r>
            <a:r>
              <a:rPr lang="en-US" dirty="0" smtClean="0"/>
              <a:t>: </a:t>
            </a:r>
            <a:r>
              <a:rPr lang="en-US" dirty="0"/>
              <a:t>Frequency Modulated Carrier Wave (FMCW)</a:t>
            </a:r>
          </a:p>
          <a:p>
            <a:pPr marL="0" indent="0" algn="ctr">
              <a:buNone/>
            </a:pPr>
            <a:endParaRPr lang="en-US" dirty="0" smtClean="0"/>
          </a:p>
        </p:txBody>
      </p:sp>
      <p:sp>
        <p:nvSpPr>
          <p:cNvPr id="31" name="Rounded Rectangle 30"/>
          <p:cNvSpPr/>
          <p:nvPr/>
        </p:nvSpPr>
        <p:spPr>
          <a:xfrm>
            <a:off x="2434150" y="5513712"/>
            <a:ext cx="3993746" cy="723414"/>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600" dirty="0" smtClean="0">
                <a:solidFill>
                  <a:schemeClr val="tx1"/>
                </a:solidFill>
              </a:rPr>
              <a:t>How to measure</a:t>
            </a:r>
            <a:r>
              <a:rPr lang="en-US" sz="2600" b="1" dirty="0" smtClean="0">
                <a:solidFill>
                  <a:schemeClr val="tx1"/>
                </a:solidFill>
              </a:rPr>
              <a:t> </a:t>
            </a:r>
            <a:r>
              <a:rPr lang="en-US" sz="2800" b="1" i="1" dirty="0" smtClean="0">
                <a:solidFill>
                  <a:schemeClr val="tx1"/>
                </a:solidFill>
              </a:rPr>
              <a:t>ΔF</a:t>
            </a:r>
            <a:r>
              <a:rPr lang="en-US" sz="2600" dirty="0" smtClean="0">
                <a:solidFill>
                  <a:schemeClr val="tx1"/>
                </a:solidFill>
              </a:rPr>
              <a:t>? </a:t>
            </a:r>
            <a:endParaRPr lang="en-US" sz="2600" dirty="0">
              <a:solidFill>
                <a:schemeClr val="tx1"/>
              </a:solidFill>
            </a:endParaRPr>
          </a:p>
        </p:txBody>
      </p:sp>
    </p:spTree>
    <p:extLst>
      <p:ext uri="{BB962C8B-B14F-4D97-AF65-F5344CB8AC3E}">
        <p14:creationId xmlns:p14="http://schemas.microsoft.com/office/powerpoint/2010/main" val="3029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animBg="1"/>
      <p:bldP spid="3" grpId="0"/>
      <p:bldP spid="28" grpId="0"/>
      <p:bldP spid="22" grpId="0"/>
      <p:bldP spid="23"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277" y="1295399"/>
            <a:ext cx="8289446" cy="4881563"/>
          </a:xfrm>
        </p:spPr>
        <p:txBody>
          <a:bodyPr/>
          <a:lstStyle/>
          <a:p>
            <a:pPr marL="342900" indent="-342900">
              <a:buFont typeface="Arial"/>
              <a:buChar char="•"/>
            </a:pPr>
            <a:r>
              <a:rPr lang="en-US" dirty="0" smtClean="0"/>
              <a:t>To find </a:t>
            </a:r>
            <a:r>
              <a:rPr lang="en-US" i="1" dirty="0" smtClean="0">
                <a:solidFill>
                  <a:schemeClr val="accent2"/>
                </a:solidFill>
              </a:rPr>
              <a:t>ΔF = </a:t>
            </a:r>
            <a:r>
              <a:rPr lang="en-US" i="1" dirty="0" err="1" smtClean="0">
                <a:solidFill>
                  <a:schemeClr val="accent2"/>
                </a:solidFill>
              </a:rPr>
              <a:t>f</a:t>
            </a:r>
            <a:r>
              <a:rPr lang="en-US" i="1" baseline="-25000" dirty="0" err="1" smtClean="0">
                <a:solidFill>
                  <a:schemeClr val="accent2"/>
                </a:solidFill>
              </a:rPr>
              <a:t>Rx</a:t>
            </a:r>
            <a:r>
              <a:rPr lang="en-US" i="1" dirty="0" smtClean="0">
                <a:solidFill>
                  <a:schemeClr val="accent2"/>
                </a:solidFill>
              </a:rPr>
              <a:t> – </a:t>
            </a:r>
            <a:r>
              <a:rPr lang="en-US" i="1" dirty="0" err="1" smtClean="0">
                <a:solidFill>
                  <a:schemeClr val="accent2"/>
                </a:solidFill>
              </a:rPr>
              <a:t>f</a:t>
            </a:r>
            <a:r>
              <a:rPr lang="en-US" i="1" baseline="-25000" dirty="0" err="1" smtClean="0">
                <a:solidFill>
                  <a:schemeClr val="accent2"/>
                </a:solidFill>
              </a:rPr>
              <a:t>Tx</a:t>
            </a:r>
            <a:r>
              <a:rPr lang="en-US" dirty="0" smtClean="0">
                <a:sym typeface="Wingdings"/>
              </a:rPr>
              <a:t>,</a:t>
            </a:r>
            <a:endParaRPr lang="en-US" i="1" dirty="0"/>
          </a:p>
          <a:p>
            <a:pPr marL="914400" lvl="1" indent="-457200">
              <a:buFont typeface="+mj-lt"/>
              <a:buAutoNum type="arabicPeriod"/>
            </a:pPr>
            <a:r>
              <a:rPr lang="en-US" dirty="0" smtClean="0"/>
              <a:t>Use mixer to subtract </a:t>
            </a:r>
            <a:r>
              <a:rPr lang="en-US" i="1" dirty="0" err="1" smtClean="0"/>
              <a:t>f</a:t>
            </a:r>
            <a:r>
              <a:rPr lang="en-US" i="1" baseline="-25000" dirty="0" err="1" smtClean="0"/>
              <a:t>Tx</a:t>
            </a:r>
            <a:r>
              <a:rPr lang="en-US" dirty="0" smtClean="0"/>
              <a:t> from the received signal </a:t>
            </a:r>
            <a:r>
              <a:rPr lang="en-US" dirty="0" smtClean="0">
                <a:sym typeface="Wingdings"/>
              </a:rPr>
              <a:t> </a:t>
            </a:r>
            <a:r>
              <a:rPr lang="en-US" dirty="0" smtClean="0"/>
              <a:t>the signal whose frequency is </a:t>
            </a:r>
            <a:r>
              <a:rPr lang="en-US" i="1" dirty="0" smtClean="0"/>
              <a:t>ΔF</a:t>
            </a:r>
            <a:endParaRPr lang="en-US" dirty="0" smtClean="0"/>
          </a:p>
          <a:p>
            <a:pPr marL="914400" lvl="1" indent="-457200">
              <a:buFont typeface="+mj-lt"/>
              <a:buAutoNum type="arabicPeriod"/>
            </a:pPr>
            <a:r>
              <a:rPr lang="en-US" dirty="0" smtClean="0"/>
              <a:t>Take FFT and identify the frequency with peak power</a:t>
            </a:r>
          </a:p>
        </p:txBody>
      </p:sp>
      <p:sp>
        <p:nvSpPr>
          <p:cNvPr id="12" name="Rectangle 11"/>
          <p:cNvSpPr/>
          <p:nvPr/>
        </p:nvSpPr>
        <p:spPr>
          <a:xfrm>
            <a:off x="2733713" y="3565476"/>
            <a:ext cx="1559745" cy="1002451"/>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dirty="0" smtClean="0"/>
              <a:t>Mixer</a:t>
            </a:r>
            <a:endParaRPr lang="en-US" sz="2400" dirty="0"/>
          </a:p>
        </p:txBody>
      </p:sp>
      <p:sp>
        <p:nvSpPr>
          <p:cNvPr id="6" name="TextBox 5"/>
          <p:cNvSpPr txBox="1"/>
          <p:nvPr/>
        </p:nvSpPr>
        <p:spPr>
          <a:xfrm>
            <a:off x="-2028570" y="4198595"/>
            <a:ext cx="184666" cy="369332"/>
          </a:xfrm>
          <a:prstGeom prst="rect">
            <a:avLst/>
          </a:prstGeom>
          <a:noFill/>
        </p:spPr>
        <p:txBody>
          <a:bodyPr wrap="none" rtlCol="0">
            <a:spAutoFit/>
          </a:bodyPr>
          <a:lstStyle/>
          <a:p>
            <a:endParaRPr lang="en-US" dirty="0"/>
          </a:p>
        </p:txBody>
      </p:sp>
      <p:sp>
        <p:nvSpPr>
          <p:cNvPr id="70" name="Title 1"/>
          <p:cNvSpPr>
            <a:spLocks noGrp="1"/>
          </p:cNvSpPr>
          <p:nvPr>
            <p:ph type="title"/>
          </p:nvPr>
        </p:nvSpPr>
        <p:spPr/>
        <p:txBody>
          <a:bodyPr>
            <a:normAutofit/>
          </a:bodyPr>
          <a:lstStyle/>
          <a:p>
            <a:r>
              <a:rPr lang="en-US" sz="3800" dirty="0" smtClean="0"/>
              <a:t>Measuring </a:t>
            </a:r>
            <a:r>
              <a:rPr lang="en-US" sz="4000" dirty="0" smtClean="0"/>
              <a:t>ΔF</a:t>
            </a:r>
            <a:r>
              <a:rPr lang="en-US" sz="3800" dirty="0" smtClean="0"/>
              <a:t> </a:t>
            </a:r>
            <a:endParaRPr lang="en-US" sz="3800" dirty="0"/>
          </a:p>
        </p:txBody>
      </p:sp>
      <p:cxnSp>
        <p:nvCxnSpPr>
          <p:cNvPr id="11" name="Straight Arrow Connector 10"/>
          <p:cNvCxnSpPr>
            <a:stCxn id="34" idx="3"/>
          </p:cNvCxnSpPr>
          <p:nvPr/>
        </p:nvCxnSpPr>
        <p:spPr>
          <a:xfrm>
            <a:off x="2063778" y="3796309"/>
            <a:ext cx="669935" cy="7989"/>
          </a:xfrm>
          <a:prstGeom prst="straightConnector1">
            <a:avLst/>
          </a:prstGeom>
          <a:ln w="38100" cmpd="sng">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5" idx="3"/>
          </p:cNvCxnSpPr>
          <p:nvPr/>
        </p:nvCxnSpPr>
        <p:spPr>
          <a:xfrm flipV="1">
            <a:off x="2087532" y="4303595"/>
            <a:ext cx="646181" cy="842"/>
          </a:xfrm>
          <a:prstGeom prst="straightConnector1">
            <a:avLst/>
          </a:prstGeom>
          <a:ln w="38100" cmpd="sng">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42995" y="3565476"/>
            <a:ext cx="1920783" cy="461665"/>
          </a:xfrm>
          <a:prstGeom prst="rect">
            <a:avLst/>
          </a:prstGeom>
          <a:noFill/>
        </p:spPr>
        <p:txBody>
          <a:bodyPr wrap="square" rtlCol="0">
            <a:spAutoFit/>
          </a:bodyPr>
          <a:lstStyle/>
          <a:p>
            <a:r>
              <a:rPr lang="en-US" sz="2400" dirty="0" smtClean="0">
                <a:solidFill>
                  <a:schemeClr val="accent5"/>
                </a:solidFill>
              </a:rPr>
              <a:t>Transmitted</a:t>
            </a:r>
            <a:endParaRPr lang="en-US" sz="2400" baseline="-25000" dirty="0">
              <a:solidFill>
                <a:schemeClr val="accent5"/>
              </a:solidFill>
            </a:endParaRPr>
          </a:p>
        </p:txBody>
      </p:sp>
      <p:sp>
        <p:nvSpPr>
          <p:cNvPr id="35" name="TextBox 34"/>
          <p:cNvSpPr txBox="1"/>
          <p:nvPr/>
        </p:nvSpPr>
        <p:spPr>
          <a:xfrm>
            <a:off x="522082" y="4073604"/>
            <a:ext cx="1565450" cy="461665"/>
          </a:xfrm>
          <a:prstGeom prst="rect">
            <a:avLst/>
          </a:prstGeom>
          <a:noFill/>
        </p:spPr>
        <p:txBody>
          <a:bodyPr wrap="square" rtlCol="0">
            <a:spAutoFit/>
          </a:bodyPr>
          <a:lstStyle/>
          <a:p>
            <a:r>
              <a:rPr lang="en-US" sz="2400" dirty="0" smtClean="0">
                <a:solidFill>
                  <a:schemeClr val="accent5"/>
                </a:solidFill>
              </a:rPr>
              <a:t>received</a:t>
            </a:r>
            <a:endParaRPr lang="en-US" sz="2400" baseline="-25000" dirty="0">
              <a:solidFill>
                <a:schemeClr val="accent5"/>
              </a:solidFill>
            </a:endParaRPr>
          </a:p>
        </p:txBody>
      </p:sp>
      <p:cxnSp>
        <p:nvCxnSpPr>
          <p:cNvPr id="37" name="Straight Arrow Connector 36"/>
          <p:cNvCxnSpPr>
            <a:stCxn id="12" idx="3"/>
            <a:endCxn id="43" idx="1"/>
          </p:cNvCxnSpPr>
          <p:nvPr/>
        </p:nvCxnSpPr>
        <p:spPr>
          <a:xfrm>
            <a:off x="4293458" y="4066702"/>
            <a:ext cx="647724"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Content Placeholder 2"/>
          <p:cNvSpPr txBox="1">
            <a:spLocks/>
          </p:cNvSpPr>
          <p:nvPr/>
        </p:nvSpPr>
        <p:spPr>
          <a:xfrm>
            <a:off x="3359780" y="3205200"/>
            <a:ext cx="5993874" cy="6492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b="1" i="1" dirty="0"/>
          </a:p>
        </p:txBody>
      </p:sp>
      <p:sp>
        <p:nvSpPr>
          <p:cNvPr id="43" name="Rectangle 42"/>
          <p:cNvSpPr/>
          <p:nvPr/>
        </p:nvSpPr>
        <p:spPr>
          <a:xfrm>
            <a:off x="4941182" y="3565476"/>
            <a:ext cx="1559745" cy="1002451"/>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dirty="0" smtClean="0"/>
              <a:t>FFT</a:t>
            </a:r>
            <a:endParaRPr lang="en-US" sz="2400" dirty="0"/>
          </a:p>
        </p:txBody>
      </p:sp>
      <p:cxnSp>
        <p:nvCxnSpPr>
          <p:cNvPr id="46" name="Straight Arrow Connector 45"/>
          <p:cNvCxnSpPr/>
          <p:nvPr/>
        </p:nvCxnSpPr>
        <p:spPr>
          <a:xfrm>
            <a:off x="6537593" y="4049425"/>
            <a:ext cx="593424"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274347" y="4574192"/>
            <a:ext cx="169429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7293055" y="3482605"/>
            <a:ext cx="0" cy="111028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848164" y="3090895"/>
            <a:ext cx="1342310" cy="400110"/>
          </a:xfrm>
          <a:prstGeom prst="rect">
            <a:avLst/>
          </a:prstGeom>
          <a:noFill/>
        </p:spPr>
        <p:txBody>
          <a:bodyPr wrap="square" rtlCol="0">
            <a:spAutoFit/>
          </a:bodyPr>
          <a:lstStyle/>
          <a:p>
            <a:r>
              <a:rPr lang="en-US" sz="2000" smtClean="0"/>
              <a:t>power</a:t>
            </a:r>
            <a:endParaRPr lang="en-US" sz="2000" baseline="-25000" dirty="0"/>
          </a:p>
        </p:txBody>
      </p:sp>
      <p:sp>
        <p:nvSpPr>
          <p:cNvPr id="58" name="TextBox 57"/>
          <p:cNvSpPr txBox="1"/>
          <p:nvPr/>
        </p:nvSpPr>
        <p:spPr>
          <a:xfrm>
            <a:off x="7155497" y="4591142"/>
            <a:ext cx="1694298" cy="400110"/>
          </a:xfrm>
          <a:prstGeom prst="rect">
            <a:avLst/>
          </a:prstGeom>
          <a:noFill/>
        </p:spPr>
        <p:txBody>
          <a:bodyPr wrap="square" rtlCol="0">
            <a:spAutoFit/>
          </a:bodyPr>
          <a:lstStyle/>
          <a:p>
            <a:pPr algn="ctr"/>
            <a:r>
              <a:rPr lang="en-US" sz="2000" i="1" dirty="0"/>
              <a:t>ΔF</a:t>
            </a:r>
          </a:p>
        </p:txBody>
      </p:sp>
      <p:graphicFrame>
        <p:nvGraphicFramePr>
          <p:cNvPr id="69" name="Chart 68"/>
          <p:cNvGraphicFramePr>
            <a:graphicFrameLocks/>
          </p:cNvGraphicFramePr>
          <p:nvPr>
            <p:extLst>
              <p:ext uri="{D42A27DB-BD31-4B8C-83A1-F6EECF244321}">
                <p14:modId xmlns:p14="http://schemas.microsoft.com/office/powerpoint/2010/main" val="459580971"/>
              </p:ext>
            </p:extLst>
          </p:nvPr>
        </p:nvGraphicFramePr>
        <p:xfrm>
          <a:off x="7132944" y="3292079"/>
          <a:ext cx="1910041" cy="1439923"/>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p:cNvSpPr/>
          <p:nvPr/>
        </p:nvSpPr>
        <p:spPr>
          <a:xfrm>
            <a:off x="1051994" y="4991252"/>
            <a:ext cx="7069502" cy="892552"/>
          </a:xfrm>
          <a:prstGeom prst="rect">
            <a:avLst/>
          </a:prstGeom>
        </p:spPr>
        <p:txBody>
          <a:bodyPr wrap="square">
            <a:spAutoFit/>
          </a:bodyPr>
          <a:lstStyle/>
          <a:p>
            <a:pPr algn="ctr"/>
            <a:endParaRPr lang="en-US" sz="2600" dirty="0">
              <a:solidFill>
                <a:schemeClr val="accent2"/>
              </a:solidFill>
            </a:endParaRPr>
          </a:p>
          <a:p>
            <a:pPr algn="ctr"/>
            <a:r>
              <a:rPr lang="en-US" sz="2600" dirty="0" smtClean="0">
                <a:solidFill>
                  <a:schemeClr val="accent2"/>
                </a:solidFill>
              </a:rPr>
              <a:t>ΔF </a:t>
            </a:r>
            <a:r>
              <a:rPr lang="en-US" sz="2600" dirty="0" smtClean="0">
                <a:solidFill>
                  <a:schemeClr val="accent2"/>
                </a:solidFill>
                <a:sym typeface="Wingdings"/>
              </a:rPr>
              <a:t> </a:t>
            </a:r>
            <a:r>
              <a:rPr lang="en-US" sz="2600" dirty="0" smtClean="0">
                <a:solidFill>
                  <a:schemeClr val="accent2"/>
                </a:solidFill>
              </a:rPr>
              <a:t>Reflection </a:t>
            </a:r>
            <a:r>
              <a:rPr lang="en-US" sz="2600" dirty="0">
                <a:solidFill>
                  <a:schemeClr val="accent2"/>
                </a:solidFill>
              </a:rPr>
              <a:t>Time </a:t>
            </a:r>
            <a:r>
              <a:rPr lang="en-US" sz="2600" dirty="0">
                <a:solidFill>
                  <a:schemeClr val="accent2"/>
                </a:solidFill>
                <a:sym typeface="Wingdings"/>
              </a:rPr>
              <a:t></a:t>
            </a:r>
            <a:r>
              <a:rPr lang="en-US" sz="2600" dirty="0" smtClean="0">
                <a:solidFill>
                  <a:schemeClr val="accent2"/>
                </a:solidFill>
                <a:sym typeface="Wingdings" panose="05000000000000000000" pitchFamily="2" charset="2"/>
              </a:rPr>
              <a:t> </a:t>
            </a:r>
            <a:r>
              <a:rPr lang="en-US" sz="2600" dirty="0">
                <a:solidFill>
                  <a:schemeClr val="accent2"/>
                </a:solidFill>
                <a:sym typeface="Wingdings" panose="05000000000000000000" pitchFamily="2" charset="2"/>
              </a:rPr>
              <a:t>Distance</a:t>
            </a:r>
            <a:endParaRPr lang="en-US" sz="2600" dirty="0">
              <a:solidFill>
                <a:schemeClr val="accent2"/>
              </a:solidFill>
            </a:endParaRPr>
          </a:p>
        </p:txBody>
      </p:sp>
    </p:spTree>
    <p:extLst>
      <p:ext uri="{BB962C8B-B14F-4D97-AF65-F5344CB8AC3E}">
        <p14:creationId xmlns:p14="http://schemas.microsoft.com/office/powerpoint/2010/main" val="20914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p:bldP spid="35" grpId="0"/>
      <p:bldP spid="41" grpId="0"/>
      <p:bldP spid="43" grpId="0" animBg="1"/>
      <p:bldP spid="57" grpId="0"/>
      <p:bldP spid="58" grpId="0"/>
      <p:bldGraphic spid="6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6" y="267154"/>
            <a:ext cx="8817428" cy="679903"/>
          </a:xfrm>
        </p:spPr>
        <p:txBody>
          <a:bodyPr>
            <a:normAutofit fontScale="90000"/>
          </a:bodyPr>
          <a:lstStyle/>
          <a:p>
            <a:r>
              <a:rPr lang="en-US" dirty="0" smtClean="0"/>
              <a:t>How to Deal with Multiple Reflections?</a:t>
            </a:r>
            <a:endParaRPr lang="en-US" dirty="0"/>
          </a:p>
        </p:txBody>
      </p:sp>
      <p:grpSp>
        <p:nvGrpSpPr>
          <p:cNvPr id="4" name="Group 3"/>
          <p:cNvGrpSpPr/>
          <p:nvPr/>
        </p:nvGrpSpPr>
        <p:grpSpPr>
          <a:xfrm>
            <a:off x="1267001" y="1523443"/>
            <a:ext cx="266523" cy="442474"/>
            <a:chOff x="3213919" y="2873353"/>
            <a:chExt cx="266523" cy="548797"/>
          </a:xfrm>
        </p:grpSpPr>
        <p:sp>
          <p:nvSpPr>
            <p:cNvPr id="5" name="Isosceles Triangle 4"/>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5"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410874" y="2121597"/>
            <a:ext cx="631039" cy="461665"/>
          </a:xfrm>
          <a:prstGeom prst="rect">
            <a:avLst/>
          </a:prstGeom>
          <a:noFill/>
        </p:spPr>
        <p:txBody>
          <a:bodyPr wrap="square" rtlCol="0">
            <a:spAutoFit/>
          </a:bodyPr>
          <a:lstStyle/>
          <a:p>
            <a:r>
              <a:rPr lang="en-US" sz="2400" dirty="0" smtClean="0"/>
              <a:t>Rx</a:t>
            </a:r>
            <a:endParaRPr lang="en-US" sz="2400" dirty="0"/>
          </a:p>
        </p:txBody>
      </p:sp>
      <p:grpSp>
        <p:nvGrpSpPr>
          <p:cNvPr id="8" name="Group 7"/>
          <p:cNvGrpSpPr/>
          <p:nvPr/>
        </p:nvGrpSpPr>
        <p:grpSpPr>
          <a:xfrm>
            <a:off x="1294791" y="2216769"/>
            <a:ext cx="266523" cy="442474"/>
            <a:chOff x="3213919" y="2873353"/>
            <a:chExt cx="266523" cy="548797"/>
          </a:xfrm>
        </p:grpSpPr>
        <p:sp>
          <p:nvSpPr>
            <p:cNvPr id="9" name="Isosceles Triangle 8"/>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442160" y="1471976"/>
            <a:ext cx="623261" cy="461665"/>
          </a:xfrm>
          <a:prstGeom prst="rect">
            <a:avLst/>
          </a:prstGeom>
          <a:noFill/>
        </p:spPr>
        <p:txBody>
          <a:bodyPr wrap="square" rtlCol="0">
            <a:spAutoFit/>
          </a:bodyPr>
          <a:lstStyle/>
          <a:p>
            <a:r>
              <a:rPr lang="en-US" sz="2400" dirty="0" err="1" smtClean="0"/>
              <a:t>Tx</a:t>
            </a:r>
            <a:endParaRPr lang="en-US" sz="2400" dirty="0"/>
          </a:p>
        </p:txBody>
      </p:sp>
      <p:pic>
        <p:nvPicPr>
          <p:cNvPr id="12" name="Picture 1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flipH="1">
            <a:off x="6645968" y="1087578"/>
            <a:ext cx="974858" cy="1435611"/>
          </a:xfrm>
          <a:prstGeom prst="rect">
            <a:avLst/>
          </a:prstGeom>
        </p:spPr>
      </p:pic>
      <p:cxnSp>
        <p:nvCxnSpPr>
          <p:cNvPr id="13" name="Straight Connector 12"/>
          <p:cNvCxnSpPr/>
          <p:nvPr/>
        </p:nvCxnSpPr>
        <p:spPr>
          <a:xfrm flipV="1">
            <a:off x="1561314" y="1965917"/>
            <a:ext cx="1752952" cy="465769"/>
          </a:xfrm>
          <a:prstGeom prst="line">
            <a:avLst/>
          </a:prstGeom>
          <a:ln w="38100" cmpd="sng">
            <a:solidFill>
              <a:schemeClr val="tx2">
                <a:lumMod val="60000"/>
                <a:lumOff val="4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561314" y="1738359"/>
            <a:ext cx="1752952" cy="227558"/>
          </a:xfrm>
          <a:prstGeom prst="line">
            <a:avLst/>
          </a:prstGeom>
          <a:ln w="38100" cmpd="sng">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rotWithShape="1">
          <a:blip r:embed="rId5"/>
          <a:srcRect l="1543" r="82609" b="52563"/>
          <a:stretch/>
        </p:blipFill>
        <p:spPr>
          <a:xfrm>
            <a:off x="3314266" y="1005697"/>
            <a:ext cx="794755" cy="2178267"/>
          </a:xfrm>
          <a:prstGeom prst="rect">
            <a:avLst/>
          </a:prstGeom>
        </p:spPr>
      </p:pic>
      <p:pic>
        <p:nvPicPr>
          <p:cNvPr id="59" name="Picture 58"/>
          <p:cNvPicPr>
            <a:picLocks noChangeAspect="1"/>
          </p:cNvPicPr>
          <p:nvPr/>
        </p:nvPicPr>
        <p:blipFill>
          <a:blip r:embed="rId6">
            <a:extLst>
              <a:ext uri="{BEBA8EAE-BF5A-486C-A8C5-ECC9F3942E4B}">
                <a14:imgProps xmlns:a14="http://schemas.microsoft.com/office/drawing/2010/main">
                  <a14:imgLayer r:embed="rId7">
                    <a14:imgEffect>
                      <a14:backgroundRemoval t="7550" b="96597" l="0" r="97813"/>
                    </a14:imgEffect>
                  </a14:imgLayer>
                </a14:imgProps>
              </a:ext>
            </a:extLst>
          </a:blip>
          <a:stretch>
            <a:fillRect/>
          </a:stretch>
        </p:blipFill>
        <p:spPr>
          <a:xfrm>
            <a:off x="5018130" y="2433325"/>
            <a:ext cx="1463662" cy="923937"/>
          </a:xfrm>
          <a:prstGeom prst="rect">
            <a:avLst/>
          </a:prstGeom>
        </p:spPr>
      </p:pic>
      <p:cxnSp>
        <p:nvCxnSpPr>
          <p:cNvPr id="65" name="Straight Connector 64"/>
          <p:cNvCxnSpPr>
            <a:endCxn id="12" idx="3"/>
          </p:cNvCxnSpPr>
          <p:nvPr/>
        </p:nvCxnSpPr>
        <p:spPr>
          <a:xfrm>
            <a:off x="1533524" y="1738359"/>
            <a:ext cx="5112444" cy="67025"/>
          </a:xfrm>
          <a:prstGeom prst="line">
            <a:avLst/>
          </a:prstGeom>
          <a:ln w="38100" cmpd="sng">
            <a:solidFill>
              <a:srgbClr val="1F497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12" idx="3"/>
          </p:cNvCxnSpPr>
          <p:nvPr/>
        </p:nvCxnSpPr>
        <p:spPr>
          <a:xfrm flipV="1">
            <a:off x="1562145" y="1805384"/>
            <a:ext cx="5083823" cy="626302"/>
          </a:xfrm>
          <a:prstGeom prst="line">
            <a:avLst/>
          </a:prstGeom>
          <a:ln w="38100" cmpd="sng">
            <a:solidFill>
              <a:srgbClr val="1F497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533524" y="1738359"/>
            <a:ext cx="4052458" cy="933425"/>
          </a:xfrm>
          <a:prstGeom prst="line">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581059" y="2431685"/>
            <a:ext cx="4055178" cy="240099"/>
          </a:xfrm>
          <a:prstGeom prst="line">
            <a:avLst/>
          </a:prstGeom>
          <a:ln w="38100" cmpd="sng">
            <a:solidFill>
              <a:schemeClr val="tx2">
                <a:lumMod val="60000"/>
                <a:lumOff val="4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31" name="Chart 30"/>
          <p:cNvGraphicFramePr>
            <a:graphicFrameLocks/>
          </p:cNvGraphicFramePr>
          <p:nvPr>
            <p:extLst/>
          </p:nvPr>
        </p:nvGraphicFramePr>
        <p:xfrm>
          <a:off x="1658815" y="3233840"/>
          <a:ext cx="6041591" cy="2889250"/>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Box 26"/>
          <p:cNvSpPr txBox="1"/>
          <p:nvPr/>
        </p:nvSpPr>
        <p:spPr>
          <a:xfrm>
            <a:off x="3850542" y="5901616"/>
            <a:ext cx="1908001" cy="461665"/>
          </a:xfrm>
          <a:prstGeom prst="rect">
            <a:avLst/>
          </a:prstGeom>
          <a:noFill/>
        </p:spPr>
        <p:txBody>
          <a:bodyPr wrap="square" rtlCol="0">
            <a:spAutoFit/>
          </a:bodyPr>
          <a:lstStyle/>
          <a:p>
            <a:r>
              <a:rPr lang="en-US" sz="2400" dirty="0" smtClean="0"/>
              <a:t>Distance</a:t>
            </a:r>
            <a:endParaRPr lang="en-US" sz="2400" baseline="-25000" dirty="0"/>
          </a:p>
        </p:txBody>
      </p:sp>
      <p:cxnSp>
        <p:nvCxnSpPr>
          <p:cNvPr id="26" name="Straight Arrow Connector 25"/>
          <p:cNvCxnSpPr/>
          <p:nvPr/>
        </p:nvCxnSpPr>
        <p:spPr>
          <a:xfrm flipV="1">
            <a:off x="1770116" y="5925310"/>
            <a:ext cx="6227978" cy="7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16200000">
            <a:off x="140609" y="4248546"/>
            <a:ext cx="2362070" cy="830997"/>
          </a:xfrm>
          <a:prstGeom prst="rect">
            <a:avLst/>
          </a:prstGeom>
          <a:solidFill>
            <a:srgbClr val="FFFFFF"/>
          </a:solidFill>
        </p:spPr>
        <p:txBody>
          <a:bodyPr wrap="square" rtlCol="0">
            <a:spAutoFit/>
          </a:bodyPr>
          <a:lstStyle/>
          <a:p>
            <a:pPr algn="ctr"/>
            <a:r>
              <a:rPr lang="en-US" sz="2400" dirty="0" smtClean="0"/>
              <a:t>Reflection Power</a:t>
            </a:r>
            <a:endParaRPr lang="en-US" sz="2400" baseline="-25000" dirty="0"/>
          </a:p>
        </p:txBody>
      </p:sp>
      <p:cxnSp>
        <p:nvCxnSpPr>
          <p:cNvPr id="38" name="Straight Arrow Connector 37"/>
          <p:cNvCxnSpPr/>
          <p:nvPr/>
        </p:nvCxnSpPr>
        <p:spPr>
          <a:xfrm flipV="1">
            <a:off x="1789962" y="3171028"/>
            <a:ext cx="0" cy="274157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354153" y="3953158"/>
            <a:ext cx="1945560" cy="642548"/>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850542" y="3715050"/>
            <a:ext cx="1425780" cy="1"/>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834891" y="3289792"/>
            <a:ext cx="3361709" cy="830997"/>
          </a:xfrm>
          <a:prstGeom prst="rect">
            <a:avLst/>
          </a:prstGeom>
          <a:noFill/>
        </p:spPr>
        <p:txBody>
          <a:bodyPr wrap="square" rtlCol="0">
            <a:spAutoFit/>
          </a:bodyPr>
          <a:lstStyle/>
          <a:p>
            <a:r>
              <a:rPr lang="en-US" sz="2400" dirty="0" smtClean="0">
                <a:solidFill>
                  <a:schemeClr val="accent2"/>
                </a:solidFill>
              </a:rPr>
              <a:t>Reflections from different objects</a:t>
            </a:r>
            <a:endParaRPr lang="en-US" sz="2400" baseline="-25000" dirty="0">
              <a:solidFill>
                <a:schemeClr val="accent2"/>
              </a:solidFill>
            </a:endParaRPr>
          </a:p>
        </p:txBody>
      </p:sp>
      <p:cxnSp>
        <p:nvCxnSpPr>
          <p:cNvPr id="46" name="Straight Connector 45"/>
          <p:cNvCxnSpPr/>
          <p:nvPr/>
        </p:nvCxnSpPr>
        <p:spPr>
          <a:xfrm flipH="1" flipV="1">
            <a:off x="5596740" y="3985570"/>
            <a:ext cx="238151" cy="959704"/>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838661" y="4056277"/>
            <a:ext cx="2669598" cy="830997"/>
          </a:xfrm>
          <a:prstGeom prst="rect">
            <a:avLst/>
          </a:prstGeom>
        </p:spPr>
        <p:txBody>
          <a:bodyPr wrap="square">
            <a:spAutoFit/>
          </a:bodyPr>
          <a:lstStyle/>
          <a:p>
            <a:r>
              <a:rPr lang="en-US" sz="2400" b="1" dirty="0" smtClean="0">
                <a:solidFill>
                  <a:schemeClr val="accent5"/>
                </a:solidFill>
                <a:sym typeface="Wingdings"/>
              </a:rPr>
              <a:t> which one is from the person?</a:t>
            </a:r>
            <a:endParaRPr lang="en-US" sz="2400" b="1" dirty="0">
              <a:solidFill>
                <a:schemeClr val="accent5"/>
              </a:solidFill>
            </a:endParaRPr>
          </a:p>
        </p:txBody>
      </p:sp>
    </p:spTree>
    <p:extLst>
      <p:ext uri="{BB962C8B-B14F-4D97-AF65-F5344CB8AC3E}">
        <p14:creationId xmlns:p14="http://schemas.microsoft.com/office/powerpoint/2010/main" val="60885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Graphic spid="31" grpId="0">
        <p:bldAsOne/>
      </p:bldGraphic>
      <p:bldP spid="27" grpId="0"/>
      <p:bldP spid="45" grpId="0" animBg="1"/>
      <p:bldP spid="4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Subtract Static Paths</a:t>
            </a:r>
            <a:endParaRPr lang="en-US" dirty="0"/>
          </a:p>
        </p:txBody>
      </p:sp>
      <p:sp>
        <p:nvSpPr>
          <p:cNvPr id="8" name="Content Placeholder 7"/>
          <p:cNvSpPr>
            <a:spLocks noGrp="1"/>
          </p:cNvSpPr>
          <p:nvPr>
            <p:ph idx="1"/>
          </p:nvPr>
        </p:nvSpPr>
        <p:spPr>
          <a:xfrm>
            <a:off x="250371" y="1125475"/>
            <a:ext cx="8643257" cy="4881563"/>
          </a:xfrm>
        </p:spPr>
        <p:txBody>
          <a:bodyPr>
            <a:normAutofit/>
          </a:bodyPr>
          <a:lstStyle/>
          <a:p>
            <a:r>
              <a:rPr lang="en-US" dirty="0"/>
              <a:t>Static objects don’t move </a:t>
            </a:r>
            <a:endParaRPr lang="en-US" dirty="0" smtClean="0"/>
          </a:p>
          <a:p>
            <a:pPr lvl="1"/>
            <a:r>
              <a:rPr lang="en-US" sz="2400" dirty="0" smtClean="0">
                <a:sym typeface="Wingdings" panose="05000000000000000000" pitchFamily="2" charset="2"/>
              </a:rPr>
              <a:t>Eliminate </a:t>
            </a:r>
            <a:r>
              <a:rPr lang="en-US" sz="2400" dirty="0">
                <a:sym typeface="Wingdings" panose="05000000000000000000" pitchFamily="2" charset="2"/>
              </a:rPr>
              <a:t>by subtracting consecutive measurements</a:t>
            </a:r>
            <a:endParaRPr lang="en-US" dirty="0"/>
          </a:p>
        </p:txBody>
      </p:sp>
      <p:grpSp>
        <p:nvGrpSpPr>
          <p:cNvPr id="3" name="Group 2"/>
          <p:cNvGrpSpPr/>
          <p:nvPr/>
        </p:nvGrpSpPr>
        <p:grpSpPr>
          <a:xfrm>
            <a:off x="1480012" y="2351810"/>
            <a:ext cx="5673595" cy="1430342"/>
            <a:chOff x="1180836" y="653668"/>
            <a:chExt cx="6836910" cy="3676960"/>
          </a:xfrm>
        </p:grpSpPr>
        <p:graphicFrame>
          <p:nvGraphicFramePr>
            <p:cNvPr id="31" name="Chart 30"/>
            <p:cNvGraphicFramePr>
              <a:graphicFrameLocks/>
            </p:cNvGraphicFramePr>
            <p:nvPr>
              <p:extLst/>
            </p:nvPr>
          </p:nvGraphicFramePr>
          <p:xfrm>
            <a:off x="1180836" y="728123"/>
            <a:ext cx="6539222" cy="288925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p:nvSpPr>
          <p:spPr>
            <a:xfrm>
              <a:off x="4942978" y="3302071"/>
              <a:ext cx="1955320" cy="1028557"/>
            </a:xfrm>
            <a:prstGeom prst="rect">
              <a:avLst/>
            </a:prstGeom>
            <a:noFill/>
          </p:spPr>
          <p:txBody>
            <a:bodyPr wrap="square" rtlCol="0">
              <a:spAutoFit/>
            </a:bodyPr>
            <a:lstStyle/>
            <a:p>
              <a:r>
                <a:rPr lang="en-US" sz="2000" smtClean="0"/>
                <a:t>distance</a:t>
              </a:r>
              <a:endParaRPr lang="en-US" sz="2000" baseline="-25000" dirty="0"/>
            </a:p>
          </p:txBody>
        </p:sp>
        <p:cxnSp>
          <p:nvCxnSpPr>
            <p:cNvPr id="26" name="Straight Arrow Connector 25"/>
            <p:cNvCxnSpPr/>
            <p:nvPr/>
          </p:nvCxnSpPr>
          <p:spPr>
            <a:xfrm flipV="1">
              <a:off x="1789768" y="3419593"/>
              <a:ext cx="6227978" cy="7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16200000">
              <a:off x="-47134" y="1993934"/>
              <a:ext cx="3162682" cy="482149"/>
            </a:xfrm>
            <a:prstGeom prst="rect">
              <a:avLst/>
            </a:prstGeom>
            <a:solidFill>
              <a:srgbClr val="FFFFFF"/>
            </a:solidFill>
          </p:spPr>
          <p:txBody>
            <a:bodyPr wrap="square" rtlCol="0">
              <a:spAutoFit/>
            </a:bodyPr>
            <a:lstStyle/>
            <a:p>
              <a:pPr algn="ctr"/>
              <a:r>
                <a:rPr lang="en-US" sz="2000" dirty="0" smtClean="0"/>
                <a:t>power</a:t>
              </a:r>
              <a:endParaRPr lang="en-US" sz="2000" baseline="-25000" dirty="0"/>
            </a:p>
          </p:txBody>
        </p:sp>
        <p:cxnSp>
          <p:nvCxnSpPr>
            <p:cNvPr id="38" name="Straight Arrow Connector 37"/>
            <p:cNvCxnSpPr/>
            <p:nvPr/>
          </p:nvCxnSpPr>
          <p:spPr>
            <a:xfrm flipV="1">
              <a:off x="1809614" y="665311"/>
              <a:ext cx="0" cy="274157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564048" y="3510507"/>
            <a:ext cx="5500992" cy="1369367"/>
            <a:chOff x="1268486" y="3707216"/>
            <a:chExt cx="6767268" cy="3011890"/>
          </a:xfrm>
        </p:grpSpPr>
        <p:graphicFrame>
          <p:nvGraphicFramePr>
            <p:cNvPr id="30" name="Chart 29"/>
            <p:cNvGraphicFramePr>
              <a:graphicFrameLocks/>
            </p:cNvGraphicFramePr>
            <p:nvPr>
              <p:extLst/>
            </p:nvPr>
          </p:nvGraphicFramePr>
          <p:xfrm>
            <a:off x="1618782" y="4110929"/>
            <a:ext cx="6222012" cy="2608177"/>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rot="16200000">
              <a:off x="333557" y="4929733"/>
              <a:ext cx="2362070" cy="492211"/>
            </a:xfrm>
            <a:prstGeom prst="rect">
              <a:avLst/>
            </a:prstGeom>
            <a:solidFill>
              <a:srgbClr val="FFFFFF"/>
            </a:solidFill>
          </p:spPr>
          <p:txBody>
            <a:bodyPr wrap="square" rtlCol="0">
              <a:spAutoFit/>
            </a:bodyPr>
            <a:lstStyle/>
            <a:p>
              <a:pPr algn="ctr"/>
              <a:r>
                <a:rPr lang="en-US" sz="2000" smtClean="0"/>
                <a:t>power</a:t>
              </a:r>
              <a:endParaRPr lang="en-US" sz="2000" baseline="-25000" dirty="0"/>
            </a:p>
          </p:txBody>
        </p:sp>
        <p:cxnSp>
          <p:nvCxnSpPr>
            <p:cNvPr id="33" name="Straight Arrow Connector 32"/>
            <p:cNvCxnSpPr/>
            <p:nvPr/>
          </p:nvCxnSpPr>
          <p:spPr>
            <a:xfrm flipV="1">
              <a:off x="1821515" y="3707216"/>
              <a:ext cx="0" cy="27415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807776" y="6438630"/>
              <a:ext cx="6227978" cy="7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5334387" y="3937949"/>
            <a:ext cx="2582079" cy="461665"/>
          </a:xfrm>
          <a:prstGeom prst="rect">
            <a:avLst/>
          </a:prstGeom>
          <a:noFill/>
        </p:spPr>
        <p:txBody>
          <a:bodyPr wrap="square" rtlCol="0">
            <a:spAutoFit/>
          </a:bodyPr>
          <a:lstStyle/>
          <a:p>
            <a:r>
              <a:rPr lang="en-US" sz="2400" dirty="0" smtClean="0">
                <a:solidFill>
                  <a:schemeClr val="accent6"/>
                </a:solidFill>
              </a:rPr>
              <a:t>@ time t+30ms</a:t>
            </a:r>
            <a:endParaRPr lang="en-US" sz="2400" dirty="0">
              <a:solidFill>
                <a:schemeClr val="accent6"/>
              </a:solidFill>
            </a:endParaRPr>
          </a:p>
        </p:txBody>
      </p:sp>
      <p:sp>
        <p:nvSpPr>
          <p:cNvPr id="16" name="TextBox 15"/>
          <p:cNvSpPr txBox="1"/>
          <p:nvPr/>
        </p:nvSpPr>
        <p:spPr>
          <a:xfrm>
            <a:off x="5329236" y="2731015"/>
            <a:ext cx="1790798" cy="461665"/>
          </a:xfrm>
          <a:prstGeom prst="rect">
            <a:avLst/>
          </a:prstGeom>
          <a:noFill/>
        </p:spPr>
        <p:txBody>
          <a:bodyPr wrap="square" rtlCol="0">
            <a:spAutoFit/>
          </a:bodyPr>
          <a:lstStyle/>
          <a:p>
            <a:r>
              <a:rPr lang="en-US" sz="2400" dirty="0" smtClean="0">
                <a:solidFill>
                  <a:schemeClr val="accent6"/>
                </a:solidFill>
              </a:rPr>
              <a:t>@ time t</a:t>
            </a:r>
            <a:endParaRPr lang="en-US" sz="2400" dirty="0">
              <a:solidFill>
                <a:schemeClr val="accent6"/>
              </a:solidFill>
            </a:endParaRPr>
          </a:p>
        </p:txBody>
      </p:sp>
      <p:sp>
        <p:nvSpPr>
          <p:cNvPr id="6" name="TextBox 5"/>
          <p:cNvSpPr txBox="1"/>
          <p:nvPr/>
        </p:nvSpPr>
        <p:spPr>
          <a:xfrm>
            <a:off x="818216" y="3979666"/>
            <a:ext cx="716320" cy="679132"/>
          </a:xfrm>
          <a:prstGeom prst="rect">
            <a:avLst/>
          </a:prstGeom>
          <a:noFill/>
        </p:spPr>
        <p:txBody>
          <a:bodyPr wrap="square" rtlCol="0">
            <a:spAutoFit/>
          </a:bodyPr>
          <a:lstStyle/>
          <a:p>
            <a:r>
              <a:rPr lang="en-US" sz="5000" dirty="0" smtClean="0">
                <a:solidFill>
                  <a:schemeClr val="accent2"/>
                </a:solidFill>
              </a:rPr>
              <a:t>-</a:t>
            </a:r>
            <a:endParaRPr lang="en-US" sz="5000" dirty="0">
              <a:solidFill>
                <a:schemeClr val="accent2"/>
              </a:solidFill>
            </a:endParaRPr>
          </a:p>
        </p:txBody>
      </p:sp>
      <p:sp>
        <p:nvSpPr>
          <p:cNvPr id="18" name="TextBox 17"/>
          <p:cNvSpPr txBox="1"/>
          <p:nvPr/>
        </p:nvSpPr>
        <p:spPr>
          <a:xfrm>
            <a:off x="771116" y="5274611"/>
            <a:ext cx="716320" cy="679132"/>
          </a:xfrm>
          <a:prstGeom prst="rect">
            <a:avLst/>
          </a:prstGeom>
          <a:noFill/>
        </p:spPr>
        <p:txBody>
          <a:bodyPr wrap="square" rtlCol="0">
            <a:spAutoFit/>
          </a:bodyPr>
          <a:lstStyle>
            <a:defPPr>
              <a:defRPr lang="en-US"/>
            </a:defPPr>
            <a:lvl1pPr>
              <a:defRPr sz="5000">
                <a:solidFill>
                  <a:schemeClr val="accent2"/>
                </a:solidFill>
              </a:defRPr>
            </a:lvl1pPr>
          </a:lstStyle>
          <a:p>
            <a:r>
              <a:rPr lang="en-US" dirty="0"/>
              <a:t>=</a:t>
            </a:r>
          </a:p>
        </p:txBody>
      </p:sp>
      <p:grpSp>
        <p:nvGrpSpPr>
          <p:cNvPr id="21" name="Group 20"/>
          <p:cNvGrpSpPr/>
          <p:nvPr/>
        </p:nvGrpSpPr>
        <p:grpSpPr>
          <a:xfrm>
            <a:off x="2098961" y="2100850"/>
            <a:ext cx="2355226" cy="976085"/>
            <a:chOff x="2365301" y="725224"/>
            <a:chExt cx="2838142" cy="1238588"/>
          </a:xfrm>
        </p:grpSpPr>
        <p:cxnSp>
          <p:nvCxnSpPr>
            <p:cNvPr id="34" name="Straight Connector 33"/>
            <p:cNvCxnSpPr/>
            <p:nvPr/>
          </p:nvCxnSpPr>
          <p:spPr>
            <a:xfrm flipH="1" flipV="1">
              <a:off x="3507466" y="1308288"/>
              <a:ext cx="170600" cy="655524"/>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365301" y="1308288"/>
              <a:ext cx="793276" cy="568997"/>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98608" y="725224"/>
              <a:ext cx="2504835" cy="507713"/>
            </a:xfrm>
            <a:prstGeom prst="rect">
              <a:avLst/>
            </a:prstGeom>
            <a:noFill/>
          </p:spPr>
          <p:txBody>
            <a:bodyPr wrap="square" rtlCol="0">
              <a:spAutoFit/>
            </a:bodyPr>
            <a:lstStyle/>
            <a:p>
              <a:r>
                <a:rPr lang="en-US" sz="2000" dirty="0" smtClean="0">
                  <a:solidFill>
                    <a:schemeClr val="accent5"/>
                  </a:solidFill>
                </a:rPr>
                <a:t>multi-path</a:t>
              </a:r>
              <a:endParaRPr lang="en-US" sz="2000" baseline="-25000" dirty="0">
                <a:solidFill>
                  <a:schemeClr val="accent5"/>
                </a:solidFill>
              </a:endParaRPr>
            </a:p>
          </p:txBody>
        </p:sp>
        <p:cxnSp>
          <p:nvCxnSpPr>
            <p:cNvPr id="40" name="Straight Connector 39"/>
            <p:cNvCxnSpPr/>
            <p:nvPr/>
          </p:nvCxnSpPr>
          <p:spPr>
            <a:xfrm flipH="1" flipV="1">
              <a:off x="3819387" y="1357128"/>
              <a:ext cx="473132" cy="401124"/>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075680" y="3408004"/>
            <a:ext cx="2333648" cy="911228"/>
            <a:chOff x="2365301" y="807523"/>
            <a:chExt cx="2812139" cy="1156289"/>
          </a:xfrm>
        </p:grpSpPr>
        <p:cxnSp>
          <p:nvCxnSpPr>
            <p:cNvPr id="47" name="Straight Connector 46"/>
            <p:cNvCxnSpPr/>
            <p:nvPr/>
          </p:nvCxnSpPr>
          <p:spPr>
            <a:xfrm flipH="1" flipV="1">
              <a:off x="3507466" y="1308288"/>
              <a:ext cx="170600" cy="655524"/>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365301" y="1308288"/>
              <a:ext cx="793276" cy="568997"/>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846669" y="807523"/>
              <a:ext cx="2330771" cy="507714"/>
            </a:xfrm>
            <a:prstGeom prst="rect">
              <a:avLst/>
            </a:prstGeom>
            <a:noFill/>
          </p:spPr>
          <p:txBody>
            <a:bodyPr wrap="square" rtlCol="0">
              <a:spAutoFit/>
            </a:bodyPr>
            <a:lstStyle/>
            <a:p>
              <a:r>
                <a:rPr lang="en-US" sz="2000" dirty="0" smtClean="0">
                  <a:solidFill>
                    <a:schemeClr val="accent5"/>
                  </a:solidFill>
                </a:rPr>
                <a:t>multi-path</a:t>
              </a:r>
              <a:endParaRPr lang="en-US" sz="2000" baseline="-25000" dirty="0">
                <a:solidFill>
                  <a:schemeClr val="accent5"/>
                </a:solidFill>
              </a:endParaRPr>
            </a:p>
          </p:txBody>
        </p:sp>
        <p:cxnSp>
          <p:nvCxnSpPr>
            <p:cNvPr id="50" name="Straight Connector 49"/>
            <p:cNvCxnSpPr/>
            <p:nvPr/>
          </p:nvCxnSpPr>
          <p:spPr>
            <a:xfrm flipH="1" flipV="1">
              <a:off x="3819387" y="1357128"/>
              <a:ext cx="473132" cy="401124"/>
            </a:xfrm>
            <a:prstGeom prst="line">
              <a:avLst/>
            </a:prstGeom>
            <a:ln w="38100" cmpd="sng">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1458539" y="4959449"/>
            <a:ext cx="5594222" cy="1235820"/>
            <a:chOff x="1609125" y="4248746"/>
            <a:chExt cx="6747374" cy="1834472"/>
          </a:xfrm>
        </p:grpSpPr>
        <p:graphicFrame>
          <p:nvGraphicFramePr>
            <p:cNvPr id="51" name="Chart 50"/>
            <p:cNvGraphicFramePr>
              <a:graphicFrameLocks/>
            </p:cNvGraphicFramePr>
            <p:nvPr>
              <p:extLst/>
            </p:nvPr>
          </p:nvGraphicFramePr>
          <p:xfrm>
            <a:off x="1609125" y="4391578"/>
            <a:ext cx="6549538" cy="1691640"/>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Arrow Connector 8"/>
            <p:cNvCxnSpPr/>
            <p:nvPr/>
          </p:nvCxnSpPr>
          <p:spPr>
            <a:xfrm>
              <a:off x="4001725" y="5099644"/>
              <a:ext cx="743414" cy="0"/>
            </a:xfrm>
            <a:prstGeom prst="straightConnector1">
              <a:avLst/>
            </a:prstGeom>
            <a:ln>
              <a:solidFill>
                <a:schemeClr val="tx1"/>
              </a:solidFill>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67435" y="4493799"/>
              <a:ext cx="1729751" cy="593930"/>
            </a:xfrm>
            <a:prstGeom prst="rect">
              <a:avLst/>
            </a:prstGeom>
            <a:noFill/>
          </p:spPr>
          <p:txBody>
            <a:bodyPr wrap="square" rtlCol="0">
              <a:spAutoFit/>
            </a:bodyPr>
            <a:lstStyle/>
            <a:p>
              <a:r>
                <a:rPr lang="en-US" sz="2000" dirty="0" smtClean="0">
                  <a:solidFill>
                    <a:schemeClr val="accent2"/>
                  </a:solidFill>
                </a:rPr>
                <a:t>2 meters</a:t>
              </a:r>
              <a:endParaRPr lang="en-US" sz="2000" dirty="0">
                <a:solidFill>
                  <a:schemeClr val="accent2"/>
                </a:solidFill>
              </a:endParaRPr>
            </a:p>
          </p:txBody>
        </p:sp>
        <p:grpSp>
          <p:nvGrpSpPr>
            <p:cNvPr id="56" name="Group 55"/>
            <p:cNvGrpSpPr/>
            <p:nvPr/>
          </p:nvGrpSpPr>
          <p:grpSpPr>
            <a:xfrm>
              <a:off x="1747422" y="4248746"/>
              <a:ext cx="503403" cy="1781290"/>
              <a:chOff x="1747422" y="4248746"/>
              <a:chExt cx="503403" cy="1781290"/>
            </a:xfrm>
          </p:grpSpPr>
          <p:sp>
            <p:nvSpPr>
              <p:cNvPr id="52" name="TextBox 51"/>
              <p:cNvSpPr txBox="1"/>
              <p:nvPr/>
            </p:nvSpPr>
            <p:spPr>
              <a:xfrm rot="16200000">
                <a:off x="1098070" y="4898098"/>
                <a:ext cx="1781290" cy="482585"/>
              </a:xfrm>
              <a:prstGeom prst="rect">
                <a:avLst/>
              </a:prstGeom>
              <a:noFill/>
            </p:spPr>
            <p:txBody>
              <a:bodyPr wrap="square" rtlCol="0">
                <a:spAutoFit/>
              </a:bodyPr>
              <a:lstStyle/>
              <a:p>
                <a:pPr algn="ctr"/>
                <a:r>
                  <a:rPr lang="en-US" sz="2000" smtClean="0"/>
                  <a:t>power</a:t>
                </a:r>
                <a:endParaRPr lang="en-US" sz="2000" baseline="-25000" dirty="0"/>
              </a:p>
            </p:txBody>
          </p:sp>
          <p:cxnSp>
            <p:nvCxnSpPr>
              <p:cNvPr id="53" name="Straight Arrow Connector 52"/>
              <p:cNvCxnSpPr/>
              <p:nvPr/>
            </p:nvCxnSpPr>
            <p:spPr>
              <a:xfrm flipV="1">
                <a:off x="2250825" y="4348548"/>
                <a:ext cx="0" cy="1581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54" name="Straight Arrow Connector 53"/>
            <p:cNvCxnSpPr/>
            <p:nvPr/>
          </p:nvCxnSpPr>
          <p:spPr>
            <a:xfrm flipV="1">
              <a:off x="2255842" y="5918313"/>
              <a:ext cx="6100657" cy="411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581946" y="4719913"/>
            <a:ext cx="1622618" cy="400110"/>
          </a:xfrm>
          <a:prstGeom prst="rect">
            <a:avLst/>
          </a:prstGeom>
          <a:noFill/>
        </p:spPr>
        <p:txBody>
          <a:bodyPr wrap="square" rtlCol="0">
            <a:spAutoFit/>
          </a:bodyPr>
          <a:lstStyle/>
          <a:p>
            <a:r>
              <a:rPr lang="en-US" sz="2000" smtClean="0"/>
              <a:t>distance</a:t>
            </a:r>
            <a:endParaRPr lang="en-US" sz="2000" baseline="-25000" dirty="0"/>
          </a:p>
        </p:txBody>
      </p:sp>
      <p:sp>
        <p:nvSpPr>
          <p:cNvPr id="43" name="TextBox 42"/>
          <p:cNvSpPr txBox="1"/>
          <p:nvPr/>
        </p:nvSpPr>
        <p:spPr>
          <a:xfrm>
            <a:off x="4581946" y="6057784"/>
            <a:ext cx="1622618" cy="400110"/>
          </a:xfrm>
          <a:prstGeom prst="rect">
            <a:avLst/>
          </a:prstGeom>
          <a:noFill/>
        </p:spPr>
        <p:txBody>
          <a:bodyPr wrap="square" rtlCol="0">
            <a:spAutoFit/>
          </a:bodyPr>
          <a:lstStyle/>
          <a:p>
            <a:r>
              <a:rPr lang="en-US" sz="2000" smtClean="0"/>
              <a:t>distance</a:t>
            </a:r>
            <a:endParaRPr lang="en-US" sz="2000" baseline="-25000" dirty="0"/>
          </a:p>
        </p:txBody>
      </p:sp>
      <p:sp>
        <p:nvSpPr>
          <p:cNvPr id="12" name="Rectangle 11"/>
          <p:cNvSpPr/>
          <p:nvPr/>
        </p:nvSpPr>
        <p:spPr>
          <a:xfrm>
            <a:off x="4340585" y="5120085"/>
            <a:ext cx="2522133" cy="646331"/>
          </a:xfrm>
          <a:prstGeom prst="rect">
            <a:avLst/>
          </a:prstGeom>
        </p:spPr>
        <p:txBody>
          <a:bodyPr wrap="square">
            <a:spAutoFit/>
          </a:bodyPr>
          <a:lstStyle/>
          <a:p>
            <a:pPr algn="ctr"/>
            <a:endParaRPr lang="en-US" b="1" dirty="0">
              <a:solidFill>
                <a:schemeClr val="accent2"/>
              </a:solidFill>
            </a:endParaRPr>
          </a:p>
          <a:p>
            <a:pPr algn="ctr"/>
            <a:r>
              <a:rPr lang="en-US" b="1" dirty="0">
                <a:solidFill>
                  <a:schemeClr val="accent2"/>
                </a:solidFill>
              </a:rPr>
              <a:t>Why 2 </a:t>
            </a:r>
            <a:r>
              <a:rPr lang="en-US" b="1" dirty="0" smtClean="0">
                <a:solidFill>
                  <a:schemeClr val="accent2"/>
                </a:solidFill>
              </a:rPr>
              <a:t>peaks?</a:t>
            </a:r>
            <a:endParaRPr lang="en-US" b="1" dirty="0">
              <a:solidFill>
                <a:schemeClr val="accent2"/>
              </a:solidFill>
            </a:endParaRPr>
          </a:p>
        </p:txBody>
      </p:sp>
    </p:spTree>
    <p:extLst>
      <p:ext uri="{BB962C8B-B14F-4D97-AF65-F5344CB8AC3E}">
        <p14:creationId xmlns:p14="http://schemas.microsoft.com/office/powerpoint/2010/main" val="128004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p:bldP spid="42" grpId="0"/>
      <p:bldP spid="4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RF-based Localization</a:t>
            </a:r>
            <a:endParaRPr lang="en-US" dirty="0"/>
          </a:p>
        </p:txBody>
      </p:sp>
      <p:sp>
        <p:nvSpPr>
          <p:cNvPr id="3" name="Content Placeholder 2"/>
          <p:cNvSpPr>
            <a:spLocks noGrp="1"/>
          </p:cNvSpPr>
          <p:nvPr>
            <p:ph idx="1"/>
          </p:nvPr>
        </p:nvSpPr>
        <p:spPr/>
        <p:txBody>
          <a:bodyPr/>
          <a:lstStyle/>
          <a:p>
            <a:r>
              <a:rPr lang="en-US" dirty="0" smtClean="0">
                <a:solidFill>
                  <a:schemeClr val="accent5"/>
                </a:solidFill>
              </a:rPr>
              <a:t>See through walls</a:t>
            </a:r>
          </a:p>
          <a:p>
            <a:pPr lvl="1"/>
            <a:r>
              <a:rPr lang="en-US" dirty="0" err="1" smtClean="0">
                <a:solidFill>
                  <a:schemeClr val="accent5"/>
                </a:solidFill>
              </a:rPr>
              <a:t>WiVi</a:t>
            </a:r>
            <a:r>
              <a:rPr lang="en-US" dirty="0" smtClean="0">
                <a:solidFill>
                  <a:schemeClr val="accent5"/>
                </a:solidFill>
              </a:rPr>
              <a:t> (SIGCOMM’13)</a:t>
            </a:r>
          </a:p>
          <a:p>
            <a:r>
              <a:rPr lang="en-US" dirty="0" err="1" smtClean="0"/>
              <a:t>ToF</a:t>
            </a:r>
            <a:r>
              <a:rPr lang="en-US" dirty="0" smtClean="0"/>
              <a:t>-based localization</a:t>
            </a:r>
          </a:p>
          <a:p>
            <a:pPr lvl="1"/>
            <a:r>
              <a:rPr lang="en-US" dirty="0" err="1" smtClean="0"/>
              <a:t>WiTrack</a:t>
            </a:r>
            <a:r>
              <a:rPr lang="en-US" dirty="0" smtClean="0"/>
              <a:t> (NSDI’14, NSDI’15)</a:t>
            </a:r>
          </a:p>
          <a:p>
            <a:r>
              <a:rPr lang="en-US" dirty="0" err="1"/>
              <a:t>AoA</a:t>
            </a:r>
            <a:r>
              <a:rPr lang="en-US" dirty="0"/>
              <a:t>-based localization</a:t>
            </a:r>
          </a:p>
          <a:p>
            <a:pPr lvl="1"/>
            <a:r>
              <a:rPr lang="en-US" dirty="0" err="1"/>
              <a:t>ArrayTrack</a:t>
            </a:r>
            <a:r>
              <a:rPr lang="en-US" dirty="0"/>
              <a:t> (NSDI’13)</a:t>
            </a:r>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119058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Dynamic Multipath</a:t>
            </a:r>
            <a:endParaRPr lang="en-US" dirty="0"/>
          </a:p>
        </p:txBody>
      </p:sp>
      <p:grpSp>
        <p:nvGrpSpPr>
          <p:cNvPr id="4" name="Group 3"/>
          <p:cNvGrpSpPr/>
          <p:nvPr/>
        </p:nvGrpSpPr>
        <p:grpSpPr>
          <a:xfrm>
            <a:off x="1452061" y="1439827"/>
            <a:ext cx="266523" cy="442474"/>
            <a:chOff x="3213919" y="2873353"/>
            <a:chExt cx="266523" cy="548797"/>
          </a:xfrm>
        </p:grpSpPr>
        <p:sp>
          <p:nvSpPr>
            <p:cNvPr id="5" name="Isosceles Triangle 4"/>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5"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595934" y="2037981"/>
            <a:ext cx="631039" cy="461665"/>
          </a:xfrm>
          <a:prstGeom prst="rect">
            <a:avLst/>
          </a:prstGeom>
          <a:noFill/>
        </p:spPr>
        <p:txBody>
          <a:bodyPr wrap="square" rtlCol="0">
            <a:spAutoFit/>
          </a:bodyPr>
          <a:lstStyle/>
          <a:p>
            <a:r>
              <a:rPr lang="en-US" sz="2400" dirty="0" smtClean="0"/>
              <a:t>Rx</a:t>
            </a:r>
            <a:endParaRPr lang="en-US" sz="2400" dirty="0"/>
          </a:p>
        </p:txBody>
      </p:sp>
      <p:grpSp>
        <p:nvGrpSpPr>
          <p:cNvPr id="8" name="Group 7"/>
          <p:cNvGrpSpPr/>
          <p:nvPr/>
        </p:nvGrpSpPr>
        <p:grpSpPr>
          <a:xfrm>
            <a:off x="1479851" y="2133153"/>
            <a:ext cx="266523" cy="442474"/>
            <a:chOff x="3213919" y="2873353"/>
            <a:chExt cx="266523" cy="548797"/>
          </a:xfrm>
        </p:grpSpPr>
        <p:sp>
          <p:nvSpPr>
            <p:cNvPr id="9" name="Isosceles Triangle 8"/>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627220" y="1388360"/>
            <a:ext cx="623261" cy="461665"/>
          </a:xfrm>
          <a:prstGeom prst="rect">
            <a:avLst/>
          </a:prstGeom>
          <a:noFill/>
        </p:spPr>
        <p:txBody>
          <a:bodyPr wrap="square" rtlCol="0">
            <a:spAutoFit/>
          </a:bodyPr>
          <a:lstStyle/>
          <a:p>
            <a:r>
              <a:rPr lang="en-US" sz="2400" dirty="0" err="1" smtClean="0"/>
              <a:t>Tx</a:t>
            </a:r>
            <a:endParaRPr lang="en-US" sz="2400" dirty="0"/>
          </a:p>
        </p:txBody>
      </p:sp>
      <p:pic>
        <p:nvPicPr>
          <p:cNvPr id="12" name="Picture 11"/>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flipH="1">
            <a:off x="6787996" y="1090026"/>
            <a:ext cx="974858" cy="1435611"/>
          </a:xfrm>
          <a:prstGeom prst="rect">
            <a:avLst/>
          </a:prstGeom>
        </p:spPr>
      </p:pic>
      <p:pic>
        <p:nvPicPr>
          <p:cNvPr id="59" name="Picture 58"/>
          <p:cNvPicPr>
            <a:picLocks noChangeAspect="1"/>
          </p:cNvPicPr>
          <p:nvPr/>
        </p:nvPicPr>
        <p:blipFill>
          <a:blip r:embed="rId5">
            <a:extLst>
              <a:ext uri="{BEBA8EAE-BF5A-486C-A8C5-ECC9F3942E4B}">
                <a14:imgProps xmlns:a14="http://schemas.microsoft.com/office/drawing/2010/main">
                  <a14:imgLayer r:embed="rId6">
                    <a14:imgEffect>
                      <a14:backgroundRemoval t="7550" b="96597" l="0" r="97813"/>
                    </a14:imgEffect>
                  </a14:imgLayer>
                </a14:imgProps>
              </a:ext>
            </a:extLst>
          </a:blip>
          <a:stretch>
            <a:fillRect/>
          </a:stretch>
        </p:blipFill>
        <p:spPr>
          <a:xfrm>
            <a:off x="5203190" y="2575627"/>
            <a:ext cx="1463662" cy="923937"/>
          </a:xfrm>
          <a:prstGeom prst="rect">
            <a:avLst/>
          </a:prstGeom>
        </p:spPr>
      </p:pic>
      <p:sp>
        <p:nvSpPr>
          <p:cNvPr id="27" name="TextBox 26"/>
          <p:cNvSpPr txBox="1"/>
          <p:nvPr/>
        </p:nvSpPr>
        <p:spPr>
          <a:xfrm>
            <a:off x="7481446" y="4896127"/>
            <a:ext cx="1314211" cy="400110"/>
          </a:xfrm>
          <a:prstGeom prst="rect">
            <a:avLst/>
          </a:prstGeom>
          <a:noFill/>
        </p:spPr>
        <p:txBody>
          <a:bodyPr wrap="square" rtlCol="0">
            <a:spAutoFit/>
          </a:bodyPr>
          <a:lstStyle/>
          <a:p>
            <a:r>
              <a:rPr lang="en-US" sz="2000" dirty="0" smtClean="0"/>
              <a:t>Distance</a:t>
            </a:r>
            <a:endParaRPr lang="en-US" sz="2000" baseline="-25000" dirty="0"/>
          </a:p>
        </p:txBody>
      </p:sp>
      <p:grpSp>
        <p:nvGrpSpPr>
          <p:cNvPr id="21" name="Group 20"/>
          <p:cNvGrpSpPr/>
          <p:nvPr/>
        </p:nvGrpSpPr>
        <p:grpSpPr>
          <a:xfrm>
            <a:off x="1121482" y="3288853"/>
            <a:ext cx="6850500" cy="2362070"/>
            <a:chOff x="1362754" y="3953788"/>
            <a:chExt cx="6850500" cy="2362070"/>
          </a:xfrm>
        </p:grpSpPr>
        <p:graphicFrame>
          <p:nvGraphicFramePr>
            <p:cNvPr id="30" name="Chart 29"/>
            <p:cNvGraphicFramePr>
              <a:graphicFrameLocks/>
            </p:cNvGraphicFramePr>
            <p:nvPr>
              <p:extLst/>
            </p:nvPr>
          </p:nvGraphicFramePr>
          <p:xfrm>
            <a:off x="1362754" y="4387176"/>
            <a:ext cx="6850500" cy="1756236"/>
          </p:xfrm>
          <a:graphic>
            <a:graphicData uri="http://schemas.openxmlformats.org/drawingml/2006/chart">
              <c:chart xmlns:c="http://schemas.openxmlformats.org/drawingml/2006/chart" xmlns:r="http://schemas.openxmlformats.org/officeDocument/2006/relationships" r:id="rId7"/>
            </a:graphicData>
          </a:graphic>
        </p:graphicFrame>
        <p:cxnSp>
          <p:nvCxnSpPr>
            <p:cNvPr id="26" name="Straight Arrow Connector 25"/>
            <p:cNvCxnSpPr/>
            <p:nvPr/>
          </p:nvCxnSpPr>
          <p:spPr>
            <a:xfrm>
              <a:off x="1855380" y="5996278"/>
              <a:ext cx="6304954" cy="19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16200000">
              <a:off x="507484" y="4934768"/>
              <a:ext cx="2362070" cy="400110"/>
            </a:xfrm>
            <a:prstGeom prst="rect">
              <a:avLst/>
            </a:prstGeom>
            <a:solidFill>
              <a:srgbClr val="FFFFFF"/>
            </a:solidFill>
          </p:spPr>
          <p:txBody>
            <a:bodyPr wrap="square" rtlCol="0">
              <a:spAutoFit/>
            </a:bodyPr>
            <a:lstStyle/>
            <a:p>
              <a:pPr algn="ctr"/>
              <a:r>
                <a:rPr lang="en-US" sz="2000" dirty="0" smtClean="0"/>
                <a:t>Power</a:t>
              </a:r>
              <a:endParaRPr lang="en-US" sz="2000" baseline="-25000" dirty="0"/>
            </a:p>
          </p:txBody>
        </p:sp>
        <p:cxnSp>
          <p:nvCxnSpPr>
            <p:cNvPr id="38" name="Straight Arrow Connector 37"/>
            <p:cNvCxnSpPr/>
            <p:nvPr/>
          </p:nvCxnSpPr>
          <p:spPr>
            <a:xfrm flipH="1" flipV="1">
              <a:off x="1853174" y="3956979"/>
              <a:ext cx="19846" cy="203394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43" name="Straight Connector 42"/>
          <p:cNvCxnSpPr/>
          <p:nvPr/>
        </p:nvCxnSpPr>
        <p:spPr>
          <a:xfrm flipV="1">
            <a:off x="4459904" y="4190570"/>
            <a:ext cx="795990" cy="249618"/>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111250" y="3678042"/>
            <a:ext cx="345986" cy="488987"/>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282984" y="3775072"/>
            <a:ext cx="1970311" cy="707886"/>
          </a:xfrm>
          <a:prstGeom prst="rect">
            <a:avLst/>
          </a:prstGeom>
          <a:noFill/>
        </p:spPr>
        <p:txBody>
          <a:bodyPr wrap="square" rtlCol="0">
            <a:spAutoFit/>
          </a:bodyPr>
          <a:lstStyle/>
          <a:p>
            <a:r>
              <a:rPr lang="en-US" sz="2000" dirty="0" smtClean="0">
                <a:solidFill>
                  <a:schemeClr val="accent2"/>
                </a:solidFill>
              </a:rPr>
              <a:t>Dynamic Multi-path</a:t>
            </a:r>
            <a:endParaRPr lang="en-US" sz="2000" baseline="-25000" dirty="0">
              <a:solidFill>
                <a:schemeClr val="accent2"/>
              </a:solidFill>
            </a:endParaRPr>
          </a:p>
        </p:txBody>
      </p:sp>
      <p:sp>
        <p:nvSpPr>
          <p:cNvPr id="33" name="TextBox 32"/>
          <p:cNvSpPr txBox="1"/>
          <p:nvPr/>
        </p:nvSpPr>
        <p:spPr>
          <a:xfrm>
            <a:off x="1949314" y="3228582"/>
            <a:ext cx="2553865" cy="400110"/>
          </a:xfrm>
          <a:prstGeom prst="rect">
            <a:avLst/>
          </a:prstGeom>
          <a:noFill/>
        </p:spPr>
        <p:txBody>
          <a:bodyPr wrap="square" rtlCol="0">
            <a:spAutoFit/>
          </a:bodyPr>
          <a:lstStyle/>
          <a:p>
            <a:pPr algn="ctr"/>
            <a:r>
              <a:rPr lang="en-US" sz="2000" dirty="0" smtClean="0">
                <a:solidFill>
                  <a:schemeClr val="accent2"/>
                </a:solidFill>
              </a:rPr>
              <a:t>Moving Person</a:t>
            </a:r>
            <a:endParaRPr lang="en-US" sz="2000" baseline="-25000" dirty="0">
              <a:solidFill>
                <a:schemeClr val="accent2"/>
              </a:solidFill>
            </a:endParaRPr>
          </a:p>
        </p:txBody>
      </p:sp>
      <p:sp>
        <p:nvSpPr>
          <p:cNvPr id="22" name="Oval 21"/>
          <p:cNvSpPr/>
          <p:nvPr/>
        </p:nvSpPr>
        <p:spPr>
          <a:xfrm>
            <a:off x="3488478" y="3942795"/>
            <a:ext cx="278084" cy="1558114"/>
          </a:xfrm>
          <a:prstGeom prst="ellipse">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1874011" y="1547284"/>
            <a:ext cx="4883979" cy="735781"/>
          </a:xfrm>
          <a:custGeom>
            <a:avLst/>
            <a:gdLst>
              <a:gd name="connsiteX0" fmla="*/ 32273 w 4883979"/>
              <a:gd name="connsiteY0" fmla="*/ 0 h 839096"/>
              <a:gd name="connsiteX1" fmla="*/ 4883971 w 4883979"/>
              <a:gd name="connsiteY1" fmla="*/ 301214 h 839096"/>
              <a:gd name="connsiteX2" fmla="*/ 0 w 4883979"/>
              <a:gd name="connsiteY2" fmla="*/ 839096 h 839096"/>
            </a:gdLst>
            <a:ahLst/>
            <a:cxnLst>
              <a:cxn ang="0">
                <a:pos x="connsiteX0" y="connsiteY0"/>
              </a:cxn>
              <a:cxn ang="0">
                <a:pos x="connsiteX1" y="connsiteY1"/>
              </a:cxn>
              <a:cxn ang="0">
                <a:pos x="connsiteX2" y="connsiteY2"/>
              </a:cxn>
            </a:cxnLst>
            <a:rect l="l" t="t" r="r" b="b"/>
            <a:pathLst>
              <a:path w="4883979" h="839096">
                <a:moveTo>
                  <a:pt x="32273" y="0"/>
                </a:moveTo>
                <a:cubicBezTo>
                  <a:pt x="2460811" y="80682"/>
                  <a:pt x="4889350" y="161365"/>
                  <a:pt x="4883971" y="301214"/>
                </a:cubicBezTo>
                <a:cubicBezTo>
                  <a:pt x="4878592" y="441063"/>
                  <a:pt x="2439296" y="640079"/>
                  <a:pt x="0" y="839096"/>
                </a:cubicBezTo>
              </a:path>
            </a:pathLst>
          </a:custGeom>
          <a:noFill/>
          <a:ln w="28575">
            <a:solidFill>
              <a:srgbClr val="00206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1949314" y="1504252"/>
            <a:ext cx="4808676" cy="1241392"/>
          </a:xfrm>
          <a:custGeom>
            <a:avLst/>
            <a:gdLst>
              <a:gd name="connsiteX0" fmla="*/ 0 w 4927002"/>
              <a:gd name="connsiteY0" fmla="*/ 0 h 1355464"/>
              <a:gd name="connsiteX1" fmla="*/ 0 w 4927002"/>
              <a:gd name="connsiteY1" fmla="*/ 0 h 1355464"/>
              <a:gd name="connsiteX2" fmla="*/ 4927002 w 4927002"/>
              <a:gd name="connsiteY2" fmla="*/ 311972 h 1355464"/>
              <a:gd name="connsiteX3" fmla="*/ 3851238 w 4927002"/>
              <a:gd name="connsiteY3" fmla="*/ 1355464 h 1355464"/>
              <a:gd name="connsiteX4" fmla="*/ 75304 w 4927002"/>
              <a:gd name="connsiteY4" fmla="*/ 903643 h 1355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002" h="1355464">
                <a:moveTo>
                  <a:pt x="0" y="0"/>
                </a:moveTo>
                <a:lnTo>
                  <a:pt x="0" y="0"/>
                </a:lnTo>
                <a:lnTo>
                  <a:pt x="4927002" y="311972"/>
                </a:lnTo>
                <a:lnTo>
                  <a:pt x="3851238" y="1355464"/>
                </a:lnTo>
                <a:lnTo>
                  <a:pt x="75304" y="903643"/>
                </a:lnTo>
              </a:path>
            </a:pathLst>
          </a:custGeom>
          <a:noFill/>
          <a:ln w="28575">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27220" y="5578586"/>
            <a:ext cx="8057559" cy="854438"/>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400" dirty="0" smtClean="0">
                <a:solidFill>
                  <a:schemeClr val="tx1"/>
                </a:solidFill>
              </a:rPr>
              <a:t>Find the first peak since the </a:t>
            </a:r>
            <a:r>
              <a:rPr lang="en-US" sz="2400" dirty="0">
                <a:solidFill>
                  <a:schemeClr val="tx1"/>
                </a:solidFill>
              </a:rPr>
              <a:t>direct reflection arrives before </a:t>
            </a:r>
            <a:r>
              <a:rPr lang="en-US" sz="2400" dirty="0" smtClean="0">
                <a:solidFill>
                  <a:schemeClr val="tx1"/>
                </a:solidFill>
              </a:rPr>
              <a:t>other dynamic </a:t>
            </a:r>
            <a:r>
              <a:rPr lang="en-US" sz="2400" dirty="0" err="1" smtClean="0">
                <a:solidFill>
                  <a:schemeClr val="tx1"/>
                </a:solidFill>
              </a:rPr>
              <a:t>multipaths</a:t>
            </a:r>
            <a:endParaRPr lang="en-US" sz="2400" dirty="0">
              <a:solidFill>
                <a:schemeClr val="tx1"/>
              </a:solidFill>
            </a:endParaRPr>
          </a:p>
        </p:txBody>
      </p:sp>
    </p:spTree>
    <p:extLst>
      <p:ext uri="{BB962C8B-B14F-4D97-AF65-F5344CB8AC3E}">
        <p14:creationId xmlns:p14="http://schemas.microsoft.com/office/powerpoint/2010/main" val="15857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7" grpId="0"/>
      <p:bldP spid="40" grpId="0"/>
      <p:bldP spid="33" grpId="0"/>
      <p:bldP spid="22" grpId="0" animBg="1"/>
      <p:bldP spid="15" grpId="0" animBg="1"/>
      <p:bldP spid="18"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normAutofit/>
          </a:bodyPr>
          <a:lstStyle/>
          <a:p>
            <a:r>
              <a:rPr lang="en-US" dirty="0"/>
              <a:t>Person can be anywhere on an ellipse whose foci are (</a:t>
            </a:r>
            <a:r>
              <a:rPr lang="en-US" dirty="0" err="1"/>
              <a:t>Tx,Rx</a:t>
            </a:r>
            <a:r>
              <a:rPr lang="en-US" dirty="0"/>
              <a:t>) </a:t>
            </a:r>
            <a:endParaRPr lang="en-US" dirty="0" smtClean="0"/>
          </a:p>
          <a:p>
            <a:r>
              <a:rPr lang="en-US" dirty="0"/>
              <a:t>One ellipse is not enough to localize! </a:t>
            </a:r>
          </a:p>
          <a:p>
            <a:endParaRPr lang="en-US" dirty="0"/>
          </a:p>
          <a:p>
            <a:endParaRPr lang="en-US" dirty="0"/>
          </a:p>
        </p:txBody>
      </p:sp>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flipH="1">
            <a:off x="5759453" y="3676101"/>
            <a:ext cx="418931" cy="616933"/>
          </a:xfrm>
          <a:prstGeom prst="rect">
            <a:avLst/>
          </a:prstGeom>
        </p:spPr>
      </p:pic>
      <p:sp>
        <p:nvSpPr>
          <p:cNvPr id="5" name="Oval 4"/>
          <p:cNvSpPr/>
          <p:nvPr/>
        </p:nvSpPr>
        <p:spPr>
          <a:xfrm>
            <a:off x="2527725" y="3507361"/>
            <a:ext cx="3849064" cy="2490572"/>
          </a:xfrm>
          <a:prstGeom prst="ellipse">
            <a:avLst/>
          </a:prstGeom>
          <a:noFill/>
          <a:ln w="28575" cmpd="sng">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F7F7F"/>
              </a:solidFill>
            </a:endParaRPr>
          </a:p>
        </p:txBody>
      </p:sp>
      <p:grpSp>
        <p:nvGrpSpPr>
          <p:cNvPr id="6" name="Group 5"/>
          <p:cNvGrpSpPr/>
          <p:nvPr/>
        </p:nvGrpSpPr>
        <p:grpSpPr>
          <a:xfrm>
            <a:off x="3409590" y="4736477"/>
            <a:ext cx="266523" cy="442474"/>
            <a:chOff x="3213919" y="2873353"/>
            <a:chExt cx="266523" cy="548797"/>
          </a:xfrm>
        </p:grpSpPr>
        <p:sp>
          <p:nvSpPr>
            <p:cNvPr id="7" name="Isosceles Triangle 6"/>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7"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4897372" y="4848919"/>
            <a:ext cx="458596" cy="369332"/>
          </a:xfrm>
          <a:prstGeom prst="rect">
            <a:avLst/>
          </a:prstGeom>
          <a:noFill/>
        </p:spPr>
        <p:txBody>
          <a:bodyPr wrap="square" rtlCol="0">
            <a:spAutoFit/>
          </a:bodyPr>
          <a:lstStyle/>
          <a:p>
            <a:r>
              <a:rPr lang="en-US" dirty="0" err="1" smtClean="0"/>
              <a:t>Tx</a:t>
            </a:r>
            <a:endParaRPr lang="en-US" dirty="0"/>
          </a:p>
        </p:txBody>
      </p:sp>
      <p:sp>
        <p:nvSpPr>
          <p:cNvPr id="10" name="TextBox 9"/>
          <p:cNvSpPr txBox="1"/>
          <p:nvPr/>
        </p:nvSpPr>
        <p:spPr>
          <a:xfrm>
            <a:off x="3041786" y="4840961"/>
            <a:ext cx="642174" cy="369332"/>
          </a:xfrm>
          <a:prstGeom prst="rect">
            <a:avLst/>
          </a:prstGeom>
          <a:noFill/>
        </p:spPr>
        <p:txBody>
          <a:bodyPr wrap="square" rtlCol="0">
            <a:spAutoFit/>
          </a:bodyPr>
          <a:lstStyle/>
          <a:p>
            <a:r>
              <a:rPr lang="en-US" dirty="0" smtClean="0"/>
              <a:t>Rx</a:t>
            </a:r>
            <a:endParaRPr lang="en-US" dirty="0"/>
          </a:p>
        </p:txBody>
      </p:sp>
      <p:grpSp>
        <p:nvGrpSpPr>
          <p:cNvPr id="15" name="Group 14"/>
          <p:cNvGrpSpPr/>
          <p:nvPr/>
        </p:nvGrpSpPr>
        <p:grpSpPr>
          <a:xfrm>
            <a:off x="5172571" y="4725341"/>
            <a:ext cx="266523" cy="442474"/>
            <a:chOff x="3213919" y="2873353"/>
            <a:chExt cx="266523" cy="548797"/>
          </a:xfrm>
        </p:grpSpPr>
        <p:sp>
          <p:nvSpPr>
            <p:cNvPr id="16"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4398635" y="3849395"/>
            <a:ext cx="642174" cy="523220"/>
          </a:xfrm>
          <a:prstGeom prst="rect">
            <a:avLst/>
          </a:prstGeom>
          <a:noFill/>
        </p:spPr>
        <p:txBody>
          <a:bodyPr wrap="square" rtlCol="0">
            <a:spAutoFit/>
          </a:bodyPr>
          <a:lstStyle/>
          <a:p>
            <a:r>
              <a:rPr lang="en-US" sz="2800" dirty="0" smtClean="0">
                <a:solidFill>
                  <a:schemeClr val="tx2"/>
                </a:solidFill>
              </a:rPr>
              <a:t>d</a:t>
            </a:r>
            <a:endParaRPr lang="en-US" sz="2800" baseline="-25000" dirty="0">
              <a:solidFill>
                <a:schemeClr val="tx2"/>
              </a:solidFill>
            </a:endParaRPr>
          </a:p>
        </p:txBody>
      </p:sp>
      <p:sp>
        <p:nvSpPr>
          <p:cNvPr id="30" name="Title 1"/>
          <p:cNvSpPr txBox="1">
            <a:spLocks/>
          </p:cNvSpPr>
          <p:nvPr/>
        </p:nvSpPr>
        <p:spPr>
          <a:xfrm>
            <a:off x="1611086" y="235455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endParaRPr lang="en-US" dirty="0"/>
          </a:p>
        </p:txBody>
      </p:sp>
      <p:cxnSp>
        <p:nvCxnSpPr>
          <p:cNvPr id="31" name="Straight Connector 30"/>
          <p:cNvCxnSpPr>
            <a:stCxn id="7" idx="3"/>
          </p:cNvCxnSpPr>
          <p:nvPr/>
        </p:nvCxnSpPr>
        <p:spPr>
          <a:xfrm flipV="1">
            <a:off x="3542852" y="3997197"/>
            <a:ext cx="2426923" cy="739280"/>
          </a:xfrm>
          <a:prstGeom prst="line">
            <a:avLst/>
          </a:prstGeom>
          <a:ln w="38100" cmpd="sng">
            <a:solidFill>
              <a:schemeClr val="tx2"/>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305834" y="3997197"/>
            <a:ext cx="647541" cy="715254"/>
          </a:xfrm>
          <a:prstGeom prst="line">
            <a:avLst/>
          </a:prstGeom>
          <a:ln w="38100" cmpd="sng">
            <a:solidFill>
              <a:srgbClr val="1F497D"/>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a:duotone>
              <a:schemeClr val="bg2">
                <a:shade val="45000"/>
                <a:satMod val="135000"/>
              </a:schemeClr>
              <a:prstClr val="white"/>
            </a:duotone>
          </a:blip>
          <a:stretch>
            <a:fillRect/>
          </a:stretch>
        </p:blipFill>
        <p:spPr>
          <a:xfrm flipH="1">
            <a:off x="4598971" y="3198894"/>
            <a:ext cx="418931" cy="616933"/>
          </a:xfrm>
          <a:prstGeom prst="rect">
            <a:avLst/>
          </a:prstGeom>
        </p:spPr>
      </p:pic>
      <p:pic>
        <p:nvPicPr>
          <p:cNvPr id="34" name="Picture 33"/>
          <p:cNvPicPr>
            <a:picLocks noChangeAspect="1"/>
          </p:cNvPicPr>
          <p:nvPr/>
        </p:nvPicPr>
        <p:blipFill>
          <a:blip r:embed="rId3">
            <a:duotone>
              <a:schemeClr val="bg2">
                <a:shade val="45000"/>
                <a:satMod val="135000"/>
              </a:schemeClr>
              <a:prstClr val="white"/>
            </a:duotone>
          </a:blip>
          <a:stretch>
            <a:fillRect/>
          </a:stretch>
        </p:blipFill>
        <p:spPr>
          <a:xfrm flipH="1">
            <a:off x="3265029" y="3305396"/>
            <a:ext cx="418931" cy="616933"/>
          </a:xfrm>
          <a:prstGeom prst="rect">
            <a:avLst/>
          </a:prstGeom>
        </p:spPr>
      </p:pic>
      <p:cxnSp>
        <p:nvCxnSpPr>
          <p:cNvPr id="21" name="Straight Connector 20"/>
          <p:cNvCxnSpPr>
            <a:stCxn id="16" idx="3"/>
          </p:cNvCxnSpPr>
          <p:nvPr/>
        </p:nvCxnSpPr>
        <p:spPr>
          <a:xfrm flipH="1" flipV="1">
            <a:off x="4821746" y="3507361"/>
            <a:ext cx="484087" cy="121798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7" idx="3"/>
          </p:cNvCxnSpPr>
          <p:nvPr/>
        </p:nvCxnSpPr>
        <p:spPr>
          <a:xfrm flipV="1">
            <a:off x="3542852" y="3518497"/>
            <a:ext cx="1278896" cy="121798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3494926" y="3676101"/>
            <a:ext cx="1810910" cy="103430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7" idx="3"/>
          </p:cNvCxnSpPr>
          <p:nvPr/>
        </p:nvCxnSpPr>
        <p:spPr>
          <a:xfrm flipH="1" flipV="1">
            <a:off x="3494926" y="3676101"/>
            <a:ext cx="47926" cy="1060376"/>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p:txBody>
          <a:bodyPr>
            <a:normAutofit/>
          </a:bodyPr>
          <a:lstStyle/>
          <a:p>
            <a:r>
              <a:rPr lang="en-US" dirty="0"/>
              <a:t>From </a:t>
            </a:r>
            <a:r>
              <a:rPr lang="en-US" dirty="0" smtClean="0"/>
              <a:t>Distances </a:t>
            </a:r>
            <a:r>
              <a:rPr lang="en-US" dirty="0"/>
              <a:t>to </a:t>
            </a:r>
            <a:r>
              <a:rPr lang="en-US" dirty="0" smtClean="0"/>
              <a:t>Localization</a:t>
            </a:r>
            <a:endParaRPr lang="en-US" dirty="0"/>
          </a:p>
        </p:txBody>
      </p:sp>
    </p:spTree>
    <p:extLst>
      <p:ext uri="{BB962C8B-B14F-4D97-AF65-F5344CB8AC3E}">
        <p14:creationId xmlns:p14="http://schemas.microsoft.com/office/powerpoint/2010/main" val="17057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70485"/>
            <a:ext cx="7886700" cy="5006478"/>
          </a:xfrm>
        </p:spPr>
        <p:txBody>
          <a:bodyPr>
            <a:normAutofit/>
          </a:bodyPr>
          <a:lstStyle/>
          <a:p>
            <a:r>
              <a:rPr lang="en-US" dirty="0" smtClean="0"/>
              <a:t>Use two Rx antennas to find the intersection</a:t>
            </a:r>
          </a:p>
          <a:p>
            <a:r>
              <a:rPr lang="en-US" dirty="0" err="1" smtClean="0"/>
              <a:t>WiTrack</a:t>
            </a:r>
            <a:r>
              <a:rPr lang="en-US" dirty="0" smtClean="0"/>
              <a:t> </a:t>
            </a:r>
            <a:r>
              <a:rPr lang="en-US" dirty="0"/>
              <a:t>uses directional antennas so only one point is </a:t>
            </a:r>
            <a:r>
              <a:rPr lang="en-US" dirty="0" smtClean="0"/>
              <a:t>in-beam</a:t>
            </a:r>
          </a:p>
          <a:p>
            <a:r>
              <a:rPr lang="en-US" dirty="0"/>
              <a:t>Extend to 3D by using 3 Rx antennas and taking the intersection of ellipsoids</a:t>
            </a:r>
          </a:p>
          <a:p>
            <a:endParaRPr lang="en-US" dirty="0"/>
          </a:p>
        </p:txBody>
      </p:sp>
      <p:sp>
        <p:nvSpPr>
          <p:cNvPr id="11" name="Title 10"/>
          <p:cNvSpPr>
            <a:spLocks noGrp="1"/>
          </p:cNvSpPr>
          <p:nvPr>
            <p:ph type="title"/>
          </p:nvPr>
        </p:nvSpPr>
        <p:spPr/>
        <p:txBody>
          <a:bodyPr>
            <a:normAutofit/>
          </a:bodyPr>
          <a:lstStyle/>
          <a:p>
            <a:r>
              <a:rPr lang="en-US" dirty="0"/>
              <a:t>From </a:t>
            </a:r>
            <a:r>
              <a:rPr lang="en-US" dirty="0" smtClean="0"/>
              <a:t>Distances </a:t>
            </a:r>
            <a:r>
              <a:rPr lang="en-US" dirty="0"/>
              <a:t>to </a:t>
            </a:r>
            <a:r>
              <a:rPr lang="en-US" dirty="0" smtClean="0"/>
              <a:t>Localization</a:t>
            </a:r>
            <a:endParaRPr lang="en-US" dirty="0"/>
          </a:p>
        </p:txBody>
      </p:sp>
      <p:sp>
        <p:nvSpPr>
          <p:cNvPr id="30" name="Title 1"/>
          <p:cNvSpPr txBox="1">
            <a:spLocks/>
          </p:cNvSpPr>
          <p:nvPr/>
        </p:nvSpPr>
        <p:spPr>
          <a:xfrm>
            <a:off x="1611086" y="235455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endParaRPr lang="en-US" dirty="0"/>
          </a:p>
        </p:txBody>
      </p:sp>
      <p:pic>
        <p:nvPicPr>
          <p:cNvPr id="61" name="Picture 60"/>
          <p:cNvPicPr>
            <a:picLocks noChangeAspect="1"/>
          </p:cNvPicPr>
          <p:nvPr/>
        </p:nvPicPr>
        <p:blipFill>
          <a:blip r:embed="rId3">
            <a:duotone>
              <a:schemeClr val="bg2">
                <a:shade val="45000"/>
                <a:satMod val="135000"/>
              </a:schemeClr>
              <a:prstClr val="white"/>
            </a:duotone>
          </a:blip>
          <a:stretch>
            <a:fillRect/>
          </a:stretch>
        </p:blipFill>
        <p:spPr>
          <a:xfrm flipH="1">
            <a:off x="5746328" y="4039671"/>
            <a:ext cx="418931" cy="616933"/>
          </a:xfrm>
          <a:prstGeom prst="rect">
            <a:avLst/>
          </a:prstGeom>
        </p:spPr>
      </p:pic>
      <p:sp>
        <p:nvSpPr>
          <p:cNvPr id="62" name="Oval 61"/>
          <p:cNvSpPr/>
          <p:nvPr/>
        </p:nvSpPr>
        <p:spPr>
          <a:xfrm>
            <a:off x="2514600" y="3870931"/>
            <a:ext cx="3849064" cy="2490572"/>
          </a:xfrm>
          <a:prstGeom prst="ellipse">
            <a:avLst/>
          </a:prstGeom>
          <a:noFill/>
          <a:ln w="28575" cmpd="sng">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F7F7F"/>
              </a:solidFill>
            </a:endParaRPr>
          </a:p>
        </p:txBody>
      </p:sp>
      <p:grpSp>
        <p:nvGrpSpPr>
          <p:cNvPr id="63" name="Group 62"/>
          <p:cNvGrpSpPr/>
          <p:nvPr/>
        </p:nvGrpSpPr>
        <p:grpSpPr>
          <a:xfrm>
            <a:off x="3396465" y="4784971"/>
            <a:ext cx="266523" cy="445024"/>
            <a:chOff x="3213919" y="2873353"/>
            <a:chExt cx="266523" cy="551961"/>
          </a:xfrm>
        </p:grpSpPr>
        <p:sp>
          <p:nvSpPr>
            <p:cNvPr id="64" name="Isosceles Triangle 6"/>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3341765" y="3143075"/>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4884247" y="5212489"/>
            <a:ext cx="458596" cy="369332"/>
          </a:xfrm>
          <a:prstGeom prst="rect">
            <a:avLst/>
          </a:prstGeom>
          <a:noFill/>
        </p:spPr>
        <p:txBody>
          <a:bodyPr wrap="square" rtlCol="0">
            <a:spAutoFit/>
          </a:bodyPr>
          <a:lstStyle/>
          <a:p>
            <a:r>
              <a:rPr lang="en-US" dirty="0" err="1" smtClean="0"/>
              <a:t>Tx</a:t>
            </a:r>
            <a:endParaRPr lang="en-US" dirty="0"/>
          </a:p>
        </p:txBody>
      </p:sp>
      <p:sp>
        <p:nvSpPr>
          <p:cNvPr id="67" name="TextBox 66"/>
          <p:cNvSpPr txBox="1"/>
          <p:nvPr/>
        </p:nvSpPr>
        <p:spPr>
          <a:xfrm>
            <a:off x="3028661" y="5204531"/>
            <a:ext cx="642174" cy="369332"/>
          </a:xfrm>
          <a:prstGeom prst="rect">
            <a:avLst/>
          </a:prstGeom>
          <a:noFill/>
        </p:spPr>
        <p:txBody>
          <a:bodyPr wrap="square" rtlCol="0">
            <a:spAutoFit/>
          </a:bodyPr>
          <a:lstStyle/>
          <a:p>
            <a:r>
              <a:rPr lang="en-US" dirty="0" smtClean="0"/>
              <a:t>Rx</a:t>
            </a:r>
            <a:endParaRPr lang="en-US" dirty="0"/>
          </a:p>
        </p:txBody>
      </p:sp>
      <p:sp>
        <p:nvSpPr>
          <p:cNvPr id="68" name="Oval 67"/>
          <p:cNvSpPr/>
          <p:nvPr/>
        </p:nvSpPr>
        <p:spPr>
          <a:xfrm>
            <a:off x="4446325" y="4354871"/>
            <a:ext cx="3707949" cy="1657048"/>
          </a:xfrm>
          <a:prstGeom prst="ellipse">
            <a:avLst/>
          </a:prstGeom>
          <a:noFill/>
          <a:ln w="28575" cmpd="sng">
            <a:solidFill>
              <a:srgbClr val="C0504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grpSp>
        <p:nvGrpSpPr>
          <p:cNvPr id="69" name="Group 68"/>
          <p:cNvGrpSpPr/>
          <p:nvPr/>
        </p:nvGrpSpPr>
        <p:grpSpPr>
          <a:xfrm>
            <a:off x="6900226" y="4773838"/>
            <a:ext cx="266523" cy="430695"/>
            <a:chOff x="3213919" y="2873353"/>
            <a:chExt cx="266523" cy="534187"/>
          </a:xfrm>
        </p:grpSpPr>
        <p:sp>
          <p:nvSpPr>
            <p:cNvPr id="70" name="Isosceles Triangle 12"/>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a:off x="3339638" y="3125302"/>
              <a:ext cx="0" cy="28223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5159446" y="4773836"/>
            <a:ext cx="266523" cy="435923"/>
            <a:chOff x="3213919" y="2873353"/>
            <a:chExt cx="266523" cy="540673"/>
          </a:xfrm>
        </p:grpSpPr>
        <p:sp>
          <p:nvSpPr>
            <p:cNvPr id="73"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p:nvPr/>
          </p:nvCxnSpPr>
          <p:spPr>
            <a:xfrm>
              <a:off x="3347180" y="3131787"/>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6401357" y="5196121"/>
            <a:ext cx="642174" cy="369332"/>
          </a:xfrm>
          <a:prstGeom prst="rect">
            <a:avLst/>
          </a:prstGeom>
          <a:noFill/>
        </p:spPr>
        <p:txBody>
          <a:bodyPr wrap="square" rtlCol="0">
            <a:spAutoFit/>
          </a:bodyPr>
          <a:lstStyle/>
          <a:p>
            <a:r>
              <a:rPr lang="en-US" dirty="0" smtClean="0"/>
              <a:t>Rx’</a:t>
            </a:r>
            <a:endParaRPr lang="en-US" dirty="0"/>
          </a:p>
        </p:txBody>
      </p:sp>
      <p:sp>
        <p:nvSpPr>
          <p:cNvPr id="76" name="TextBox 75"/>
          <p:cNvSpPr txBox="1"/>
          <p:nvPr/>
        </p:nvSpPr>
        <p:spPr>
          <a:xfrm>
            <a:off x="4385510" y="4212965"/>
            <a:ext cx="642174" cy="523220"/>
          </a:xfrm>
          <a:prstGeom prst="rect">
            <a:avLst/>
          </a:prstGeom>
          <a:noFill/>
        </p:spPr>
        <p:txBody>
          <a:bodyPr wrap="square" rtlCol="0">
            <a:spAutoFit/>
          </a:bodyPr>
          <a:lstStyle/>
          <a:p>
            <a:r>
              <a:rPr lang="en-US" sz="2800" dirty="0" smtClean="0">
                <a:solidFill>
                  <a:schemeClr val="tx2"/>
                </a:solidFill>
              </a:rPr>
              <a:t>d</a:t>
            </a:r>
            <a:endParaRPr lang="en-US" sz="2800" baseline="-25000" dirty="0">
              <a:solidFill>
                <a:schemeClr val="tx2"/>
              </a:solidFill>
            </a:endParaRPr>
          </a:p>
        </p:txBody>
      </p:sp>
      <p:sp>
        <p:nvSpPr>
          <p:cNvPr id="77" name="Oval 76"/>
          <p:cNvSpPr/>
          <p:nvPr/>
        </p:nvSpPr>
        <p:spPr>
          <a:xfrm>
            <a:off x="5786864" y="5935960"/>
            <a:ext cx="91440" cy="914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40250" y="4315048"/>
            <a:ext cx="91440" cy="914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flipH="1">
            <a:off x="6083318" y="3907575"/>
            <a:ext cx="508570" cy="3950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218176" y="3647504"/>
            <a:ext cx="2248678" cy="424732"/>
          </a:xfrm>
          <a:prstGeom prst="rect">
            <a:avLst/>
          </a:prstGeom>
          <a:noFill/>
        </p:spPr>
        <p:txBody>
          <a:bodyPr wrap="square" rtlCol="0">
            <a:spAutoFit/>
          </a:bodyPr>
          <a:lstStyle/>
          <a:p>
            <a:pPr algn="ctr">
              <a:lnSpc>
                <a:spcPct val="90000"/>
              </a:lnSpc>
            </a:pPr>
            <a:r>
              <a:rPr lang="en-US" sz="2400" dirty="0" smtClean="0">
                <a:solidFill>
                  <a:schemeClr val="accent2"/>
                </a:solidFill>
              </a:rPr>
              <a:t>in beam</a:t>
            </a:r>
            <a:endParaRPr lang="en-US" sz="2400" dirty="0">
              <a:solidFill>
                <a:schemeClr val="accent2"/>
              </a:solidFill>
            </a:endParaRPr>
          </a:p>
        </p:txBody>
      </p:sp>
      <p:cxnSp>
        <p:nvCxnSpPr>
          <p:cNvPr id="81" name="Straight Connector 80"/>
          <p:cNvCxnSpPr>
            <a:stCxn id="66" idx="3"/>
          </p:cNvCxnSpPr>
          <p:nvPr/>
        </p:nvCxnSpPr>
        <p:spPr>
          <a:xfrm flipV="1">
            <a:off x="3529727" y="4360767"/>
            <a:ext cx="2426923" cy="739280"/>
          </a:xfrm>
          <a:prstGeom prst="line">
            <a:avLst/>
          </a:prstGeom>
          <a:ln w="38100" cmpd="sng">
            <a:solidFill>
              <a:schemeClr val="tx2"/>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84" idx="2"/>
          </p:cNvCxnSpPr>
          <p:nvPr/>
        </p:nvCxnSpPr>
        <p:spPr>
          <a:xfrm flipV="1">
            <a:off x="5292709" y="4360767"/>
            <a:ext cx="647541" cy="715254"/>
          </a:xfrm>
          <a:prstGeom prst="line">
            <a:avLst/>
          </a:prstGeom>
          <a:ln w="38100" cmpd="sng">
            <a:solidFill>
              <a:srgbClr val="1F497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5997795" y="4385225"/>
            <a:ext cx="1093238" cy="682426"/>
          </a:xfrm>
          <a:prstGeom prst="line">
            <a:avLst/>
          </a:prstGeom>
          <a:ln w="38100" cmpd="sng">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591888" y="4331780"/>
            <a:ext cx="642174" cy="523220"/>
          </a:xfrm>
          <a:prstGeom prst="rect">
            <a:avLst/>
          </a:prstGeom>
          <a:noFill/>
        </p:spPr>
        <p:txBody>
          <a:bodyPr wrap="square" rtlCol="0">
            <a:spAutoFit/>
          </a:bodyPr>
          <a:lstStyle/>
          <a:p>
            <a:r>
              <a:rPr lang="en-US" sz="2800" dirty="0" smtClean="0">
                <a:solidFill>
                  <a:schemeClr val="accent2"/>
                </a:solidFill>
              </a:rPr>
              <a:t>d’</a:t>
            </a:r>
            <a:endParaRPr lang="en-US" sz="2800" baseline="-25000" dirty="0">
              <a:solidFill>
                <a:schemeClr val="accent2"/>
              </a:solidFill>
            </a:endParaRPr>
          </a:p>
        </p:txBody>
      </p:sp>
      <p:cxnSp>
        <p:nvCxnSpPr>
          <p:cNvPr id="85" name="Straight Connector 84"/>
          <p:cNvCxnSpPr>
            <a:stCxn id="75" idx="3"/>
          </p:cNvCxnSpPr>
          <p:nvPr/>
        </p:nvCxnSpPr>
        <p:spPr>
          <a:xfrm flipH="1" flipV="1">
            <a:off x="4808621" y="3870931"/>
            <a:ext cx="484087" cy="121798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6" idx="3"/>
          </p:cNvCxnSpPr>
          <p:nvPr/>
        </p:nvCxnSpPr>
        <p:spPr>
          <a:xfrm flipV="1">
            <a:off x="3529727" y="3882067"/>
            <a:ext cx="1278896" cy="121798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3481801" y="4039671"/>
            <a:ext cx="1810910" cy="1034300"/>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66" idx="3"/>
          </p:cNvCxnSpPr>
          <p:nvPr/>
        </p:nvCxnSpPr>
        <p:spPr>
          <a:xfrm flipH="1" flipV="1">
            <a:off x="3481801" y="4039671"/>
            <a:ext cx="47926" cy="1060376"/>
          </a:xfrm>
          <a:prstGeom prst="line">
            <a:avLst/>
          </a:prstGeom>
          <a:ln>
            <a:solidFill>
              <a:schemeClr val="tx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336525" y="4374890"/>
            <a:ext cx="647541" cy="715254"/>
          </a:xfrm>
          <a:prstGeom prst="line">
            <a:avLst/>
          </a:prstGeom>
          <a:ln w="38100"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 of </a:t>
            </a:r>
            <a:r>
              <a:rPr lang="en-US" dirty="0"/>
              <a:t>FMCW</a:t>
            </a:r>
            <a:r>
              <a:rPr lang="en-US" dirty="0" smtClean="0"/>
              <a:t> </a:t>
            </a:r>
            <a:endParaRPr lang="en-US" dirty="0"/>
          </a:p>
        </p:txBody>
      </p:sp>
      <p:sp>
        <p:nvSpPr>
          <p:cNvPr id="3" name="Content Placeholder 2"/>
          <p:cNvSpPr>
            <a:spLocks noGrp="1"/>
          </p:cNvSpPr>
          <p:nvPr>
            <p:ph idx="1"/>
          </p:nvPr>
        </p:nvSpPr>
        <p:spPr>
          <a:xfrm>
            <a:off x="628650" y="1081825"/>
            <a:ext cx="7886700" cy="5095137"/>
          </a:xfrm>
        </p:spPr>
        <p:txBody>
          <a:bodyPr>
            <a:normAutofit/>
          </a:bodyPr>
          <a:lstStyle/>
          <a:p>
            <a:pPr>
              <a:spcBef>
                <a:spcPts val="0"/>
              </a:spcBef>
            </a:pPr>
            <a:r>
              <a:rPr lang="en-US" sz="2400" dirty="0" smtClean="0"/>
              <a:t>Don’t need a high sampling rate</a:t>
            </a:r>
          </a:p>
          <a:p>
            <a:pPr>
              <a:spcBef>
                <a:spcPts val="0"/>
              </a:spcBef>
            </a:pPr>
            <a:r>
              <a:rPr lang="en-US" sz="2400" dirty="0" smtClean="0"/>
              <a:t>But, need a very wide band channel</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cxnSp>
        <p:nvCxnSpPr>
          <p:cNvPr id="5" name="Straight Connector 4"/>
          <p:cNvCxnSpPr/>
          <p:nvPr/>
        </p:nvCxnSpPr>
        <p:spPr>
          <a:xfrm flipV="1">
            <a:off x="4570743" y="2974135"/>
            <a:ext cx="2947187" cy="218288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533940" y="5150614"/>
            <a:ext cx="4881696" cy="64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95080" y="5106927"/>
            <a:ext cx="1068368" cy="461665"/>
          </a:xfrm>
          <a:prstGeom prst="rect">
            <a:avLst/>
          </a:prstGeom>
          <a:noFill/>
          <a:ln>
            <a:noFill/>
          </a:ln>
        </p:spPr>
        <p:txBody>
          <a:bodyPr wrap="square" rtlCol="0">
            <a:spAutoFit/>
          </a:bodyPr>
          <a:lstStyle/>
          <a:p>
            <a:r>
              <a:rPr lang="en-US" sz="2400" dirty="0" smtClean="0"/>
              <a:t>time</a:t>
            </a:r>
            <a:endParaRPr lang="en-US" sz="2400" baseline="-25000" dirty="0"/>
          </a:p>
        </p:txBody>
      </p:sp>
      <p:cxnSp>
        <p:nvCxnSpPr>
          <p:cNvPr id="8" name="Straight Arrow Connector 7"/>
          <p:cNvCxnSpPr/>
          <p:nvPr/>
        </p:nvCxnSpPr>
        <p:spPr>
          <a:xfrm flipV="1">
            <a:off x="2542280" y="2858306"/>
            <a:ext cx="0" cy="22955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288155" y="3595639"/>
            <a:ext cx="1936327" cy="461665"/>
          </a:xfrm>
          <a:prstGeom prst="rect">
            <a:avLst/>
          </a:prstGeom>
          <a:noFill/>
          <a:ln>
            <a:noFill/>
          </a:ln>
        </p:spPr>
        <p:txBody>
          <a:bodyPr wrap="square" rtlCol="0">
            <a:spAutoFit/>
          </a:bodyPr>
          <a:lstStyle/>
          <a:p>
            <a:pPr algn="ctr"/>
            <a:r>
              <a:rPr lang="en-US" sz="2400" dirty="0" smtClean="0"/>
              <a:t>Frequency</a:t>
            </a:r>
            <a:endParaRPr lang="en-US" sz="2400" baseline="-25000" dirty="0"/>
          </a:p>
        </p:txBody>
      </p:sp>
      <p:cxnSp>
        <p:nvCxnSpPr>
          <p:cNvPr id="10" name="Straight Connector 9"/>
          <p:cNvCxnSpPr/>
          <p:nvPr/>
        </p:nvCxnSpPr>
        <p:spPr>
          <a:xfrm flipV="1">
            <a:off x="3280639" y="2858306"/>
            <a:ext cx="3089813" cy="2295508"/>
          </a:xfrm>
          <a:prstGeom prst="line">
            <a:avLst/>
          </a:prstGeom>
          <a:ln>
            <a:solidFill>
              <a:srgbClr val="1F497D"/>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54475" y="2530281"/>
            <a:ext cx="1761701" cy="400110"/>
          </a:xfrm>
          <a:prstGeom prst="rect">
            <a:avLst/>
          </a:prstGeom>
          <a:noFill/>
        </p:spPr>
        <p:txBody>
          <a:bodyPr wrap="square" rtlCol="0">
            <a:spAutoFit/>
          </a:bodyPr>
          <a:lstStyle/>
          <a:p>
            <a:r>
              <a:rPr lang="en-US" sz="2000" dirty="0" smtClean="0">
                <a:solidFill>
                  <a:schemeClr val="accent5"/>
                </a:solidFill>
              </a:rPr>
              <a:t>Transmitted</a:t>
            </a:r>
            <a:endParaRPr lang="en-US" sz="2000" baseline="-25000" dirty="0">
              <a:solidFill>
                <a:schemeClr val="accent5"/>
              </a:solidFill>
            </a:endParaRPr>
          </a:p>
        </p:txBody>
      </p:sp>
      <p:sp>
        <p:nvSpPr>
          <p:cNvPr id="12" name="Freeform 11"/>
          <p:cNvSpPr/>
          <p:nvPr/>
        </p:nvSpPr>
        <p:spPr>
          <a:xfrm rot="1420096">
            <a:off x="5609854" y="2981282"/>
            <a:ext cx="354548" cy="170997"/>
          </a:xfrm>
          <a:custGeom>
            <a:avLst/>
            <a:gdLst>
              <a:gd name="connsiteX0" fmla="*/ 0 w 366889"/>
              <a:gd name="connsiteY0" fmla="*/ 0 h 536222"/>
              <a:gd name="connsiteX1" fmla="*/ 155222 w 366889"/>
              <a:gd name="connsiteY1" fmla="*/ 366889 h 536222"/>
              <a:gd name="connsiteX2" fmla="*/ 366889 w 366889"/>
              <a:gd name="connsiteY2" fmla="*/ 536222 h 536222"/>
            </a:gdLst>
            <a:ahLst/>
            <a:cxnLst>
              <a:cxn ang="0">
                <a:pos x="connsiteX0" y="connsiteY0"/>
              </a:cxn>
              <a:cxn ang="0">
                <a:pos x="connsiteX1" y="connsiteY1"/>
              </a:cxn>
              <a:cxn ang="0">
                <a:pos x="connsiteX2" y="connsiteY2"/>
              </a:cxn>
            </a:cxnLst>
            <a:rect l="l" t="t" r="r" b="b"/>
            <a:pathLst>
              <a:path w="366889" h="536222">
                <a:moveTo>
                  <a:pt x="0" y="0"/>
                </a:moveTo>
                <a:cubicBezTo>
                  <a:pt x="47037" y="138759"/>
                  <a:pt x="94074" y="277519"/>
                  <a:pt x="155222" y="366889"/>
                </a:cubicBezTo>
                <a:cubicBezTo>
                  <a:pt x="216370" y="456259"/>
                  <a:pt x="366889" y="536222"/>
                  <a:pt x="366889" y="536222"/>
                </a:cubicBezTo>
              </a:path>
            </a:pathLst>
          </a:custGeom>
          <a:ln w="31750"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3" name="TextBox 12"/>
          <p:cNvSpPr txBox="1"/>
          <p:nvPr/>
        </p:nvSpPr>
        <p:spPr>
          <a:xfrm>
            <a:off x="3155366" y="5096349"/>
            <a:ext cx="209692" cy="461665"/>
          </a:xfrm>
          <a:prstGeom prst="rect">
            <a:avLst/>
          </a:prstGeom>
          <a:noFill/>
        </p:spPr>
        <p:txBody>
          <a:bodyPr wrap="square" rtlCol="0">
            <a:spAutoFit/>
          </a:bodyPr>
          <a:lstStyle/>
          <a:p>
            <a:r>
              <a:rPr lang="en-US" sz="2400" dirty="0" smtClean="0"/>
              <a:t>t</a:t>
            </a:r>
            <a:endParaRPr lang="en-US" sz="2400" dirty="0"/>
          </a:p>
        </p:txBody>
      </p:sp>
      <p:sp>
        <p:nvSpPr>
          <p:cNvPr id="14" name="TextBox 13"/>
          <p:cNvSpPr txBox="1"/>
          <p:nvPr/>
        </p:nvSpPr>
        <p:spPr>
          <a:xfrm>
            <a:off x="4276819" y="5102017"/>
            <a:ext cx="853954" cy="461665"/>
          </a:xfrm>
          <a:prstGeom prst="rect">
            <a:avLst/>
          </a:prstGeom>
          <a:noFill/>
        </p:spPr>
        <p:txBody>
          <a:bodyPr wrap="square" rtlCol="0">
            <a:spAutoFit/>
          </a:bodyPr>
          <a:lstStyle/>
          <a:p>
            <a:r>
              <a:rPr lang="en-US" sz="2400" dirty="0" err="1" smtClean="0"/>
              <a:t>t+ΔT</a:t>
            </a:r>
            <a:endParaRPr lang="en-US" sz="2400" dirty="0"/>
          </a:p>
        </p:txBody>
      </p:sp>
      <p:sp>
        <p:nvSpPr>
          <p:cNvPr id="15" name="TextBox 14"/>
          <p:cNvSpPr txBox="1"/>
          <p:nvPr/>
        </p:nvSpPr>
        <p:spPr>
          <a:xfrm>
            <a:off x="7018275" y="3385711"/>
            <a:ext cx="1420911" cy="400110"/>
          </a:xfrm>
          <a:prstGeom prst="rect">
            <a:avLst/>
          </a:prstGeom>
          <a:noFill/>
        </p:spPr>
        <p:txBody>
          <a:bodyPr wrap="square" rtlCol="0">
            <a:spAutoFit/>
          </a:bodyPr>
          <a:lstStyle/>
          <a:p>
            <a:r>
              <a:rPr lang="en-US" sz="2000" dirty="0" smtClean="0">
                <a:solidFill>
                  <a:schemeClr val="accent5"/>
                </a:solidFill>
              </a:rPr>
              <a:t>Received</a:t>
            </a:r>
            <a:endParaRPr lang="en-US" sz="2000" baseline="-25000" dirty="0">
              <a:solidFill>
                <a:schemeClr val="accent5"/>
              </a:solidFill>
            </a:endParaRPr>
          </a:p>
        </p:txBody>
      </p:sp>
      <p:sp>
        <p:nvSpPr>
          <p:cNvPr id="16" name="Freeform 15"/>
          <p:cNvSpPr/>
          <p:nvPr/>
        </p:nvSpPr>
        <p:spPr>
          <a:xfrm rot="6882302" flipV="1">
            <a:off x="7483299" y="2994576"/>
            <a:ext cx="161322" cy="286871"/>
          </a:xfrm>
          <a:custGeom>
            <a:avLst/>
            <a:gdLst>
              <a:gd name="connsiteX0" fmla="*/ 0 w 366889"/>
              <a:gd name="connsiteY0" fmla="*/ 0 h 536222"/>
              <a:gd name="connsiteX1" fmla="*/ 155222 w 366889"/>
              <a:gd name="connsiteY1" fmla="*/ 366889 h 536222"/>
              <a:gd name="connsiteX2" fmla="*/ 366889 w 366889"/>
              <a:gd name="connsiteY2" fmla="*/ 536222 h 536222"/>
            </a:gdLst>
            <a:ahLst/>
            <a:cxnLst>
              <a:cxn ang="0">
                <a:pos x="connsiteX0" y="connsiteY0"/>
              </a:cxn>
              <a:cxn ang="0">
                <a:pos x="connsiteX1" y="connsiteY1"/>
              </a:cxn>
              <a:cxn ang="0">
                <a:pos x="connsiteX2" y="connsiteY2"/>
              </a:cxn>
            </a:cxnLst>
            <a:rect l="l" t="t" r="r" b="b"/>
            <a:pathLst>
              <a:path w="366889" h="536222">
                <a:moveTo>
                  <a:pt x="0" y="0"/>
                </a:moveTo>
                <a:cubicBezTo>
                  <a:pt x="47037" y="138759"/>
                  <a:pt x="94074" y="277519"/>
                  <a:pt x="155222" y="366889"/>
                </a:cubicBezTo>
                <a:cubicBezTo>
                  <a:pt x="216370" y="456259"/>
                  <a:pt x="366889" y="536222"/>
                  <a:pt x="366889" y="536222"/>
                </a:cubicBezTo>
              </a:path>
            </a:pathLst>
          </a:custGeom>
          <a:ln w="317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17" name="Straight Arrow Connector 16"/>
          <p:cNvCxnSpPr/>
          <p:nvPr/>
        </p:nvCxnSpPr>
        <p:spPr>
          <a:xfrm>
            <a:off x="4346115" y="4379711"/>
            <a:ext cx="1251198"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652188" y="3403225"/>
            <a:ext cx="38298" cy="938145"/>
          </a:xfrm>
          <a:prstGeom prst="straightConnector1">
            <a:avLst/>
          </a:prstGeom>
          <a:ln w="3810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570743" y="4374399"/>
            <a:ext cx="667170" cy="461665"/>
          </a:xfrm>
          <a:prstGeom prst="rect">
            <a:avLst/>
          </a:prstGeom>
        </p:spPr>
        <p:txBody>
          <a:bodyPr wrap="none">
            <a:spAutoFit/>
          </a:bodyPr>
          <a:lstStyle/>
          <a:p>
            <a:r>
              <a:rPr lang="en-US" sz="2400" dirty="0" err="1" smtClean="0"/>
              <a:t>ToF</a:t>
            </a:r>
            <a:endParaRPr lang="en-US" sz="2400" dirty="0"/>
          </a:p>
        </p:txBody>
      </p:sp>
      <p:sp>
        <p:nvSpPr>
          <p:cNvPr id="20" name="Rectangle 19"/>
          <p:cNvSpPr/>
          <p:nvPr/>
        </p:nvSpPr>
        <p:spPr>
          <a:xfrm>
            <a:off x="5706681" y="3563216"/>
            <a:ext cx="750140" cy="461665"/>
          </a:xfrm>
          <a:prstGeom prst="rect">
            <a:avLst/>
          </a:prstGeom>
          <a:noFill/>
        </p:spPr>
        <p:txBody>
          <a:bodyPr wrap="square">
            <a:spAutoFit/>
          </a:bodyPr>
          <a:lstStyle/>
          <a:p>
            <a:r>
              <a:rPr lang="en-US" sz="2400" i="1" dirty="0" smtClean="0">
                <a:solidFill>
                  <a:schemeClr val="accent2"/>
                </a:solidFill>
              </a:rPr>
              <a:t>ΔF</a:t>
            </a:r>
            <a:endParaRPr lang="en-US" sz="2400" i="1" dirty="0">
              <a:solidFill>
                <a:schemeClr val="accent2"/>
              </a:solidFill>
            </a:endParaRPr>
          </a:p>
        </p:txBody>
      </p:sp>
      <p:sp>
        <p:nvSpPr>
          <p:cNvPr id="21" name="Rectangle 20"/>
          <p:cNvSpPr/>
          <p:nvPr/>
        </p:nvSpPr>
        <p:spPr>
          <a:xfrm>
            <a:off x="6495725" y="4234989"/>
            <a:ext cx="978153" cy="830997"/>
          </a:xfrm>
          <a:prstGeom prst="rect">
            <a:avLst/>
          </a:prstGeom>
        </p:spPr>
        <p:txBody>
          <a:bodyPr wrap="none">
            <a:spAutoFit/>
          </a:bodyPr>
          <a:lstStyle/>
          <a:p>
            <a:pPr algn="ctr"/>
            <a:r>
              <a:rPr lang="en-US" sz="2400" i="1" dirty="0" smtClean="0"/>
              <a:t>ΔF</a:t>
            </a:r>
            <a:endParaRPr lang="en-US" sz="2400" i="1" dirty="0"/>
          </a:p>
          <a:p>
            <a:pPr algn="ctr"/>
            <a:r>
              <a:rPr lang="en-US" sz="2400" i="1" dirty="0" smtClean="0"/>
              <a:t>slope</a:t>
            </a:r>
            <a:endParaRPr lang="en-US" sz="2400" i="1" dirty="0"/>
          </a:p>
        </p:txBody>
      </p:sp>
      <p:sp>
        <p:nvSpPr>
          <p:cNvPr id="22" name="Rectangle 21"/>
          <p:cNvSpPr/>
          <p:nvPr/>
        </p:nvSpPr>
        <p:spPr>
          <a:xfrm>
            <a:off x="5631691" y="4406793"/>
            <a:ext cx="938077" cy="461665"/>
          </a:xfrm>
          <a:prstGeom prst="rect">
            <a:avLst/>
          </a:prstGeom>
        </p:spPr>
        <p:txBody>
          <a:bodyPr wrap="none">
            <a:spAutoFit/>
          </a:bodyPr>
          <a:lstStyle/>
          <a:p>
            <a:r>
              <a:rPr lang="en-US" sz="2400" i="1" dirty="0" err="1" smtClean="0"/>
              <a:t>ToF</a:t>
            </a:r>
            <a:r>
              <a:rPr lang="en-US" sz="2400" i="1" dirty="0" smtClean="0"/>
              <a:t> =</a:t>
            </a:r>
            <a:endParaRPr lang="en-US" sz="2400" i="1" dirty="0"/>
          </a:p>
        </p:txBody>
      </p:sp>
      <p:cxnSp>
        <p:nvCxnSpPr>
          <p:cNvPr id="23" name="Straight Connector 22"/>
          <p:cNvCxnSpPr/>
          <p:nvPr/>
        </p:nvCxnSpPr>
        <p:spPr>
          <a:xfrm>
            <a:off x="6530436" y="4650487"/>
            <a:ext cx="89989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4790" y="2077919"/>
            <a:ext cx="4619685" cy="769441"/>
          </a:xfrm>
          <a:prstGeom prst="rect">
            <a:avLst/>
          </a:prstGeom>
          <a:noFill/>
        </p:spPr>
        <p:txBody>
          <a:bodyPr wrap="square" rtlCol="0">
            <a:spAutoFit/>
          </a:bodyPr>
          <a:lstStyle/>
          <a:p>
            <a:r>
              <a:rPr lang="en-US" sz="2200" dirty="0" smtClean="0">
                <a:solidFill>
                  <a:schemeClr val="accent6"/>
                </a:solidFill>
              </a:rPr>
              <a:t>Bandwidth of 1.69GHz to support a distance resolution of 8.8cm</a:t>
            </a:r>
            <a:endParaRPr lang="en-US" sz="2200" dirty="0">
              <a:solidFill>
                <a:schemeClr val="accent6"/>
              </a:solidFill>
            </a:endParaRPr>
          </a:p>
        </p:txBody>
      </p:sp>
      <p:sp>
        <p:nvSpPr>
          <p:cNvPr id="27" name="Rounded Rectangle 26"/>
          <p:cNvSpPr/>
          <p:nvPr/>
        </p:nvSpPr>
        <p:spPr>
          <a:xfrm>
            <a:off x="627220" y="5900924"/>
            <a:ext cx="8057559" cy="532099"/>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400" dirty="0" smtClean="0">
                <a:solidFill>
                  <a:schemeClr val="tx1"/>
                </a:solidFill>
              </a:rPr>
              <a:t>Cannot be applied in the unlicensed </a:t>
            </a:r>
            <a:r>
              <a:rPr lang="en-US" sz="2400" dirty="0" err="1" smtClean="0">
                <a:solidFill>
                  <a:schemeClr val="tx1"/>
                </a:solidFill>
              </a:rPr>
              <a:t>WiFi</a:t>
            </a:r>
            <a:r>
              <a:rPr lang="en-US" sz="2400" dirty="0" smtClean="0">
                <a:solidFill>
                  <a:schemeClr val="tx1"/>
                </a:solidFill>
              </a:rPr>
              <a:t> band</a:t>
            </a:r>
            <a:endParaRPr lang="en-US" sz="2400" dirty="0">
              <a:solidFill>
                <a:schemeClr val="tx1"/>
              </a:solidFill>
            </a:endParaRPr>
          </a:p>
        </p:txBody>
      </p:sp>
      <p:sp>
        <p:nvSpPr>
          <p:cNvPr id="28" name="TextBox 27"/>
          <p:cNvSpPr txBox="1"/>
          <p:nvPr/>
        </p:nvSpPr>
        <p:spPr>
          <a:xfrm>
            <a:off x="-540913" y="3206839"/>
            <a:ext cx="184731" cy="369332"/>
          </a:xfrm>
          <a:prstGeom prst="rect">
            <a:avLst/>
          </a:prstGeom>
          <a:noFill/>
        </p:spPr>
        <p:txBody>
          <a:bodyPr wrap="none" rtlCol="0">
            <a:spAutoFit/>
          </a:bodyPr>
          <a:lstStyle/>
          <a:p>
            <a:endParaRPr lang="en-US" dirty="0"/>
          </a:p>
        </p:txBody>
      </p:sp>
      <p:cxnSp>
        <p:nvCxnSpPr>
          <p:cNvPr id="30" name="Straight Arrow Connector 29"/>
          <p:cNvCxnSpPr/>
          <p:nvPr/>
        </p:nvCxnSpPr>
        <p:spPr>
          <a:xfrm>
            <a:off x="1893194" y="2917308"/>
            <a:ext cx="0" cy="2239707"/>
          </a:xfrm>
          <a:prstGeom prst="straightConnector1">
            <a:avLst/>
          </a:prstGeom>
          <a:ln w="6350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08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RF-based Localization</a:t>
            </a:r>
            <a:endParaRPr lang="en-US" dirty="0"/>
          </a:p>
        </p:txBody>
      </p:sp>
      <p:sp>
        <p:nvSpPr>
          <p:cNvPr id="3" name="Content Placeholder 2"/>
          <p:cNvSpPr>
            <a:spLocks noGrp="1"/>
          </p:cNvSpPr>
          <p:nvPr>
            <p:ph idx="1"/>
          </p:nvPr>
        </p:nvSpPr>
        <p:spPr/>
        <p:txBody>
          <a:bodyPr/>
          <a:lstStyle/>
          <a:p>
            <a:r>
              <a:rPr lang="en-US" dirty="0" smtClean="0"/>
              <a:t>See through walls</a:t>
            </a:r>
          </a:p>
          <a:p>
            <a:pPr lvl="1"/>
            <a:r>
              <a:rPr lang="en-US" dirty="0" err="1" smtClean="0"/>
              <a:t>WiVi</a:t>
            </a:r>
            <a:r>
              <a:rPr lang="en-US" dirty="0" smtClean="0"/>
              <a:t> (SIGCOMM’13)</a:t>
            </a:r>
          </a:p>
          <a:p>
            <a:r>
              <a:rPr lang="en-US" dirty="0" err="1" smtClean="0"/>
              <a:t>ToF</a:t>
            </a:r>
            <a:r>
              <a:rPr lang="en-US" dirty="0" smtClean="0"/>
              <a:t>-based localization</a:t>
            </a:r>
          </a:p>
          <a:p>
            <a:pPr lvl="1"/>
            <a:r>
              <a:rPr lang="en-US" dirty="0" err="1" smtClean="0"/>
              <a:t>WiTrack</a:t>
            </a:r>
            <a:r>
              <a:rPr lang="en-US" dirty="0" smtClean="0"/>
              <a:t> (NSDI’14, NSDI’15)</a:t>
            </a:r>
          </a:p>
          <a:p>
            <a:r>
              <a:rPr lang="en-US" dirty="0" err="1">
                <a:solidFill>
                  <a:schemeClr val="accent5"/>
                </a:solidFill>
              </a:rPr>
              <a:t>AoA</a:t>
            </a:r>
            <a:r>
              <a:rPr lang="en-US" dirty="0">
                <a:solidFill>
                  <a:schemeClr val="accent5"/>
                </a:solidFill>
              </a:rPr>
              <a:t>-based localization</a:t>
            </a:r>
          </a:p>
          <a:p>
            <a:pPr lvl="1"/>
            <a:r>
              <a:rPr lang="en-US" dirty="0" err="1">
                <a:solidFill>
                  <a:schemeClr val="accent5"/>
                </a:solidFill>
              </a:rPr>
              <a:t>ArrayTrack</a:t>
            </a:r>
            <a:r>
              <a:rPr lang="en-US" dirty="0">
                <a:solidFill>
                  <a:schemeClr val="accent5"/>
                </a:solidFill>
              </a:rPr>
              <a:t> (NSDI’13)</a:t>
            </a:r>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55344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Angle of Arrival</a:t>
            </a:r>
            <a:endParaRPr lang="en-US" dirty="0"/>
          </a:p>
        </p:txBody>
      </p:sp>
      <p:sp>
        <p:nvSpPr>
          <p:cNvPr id="3" name="Content Placeholder 2"/>
          <p:cNvSpPr>
            <a:spLocks noGrp="1"/>
          </p:cNvSpPr>
          <p:nvPr>
            <p:ph idx="1"/>
          </p:nvPr>
        </p:nvSpPr>
        <p:spPr/>
        <p:txBody>
          <a:bodyPr/>
          <a:lstStyle/>
          <a:p>
            <a:r>
              <a:rPr lang="en-US" dirty="0" smtClean="0"/>
              <a:t>Determine </a:t>
            </a:r>
            <a:r>
              <a:rPr lang="en-US" dirty="0"/>
              <a:t>the direction of propagation of a radio-frequency wave </a:t>
            </a:r>
            <a:r>
              <a:rPr lang="en-US" dirty="0" smtClean="0"/>
              <a:t>using an </a:t>
            </a:r>
            <a:r>
              <a:rPr lang="en-US" dirty="0" smtClean="0">
                <a:solidFill>
                  <a:schemeClr val="accent5"/>
                </a:solidFill>
              </a:rPr>
              <a:t>antenna array</a:t>
            </a:r>
          </a:p>
          <a:p>
            <a:r>
              <a:rPr lang="en-US" dirty="0" smtClean="0"/>
              <a:t>Key idea:</a:t>
            </a:r>
          </a:p>
          <a:p>
            <a:pPr lvl="1"/>
            <a:r>
              <a:rPr lang="en-US" sz="2400" dirty="0" smtClean="0"/>
              <a:t>The phase of the received signal is determined by the length of a path</a:t>
            </a:r>
          </a:p>
          <a:p>
            <a:pPr lvl="1"/>
            <a:r>
              <a:rPr lang="en-US" sz="2400" dirty="0" smtClean="0"/>
              <a:t>The path lengths to different elements of an antenna array vary slightly</a:t>
            </a:r>
          </a:p>
          <a:p>
            <a:pPr lvl="1"/>
            <a:r>
              <a:rPr lang="en-US" sz="2400" dirty="0" smtClean="0"/>
              <a:t>Leverage TDOA (time difference of arrival) </a:t>
            </a:r>
            <a:r>
              <a:rPr lang="en-US" sz="2400" dirty="0"/>
              <a:t> at individual elements of the </a:t>
            </a:r>
            <a:r>
              <a:rPr lang="en-US" sz="2400" dirty="0" smtClean="0"/>
              <a:t>array to measure </a:t>
            </a:r>
            <a:r>
              <a:rPr lang="en-US" sz="2400" dirty="0" err="1" smtClean="0"/>
              <a:t>AoA</a:t>
            </a:r>
            <a:endParaRPr lang="en-US" sz="2400" dirty="0" smtClean="0"/>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91769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Difference of Arrival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grpSp>
        <p:nvGrpSpPr>
          <p:cNvPr id="8" name="Group 7"/>
          <p:cNvGrpSpPr/>
          <p:nvPr/>
        </p:nvGrpSpPr>
        <p:grpSpPr>
          <a:xfrm>
            <a:off x="3276777" y="1499541"/>
            <a:ext cx="266523" cy="442474"/>
            <a:chOff x="3213919" y="2873353"/>
            <a:chExt cx="266523" cy="548797"/>
          </a:xfrm>
        </p:grpSpPr>
        <p:sp>
          <p:nvSpPr>
            <p:cNvPr id="9"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03877" y="1499541"/>
            <a:ext cx="266523" cy="442474"/>
            <a:chOff x="3213919" y="2873353"/>
            <a:chExt cx="266523" cy="548797"/>
          </a:xfrm>
        </p:grpSpPr>
        <p:sp>
          <p:nvSpPr>
            <p:cNvPr id="12"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5137239" y="1493220"/>
            <a:ext cx="266523" cy="442474"/>
            <a:chOff x="3213919" y="2873353"/>
            <a:chExt cx="266523" cy="548797"/>
          </a:xfrm>
        </p:grpSpPr>
        <p:sp>
          <p:nvSpPr>
            <p:cNvPr id="15"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026238" y="1493220"/>
            <a:ext cx="266523" cy="442474"/>
            <a:chOff x="3213919" y="2873353"/>
            <a:chExt cx="266523" cy="548797"/>
          </a:xfrm>
        </p:grpSpPr>
        <p:sp>
          <p:nvSpPr>
            <p:cNvPr id="18"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382088" y="1493220"/>
            <a:ext cx="266523" cy="442474"/>
            <a:chOff x="3213919" y="2873353"/>
            <a:chExt cx="266523" cy="548797"/>
          </a:xfrm>
        </p:grpSpPr>
        <p:sp>
          <p:nvSpPr>
            <p:cNvPr id="21"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7129675" y="1301712"/>
            <a:ext cx="492443" cy="461665"/>
          </a:xfrm>
          <a:prstGeom prst="rect">
            <a:avLst/>
          </a:prstGeom>
          <a:noFill/>
        </p:spPr>
        <p:txBody>
          <a:bodyPr wrap="none" rtlCol="0">
            <a:spAutoFit/>
          </a:bodyPr>
          <a:lstStyle/>
          <a:p>
            <a:r>
              <a:rPr lang="is-IS" sz="2400" dirty="0" smtClean="0"/>
              <a:t>…</a:t>
            </a:r>
            <a:endParaRPr lang="en-US" sz="2400" dirty="0"/>
          </a:p>
        </p:txBody>
      </p:sp>
      <p:cxnSp>
        <p:nvCxnSpPr>
          <p:cNvPr id="25" name="Straight Arrow Connector 24"/>
          <p:cNvCxnSpPr>
            <a:stCxn id="9" idx="0"/>
            <a:endCxn id="12" idx="0"/>
          </p:cNvCxnSpPr>
          <p:nvPr/>
        </p:nvCxnSpPr>
        <p:spPr>
          <a:xfrm>
            <a:off x="3410039" y="1714457"/>
            <a:ext cx="927100"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651351" y="1264134"/>
            <a:ext cx="487634" cy="400110"/>
          </a:xfrm>
          <a:prstGeom prst="rect">
            <a:avLst/>
          </a:prstGeom>
          <a:noFill/>
        </p:spPr>
        <p:txBody>
          <a:bodyPr wrap="none" rtlCol="0">
            <a:spAutoFit/>
          </a:bodyPr>
          <a:lstStyle/>
          <a:p>
            <a:r>
              <a:rPr lang="en-US" sz="2000" dirty="0" err="1" smtClean="0"/>
              <a:t>d</a:t>
            </a:r>
            <a:r>
              <a:rPr lang="en-US" sz="2000" baseline="-25000" dirty="0" err="1" smtClean="0"/>
              <a:t>A</a:t>
            </a:r>
            <a:endParaRPr lang="en-US" sz="2000" baseline="-25000" dirty="0"/>
          </a:p>
        </p:txBody>
      </p:sp>
      <p:cxnSp>
        <p:nvCxnSpPr>
          <p:cNvPr id="27" name="Straight Arrow Connector 26"/>
          <p:cNvCxnSpPr/>
          <p:nvPr/>
        </p:nvCxnSpPr>
        <p:spPr>
          <a:xfrm>
            <a:off x="4337050" y="1713935"/>
            <a:ext cx="927100"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8362" y="1263612"/>
            <a:ext cx="487634" cy="400110"/>
          </a:xfrm>
          <a:prstGeom prst="rect">
            <a:avLst/>
          </a:prstGeom>
          <a:noFill/>
        </p:spPr>
        <p:txBody>
          <a:bodyPr wrap="none" rtlCol="0">
            <a:spAutoFit/>
          </a:bodyPr>
          <a:lstStyle/>
          <a:p>
            <a:r>
              <a:rPr lang="en-US" sz="2000" dirty="0" err="1" smtClean="0"/>
              <a:t>d</a:t>
            </a:r>
            <a:r>
              <a:rPr lang="en-US" sz="2000" baseline="-25000" dirty="0" err="1" smtClean="0"/>
              <a:t>A</a:t>
            </a:r>
            <a:endParaRPr lang="en-US" sz="2000" baseline="-25000" dirty="0"/>
          </a:p>
        </p:txBody>
      </p:sp>
      <p:grpSp>
        <p:nvGrpSpPr>
          <p:cNvPr id="29" name="Group 28"/>
          <p:cNvGrpSpPr/>
          <p:nvPr/>
        </p:nvGrpSpPr>
        <p:grpSpPr>
          <a:xfrm>
            <a:off x="800277" y="5913877"/>
            <a:ext cx="266523" cy="442474"/>
            <a:chOff x="3213919" y="2873353"/>
            <a:chExt cx="266523" cy="548797"/>
          </a:xfrm>
        </p:grpSpPr>
        <p:sp>
          <p:nvSpPr>
            <p:cNvPr id="30"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3410038" y="1935694"/>
            <a:ext cx="4781462" cy="201400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0" idx="3"/>
          </p:cNvCxnSpPr>
          <p:nvPr/>
        </p:nvCxnSpPr>
        <p:spPr>
          <a:xfrm flipV="1">
            <a:off x="933539" y="1936215"/>
            <a:ext cx="2476499" cy="39776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3"/>
          </p:cNvCxnSpPr>
          <p:nvPr/>
        </p:nvCxnSpPr>
        <p:spPr>
          <a:xfrm flipV="1">
            <a:off x="933539" y="2281320"/>
            <a:ext cx="3270338" cy="36325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410037" y="1923507"/>
            <a:ext cx="5105312" cy="48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3877" y="1942015"/>
            <a:ext cx="133174" cy="32492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004594" y="1936215"/>
            <a:ext cx="265907" cy="67738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785248" y="1929307"/>
            <a:ext cx="374251" cy="98283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832881" y="1915623"/>
            <a:ext cx="682468" cy="189437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0" idx="3"/>
          </p:cNvCxnSpPr>
          <p:nvPr/>
        </p:nvCxnSpPr>
        <p:spPr>
          <a:xfrm flipV="1">
            <a:off x="933539" y="2613604"/>
            <a:ext cx="4071054" cy="3300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0" idx="3"/>
          </p:cNvCxnSpPr>
          <p:nvPr/>
        </p:nvCxnSpPr>
        <p:spPr>
          <a:xfrm flipV="1">
            <a:off x="933539" y="2931174"/>
            <a:ext cx="4851708" cy="29827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30" idx="3"/>
          </p:cNvCxnSpPr>
          <p:nvPr/>
        </p:nvCxnSpPr>
        <p:spPr>
          <a:xfrm flipV="1">
            <a:off x="933539" y="3810000"/>
            <a:ext cx="6899341" cy="21038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202374">
            <a:off x="6826316" y="2372718"/>
            <a:ext cx="492443" cy="461665"/>
          </a:xfrm>
          <a:prstGeom prst="rect">
            <a:avLst/>
          </a:prstGeom>
          <a:noFill/>
        </p:spPr>
        <p:txBody>
          <a:bodyPr wrap="none" rtlCol="0">
            <a:spAutoFit/>
          </a:bodyPr>
          <a:lstStyle/>
          <a:p>
            <a:r>
              <a:rPr lang="is-IS" sz="2400" smtClean="0"/>
              <a:t>…</a:t>
            </a:r>
            <a:endParaRPr lang="en-US" sz="2400" dirty="0"/>
          </a:p>
        </p:txBody>
      </p:sp>
      <p:sp>
        <p:nvSpPr>
          <p:cNvPr id="71" name="TextBox 70"/>
          <p:cNvSpPr txBox="1"/>
          <p:nvPr/>
        </p:nvSpPr>
        <p:spPr>
          <a:xfrm rot="1882368">
            <a:off x="4665319" y="3862869"/>
            <a:ext cx="492443" cy="461665"/>
          </a:xfrm>
          <a:prstGeom prst="rect">
            <a:avLst/>
          </a:prstGeom>
          <a:noFill/>
        </p:spPr>
        <p:txBody>
          <a:bodyPr wrap="none" rtlCol="0">
            <a:spAutoFit/>
          </a:bodyPr>
          <a:lstStyle/>
          <a:p>
            <a:r>
              <a:rPr lang="is-IS" sz="2400" smtClean="0"/>
              <a:t>…</a:t>
            </a:r>
            <a:endParaRPr lang="en-US" sz="2400" dirty="0"/>
          </a:p>
        </p:txBody>
      </p:sp>
      <p:sp>
        <p:nvSpPr>
          <p:cNvPr id="72" name="TextBox 71"/>
          <p:cNvSpPr txBox="1"/>
          <p:nvPr/>
        </p:nvSpPr>
        <p:spPr>
          <a:xfrm>
            <a:off x="2489913" y="2275353"/>
            <a:ext cx="572593" cy="400110"/>
          </a:xfrm>
          <a:prstGeom prst="rect">
            <a:avLst/>
          </a:prstGeom>
          <a:noFill/>
        </p:spPr>
        <p:txBody>
          <a:bodyPr wrap="none" rtlCol="0">
            <a:spAutoFit/>
          </a:bodyPr>
          <a:lstStyle/>
          <a:p>
            <a:r>
              <a:rPr lang="en-US" sz="2000" dirty="0" smtClean="0"/>
              <a:t>≈ d</a:t>
            </a:r>
            <a:endParaRPr lang="en-US" sz="2000" dirty="0"/>
          </a:p>
        </p:txBody>
      </p:sp>
      <p:sp>
        <p:nvSpPr>
          <p:cNvPr id="73" name="TextBox 72"/>
          <p:cNvSpPr txBox="1"/>
          <p:nvPr/>
        </p:nvSpPr>
        <p:spPr>
          <a:xfrm>
            <a:off x="3075482" y="2513577"/>
            <a:ext cx="572593" cy="400110"/>
          </a:xfrm>
          <a:prstGeom prst="rect">
            <a:avLst/>
          </a:prstGeom>
          <a:noFill/>
        </p:spPr>
        <p:txBody>
          <a:bodyPr wrap="none" rtlCol="0">
            <a:spAutoFit/>
          </a:bodyPr>
          <a:lstStyle/>
          <a:p>
            <a:r>
              <a:rPr lang="en-US" sz="2000" smtClean="0"/>
              <a:t>≈ d</a:t>
            </a:r>
            <a:endParaRPr lang="en-US" sz="2000"/>
          </a:p>
        </p:txBody>
      </p:sp>
      <p:sp>
        <p:nvSpPr>
          <p:cNvPr id="74" name="TextBox 73"/>
          <p:cNvSpPr txBox="1"/>
          <p:nvPr/>
        </p:nvSpPr>
        <p:spPr>
          <a:xfrm>
            <a:off x="3729446" y="2830022"/>
            <a:ext cx="572593" cy="400110"/>
          </a:xfrm>
          <a:prstGeom prst="rect">
            <a:avLst/>
          </a:prstGeom>
          <a:noFill/>
        </p:spPr>
        <p:txBody>
          <a:bodyPr wrap="none" rtlCol="0">
            <a:spAutoFit/>
          </a:bodyPr>
          <a:lstStyle/>
          <a:p>
            <a:r>
              <a:rPr lang="en-US" sz="2000" smtClean="0"/>
              <a:t>≈ d</a:t>
            </a:r>
            <a:endParaRPr lang="en-US" sz="2000"/>
          </a:p>
        </p:txBody>
      </p:sp>
      <p:sp>
        <p:nvSpPr>
          <p:cNvPr id="75" name="TextBox 74"/>
          <p:cNvSpPr txBox="1"/>
          <p:nvPr/>
        </p:nvSpPr>
        <p:spPr>
          <a:xfrm>
            <a:off x="4361040" y="3122139"/>
            <a:ext cx="572593" cy="400110"/>
          </a:xfrm>
          <a:prstGeom prst="rect">
            <a:avLst/>
          </a:prstGeom>
          <a:noFill/>
        </p:spPr>
        <p:txBody>
          <a:bodyPr wrap="none" rtlCol="0">
            <a:spAutoFit/>
          </a:bodyPr>
          <a:lstStyle/>
          <a:p>
            <a:r>
              <a:rPr lang="en-US" sz="2000" smtClean="0"/>
              <a:t>≈ d</a:t>
            </a:r>
            <a:endParaRPr lang="en-US" sz="2000"/>
          </a:p>
        </p:txBody>
      </p:sp>
      <p:sp>
        <p:nvSpPr>
          <p:cNvPr id="76" name="TextBox 75"/>
          <p:cNvSpPr txBox="1"/>
          <p:nvPr/>
        </p:nvSpPr>
        <p:spPr>
          <a:xfrm>
            <a:off x="5918198" y="3835624"/>
            <a:ext cx="572593" cy="400110"/>
          </a:xfrm>
          <a:prstGeom prst="rect">
            <a:avLst/>
          </a:prstGeom>
          <a:noFill/>
        </p:spPr>
        <p:txBody>
          <a:bodyPr wrap="none" rtlCol="0">
            <a:spAutoFit/>
          </a:bodyPr>
          <a:lstStyle/>
          <a:p>
            <a:r>
              <a:rPr lang="en-US" sz="2000" smtClean="0"/>
              <a:t>≈ d</a:t>
            </a:r>
            <a:endParaRPr lang="en-US" sz="2000"/>
          </a:p>
        </p:txBody>
      </p:sp>
      <p:sp>
        <p:nvSpPr>
          <p:cNvPr id="77" name="TextBox 76"/>
          <p:cNvSpPr txBox="1"/>
          <p:nvPr/>
        </p:nvSpPr>
        <p:spPr>
          <a:xfrm>
            <a:off x="4279811" y="1932172"/>
            <a:ext cx="595317" cy="400110"/>
          </a:xfrm>
          <a:prstGeom prst="rect">
            <a:avLst/>
          </a:prstGeom>
          <a:noFill/>
        </p:spPr>
        <p:txBody>
          <a:bodyPr wrap="square" rtlCol="0">
            <a:spAutoFit/>
          </a:bodyPr>
          <a:lstStyle/>
          <a:p>
            <a:r>
              <a:rPr lang="en-US" sz="2000" smtClean="0">
                <a:solidFill>
                  <a:schemeClr val="accent5"/>
                </a:solidFill>
              </a:rPr>
              <a:t>Δ</a:t>
            </a:r>
            <a:endParaRPr lang="en-US" sz="2000" dirty="0">
              <a:solidFill>
                <a:schemeClr val="accent5"/>
              </a:solidFill>
            </a:endParaRPr>
          </a:p>
        </p:txBody>
      </p:sp>
      <p:sp>
        <p:nvSpPr>
          <p:cNvPr id="78" name="TextBox 77"/>
          <p:cNvSpPr txBox="1"/>
          <p:nvPr/>
        </p:nvSpPr>
        <p:spPr>
          <a:xfrm>
            <a:off x="5151257" y="2121113"/>
            <a:ext cx="595317" cy="400110"/>
          </a:xfrm>
          <a:prstGeom prst="rect">
            <a:avLst/>
          </a:prstGeom>
          <a:noFill/>
        </p:spPr>
        <p:txBody>
          <a:bodyPr wrap="square" rtlCol="0">
            <a:spAutoFit/>
          </a:bodyPr>
          <a:lstStyle/>
          <a:p>
            <a:r>
              <a:rPr lang="en-US" sz="2000" dirty="0" smtClean="0">
                <a:solidFill>
                  <a:schemeClr val="accent5"/>
                </a:solidFill>
              </a:rPr>
              <a:t>2Δ</a:t>
            </a:r>
            <a:endParaRPr lang="en-US" sz="2000" dirty="0">
              <a:solidFill>
                <a:schemeClr val="accent5"/>
              </a:solidFill>
            </a:endParaRPr>
          </a:p>
        </p:txBody>
      </p:sp>
      <p:sp>
        <p:nvSpPr>
          <p:cNvPr id="79" name="TextBox 78"/>
          <p:cNvSpPr txBox="1"/>
          <p:nvPr/>
        </p:nvSpPr>
        <p:spPr>
          <a:xfrm>
            <a:off x="5979524" y="2245179"/>
            <a:ext cx="595317" cy="400110"/>
          </a:xfrm>
          <a:prstGeom prst="rect">
            <a:avLst/>
          </a:prstGeom>
          <a:noFill/>
        </p:spPr>
        <p:txBody>
          <a:bodyPr wrap="square" rtlCol="0">
            <a:spAutoFit/>
          </a:bodyPr>
          <a:lstStyle/>
          <a:p>
            <a:r>
              <a:rPr lang="en-US" sz="2000" dirty="0" smtClean="0">
                <a:solidFill>
                  <a:schemeClr val="accent5"/>
                </a:solidFill>
              </a:rPr>
              <a:t>3Δ</a:t>
            </a:r>
            <a:endParaRPr lang="en-US" sz="2000" dirty="0">
              <a:solidFill>
                <a:schemeClr val="accent5"/>
              </a:solidFill>
            </a:endParaRPr>
          </a:p>
        </p:txBody>
      </p:sp>
      <p:sp>
        <p:nvSpPr>
          <p:cNvPr id="80" name="TextBox 79"/>
          <p:cNvSpPr txBox="1"/>
          <p:nvPr/>
        </p:nvSpPr>
        <p:spPr>
          <a:xfrm>
            <a:off x="8135215" y="2871054"/>
            <a:ext cx="595317" cy="400110"/>
          </a:xfrm>
          <a:prstGeom prst="rect">
            <a:avLst/>
          </a:prstGeom>
          <a:noFill/>
        </p:spPr>
        <p:txBody>
          <a:bodyPr wrap="square" rtlCol="0">
            <a:spAutoFit/>
          </a:bodyPr>
          <a:lstStyle/>
          <a:p>
            <a:r>
              <a:rPr lang="en-US" sz="2000" dirty="0">
                <a:solidFill>
                  <a:schemeClr val="accent5"/>
                </a:solidFill>
              </a:rPr>
              <a:t>N</a:t>
            </a:r>
            <a:r>
              <a:rPr lang="en-US" sz="2000" dirty="0" smtClean="0">
                <a:solidFill>
                  <a:schemeClr val="accent5"/>
                </a:solidFill>
              </a:rPr>
              <a:t>Δ</a:t>
            </a:r>
            <a:endParaRPr lang="en-US" sz="2000" dirty="0">
              <a:solidFill>
                <a:schemeClr val="accent5"/>
              </a:solidFill>
            </a:endParaRPr>
          </a:p>
        </p:txBody>
      </p:sp>
      <p:sp>
        <p:nvSpPr>
          <p:cNvPr id="81" name="TextBox 80"/>
          <p:cNvSpPr txBox="1"/>
          <p:nvPr/>
        </p:nvSpPr>
        <p:spPr>
          <a:xfrm>
            <a:off x="397652" y="6007106"/>
            <a:ext cx="463588" cy="461665"/>
          </a:xfrm>
          <a:prstGeom prst="rect">
            <a:avLst/>
          </a:prstGeom>
          <a:noFill/>
        </p:spPr>
        <p:txBody>
          <a:bodyPr wrap="none" rtlCol="0">
            <a:spAutoFit/>
          </a:bodyPr>
          <a:lstStyle/>
          <a:p>
            <a:r>
              <a:rPr lang="en-US" sz="2400" dirty="0" err="1" smtClean="0"/>
              <a:t>Tx</a:t>
            </a:r>
            <a:endParaRPr lang="en-US" sz="2400" dirty="0"/>
          </a:p>
        </p:txBody>
      </p:sp>
      <p:sp>
        <p:nvSpPr>
          <p:cNvPr id="82" name="Rounded Rectangle 81"/>
          <p:cNvSpPr/>
          <p:nvPr/>
        </p:nvSpPr>
        <p:spPr>
          <a:xfrm>
            <a:off x="1612900" y="5824006"/>
            <a:ext cx="7315200" cy="880374"/>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400" dirty="0" smtClean="0">
                <a:solidFill>
                  <a:schemeClr val="tx1"/>
                </a:solidFill>
              </a:rPr>
              <a:t>Assumption: d ≫ </a:t>
            </a:r>
            <a:r>
              <a:rPr lang="en-US" sz="2400" dirty="0" err="1" smtClean="0">
                <a:solidFill>
                  <a:schemeClr val="tx1"/>
                </a:solidFill>
              </a:rPr>
              <a:t>d</a:t>
            </a:r>
            <a:r>
              <a:rPr lang="en-US" sz="2400" baseline="-25000" dirty="0" err="1" smtClean="0">
                <a:solidFill>
                  <a:schemeClr val="tx1"/>
                </a:solidFill>
              </a:rPr>
              <a:t>A</a:t>
            </a:r>
            <a:r>
              <a:rPr lang="en-US" sz="2400" dirty="0" smtClean="0">
                <a:solidFill>
                  <a:schemeClr val="tx1"/>
                </a:solidFill>
              </a:rPr>
              <a:t>! Then, the distance from </a:t>
            </a:r>
            <a:r>
              <a:rPr lang="en-US" sz="2400" dirty="0" err="1" smtClean="0">
                <a:solidFill>
                  <a:schemeClr val="tx1"/>
                </a:solidFill>
              </a:rPr>
              <a:t>Tx</a:t>
            </a:r>
            <a:r>
              <a:rPr lang="en-US" sz="2400" dirty="0" smtClean="0">
                <a:solidFill>
                  <a:schemeClr val="tx1"/>
                </a:solidFill>
              </a:rPr>
              <a:t> to </a:t>
            </a:r>
            <a:r>
              <a:rPr lang="en-US" sz="2400" dirty="0" smtClean="0">
                <a:solidFill>
                  <a:schemeClr val="tx1"/>
                </a:solidFill>
              </a:rPr>
              <a:t>the k-</a:t>
            </a:r>
            <a:r>
              <a:rPr lang="en-US" sz="2400" dirty="0" err="1" smtClean="0">
                <a:solidFill>
                  <a:schemeClr val="tx1"/>
                </a:solidFill>
              </a:rPr>
              <a:t>th</a:t>
            </a:r>
            <a:r>
              <a:rPr lang="en-US" sz="2400" dirty="0" smtClean="0">
                <a:solidFill>
                  <a:schemeClr val="tx1"/>
                </a:solidFill>
              </a:rPr>
              <a:t> </a:t>
            </a:r>
            <a:r>
              <a:rPr lang="en-US" sz="2400" dirty="0" smtClean="0">
                <a:solidFill>
                  <a:schemeClr val="tx1"/>
                </a:solidFill>
              </a:rPr>
              <a:t>Rx antennas </a:t>
            </a:r>
            <a:r>
              <a:rPr lang="en-US" sz="2400" dirty="0" smtClean="0">
                <a:solidFill>
                  <a:schemeClr val="tx1"/>
                </a:solidFill>
              </a:rPr>
              <a:t>is close do (</a:t>
            </a:r>
            <a:r>
              <a:rPr lang="en-US" sz="2400" dirty="0" err="1" smtClean="0">
                <a:solidFill>
                  <a:schemeClr val="tx1"/>
                </a:solidFill>
              </a:rPr>
              <a:t>d+</a:t>
            </a:r>
            <a:r>
              <a:rPr lang="en-US" sz="2400" dirty="0" err="1" smtClean="0">
                <a:solidFill>
                  <a:schemeClr val="tx1"/>
                </a:solidFill>
              </a:rPr>
              <a:t>kΔ</a:t>
            </a:r>
            <a:r>
              <a:rPr lang="en-US" sz="2400" dirty="0" smtClean="0">
                <a:solidFill>
                  <a:schemeClr val="tx1"/>
                </a:solidFill>
              </a:rPr>
              <a:t>)</a:t>
            </a:r>
            <a:endParaRPr lang="en-US" sz="2400" dirty="0">
              <a:solidFill>
                <a:schemeClr val="tx1"/>
              </a:solidFill>
            </a:endParaRPr>
          </a:p>
        </p:txBody>
      </p:sp>
      <p:sp>
        <p:nvSpPr>
          <p:cNvPr id="83" name="TextBox 82"/>
          <p:cNvSpPr txBox="1"/>
          <p:nvPr/>
        </p:nvSpPr>
        <p:spPr>
          <a:xfrm>
            <a:off x="2820478" y="1043358"/>
            <a:ext cx="519694" cy="461665"/>
          </a:xfrm>
          <a:prstGeom prst="rect">
            <a:avLst/>
          </a:prstGeom>
          <a:noFill/>
        </p:spPr>
        <p:txBody>
          <a:bodyPr wrap="none" rtlCol="0">
            <a:spAutoFit/>
          </a:bodyPr>
          <a:lstStyle/>
          <a:p>
            <a:r>
              <a:rPr lang="en-US" sz="2400" dirty="0" smtClean="0"/>
              <a:t>Rx</a:t>
            </a:r>
            <a:endParaRPr lang="en-US" sz="2400" dirty="0"/>
          </a:p>
        </p:txBody>
      </p:sp>
    </p:spTree>
    <p:extLst>
      <p:ext uri="{BB962C8B-B14F-4D97-AF65-F5344CB8AC3E}">
        <p14:creationId xmlns:p14="http://schemas.microsoft.com/office/powerpoint/2010/main" val="1347594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Difference of Arrival</a:t>
            </a:r>
            <a:endParaRPr lang="en-US" dirty="0"/>
          </a:p>
        </p:txBody>
      </p:sp>
      <p:pic>
        <p:nvPicPr>
          <p:cNvPr id="5" name="Picture 4"/>
          <p:cNvPicPr>
            <a:picLocks noChangeAspect="1"/>
          </p:cNvPicPr>
          <p:nvPr/>
        </p:nvPicPr>
        <p:blipFill>
          <a:blip r:embed="rId3"/>
          <a:stretch>
            <a:fillRect/>
          </a:stretch>
        </p:blipFill>
        <p:spPr>
          <a:xfrm>
            <a:off x="417046" y="1040582"/>
            <a:ext cx="8098304" cy="2585374"/>
          </a:xfrm>
          <a:prstGeom prst="rect">
            <a:avLst/>
          </a:prstGeom>
        </p:spPr>
      </p:pic>
      <p:sp>
        <p:nvSpPr>
          <p:cNvPr id="6" name="TextBox 5"/>
          <p:cNvSpPr txBox="1"/>
          <p:nvPr/>
        </p:nvSpPr>
        <p:spPr>
          <a:xfrm>
            <a:off x="768350" y="3614937"/>
            <a:ext cx="3988592" cy="400110"/>
          </a:xfrm>
          <a:prstGeom prst="rect">
            <a:avLst/>
          </a:prstGeom>
          <a:noFill/>
        </p:spPr>
        <p:txBody>
          <a:bodyPr wrap="none" rtlCol="0">
            <a:spAutoFit/>
          </a:bodyPr>
          <a:lstStyle/>
          <a:p>
            <a:r>
              <a:rPr lang="en-US" sz="2000" dirty="0" smtClean="0"/>
              <a:t>Signal received at 1</a:t>
            </a:r>
            <a:r>
              <a:rPr lang="en-US" sz="2000" baseline="30000" dirty="0" smtClean="0"/>
              <a:t>st</a:t>
            </a:r>
            <a:r>
              <a:rPr lang="en-US" sz="2000" dirty="0" smtClean="0"/>
              <a:t> antenna:</a:t>
            </a:r>
            <a:endParaRPr lang="en-US" sz="2000" dirty="0"/>
          </a:p>
        </p:txBody>
      </p:sp>
      <p:sp>
        <p:nvSpPr>
          <p:cNvPr id="8" name="TextBox 7"/>
          <p:cNvSpPr txBox="1"/>
          <p:nvPr/>
        </p:nvSpPr>
        <p:spPr>
          <a:xfrm>
            <a:off x="768350" y="4190902"/>
            <a:ext cx="4086375" cy="400110"/>
          </a:xfrm>
          <a:prstGeom prst="rect">
            <a:avLst/>
          </a:prstGeom>
          <a:noFill/>
        </p:spPr>
        <p:txBody>
          <a:bodyPr wrap="none" rtlCol="0">
            <a:spAutoFit/>
          </a:bodyPr>
          <a:lstStyle/>
          <a:p>
            <a:r>
              <a:rPr lang="en-US" sz="2000" dirty="0" smtClean="0"/>
              <a:t>Signal received </a:t>
            </a:r>
            <a:r>
              <a:rPr lang="en-US" sz="2000" smtClean="0"/>
              <a:t>at 2</a:t>
            </a:r>
            <a:r>
              <a:rPr lang="en-US" sz="2000" baseline="30000" smtClean="0"/>
              <a:t>nd</a:t>
            </a:r>
            <a:r>
              <a:rPr lang="en-US" sz="2000" smtClean="0"/>
              <a:t> </a:t>
            </a:r>
            <a:r>
              <a:rPr lang="en-US" sz="2000" dirty="0" smtClean="0"/>
              <a:t>antenna:</a:t>
            </a:r>
            <a:endParaRPr lang="en-US" sz="2000" dirty="0"/>
          </a:p>
        </p:txBody>
      </p:sp>
      <p:sp>
        <p:nvSpPr>
          <p:cNvPr id="10" name="TextBox 9"/>
          <p:cNvSpPr txBox="1"/>
          <p:nvPr/>
        </p:nvSpPr>
        <p:spPr>
          <a:xfrm>
            <a:off x="768350" y="5911554"/>
            <a:ext cx="4073551" cy="400110"/>
          </a:xfrm>
          <a:prstGeom prst="rect">
            <a:avLst/>
          </a:prstGeom>
          <a:noFill/>
        </p:spPr>
        <p:txBody>
          <a:bodyPr wrap="none" rtlCol="0">
            <a:spAutoFit/>
          </a:bodyPr>
          <a:lstStyle/>
          <a:p>
            <a:r>
              <a:rPr lang="en-US" sz="2000" dirty="0" smtClean="0"/>
              <a:t>Signal received at N</a:t>
            </a:r>
            <a:r>
              <a:rPr lang="en-US" sz="2000" baseline="30000" dirty="0" smtClean="0"/>
              <a:t>th</a:t>
            </a:r>
            <a:r>
              <a:rPr lang="en-US" sz="2000" dirty="0" smtClean="0"/>
              <a:t> antenna:</a:t>
            </a:r>
            <a:endParaRPr lang="en-US" sz="2000" dirty="0"/>
          </a:p>
        </p:txBody>
      </p:sp>
      <p:sp>
        <p:nvSpPr>
          <p:cNvPr id="15" name="TextBox 14"/>
          <p:cNvSpPr txBox="1"/>
          <p:nvPr/>
        </p:nvSpPr>
        <p:spPr>
          <a:xfrm rot="5400000">
            <a:off x="3293881" y="5141404"/>
            <a:ext cx="441146" cy="400110"/>
          </a:xfrm>
          <a:prstGeom prst="rect">
            <a:avLst/>
          </a:prstGeom>
          <a:noFill/>
        </p:spPr>
        <p:txBody>
          <a:bodyPr wrap="none" rtlCol="0">
            <a:spAutoFit/>
          </a:bodyPr>
          <a:lstStyle/>
          <a:p>
            <a:r>
              <a:rPr lang="is-IS" sz="2000" dirty="0" smtClean="0"/>
              <a:t>…</a:t>
            </a:r>
            <a:endParaRPr lang="en-US" sz="2000" dirty="0"/>
          </a:p>
        </p:txBody>
      </p:sp>
      <p:pic>
        <p:nvPicPr>
          <p:cNvPr id="16" name="Picture 15"/>
          <p:cNvPicPr>
            <a:picLocks noChangeAspect="1"/>
          </p:cNvPicPr>
          <p:nvPr/>
        </p:nvPicPr>
        <p:blipFill>
          <a:blip r:embed="rId4"/>
          <a:stretch>
            <a:fillRect/>
          </a:stretch>
        </p:blipFill>
        <p:spPr>
          <a:xfrm>
            <a:off x="5106984" y="3529013"/>
            <a:ext cx="1358900" cy="533400"/>
          </a:xfrm>
          <a:prstGeom prst="rect">
            <a:avLst/>
          </a:prstGeom>
        </p:spPr>
      </p:pic>
      <p:pic>
        <p:nvPicPr>
          <p:cNvPr id="18" name="Picture 17"/>
          <p:cNvPicPr>
            <a:picLocks noChangeAspect="1"/>
          </p:cNvPicPr>
          <p:nvPr/>
        </p:nvPicPr>
        <p:blipFill>
          <a:blip r:embed="rId5"/>
          <a:stretch>
            <a:fillRect/>
          </a:stretch>
        </p:blipFill>
        <p:spPr>
          <a:xfrm>
            <a:off x="4903783" y="4116539"/>
            <a:ext cx="3073400" cy="1168400"/>
          </a:xfrm>
          <a:prstGeom prst="rect">
            <a:avLst/>
          </a:prstGeom>
        </p:spPr>
      </p:pic>
      <p:pic>
        <p:nvPicPr>
          <p:cNvPr id="19" name="Picture 18"/>
          <p:cNvPicPr>
            <a:picLocks noChangeAspect="1"/>
          </p:cNvPicPr>
          <p:nvPr/>
        </p:nvPicPr>
        <p:blipFill>
          <a:blip r:embed="rId6"/>
          <a:stretch>
            <a:fillRect/>
          </a:stretch>
        </p:blipFill>
        <p:spPr>
          <a:xfrm>
            <a:off x="4854725" y="5603780"/>
            <a:ext cx="3302000" cy="1168400"/>
          </a:xfrm>
          <a:prstGeom prst="rect">
            <a:avLst/>
          </a:prstGeom>
        </p:spPr>
      </p:pic>
    </p:spTree>
    <p:extLst>
      <p:ext uri="{BB962C8B-B14F-4D97-AF65-F5344CB8AC3E}">
        <p14:creationId xmlns:p14="http://schemas.microsoft.com/office/powerpoint/2010/main" val="205148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Difference of Arrival</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5" name="Picture 4"/>
          <p:cNvPicPr>
            <a:picLocks noChangeAspect="1"/>
          </p:cNvPicPr>
          <p:nvPr/>
        </p:nvPicPr>
        <p:blipFill>
          <a:blip r:embed="rId3"/>
          <a:stretch>
            <a:fillRect/>
          </a:stretch>
        </p:blipFill>
        <p:spPr>
          <a:xfrm>
            <a:off x="3136900" y="3438736"/>
            <a:ext cx="4902200" cy="1689100"/>
          </a:xfrm>
          <a:prstGeom prst="rect">
            <a:avLst/>
          </a:prstGeom>
        </p:spPr>
      </p:pic>
      <p:pic>
        <p:nvPicPr>
          <p:cNvPr id="7" name="Picture 6"/>
          <p:cNvPicPr>
            <a:picLocks noChangeAspect="1"/>
          </p:cNvPicPr>
          <p:nvPr/>
        </p:nvPicPr>
        <p:blipFill>
          <a:blip r:embed="rId4"/>
          <a:stretch>
            <a:fillRect/>
          </a:stretch>
        </p:blipFill>
        <p:spPr>
          <a:xfrm>
            <a:off x="1079500" y="1105127"/>
            <a:ext cx="6673850" cy="2130619"/>
          </a:xfrm>
          <a:prstGeom prst="rect">
            <a:avLst/>
          </a:prstGeom>
        </p:spPr>
      </p:pic>
      <p:sp>
        <p:nvSpPr>
          <p:cNvPr id="9" name="TextBox 8"/>
          <p:cNvSpPr txBox="1"/>
          <p:nvPr/>
        </p:nvSpPr>
        <p:spPr>
          <a:xfrm>
            <a:off x="317500" y="4060520"/>
            <a:ext cx="2659702" cy="400110"/>
          </a:xfrm>
          <a:prstGeom prst="rect">
            <a:avLst/>
          </a:prstGeom>
          <a:noFill/>
        </p:spPr>
        <p:txBody>
          <a:bodyPr wrap="none" rtlCol="0">
            <a:spAutoFit/>
          </a:bodyPr>
          <a:lstStyle/>
          <a:p>
            <a:r>
              <a:rPr lang="en-US" sz="2000" dirty="0" smtClean="0"/>
              <a:t>Signal from angle </a:t>
            </a:r>
            <a:r>
              <a:rPr lang="en-US" sz="2000" dirty="0" err="1" smtClean="0"/>
              <a:t>θ</a:t>
            </a:r>
            <a:r>
              <a:rPr lang="en-US" sz="2000" dirty="0" smtClean="0"/>
              <a:t>:</a:t>
            </a:r>
            <a:endParaRPr lang="en-US" sz="2000" dirty="0"/>
          </a:p>
        </p:txBody>
      </p:sp>
    </p:spTree>
    <p:extLst>
      <p:ext uri="{BB962C8B-B14F-4D97-AF65-F5344CB8AC3E}">
        <p14:creationId xmlns:p14="http://schemas.microsoft.com/office/powerpoint/2010/main" val="14032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4" y="267154"/>
            <a:ext cx="8451272" cy="679903"/>
          </a:xfrm>
        </p:spPr>
        <p:txBody>
          <a:bodyPr>
            <a:normAutofit/>
          </a:bodyPr>
          <a:lstStyle/>
          <a:p>
            <a:r>
              <a:rPr lang="en-US" smtClean="0"/>
              <a:t>Combined Signals from D paths</a:t>
            </a:r>
            <a:endParaRPr lang="en-US"/>
          </a:p>
        </p:txBody>
      </p:sp>
      <p:sp>
        <p:nvSpPr>
          <p:cNvPr id="3" name="Content Placeholder 2"/>
          <p:cNvSpPr>
            <a:spLocks noGrp="1"/>
          </p:cNvSpPr>
          <p:nvPr>
            <p:ph idx="1"/>
          </p:nvPr>
        </p:nvSpPr>
        <p:spPr/>
        <p:txBody>
          <a:bodyPr/>
          <a:lstStyle/>
          <a:p>
            <a:r>
              <a:rPr lang="en-US" dirty="0" smtClean="0"/>
              <a:t>If the Rx receives signals from D different paths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5" name="Picture 4"/>
          <p:cNvPicPr>
            <a:picLocks noChangeAspect="1"/>
          </p:cNvPicPr>
          <p:nvPr/>
        </p:nvPicPr>
        <p:blipFill>
          <a:blip r:embed="rId3"/>
          <a:stretch>
            <a:fillRect/>
          </a:stretch>
        </p:blipFill>
        <p:spPr>
          <a:xfrm>
            <a:off x="3434195" y="1964172"/>
            <a:ext cx="4749800" cy="1384300"/>
          </a:xfrm>
          <a:prstGeom prst="rect">
            <a:avLst/>
          </a:prstGeom>
        </p:spPr>
      </p:pic>
      <p:sp>
        <p:nvSpPr>
          <p:cNvPr id="6" name="TextBox 5"/>
          <p:cNvSpPr txBox="1"/>
          <p:nvPr/>
        </p:nvSpPr>
        <p:spPr>
          <a:xfrm>
            <a:off x="614795" y="2433556"/>
            <a:ext cx="2776722" cy="400110"/>
          </a:xfrm>
          <a:prstGeom prst="rect">
            <a:avLst/>
          </a:prstGeom>
          <a:noFill/>
        </p:spPr>
        <p:txBody>
          <a:bodyPr wrap="none" rtlCol="0">
            <a:spAutoFit/>
          </a:bodyPr>
          <a:lstStyle/>
          <a:p>
            <a:r>
              <a:rPr lang="en-US" sz="2000" dirty="0" smtClean="0"/>
              <a:t>Final received signal:</a:t>
            </a:r>
            <a:endParaRPr lang="en-US" sz="2000" dirty="0"/>
          </a:p>
        </p:txBody>
      </p:sp>
      <p:pic>
        <p:nvPicPr>
          <p:cNvPr id="8" name="Picture 7"/>
          <p:cNvPicPr>
            <a:picLocks noChangeAspect="1"/>
          </p:cNvPicPr>
          <p:nvPr/>
        </p:nvPicPr>
        <p:blipFill>
          <a:blip r:embed="rId4"/>
          <a:stretch>
            <a:fillRect/>
          </a:stretch>
        </p:blipFill>
        <p:spPr>
          <a:xfrm>
            <a:off x="120650" y="3696814"/>
            <a:ext cx="8902700" cy="2019300"/>
          </a:xfrm>
          <a:prstGeom prst="rect">
            <a:avLst/>
          </a:prstGeom>
        </p:spPr>
      </p:pic>
    </p:spTree>
    <p:extLst>
      <p:ext uri="{BB962C8B-B14F-4D97-AF65-F5344CB8AC3E}">
        <p14:creationId xmlns:p14="http://schemas.microsoft.com/office/powerpoint/2010/main" val="10523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8406"/>
            <a:ext cx="9144000" cy="681038"/>
          </a:xfrm>
        </p:spPr>
        <p:txBody>
          <a:bodyPr>
            <a:noAutofit/>
          </a:bodyPr>
          <a:lstStyle/>
          <a:p>
            <a:pPr algn="ctr"/>
            <a:r>
              <a:rPr lang="en-US" sz="3800" dirty="0" smtClean="0"/>
              <a:t>Can you use </a:t>
            </a:r>
            <a:r>
              <a:rPr lang="en-US" sz="3800" dirty="0" err="1" smtClean="0"/>
              <a:t>WiFi</a:t>
            </a:r>
            <a:r>
              <a:rPr lang="en-US" sz="3800" dirty="0" smtClean="0"/>
              <a:t> to get X-ray vision?</a:t>
            </a:r>
            <a:endParaRPr lang="en-US" sz="3800" dirty="0"/>
          </a:p>
        </p:txBody>
      </p:sp>
      <p:pic>
        <p:nvPicPr>
          <p:cNvPr id="4" name="Picture 3" descr="http://img.mit.edu/newsoffice/images/article_images/201306271509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187" y="1608422"/>
            <a:ext cx="5835682" cy="47732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46344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Algorithm</a:t>
            </a:r>
            <a:endParaRPr lang="en-US" dirty="0"/>
          </a:p>
        </p:txBody>
      </p:sp>
      <p:sp>
        <p:nvSpPr>
          <p:cNvPr id="3" name="Content Placeholder 2"/>
          <p:cNvSpPr>
            <a:spLocks noGrp="1"/>
          </p:cNvSpPr>
          <p:nvPr>
            <p:ph idx="1"/>
          </p:nvPr>
        </p:nvSpPr>
        <p:spPr>
          <a:xfrm>
            <a:off x="508000" y="1295399"/>
            <a:ext cx="8128000" cy="4881563"/>
          </a:xfrm>
        </p:spPr>
        <p:txBody>
          <a:bodyPr/>
          <a:lstStyle/>
          <a:p>
            <a:r>
              <a:rPr lang="en-US" dirty="0" err="1" smtClean="0"/>
              <a:t>MUltiple</a:t>
            </a:r>
            <a:r>
              <a:rPr lang="en-US" dirty="0" smtClean="0"/>
              <a:t> </a:t>
            </a:r>
            <a:r>
              <a:rPr lang="en-US" dirty="0" err="1" smtClean="0"/>
              <a:t>SIgnal</a:t>
            </a:r>
            <a:r>
              <a:rPr lang="en-US" dirty="0" smtClean="0"/>
              <a:t> Classification (MUSIC)</a:t>
            </a:r>
          </a:p>
          <a:p>
            <a:r>
              <a:rPr lang="en-US" dirty="0" smtClean="0"/>
              <a:t>Find the direction of the LOS path from</a:t>
            </a:r>
          </a:p>
          <a:p>
            <a:endParaRPr lang="en-US" dirty="0"/>
          </a:p>
          <a:p>
            <a:endParaRPr lang="en-US" dirty="0" smtClean="0"/>
          </a:p>
          <a:p>
            <a:endParaRPr lang="en-US" dirty="0"/>
          </a:p>
          <a:p>
            <a:r>
              <a:rPr lang="en-US" dirty="0" smtClean="0"/>
              <a:t>High level idea:</a:t>
            </a:r>
          </a:p>
          <a:p>
            <a:pPr lvl="1"/>
            <a:r>
              <a:rPr lang="en-US" dirty="0" smtClean="0"/>
              <a:t>We collect </a:t>
            </a:r>
            <a:r>
              <a:rPr lang="en-US" i="1" dirty="0" smtClean="0">
                <a:solidFill>
                  <a:schemeClr val="accent5"/>
                </a:solidFill>
              </a:rPr>
              <a:t>N</a:t>
            </a:r>
            <a:r>
              <a:rPr lang="en-US" dirty="0" smtClean="0">
                <a:solidFill>
                  <a:schemeClr val="accent5"/>
                </a:solidFill>
              </a:rPr>
              <a:t> received signals </a:t>
            </a:r>
            <a:r>
              <a:rPr lang="en-US" dirty="0" smtClean="0"/>
              <a:t>(</a:t>
            </a:r>
            <a:r>
              <a:rPr lang="en-US" i="1" dirty="0" smtClean="0"/>
              <a:t>N</a:t>
            </a:r>
            <a:r>
              <a:rPr lang="en-US" dirty="0" smtClean="0"/>
              <a:t> equations)</a:t>
            </a:r>
          </a:p>
          <a:p>
            <a:pPr lvl="1"/>
            <a:r>
              <a:rPr lang="en-US" dirty="0" smtClean="0"/>
              <a:t>Assume there exist only </a:t>
            </a:r>
            <a:r>
              <a:rPr lang="en-US" i="1" dirty="0" smtClean="0">
                <a:solidFill>
                  <a:schemeClr val="accent5"/>
                </a:solidFill>
              </a:rPr>
              <a:t>D</a:t>
            </a:r>
            <a:r>
              <a:rPr lang="en-US" dirty="0" smtClean="0">
                <a:solidFill>
                  <a:schemeClr val="accent5"/>
                </a:solidFill>
              </a:rPr>
              <a:t> paths</a:t>
            </a:r>
            <a:r>
              <a:rPr lang="en-US" dirty="0" smtClean="0"/>
              <a:t>, </a:t>
            </a:r>
            <a:r>
              <a:rPr lang="en-US" i="1" dirty="0" smtClean="0"/>
              <a:t>D </a:t>
            </a:r>
            <a:r>
              <a:rPr lang="en-US" dirty="0" smtClean="0"/>
              <a:t>≤ </a:t>
            </a:r>
            <a:r>
              <a:rPr lang="en-US" i="1" dirty="0" smtClean="0"/>
              <a:t>N</a:t>
            </a:r>
            <a:r>
              <a:rPr lang="en-US" dirty="0" smtClean="0"/>
              <a:t>, (</a:t>
            </a:r>
            <a:r>
              <a:rPr lang="en-US" i="1" dirty="0" smtClean="0"/>
              <a:t>D</a:t>
            </a:r>
            <a:r>
              <a:rPr lang="en-US" dirty="0" smtClean="0"/>
              <a:t> unknowns) </a:t>
            </a:r>
          </a:p>
          <a:p>
            <a:pPr lvl="1"/>
            <a:r>
              <a:rPr lang="en-US" dirty="0" smtClean="0"/>
              <a:t>Use linear algebra to find the </a:t>
            </a:r>
            <a:r>
              <a:rPr lang="en-US" i="1" dirty="0" smtClean="0"/>
              <a:t>D</a:t>
            </a:r>
            <a:r>
              <a:rPr lang="en-US" dirty="0" smtClean="0"/>
              <a:t> components from</a:t>
            </a:r>
            <a:r>
              <a:rPr lang="en-US" i="1" dirty="0" smtClean="0"/>
              <a:t> N </a:t>
            </a:r>
            <a:r>
              <a:rPr lang="en-US" dirty="0" smtClean="0"/>
              <a:t>measures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5" name="Picture 4"/>
          <p:cNvPicPr>
            <a:picLocks noChangeAspect="1"/>
          </p:cNvPicPr>
          <p:nvPr/>
        </p:nvPicPr>
        <p:blipFill>
          <a:blip r:embed="rId3"/>
          <a:stretch>
            <a:fillRect/>
          </a:stretch>
        </p:blipFill>
        <p:spPr>
          <a:xfrm>
            <a:off x="1016000" y="2549526"/>
            <a:ext cx="4749800" cy="1384300"/>
          </a:xfrm>
          <a:prstGeom prst="rect">
            <a:avLst/>
          </a:prstGeom>
        </p:spPr>
      </p:pic>
    </p:spTree>
    <p:extLst>
      <p:ext uri="{BB962C8B-B14F-4D97-AF65-F5344CB8AC3E}">
        <p14:creationId xmlns:p14="http://schemas.microsoft.com/office/powerpoint/2010/main" val="1223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Algorithm</a:t>
            </a:r>
          </a:p>
        </p:txBody>
      </p:sp>
      <p:sp>
        <p:nvSpPr>
          <p:cNvPr id="3" name="Content Placeholder 2"/>
          <p:cNvSpPr>
            <a:spLocks noGrp="1"/>
          </p:cNvSpPr>
          <p:nvPr>
            <p:ph idx="1"/>
          </p:nvPr>
        </p:nvSpPr>
        <p:spPr>
          <a:xfrm>
            <a:off x="195943" y="1084218"/>
            <a:ext cx="8752114" cy="5272134"/>
          </a:xfrm>
        </p:spPr>
        <p:txBody>
          <a:bodyPr>
            <a:normAutofit/>
          </a:bodyPr>
          <a:lstStyle/>
          <a:p>
            <a:r>
              <a:rPr lang="en-US" dirty="0" smtClean="0"/>
              <a:t>Find the </a:t>
            </a:r>
            <a:r>
              <a:rPr lang="en-US" dirty="0" smtClean="0">
                <a:solidFill>
                  <a:schemeClr val="accent5"/>
                </a:solidFill>
              </a:rPr>
              <a:t>N x N</a:t>
            </a:r>
            <a:r>
              <a:rPr lang="en-US" dirty="0" smtClean="0"/>
              <a:t> source </a:t>
            </a:r>
            <a:r>
              <a:rPr lang="en-US" dirty="0"/>
              <a:t>correlation </a:t>
            </a:r>
            <a:r>
              <a:rPr lang="en-US" dirty="0" smtClean="0"/>
              <a:t>matrix</a:t>
            </a:r>
          </a:p>
          <a:p>
            <a:endParaRPr lang="en-US" sz="2800" dirty="0"/>
          </a:p>
          <a:p>
            <a:pPr lvl="1"/>
            <a:endParaRPr lang="en-US" sz="2400" dirty="0" smtClean="0"/>
          </a:p>
          <a:p>
            <a:endParaRPr lang="en-US" sz="2800" dirty="0"/>
          </a:p>
          <a:p>
            <a:pPr marL="0" indent="0">
              <a:buNone/>
            </a:pPr>
            <a:r>
              <a:rPr lang="en-US" sz="2800" dirty="0" smtClean="0"/>
              <a:t>	</a:t>
            </a:r>
            <a:endParaRPr lang="en-US" sz="2800" dirty="0"/>
          </a:p>
          <a:p>
            <a:pPr lvl="1"/>
            <a:endParaRPr lang="en-US" dirty="0" smtClean="0"/>
          </a:p>
          <a:p>
            <a:r>
              <a:rPr lang="en-US" dirty="0" smtClean="0">
                <a:solidFill>
                  <a:schemeClr val="accent5"/>
                </a:solidFill>
              </a:rPr>
              <a:t>N eigenvalues </a:t>
            </a:r>
            <a:r>
              <a:rPr lang="en-US" dirty="0" smtClean="0"/>
              <a:t>of </a:t>
            </a:r>
            <a:r>
              <a:rPr lang="en-US" dirty="0" err="1" smtClean="0"/>
              <a:t>R</a:t>
            </a:r>
            <a:r>
              <a:rPr lang="en-US" baseline="-25000" dirty="0" err="1" smtClean="0"/>
              <a:t>xx</a:t>
            </a:r>
            <a:r>
              <a:rPr lang="en-US" baseline="-25000" dirty="0" smtClean="0"/>
              <a:t> </a:t>
            </a:r>
            <a:r>
              <a:rPr lang="en-US" dirty="0" smtClean="0">
                <a:sym typeface="Wingdings"/>
              </a:rPr>
              <a:t></a:t>
            </a:r>
            <a:r>
              <a:rPr lang="en-US" b="1" dirty="0" smtClean="0">
                <a:sym typeface="Wingdings"/>
              </a:rPr>
              <a:t>E </a:t>
            </a:r>
            <a:r>
              <a:rPr lang="en-US" dirty="0" smtClean="0">
                <a:sym typeface="Wingdings"/>
              </a:rPr>
              <a:t>= [</a:t>
            </a:r>
            <a:r>
              <a:rPr lang="en-US" dirty="0" smtClean="0">
                <a:solidFill>
                  <a:schemeClr val="accent6"/>
                </a:solidFill>
                <a:sym typeface="Wingdings"/>
              </a:rPr>
              <a:t>e</a:t>
            </a:r>
            <a:r>
              <a:rPr lang="en-US" baseline="-25000" dirty="0" smtClean="0">
                <a:solidFill>
                  <a:schemeClr val="accent6"/>
                </a:solidFill>
                <a:sym typeface="Wingdings"/>
              </a:rPr>
              <a:t>1</a:t>
            </a:r>
            <a:r>
              <a:rPr lang="en-US" dirty="0" smtClean="0">
                <a:solidFill>
                  <a:schemeClr val="accent6"/>
                </a:solidFill>
                <a:sym typeface="Wingdings"/>
              </a:rPr>
              <a:t> e</a:t>
            </a:r>
            <a:r>
              <a:rPr lang="en-US" baseline="-25000" dirty="0" smtClean="0">
                <a:solidFill>
                  <a:schemeClr val="accent6"/>
                </a:solidFill>
                <a:sym typeface="Wingdings"/>
              </a:rPr>
              <a:t>2</a:t>
            </a:r>
            <a:r>
              <a:rPr lang="en-US" dirty="0" smtClean="0">
                <a:solidFill>
                  <a:schemeClr val="accent6"/>
                </a:solidFill>
                <a:sym typeface="Wingdings"/>
              </a:rPr>
              <a:t> </a:t>
            </a:r>
            <a:r>
              <a:rPr lang="is-IS" dirty="0" smtClean="0">
                <a:solidFill>
                  <a:schemeClr val="accent6"/>
                </a:solidFill>
                <a:sym typeface="Wingdings"/>
              </a:rPr>
              <a:t>… e</a:t>
            </a:r>
            <a:r>
              <a:rPr lang="is-IS" baseline="-25000" dirty="0" smtClean="0">
                <a:solidFill>
                  <a:schemeClr val="accent6"/>
                </a:solidFill>
                <a:sym typeface="Wingdings"/>
              </a:rPr>
              <a:t>N-D</a:t>
            </a:r>
            <a:r>
              <a:rPr lang="is-IS" dirty="0" smtClean="0">
                <a:solidFill>
                  <a:schemeClr val="accent6"/>
                </a:solidFill>
                <a:sym typeface="Wingdings"/>
              </a:rPr>
              <a:t> </a:t>
            </a:r>
            <a:r>
              <a:rPr lang="is-IS" dirty="0" smtClean="0">
                <a:solidFill>
                  <a:schemeClr val="accent2"/>
                </a:solidFill>
                <a:sym typeface="Wingdings"/>
              </a:rPr>
              <a:t>e</a:t>
            </a:r>
            <a:r>
              <a:rPr lang="is-IS" baseline="-25000" dirty="0" smtClean="0">
                <a:solidFill>
                  <a:schemeClr val="accent2"/>
                </a:solidFill>
                <a:sym typeface="Wingdings"/>
              </a:rPr>
              <a:t>N-D+1</a:t>
            </a:r>
            <a:r>
              <a:rPr lang="is-IS" dirty="0">
                <a:solidFill>
                  <a:schemeClr val="accent2"/>
                </a:solidFill>
                <a:sym typeface="Wingdings"/>
              </a:rPr>
              <a:t> …</a:t>
            </a:r>
            <a:r>
              <a:rPr lang="is-IS" dirty="0" smtClean="0">
                <a:solidFill>
                  <a:schemeClr val="accent2"/>
                </a:solidFill>
                <a:sym typeface="Wingdings"/>
              </a:rPr>
              <a:t> e</a:t>
            </a:r>
            <a:r>
              <a:rPr lang="is-IS" baseline="-25000" dirty="0" smtClean="0">
                <a:solidFill>
                  <a:schemeClr val="accent2"/>
                </a:solidFill>
                <a:sym typeface="Wingdings"/>
              </a:rPr>
              <a:t>N</a:t>
            </a:r>
            <a:r>
              <a:rPr lang="is-IS" dirty="0" smtClean="0">
                <a:sym typeface="Wingdings"/>
              </a:rPr>
              <a:t>]</a:t>
            </a:r>
            <a:endParaRPr lang="en-US" dirty="0" smtClean="0"/>
          </a:p>
          <a:p>
            <a:pPr lvl="1"/>
            <a:r>
              <a:rPr lang="en-US" sz="2400" dirty="0" smtClean="0">
                <a:solidFill>
                  <a:schemeClr val="accent2"/>
                </a:solidFill>
              </a:rPr>
              <a:t>D components with large eigenvalues </a:t>
            </a:r>
            <a:br>
              <a:rPr lang="en-US" sz="2400" dirty="0" smtClean="0">
                <a:solidFill>
                  <a:schemeClr val="accent2"/>
                </a:solidFill>
              </a:rPr>
            </a:br>
            <a:r>
              <a:rPr lang="en-US" sz="2400" dirty="0" smtClean="0">
                <a:solidFill>
                  <a:schemeClr val="accent2"/>
                </a:solidFill>
                <a:sym typeface="Wingdings"/>
              </a:rPr>
              <a:t> from D paths (angles)</a:t>
            </a:r>
          </a:p>
          <a:p>
            <a:pPr lvl="1"/>
            <a:r>
              <a:rPr lang="en-US" sz="2400" dirty="0" smtClean="0">
                <a:solidFill>
                  <a:schemeClr val="accent6"/>
                </a:solidFill>
                <a:sym typeface="Wingdings"/>
              </a:rPr>
              <a:t>(N – D) components with near-zero eigenvalues </a:t>
            </a:r>
            <a:br>
              <a:rPr lang="en-US" sz="2400" dirty="0" smtClean="0">
                <a:solidFill>
                  <a:schemeClr val="accent6"/>
                </a:solidFill>
                <a:sym typeface="Wingdings"/>
              </a:rPr>
            </a:br>
            <a:r>
              <a:rPr lang="en-US" sz="2400" dirty="0" smtClean="0">
                <a:solidFill>
                  <a:schemeClr val="accent6"/>
                </a:solidFill>
                <a:sym typeface="Wingdings"/>
              </a:rPr>
              <a:t> noise</a:t>
            </a:r>
            <a:endParaRPr lang="en-US" sz="2400" dirty="0" smtClean="0">
              <a:solidFill>
                <a:schemeClr val="accent6"/>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5" name="Picture 4"/>
          <p:cNvPicPr>
            <a:picLocks noChangeAspect="1"/>
          </p:cNvPicPr>
          <p:nvPr/>
        </p:nvPicPr>
        <p:blipFill>
          <a:blip r:embed="rId2"/>
          <a:stretch>
            <a:fillRect/>
          </a:stretch>
        </p:blipFill>
        <p:spPr>
          <a:xfrm>
            <a:off x="1103688" y="1491294"/>
            <a:ext cx="4374743" cy="2051604"/>
          </a:xfrm>
          <a:prstGeom prst="rect">
            <a:avLst/>
          </a:prstGeom>
        </p:spPr>
      </p:pic>
      <p:sp>
        <p:nvSpPr>
          <p:cNvPr id="7" name="Rectangle 6"/>
          <p:cNvSpPr/>
          <p:nvPr/>
        </p:nvSpPr>
        <p:spPr>
          <a:xfrm>
            <a:off x="757128" y="3749920"/>
            <a:ext cx="3257623" cy="400110"/>
          </a:xfrm>
          <a:prstGeom prst="rect">
            <a:avLst/>
          </a:prstGeom>
        </p:spPr>
        <p:txBody>
          <a:bodyPr wrap="none">
            <a:spAutoFit/>
          </a:bodyPr>
          <a:lstStyle/>
          <a:p>
            <a:r>
              <a:rPr lang="en-US" sz="2000" dirty="0"/>
              <a:t>source correlation matrix</a:t>
            </a:r>
          </a:p>
        </p:txBody>
      </p:sp>
      <p:cxnSp>
        <p:nvCxnSpPr>
          <p:cNvPr id="9" name="Straight Arrow Connector 8"/>
          <p:cNvCxnSpPr/>
          <p:nvPr/>
        </p:nvCxnSpPr>
        <p:spPr>
          <a:xfrm flipH="1">
            <a:off x="2219881" y="3457910"/>
            <a:ext cx="332118" cy="274036"/>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72892" y="4241471"/>
            <a:ext cx="275626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71564" y="3823869"/>
            <a:ext cx="958917" cy="400110"/>
          </a:xfrm>
          <a:prstGeom prst="rect">
            <a:avLst/>
          </a:prstGeom>
          <a:noFill/>
        </p:spPr>
        <p:txBody>
          <a:bodyPr wrap="none" rtlCol="0">
            <a:spAutoFit/>
          </a:bodyPr>
          <a:lstStyle/>
          <a:p>
            <a:r>
              <a:rPr lang="en-US" sz="2000" smtClean="0">
                <a:solidFill>
                  <a:schemeClr val="accent5"/>
                </a:solidFill>
              </a:rPr>
              <a:t>sorted</a:t>
            </a:r>
            <a:endParaRPr lang="en-US" sz="2000">
              <a:solidFill>
                <a:schemeClr val="accent5"/>
              </a:solidFill>
            </a:endParaRPr>
          </a:p>
        </p:txBody>
      </p:sp>
    </p:spTree>
    <p:extLst>
      <p:ext uri="{BB962C8B-B14F-4D97-AF65-F5344CB8AC3E}">
        <p14:creationId xmlns:p14="http://schemas.microsoft.com/office/powerpoint/2010/main" val="3204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Algorithm</a:t>
            </a:r>
          </a:p>
        </p:txBody>
      </p:sp>
      <p:sp>
        <p:nvSpPr>
          <p:cNvPr id="3" name="Content Placeholder 2"/>
          <p:cNvSpPr>
            <a:spLocks noGrp="1"/>
          </p:cNvSpPr>
          <p:nvPr>
            <p:ph idx="1"/>
          </p:nvPr>
        </p:nvSpPr>
        <p:spPr>
          <a:xfrm>
            <a:off x="563335" y="1804855"/>
            <a:ext cx="7886700" cy="4881563"/>
          </a:xfrm>
        </p:spPr>
        <p:txBody>
          <a:bodyPr>
            <a:normAutofit/>
          </a:bodyPr>
          <a:lstStyle/>
          <a:p>
            <a:r>
              <a:rPr lang="en-US" dirty="0">
                <a:sym typeface="Wingdings"/>
              </a:rPr>
              <a:t>The </a:t>
            </a:r>
            <a:r>
              <a:rPr lang="en-US" u="sng" dirty="0">
                <a:sym typeface="Wingdings"/>
              </a:rPr>
              <a:t>distance</a:t>
            </a:r>
            <a:r>
              <a:rPr lang="en-US" dirty="0">
                <a:sym typeface="Wingdings"/>
              </a:rPr>
              <a:t> between </a:t>
            </a:r>
            <a:r>
              <a:rPr lang="en-US" dirty="0" smtClean="0">
                <a:sym typeface="Wingdings"/>
              </a:rPr>
              <a:t>a signal </a:t>
            </a:r>
            <a:r>
              <a:rPr lang="en-US" dirty="0">
                <a:sym typeface="Wingdings"/>
              </a:rPr>
              <a:t>coming from the </a:t>
            </a:r>
            <a:r>
              <a:rPr lang="en-US" dirty="0" smtClean="0">
                <a:sym typeface="Wingdings"/>
              </a:rPr>
              <a:t>arrival direction </a:t>
            </a:r>
            <a:r>
              <a:rPr lang="en-US" i="1" dirty="0" err="1">
                <a:sym typeface="Wingdings"/>
              </a:rPr>
              <a:t>θ</a:t>
            </a:r>
            <a:r>
              <a:rPr lang="en-US" dirty="0">
                <a:sym typeface="Wingdings"/>
              </a:rPr>
              <a:t>  and the noise </a:t>
            </a:r>
            <a:r>
              <a:rPr lang="en-US" dirty="0" smtClean="0">
                <a:sym typeface="Wingdings"/>
              </a:rPr>
              <a:t>subspace</a:t>
            </a:r>
          </a:p>
          <a:p>
            <a:pPr>
              <a:spcAft>
                <a:spcPts val="1200"/>
              </a:spcAft>
            </a:pPr>
            <a:endParaRPr lang="en-US" dirty="0" smtClean="0">
              <a:sym typeface="Wingdings"/>
            </a:endParaRPr>
          </a:p>
          <a:p>
            <a:r>
              <a:rPr lang="en-US" dirty="0" smtClean="0">
                <a:sym typeface="Wingdings"/>
              </a:rPr>
              <a:t>D major components are orthogonal to the subspace of (N - D) noise components</a:t>
            </a:r>
          </a:p>
          <a:p>
            <a:pPr lvl="1"/>
            <a:r>
              <a:rPr lang="en-US" sz="2400" dirty="0" err="1" smtClean="0">
                <a:sym typeface="Wingdings"/>
              </a:rPr>
              <a:t>dist</a:t>
            </a:r>
            <a:r>
              <a:rPr lang="en-US" sz="2400" dirty="0" smtClean="0">
                <a:sym typeface="Wingdings"/>
              </a:rPr>
              <a:t>(</a:t>
            </a:r>
            <a:r>
              <a:rPr lang="en-US" sz="2400" i="1" dirty="0" err="1" smtClean="0">
                <a:sym typeface="Wingdings"/>
              </a:rPr>
              <a:t>θ</a:t>
            </a:r>
            <a:r>
              <a:rPr lang="en-US" sz="2400" i="1" dirty="0" smtClean="0">
                <a:sym typeface="Wingdings"/>
              </a:rPr>
              <a:t>)~0 </a:t>
            </a:r>
            <a:r>
              <a:rPr lang="en-US" sz="2400" dirty="0" smtClean="0">
                <a:sym typeface="Wingdings"/>
              </a:rPr>
              <a:t>for the </a:t>
            </a:r>
            <a:r>
              <a:rPr lang="en-US" sz="2400" i="1" dirty="0" smtClean="0">
                <a:sym typeface="Wingdings"/>
              </a:rPr>
              <a:t>D </a:t>
            </a:r>
            <a:r>
              <a:rPr lang="en-US" sz="2400" dirty="0" smtClean="0">
                <a:sym typeface="Wingdings"/>
              </a:rPr>
              <a:t>paths from </a:t>
            </a:r>
            <a:r>
              <a:rPr lang="en-US" sz="2400" i="1" dirty="0" err="1">
                <a:sym typeface="Wingdings"/>
              </a:rPr>
              <a:t>θ</a:t>
            </a:r>
            <a:endParaRPr lang="en-US" sz="2400" dirty="0" smtClean="0">
              <a:sym typeface="Wingdings"/>
            </a:endParaRPr>
          </a:p>
          <a:p>
            <a:endParaRPr lang="en-US" dirty="0" smtClean="0">
              <a:sym typeface="Wingdings"/>
            </a:endParaRPr>
          </a:p>
          <a:p>
            <a:r>
              <a:rPr lang="en-US" dirty="0" smtClean="0">
                <a:sym typeface="Wingdings"/>
              </a:rPr>
              <a:t>Power </a:t>
            </a:r>
            <a:r>
              <a:rPr lang="en-US" dirty="0" smtClean="0">
                <a:sym typeface="Wingdings"/>
              </a:rPr>
              <a:t>function</a:t>
            </a:r>
            <a:endParaRPr lang="en-US" dirty="0">
              <a:sym typeface="Wingdings"/>
            </a:endParaRPr>
          </a:p>
          <a:p>
            <a:endParaRPr lang="en-US" b="1" dirty="0" smtClean="0">
              <a:sym typeface="Wingdings"/>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7" name="Rectangle 6"/>
          <p:cNvSpPr/>
          <p:nvPr/>
        </p:nvSpPr>
        <p:spPr>
          <a:xfrm>
            <a:off x="5370953" y="2875021"/>
            <a:ext cx="217399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smtClean="0">
                <a:sym typeface="Wingdings"/>
              </a:rPr>
              <a:t>E</a:t>
            </a:r>
            <a:r>
              <a:rPr lang="en-US" baseline="-25000" dirty="0" smtClean="0">
                <a:sym typeface="Wingdings"/>
              </a:rPr>
              <a:t>N</a:t>
            </a:r>
            <a:r>
              <a:rPr lang="en-US" b="1" dirty="0" smtClean="0">
                <a:sym typeface="Wingdings"/>
              </a:rPr>
              <a:t> </a:t>
            </a:r>
            <a:r>
              <a:rPr lang="en-US" dirty="0" smtClean="0">
                <a:sym typeface="Wingdings"/>
              </a:rPr>
              <a:t>= [</a:t>
            </a:r>
            <a:r>
              <a:rPr lang="en-US" dirty="0" smtClean="0">
                <a:solidFill>
                  <a:schemeClr val="accent6"/>
                </a:solidFill>
                <a:sym typeface="Wingdings"/>
              </a:rPr>
              <a:t>e</a:t>
            </a:r>
            <a:r>
              <a:rPr lang="en-US" baseline="-25000" dirty="0" smtClean="0">
                <a:solidFill>
                  <a:schemeClr val="accent6"/>
                </a:solidFill>
                <a:sym typeface="Wingdings"/>
              </a:rPr>
              <a:t>1</a:t>
            </a:r>
            <a:r>
              <a:rPr lang="en-US" dirty="0" smtClean="0">
                <a:solidFill>
                  <a:schemeClr val="accent6"/>
                </a:solidFill>
                <a:sym typeface="Wingdings"/>
              </a:rPr>
              <a:t> e</a:t>
            </a:r>
            <a:r>
              <a:rPr lang="en-US" baseline="-25000" dirty="0" smtClean="0">
                <a:solidFill>
                  <a:schemeClr val="accent6"/>
                </a:solidFill>
                <a:sym typeface="Wingdings"/>
              </a:rPr>
              <a:t>2</a:t>
            </a:r>
            <a:r>
              <a:rPr lang="en-US" dirty="0" smtClean="0">
                <a:solidFill>
                  <a:schemeClr val="accent6"/>
                </a:solidFill>
                <a:sym typeface="Wingdings"/>
              </a:rPr>
              <a:t> </a:t>
            </a:r>
            <a:r>
              <a:rPr lang="is-IS" dirty="0" smtClean="0">
                <a:solidFill>
                  <a:schemeClr val="accent6"/>
                </a:solidFill>
                <a:sym typeface="Wingdings"/>
              </a:rPr>
              <a:t>… e</a:t>
            </a:r>
            <a:r>
              <a:rPr lang="is-IS" baseline="-25000" dirty="0" smtClean="0">
                <a:solidFill>
                  <a:schemeClr val="accent6"/>
                </a:solidFill>
                <a:sym typeface="Wingdings"/>
              </a:rPr>
              <a:t>N-D</a:t>
            </a:r>
            <a:r>
              <a:rPr lang="is-IS" dirty="0" smtClean="0">
                <a:sym typeface="Wingdings"/>
              </a:rPr>
              <a:t>]</a:t>
            </a:r>
            <a:endParaRPr lang="en-US" dirty="0"/>
          </a:p>
        </p:txBody>
      </p:sp>
      <p:pic>
        <p:nvPicPr>
          <p:cNvPr id="8" name="Picture 7"/>
          <p:cNvPicPr>
            <a:picLocks noChangeAspect="1"/>
          </p:cNvPicPr>
          <p:nvPr/>
        </p:nvPicPr>
        <p:blipFill>
          <a:blip r:embed="rId3"/>
          <a:stretch>
            <a:fillRect/>
          </a:stretch>
        </p:blipFill>
        <p:spPr>
          <a:xfrm>
            <a:off x="879498" y="5815013"/>
            <a:ext cx="4559300" cy="723900"/>
          </a:xfrm>
          <a:prstGeom prst="rect">
            <a:avLst/>
          </a:prstGeom>
        </p:spPr>
      </p:pic>
      <p:sp>
        <p:nvSpPr>
          <p:cNvPr id="10" name="Rounded Rectangle 9"/>
          <p:cNvSpPr/>
          <p:nvPr/>
        </p:nvSpPr>
        <p:spPr>
          <a:xfrm>
            <a:off x="5754961" y="5736776"/>
            <a:ext cx="2868565" cy="880374"/>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marL="0" lvl="1" algn="ctr"/>
            <a:r>
              <a:rPr lang="en-US" sz="2400" dirty="0" err="1" smtClean="0">
                <a:solidFill>
                  <a:schemeClr val="tx1"/>
                </a:solidFill>
              </a:rPr>
              <a:t>AoA</a:t>
            </a:r>
            <a:r>
              <a:rPr lang="en-US" sz="2400" dirty="0" smtClean="0">
                <a:solidFill>
                  <a:schemeClr val="tx1"/>
                </a:solidFill>
              </a:rPr>
              <a:t> = </a:t>
            </a:r>
            <a:r>
              <a:rPr lang="en-US" sz="2400" dirty="0" err="1" smtClean="0">
                <a:solidFill>
                  <a:schemeClr val="tx1"/>
                </a:solidFill>
              </a:rPr>
              <a:t>max</a:t>
            </a:r>
            <a:r>
              <a:rPr lang="en-US" sz="2400" i="1" baseline="-25000" dirty="0" err="1" smtClean="0">
                <a:solidFill>
                  <a:schemeClr val="tx1"/>
                </a:solidFill>
                <a:sym typeface="Wingdings"/>
              </a:rPr>
              <a:t>θ</a:t>
            </a:r>
            <a:r>
              <a:rPr lang="en-US" sz="2400" dirty="0" smtClean="0">
                <a:solidFill>
                  <a:schemeClr val="tx1"/>
                </a:solidFill>
                <a:sym typeface="Wingdings"/>
              </a:rPr>
              <a:t> </a:t>
            </a:r>
            <a:r>
              <a:rPr lang="en-US" sz="2400" i="1" dirty="0" smtClean="0">
                <a:solidFill>
                  <a:schemeClr val="tx1"/>
                </a:solidFill>
                <a:sym typeface="Wingdings"/>
              </a:rPr>
              <a:t>P</a:t>
            </a:r>
            <a:r>
              <a:rPr lang="en-US" sz="2400" dirty="0" smtClean="0">
                <a:solidFill>
                  <a:schemeClr val="tx1"/>
                </a:solidFill>
                <a:sym typeface="Wingdings"/>
              </a:rPr>
              <a:t>(</a:t>
            </a:r>
            <a:r>
              <a:rPr lang="en-US" sz="2400" i="1" dirty="0" err="1" smtClean="0">
                <a:solidFill>
                  <a:schemeClr val="tx1"/>
                </a:solidFill>
                <a:sym typeface="Wingdings"/>
              </a:rPr>
              <a:t>θ</a:t>
            </a:r>
            <a:r>
              <a:rPr lang="en-US" sz="2400" dirty="0" smtClean="0">
                <a:solidFill>
                  <a:schemeClr val="tx1"/>
                </a:solidFill>
                <a:sym typeface="Wingdings"/>
              </a:rPr>
              <a:t>)</a:t>
            </a:r>
            <a:endParaRPr lang="en-US" sz="2400" dirty="0">
              <a:solidFill>
                <a:schemeClr val="tx1"/>
              </a:solidFill>
              <a:sym typeface="Wingdings"/>
            </a:endParaRPr>
          </a:p>
        </p:txBody>
      </p:sp>
      <p:sp>
        <p:nvSpPr>
          <p:cNvPr id="11" name="Rectangle 10"/>
          <p:cNvSpPr/>
          <p:nvPr/>
        </p:nvSpPr>
        <p:spPr>
          <a:xfrm>
            <a:off x="3159148" y="1127301"/>
            <a:ext cx="498946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sym typeface="Wingdings"/>
              </a:rPr>
              <a:t>Distance in the vector space, instead of the distance between </a:t>
            </a:r>
            <a:r>
              <a:rPr lang="en-US" dirty="0" err="1" smtClean="0">
                <a:sym typeface="Wingdings"/>
              </a:rPr>
              <a:t>Tx</a:t>
            </a:r>
            <a:r>
              <a:rPr lang="en-US" dirty="0" smtClean="0">
                <a:sym typeface="Wingdings"/>
              </a:rPr>
              <a:t>-Rx</a:t>
            </a:r>
            <a:endParaRPr lang="en-US" dirty="0"/>
          </a:p>
        </p:txBody>
      </p:sp>
      <p:cxnSp>
        <p:nvCxnSpPr>
          <p:cNvPr id="12" name="Straight Arrow Connector 11"/>
          <p:cNvCxnSpPr>
            <a:endCxn id="11" idx="1"/>
          </p:cNvCxnSpPr>
          <p:nvPr/>
        </p:nvCxnSpPr>
        <p:spPr>
          <a:xfrm flipV="1">
            <a:off x="2351314" y="1450467"/>
            <a:ext cx="807834" cy="469773"/>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1632206" y="2894587"/>
            <a:ext cx="3390900" cy="330200"/>
          </a:xfrm>
          <a:prstGeom prst="rect">
            <a:avLst/>
          </a:prstGeom>
        </p:spPr>
      </p:pic>
    </p:spTree>
    <p:extLst>
      <p:ext uri="{BB962C8B-B14F-4D97-AF65-F5344CB8AC3E}">
        <p14:creationId xmlns:p14="http://schemas.microsoft.com/office/powerpoint/2010/main" val="20581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AoA</a:t>
            </a:r>
            <a:r>
              <a:rPr lang="en-US" dirty="0" smtClean="0"/>
              <a:t>-based Localization</a:t>
            </a:r>
            <a:endParaRPr lang="en-US" dirty="0"/>
          </a:p>
        </p:txBody>
      </p:sp>
      <p:sp>
        <p:nvSpPr>
          <p:cNvPr id="3" name="Content Placeholder 2"/>
          <p:cNvSpPr>
            <a:spLocks noGrp="1"/>
          </p:cNvSpPr>
          <p:nvPr>
            <p:ph idx="1"/>
          </p:nvPr>
        </p:nvSpPr>
        <p:spPr/>
        <p:txBody>
          <a:bodyPr/>
          <a:lstStyle/>
          <a:p>
            <a:r>
              <a:rPr lang="en-US" dirty="0" smtClean="0"/>
              <a:t>Find location via </a:t>
            </a:r>
            <a:r>
              <a:rPr lang="en-US" dirty="0"/>
              <a:t>trigonometry </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5" name="Picture 4" descr="samsung-galaxy-s4-front-white-large._V369568183_.jpg"/>
          <p:cNvPicPr>
            <a:picLocks noChangeAspect="1"/>
          </p:cNvPicPr>
          <p:nvPr/>
        </p:nvPicPr>
        <p:blipFill>
          <a:blip r:embed="rId2">
            <a:extLst>
              <a:ext uri="{BEBA8EAE-BF5A-486C-A8C5-ECC9F3942E4B}">
                <a14:imgProps xmlns:a14="http://schemas.microsoft.com/office/drawing/2010/main">
                  <a14:imgLayer r:embed="rId3">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4606053" y="3743672"/>
            <a:ext cx="519926" cy="896424"/>
          </a:xfrm>
          <a:prstGeom prst="rect">
            <a:avLst/>
          </a:prstGeom>
        </p:spPr>
      </p:pic>
      <p:grpSp>
        <p:nvGrpSpPr>
          <p:cNvPr id="6" name="Group 5"/>
          <p:cNvGrpSpPr/>
          <p:nvPr/>
        </p:nvGrpSpPr>
        <p:grpSpPr>
          <a:xfrm>
            <a:off x="2401477" y="2701324"/>
            <a:ext cx="266523" cy="442474"/>
            <a:chOff x="3213919" y="2873353"/>
            <a:chExt cx="266523" cy="548797"/>
          </a:xfrm>
        </p:grpSpPr>
        <p:sp>
          <p:nvSpPr>
            <p:cNvPr id="7"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1848483" y="5283416"/>
            <a:ext cx="266523" cy="442474"/>
            <a:chOff x="3213919" y="2873353"/>
            <a:chExt cx="266523" cy="548797"/>
          </a:xfrm>
        </p:grpSpPr>
        <p:sp>
          <p:nvSpPr>
            <p:cNvPr id="10"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6324688" y="2587545"/>
            <a:ext cx="266523" cy="442474"/>
            <a:chOff x="3213919" y="2873353"/>
            <a:chExt cx="266523" cy="548797"/>
          </a:xfrm>
        </p:grpSpPr>
        <p:sp>
          <p:nvSpPr>
            <p:cNvPr id="13" name="Isosceles Triangle 15"/>
            <p:cNvSpPr/>
            <p:nvPr/>
          </p:nvSpPr>
          <p:spPr>
            <a:xfrm flipV="1">
              <a:off x="3213919" y="2873353"/>
              <a:ext cx="266523" cy="266558"/>
            </a:xfrm>
            <a:prstGeom prst="triangl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47181" y="3139911"/>
              <a:ext cx="0" cy="28223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flipV="1">
            <a:off x="2795363" y="3030019"/>
            <a:ext cx="1622441" cy="901902"/>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220599" y="4465856"/>
            <a:ext cx="2254150" cy="103247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314229" y="3030019"/>
            <a:ext cx="1010459" cy="887893"/>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82506" y="3407823"/>
            <a:ext cx="447558" cy="400110"/>
          </a:xfrm>
          <a:prstGeom prst="rect">
            <a:avLst/>
          </a:prstGeom>
        </p:spPr>
        <p:txBody>
          <a:bodyPr wrap="none">
            <a:spAutoFit/>
          </a:bodyPr>
          <a:lstStyle/>
          <a:p>
            <a:r>
              <a:rPr lang="en-US" sz="2000" i="1" dirty="0" smtClean="0">
                <a:sym typeface="Wingdings"/>
              </a:rPr>
              <a:t>θ</a:t>
            </a:r>
            <a:r>
              <a:rPr lang="en-US" sz="2000" i="1" baseline="-25000" dirty="0" smtClean="0">
                <a:sym typeface="Wingdings"/>
              </a:rPr>
              <a:t>1</a:t>
            </a:r>
            <a:endParaRPr lang="en-US" sz="2000" baseline="-25000" dirty="0"/>
          </a:p>
        </p:txBody>
      </p:sp>
      <p:sp>
        <p:nvSpPr>
          <p:cNvPr id="24" name="Rectangle 23"/>
          <p:cNvSpPr/>
          <p:nvPr/>
        </p:nvSpPr>
        <p:spPr>
          <a:xfrm>
            <a:off x="3473343" y="3034042"/>
            <a:ext cx="447558" cy="400110"/>
          </a:xfrm>
          <a:prstGeom prst="rect">
            <a:avLst/>
          </a:prstGeom>
        </p:spPr>
        <p:txBody>
          <a:bodyPr wrap="none">
            <a:spAutoFit/>
          </a:bodyPr>
          <a:lstStyle/>
          <a:p>
            <a:r>
              <a:rPr lang="en-US" sz="2000" i="1" dirty="0" smtClean="0">
                <a:sym typeface="Wingdings"/>
              </a:rPr>
              <a:t>θ</a:t>
            </a:r>
            <a:r>
              <a:rPr lang="en-US" sz="2000" i="1" baseline="-25000" dirty="0">
                <a:sym typeface="Wingdings"/>
              </a:rPr>
              <a:t>2</a:t>
            </a:r>
            <a:endParaRPr lang="en-US" sz="2000" baseline="-25000" dirty="0"/>
          </a:p>
        </p:txBody>
      </p:sp>
      <p:sp>
        <p:nvSpPr>
          <p:cNvPr id="25" name="Rectangle 24"/>
          <p:cNvSpPr/>
          <p:nvPr/>
        </p:nvSpPr>
        <p:spPr>
          <a:xfrm>
            <a:off x="3436508" y="4883306"/>
            <a:ext cx="447558" cy="400110"/>
          </a:xfrm>
          <a:prstGeom prst="rect">
            <a:avLst/>
          </a:prstGeom>
        </p:spPr>
        <p:txBody>
          <a:bodyPr wrap="none">
            <a:spAutoFit/>
          </a:bodyPr>
          <a:lstStyle/>
          <a:p>
            <a:r>
              <a:rPr lang="en-US" sz="2000" i="1" dirty="0" smtClean="0">
                <a:sym typeface="Wingdings"/>
              </a:rPr>
              <a:t>θ</a:t>
            </a:r>
            <a:r>
              <a:rPr lang="en-US" sz="2000" i="1" baseline="-25000" dirty="0" smtClean="0">
                <a:sym typeface="Wingdings"/>
              </a:rPr>
              <a:t>3</a:t>
            </a:r>
            <a:endParaRPr lang="en-US" sz="2000" baseline="-25000" dirty="0"/>
          </a:p>
        </p:txBody>
      </p:sp>
      <p:sp>
        <p:nvSpPr>
          <p:cNvPr id="26" name="TextBox 25"/>
          <p:cNvSpPr txBox="1"/>
          <p:nvPr/>
        </p:nvSpPr>
        <p:spPr>
          <a:xfrm>
            <a:off x="6147607" y="2159932"/>
            <a:ext cx="620683" cy="400110"/>
          </a:xfrm>
          <a:prstGeom prst="rect">
            <a:avLst/>
          </a:prstGeom>
          <a:noFill/>
        </p:spPr>
        <p:txBody>
          <a:bodyPr wrap="none" rtlCol="0">
            <a:spAutoFit/>
          </a:bodyPr>
          <a:lstStyle/>
          <a:p>
            <a:r>
              <a:rPr lang="en-US" sz="2000" dirty="0" smtClean="0"/>
              <a:t>AP</a:t>
            </a:r>
            <a:r>
              <a:rPr lang="en-US" sz="2000" baseline="-25000" dirty="0" smtClean="0"/>
              <a:t>1</a:t>
            </a:r>
            <a:endParaRPr lang="en-US" sz="2000" baseline="-25000" dirty="0"/>
          </a:p>
        </p:txBody>
      </p:sp>
      <p:sp>
        <p:nvSpPr>
          <p:cNvPr id="27" name="TextBox 26"/>
          <p:cNvSpPr txBox="1"/>
          <p:nvPr/>
        </p:nvSpPr>
        <p:spPr>
          <a:xfrm>
            <a:off x="2224396" y="2257356"/>
            <a:ext cx="620683" cy="400110"/>
          </a:xfrm>
          <a:prstGeom prst="rect">
            <a:avLst/>
          </a:prstGeom>
          <a:noFill/>
        </p:spPr>
        <p:txBody>
          <a:bodyPr wrap="none" rtlCol="0">
            <a:spAutoFit/>
          </a:bodyPr>
          <a:lstStyle/>
          <a:p>
            <a:r>
              <a:rPr lang="en-US" sz="2000" dirty="0" smtClean="0"/>
              <a:t>AP</a:t>
            </a:r>
            <a:r>
              <a:rPr lang="en-US" sz="2000" baseline="-25000" dirty="0" smtClean="0"/>
              <a:t>2</a:t>
            </a:r>
            <a:endParaRPr lang="en-US" sz="2000" baseline="-25000" dirty="0"/>
          </a:p>
        </p:txBody>
      </p:sp>
      <p:sp>
        <p:nvSpPr>
          <p:cNvPr id="28" name="TextBox 27"/>
          <p:cNvSpPr txBox="1"/>
          <p:nvPr/>
        </p:nvSpPr>
        <p:spPr>
          <a:xfrm>
            <a:off x="1671402" y="4805445"/>
            <a:ext cx="620683" cy="400110"/>
          </a:xfrm>
          <a:prstGeom prst="rect">
            <a:avLst/>
          </a:prstGeom>
          <a:noFill/>
        </p:spPr>
        <p:txBody>
          <a:bodyPr wrap="none" rtlCol="0">
            <a:spAutoFit/>
          </a:bodyPr>
          <a:lstStyle/>
          <a:p>
            <a:r>
              <a:rPr lang="en-US" sz="2000" dirty="0" smtClean="0"/>
              <a:t>AP</a:t>
            </a:r>
            <a:r>
              <a:rPr lang="en-US" sz="2000" baseline="-25000" dirty="0" smtClean="0"/>
              <a:t>3</a:t>
            </a:r>
            <a:endParaRPr lang="en-US" sz="2000" baseline="-25000" dirty="0"/>
          </a:p>
        </p:txBody>
      </p:sp>
    </p:spTree>
    <p:extLst>
      <p:ext uri="{BB962C8B-B14F-4D97-AF65-F5344CB8AC3E}">
        <p14:creationId xmlns:p14="http://schemas.microsoft.com/office/powerpoint/2010/main" val="29322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r>
              <a:rPr lang="en-US" dirty="0" smtClean="0"/>
              <a:t>While interference nulling can only cancel static reflections, but not body reflections?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768532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43" r="82609" b="30775"/>
          <a:stretch/>
        </p:blipFill>
        <p:spPr>
          <a:xfrm>
            <a:off x="5121371" y="1333893"/>
            <a:ext cx="794755" cy="2592087"/>
          </a:xfrm>
          <a:prstGeom prst="rect">
            <a:avLst/>
          </a:prstGeom>
        </p:spPr>
      </p:pic>
      <p:pic>
        <p:nvPicPr>
          <p:cNvPr id="4" name="Picture 3"/>
          <p:cNvPicPr>
            <a:picLocks noChangeAspect="1"/>
          </p:cNvPicPr>
          <p:nvPr/>
        </p:nvPicPr>
        <p:blipFill>
          <a:blip r:embed="rId4">
            <a:lum bright="70000" contrast="-70000"/>
          </a:blip>
          <a:stretch>
            <a:fillRect/>
          </a:stretch>
        </p:blipFill>
        <p:spPr>
          <a:xfrm flipH="1">
            <a:off x="7322771" y="1584067"/>
            <a:ext cx="1317117" cy="1939635"/>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5400000">
            <a:off x="1578466" y="1836620"/>
            <a:ext cx="1653773" cy="111295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7320469" y="2238568"/>
            <a:ext cx="390717" cy="317306"/>
          </a:xfrm>
          <a:prstGeom prst="rect">
            <a:avLst/>
          </a:prstGeom>
        </p:spPr>
      </p:pic>
      <p:pic>
        <p:nvPicPr>
          <p:cNvPr id="7" name="Picture 6" descr="samsung-galaxy-s4-front-white-large._V369568183_.jpg"/>
          <p:cNvPicPr>
            <a:picLocks noChangeAspect="1"/>
          </p:cNvPicPr>
          <p:nvPr/>
        </p:nvPicPr>
        <p:blipFill>
          <a:blip r:embed="rId7">
            <a:extLst>
              <a:ext uri="{BEBA8EAE-BF5A-486C-A8C5-ECC9F3942E4B}">
                <a14:imgProps xmlns:a14="http://schemas.microsoft.com/office/drawing/2010/main">
                  <a14:imgLayer r:embed="rId8">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362429" y="1502071"/>
            <a:ext cx="1195893" cy="2061884"/>
          </a:xfrm>
          <a:prstGeom prst="rect">
            <a:avLst/>
          </a:prstGeom>
        </p:spPr>
      </p:pic>
      <p:sp>
        <p:nvSpPr>
          <p:cNvPr id="2" name="Title 1"/>
          <p:cNvSpPr>
            <a:spLocks noGrp="1"/>
          </p:cNvSpPr>
          <p:nvPr>
            <p:ph type="title"/>
          </p:nvPr>
        </p:nvSpPr>
        <p:spPr/>
        <p:txBody>
          <a:bodyPr/>
          <a:lstStyle/>
          <a:p>
            <a:r>
              <a:rPr lang="en-US" dirty="0" smtClean="0"/>
              <a:t>Key Idea</a:t>
            </a:r>
            <a:endParaRPr lang="en-US" dirty="0"/>
          </a:p>
        </p:txBody>
      </p:sp>
      <p:sp>
        <p:nvSpPr>
          <p:cNvPr id="10" name="Rectangle 9"/>
          <p:cNvSpPr/>
          <p:nvPr/>
        </p:nvSpPr>
        <p:spPr>
          <a:xfrm>
            <a:off x="1716891" y="4118969"/>
            <a:ext cx="5710218" cy="461665"/>
          </a:xfrm>
          <a:prstGeom prst="rect">
            <a:avLst/>
          </a:prstGeom>
        </p:spPr>
        <p:txBody>
          <a:bodyPr wrap="none">
            <a:spAutoFit/>
          </a:bodyPr>
          <a:lstStyle/>
          <a:p>
            <a:pPr algn="ctr"/>
            <a:r>
              <a:rPr lang="en-US" sz="2400" dirty="0"/>
              <a:t>Tracking people from </a:t>
            </a:r>
            <a:r>
              <a:rPr lang="en-US" sz="2400" b="1" dirty="0">
                <a:solidFill>
                  <a:schemeClr val="accent5"/>
                </a:solidFill>
              </a:rPr>
              <a:t>their reflections</a:t>
            </a:r>
          </a:p>
        </p:txBody>
      </p:sp>
    </p:spTree>
    <p:extLst>
      <p:ext uri="{BB962C8B-B14F-4D97-AF65-F5344CB8AC3E}">
        <p14:creationId xmlns:p14="http://schemas.microsoft.com/office/powerpoint/2010/main" val="12671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19173E-6 -4.1686E-6 L 0.23654 -4.1686E-6 " pathEditMode="relative" rAng="0" ptsTypes="AA">
                                      <p:cBhvr>
                                        <p:cTn id="6" dur="750" fill="hold"/>
                                        <p:tgtEl>
                                          <p:spTgt spid="5"/>
                                        </p:tgtEl>
                                        <p:attrNameLst>
                                          <p:attrName>ppt_x</p:attrName>
                                          <p:attrName>ppt_y</p:attrName>
                                        </p:attrNameLst>
                                      </p:cBhvr>
                                      <p:rCtr x="11827" y="0"/>
                                    </p:animMotion>
                                  </p:childTnLst>
                                </p:cTn>
                              </p:par>
                            </p:childTnLst>
                          </p:cTn>
                        </p:par>
                        <p:par>
                          <p:cTn id="7" fill="hold">
                            <p:stCondLst>
                              <p:cond delay="750"/>
                            </p:stCondLst>
                            <p:childTnLst>
                              <p:par>
                                <p:cTn id="8" presetID="0" presetClass="path" presetSubtype="0" fill="hold" nodeType="afterEffect">
                                  <p:stCondLst>
                                    <p:cond delay="0"/>
                                  </p:stCondLst>
                                  <p:childTnLst>
                                    <p:animMotion origin="layout" path="M 0.23655 -4.1686E-6 L 0.39928 -4.1686E-6 " pathEditMode="relative" ptsTypes="AA">
                                      <p:cBhvr>
                                        <p:cTn id="9" dur="600" fill="hold"/>
                                        <p:tgtEl>
                                          <p:spTgt spid="5"/>
                                        </p:tgtEl>
                                        <p:attrNameLst>
                                          <p:attrName>ppt_x</p:attrName>
                                          <p:attrName>ppt_y</p:attrName>
                                        </p:attrNameLst>
                                      </p:cBhvr>
                                    </p:animMotion>
                                  </p:childTnLst>
                                </p:cTn>
                              </p:par>
                              <p:par>
                                <p:cTn id="10" presetID="6" presetClass="emph" presetSubtype="0" fill="hold" nodeType="withEffect">
                                  <p:stCondLst>
                                    <p:cond delay="0"/>
                                  </p:stCondLst>
                                  <p:childTnLst>
                                    <p:animScale>
                                      <p:cBhvr>
                                        <p:cTn id="11" dur="600" fill="hold"/>
                                        <p:tgtEl>
                                          <p:spTgt spid="5"/>
                                        </p:tgtEl>
                                      </p:cBhvr>
                                      <p:by x="50000" y="50000"/>
                                    </p:animScale>
                                  </p:childTnLst>
                                </p:cTn>
                              </p:par>
                            </p:childTnLst>
                          </p:cTn>
                        </p:par>
                        <p:par>
                          <p:cTn id="12" fill="hold">
                            <p:stCondLst>
                              <p:cond delay="1350"/>
                            </p:stCondLst>
                            <p:childTnLst>
                              <p:par>
                                <p:cTn id="13" presetID="0" presetClass="path" presetSubtype="0" fill="hold" nodeType="afterEffect">
                                  <p:stCondLst>
                                    <p:cond delay="0"/>
                                  </p:stCondLst>
                                  <p:childTnLst>
                                    <p:animMotion origin="layout" path="M 0.39928 -4.1686E-6 L 0.5462 -4.1686E-6 " pathEditMode="relative" ptsTypes="AA">
                                      <p:cBhvr>
                                        <p:cTn id="14" dur="6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0" presetClass="path" presetSubtype="0" fill="hold" nodeType="afterEffect">
                                  <p:stCondLst>
                                    <p:cond delay="0"/>
                                  </p:stCondLst>
                                  <p:childTnLst>
                                    <p:animMotion origin="layout" path="M 2.02848E-6 -4.11302E-6 L -0.1332 -4.11302E-6 " pathEditMode="relative" ptsTypes="AA">
                                      <p:cBhvr>
                                        <p:cTn id="23" dur="600" fill="hold"/>
                                        <p:tgtEl>
                                          <p:spTgt spid="6"/>
                                        </p:tgtEl>
                                        <p:attrNameLst>
                                          <p:attrName>ppt_x</p:attrName>
                                          <p:attrName>ppt_y</p:attrName>
                                        </p:attrNameLst>
                                      </p:cBhvr>
                                    </p:animMotion>
                                  </p:childTnLst>
                                </p:cTn>
                              </p:par>
                            </p:childTnLst>
                          </p:cTn>
                        </p:par>
                        <p:par>
                          <p:cTn id="24" fill="hold">
                            <p:stCondLst>
                              <p:cond delay="600"/>
                            </p:stCondLst>
                            <p:childTnLst>
                              <p:par>
                                <p:cTn id="25" presetID="0" presetClass="path" presetSubtype="0" fill="hold" nodeType="afterEffect">
                                  <p:stCondLst>
                                    <p:cond delay="0"/>
                                  </p:stCondLst>
                                  <p:childTnLst>
                                    <p:animMotion origin="layout" path="M -0.13442 -0.00232 L -0.3008 -0.00232 " pathEditMode="relative" ptsTypes="AA">
                                      <p:cBhvr>
                                        <p:cTn id="26" dur="650" fill="hold"/>
                                        <p:tgtEl>
                                          <p:spTgt spid="6"/>
                                        </p:tgtEl>
                                        <p:attrNameLst>
                                          <p:attrName>ppt_x</p:attrName>
                                          <p:attrName>ppt_y</p:attrName>
                                        </p:attrNameLst>
                                      </p:cBhvr>
                                    </p:animMotion>
                                  </p:childTnLst>
                                </p:cTn>
                              </p:par>
                              <p:par>
                                <p:cTn id="27" presetID="6" presetClass="emph" presetSubtype="0" fill="hold" nodeType="withEffect">
                                  <p:stCondLst>
                                    <p:cond delay="0"/>
                                  </p:stCondLst>
                                  <p:childTnLst>
                                    <p:animScale>
                                      <p:cBhvr>
                                        <p:cTn id="28" dur="650" fill="hold"/>
                                        <p:tgtEl>
                                          <p:spTgt spid="6"/>
                                        </p:tgtEl>
                                      </p:cBhvr>
                                      <p:by x="50000" y="50000"/>
                                    </p:animScale>
                                  </p:childTnLst>
                                </p:cTn>
                              </p:par>
                            </p:childTnLst>
                          </p:cTn>
                        </p:par>
                        <p:par>
                          <p:cTn id="29" fill="hold">
                            <p:stCondLst>
                              <p:cond delay="1250"/>
                            </p:stCondLst>
                            <p:childTnLst>
                              <p:par>
                                <p:cTn id="30" presetID="0" presetClass="path" presetSubtype="0" fill="hold" nodeType="afterEffect">
                                  <p:stCondLst>
                                    <p:cond delay="0"/>
                                  </p:stCondLst>
                                  <p:childTnLst>
                                    <p:animMotion origin="layout" path="M -0.3007 -0.00232 L -0.60191 2.96296E-6 " pathEditMode="relative" rAng="0" ptsTypes="AA">
                                      <p:cBhvr>
                                        <p:cTn id="31" dur="1050" fill="hold"/>
                                        <p:tgtEl>
                                          <p:spTgt spid="6"/>
                                        </p:tgtEl>
                                        <p:attrNameLst>
                                          <p:attrName>ppt_x</p:attrName>
                                          <p:attrName>ppt_y</p:attrName>
                                        </p:attrNameLst>
                                      </p:cBhvr>
                                      <p:rCtr x="-15069" y="116"/>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43" r="82609" b="30775"/>
          <a:stretch/>
        </p:blipFill>
        <p:spPr>
          <a:xfrm>
            <a:off x="5121371" y="1333893"/>
            <a:ext cx="794755" cy="2592087"/>
          </a:xfrm>
          <a:prstGeom prst="rect">
            <a:avLst/>
          </a:prstGeom>
        </p:spPr>
      </p:pic>
      <p:pic>
        <p:nvPicPr>
          <p:cNvPr id="4" name="Picture 3"/>
          <p:cNvPicPr>
            <a:picLocks noChangeAspect="1"/>
          </p:cNvPicPr>
          <p:nvPr/>
        </p:nvPicPr>
        <p:blipFill>
          <a:blip r:embed="rId4">
            <a:lum bright="70000" contrast="-70000"/>
          </a:blip>
          <a:stretch>
            <a:fillRect/>
          </a:stretch>
        </p:blipFill>
        <p:spPr>
          <a:xfrm flipH="1">
            <a:off x="7322771" y="1584067"/>
            <a:ext cx="1317117" cy="1939635"/>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1920065" y="2314341"/>
            <a:ext cx="189559" cy="160777"/>
          </a:xfrm>
          <a:prstGeom prst="rect">
            <a:avLst/>
          </a:prstGeom>
        </p:spPr>
      </p:pic>
      <p:pic>
        <p:nvPicPr>
          <p:cNvPr id="7" name="Picture 6" descr="samsung-galaxy-s4-front-white-large._V369568183_.jpg"/>
          <p:cNvPicPr>
            <a:picLocks noChangeAspect="1"/>
          </p:cNvPicPr>
          <p:nvPr/>
        </p:nvPicPr>
        <p:blipFill>
          <a:blip r:embed="rId7">
            <a:extLst>
              <a:ext uri="{BEBA8EAE-BF5A-486C-A8C5-ECC9F3942E4B}">
                <a14:imgProps xmlns:a14="http://schemas.microsoft.com/office/drawing/2010/main">
                  <a14:imgLayer r:embed="rId8">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362429" y="1502071"/>
            <a:ext cx="1195893" cy="2061884"/>
          </a:xfrm>
          <a:prstGeom prst="rect">
            <a:avLst/>
          </a:prstGeom>
        </p:spPr>
      </p:pic>
      <p:sp>
        <p:nvSpPr>
          <p:cNvPr id="2" name="Title 1"/>
          <p:cNvSpPr>
            <a:spLocks noGrp="1"/>
          </p:cNvSpPr>
          <p:nvPr>
            <p:ph type="title"/>
          </p:nvPr>
        </p:nvSpPr>
        <p:spPr/>
        <p:txBody>
          <a:bodyPr/>
          <a:lstStyle/>
          <a:p>
            <a:r>
              <a:rPr lang="en-US" dirty="0" smtClean="0"/>
              <a:t>Challenges</a:t>
            </a:r>
            <a:endParaRPr lang="en-US" dirty="0"/>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1133603" y="1016823"/>
            <a:ext cx="3528644" cy="2992866"/>
          </a:xfrm>
          <a:prstGeom prst="rect">
            <a:avLst/>
          </a:prstGeom>
        </p:spPr>
      </p:pic>
      <p:sp>
        <p:nvSpPr>
          <p:cNvPr id="16" name="Rounded Rectangle 15"/>
          <p:cNvSpPr/>
          <p:nvPr/>
        </p:nvSpPr>
        <p:spPr>
          <a:xfrm>
            <a:off x="619163" y="4220566"/>
            <a:ext cx="7975699" cy="1045021"/>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800" dirty="0" smtClean="0">
                <a:solidFill>
                  <a:schemeClr val="tx1"/>
                </a:solidFill>
              </a:rPr>
              <a:t>Wall refection is 10,000x stronger than reflections coming from behind the wall</a:t>
            </a:r>
            <a:endParaRPr lang="en-US" sz="2800" dirty="0">
              <a:solidFill>
                <a:schemeClr val="tx1"/>
              </a:solidFill>
            </a:endParaRPr>
          </a:p>
        </p:txBody>
      </p:sp>
      <p:sp>
        <p:nvSpPr>
          <p:cNvPr id="11" name="Rounded Rectangle 10"/>
          <p:cNvSpPr/>
          <p:nvPr/>
        </p:nvSpPr>
        <p:spPr>
          <a:xfrm>
            <a:off x="619162" y="5500592"/>
            <a:ext cx="7975699" cy="1045021"/>
          </a:xfrm>
          <a:prstGeom prst="roundRect">
            <a:avLst>
              <a:gd name="adj" fmla="val 879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chorCtr="1"/>
          <a:lstStyle/>
          <a:p>
            <a:pPr algn="ctr"/>
            <a:r>
              <a:rPr lang="en-US" sz="2800" dirty="0" smtClean="0">
                <a:solidFill>
                  <a:schemeClr val="tx1"/>
                </a:solidFill>
              </a:rPr>
              <a:t>How to separate the person’s reflections from the reflections of other objects?</a:t>
            </a:r>
            <a:endParaRPr lang="en-US" sz="2800" dirty="0">
              <a:solidFill>
                <a:schemeClr val="tx1"/>
              </a:solidFill>
            </a:endParaRPr>
          </a:p>
        </p:txBody>
      </p:sp>
    </p:spTree>
    <p:extLst>
      <p:ext uri="{BB962C8B-B14F-4D97-AF65-F5344CB8AC3E}">
        <p14:creationId xmlns:p14="http://schemas.microsoft.com/office/powerpoint/2010/main" val="5645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WiVi</a:t>
            </a:r>
            <a:r>
              <a:rPr lang="en-US" dirty="0" smtClean="0"/>
              <a:t> </a:t>
            </a:r>
            <a:r>
              <a:rPr lang="en-US" sz="2400" b="0" dirty="0" smtClean="0"/>
              <a:t>[SIGCOMM’13]</a:t>
            </a:r>
            <a:endParaRPr lang="en-US" b="0" dirty="0"/>
          </a:p>
        </p:txBody>
      </p:sp>
      <p:sp>
        <p:nvSpPr>
          <p:cNvPr id="3" name="Content Placeholder 2"/>
          <p:cNvSpPr>
            <a:spLocks noGrp="1"/>
          </p:cNvSpPr>
          <p:nvPr>
            <p:ph idx="1"/>
          </p:nvPr>
        </p:nvSpPr>
        <p:spPr/>
        <p:txBody>
          <a:bodyPr/>
          <a:lstStyle/>
          <a:p>
            <a:endParaRPr lang="en-US" dirty="0" smtClean="0"/>
          </a:p>
          <a:p>
            <a:r>
              <a:rPr lang="en-US" dirty="0" smtClean="0"/>
              <a:t>How to eliminate the wall’s reflections?</a:t>
            </a:r>
          </a:p>
          <a:p>
            <a:pPr lvl="1"/>
            <a:r>
              <a:rPr lang="en-US" dirty="0" smtClean="0"/>
              <a:t>Leverage multiple antennas to perform interference nulling </a:t>
            </a:r>
          </a:p>
          <a:p>
            <a:endParaRPr lang="en-US" dirty="0" smtClean="0"/>
          </a:p>
          <a:p>
            <a:r>
              <a:rPr lang="en-US" dirty="0" smtClean="0"/>
              <a:t>How to track users using reflections?</a:t>
            </a:r>
          </a:p>
          <a:p>
            <a:pPr lvl="1"/>
            <a:r>
              <a:rPr lang="en-US" dirty="0" smtClean="0"/>
              <a:t>Deem a mobile user as a </a:t>
            </a:r>
            <a:r>
              <a:rPr lang="en-US" b="1" dirty="0" smtClean="0">
                <a:solidFill>
                  <a:schemeClr val="accent5"/>
                </a:solidFill>
              </a:rPr>
              <a:t>virtual antenna array </a:t>
            </a:r>
            <a:r>
              <a:rPr lang="en-US" dirty="0" smtClean="0"/>
              <a:t>reflecting the signals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7695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2800" u="sng" dirty="0"/>
              <a:t>Idea:</a:t>
            </a:r>
            <a:r>
              <a:rPr lang="en-US" sz="2800" dirty="0"/>
              <a:t> transmit two waves that cancel each other when they reflect off static objects </a:t>
            </a:r>
            <a:r>
              <a:rPr lang="en-US" sz="2800" dirty="0">
                <a:solidFill>
                  <a:schemeClr val="accent2"/>
                </a:solidFill>
              </a:rPr>
              <a:t>but not moving objects</a:t>
            </a:r>
          </a:p>
          <a:p>
            <a:endParaRPr lang="en-US" dirty="0"/>
          </a:p>
        </p:txBody>
      </p:sp>
      <p:sp>
        <p:nvSpPr>
          <p:cNvPr id="5" name="TextBox 4"/>
          <p:cNvSpPr txBox="1"/>
          <p:nvPr/>
        </p:nvSpPr>
        <p:spPr>
          <a:xfrm>
            <a:off x="1074081" y="3358656"/>
            <a:ext cx="2507319" cy="492443"/>
          </a:xfrm>
          <a:prstGeom prst="rect">
            <a:avLst/>
          </a:prstGeom>
          <a:noFill/>
          <a:ln w="76200" cmpd="sng">
            <a:noFill/>
          </a:ln>
          <a:effectLst/>
        </p:spPr>
        <p:txBody>
          <a:bodyPr wrap="square" rtlCol="0">
            <a:spAutoFit/>
          </a:bodyPr>
          <a:lstStyle/>
          <a:p>
            <a:r>
              <a:rPr lang="en-US" sz="2600" dirty="0" smtClean="0"/>
              <a:t>Wall is static</a:t>
            </a:r>
            <a:endParaRPr lang="en-US" sz="2600" dirty="0"/>
          </a:p>
        </p:txBody>
      </p:sp>
      <p:sp>
        <p:nvSpPr>
          <p:cNvPr id="6" name="TextBox 5"/>
          <p:cNvSpPr txBox="1"/>
          <p:nvPr/>
        </p:nvSpPr>
        <p:spPr>
          <a:xfrm>
            <a:off x="1074081" y="4641742"/>
            <a:ext cx="2265082" cy="892552"/>
          </a:xfrm>
          <a:prstGeom prst="rect">
            <a:avLst/>
          </a:prstGeom>
          <a:noFill/>
          <a:ln w="76200" cmpd="sng">
            <a:noFill/>
          </a:ln>
          <a:effectLst/>
        </p:spPr>
        <p:txBody>
          <a:bodyPr wrap="square" rtlCol="0">
            <a:spAutoFit/>
          </a:bodyPr>
          <a:lstStyle/>
          <a:p>
            <a:pPr algn="ctr"/>
            <a:r>
              <a:rPr lang="en-US" sz="2600" dirty="0" smtClean="0"/>
              <a:t>People tend </a:t>
            </a:r>
          </a:p>
          <a:p>
            <a:pPr algn="ctr"/>
            <a:r>
              <a:rPr lang="en-US" sz="2600" dirty="0" smtClean="0"/>
              <a:t>to move</a:t>
            </a:r>
            <a:endParaRPr lang="en-US" sz="2600" dirty="0"/>
          </a:p>
        </p:txBody>
      </p:sp>
      <p:sp>
        <p:nvSpPr>
          <p:cNvPr id="7" name="Right Arrow 6"/>
          <p:cNvSpPr/>
          <p:nvPr/>
        </p:nvSpPr>
        <p:spPr>
          <a:xfrm>
            <a:off x="3581400" y="3387918"/>
            <a:ext cx="1701800" cy="42867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600">
              <a:solidFill>
                <a:schemeClr val="tx1"/>
              </a:solidFill>
            </a:endParaRPr>
          </a:p>
        </p:txBody>
      </p:sp>
      <p:sp>
        <p:nvSpPr>
          <p:cNvPr id="8" name="TextBox 7"/>
          <p:cNvSpPr txBox="1"/>
          <p:nvPr/>
        </p:nvSpPr>
        <p:spPr>
          <a:xfrm>
            <a:off x="5752169" y="3324154"/>
            <a:ext cx="2507319" cy="492443"/>
          </a:xfrm>
          <a:prstGeom prst="rect">
            <a:avLst/>
          </a:prstGeom>
          <a:noFill/>
          <a:ln w="76200" cmpd="sng">
            <a:noFill/>
          </a:ln>
          <a:effectLst/>
        </p:spPr>
        <p:txBody>
          <a:bodyPr wrap="square" rtlCol="0">
            <a:spAutoFit/>
          </a:bodyPr>
          <a:lstStyle/>
          <a:p>
            <a:r>
              <a:rPr lang="en-US" sz="2600" dirty="0" smtClean="0"/>
              <a:t>disappears</a:t>
            </a:r>
            <a:endParaRPr lang="en-US" sz="2600" dirty="0"/>
          </a:p>
        </p:txBody>
      </p:sp>
      <p:sp>
        <p:nvSpPr>
          <p:cNvPr id="9" name="Right Arrow 8"/>
          <p:cNvSpPr/>
          <p:nvPr/>
        </p:nvSpPr>
        <p:spPr>
          <a:xfrm>
            <a:off x="3581400" y="4873679"/>
            <a:ext cx="1701800" cy="42867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600">
              <a:solidFill>
                <a:schemeClr val="tx1"/>
              </a:solidFill>
            </a:endParaRPr>
          </a:p>
        </p:txBody>
      </p:sp>
      <p:sp>
        <p:nvSpPr>
          <p:cNvPr id="10" name="TextBox 9"/>
          <p:cNvSpPr txBox="1"/>
          <p:nvPr/>
        </p:nvSpPr>
        <p:spPr>
          <a:xfrm>
            <a:off x="5779437" y="4841796"/>
            <a:ext cx="2507319" cy="492443"/>
          </a:xfrm>
          <a:prstGeom prst="rect">
            <a:avLst/>
          </a:prstGeom>
          <a:noFill/>
          <a:ln w="76200" cmpd="sng">
            <a:noFill/>
          </a:ln>
          <a:effectLst/>
        </p:spPr>
        <p:txBody>
          <a:bodyPr wrap="square" rtlCol="0">
            <a:spAutoFit/>
          </a:bodyPr>
          <a:lstStyle/>
          <a:p>
            <a:r>
              <a:rPr lang="en-US" sz="2600" dirty="0" smtClean="0"/>
              <a:t>detectable</a:t>
            </a:r>
            <a:endParaRPr lang="en-US" sz="2600" dirty="0"/>
          </a:p>
        </p:txBody>
      </p:sp>
      <p:sp>
        <p:nvSpPr>
          <p:cNvPr id="2" name="Title 1"/>
          <p:cNvSpPr>
            <a:spLocks noGrp="1"/>
          </p:cNvSpPr>
          <p:nvPr>
            <p:ph type="title"/>
          </p:nvPr>
        </p:nvSpPr>
        <p:spPr/>
        <p:txBody>
          <a:bodyPr>
            <a:normAutofit/>
          </a:bodyPr>
          <a:lstStyle/>
          <a:p>
            <a:r>
              <a:rPr lang="en-US" dirty="0" smtClean="0"/>
              <a:t>Eliminating Static Reflection</a:t>
            </a:r>
            <a:endParaRPr lang="en-US" dirty="0"/>
          </a:p>
        </p:txBody>
      </p:sp>
    </p:spTree>
    <p:extLst>
      <p:ext uri="{BB962C8B-B14F-4D97-AF65-F5344CB8AC3E}">
        <p14:creationId xmlns:p14="http://schemas.microsoft.com/office/powerpoint/2010/main" val="12824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56" y="267154"/>
            <a:ext cx="8515351" cy="679903"/>
          </a:xfrm>
        </p:spPr>
        <p:txBody>
          <a:bodyPr>
            <a:normAutofit/>
          </a:bodyPr>
          <a:lstStyle/>
          <a:p>
            <a:r>
              <a:rPr lang="en-US" dirty="0" smtClean="0"/>
              <a:t>Eliminating via Multiple Antennas</a:t>
            </a:r>
            <a:endParaRPr lang="en-US" dirty="0"/>
          </a:p>
        </p:txBody>
      </p:sp>
      <p:grpSp>
        <p:nvGrpSpPr>
          <p:cNvPr id="53" name="Group 52"/>
          <p:cNvGrpSpPr/>
          <p:nvPr/>
        </p:nvGrpSpPr>
        <p:grpSpPr>
          <a:xfrm rot="16200000" flipV="1">
            <a:off x="3673903" y="4212193"/>
            <a:ext cx="432841" cy="535196"/>
            <a:chOff x="3423620" y="3075785"/>
            <a:chExt cx="385771" cy="216641"/>
          </a:xfrm>
          <a:noFill/>
          <a:effectLst/>
        </p:grpSpPr>
        <p:cxnSp>
          <p:nvCxnSpPr>
            <p:cNvPr id="54" name="Straight Connector 53"/>
            <p:cNvCxnSpPr/>
            <p:nvPr/>
          </p:nvCxnSpPr>
          <p:spPr>
            <a:xfrm rot="10800000" flipH="1" flipV="1">
              <a:off x="3423620" y="3149562"/>
              <a:ext cx="0" cy="142864"/>
            </a:xfrm>
            <a:prstGeom prst="line">
              <a:avLst/>
            </a:prstGeom>
            <a:grpFill/>
            <a:ln w="762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H="1">
              <a:off x="3423620" y="3149562"/>
              <a:ext cx="176399" cy="0"/>
            </a:xfrm>
            <a:prstGeom prst="line">
              <a:avLst/>
            </a:prstGeom>
            <a:grpFill/>
            <a:ln w="76200" cmpd="sng">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6200000" flipH="1">
              <a:off x="3630898" y="3044911"/>
              <a:ext cx="147620" cy="209367"/>
            </a:xfrm>
            <a:prstGeom prst="triangle">
              <a:avLst/>
            </a:prstGeom>
            <a:grpFill/>
            <a:ln w="76200" cmpd="sng">
              <a:solidFill>
                <a:schemeClr val="accent5"/>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5464900" y="3915825"/>
            <a:ext cx="2698593" cy="892552"/>
          </a:xfrm>
          <a:prstGeom prst="rect">
            <a:avLst/>
          </a:prstGeom>
          <a:noFill/>
          <a:ln w="76200" cmpd="sng">
            <a:noFill/>
          </a:ln>
          <a:effectLst/>
        </p:spPr>
        <p:txBody>
          <a:bodyPr wrap="square" rtlCol="0">
            <a:spAutoFit/>
          </a:bodyPr>
          <a:lstStyle/>
          <a:p>
            <a:pPr algn="ctr"/>
            <a:r>
              <a:rPr lang="en-US" sz="2600" smtClean="0"/>
              <a:t>Transmit antennas</a:t>
            </a:r>
            <a:endParaRPr lang="en-US" sz="2600" dirty="0"/>
          </a:p>
        </p:txBody>
      </p:sp>
      <p:cxnSp>
        <p:nvCxnSpPr>
          <p:cNvPr id="43" name="Straight Arrow Connector 42"/>
          <p:cNvCxnSpPr/>
          <p:nvPr/>
        </p:nvCxnSpPr>
        <p:spPr>
          <a:xfrm flipH="1" flipV="1">
            <a:off x="4224057" y="3553112"/>
            <a:ext cx="1388724" cy="71025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4224057" y="4498289"/>
            <a:ext cx="1388724" cy="67168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31171" y="1649111"/>
            <a:ext cx="3249963" cy="892552"/>
          </a:xfrm>
          <a:prstGeom prst="rect">
            <a:avLst/>
          </a:prstGeom>
          <a:noFill/>
          <a:ln w="76200" cmpd="sng">
            <a:noFill/>
          </a:ln>
          <a:effectLst/>
        </p:spPr>
        <p:txBody>
          <a:bodyPr wrap="square" rtlCol="0">
            <a:spAutoFit/>
          </a:bodyPr>
          <a:lstStyle>
            <a:defPPr>
              <a:defRPr lang="en-US"/>
            </a:defPPr>
            <a:lvl1pPr algn="ctr">
              <a:defRPr sz="2600"/>
            </a:lvl1pPr>
          </a:lstStyle>
          <a:p>
            <a:r>
              <a:rPr lang="en-US" dirty="0"/>
              <a:t>Receive </a:t>
            </a:r>
            <a:r>
              <a:rPr lang="en-US" dirty="0" smtClean="0"/>
              <a:t/>
            </a:r>
            <a:br>
              <a:rPr lang="en-US" dirty="0" smtClean="0"/>
            </a:br>
            <a:r>
              <a:rPr lang="en-US" dirty="0" smtClean="0"/>
              <a:t>antenna</a:t>
            </a:r>
            <a:endParaRPr lang="en-US" dirty="0"/>
          </a:p>
        </p:txBody>
      </p:sp>
      <p:sp>
        <p:nvSpPr>
          <p:cNvPr id="48" name="TextBox 47"/>
          <p:cNvSpPr txBox="1"/>
          <p:nvPr/>
        </p:nvSpPr>
        <p:spPr>
          <a:xfrm>
            <a:off x="2249887" y="4937208"/>
            <a:ext cx="1168130" cy="707886"/>
          </a:xfrm>
          <a:prstGeom prst="rect">
            <a:avLst/>
          </a:prstGeom>
          <a:noFill/>
          <a:ln w="76200" cmpd="sng">
            <a:noFill/>
          </a:ln>
          <a:effectLst/>
        </p:spPr>
        <p:txBody>
          <a:bodyPr wrap="square" rtlCol="0">
            <a:spAutoFit/>
          </a:bodyPr>
          <a:lstStyle/>
          <a:p>
            <a:pPr algn="ctr"/>
            <a:r>
              <a:rPr lang="en-US" sz="4000" dirty="0">
                <a:solidFill>
                  <a:srgbClr val="FFFFFF"/>
                </a:solidFill>
              </a:rPr>
              <a:t>αx</a:t>
            </a:r>
            <a:endParaRPr lang="en-US" sz="4000" baseline="-25000" dirty="0">
              <a:solidFill>
                <a:srgbClr val="FFFFFF"/>
              </a:solidFill>
            </a:endParaRPr>
          </a:p>
        </p:txBody>
      </p:sp>
      <p:sp>
        <p:nvSpPr>
          <p:cNvPr id="49" name="TextBox 48"/>
          <p:cNvSpPr txBox="1"/>
          <p:nvPr/>
        </p:nvSpPr>
        <p:spPr>
          <a:xfrm>
            <a:off x="2232768" y="3261111"/>
            <a:ext cx="1168129" cy="707886"/>
          </a:xfrm>
          <a:prstGeom prst="rect">
            <a:avLst/>
          </a:prstGeom>
          <a:noFill/>
          <a:ln w="76200" cmpd="sng">
            <a:noFill/>
          </a:ln>
          <a:effectLst/>
        </p:spPr>
        <p:txBody>
          <a:bodyPr wrap="square" rtlCol="0">
            <a:spAutoFit/>
          </a:bodyPr>
          <a:lstStyle/>
          <a:p>
            <a:pPr algn="ctr"/>
            <a:r>
              <a:rPr lang="en-US" sz="4000" dirty="0" smtClean="0">
                <a:solidFill>
                  <a:srgbClr val="FFFFFF"/>
                </a:solidFill>
              </a:rPr>
              <a:t>x</a:t>
            </a:r>
            <a:endParaRPr lang="en-US" sz="4000" baseline="-25000" dirty="0">
              <a:solidFill>
                <a:srgbClr val="FFFFFF"/>
              </a:solidFill>
            </a:endParaRPr>
          </a:p>
        </p:txBody>
      </p:sp>
      <p:grpSp>
        <p:nvGrpSpPr>
          <p:cNvPr id="31" name="Group 30"/>
          <p:cNvGrpSpPr/>
          <p:nvPr/>
        </p:nvGrpSpPr>
        <p:grpSpPr>
          <a:xfrm rot="5400000" flipH="1">
            <a:off x="3537260" y="5079932"/>
            <a:ext cx="627879" cy="535195"/>
            <a:chOff x="3423620" y="3075785"/>
            <a:chExt cx="385771" cy="216641"/>
          </a:xfrm>
          <a:noFill/>
          <a:effectLst/>
        </p:grpSpPr>
        <p:cxnSp>
          <p:nvCxnSpPr>
            <p:cNvPr id="32" name="Straight Connector 31"/>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50" name="Isosceles Triangle 49"/>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1" name="Straight Connector 50"/>
          <p:cNvCxnSpPr/>
          <p:nvPr/>
        </p:nvCxnSpPr>
        <p:spPr>
          <a:xfrm>
            <a:off x="2572679" y="394821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rot="5400000" flipH="1">
            <a:off x="3537258" y="3366674"/>
            <a:ext cx="627879" cy="535195"/>
            <a:chOff x="3423620" y="3075785"/>
            <a:chExt cx="385771" cy="216641"/>
          </a:xfrm>
          <a:noFill/>
          <a:effectLst/>
        </p:grpSpPr>
        <p:cxnSp>
          <p:nvCxnSpPr>
            <p:cNvPr id="56" name="Straight Connector 55"/>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59" name="Isosceles Triangle 58"/>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Rounded Rectangle 59"/>
          <p:cNvSpPr/>
          <p:nvPr/>
        </p:nvSpPr>
        <p:spPr>
          <a:xfrm rot="16200000">
            <a:off x="1973717" y="4440960"/>
            <a:ext cx="2803512" cy="416259"/>
          </a:xfrm>
          <a:prstGeom prst="roundRect">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2572682" y="569083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918498" y="2453681"/>
            <a:ext cx="862636" cy="17282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3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9" grpId="0"/>
      <p:bldP spid="48"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5143</TotalTime>
  <Words>4470</Words>
  <Application>Microsoft Macintosh PowerPoint</Application>
  <PresentationFormat>On-screen Show (4:3)</PresentationFormat>
  <Paragraphs>562</Paragraphs>
  <Slides>44</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AppleSymbols</vt:lpstr>
      <vt:lpstr>Calibri</vt:lpstr>
      <vt:lpstr>Century Gothic</vt:lpstr>
      <vt:lpstr>Lucida Grande</vt:lpstr>
      <vt:lpstr>Microsoft JhengHei</vt:lpstr>
      <vt:lpstr>Wingdings</vt:lpstr>
      <vt:lpstr>新細明體</vt:lpstr>
      <vt:lpstr>Arial</vt:lpstr>
      <vt:lpstr>Office Theme</vt:lpstr>
      <vt:lpstr>Wireless Communication Systems @CS.NCTU</vt:lpstr>
      <vt:lpstr>Type of Approaches</vt:lpstr>
      <vt:lpstr>RF-based Localization</vt:lpstr>
      <vt:lpstr>Can you use WiFi to get X-ray vision?</vt:lpstr>
      <vt:lpstr>Key Idea</vt:lpstr>
      <vt:lpstr>Challenges</vt:lpstr>
      <vt:lpstr>WiVi [SIGCOMM’13]</vt:lpstr>
      <vt:lpstr>Eliminating Static Reflection</vt:lpstr>
      <vt:lpstr>Eliminating via Multiple Antennas</vt:lpstr>
      <vt:lpstr>Eliminating via Multiple Antennas</vt:lpstr>
      <vt:lpstr>Eliminating All Static Reflections</vt:lpstr>
      <vt:lpstr>Eliminating All Static Reflections</vt:lpstr>
      <vt:lpstr>WiVi [SIGCOMM’13]</vt:lpstr>
      <vt:lpstr>Tracking Motion</vt:lpstr>
      <vt:lpstr>Tracking Motion</vt:lpstr>
      <vt:lpstr>Tracking Motion</vt:lpstr>
      <vt:lpstr>Tracking Motion</vt:lpstr>
      <vt:lpstr>How to Calculate the Direction? </vt:lpstr>
      <vt:lpstr>Tracking Users</vt:lpstr>
      <vt:lpstr>Tracking Multiple Persons</vt:lpstr>
      <vt:lpstr>RF-based Localization</vt:lpstr>
      <vt:lpstr>Applications</vt:lpstr>
      <vt:lpstr>ToF-based Localization</vt:lpstr>
      <vt:lpstr>How to Measure ToF?</vt:lpstr>
      <vt:lpstr>How to Measure ToF?</vt:lpstr>
      <vt:lpstr>How to Measure ToF?</vt:lpstr>
      <vt:lpstr>Measuring ΔF </vt:lpstr>
      <vt:lpstr>How to Deal with Multiple Reflections?</vt:lpstr>
      <vt:lpstr>Subtract Static Paths</vt:lpstr>
      <vt:lpstr>Dynamic Multipath</vt:lpstr>
      <vt:lpstr>From Distances to Localization</vt:lpstr>
      <vt:lpstr>From Distances to Localization</vt:lpstr>
      <vt:lpstr>Key Issue of FMCW </vt:lpstr>
      <vt:lpstr>RF-based Localization</vt:lpstr>
      <vt:lpstr>Angle of Arrival</vt:lpstr>
      <vt:lpstr>Time Difference of Arrival</vt:lpstr>
      <vt:lpstr>Time Difference of Arrival</vt:lpstr>
      <vt:lpstr>Time Difference of Arrival</vt:lpstr>
      <vt:lpstr>Combined Signals from D paths</vt:lpstr>
      <vt:lpstr>MUSIC Algorithm</vt:lpstr>
      <vt:lpstr>MUSIC Algorithm</vt:lpstr>
      <vt:lpstr>MUSIC Algorithm</vt:lpstr>
      <vt:lpstr>AoA-based Localization</vt:lpstr>
      <vt:lpstr>Quiz</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Microsoft Office User</dc:creator>
  <cp:lastModifiedBy>Kate Lin</cp:lastModifiedBy>
  <cp:revision>2302</cp:revision>
  <dcterms:created xsi:type="dcterms:W3CDTF">2016-05-20T14:57:22Z</dcterms:created>
  <dcterms:modified xsi:type="dcterms:W3CDTF">2016-10-31T14:54:39Z</dcterms:modified>
</cp:coreProperties>
</file>