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3" r:id="rId1"/>
  </p:sldMasterIdLst>
  <p:notesMasterIdLst>
    <p:notesMasterId r:id="rId49"/>
  </p:notesMasterIdLst>
  <p:sldIdLst>
    <p:sldId id="256" r:id="rId2"/>
    <p:sldId id="258" r:id="rId3"/>
    <p:sldId id="260" r:id="rId4"/>
    <p:sldId id="259" r:id="rId5"/>
    <p:sldId id="262" r:id="rId6"/>
    <p:sldId id="264" r:id="rId7"/>
    <p:sldId id="263" r:id="rId8"/>
    <p:sldId id="265" r:id="rId9"/>
    <p:sldId id="268" r:id="rId10"/>
    <p:sldId id="266" r:id="rId11"/>
    <p:sldId id="306" r:id="rId12"/>
    <p:sldId id="267" r:id="rId13"/>
    <p:sldId id="269" r:id="rId14"/>
    <p:sldId id="270" r:id="rId15"/>
    <p:sldId id="271" r:id="rId16"/>
    <p:sldId id="272" r:id="rId17"/>
    <p:sldId id="304" r:id="rId18"/>
    <p:sldId id="279" r:id="rId19"/>
    <p:sldId id="299" r:id="rId20"/>
    <p:sldId id="300" r:id="rId21"/>
    <p:sldId id="273" r:id="rId22"/>
    <p:sldId id="274" r:id="rId23"/>
    <p:sldId id="276" r:id="rId24"/>
    <p:sldId id="307" r:id="rId25"/>
    <p:sldId id="278" r:id="rId26"/>
    <p:sldId id="280" r:id="rId27"/>
    <p:sldId id="281" r:id="rId28"/>
    <p:sldId id="282" r:id="rId29"/>
    <p:sldId id="283" r:id="rId30"/>
    <p:sldId id="284" r:id="rId31"/>
    <p:sldId id="308" r:id="rId32"/>
    <p:sldId id="285" r:id="rId33"/>
    <p:sldId id="286" r:id="rId34"/>
    <p:sldId id="287" r:id="rId35"/>
    <p:sldId id="289" r:id="rId36"/>
    <p:sldId id="291" r:id="rId37"/>
    <p:sldId id="292" r:id="rId38"/>
    <p:sldId id="293" r:id="rId39"/>
    <p:sldId id="301" r:id="rId40"/>
    <p:sldId id="294" r:id="rId41"/>
    <p:sldId id="295" r:id="rId42"/>
    <p:sldId id="296" r:id="rId43"/>
    <p:sldId id="302" r:id="rId44"/>
    <p:sldId id="303" r:id="rId45"/>
    <p:sldId id="297" r:id="rId46"/>
    <p:sldId id="298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5" orient="horz" pos="1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 autoAdjust="0"/>
    <p:restoredTop sz="84554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392" y="168"/>
      </p:cViewPr>
      <p:guideLst>
        <p:guide pos="2880"/>
        <p:guide orient="horz" pos="1824"/>
      </p:guideLst>
    </p:cSldViewPr>
  </p:slideViewPr>
  <p:outlineViewPr>
    <p:cViewPr>
      <p:scale>
        <a:sx n="33" d="100"/>
        <a:sy n="33" d="100"/>
      </p:scale>
      <p:origin x="0" y="220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D3669-69F2-3243-930B-CCB8B35DED66}" type="datetimeFigureOut">
              <a:rPr lang="en-US" smtClean="0"/>
              <a:t>10/18/16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0528-0557-C24C-954E-CAEC5030B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6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</a:t>
            </a:r>
            <a:r>
              <a:rPr lang="en-US" baseline="0" dirty="0" smtClean="0">
                <a:solidFill>
                  <a:srgbClr val="000000"/>
                </a:solidFill>
              </a:rPr>
              <a:t> particular, </a:t>
            </a:r>
            <a:r>
              <a:rPr lang="en-US" dirty="0" smtClean="0">
                <a:solidFill>
                  <a:srgbClr val="000000"/>
                </a:solidFill>
              </a:rPr>
              <a:t>he </a:t>
            </a:r>
            <a:r>
              <a:rPr lang="en-US" dirty="0" smtClean="0"/>
              <a:t>can use his first antenna to transmit his packet </a:t>
            </a:r>
            <a:r>
              <a:rPr lang="en-US" baseline="0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multiplied</a:t>
            </a:r>
            <a:r>
              <a:rPr lang="en-US" baseline="0" dirty="0" smtClean="0"/>
              <a:t> by some given variable alpha. </a:t>
            </a:r>
          </a:p>
          <a:p>
            <a:r>
              <a:rPr lang="en-US" baseline="0" dirty="0" smtClean="0"/>
              <a:t>The signal goes through a channel h1.</a:t>
            </a:r>
          </a:p>
          <a:p>
            <a:r>
              <a:rPr lang="en-US" baseline="0" dirty="0" smtClean="0"/>
              <a:t>Then, Alice’s receiver will see an interference h1ay from Bob.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Bob can use the other antenna to transmit by </a:t>
            </a:r>
          </a:p>
          <a:p>
            <a:r>
              <a:rPr lang="en-US" baseline="0" dirty="0" smtClean="0"/>
              <a:t>Then, the signal goes through a different channel h2.</a:t>
            </a:r>
          </a:p>
          <a:p>
            <a:r>
              <a:rPr lang="en-US" baseline="0" dirty="0" smtClean="0"/>
              <a:t>So, now Alice’s receiver will get an interference, which is the summation of these two signals from Bob.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Nulling</a:t>
            </a:r>
            <a:r>
              <a:rPr lang="en-US" baseline="0" dirty="0" smtClean="0"/>
              <a:t> the signal means that we want to force this interference to be 0, which is doable. </a:t>
            </a:r>
          </a:p>
          <a:p>
            <a:r>
              <a:rPr lang="en-US" baseline="0" dirty="0" smtClean="0"/>
              <a:t>Regardless of the channel values, we can always pick some alpha beta to satisfy this constraint such that two signals will sum up to 0 at Alice’s receiver.</a:t>
            </a:r>
          </a:p>
          <a:p>
            <a:r>
              <a:rPr lang="en-US" baseline="0" dirty="0" smtClean="0"/>
              <a:t>Then, Alice’s receiver will not see any signal from Bob.</a:t>
            </a:r>
          </a:p>
          <a:p>
            <a:r>
              <a:rPr lang="en-US" baseline="0" dirty="0" smtClean="0"/>
              <a:t>So, this is how </a:t>
            </a:r>
            <a:r>
              <a:rPr lang="en-US" baseline="0" dirty="0" err="1" smtClean="0"/>
              <a:t>nulling</a:t>
            </a:r>
            <a:r>
              <a:rPr lang="en-US" baseline="0" dirty="0" smtClean="0"/>
              <a:t> works.</a:t>
            </a:r>
          </a:p>
          <a:p>
            <a:endParaRPr lang="en-US" baseline="0" dirty="0" smtClean="0"/>
          </a:p>
          <a:p>
            <a:r>
              <a:rPr lang="en-US" dirty="0" smtClean="0"/>
              <a:t>But, one thing worth to notice is that such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nulling</a:t>
            </a:r>
            <a:r>
              <a:rPr lang="en-US" baseline="0" dirty="0" smtClean="0"/>
              <a:t> doesn’t prevent Bob’s receiver from receiving his signal.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because the channels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received by Bob’s receiver are different from h1 and h2, </a:t>
            </a:r>
            <a:b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ancelling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signals for Alice’s receiver doesn’t mean that cancelling signals for Bob’s receiver.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That’s why Bob can transmit a packet to his receiver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7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(1)~~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{w_1h_{11}+w_2h_{12}}{w_1h_{21}+w_2h_{22}}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{u}{v}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(2)~~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 w_1^2 + w_2^2 } =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03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81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62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9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01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FF24DDB-845C-41DD-A3D0-3807A5D6C6BD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4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y_1 = h_{11}x_1 + (h_{12}x_2 + h_{13}x_3) +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y_2 = h_{22}x_2 + (h_{21}x_1 + h_{23}x_3) + n_2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y_3 = h_{33}x_3 + (h_{31}x_1 + h_{32}x_2) + n_3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6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{w}_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ix_i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\sum_{j\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{P}_j\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{w}_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jx_j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n_i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{P}_j\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{w}_j = 0,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{y}=\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HWPx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&amp;\text{Let 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{W}=\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{H}^{\dag}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{H}^*(\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{H}^*)^{-1}\\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&amp;\text{then 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{y} 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{P}}\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{x}+\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4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\\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5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R = \max_{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{S}}\log(1+p_i)\\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\text{subject to}&amp;\\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{S}} \|\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{w}_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\|^2p_i \le P_{\max}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2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= \max_{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{S}}\log(1+p_i) \quad \text{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s.t.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}\sum_{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\in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{S}} \|\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{w}_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\|^2p_i \le P_{\max}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\left 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{\mu}{\|\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{w}_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\|^2} - 1 \right)^+,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\text{ where} &amp;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(x)^+ = \max\{x,0\}\\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\mu \text{ is the water level satisfying} 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{S}}(\mu - \|\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{w}_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\|^2)^+ =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7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p_i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\left 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{\mu}{\|\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{w}_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\|^2} - 1 \right)^+,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\sum_{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\in\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{S}}(\mu - \|\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{w}_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\|^2)^+ = 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\|\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}_i\|^2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1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With this basic understanding about </a:t>
            </a:r>
            <a:r>
              <a:rPr lang="en-US" sz="1200" kern="12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mimo</a:t>
            </a:r>
            <a:r>
              <a:rPr lang="en-US" dirty="0" smtClean="0">
                <a:solidFill>
                  <a:srgbClr val="000000"/>
                </a:solidFill>
              </a:rPr>
              <a:t>, next, let</a:t>
            </a:r>
            <a:r>
              <a:rPr lang="en-US" baseline="0" dirty="0" smtClean="0">
                <a:solidFill>
                  <a:srgbClr val="000000"/>
                </a:solidFill>
              </a:rPr>
              <a:t> me use a very simple example to explain what is interference alignment.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Let’s consider</a:t>
            </a:r>
            <a:r>
              <a:rPr lang="en-US" baseline="0" dirty="0" smtClean="0">
                <a:solidFill>
                  <a:srgbClr val="000000"/>
                </a:solidFill>
              </a:rPr>
              <a:t> a 2-antenna node who is receiving one signal he wants and another signal he doesn’t want.</a:t>
            </a:r>
          </a:p>
          <a:p>
            <a:endParaRPr lang="en-US" baseline="0" dirty="0" smtClean="0">
              <a:solidFill>
                <a:srgbClr val="000000"/>
              </a:solidFill>
            </a:endParaRPr>
          </a:p>
          <a:p>
            <a:r>
              <a:rPr lang="en-US" baseline="0" dirty="0" smtClean="0">
                <a:solidFill>
                  <a:srgbClr val="000000"/>
                </a:solidFill>
              </a:rPr>
              <a:t>Because he has two antennas, he can decode these two signals to get the signal he wants.</a:t>
            </a:r>
          </a:p>
          <a:p>
            <a:endParaRPr lang="en-US" baseline="0" dirty="0" smtClean="0">
              <a:solidFill>
                <a:srgbClr val="00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000000"/>
                </a:solidFill>
              </a:rPr>
              <a:t>But, say that we have the second interferer.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olidFill>
                  <a:srgbClr val="000000"/>
                </a:solidFill>
              </a:rPr>
              <a:t>Now this two-antenna receiver cannot decode these three signals in his two-dimensional space.</a:t>
            </a:r>
          </a:p>
          <a:p>
            <a:r>
              <a:rPr lang="en-US" baseline="0" dirty="0" smtClean="0">
                <a:solidFill>
                  <a:srgbClr val="000000"/>
                </a:solidFill>
              </a:rPr>
              <a:t>So, he cannot get the signal he wants.</a:t>
            </a:r>
          </a:p>
          <a:p>
            <a:endParaRPr lang="en-US" baseline="0" dirty="0" smtClean="0">
              <a:solidFill>
                <a:srgbClr val="000000"/>
              </a:solidFill>
            </a:endParaRPr>
          </a:p>
          <a:p>
            <a:r>
              <a:rPr lang="en-US" baseline="0" dirty="0" smtClean="0">
                <a:solidFill>
                  <a:srgbClr val="000000"/>
                </a:solidFill>
              </a:rPr>
              <a:t>But If  this new interferer can somehow align his signal along the direction of  the first interferer by rotating his signal,</a:t>
            </a:r>
          </a:p>
          <a:p>
            <a:endParaRPr lang="en-US" baseline="0" dirty="0" smtClean="0">
              <a:solidFill>
                <a:srgbClr val="000000"/>
              </a:solidFill>
            </a:endParaRPr>
          </a:p>
          <a:p>
            <a:endParaRPr lang="en-US" baseline="0" dirty="0" smtClean="0">
              <a:solidFill>
                <a:srgbClr val="000000"/>
              </a:solidFill>
            </a:endParaRPr>
          </a:p>
          <a:p>
            <a:endParaRPr lang="en-US" baseline="0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4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second thing we need to know is that </a:t>
            </a:r>
            <a:r>
              <a:rPr lang="en-US" u="sng" dirty="0" smtClean="0">
                <a:solidFill>
                  <a:srgbClr val="000000"/>
                </a:solidFill>
              </a:rPr>
              <a:t>the</a:t>
            </a:r>
            <a:r>
              <a:rPr lang="en-US" u="sng" baseline="0" dirty="0" smtClean="0">
                <a:solidFill>
                  <a:srgbClr val="000000"/>
                </a:solidFill>
              </a:rPr>
              <a:t> transmitter</a:t>
            </a:r>
            <a:r>
              <a:rPr lang="en-US" baseline="0" dirty="0" smtClean="0">
                <a:solidFill>
                  <a:srgbClr val="000000"/>
                </a:solidFill>
              </a:rPr>
              <a:t> can rotate the received signal to whatever direction </a:t>
            </a:r>
            <a:r>
              <a:rPr lang="en-US" u="sng" baseline="0" dirty="0" smtClean="0">
                <a:solidFill>
                  <a:srgbClr val="000000"/>
                </a:solidFill>
              </a:rPr>
              <a:t>he wants</a:t>
            </a:r>
            <a:r>
              <a:rPr lang="en-US" baseline="0" dirty="0" smtClean="0">
                <a:solidFill>
                  <a:srgbClr val="000000"/>
                </a:solidFill>
              </a:rPr>
              <a:t>.</a:t>
            </a:r>
          </a:p>
          <a:p>
            <a:endParaRPr lang="en-US" baseline="0" dirty="0" smtClean="0">
              <a:solidFill>
                <a:srgbClr val="000000"/>
              </a:solidFill>
            </a:endParaRPr>
          </a:p>
          <a:p>
            <a:r>
              <a:rPr lang="en-US" baseline="0" dirty="0" smtClean="0">
                <a:solidFill>
                  <a:srgbClr val="000000"/>
                </a:solidFill>
              </a:rPr>
              <a:t>For example, if someone is transmitting a signal, then this 2-antenna receiver receives a vector </a:t>
            </a:r>
            <a:r>
              <a:rPr lang="en-US" baseline="0" dirty="0" err="1" smtClean="0">
                <a:solidFill>
                  <a:srgbClr val="000000"/>
                </a:solidFill>
              </a:rPr>
              <a:t>y</a:t>
            </a:r>
            <a:r>
              <a:rPr lang="en-US" baseline="0" dirty="0" smtClean="0">
                <a:solidFill>
                  <a:srgbClr val="000000"/>
                </a:solidFill>
              </a:rPr>
              <a:t> in his two-dimensional space.</a:t>
            </a:r>
          </a:p>
          <a:p>
            <a:r>
              <a:rPr lang="en-US" baseline="0" dirty="0" smtClean="0">
                <a:solidFill>
                  <a:srgbClr val="000000"/>
                </a:solidFill>
              </a:rPr>
              <a:t>Say we want to rotate the received signal </a:t>
            </a:r>
            <a:r>
              <a:rPr lang="en-US" u="sng" baseline="0" dirty="0" smtClean="0">
                <a:solidFill>
                  <a:srgbClr val="000000"/>
                </a:solidFill>
              </a:rPr>
              <a:t>to </a:t>
            </a:r>
            <a:r>
              <a:rPr lang="en-US" u="sng" baseline="0" dirty="0" err="1" smtClean="0">
                <a:solidFill>
                  <a:srgbClr val="000000"/>
                </a:solidFill>
              </a:rPr>
              <a:t>y</a:t>
            </a:r>
            <a:r>
              <a:rPr lang="en-US" u="sng" baseline="0" dirty="0" smtClean="0">
                <a:solidFill>
                  <a:srgbClr val="000000"/>
                </a:solidFill>
              </a:rPr>
              <a:t>’</a:t>
            </a:r>
            <a:r>
              <a:rPr lang="en-US" baseline="0" dirty="0" smtClean="0">
                <a:solidFill>
                  <a:srgbClr val="000000"/>
                </a:solidFill>
              </a:rPr>
              <a:t>.</a:t>
            </a:r>
          </a:p>
          <a:p>
            <a:endParaRPr lang="en-US" sz="1200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We can easily do that.</a:t>
            </a:r>
          </a:p>
          <a:p>
            <a:endParaRPr lang="en-US" sz="1200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First thing to note is that we can always write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’ as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Ry</a:t>
            </a:r>
            <a:r>
              <a:rPr lang="en-US" sz="1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where R is a rotation matrix.</a:t>
            </a:r>
          </a:p>
          <a:p>
            <a:endParaRPr lang="en-US" sz="1200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So, to rotate the received signal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</a:t>
            </a:r>
            <a:r>
              <a:rPr lang="en-US" sz="1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’,</a:t>
            </a:r>
            <a:r>
              <a:rPr lang="en-US" baseline="0" dirty="0" smtClean="0">
                <a:solidFill>
                  <a:srgbClr val="000000"/>
                </a:solidFill>
              </a:rPr>
              <a:t> all the transmitter has to do is to multiply its  transmitted signal by the same rotation matrix R.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So, now we can rotate the signal to a new direction </a:t>
            </a:r>
            <a:r>
              <a:rPr lang="en-US" dirty="0" err="1" smtClean="0">
                <a:solidFill>
                  <a:srgbClr val="000000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’.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33C7-C77C-F844-B00D-D5CCA29CD3EC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137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459B-03FE-7942-BB5A-302AFA9CCBB1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1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FE42-FA21-ED4B-A034-48E97DC1FE67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69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 marL="685800" indent="-228600">
              <a:lnSpc>
                <a:spcPct val="100000"/>
              </a:lnSpc>
              <a:buFont typeface="AppleSymbols" charset="0"/>
              <a:buChar char="⎻"/>
              <a:defRPr/>
            </a:lvl2pPr>
            <a:lvl3pPr marL="1143000" indent="-228600">
              <a:buFont typeface="Wingdings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8A7-5840-B749-983B-B81D5C762933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5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8865-22E5-4F4C-B9F3-A29EE39C7E93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614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8A05-359D-4C4B-882A-015CC3BA2353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A5CA-5D63-5845-928C-9ABDD15CEEE2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5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7686-A80A-4A48-BF05-18CF5685754B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53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07A-F606-CB4F-A01A-101726FD676A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871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E794-C623-C044-9635-6B98933C42A9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467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7F95-61AD-ED45-A424-21065F1F60CC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3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7886700" cy="679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5399"/>
            <a:ext cx="78867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042B-37DA-C744-89B7-7A737E26FE59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image" Target="../media/image18.emf"/><Relationship Id="rId13" Type="http://schemas.openxmlformats.org/officeDocument/2006/relationships/image" Target="../media/image19.emf"/><Relationship Id="rId1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2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emf"/><Relationship Id="rId14" Type="http://schemas.openxmlformats.org/officeDocument/2006/relationships/image" Target="../media/image13.emf"/><Relationship Id="rId1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3.png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9989"/>
            <a:ext cx="9167150" cy="1238492"/>
          </a:xfrm>
        </p:spPr>
        <p:txBody>
          <a:bodyPr anchor="b">
            <a:normAutofit/>
          </a:bodyPr>
          <a:lstStyle/>
          <a:p>
            <a:r>
              <a:rPr lang="en-US" sz="4000" dirty="0" smtClean="0">
                <a:latin typeface="+mn-lt"/>
              </a:rPr>
              <a:t>Wireless Communication Systems</a:t>
            </a:r>
            <a:br>
              <a:rPr lang="en-US" sz="40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@CS.NCTU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3571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5: Multi-User MIMO (MU-MIMO)</a:t>
            </a:r>
          </a:p>
          <a:p>
            <a:pPr>
              <a:spcBef>
                <a:spcPts val="1600"/>
              </a:spcBef>
            </a:pPr>
            <a:r>
              <a:rPr lang="en-US" dirty="0" smtClean="0"/>
              <a:t>Instructor: Kate Ching-</a:t>
            </a:r>
            <a:r>
              <a:rPr lang="en-US" dirty="0" err="1" smtClean="0"/>
              <a:t>Ju</a:t>
            </a:r>
            <a:r>
              <a:rPr lang="en-US" dirty="0" smtClean="0"/>
              <a:t> Lin (</a:t>
            </a:r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林靖茹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51" y="267154"/>
            <a:ext cx="8766927" cy="679903"/>
          </a:xfrm>
        </p:spPr>
        <p:txBody>
          <a:bodyPr>
            <a:noAutofit/>
          </a:bodyPr>
          <a:lstStyle/>
          <a:p>
            <a:r>
              <a:rPr lang="en-US" sz="3200" smtClean="0"/>
              <a:t>How to Remove Cross-Stream Interference?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399"/>
            <a:ext cx="7886700" cy="532376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Zero-Forcing Beamforming (ZFBF)</a:t>
            </a:r>
          </a:p>
          <a:p>
            <a:pPr lvl="1"/>
            <a:r>
              <a:rPr lang="en-US" dirty="0" smtClean="0"/>
              <a:t>Also called </a:t>
            </a:r>
            <a:r>
              <a:rPr lang="en-US" dirty="0" smtClean="0">
                <a:solidFill>
                  <a:schemeClr val="accent5"/>
                </a:solidFill>
              </a:rPr>
              <a:t>zero-forcing precoding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5"/>
                </a:solidFill>
              </a:rPr>
              <a:t>null-steering</a:t>
            </a:r>
          </a:p>
          <a:p>
            <a:pPr lvl="1"/>
            <a:r>
              <a:rPr lang="en-US" dirty="0" smtClean="0"/>
              <a:t>Linear </a:t>
            </a:r>
            <a:r>
              <a:rPr lang="en-US" dirty="0" err="1"/>
              <a:t>precoder</a:t>
            </a:r>
            <a:r>
              <a:rPr lang="en-US" dirty="0"/>
              <a:t> that maximizes the output SNR </a:t>
            </a:r>
            <a:endParaRPr lang="en-US" dirty="0" smtClean="0"/>
          </a:p>
          <a:p>
            <a:r>
              <a:rPr lang="en-US" dirty="0" smtClean="0"/>
              <a:t>The AP uses its antennas to actively cancel the interfering streams at a particular client</a:t>
            </a:r>
          </a:p>
          <a:p>
            <a:pPr lvl="1"/>
            <a:r>
              <a:rPr lang="en-US" dirty="0" smtClean="0"/>
              <a:t>In the previous example, the AP</a:t>
            </a:r>
            <a:br>
              <a:rPr lang="en-US" dirty="0" smtClean="0"/>
            </a:br>
            <a:r>
              <a:rPr lang="en-US" dirty="0" smtClean="0">
                <a:solidFill>
                  <a:schemeClr val="accent5"/>
                </a:solidFill>
              </a:rPr>
              <a:t>cancel x</a:t>
            </a:r>
            <a:r>
              <a:rPr lang="en-US" baseline="-25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chemeClr val="accent5"/>
                </a:solidFill>
              </a:rPr>
              <a:t> and x</a:t>
            </a:r>
            <a:r>
              <a:rPr lang="en-US" baseline="-25000" dirty="0" smtClean="0">
                <a:solidFill>
                  <a:schemeClr val="accent5"/>
                </a:solidFill>
              </a:rPr>
              <a:t>3</a:t>
            </a:r>
            <a:r>
              <a:rPr lang="en-US" dirty="0" smtClean="0">
                <a:solidFill>
                  <a:schemeClr val="accent5"/>
                </a:solidFill>
              </a:rPr>
              <a:t> at client 1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cancel x</a:t>
            </a:r>
            <a:r>
              <a:rPr lang="en-US" baseline="-25000" dirty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and x</a:t>
            </a:r>
            <a:r>
              <a:rPr lang="en-US" baseline="-25000" dirty="0" smtClean="0">
                <a:solidFill>
                  <a:schemeClr val="accent5"/>
                </a:solidFill>
              </a:rPr>
              <a:t>3</a:t>
            </a:r>
            <a:r>
              <a:rPr lang="en-US" dirty="0" smtClean="0">
                <a:solidFill>
                  <a:schemeClr val="accent5"/>
                </a:solidFill>
              </a:rPr>
              <a:t> at client 2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dirty="0" smtClean="0">
                <a:solidFill>
                  <a:schemeClr val="accent5"/>
                </a:solidFill>
              </a:rPr>
              <a:t>cancel x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>
                <a:solidFill>
                  <a:schemeClr val="accent5"/>
                </a:solidFill>
              </a:rPr>
              <a:t> and x</a:t>
            </a:r>
            <a:r>
              <a:rPr lang="en-US" baseline="-25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chemeClr val="accent5"/>
                </a:solidFill>
              </a:rPr>
              <a:t> at client 3</a:t>
            </a:r>
          </a:p>
          <a:p>
            <a:pPr lvl="1"/>
            <a:r>
              <a:rPr lang="en-US" dirty="0" smtClean="0"/>
              <a:t>Steer a beam toward to its intended receiver</a:t>
            </a:r>
          </a:p>
          <a:p>
            <a:r>
              <a:rPr lang="en-US" dirty="0" smtClean="0"/>
              <a:t>How to suppress all the interference using the limited number of antennas?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968" y="254917"/>
            <a:ext cx="1347266" cy="1347266"/>
          </a:xfrm>
          <a:prstGeom prst="rect">
            <a:avLst/>
          </a:prstGeom>
        </p:spPr>
      </p:pic>
      <p:pic>
        <p:nvPicPr>
          <p:cNvPr id="14" name="Picture 6" descr="C:\Users\lastlaugh\Documents\My Dropbox\Phd\Labs\NMSLab\mobicom_12_oral\presentation\figures\i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315" y="1984047"/>
            <a:ext cx="753149" cy="101883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5" name="直線單箭頭接點 9"/>
          <p:cNvCxnSpPr/>
          <p:nvPr/>
        </p:nvCxnSpPr>
        <p:spPr>
          <a:xfrm flipH="1">
            <a:off x="3179929" y="1501251"/>
            <a:ext cx="873457" cy="614149"/>
          </a:xfrm>
          <a:prstGeom prst="straightConnector1">
            <a:avLst/>
          </a:prstGeom>
          <a:ln w="50800">
            <a:prstDash val="sysDot"/>
            <a:tailEnd type="stealt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25"/>
          <p:cNvCxnSpPr/>
          <p:nvPr/>
        </p:nvCxnSpPr>
        <p:spPr>
          <a:xfrm>
            <a:off x="4890375" y="1503822"/>
            <a:ext cx="942898" cy="697275"/>
          </a:xfrm>
          <a:prstGeom prst="straightConnector1">
            <a:avLst/>
          </a:prstGeom>
          <a:ln w="50800">
            <a:solidFill>
              <a:schemeClr val="accent2"/>
            </a:solidFill>
            <a:prstDash val="sysDot"/>
            <a:tailEnd type="stealt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9"/>
          <p:cNvCxnSpPr/>
          <p:nvPr/>
        </p:nvCxnSpPr>
        <p:spPr>
          <a:xfrm flipH="1">
            <a:off x="3179929" y="1551717"/>
            <a:ext cx="1665027" cy="649380"/>
          </a:xfrm>
          <a:prstGeom prst="straightConnector1">
            <a:avLst/>
          </a:prstGeom>
          <a:ln w="50800">
            <a:prstDash val="sysDot"/>
            <a:tailEnd type="stealt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Picture 6" descr="C:\Users\lastlaugh\Documents\My Dropbox\Phd\Labs\NMSLab\mobicom_12_oral\presentation\figures\i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393" y="2182736"/>
            <a:ext cx="753149" cy="1018830"/>
          </a:xfrm>
          <a:prstGeom prst="rect">
            <a:avLst/>
          </a:prstGeom>
          <a:noFill/>
        </p:spPr>
      </p:pic>
      <p:cxnSp>
        <p:nvCxnSpPr>
          <p:cNvPr id="22" name="直線單箭頭接點 25"/>
          <p:cNvCxnSpPr/>
          <p:nvPr/>
        </p:nvCxnSpPr>
        <p:spPr>
          <a:xfrm>
            <a:off x="4112453" y="1510154"/>
            <a:ext cx="1720820" cy="769506"/>
          </a:xfrm>
          <a:prstGeom prst="straightConnector1">
            <a:avLst/>
          </a:prstGeom>
          <a:ln w="50800">
            <a:solidFill>
              <a:schemeClr val="accent2"/>
            </a:solidFill>
            <a:prstDash val="sysDot"/>
            <a:tailEnd type="stealt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0856" t="4235" r="10736" b="16916"/>
          <a:stretch/>
        </p:blipFill>
        <p:spPr>
          <a:xfrm>
            <a:off x="8085385" y="39883"/>
            <a:ext cx="851990" cy="8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67154"/>
            <a:ext cx="8364521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Zero-Forcing Beamforming (ZFBF)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315" y="4012159"/>
            <a:ext cx="7483368" cy="241260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 all the antennas to send every stream</a:t>
            </a:r>
          </a:p>
          <a:p>
            <a:r>
              <a:rPr lang="en-US" dirty="0" smtClean="0"/>
              <a:t>Each stream </a:t>
            </a:r>
            <a:r>
              <a:rPr lang="en-US" i="1" dirty="0" err="1" smtClean="0"/>
              <a:t>i</a:t>
            </a:r>
            <a:r>
              <a:rPr lang="en-US" dirty="0" smtClean="0"/>
              <a:t> is </a:t>
            </a:r>
            <a:r>
              <a:rPr lang="en-US" dirty="0" err="1" smtClean="0"/>
              <a:t>precoded</a:t>
            </a:r>
            <a:r>
              <a:rPr lang="en-US" dirty="0" smtClean="0"/>
              <a:t> using ZFBF weight vector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= [</a:t>
            </a:r>
            <a:r>
              <a:rPr lang="en-US" i="1" dirty="0" smtClean="0"/>
              <a:t>w</a:t>
            </a:r>
            <a:r>
              <a:rPr lang="en-US" i="1" baseline="-25000" dirty="0" smtClean="0"/>
              <a:t>i1</a:t>
            </a:r>
            <a:r>
              <a:rPr lang="en-US" i="1" dirty="0" smtClean="0"/>
              <a:t> w</a:t>
            </a:r>
            <a:r>
              <a:rPr lang="en-US" i="1" baseline="-25000" dirty="0" smtClean="0"/>
              <a:t>i2</a:t>
            </a:r>
            <a:r>
              <a:rPr lang="en-US" i="1" dirty="0" smtClean="0"/>
              <a:t> </a:t>
            </a:r>
            <a:r>
              <a:rPr lang="is-IS" i="1" dirty="0" smtClean="0"/>
              <a:t>…</a:t>
            </a:r>
            <a:r>
              <a:rPr lang="en-US" i="1" dirty="0" smtClean="0"/>
              <a:t>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iN</a:t>
            </a:r>
            <a:r>
              <a:rPr lang="en-US" dirty="0" smtClean="0"/>
              <a:t>]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precoded</a:t>
            </a:r>
            <a:r>
              <a:rPr lang="en-US" dirty="0" smtClean="0"/>
              <a:t> signal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ij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</a:t>
            </a:r>
            <a:r>
              <a:rPr lang="en-US" dirty="0" smtClean="0"/>
              <a:t> is sent by the </a:t>
            </a:r>
            <a:r>
              <a:rPr lang="en-US" i="1" dirty="0" smtClean="0"/>
              <a:t>j</a:t>
            </a:r>
            <a:r>
              <a:rPr lang="en-US" dirty="0" smtClean="0"/>
              <a:t>-</a:t>
            </a:r>
            <a:r>
              <a:rPr lang="en-US" dirty="0" err="1" smtClean="0"/>
              <a:t>th</a:t>
            </a:r>
            <a:r>
              <a:rPr lang="en-US" dirty="0" smtClean="0"/>
              <a:t> antenna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j</a:t>
            </a:r>
            <a:r>
              <a:rPr lang="en-US" dirty="0" smtClean="0"/>
              <a:t>-</a:t>
            </a:r>
            <a:r>
              <a:rPr lang="en-US" dirty="0" err="1" smtClean="0"/>
              <a:t>th</a:t>
            </a:r>
            <a:r>
              <a:rPr lang="en-US" dirty="0" smtClean="0"/>
              <a:t> antenna transmit the summation of all the </a:t>
            </a:r>
            <a:r>
              <a:rPr lang="en-US" dirty="0" err="1" smtClean="0"/>
              <a:t>precoded</a:t>
            </a:r>
            <a:r>
              <a:rPr lang="en-US" dirty="0" smtClean="0"/>
              <a:t> signal (</a:t>
            </a:r>
            <a:r>
              <a:rPr lang="en-US" i="1" dirty="0" smtClean="0"/>
              <a:t>w</a:t>
            </a:r>
            <a:r>
              <a:rPr lang="en-US" i="1" baseline="-25000" dirty="0" smtClean="0"/>
              <a:t>1j</a:t>
            </a:r>
            <a:r>
              <a:rPr lang="en-US" i="1" dirty="0" smtClean="0"/>
              <a:t>x</a:t>
            </a:r>
            <a:r>
              <a:rPr lang="en-US" i="1" baseline="-25000" dirty="0" smtClean="0"/>
              <a:t>1 </a:t>
            </a:r>
            <a:r>
              <a:rPr lang="en-US" i="1" dirty="0" smtClean="0"/>
              <a:t>+  w</a:t>
            </a:r>
            <a:r>
              <a:rPr lang="en-US" i="1" baseline="-25000" dirty="0" smtClean="0"/>
              <a:t>2j</a:t>
            </a:r>
            <a:r>
              <a:rPr lang="en-US" i="1" dirty="0" smtClean="0"/>
              <a:t>x</a:t>
            </a:r>
            <a:r>
              <a:rPr lang="en-US" i="1" baseline="-25000" dirty="0" smtClean="0"/>
              <a:t>2 </a:t>
            </a:r>
            <a:r>
              <a:rPr lang="en-US" i="1" dirty="0" smtClean="0"/>
              <a:t>+ </a:t>
            </a:r>
            <a:r>
              <a:rPr lang="is-IS" i="1" dirty="0" smtClean="0"/>
              <a:t>…</a:t>
            </a:r>
            <a:r>
              <a:rPr lang="en-US" i="1" baseline="-25000" dirty="0"/>
              <a:t> </a:t>
            </a:r>
            <a:r>
              <a:rPr lang="en-US" i="1" dirty="0"/>
              <a:t>+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Nj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6" name="直線單箭頭接點 9"/>
          <p:cNvCxnSpPr/>
          <p:nvPr/>
        </p:nvCxnSpPr>
        <p:spPr>
          <a:xfrm flipH="1">
            <a:off x="2975959" y="3090621"/>
            <a:ext cx="1207045" cy="419863"/>
          </a:xfrm>
          <a:prstGeom prst="straightConnector1">
            <a:avLst/>
          </a:prstGeom>
          <a:ln w="50800">
            <a:prstDash val="sysDot"/>
            <a:tailEnd type="stealt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25"/>
          <p:cNvCxnSpPr/>
          <p:nvPr/>
        </p:nvCxnSpPr>
        <p:spPr>
          <a:xfrm>
            <a:off x="4691133" y="3169373"/>
            <a:ext cx="869018" cy="651991"/>
          </a:xfrm>
          <a:prstGeom prst="straightConnector1">
            <a:avLst/>
          </a:prstGeom>
          <a:ln w="50800">
            <a:solidFill>
              <a:schemeClr val="accent2"/>
            </a:solidFill>
            <a:prstDash val="sysDot"/>
            <a:tailEnd type="stealt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11774" b="14000"/>
          <a:stretch>
            <a:fillRect/>
          </a:stretch>
        </p:blipFill>
        <p:spPr>
          <a:xfrm>
            <a:off x="3727353" y="2143957"/>
            <a:ext cx="1184802" cy="879430"/>
          </a:xfrm>
          <a:prstGeom prst="rect">
            <a:avLst/>
          </a:prstGeom>
        </p:spPr>
      </p:pic>
      <p:cxnSp>
        <p:nvCxnSpPr>
          <p:cNvPr id="11" name="直線單箭頭接點 9"/>
          <p:cNvCxnSpPr/>
          <p:nvPr/>
        </p:nvCxnSpPr>
        <p:spPr>
          <a:xfrm flipH="1">
            <a:off x="4111788" y="3189484"/>
            <a:ext cx="312760" cy="63188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sysDot"/>
            <a:tailEnd type="stealt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573" y="3044588"/>
            <a:ext cx="241300" cy="228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256" y="3454408"/>
            <a:ext cx="254000" cy="228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642" y="3205973"/>
            <a:ext cx="254000" cy="228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430486" y="1743781"/>
            <a:ext cx="2299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[</a:t>
            </a:r>
            <a:r>
              <a:rPr lang="en-US" sz="2000" i="1" dirty="0" smtClean="0"/>
              <a:t>w</a:t>
            </a:r>
            <a:r>
              <a:rPr lang="en-US" sz="2000" i="1" baseline="-25000" dirty="0" smtClean="0"/>
              <a:t>31 </a:t>
            </a:r>
            <a:r>
              <a:rPr lang="en-US" sz="2000" i="1" dirty="0" smtClean="0"/>
              <a:t> w</a:t>
            </a:r>
            <a:r>
              <a:rPr lang="en-US" sz="2000" i="1" baseline="-25000" dirty="0"/>
              <a:t>3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  w</a:t>
            </a:r>
            <a:r>
              <a:rPr lang="en-US" sz="2000" i="1" baseline="-25000" dirty="0" smtClean="0"/>
              <a:t>33</a:t>
            </a:r>
            <a:r>
              <a:rPr lang="en-US" sz="2000" dirty="0" smtClean="0"/>
              <a:t>] * x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3432341" y="1412204"/>
            <a:ext cx="2299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[</a:t>
            </a:r>
            <a:r>
              <a:rPr lang="en-US" sz="2000" i="1" dirty="0" smtClean="0"/>
              <a:t>w</a:t>
            </a:r>
            <a:r>
              <a:rPr lang="en-US" sz="2000" i="1" baseline="-25000" dirty="0"/>
              <a:t>2</a:t>
            </a:r>
            <a:r>
              <a:rPr lang="en-US" sz="2000" i="1" baseline="-25000" dirty="0" smtClean="0"/>
              <a:t>1 </a:t>
            </a:r>
            <a:r>
              <a:rPr lang="en-US" sz="2000" i="1" dirty="0" smtClean="0"/>
              <a:t> w</a:t>
            </a:r>
            <a:r>
              <a:rPr lang="en-US" sz="2000" i="1" baseline="-25000" dirty="0" smtClean="0"/>
              <a:t>22</a:t>
            </a:r>
            <a:r>
              <a:rPr lang="en-US" sz="2000" i="1" dirty="0" smtClean="0"/>
              <a:t>  w</a:t>
            </a:r>
            <a:r>
              <a:rPr lang="en-US" sz="2000" i="1" baseline="-25000" dirty="0"/>
              <a:t>2</a:t>
            </a:r>
            <a:r>
              <a:rPr lang="en-US" sz="2000" i="1" baseline="-25000" dirty="0" smtClean="0"/>
              <a:t>3</a:t>
            </a:r>
            <a:r>
              <a:rPr lang="en-US" sz="2000" dirty="0" smtClean="0"/>
              <a:t>] * x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3430485" y="1070427"/>
            <a:ext cx="2299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[</a:t>
            </a:r>
            <a:r>
              <a:rPr lang="en-US" sz="2000" i="1" dirty="0" smtClean="0"/>
              <a:t>w</a:t>
            </a:r>
            <a:r>
              <a:rPr lang="en-US" sz="2000" i="1" baseline="-25000" dirty="0" smtClean="0"/>
              <a:t>11 </a:t>
            </a:r>
            <a:r>
              <a:rPr lang="en-US" sz="2000" i="1" dirty="0" smtClean="0"/>
              <a:t> w</a:t>
            </a:r>
            <a:r>
              <a:rPr lang="en-US" sz="2000" i="1" baseline="-25000" dirty="0"/>
              <a:t>1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  w</a:t>
            </a:r>
            <a:r>
              <a:rPr lang="en-US" sz="2000" i="1" baseline="-25000" dirty="0" smtClean="0"/>
              <a:t>13</a:t>
            </a:r>
            <a:r>
              <a:rPr lang="en-US" sz="2000" dirty="0" smtClean="0"/>
              <a:t>] * x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43817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67154"/>
            <a:ext cx="8364521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Zero-Forcing Beamforming (ZFBF)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6" name="直線單箭頭接點 9"/>
          <p:cNvCxnSpPr/>
          <p:nvPr/>
        </p:nvCxnSpPr>
        <p:spPr>
          <a:xfrm flipH="1">
            <a:off x="2975959" y="3090621"/>
            <a:ext cx="1207045" cy="419863"/>
          </a:xfrm>
          <a:prstGeom prst="straightConnector1">
            <a:avLst/>
          </a:prstGeom>
          <a:ln w="50800">
            <a:prstDash val="sysDot"/>
            <a:tailEnd type="stealt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25"/>
          <p:cNvCxnSpPr/>
          <p:nvPr/>
        </p:nvCxnSpPr>
        <p:spPr>
          <a:xfrm>
            <a:off x="4691133" y="3169373"/>
            <a:ext cx="869018" cy="651991"/>
          </a:xfrm>
          <a:prstGeom prst="straightConnector1">
            <a:avLst/>
          </a:prstGeom>
          <a:ln w="50800">
            <a:solidFill>
              <a:schemeClr val="accent2"/>
            </a:solidFill>
            <a:prstDash val="sysDot"/>
            <a:tailEnd type="stealt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t="11774" b="14000"/>
          <a:stretch>
            <a:fillRect/>
          </a:stretch>
        </p:blipFill>
        <p:spPr>
          <a:xfrm>
            <a:off x="3727353" y="2143957"/>
            <a:ext cx="1184802" cy="879430"/>
          </a:xfrm>
          <a:prstGeom prst="rect">
            <a:avLst/>
          </a:prstGeom>
        </p:spPr>
      </p:pic>
      <p:cxnSp>
        <p:nvCxnSpPr>
          <p:cNvPr id="11" name="直線單箭頭接點 9"/>
          <p:cNvCxnSpPr/>
          <p:nvPr/>
        </p:nvCxnSpPr>
        <p:spPr>
          <a:xfrm flipH="1">
            <a:off x="4111788" y="3189484"/>
            <a:ext cx="312760" cy="63188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sysDot"/>
            <a:tailEnd type="stealt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573" y="3044588"/>
            <a:ext cx="241300" cy="228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256" y="3454408"/>
            <a:ext cx="254000" cy="228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642" y="3205973"/>
            <a:ext cx="254000" cy="228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430486" y="1743781"/>
            <a:ext cx="2985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[</a:t>
            </a:r>
            <a:r>
              <a:rPr lang="en-US" sz="2000" i="1" dirty="0" smtClean="0"/>
              <a:t>w</a:t>
            </a:r>
            <a:r>
              <a:rPr lang="en-US" sz="2000" i="1" baseline="-25000" dirty="0" smtClean="0"/>
              <a:t>31 </a:t>
            </a:r>
            <a:r>
              <a:rPr lang="en-US" sz="2000" i="1" dirty="0" smtClean="0"/>
              <a:t> w</a:t>
            </a:r>
            <a:r>
              <a:rPr lang="en-US" sz="2000" i="1" baseline="-25000" dirty="0"/>
              <a:t>3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  w</a:t>
            </a:r>
            <a:r>
              <a:rPr lang="en-US" sz="2000" i="1" baseline="-25000" dirty="0" smtClean="0"/>
              <a:t>33</a:t>
            </a:r>
            <a:r>
              <a:rPr lang="en-US" sz="2000" dirty="0" smtClean="0"/>
              <a:t>] * x</a:t>
            </a:r>
            <a:r>
              <a:rPr lang="en-US" sz="2000" baseline="-25000" dirty="0" smtClean="0"/>
              <a:t>3</a:t>
            </a:r>
            <a:r>
              <a:rPr lang="en-US" sz="2000" dirty="0"/>
              <a:t> * √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3 </a:t>
            </a:r>
            <a:endParaRPr lang="en-US" sz="20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3432341" y="1412204"/>
            <a:ext cx="2962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[</a:t>
            </a:r>
            <a:r>
              <a:rPr lang="en-US" sz="2000" i="1" dirty="0" smtClean="0"/>
              <a:t>w</a:t>
            </a:r>
            <a:r>
              <a:rPr lang="en-US" sz="2000" i="1" baseline="-25000" dirty="0"/>
              <a:t>2</a:t>
            </a:r>
            <a:r>
              <a:rPr lang="en-US" sz="2000" i="1" baseline="-25000" dirty="0" smtClean="0"/>
              <a:t>1 </a:t>
            </a:r>
            <a:r>
              <a:rPr lang="en-US" sz="2000" i="1" dirty="0" smtClean="0"/>
              <a:t> w</a:t>
            </a:r>
            <a:r>
              <a:rPr lang="en-US" sz="2000" i="1" baseline="-25000" dirty="0" smtClean="0"/>
              <a:t>22</a:t>
            </a:r>
            <a:r>
              <a:rPr lang="en-US" sz="2000" i="1" dirty="0" smtClean="0"/>
              <a:t>  w</a:t>
            </a:r>
            <a:r>
              <a:rPr lang="en-US" sz="2000" i="1" baseline="-25000" dirty="0"/>
              <a:t>2</a:t>
            </a:r>
            <a:r>
              <a:rPr lang="en-US" sz="2000" i="1" baseline="-25000" dirty="0" smtClean="0"/>
              <a:t>3</a:t>
            </a:r>
            <a:r>
              <a:rPr lang="en-US" sz="2000" dirty="0" smtClean="0"/>
              <a:t>] *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* </a:t>
            </a:r>
            <a:r>
              <a:rPr lang="en-US" sz="2000" dirty="0"/>
              <a:t>√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2 </a:t>
            </a:r>
            <a:endParaRPr lang="en-US" sz="2000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3430485" y="1070427"/>
            <a:ext cx="2962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[</a:t>
            </a:r>
            <a:r>
              <a:rPr lang="en-US" sz="2000" i="1" dirty="0" smtClean="0"/>
              <a:t>w</a:t>
            </a:r>
            <a:r>
              <a:rPr lang="en-US" sz="2000" i="1" baseline="-25000" dirty="0" smtClean="0"/>
              <a:t>11 </a:t>
            </a:r>
            <a:r>
              <a:rPr lang="en-US" sz="2000" i="1" dirty="0" smtClean="0"/>
              <a:t> w</a:t>
            </a:r>
            <a:r>
              <a:rPr lang="en-US" sz="2000" i="1" baseline="-25000" dirty="0"/>
              <a:t>1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  w</a:t>
            </a:r>
            <a:r>
              <a:rPr lang="en-US" sz="2000" i="1" baseline="-25000" dirty="0" smtClean="0"/>
              <a:t>13</a:t>
            </a:r>
            <a:r>
              <a:rPr lang="en-US" sz="2000" dirty="0" smtClean="0"/>
              <a:t>] * x</a:t>
            </a:r>
            <a:r>
              <a:rPr lang="en-US" sz="2000" baseline="-25000" dirty="0" smtClean="0"/>
              <a:t>1 </a:t>
            </a:r>
            <a:r>
              <a:rPr lang="en-US" sz="2000" dirty="0"/>
              <a:t>*</a:t>
            </a:r>
            <a:r>
              <a:rPr lang="en-US" sz="2000" dirty="0" smtClean="0"/>
              <a:t> </a:t>
            </a:r>
            <a:r>
              <a:rPr lang="en-US" sz="2000" dirty="0"/>
              <a:t>√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1 </a:t>
            </a:r>
            <a:endParaRPr lang="en-US" sz="2000" baseline="-25000" dirty="0"/>
          </a:p>
        </p:txBody>
      </p:sp>
      <p:pic>
        <p:nvPicPr>
          <p:cNvPr id="16" name="Picture 15" descr="C:\Users\lastlaugh\Documents\My Dropbox\Phd\Labs\NMSLab\mobicom_12_oral\presentation\figures\p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3138" y="3205973"/>
            <a:ext cx="1042821" cy="893551"/>
          </a:xfrm>
          <a:prstGeom prst="rect">
            <a:avLst/>
          </a:prstGeom>
          <a:noFill/>
        </p:spPr>
      </p:pic>
      <p:pic>
        <p:nvPicPr>
          <p:cNvPr id="17" name="Picture 16" descr="C:\Users\lastlaugh\Documents\My Dropbox\Phd\Labs\NMSLab\mobicom_12_oral\presentation\figures\ht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108" y="3899774"/>
            <a:ext cx="753149" cy="753149"/>
          </a:xfrm>
          <a:prstGeom prst="rect">
            <a:avLst/>
          </a:prstGeom>
          <a:noFill/>
        </p:spPr>
      </p:pic>
      <p:pic>
        <p:nvPicPr>
          <p:cNvPr id="24" name="Picture 6" descr="C:\Users\lastlaugh\Documents\My Dropbox\Phd\Labs\NMSLab\mobicom_12_oral\presentation\figures\ipho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0152" y="3557883"/>
            <a:ext cx="753149" cy="101883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426703" y="3021307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Client 1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246455" y="4091682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Client 2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135207" y="3754973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Client 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316" y="4817226"/>
            <a:ext cx="5257800" cy="7112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59609" y="4734033"/>
            <a:ext cx="2178358" cy="904749"/>
          </a:xfrm>
          <a:prstGeom prst="rect">
            <a:avLst/>
          </a:prstGeom>
          <a:noFill/>
          <a:ln w="31750">
            <a:solidFill>
              <a:schemeClr val="accent6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33240" y="5244790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Interference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9087" y="4702160"/>
            <a:ext cx="2773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Null the interference: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9131" y="4970628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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4656" y="5978925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Matrix: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33724" y="5919594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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8100" y="5957393"/>
            <a:ext cx="2273300" cy="3302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470706" y="5695491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Let </a:t>
            </a:r>
            <a:r>
              <a:rPr lang="en-US" sz="2000" b="1" dirty="0" smtClean="0">
                <a:solidFill>
                  <a:schemeClr val="accent5"/>
                </a:solidFill>
              </a:rPr>
              <a:t>W</a:t>
            </a:r>
            <a:r>
              <a:rPr lang="en-US" sz="2000" dirty="0" smtClean="0">
                <a:solidFill>
                  <a:schemeClr val="accent5"/>
                </a:solidFill>
              </a:rPr>
              <a:t> be the </a:t>
            </a:r>
            <a:r>
              <a:rPr lang="en-US" sz="2000" b="1" dirty="0" smtClean="0">
                <a:solidFill>
                  <a:schemeClr val="accent2"/>
                </a:solidFill>
              </a:rPr>
              <a:t>pseudo inverse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5"/>
                </a:solidFill>
              </a:rPr>
              <a:t>of </a:t>
            </a:r>
            <a:r>
              <a:rPr lang="en-US" sz="2000" b="1" dirty="0" smtClean="0">
                <a:solidFill>
                  <a:schemeClr val="accent5"/>
                </a:solidFill>
              </a:rPr>
              <a:t>H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96042" y="6394830"/>
            <a:ext cx="915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Then, </a:t>
            </a:r>
            <a:endParaRPr lang="en-US" sz="2000" dirty="0">
              <a:solidFill>
                <a:schemeClr val="accent5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2951" y="6373813"/>
            <a:ext cx="1752600" cy="3302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0" y="6057318"/>
            <a:ext cx="2946400" cy="33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07025" y="5124358"/>
            <a:ext cx="27813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9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12" grpId="0"/>
      <p:bldP spid="13" grpId="0"/>
      <p:bldP spid="30" grpId="0"/>
      <p:bldP spid="31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SNR of ZFBF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399"/>
            <a:ext cx="7886700" cy="50609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ZFBF is essentially equivalent to ZF, but just performed by the transmitter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achievable SNR is determined by the </a:t>
            </a:r>
            <a:r>
              <a:rPr lang="en-US" dirty="0" smtClean="0">
                <a:solidFill>
                  <a:schemeClr val="accent5"/>
                </a:solidFill>
              </a:rPr>
              <a:t>channel correlation among concurrent clients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620688" y="2953159"/>
            <a:ext cx="464020" cy="864096"/>
            <a:chOff x="1752855" y="4624805"/>
            <a:chExt cx="464020" cy="864096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784827" y="4624805"/>
              <a:ext cx="432048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52855" y="4653136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80781" y="2809143"/>
            <a:ext cx="4002738" cy="1540499"/>
            <a:chOff x="312948" y="4480789"/>
            <a:chExt cx="4002738" cy="1540499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32699" y="5488901"/>
              <a:ext cx="24482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784827" y="4480789"/>
              <a:ext cx="0" cy="1540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43808" y="5445224"/>
              <a:ext cx="1471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r>
                <a:rPr lang="en-US" sz="2000" dirty="0" smtClean="0"/>
                <a:t>ntenna 1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948" y="4495852"/>
              <a:ext cx="1471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r>
                <a:rPr lang="en-US" sz="2000" dirty="0" smtClean="0"/>
                <a:t>ntenna 2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2660" y="3466983"/>
            <a:ext cx="1296144" cy="400110"/>
            <a:chOff x="1784827" y="5138629"/>
            <a:chExt cx="1296144" cy="40011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784827" y="5200869"/>
              <a:ext cx="129614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586185" y="5138629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52660" y="2685583"/>
            <a:ext cx="1699707" cy="1131673"/>
            <a:chOff x="1784827" y="4357229"/>
            <a:chExt cx="1699707" cy="1131673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784827" y="4357229"/>
              <a:ext cx="1654457" cy="1131673"/>
            </a:xfrm>
            <a:prstGeom prst="straightConnector1">
              <a:avLst/>
            </a:prstGeom>
            <a:ln w="53975">
              <a:tailEnd type="stealth" w="sm" len="sm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188390" y="4365104"/>
              <a:ext cx="1296144" cy="288032"/>
            </a:xfrm>
            <a:prstGeom prst="straightConnector1">
              <a:avLst/>
            </a:prstGeom>
            <a:ln w="9525">
              <a:solidFill>
                <a:schemeClr val="accent1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029019" y="4365104"/>
              <a:ext cx="432048" cy="864096"/>
            </a:xfrm>
            <a:prstGeom prst="straightConnector1">
              <a:avLst/>
            </a:prstGeom>
            <a:ln w="9525">
              <a:solidFill>
                <a:schemeClr val="accent1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>
            <a:off x="3652660" y="3817256"/>
            <a:ext cx="1095628" cy="573784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16530" y="2693459"/>
            <a:ext cx="812370" cy="1558520"/>
          </a:xfrm>
          <a:prstGeom prst="straightConnector1">
            <a:avLst/>
          </a:prstGeom>
          <a:ln w="38100" cap="flat" cmpd="dbl">
            <a:solidFill>
              <a:schemeClr val="accent2"/>
            </a:solidFill>
            <a:prstDash val="sysDash"/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35851" y="3816256"/>
            <a:ext cx="880679" cy="4357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18521" y="4105287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dirty="0" smtClean="0"/>
              <a:t>’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607" y="2509212"/>
            <a:ext cx="1435100" cy="292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42" y="3337627"/>
            <a:ext cx="1435100" cy="292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367" y="2352078"/>
            <a:ext cx="1104900" cy="2413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895848" y="3343558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3794396" y="3556178"/>
            <a:ext cx="196948" cy="182880"/>
          </a:xfrm>
          <a:custGeom>
            <a:avLst/>
            <a:gdLst>
              <a:gd name="connsiteX0" fmla="*/ 0 w 196948"/>
              <a:gd name="connsiteY0" fmla="*/ 0 h 182880"/>
              <a:gd name="connsiteX1" fmla="*/ 140677 w 196948"/>
              <a:gd name="connsiteY1" fmla="*/ 42203 h 182880"/>
              <a:gd name="connsiteX2" fmla="*/ 196948 w 196948"/>
              <a:gd name="connsiteY2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948" h="182880">
                <a:moveTo>
                  <a:pt x="0" y="0"/>
                </a:moveTo>
                <a:cubicBezTo>
                  <a:pt x="53926" y="5861"/>
                  <a:pt x="107852" y="11723"/>
                  <a:pt x="140677" y="42203"/>
                </a:cubicBezTo>
                <a:cubicBezTo>
                  <a:pt x="173502" y="72683"/>
                  <a:pt x="185225" y="127781"/>
                  <a:pt x="196948" y="18288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781" y="4593497"/>
            <a:ext cx="49022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0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Bit-Rate Selection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591975" y="1295820"/>
            <a:ext cx="3694795" cy="2274657"/>
            <a:chOff x="2395654" y="2270065"/>
            <a:chExt cx="4048554" cy="2475261"/>
          </a:xfrm>
        </p:grpSpPr>
        <p:cxnSp>
          <p:nvCxnSpPr>
            <p:cNvPr id="44" name="Straight Arrow Connector 23"/>
            <p:cNvCxnSpPr>
              <a:stCxn id="66" idx="0"/>
            </p:cNvCxnSpPr>
            <p:nvPr/>
          </p:nvCxnSpPr>
          <p:spPr>
            <a:xfrm flipH="1" flipV="1">
              <a:off x="5140331" y="3074495"/>
              <a:ext cx="950118" cy="450491"/>
            </a:xfrm>
            <a:prstGeom prst="straightConnector1">
              <a:avLst/>
            </a:prstGeom>
            <a:ln w="50800">
              <a:solidFill>
                <a:schemeClr val="accent2"/>
              </a:solidFill>
              <a:prstDash val="sysDot"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6"/>
            <p:cNvCxnSpPr>
              <a:stCxn id="64" idx="2"/>
            </p:cNvCxnSpPr>
            <p:nvPr/>
          </p:nvCxnSpPr>
          <p:spPr>
            <a:xfrm flipV="1">
              <a:off x="3039929" y="3161150"/>
              <a:ext cx="1258468" cy="360040"/>
            </a:xfrm>
            <a:prstGeom prst="straightConnector1">
              <a:avLst/>
            </a:prstGeom>
            <a:ln w="50800">
              <a:solidFill>
                <a:srgbClr val="4F81BD"/>
              </a:solidFill>
              <a:prstDash val="sysDot"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群組 95"/>
            <p:cNvGrpSpPr/>
            <p:nvPr/>
          </p:nvGrpSpPr>
          <p:grpSpPr>
            <a:xfrm>
              <a:off x="4048315" y="2270065"/>
              <a:ext cx="286731" cy="779795"/>
              <a:chOff x="3851920" y="2132856"/>
              <a:chExt cx="330243" cy="1152127"/>
            </a:xfrm>
          </p:grpSpPr>
          <p:cxnSp>
            <p:nvCxnSpPr>
              <p:cNvPr id="69" name="肘形接點 100"/>
              <p:cNvCxnSpPr/>
              <p:nvPr/>
            </p:nvCxnSpPr>
            <p:spPr>
              <a:xfrm rot="16200000" flipH="1">
                <a:off x="3473878" y="2510898"/>
                <a:ext cx="1044116" cy="288032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等腰三角形 101"/>
              <p:cNvSpPr/>
              <p:nvPr/>
            </p:nvSpPr>
            <p:spPr>
              <a:xfrm rot="16200000">
                <a:off x="3981038" y="3083858"/>
                <a:ext cx="216023" cy="186227"/>
              </a:xfrm>
              <a:prstGeom prst="triangl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  <p:grpSp>
          <p:nvGrpSpPr>
            <p:cNvPr id="47" name="群組 96"/>
            <p:cNvGrpSpPr/>
            <p:nvPr/>
          </p:nvGrpSpPr>
          <p:grpSpPr>
            <a:xfrm>
              <a:off x="4923602" y="2271992"/>
              <a:ext cx="286731" cy="779795"/>
              <a:chOff x="3851920" y="2132856"/>
              <a:chExt cx="330243" cy="1152127"/>
            </a:xfrm>
          </p:grpSpPr>
          <p:cxnSp>
            <p:nvCxnSpPr>
              <p:cNvPr id="67" name="肘形接點 6"/>
              <p:cNvCxnSpPr/>
              <p:nvPr/>
            </p:nvCxnSpPr>
            <p:spPr>
              <a:xfrm rot="16200000" flipH="1">
                <a:off x="3473878" y="2510898"/>
                <a:ext cx="1044116" cy="288032"/>
              </a:xfrm>
              <a:prstGeom prst="bentConnector2">
                <a:avLst/>
              </a:prstGeom>
              <a:ln w="38100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等腰三角形 99"/>
              <p:cNvSpPr/>
              <p:nvPr/>
            </p:nvSpPr>
            <p:spPr>
              <a:xfrm rot="16200000">
                <a:off x="3981038" y="3083858"/>
                <a:ext cx="216023" cy="186227"/>
              </a:xfrm>
              <a:prstGeom prst="triangl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  <p:sp>
          <p:nvSpPr>
            <p:cNvPr id="48" name="圓角矩形 97"/>
            <p:cNvSpPr/>
            <p:nvPr/>
          </p:nvSpPr>
          <p:spPr>
            <a:xfrm>
              <a:off x="3735712" y="2480035"/>
              <a:ext cx="1563013" cy="341161"/>
            </a:xfrm>
            <a:prstGeom prst="roundRect">
              <a:avLst/>
            </a:prstGeom>
            <a:ln w="381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AP</a:t>
              </a:r>
              <a:endParaRPr lang="zh-TW" altLang="en-US" sz="2000" dirty="0"/>
            </a:p>
          </p:txBody>
        </p:sp>
        <p:grpSp>
          <p:nvGrpSpPr>
            <p:cNvPr id="49" name="群組 9"/>
            <p:cNvGrpSpPr/>
            <p:nvPr/>
          </p:nvGrpSpPr>
          <p:grpSpPr>
            <a:xfrm rot="10800000" flipH="1">
              <a:off x="5943639" y="3446257"/>
              <a:ext cx="336650" cy="839778"/>
              <a:chOff x="3851920" y="2132856"/>
              <a:chExt cx="330243" cy="1152127"/>
            </a:xfrm>
          </p:grpSpPr>
          <p:cxnSp>
            <p:nvCxnSpPr>
              <p:cNvPr id="65" name="肘形接點 6"/>
              <p:cNvCxnSpPr/>
              <p:nvPr/>
            </p:nvCxnSpPr>
            <p:spPr>
              <a:xfrm rot="16200000" flipH="1">
                <a:off x="3473878" y="2510898"/>
                <a:ext cx="1044116" cy="288032"/>
              </a:xfrm>
              <a:prstGeom prst="bentConnector2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等腰三角形 106"/>
              <p:cNvSpPr/>
              <p:nvPr/>
            </p:nvSpPr>
            <p:spPr>
              <a:xfrm rot="16200000">
                <a:off x="3981038" y="3083858"/>
                <a:ext cx="216023" cy="186227"/>
              </a:xfrm>
              <a:prstGeom prst="triangl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  <p:sp>
          <p:nvSpPr>
            <p:cNvPr id="50" name="圓角矩形 104"/>
            <p:cNvSpPr/>
            <p:nvPr/>
          </p:nvSpPr>
          <p:spPr>
            <a:xfrm>
              <a:off x="5636014" y="3698163"/>
              <a:ext cx="808194" cy="386738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C</a:t>
              </a:r>
              <a:endParaRPr lang="zh-TW" altLang="en-US" sz="2000" dirty="0"/>
            </a:p>
          </p:txBody>
        </p:sp>
        <p:grpSp>
          <p:nvGrpSpPr>
            <p:cNvPr id="51" name="群組 102"/>
            <p:cNvGrpSpPr/>
            <p:nvPr/>
          </p:nvGrpSpPr>
          <p:grpSpPr>
            <a:xfrm>
              <a:off x="2395654" y="3521190"/>
              <a:ext cx="808194" cy="839778"/>
              <a:chOff x="2141130" y="2982583"/>
              <a:chExt cx="756305" cy="1008110"/>
            </a:xfrm>
          </p:grpSpPr>
          <p:grpSp>
            <p:nvGrpSpPr>
              <p:cNvPr id="61" name="群組 9"/>
              <p:cNvGrpSpPr/>
              <p:nvPr/>
            </p:nvGrpSpPr>
            <p:grpSpPr>
              <a:xfrm rot="10800000" flipH="1">
                <a:off x="2429004" y="2982583"/>
                <a:ext cx="315036" cy="1008110"/>
                <a:chOff x="3851920" y="2132856"/>
                <a:chExt cx="330243" cy="1152127"/>
              </a:xfrm>
            </p:grpSpPr>
            <p:cxnSp>
              <p:nvCxnSpPr>
                <p:cNvPr id="63" name="肘形接點 6"/>
                <p:cNvCxnSpPr/>
                <p:nvPr/>
              </p:nvCxnSpPr>
              <p:spPr>
                <a:xfrm rot="16200000" flipH="1">
                  <a:off x="3473878" y="2510898"/>
                  <a:ext cx="1044116" cy="288032"/>
                </a:xfrm>
                <a:prstGeom prst="bentConnector2">
                  <a:avLst/>
                </a:prstGeom>
                <a:ln w="38100">
                  <a:solidFill>
                    <a:srgbClr val="4F81BD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等腰三角形 106"/>
                <p:cNvSpPr/>
                <p:nvPr/>
              </p:nvSpPr>
              <p:spPr>
                <a:xfrm rot="16200000">
                  <a:off x="3981038" y="3083858"/>
                  <a:ext cx="216023" cy="186227"/>
                </a:xfrm>
                <a:prstGeom prst="triangle">
                  <a:avLst/>
                </a:prstGeom>
                <a:ln w="38100">
                  <a:solidFill>
                    <a:srgbClr val="4F81BD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</p:grpSp>
          <p:sp>
            <p:nvSpPr>
              <p:cNvPr id="62" name="圓角矩形 104"/>
              <p:cNvSpPr/>
              <p:nvPr/>
            </p:nvSpPr>
            <p:spPr>
              <a:xfrm>
                <a:off x="2141130" y="3284983"/>
                <a:ext cx="756305" cy="464259"/>
              </a:xfrm>
              <a:prstGeom prst="roundRect">
                <a:avLst/>
              </a:prstGeom>
              <a:ln w="38100">
                <a:solidFill>
                  <a:srgbClr val="4F81B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 smtClean="0"/>
                  <a:t>A</a:t>
                </a:r>
                <a:endParaRPr lang="zh-TW" altLang="en-US" sz="2000" dirty="0"/>
              </a:p>
            </p:txBody>
          </p:sp>
        </p:grpSp>
        <p:grpSp>
          <p:nvGrpSpPr>
            <p:cNvPr id="52" name="群組 102"/>
            <p:cNvGrpSpPr/>
            <p:nvPr/>
          </p:nvGrpSpPr>
          <p:grpSpPr>
            <a:xfrm>
              <a:off x="3851920" y="3905548"/>
              <a:ext cx="808194" cy="839778"/>
              <a:chOff x="2141130" y="2982583"/>
              <a:chExt cx="756305" cy="1008110"/>
            </a:xfrm>
          </p:grpSpPr>
          <p:grpSp>
            <p:nvGrpSpPr>
              <p:cNvPr id="57" name="群組 9"/>
              <p:cNvGrpSpPr/>
              <p:nvPr/>
            </p:nvGrpSpPr>
            <p:grpSpPr>
              <a:xfrm rot="10800000" flipH="1">
                <a:off x="2429004" y="2982583"/>
                <a:ext cx="315036" cy="1008110"/>
                <a:chOff x="3851920" y="2132856"/>
                <a:chExt cx="330243" cy="1152127"/>
              </a:xfrm>
            </p:grpSpPr>
            <p:cxnSp>
              <p:nvCxnSpPr>
                <p:cNvPr id="59" name="肘形接點 6"/>
                <p:cNvCxnSpPr/>
                <p:nvPr/>
              </p:nvCxnSpPr>
              <p:spPr>
                <a:xfrm rot="16200000" flipH="1">
                  <a:off x="3473878" y="2510898"/>
                  <a:ext cx="1044116" cy="288032"/>
                </a:xfrm>
                <a:prstGeom prst="bentConnector2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等腰三角形 106"/>
                <p:cNvSpPr/>
                <p:nvPr/>
              </p:nvSpPr>
              <p:spPr>
                <a:xfrm rot="16200000">
                  <a:off x="3981038" y="3083858"/>
                  <a:ext cx="216023" cy="186227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</p:grpSp>
          <p:sp>
            <p:nvSpPr>
              <p:cNvPr id="58" name="圓角矩形 104"/>
              <p:cNvSpPr/>
              <p:nvPr/>
            </p:nvSpPr>
            <p:spPr>
              <a:xfrm>
                <a:off x="2141130" y="3284983"/>
                <a:ext cx="756305" cy="46425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 smtClean="0"/>
                  <a:t>B</a:t>
                </a:r>
                <a:endParaRPr lang="zh-TW" altLang="en-US" sz="2000" dirty="0"/>
              </a:p>
            </p:txBody>
          </p:sp>
        </p:grpSp>
        <p:cxnSp>
          <p:nvCxnSpPr>
            <p:cNvPr id="53" name="Straight Arrow Connector 23"/>
            <p:cNvCxnSpPr>
              <a:stCxn id="60" idx="2"/>
            </p:cNvCxnSpPr>
            <p:nvPr/>
          </p:nvCxnSpPr>
          <p:spPr>
            <a:xfrm flipV="1">
              <a:off x="4496195" y="3161151"/>
              <a:ext cx="117046" cy="744397"/>
            </a:xfrm>
            <a:prstGeom prst="straightConnector1">
              <a:avLst/>
            </a:prstGeom>
            <a:ln w="50800">
              <a:solidFill>
                <a:schemeClr val="accent3">
                  <a:lumMod val="75000"/>
                </a:schemeClr>
              </a:solidFill>
              <a:prstDash val="sysDot"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950286" y="2919984"/>
              <a:ext cx="513245" cy="435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h</a:t>
              </a:r>
              <a:r>
                <a:rPr lang="en-US" sz="2000" baseline="-25000" dirty="0" err="1" smtClean="0"/>
                <a:t>A</a:t>
              </a:r>
              <a:endParaRPr lang="en-US" sz="2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089321" y="3206231"/>
              <a:ext cx="481628" cy="435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h</a:t>
              </a:r>
              <a:r>
                <a:rPr lang="en-US" sz="2000" baseline="-25000" dirty="0" err="1" smtClean="0"/>
                <a:t>B</a:t>
              </a:r>
              <a:endParaRPr lang="en-US" sz="2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16388" y="2803802"/>
              <a:ext cx="527297" cy="435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h</a:t>
              </a:r>
              <a:r>
                <a:rPr lang="en-US" sz="2000" baseline="-25000" dirty="0" err="1" smtClean="0"/>
                <a:t>C</a:t>
              </a:r>
              <a:endParaRPr lang="en-US" sz="2000" dirty="0"/>
            </a:p>
          </p:txBody>
        </p:sp>
      </p:grpSp>
      <p:cxnSp>
        <p:nvCxnSpPr>
          <p:cNvPr id="73" name="Straight Arrow Connector 72"/>
          <p:cNvCxnSpPr/>
          <p:nvPr/>
        </p:nvCxnSpPr>
        <p:spPr bwMode="auto">
          <a:xfrm flipV="1">
            <a:off x="1050939" y="4637383"/>
            <a:ext cx="302455" cy="1179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 bwMode="auto">
          <a:xfrm flipV="1">
            <a:off x="1038828" y="5122969"/>
            <a:ext cx="890700" cy="69414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 bwMode="auto">
          <a:xfrm>
            <a:off x="1050939" y="5817108"/>
            <a:ext cx="1726988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199"/>
          <p:cNvSpPr txBox="1"/>
          <p:nvPr/>
        </p:nvSpPr>
        <p:spPr bwMode="auto">
          <a:xfrm>
            <a:off x="2206852" y="5846517"/>
            <a:ext cx="832920" cy="431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ant. 2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 flipV="1">
            <a:off x="1050939" y="4204981"/>
            <a:ext cx="0" cy="1615428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201"/>
          <p:cNvSpPr txBox="1"/>
          <p:nvPr/>
        </p:nvSpPr>
        <p:spPr bwMode="auto">
          <a:xfrm>
            <a:off x="768285" y="3874885"/>
            <a:ext cx="832920" cy="431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ant. 1</a:t>
            </a:r>
            <a:endParaRPr lang="en-US" dirty="0">
              <a:latin typeface="+mj-lt"/>
              <a:cs typeface="Arial" charset="0"/>
            </a:endParaRPr>
          </a:p>
        </p:txBody>
      </p:sp>
      <p:sp>
        <p:nvSpPr>
          <p:cNvPr id="79" name="TextBox 156"/>
          <p:cNvSpPr txBox="1">
            <a:spLocks noChangeArrowheads="1"/>
          </p:cNvSpPr>
          <p:nvPr/>
        </p:nvSpPr>
        <p:spPr bwMode="auto">
          <a:xfrm>
            <a:off x="1308075" y="4339003"/>
            <a:ext cx="5774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Alice</a:t>
            </a:r>
            <a:endParaRPr lang="en-US" sz="1600" baseline="-25000" dirty="0" smtClean="0">
              <a:latin typeface="+mj-lt"/>
            </a:endParaRPr>
          </a:p>
        </p:txBody>
      </p:sp>
      <p:cxnSp>
        <p:nvCxnSpPr>
          <p:cNvPr id="80" name="Straight Arrow Connector 79"/>
          <p:cNvCxnSpPr/>
          <p:nvPr/>
        </p:nvCxnSpPr>
        <p:spPr bwMode="auto">
          <a:xfrm flipV="1">
            <a:off x="611347" y="4642415"/>
            <a:ext cx="732517" cy="57006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 bwMode="auto">
          <a:xfrm flipH="1">
            <a:off x="1694479" y="5122969"/>
            <a:ext cx="235049" cy="882193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601817" y="5212479"/>
            <a:ext cx="451503" cy="60133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056304" y="5819425"/>
            <a:ext cx="650287" cy="18387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156"/>
          <p:cNvSpPr txBox="1">
            <a:spLocks noChangeArrowheads="1"/>
          </p:cNvSpPr>
          <p:nvPr/>
        </p:nvSpPr>
        <p:spPr bwMode="auto">
          <a:xfrm>
            <a:off x="1843674" y="4789581"/>
            <a:ext cx="5100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Bob</a:t>
            </a:r>
            <a:endParaRPr lang="en-US" sz="1600" baseline="-25000" dirty="0" smtClean="0">
              <a:latin typeface="+mj-lt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3797962" y="5825634"/>
            <a:ext cx="1726988" cy="0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199"/>
          <p:cNvSpPr txBox="1"/>
          <p:nvPr/>
        </p:nvSpPr>
        <p:spPr bwMode="auto">
          <a:xfrm>
            <a:off x="4953875" y="5822336"/>
            <a:ext cx="832920" cy="431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ant. 2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 bwMode="auto">
          <a:xfrm flipV="1">
            <a:off x="3797962" y="4213507"/>
            <a:ext cx="0" cy="1615428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 bwMode="auto">
          <a:xfrm flipV="1">
            <a:off x="3797962" y="4645909"/>
            <a:ext cx="302455" cy="1179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156"/>
          <p:cNvSpPr txBox="1">
            <a:spLocks noChangeArrowheads="1"/>
          </p:cNvSpPr>
          <p:nvPr/>
        </p:nvSpPr>
        <p:spPr bwMode="auto">
          <a:xfrm>
            <a:off x="4055098" y="4347529"/>
            <a:ext cx="5774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Alice</a:t>
            </a:r>
            <a:endParaRPr lang="en-US" sz="1600" baseline="-25000" dirty="0" smtClean="0">
              <a:latin typeface="+mj-lt"/>
            </a:endParaRPr>
          </a:p>
        </p:txBody>
      </p:sp>
      <p:cxnSp>
        <p:nvCxnSpPr>
          <p:cNvPr id="90" name="Straight Arrow Connector 89"/>
          <p:cNvCxnSpPr/>
          <p:nvPr/>
        </p:nvCxnSpPr>
        <p:spPr bwMode="auto">
          <a:xfrm>
            <a:off x="3785851" y="5825635"/>
            <a:ext cx="1144261" cy="32212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1" name="TextBox 156"/>
          <p:cNvSpPr txBox="1">
            <a:spLocks noChangeArrowheads="1"/>
          </p:cNvSpPr>
          <p:nvPr/>
        </p:nvSpPr>
        <p:spPr bwMode="auto">
          <a:xfrm>
            <a:off x="4404510" y="5752650"/>
            <a:ext cx="5982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Chris</a:t>
            </a:r>
            <a:endParaRPr lang="en-US" sz="1600" baseline="-25000" dirty="0" smtClean="0">
              <a:latin typeface="+mj-lt"/>
            </a:endParaRPr>
          </a:p>
        </p:txBody>
      </p:sp>
      <p:sp>
        <p:nvSpPr>
          <p:cNvPr id="92" name="TextBox 201"/>
          <p:cNvSpPr txBox="1"/>
          <p:nvPr/>
        </p:nvSpPr>
        <p:spPr bwMode="auto">
          <a:xfrm>
            <a:off x="3501248" y="3861048"/>
            <a:ext cx="832920" cy="431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ant. 1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 bwMode="auto">
          <a:xfrm flipV="1">
            <a:off x="6411150" y="5122756"/>
            <a:ext cx="890700" cy="6941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402752" y="5824112"/>
            <a:ext cx="1128780" cy="31981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 bwMode="auto">
          <a:xfrm>
            <a:off x="6411479" y="5806777"/>
            <a:ext cx="1726988" cy="0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199"/>
          <p:cNvSpPr txBox="1"/>
          <p:nvPr/>
        </p:nvSpPr>
        <p:spPr bwMode="auto">
          <a:xfrm>
            <a:off x="7567392" y="5803479"/>
            <a:ext cx="832920" cy="431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ant. 2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 bwMode="auto">
          <a:xfrm flipV="1">
            <a:off x="6411479" y="4194650"/>
            <a:ext cx="0" cy="1615428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201"/>
          <p:cNvSpPr txBox="1"/>
          <p:nvPr/>
        </p:nvSpPr>
        <p:spPr bwMode="auto">
          <a:xfrm>
            <a:off x="6128825" y="3864554"/>
            <a:ext cx="832920" cy="431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ant. 1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99" name="Straight Arrow Connector 98"/>
          <p:cNvCxnSpPr/>
          <p:nvPr/>
        </p:nvCxnSpPr>
        <p:spPr bwMode="auto">
          <a:xfrm>
            <a:off x="6411479" y="5806778"/>
            <a:ext cx="583879" cy="77024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156"/>
          <p:cNvSpPr txBox="1">
            <a:spLocks noChangeArrowheads="1"/>
          </p:cNvSpPr>
          <p:nvPr/>
        </p:nvSpPr>
        <p:spPr bwMode="auto">
          <a:xfrm>
            <a:off x="7258551" y="4842679"/>
            <a:ext cx="5100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zh-TW" sz="1600" dirty="0" smtClean="0">
                <a:latin typeface="+mj-lt"/>
              </a:rPr>
              <a:t>Bob</a:t>
            </a:r>
            <a:endParaRPr lang="en-US" sz="1600" baseline="-25000" dirty="0" smtClean="0">
              <a:latin typeface="+mj-lt"/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>
            <a:off x="6643665" y="4956299"/>
            <a:ext cx="647658" cy="18593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6413861" y="4931678"/>
            <a:ext cx="225678" cy="8718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56"/>
          <p:cNvSpPr txBox="1">
            <a:spLocks noChangeArrowheads="1"/>
          </p:cNvSpPr>
          <p:nvPr/>
        </p:nvSpPr>
        <p:spPr bwMode="auto">
          <a:xfrm>
            <a:off x="6975852" y="5768026"/>
            <a:ext cx="5982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Chris</a:t>
            </a:r>
            <a:endParaRPr lang="en-US" sz="1600" baseline="-25000" dirty="0" smtClean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 bwMode="auto">
          <a:xfrm flipH="1">
            <a:off x="6995358" y="6134396"/>
            <a:ext cx="526387" cy="43032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5236897" y="2116165"/>
            <a:ext cx="3145918" cy="919198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bIns="9144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 Select a proper rate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based on </a:t>
            </a:r>
            <a:r>
              <a:rPr lang="en-US" sz="2000" dirty="0" smtClean="0">
                <a:solidFill>
                  <a:schemeClr val="tx1"/>
                </a:solidFill>
              </a:rPr>
              <a:t>SNR</a:t>
            </a:r>
            <a:r>
              <a:rPr lang="en-US" sz="2000" baseline="-25000" dirty="0" smtClean="0">
                <a:solidFill>
                  <a:schemeClr val="tx1"/>
                </a:solidFill>
              </a:rPr>
              <a:t>ZFBF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0" dur="1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6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33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User Selection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050939" y="4637383"/>
            <a:ext cx="302455" cy="1179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flipV="1">
            <a:off x="1038828" y="5122969"/>
            <a:ext cx="890700" cy="69414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>
            <a:off x="1050939" y="5817108"/>
            <a:ext cx="1726988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199"/>
          <p:cNvSpPr txBox="1"/>
          <p:nvPr/>
        </p:nvSpPr>
        <p:spPr bwMode="auto">
          <a:xfrm>
            <a:off x="2206852" y="5846517"/>
            <a:ext cx="832920" cy="431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ant. 2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1050939" y="4204981"/>
            <a:ext cx="0" cy="1615428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201"/>
          <p:cNvSpPr txBox="1"/>
          <p:nvPr/>
        </p:nvSpPr>
        <p:spPr bwMode="auto">
          <a:xfrm>
            <a:off x="768285" y="3874885"/>
            <a:ext cx="832920" cy="431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ant. 1</a:t>
            </a:r>
            <a:endParaRPr lang="en-US" dirty="0">
              <a:latin typeface="+mj-lt"/>
              <a:cs typeface="Arial" charset="0"/>
            </a:endParaRPr>
          </a:p>
        </p:txBody>
      </p:sp>
      <p:sp>
        <p:nvSpPr>
          <p:cNvPr id="38" name="TextBox 156"/>
          <p:cNvSpPr txBox="1">
            <a:spLocks noChangeArrowheads="1"/>
          </p:cNvSpPr>
          <p:nvPr/>
        </p:nvSpPr>
        <p:spPr bwMode="auto">
          <a:xfrm>
            <a:off x="1308075" y="4339003"/>
            <a:ext cx="5774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Alice</a:t>
            </a:r>
            <a:endParaRPr lang="en-US" sz="1600" baseline="-25000" dirty="0" smtClean="0">
              <a:latin typeface="+mj-lt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611347" y="4642415"/>
            <a:ext cx="732517" cy="57006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 flipH="1">
            <a:off x="1694479" y="5122969"/>
            <a:ext cx="235049" cy="882193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01817" y="5212479"/>
            <a:ext cx="451503" cy="60133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56304" y="5819425"/>
            <a:ext cx="650287" cy="18387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56"/>
          <p:cNvSpPr txBox="1">
            <a:spLocks noChangeArrowheads="1"/>
          </p:cNvSpPr>
          <p:nvPr/>
        </p:nvSpPr>
        <p:spPr bwMode="auto">
          <a:xfrm>
            <a:off x="1843674" y="4789581"/>
            <a:ext cx="5100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Bob</a:t>
            </a:r>
            <a:endParaRPr lang="en-US" sz="1600" baseline="-25000" dirty="0" smtClean="0">
              <a:latin typeface="+mj-lt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3797962" y="5825634"/>
            <a:ext cx="1726988" cy="0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199"/>
          <p:cNvSpPr txBox="1"/>
          <p:nvPr/>
        </p:nvSpPr>
        <p:spPr bwMode="auto">
          <a:xfrm>
            <a:off x="4953875" y="5822336"/>
            <a:ext cx="832920" cy="431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ant. 2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3797962" y="4213507"/>
            <a:ext cx="0" cy="1615428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 flipV="1">
            <a:off x="3797962" y="4645909"/>
            <a:ext cx="302455" cy="1179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156"/>
          <p:cNvSpPr txBox="1">
            <a:spLocks noChangeArrowheads="1"/>
          </p:cNvSpPr>
          <p:nvPr/>
        </p:nvSpPr>
        <p:spPr bwMode="auto">
          <a:xfrm>
            <a:off x="4055098" y="4347529"/>
            <a:ext cx="5774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Alice</a:t>
            </a:r>
            <a:endParaRPr lang="en-US" sz="1600" baseline="-25000" dirty="0" smtClean="0">
              <a:latin typeface="+mj-lt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3785851" y="5825635"/>
            <a:ext cx="1144261" cy="32212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" name="TextBox 156"/>
          <p:cNvSpPr txBox="1">
            <a:spLocks noChangeArrowheads="1"/>
          </p:cNvSpPr>
          <p:nvPr/>
        </p:nvSpPr>
        <p:spPr bwMode="auto">
          <a:xfrm>
            <a:off x="4404510" y="5752650"/>
            <a:ext cx="5982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Chris</a:t>
            </a:r>
            <a:endParaRPr lang="en-US" sz="1600" baseline="-25000" dirty="0" smtClean="0">
              <a:latin typeface="+mj-lt"/>
            </a:endParaRPr>
          </a:p>
        </p:txBody>
      </p:sp>
      <p:sp>
        <p:nvSpPr>
          <p:cNvPr id="51" name="TextBox 201"/>
          <p:cNvSpPr txBox="1"/>
          <p:nvPr/>
        </p:nvSpPr>
        <p:spPr bwMode="auto">
          <a:xfrm>
            <a:off x="3501248" y="3861048"/>
            <a:ext cx="832920" cy="431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ant. 1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6411150" y="5122756"/>
            <a:ext cx="890700" cy="6941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402752" y="5824112"/>
            <a:ext cx="1128780" cy="31981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 bwMode="auto">
          <a:xfrm>
            <a:off x="6411479" y="5806777"/>
            <a:ext cx="1726988" cy="0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199"/>
          <p:cNvSpPr txBox="1"/>
          <p:nvPr/>
        </p:nvSpPr>
        <p:spPr bwMode="auto">
          <a:xfrm>
            <a:off x="7567392" y="5803479"/>
            <a:ext cx="832920" cy="431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ant. 2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6411479" y="4194650"/>
            <a:ext cx="0" cy="1615428"/>
          </a:xfrm>
          <a:prstGeom prst="straightConnector1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tailEnd type="stealt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201"/>
          <p:cNvSpPr txBox="1"/>
          <p:nvPr/>
        </p:nvSpPr>
        <p:spPr bwMode="auto">
          <a:xfrm>
            <a:off x="6128825" y="3864554"/>
            <a:ext cx="832920" cy="431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ant. 1</a:t>
            </a:r>
            <a:endParaRPr lang="en-US" dirty="0">
              <a:latin typeface="+mj-lt"/>
              <a:cs typeface="Arial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6411479" y="5806778"/>
            <a:ext cx="583879" cy="77024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156"/>
          <p:cNvSpPr txBox="1">
            <a:spLocks noChangeArrowheads="1"/>
          </p:cNvSpPr>
          <p:nvPr/>
        </p:nvSpPr>
        <p:spPr bwMode="auto">
          <a:xfrm>
            <a:off x="7258551" y="4842679"/>
            <a:ext cx="5100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zh-TW" sz="1600" dirty="0" smtClean="0">
                <a:latin typeface="+mj-lt"/>
              </a:rPr>
              <a:t>Bob</a:t>
            </a:r>
            <a:endParaRPr lang="en-US" sz="1600" baseline="-25000" dirty="0" smtClean="0">
              <a:latin typeface="+mj-lt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6643665" y="4956299"/>
            <a:ext cx="647658" cy="18593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6413861" y="4931678"/>
            <a:ext cx="225678" cy="8718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56"/>
          <p:cNvSpPr txBox="1">
            <a:spLocks noChangeArrowheads="1"/>
          </p:cNvSpPr>
          <p:nvPr/>
        </p:nvSpPr>
        <p:spPr bwMode="auto">
          <a:xfrm>
            <a:off x="6975852" y="5768026"/>
            <a:ext cx="5982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+mj-lt"/>
              </a:rPr>
              <a:t>Chris</a:t>
            </a:r>
            <a:endParaRPr lang="en-US" sz="1600" baseline="-25000" dirty="0" smtClean="0">
              <a:latin typeface="+mj-lt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>
            <a:off x="6995358" y="6134396"/>
            <a:ext cx="526387" cy="43032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591975" y="1295820"/>
            <a:ext cx="3694795" cy="2274657"/>
            <a:chOff x="2395654" y="2270065"/>
            <a:chExt cx="4048554" cy="2475261"/>
          </a:xfrm>
        </p:grpSpPr>
        <p:cxnSp>
          <p:nvCxnSpPr>
            <p:cNvPr id="66" name="Straight Arrow Connector 23"/>
            <p:cNvCxnSpPr/>
            <p:nvPr/>
          </p:nvCxnSpPr>
          <p:spPr>
            <a:xfrm flipH="1" flipV="1">
              <a:off x="5140331" y="3074495"/>
              <a:ext cx="950118" cy="450491"/>
            </a:xfrm>
            <a:prstGeom prst="straightConnector1">
              <a:avLst/>
            </a:prstGeom>
            <a:ln w="50800">
              <a:solidFill>
                <a:schemeClr val="accent2"/>
              </a:solidFill>
              <a:prstDash val="sysDot"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"/>
            <p:cNvCxnSpPr/>
            <p:nvPr/>
          </p:nvCxnSpPr>
          <p:spPr>
            <a:xfrm flipV="1">
              <a:off x="3039929" y="3161150"/>
              <a:ext cx="1258468" cy="360040"/>
            </a:xfrm>
            <a:prstGeom prst="straightConnector1">
              <a:avLst/>
            </a:prstGeom>
            <a:ln w="50800">
              <a:solidFill>
                <a:srgbClr val="4F81BD"/>
              </a:solidFill>
              <a:prstDash val="sysDot"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群組 95"/>
            <p:cNvGrpSpPr/>
            <p:nvPr/>
          </p:nvGrpSpPr>
          <p:grpSpPr>
            <a:xfrm>
              <a:off x="4048315" y="2270065"/>
              <a:ext cx="286731" cy="779795"/>
              <a:chOff x="3851920" y="2132856"/>
              <a:chExt cx="330243" cy="1152127"/>
            </a:xfrm>
          </p:grpSpPr>
          <p:cxnSp>
            <p:nvCxnSpPr>
              <p:cNvPr id="91" name="肘形接點 100"/>
              <p:cNvCxnSpPr/>
              <p:nvPr/>
            </p:nvCxnSpPr>
            <p:spPr>
              <a:xfrm rot="16200000" flipH="1">
                <a:off x="3473878" y="2510898"/>
                <a:ext cx="1044116" cy="288032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等腰三角形 101"/>
              <p:cNvSpPr/>
              <p:nvPr/>
            </p:nvSpPr>
            <p:spPr>
              <a:xfrm rot="16200000">
                <a:off x="3981038" y="3083858"/>
                <a:ext cx="216023" cy="186227"/>
              </a:xfrm>
              <a:prstGeom prst="triangl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  <p:grpSp>
          <p:nvGrpSpPr>
            <p:cNvPr id="69" name="群組 96"/>
            <p:cNvGrpSpPr/>
            <p:nvPr/>
          </p:nvGrpSpPr>
          <p:grpSpPr>
            <a:xfrm>
              <a:off x="4923602" y="2271992"/>
              <a:ext cx="286731" cy="779795"/>
              <a:chOff x="3851920" y="2132856"/>
              <a:chExt cx="330243" cy="1152127"/>
            </a:xfrm>
          </p:grpSpPr>
          <p:cxnSp>
            <p:nvCxnSpPr>
              <p:cNvPr id="89" name="肘形接點 6"/>
              <p:cNvCxnSpPr/>
              <p:nvPr/>
            </p:nvCxnSpPr>
            <p:spPr>
              <a:xfrm rot="16200000" flipH="1">
                <a:off x="3473878" y="2510898"/>
                <a:ext cx="1044116" cy="288032"/>
              </a:xfrm>
              <a:prstGeom prst="bentConnector2">
                <a:avLst/>
              </a:prstGeom>
              <a:ln w="38100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等腰三角形 99"/>
              <p:cNvSpPr/>
              <p:nvPr/>
            </p:nvSpPr>
            <p:spPr>
              <a:xfrm rot="16200000">
                <a:off x="3981038" y="3083858"/>
                <a:ext cx="216023" cy="186227"/>
              </a:xfrm>
              <a:prstGeom prst="triangl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  <p:sp>
          <p:nvSpPr>
            <p:cNvPr id="70" name="圓角矩形 97"/>
            <p:cNvSpPr/>
            <p:nvPr/>
          </p:nvSpPr>
          <p:spPr>
            <a:xfrm>
              <a:off x="3735712" y="2480035"/>
              <a:ext cx="1563013" cy="341161"/>
            </a:xfrm>
            <a:prstGeom prst="roundRect">
              <a:avLst/>
            </a:prstGeom>
            <a:ln w="381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AP</a:t>
              </a:r>
              <a:endParaRPr lang="zh-TW" altLang="en-US" sz="2000" dirty="0"/>
            </a:p>
          </p:txBody>
        </p:sp>
        <p:grpSp>
          <p:nvGrpSpPr>
            <p:cNvPr id="71" name="群組 9"/>
            <p:cNvGrpSpPr/>
            <p:nvPr/>
          </p:nvGrpSpPr>
          <p:grpSpPr>
            <a:xfrm rot="10800000" flipH="1">
              <a:off x="5943639" y="3446257"/>
              <a:ext cx="336650" cy="839778"/>
              <a:chOff x="3851920" y="2132856"/>
              <a:chExt cx="330243" cy="1152127"/>
            </a:xfrm>
          </p:grpSpPr>
          <p:cxnSp>
            <p:nvCxnSpPr>
              <p:cNvPr id="87" name="肘形接點 6"/>
              <p:cNvCxnSpPr/>
              <p:nvPr/>
            </p:nvCxnSpPr>
            <p:spPr>
              <a:xfrm rot="16200000" flipH="1">
                <a:off x="3473878" y="2510898"/>
                <a:ext cx="1044116" cy="288032"/>
              </a:xfrm>
              <a:prstGeom prst="bentConnector2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等腰三角形 106"/>
              <p:cNvSpPr/>
              <p:nvPr/>
            </p:nvSpPr>
            <p:spPr>
              <a:xfrm rot="16200000">
                <a:off x="3981038" y="3083858"/>
                <a:ext cx="216023" cy="186227"/>
              </a:xfrm>
              <a:prstGeom prst="triangl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  <p:sp>
          <p:nvSpPr>
            <p:cNvPr id="72" name="圓角矩形 104"/>
            <p:cNvSpPr/>
            <p:nvPr/>
          </p:nvSpPr>
          <p:spPr>
            <a:xfrm>
              <a:off x="5636014" y="3698163"/>
              <a:ext cx="808194" cy="386738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C</a:t>
              </a:r>
              <a:endParaRPr lang="zh-TW" altLang="en-US" sz="2000" dirty="0"/>
            </a:p>
          </p:txBody>
        </p:sp>
        <p:grpSp>
          <p:nvGrpSpPr>
            <p:cNvPr id="73" name="群組 102"/>
            <p:cNvGrpSpPr/>
            <p:nvPr/>
          </p:nvGrpSpPr>
          <p:grpSpPr>
            <a:xfrm>
              <a:off x="2395654" y="3521190"/>
              <a:ext cx="808194" cy="839778"/>
              <a:chOff x="2141130" y="2982583"/>
              <a:chExt cx="756305" cy="1008110"/>
            </a:xfrm>
          </p:grpSpPr>
          <p:grpSp>
            <p:nvGrpSpPr>
              <p:cNvPr id="83" name="群組 9"/>
              <p:cNvGrpSpPr/>
              <p:nvPr/>
            </p:nvGrpSpPr>
            <p:grpSpPr>
              <a:xfrm rot="10800000" flipH="1">
                <a:off x="2429004" y="2982583"/>
                <a:ext cx="315036" cy="1008110"/>
                <a:chOff x="3851920" y="2132856"/>
                <a:chExt cx="330243" cy="1152127"/>
              </a:xfrm>
            </p:grpSpPr>
            <p:cxnSp>
              <p:nvCxnSpPr>
                <p:cNvPr id="85" name="肘形接點 6"/>
                <p:cNvCxnSpPr/>
                <p:nvPr/>
              </p:nvCxnSpPr>
              <p:spPr>
                <a:xfrm rot="16200000" flipH="1">
                  <a:off x="3473878" y="2510898"/>
                  <a:ext cx="1044116" cy="288032"/>
                </a:xfrm>
                <a:prstGeom prst="bentConnector2">
                  <a:avLst/>
                </a:prstGeom>
                <a:ln w="38100">
                  <a:solidFill>
                    <a:srgbClr val="4F81BD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等腰三角形 106"/>
                <p:cNvSpPr/>
                <p:nvPr/>
              </p:nvSpPr>
              <p:spPr>
                <a:xfrm rot="16200000">
                  <a:off x="3981038" y="3083858"/>
                  <a:ext cx="216023" cy="186227"/>
                </a:xfrm>
                <a:prstGeom prst="triangle">
                  <a:avLst/>
                </a:prstGeom>
                <a:ln w="38100">
                  <a:solidFill>
                    <a:srgbClr val="4F81BD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</p:grpSp>
          <p:sp>
            <p:nvSpPr>
              <p:cNvPr id="84" name="圓角矩形 104"/>
              <p:cNvSpPr/>
              <p:nvPr/>
            </p:nvSpPr>
            <p:spPr>
              <a:xfrm>
                <a:off x="2141130" y="3284983"/>
                <a:ext cx="756305" cy="464259"/>
              </a:xfrm>
              <a:prstGeom prst="roundRect">
                <a:avLst/>
              </a:prstGeom>
              <a:ln w="38100">
                <a:solidFill>
                  <a:srgbClr val="4F81B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 smtClean="0"/>
                  <a:t>A</a:t>
                </a:r>
                <a:endParaRPr lang="zh-TW" altLang="en-US" sz="2000" dirty="0"/>
              </a:p>
            </p:txBody>
          </p:sp>
        </p:grpSp>
        <p:grpSp>
          <p:nvGrpSpPr>
            <p:cNvPr id="74" name="群組 102"/>
            <p:cNvGrpSpPr/>
            <p:nvPr/>
          </p:nvGrpSpPr>
          <p:grpSpPr>
            <a:xfrm>
              <a:off x="3851920" y="3905548"/>
              <a:ext cx="808194" cy="839778"/>
              <a:chOff x="2141130" y="2982583"/>
              <a:chExt cx="756305" cy="1008110"/>
            </a:xfrm>
          </p:grpSpPr>
          <p:grpSp>
            <p:nvGrpSpPr>
              <p:cNvPr id="79" name="群組 9"/>
              <p:cNvGrpSpPr/>
              <p:nvPr/>
            </p:nvGrpSpPr>
            <p:grpSpPr>
              <a:xfrm rot="10800000" flipH="1">
                <a:off x="2429004" y="2982583"/>
                <a:ext cx="315036" cy="1008110"/>
                <a:chOff x="3851920" y="2132856"/>
                <a:chExt cx="330243" cy="1152127"/>
              </a:xfrm>
            </p:grpSpPr>
            <p:cxnSp>
              <p:nvCxnSpPr>
                <p:cNvPr id="81" name="肘形接點 6"/>
                <p:cNvCxnSpPr/>
                <p:nvPr/>
              </p:nvCxnSpPr>
              <p:spPr>
                <a:xfrm rot="16200000" flipH="1">
                  <a:off x="3473878" y="2510898"/>
                  <a:ext cx="1044116" cy="288032"/>
                </a:xfrm>
                <a:prstGeom prst="bentConnector2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等腰三角形 106"/>
                <p:cNvSpPr/>
                <p:nvPr/>
              </p:nvSpPr>
              <p:spPr>
                <a:xfrm rot="16200000">
                  <a:off x="3981038" y="3083858"/>
                  <a:ext cx="216023" cy="186227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</p:grpSp>
          <p:sp>
            <p:nvSpPr>
              <p:cNvPr id="80" name="圓角矩形 104"/>
              <p:cNvSpPr/>
              <p:nvPr/>
            </p:nvSpPr>
            <p:spPr>
              <a:xfrm>
                <a:off x="2141130" y="3284983"/>
                <a:ext cx="756305" cy="46425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 smtClean="0"/>
                  <a:t>B</a:t>
                </a:r>
                <a:endParaRPr lang="zh-TW" altLang="en-US" sz="2000" dirty="0"/>
              </a:p>
            </p:txBody>
          </p:sp>
        </p:grpSp>
        <p:cxnSp>
          <p:nvCxnSpPr>
            <p:cNvPr id="75" name="Straight Arrow Connector 23"/>
            <p:cNvCxnSpPr/>
            <p:nvPr/>
          </p:nvCxnSpPr>
          <p:spPr>
            <a:xfrm flipV="1">
              <a:off x="4496195" y="3161151"/>
              <a:ext cx="117046" cy="744397"/>
            </a:xfrm>
            <a:prstGeom prst="straightConnector1">
              <a:avLst/>
            </a:prstGeom>
            <a:ln w="50800">
              <a:solidFill>
                <a:schemeClr val="accent3">
                  <a:lumMod val="75000"/>
                </a:schemeClr>
              </a:solidFill>
              <a:prstDash val="sysDot"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950286" y="2919984"/>
              <a:ext cx="513245" cy="435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h</a:t>
              </a:r>
              <a:r>
                <a:rPr lang="en-US" sz="2000" baseline="-25000" dirty="0" err="1" smtClean="0"/>
                <a:t>A</a:t>
              </a:r>
              <a:endParaRPr lang="en-US" sz="2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89321" y="3206231"/>
              <a:ext cx="481628" cy="435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h</a:t>
              </a:r>
              <a:r>
                <a:rPr lang="en-US" sz="2000" baseline="-25000" dirty="0" err="1" smtClean="0"/>
                <a:t>B</a:t>
              </a:r>
              <a:endParaRPr lang="en-US" sz="2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516388" y="2803802"/>
              <a:ext cx="527297" cy="435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h</a:t>
              </a:r>
              <a:r>
                <a:rPr lang="en-US" sz="2000" baseline="-25000" dirty="0" err="1" smtClean="0"/>
                <a:t>C</a:t>
              </a:r>
              <a:endParaRPr lang="en-US" sz="2000" dirty="0"/>
            </a:p>
          </p:txBody>
        </p:sp>
      </p:grpSp>
      <p:sp>
        <p:nvSpPr>
          <p:cNvPr id="93" name="Rounded Rectangle 92"/>
          <p:cNvSpPr/>
          <p:nvPr/>
        </p:nvSpPr>
        <p:spPr>
          <a:xfrm>
            <a:off x="4567515" y="1879673"/>
            <a:ext cx="4354712" cy="1539021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bIns="91440" rtlCol="0" anchor="ctr" anchorCtr="1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Grouping </a:t>
            </a:r>
            <a:r>
              <a:rPr lang="en-US" sz="2000" dirty="0">
                <a:solidFill>
                  <a:schemeClr val="tx1"/>
                </a:solidFill>
              </a:rPr>
              <a:t>different </a:t>
            </a:r>
            <a:r>
              <a:rPr lang="en-US" sz="2000" dirty="0" smtClean="0">
                <a:solidFill>
                  <a:schemeClr val="tx1"/>
                </a:solidFill>
              </a:rPr>
              <a:t>subsets of clients as </a:t>
            </a:r>
            <a:r>
              <a:rPr lang="en-US" sz="2000" dirty="0">
                <a:solidFill>
                  <a:schemeClr val="tx1"/>
                </a:solidFill>
              </a:rPr>
              <a:t>concurrent </a:t>
            </a:r>
            <a:r>
              <a:rPr lang="en-US" sz="2000" dirty="0" smtClean="0">
                <a:solidFill>
                  <a:schemeClr val="tx1"/>
                </a:solidFill>
              </a:rPr>
              <a:t>receivers results </a:t>
            </a:r>
            <a:r>
              <a:rPr lang="en-US" sz="2000" dirty="0">
                <a:solidFill>
                  <a:schemeClr val="tx1"/>
                </a:solidFill>
              </a:rPr>
              <a:t>in different </a:t>
            </a:r>
            <a:r>
              <a:rPr lang="en-US" sz="2000" dirty="0" smtClean="0">
                <a:solidFill>
                  <a:schemeClr val="tx1"/>
                </a:solidFill>
              </a:rPr>
              <a:t>sum-rates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b="1" u="sng" dirty="0" smtClean="0">
                <a:solidFill>
                  <a:schemeClr val="tx1"/>
                </a:solidFill>
                <a:sym typeface="Wingdings"/>
              </a:rPr>
              <a:t>Need proper user selection</a:t>
            </a:r>
            <a:endParaRPr lang="en-US" sz="2000" b="1" u="sng" dirty="0">
              <a:solidFill>
                <a:schemeClr val="tx1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49" y="6091204"/>
            <a:ext cx="374208" cy="3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User 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3613180"/>
            <a:ext cx="7886700" cy="31424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Exhaustive search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Calculate the sum-rate for each of           groups</a:t>
            </a:r>
          </a:p>
          <a:p>
            <a:pPr lvl="1">
              <a:spcBef>
                <a:spcPts val="2400"/>
              </a:spcBef>
            </a:pPr>
            <a:r>
              <a:rPr lang="en-US" dirty="0" smtClean="0"/>
              <a:t>Pick the one with the maximal sum-rate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Greedy</a:t>
            </a:r>
            <a:r>
              <a:rPr lang="en-US" dirty="0"/>
              <a:t>: </a:t>
            </a:r>
            <a:endParaRPr lang="en-US" dirty="0" smtClean="0"/>
          </a:p>
          <a:p>
            <a:pPr marL="539750" lvl="1" indent="-269875"/>
            <a:r>
              <a:rPr lang="en-US" dirty="0" smtClean="0"/>
              <a:t>sequentially </a:t>
            </a:r>
            <a:r>
              <a:rPr lang="en-US" dirty="0"/>
              <a:t>add a user producing the maximal rate </a:t>
            </a:r>
            <a:r>
              <a:rPr lang="en-US" dirty="0">
                <a:solidFill>
                  <a:schemeClr val="accent5"/>
                </a:solidFill>
              </a:rPr>
              <a:t>after projecting on the subspace of the users that have been </a:t>
            </a:r>
            <a:r>
              <a:rPr lang="en-US" dirty="0" smtClean="0">
                <a:solidFill>
                  <a:schemeClr val="accent5"/>
                </a:solidFill>
              </a:rPr>
              <a:t>selected</a:t>
            </a:r>
            <a:endParaRPr lang="en-US" dirty="0">
              <a:solidFill>
                <a:schemeClr val="accent5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91975" y="1295820"/>
            <a:ext cx="3694795" cy="2274657"/>
            <a:chOff x="2395654" y="2270065"/>
            <a:chExt cx="4048554" cy="2475261"/>
          </a:xfrm>
        </p:grpSpPr>
        <p:cxnSp>
          <p:nvCxnSpPr>
            <p:cNvPr id="66" name="Straight Arrow Connector 23"/>
            <p:cNvCxnSpPr/>
            <p:nvPr/>
          </p:nvCxnSpPr>
          <p:spPr>
            <a:xfrm flipH="1" flipV="1">
              <a:off x="5140331" y="3074495"/>
              <a:ext cx="950118" cy="450491"/>
            </a:xfrm>
            <a:prstGeom prst="straightConnector1">
              <a:avLst/>
            </a:prstGeom>
            <a:ln w="50800">
              <a:solidFill>
                <a:schemeClr val="accent2"/>
              </a:solidFill>
              <a:prstDash val="sysDot"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"/>
            <p:cNvCxnSpPr/>
            <p:nvPr/>
          </p:nvCxnSpPr>
          <p:spPr>
            <a:xfrm flipV="1">
              <a:off x="3039929" y="3161150"/>
              <a:ext cx="1258468" cy="360040"/>
            </a:xfrm>
            <a:prstGeom prst="straightConnector1">
              <a:avLst/>
            </a:prstGeom>
            <a:ln w="50800">
              <a:solidFill>
                <a:srgbClr val="4F81BD"/>
              </a:solidFill>
              <a:prstDash val="sysDot"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群組 95"/>
            <p:cNvGrpSpPr/>
            <p:nvPr/>
          </p:nvGrpSpPr>
          <p:grpSpPr>
            <a:xfrm>
              <a:off x="4048315" y="2270065"/>
              <a:ext cx="286731" cy="779795"/>
              <a:chOff x="3851920" y="2132856"/>
              <a:chExt cx="330243" cy="1152127"/>
            </a:xfrm>
          </p:grpSpPr>
          <p:cxnSp>
            <p:nvCxnSpPr>
              <p:cNvPr id="91" name="肘形接點 100"/>
              <p:cNvCxnSpPr/>
              <p:nvPr/>
            </p:nvCxnSpPr>
            <p:spPr>
              <a:xfrm rot="16200000" flipH="1">
                <a:off x="3473878" y="2510898"/>
                <a:ext cx="1044116" cy="288032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等腰三角形 101"/>
              <p:cNvSpPr/>
              <p:nvPr/>
            </p:nvSpPr>
            <p:spPr>
              <a:xfrm rot="16200000">
                <a:off x="3981038" y="3083858"/>
                <a:ext cx="216023" cy="186227"/>
              </a:xfrm>
              <a:prstGeom prst="triangl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  <p:grpSp>
          <p:nvGrpSpPr>
            <p:cNvPr id="69" name="群組 96"/>
            <p:cNvGrpSpPr/>
            <p:nvPr/>
          </p:nvGrpSpPr>
          <p:grpSpPr>
            <a:xfrm>
              <a:off x="4923602" y="2271992"/>
              <a:ext cx="286731" cy="779795"/>
              <a:chOff x="3851920" y="2132856"/>
              <a:chExt cx="330243" cy="1152127"/>
            </a:xfrm>
          </p:grpSpPr>
          <p:cxnSp>
            <p:nvCxnSpPr>
              <p:cNvPr id="89" name="肘形接點 6"/>
              <p:cNvCxnSpPr/>
              <p:nvPr/>
            </p:nvCxnSpPr>
            <p:spPr>
              <a:xfrm rot="16200000" flipH="1">
                <a:off x="3473878" y="2510898"/>
                <a:ext cx="1044116" cy="288032"/>
              </a:xfrm>
              <a:prstGeom prst="bentConnector2">
                <a:avLst/>
              </a:prstGeom>
              <a:ln w="38100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等腰三角形 99"/>
              <p:cNvSpPr/>
              <p:nvPr/>
            </p:nvSpPr>
            <p:spPr>
              <a:xfrm rot="16200000">
                <a:off x="3981038" y="3083858"/>
                <a:ext cx="216023" cy="186227"/>
              </a:xfrm>
              <a:prstGeom prst="triangl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  <p:sp>
          <p:nvSpPr>
            <p:cNvPr id="70" name="圓角矩形 97"/>
            <p:cNvSpPr/>
            <p:nvPr/>
          </p:nvSpPr>
          <p:spPr>
            <a:xfrm>
              <a:off x="3735712" y="2480035"/>
              <a:ext cx="1563013" cy="341161"/>
            </a:xfrm>
            <a:prstGeom prst="roundRect">
              <a:avLst/>
            </a:prstGeom>
            <a:ln w="381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AP</a:t>
              </a:r>
              <a:endParaRPr lang="zh-TW" altLang="en-US" sz="2000" dirty="0"/>
            </a:p>
          </p:txBody>
        </p:sp>
        <p:grpSp>
          <p:nvGrpSpPr>
            <p:cNvPr id="71" name="群組 9"/>
            <p:cNvGrpSpPr/>
            <p:nvPr/>
          </p:nvGrpSpPr>
          <p:grpSpPr>
            <a:xfrm rot="10800000" flipH="1">
              <a:off x="5943639" y="3446257"/>
              <a:ext cx="336650" cy="839778"/>
              <a:chOff x="3851920" y="2132856"/>
              <a:chExt cx="330243" cy="1152127"/>
            </a:xfrm>
          </p:grpSpPr>
          <p:cxnSp>
            <p:nvCxnSpPr>
              <p:cNvPr id="87" name="肘形接點 6"/>
              <p:cNvCxnSpPr/>
              <p:nvPr/>
            </p:nvCxnSpPr>
            <p:spPr>
              <a:xfrm rot="16200000" flipH="1">
                <a:off x="3473878" y="2510898"/>
                <a:ext cx="1044116" cy="288032"/>
              </a:xfrm>
              <a:prstGeom prst="bentConnector2">
                <a:avLst/>
              </a:prstGeom>
              <a:ln w="38100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等腰三角形 106"/>
              <p:cNvSpPr/>
              <p:nvPr/>
            </p:nvSpPr>
            <p:spPr>
              <a:xfrm rot="16200000">
                <a:off x="3981038" y="3083858"/>
                <a:ext cx="216023" cy="186227"/>
              </a:xfrm>
              <a:prstGeom prst="triangl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  <p:sp>
          <p:nvSpPr>
            <p:cNvPr id="72" name="圓角矩形 104"/>
            <p:cNvSpPr/>
            <p:nvPr/>
          </p:nvSpPr>
          <p:spPr>
            <a:xfrm>
              <a:off x="5636014" y="3698163"/>
              <a:ext cx="808194" cy="386738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 smtClean="0"/>
                <a:t>C</a:t>
              </a:r>
              <a:endParaRPr lang="zh-TW" altLang="en-US" sz="2000" dirty="0"/>
            </a:p>
          </p:txBody>
        </p:sp>
        <p:grpSp>
          <p:nvGrpSpPr>
            <p:cNvPr id="73" name="群組 102"/>
            <p:cNvGrpSpPr/>
            <p:nvPr/>
          </p:nvGrpSpPr>
          <p:grpSpPr>
            <a:xfrm>
              <a:off x="2395654" y="3521190"/>
              <a:ext cx="808194" cy="839778"/>
              <a:chOff x="2141130" y="2982583"/>
              <a:chExt cx="756305" cy="1008110"/>
            </a:xfrm>
          </p:grpSpPr>
          <p:grpSp>
            <p:nvGrpSpPr>
              <p:cNvPr id="83" name="群組 9"/>
              <p:cNvGrpSpPr/>
              <p:nvPr/>
            </p:nvGrpSpPr>
            <p:grpSpPr>
              <a:xfrm rot="10800000" flipH="1">
                <a:off x="2429004" y="2982583"/>
                <a:ext cx="315036" cy="1008110"/>
                <a:chOff x="3851920" y="2132856"/>
                <a:chExt cx="330243" cy="1152127"/>
              </a:xfrm>
            </p:grpSpPr>
            <p:cxnSp>
              <p:nvCxnSpPr>
                <p:cNvPr id="85" name="肘形接點 6"/>
                <p:cNvCxnSpPr/>
                <p:nvPr/>
              </p:nvCxnSpPr>
              <p:spPr>
                <a:xfrm rot="16200000" flipH="1">
                  <a:off x="3473878" y="2510898"/>
                  <a:ext cx="1044116" cy="288032"/>
                </a:xfrm>
                <a:prstGeom prst="bentConnector2">
                  <a:avLst/>
                </a:prstGeom>
                <a:ln w="38100">
                  <a:solidFill>
                    <a:srgbClr val="4F81BD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等腰三角形 106"/>
                <p:cNvSpPr/>
                <p:nvPr/>
              </p:nvSpPr>
              <p:spPr>
                <a:xfrm rot="16200000">
                  <a:off x="3981038" y="3083858"/>
                  <a:ext cx="216023" cy="186227"/>
                </a:xfrm>
                <a:prstGeom prst="triangle">
                  <a:avLst/>
                </a:prstGeom>
                <a:ln w="38100">
                  <a:solidFill>
                    <a:srgbClr val="4F81BD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</p:grpSp>
          <p:sp>
            <p:nvSpPr>
              <p:cNvPr id="84" name="圓角矩形 104"/>
              <p:cNvSpPr/>
              <p:nvPr/>
            </p:nvSpPr>
            <p:spPr>
              <a:xfrm>
                <a:off x="2141130" y="3284983"/>
                <a:ext cx="756305" cy="464259"/>
              </a:xfrm>
              <a:prstGeom prst="roundRect">
                <a:avLst/>
              </a:prstGeom>
              <a:ln w="38100">
                <a:solidFill>
                  <a:srgbClr val="4F81B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 smtClean="0"/>
                  <a:t>A</a:t>
                </a:r>
                <a:endParaRPr lang="zh-TW" altLang="en-US" sz="2000" dirty="0"/>
              </a:p>
            </p:txBody>
          </p:sp>
        </p:grpSp>
        <p:grpSp>
          <p:nvGrpSpPr>
            <p:cNvPr id="74" name="群組 102"/>
            <p:cNvGrpSpPr/>
            <p:nvPr/>
          </p:nvGrpSpPr>
          <p:grpSpPr>
            <a:xfrm>
              <a:off x="3851920" y="3905548"/>
              <a:ext cx="808194" cy="839778"/>
              <a:chOff x="2141130" y="2982583"/>
              <a:chExt cx="756305" cy="1008110"/>
            </a:xfrm>
          </p:grpSpPr>
          <p:grpSp>
            <p:nvGrpSpPr>
              <p:cNvPr id="79" name="群組 9"/>
              <p:cNvGrpSpPr/>
              <p:nvPr/>
            </p:nvGrpSpPr>
            <p:grpSpPr>
              <a:xfrm rot="10800000" flipH="1">
                <a:off x="2429004" y="2982583"/>
                <a:ext cx="315036" cy="1008110"/>
                <a:chOff x="3851920" y="2132856"/>
                <a:chExt cx="330243" cy="1152127"/>
              </a:xfrm>
            </p:grpSpPr>
            <p:cxnSp>
              <p:nvCxnSpPr>
                <p:cNvPr id="81" name="肘形接點 6"/>
                <p:cNvCxnSpPr/>
                <p:nvPr/>
              </p:nvCxnSpPr>
              <p:spPr>
                <a:xfrm rot="16200000" flipH="1">
                  <a:off x="3473878" y="2510898"/>
                  <a:ext cx="1044116" cy="288032"/>
                </a:xfrm>
                <a:prstGeom prst="bentConnector2">
                  <a:avLst/>
                </a:prstGeom>
                <a:ln w="38100">
                  <a:solidFill>
                    <a:schemeClr val="accent3">
                      <a:lumMod val="7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等腰三角形 106"/>
                <p:cNvSpPr/>
                <p:nvPr/>
              </p:nvSpPr>
              <p:spPr>
                <a:xfrm rot="16200000">
                  <a:off x="3981038" y="3083858"/>
                  <a:ext cx="216023" cy="186227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</p:grpSp>
          <p:sp>
            <p:nvSpPr>
              <p:cNvPr id="80" name="圓角矩形 104"/>
              <p:cNvSpPr/>
              <p:nvPr/>
            </p:nvSpPr>
            <p:spPr>
              <a:xfrm>
                <a:off x="2141130" y="3284983"/>
                <a:ext cx="756305" cy="46425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 smtClean="0"/>
                  <a:t>B</a:t>
                </a:r>
                <a:endParaRPr lang="zh-TW" altLang="en-US" sz="2000" dirty="0"/>
              </a:p>
            </p:txBody>
          </p:sp>
        </p:grpSp>
        <p:cxnSp>
          <p:nvCxnSpPr>
            <p:cNvPr id="75" name="Straight Arrow Connector 23"/>
            <p:cNvCxnSpPr/>
            <p:nvPr/>
          </p:nvCxnSpPr>
          <p:spPr>
            <a:xfrm flipV="1">
              <a:off x="4496195" y="3161151"/>
              <a:ext cx="117046" cy="744397"/>
            </a:xfrm>
            <a:prstGeom prst="straightConnector1">
              <a:avLst/>
            </a:prstGeom>
            <a:ln w="50800">
              <a:solidFill>
                <a:schemeClr val="accent3">
                  <a:lumMod val="75000"/>
                </a:schemeClr>
              </a:solidFill>
              <a:prstDash val="sysDot"/>
              <a:headEnd type="stealth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950286" y="2919984"/>
              <a:ext cx="513245" cy="435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h</a:t>
              </a:r>
              <a:r>
                <a:rPr lang="en-US" sz="2000" baseline="-25000" dirty="0" err="1" smtClean="0"/>
                <a:t>A</a:t>
              </a:r>
              <a:endParaRPr lang="en-US" sz="2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89321" y="3206231"/>
              <a:ext cx="481628" cy="435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h</a:t>
              </a:r>
              <a:r>
                <a:rPr lang="en-US" sz="2000" baseline="-25000" dirty="0" err="1" smtClean="0"/>
                <a:t>B</a:t>
              </a:r>
              <a:endParaRPr lang="en-US" sz="20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516388" y="2803802"/>
              <a:ext cx="527297" cy="435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h</a:t>
              </a:r>
              <a:r>
                <a:rPr lang="en-US" sz="2000" baseline="-25000" dirty="0" err="1" smtClean="0"/>
                <a:t>C</a:t>
              </a:r>
              <a:endParaRPr lang="en-US" sz="20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199" y="3851497"/>
            <a:ext cx="609600" cy="736600"/>
          </a:xfrm>
          <a:prstGeom prst="rect">
            <a:avLst/>
          </a:prstGeom>
        </p:spPr>
      </p:pic>
      <p:sp>
        <p:nvSpPr>
          <p:cNvPr id="94" name="Rounded Rectangle 93"/>
          <p:cNvSpPr/>
          <p:nvPr/>
        </p:nvSpPr>
        <p:spPr>
          <a:xfrm>
            <a:off x="4567515" y="1879673"/>
            <a:ext cx="4354712" cy="1539021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bIns="91440" rtlCol="0" anchor="ctr" anchorCtr="1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Grouping </a:t>
            </a:r>
            <a:r>
              <a:rPr lang="en-US" sz="2000" dirty="0">
                <a:solidFill>
                  <a:schemeClr val="tx1"/>
                </a:solidFill>
              </a:rPr>
              <a:t>different </a:t>
            </a:r>
            <a:r>
              <a:rPr lang="en-US" sz="2000" dirty="0" smtClean="0">
                <a:solidFill>
                  <a:schemeClr val="tx1"/>
                </a:solidFill>
              </a:rPr>
              <a:t>subsets of clients as </a:t>
            </a:r>
            <a:r>
              <a:rPr lang="en-US" sz="2000" dirty="0">
                <a:solidFill>
                  <a:schemeClr val="tx1"/>
                </a:solidFill>
              </a:rPr>
              <a:t>concurrent </a:t>
            </a:r>
            <a:r>
              <a:rPr lang="en-US" sz="2000" dirty="0" smtClean="0">
                <a:solidFill>
                  <a:schemeClr val="tx1"/>
                </a:solidFill>
              </a:rPr>
              <a:t>receivers results </a:t>
            </a:r>
            <a:r>
              <a:rPr lang="en-US" sz="2000" dirty="0">
                <a:solidFill>
                  <a:schemeClr val="tx1"/>
                </a:solidFill>
              </a:rPr>
              <a:t>in different </a:t>
            </a:r>
            <a:r>
              <a:rPr lang="en-US" sz="2000" dirty="0" smtClean="0">
                <a:solidFill>
                  <a:schemeClr val="tx1"/>
                </a:solidFill>
              </a:rPr>
              <a:t>sum-rates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b="1" u="sng" dirty="0" smtClean="0">
                <a:solidFill>
                  <a:schemeClr val="tx1"/>
                </a:solidFill>
                <a:sym typeface="Wingdings"/>
              </a:rPr>
              <a:t>Need proper </a:t>
            </a:r>
            <a:r>
              <a:rPr lang="en-US" sz="2000" b="1" u="sng" smtClean="0">
                <a:solidFill>
                  <a:schemeClr val="tx1"/>
                </a:solidFill>
                <a:sym typeface="Wingdings"/>
              </a:rPr>
              <a:t>user selection</a:t>
            </a:r>
            <a:endParaRPr lang="en-US" sz="2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2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Power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Achievable sum-rate for a set of user </a:t>
            </a:r>
            <a:r>
              <a:rPr lang="en-US" i="1" dirty="0" smtClean="0">
                <a:latin typeface="Lucida Calligraphy" charset="0"/>
                <a:ea typeface="Lucida Calligraphy" charset="0"/>
                <a:cs typeface="Lucida Calligraphy" charset="0"/>
              </a:rPr>
              <a:t>S</a:t>
            </a:r>
            <a:r>
              <a:rPr lang="en-US" dirty="0" smtClean="0">
                <a:latin typeface="Lucida Calligraphy" charset="0"/>
                <a:ea typeface="Lucida Calligraphy" charset="0"/>
                <a:cs typeface="Lucida Calligraphy" charset="0"/>
              </a:rPr>
              <a:t> </a:t>
            </a:r>
            <a:endParaRPr lang="en-US" dirty="0"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17758" y="3946359"/>
            <a:ext cx="1155031" cy="637673"/>
          </a:xfrm>
          <a:prstGeom prst="rect">
            <a:avLst/>
          </a:prstGeom>
          <a:noFill/>
          <a:ln w="317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19337" y="4620126"/>
            <a:ext cx="252663" cy="28875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00675" y="4863339"/>
            <a:ext cx="388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Power allocated to user </a:t>
            </a:r>
            <a:r>
              <a:rPr lang="en-US" sz="2400" i="1" dirty="0" err="1" smtClean="0">
                <a:solidFill>
                  <a:schemeClr val="accent2"/>
                </a:solidFill>
              </a:rPr>
              <a:t>i</a:t>
            </a:r>
            <a:endParaRPr lang="en-US" sz="2400" i="1" dirty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2664650"/>
            <a:ext cx="5448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Power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1726"/>
            <a:ext cx="7886700" cy="3795847"/>
          </a:xfrm>
        </p:spPr>
        <p:txBody>
          <a:bodyPr/>
          <a:lstStyle/>
          <a:p>
            <a:r>
              <a:rPr lang="en-US" dirty="0" smtClean="0"/>
              <a:t>Optimal power allocation: </a:t>
            </a:r>
            <a:r>
              <a:rPr lang="en-US" dirty="0" err="1" smtClean="0"/>
              <a:t>Waterfilling</a:t>
            </a:r>
            <a:endParaRPr lang="en-US" dirty="0">
              <a:latin typeface="Lucida Calligraphy" charset="0"/>
              <a:ea typeface="Lucida Calligraphy" charset="0"/>
              <a:cs typeface="Lucida Calligraphy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2961125"/>
            <a:ext cx="7747000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280" y="5772842"/>
            <a:ext cx="8650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/>
            <a:r>
              <a:rPr lang="en-US" sz="1400" dirty="0" smtClean="0"/>
              <a:t>[1] </a:t>
            </a:r>
            <a:r>
              <a:rPr lang="en-US" sz="1400" dirty="0" err="1" smtClean="0"/>
              <a:t>Yoo</a:t>
            </a:r>
            <a:r>
              <a:rPr lang="en-US" sz="1400" dirty="0" smtClean="0"/>
              <a:t> </a:t>
            </a:r>
            <a:r>
              <a:rPr lang="en-US" sz="1400" dirty="0" err="1" smtClean="0"/>
              <a:t>et.al</a:t>
            </a:r>
            <a:r>
              <a:rPr lang="en-US" sz="1400" dirty="0" smtClean="0"/>
              <a:t>. “On </a:t>
            </a:r>
            <a:r>
              <a:rPr lang="en-US" sz="1400" dirty="0"/>
              <a:t>the optimality of </a:t>
            </a:r>
            <a:r>
              <a:rPr lang="en-US" sz="1400" dirty="0" err="1"/>
              <a:t>multiantenna</a:t>
            </a:r>
            <a:r>
              <a:rPr lang="en-US" sz="1400" dirty="0"/>
              <a:t> broadcast scheduling using zero-forcing </a:t>
            </a:r>
            <a:r>
              <a:rPr lang="en-US" sz="1400" dirty="0" err="1" smtClean="0"/>
              <a:t>beamforming</a:t>
            </a:r>
            <a:r>
              <a:rPr lang="en-US" sz="1400" dirty="0" smtClean="0"/>
              <a:t>,” </a:t>
            </a:r>
            <a:r>
              <a:rPr lang="en-US" sz="1400" dirty="0"/>
              <a:t>IEEE </a:t>
            </a:r>
            <a:r>
              <a:rPr lang="en-US" sz="1400" dirty="0" smtClean="0"/>
              <a:t>JSAC, </a:t>
            </a:r>
            <a:r>
              <a:rPr lang="en-US" sz="1400" dirty="0"/>
              <a:t>24(3):528–541, March 2006</a:t>
            </a:r>
            <a:r>
              <a:rPr lang="en-US" sz="1400" dirty="0" smtClean="0"/>
              <a:t>.</a:t>
            </a:r>
          </a:p>
          <a:p>
            <a:pPr marL="274638" indent="-274638"/>
            <a:r>
              <a:rPr lang="en-US" sz="1400" dirty="0"/>
              <a:t>[2] </a:t>
            </a:r>
            <a:r>
              <a:rPr lang="en-US" sz="1400" dirty="0" smtClean="0"/>
              <a:t>Huang </a:t>
            </a:r>
            <a:r>
              <a:rPr lang="en-US" sz="1400" dirty="0" err="1" smtClean="0"/>
              <a:t>et.al</a:t>
            </a:r>
            <a:r>
              <a:rPr lang="en-US" sz="1400" dirty="0" smtClean="0"/>
              <a:t>., </a:t>
            </a:r>
            <a:r>
              <a:rPr lang="en-US" sz="1400" dirty="0"/>
              <a:t>"User Selection for Multiuser MIMO Downlink With Zero-Forcing </a:t>
            </a:r>
            <a:r>
              <a:rPr lang="en-US" sz="1400" dirty="0" err="1"/>
              <a:t>Beamforming</a:t>
            </a:r>
            <a:r>
              <a:rPr lang="en-US" sz="1400" dirty="0"/>
              <a:t>," in IEEE </a:t>
            </a:r>
            <a:r>
              <a:rPr lang="en-US" sz="1400" dirty="0" smtClean="0"/>
              <a:t>TVT, </a:t>
            </a:r>
            <a:r>
              <a:rPr lang="en-US" sz="1400" dirty="0"/>
              <a:t>vol. 62, no. 7, pp. 3084-3097, Sept. 2013</a:t>
            </a:r>
            <a:r>
              <a:rPr lang="en-US" sz="1400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1405468"/>
            <a:ext cx="7620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Interference Nulling</a:t>
            </a:r>
            <a:endParaRPr lang="en-US" dirty="0"/>
          </a:p>
          <a:p>
            <a:r>
              <a:rPr lang="en-US" dirty="0" smtClean="0"/>
              <a:t>Zero-forcing Beamforming (802.11ac)</a:t>
            </a:r>
          </a:p>
          <a:p>
            <a:r>
              <a:rPr lang="en-US" dirty="0" smtClean="0"/>
              <a:t>Interference Alignment</a:t>
            </a:r>
          </a:p>
          <a:p>
            <a:r>
              <a:rPr lang="en-US" dirty="0" smtClean="0"/>
              <a:t>Network MIMO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61577" y="1818053"/>
            <a:ext cx="5093501" cy="2876984"/>
            <a:chOff x="361577" y="1818053"/>
            <a:chExt cx="5093501" cy="287698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577" y="1938478"/>
              <a:ext cx="5049256" cy="271465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152221" y="1818053"/>
              <a:ext cx="1302857" cy="822866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50076" y="4484880"/>
              <a:ext cx="938303" cy="210157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mtClean="0">
                  <a:latin typeface="Times New Roman" charset="0"/>
                  <a:ea typeface="Times New Roman" charset="0"/>
                  <a:cs typeface="Times New Roman" charset="0"/>
                </a:rPr>
                <a:t>user</a:t>
              </a:r>
              <a:endParaRPr lang="en-US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Waterfilling</a:t>
            </a:r>
            <a:r>
              <a:rPr lang="en-US" dirty="0" smtClean="0"/>
              <a:t> Power Allocation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01293" y="3295805"/>
            <a:ext cx="2857500" cy="685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94624" y="2889250"/>
            <a:ext cx="1850582" cy="1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87701" y="2651693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water level </a:t>
            </a:r>
            <a:r>
              <a:rPr lang="en-US" sz="2400" i="1" dirty="0" smtClean="0">
                <a:solidFill>
                  <a:schemeClr val="accent2"/>
                </a:solidFill>
              </a:rPr>
              <a:t>μ</a:t>
            </a:r>
            <a:r>
              <a:rPr lang="en-US" sz="2400" dirty="0" smtClean="0">
                <a:solidFill>
                  <a:schemeClr val="accent2"/>
                </a:solidFill>
              </a:rPr>
              <a:t> such that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28650" y="5195371"/>
            <a:ext cx="8350001" cy="1488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pleSymbols" charset="0"/>
              <a:buChar char="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Good channels get more power than poor channels</a:t>
            </a:r>
          </a:p>
          <a:p>
            <a:r>
              <a:rPr lang="en-US" sz="2400" b="1" dirty="0" smtClean="0">
                <a:solidFill>
                  <a:schemeClr val="accent5"/>
                </a:solidFill>
              </a:rPr>
              <a:t>Fairness </a:t>
            </a:r>
            <a:r>
              <a:rPr lang="en-US" sz="2400" dirty="0" smtClean="0"/>
              <a:t>is a concern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467013" y="2290702"/>
            <a:ext cx="644677" cy="567373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327995" y="1644341"/>
            <a:ext cx="399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power allocated to user </a:t>
            </a:r>
            <a:r>
              <a:rPr lang="en-US" sz="2400" i="1" dirty="0" err="1" smtClean="0">
                <a:solidFill>
                  <a:schemeClr val="accent5"/>
                </a:solidFill>
              </a:rPr>
              <a:t>i</a:t>
            </a:r>
            <a:r>
              <a:rPr lang="en-US" sz="2400" dirty="0" smtClean="0">
                <a:solidFill>
                  <a:schemeClr val="accent5"/>
                </a:solidFill>
              </a:rPr>
              <a:t>:</a:t>
            </a:r>
            <a:endParaRPr lang="en-US" sz="2400" dirty="0">
              <a:solidFill>
                <a:schemeClr val="accent5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521" y="1457294"/>
            <a:ext cx="2679700" cy="787400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4152221" y="4074779"/>
            <a:ext cx="1135480" cy="238382"/>
          </a:xfrm>
          <a:prstGeom prst="straightConnector1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293" y="4232888"/>
            <a:ext cx="736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Interference Nulling</a:t>
            </a:r>
            <a:endParaRPr lang="en-US" dirty="0"/>
          </a:p>
          <a:p>
            <a:r>
              <a:rPr lang="en-US" dirty="0" smtClean="0"/>
              <a:t>Zero-forcing Beamforming (802.11ac)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Interference Alignment</a:t>
            </a:r>
          </a:p>
          <a:p>
            <a:r>
              <a:rPr lang="en-US" dirty="0"/>
              <a:t>Network MIMO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Alignment</a:t>
            </a:r>
            <a:endParaRPr lang="en-US" dirty="0"/>
          </a:p>
        </p:txBody>
      </p:sp>
      <p:sp>
        <p:nvSpPr>
          <p:cNvPr id="19" name="Arc 18"/>
          <p:cNvSpPr/>
          <p:nvPr/>
        </p:nvSpPr>
        <p:spPr>
          <a:xfrm rot="19328536">
            <a:off x="4249535" y="2423371"/>
            <a:ext cx="914400" cy="914400"/>
          </a:xfrm>
          <a:prstGeom prst="arc">
            <a:avLst>
              <a:gd name="adj1" fmla="val 17229906"/>
              <a:gd name="adj2" fmla="val 21270797"/>
            </a:avLst>
          </a:prstGeom>
          <a:ln w="444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10"/>
          <p:cNvGrpSpPr/>
          <p:nvPr/>
        </p:nvGrpSpPr>
        <p:grpSpPr>
          <a:xfrm>
            <a:off x="1752600" y="2110232"/>
            <a:ext cx="613852" cy="1090168"/>
            <a:chOff x="1947334" y="2872232"/>
            <a:chExt cx="613852" cy="1090168"/>
          </a:xfrm>
        </p:grpSpPr>
        <p:sp>
          <p:nvSpPr>
            <p:cNvPr id="22" name="Isosceles Triangle 13"/>
            <p:cNvSpPr/>
            <p:nvPr/>
          </p:nvSpPr>
          <p:spPr>
            <a:xfrm rot="10800000">
              <a:off x="2407977" y="2989749"/>
              <a:ext cx="153209" cy="115434"/>
            </a:xfrm>
            <a:prstGeom prst="triangl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Trebuchet MS"/>
              </a:endParaRPr>
            </a:p>
          </p:txBody>
        </p:sp>
        <p:cxnSp>
          <p:nvCxnSpPr>
            <p:cNvPr id="23" name="Shape 22"/>
            <p:cNvCxnSpPr/>
            <p:nvPr/>
          </p:nvCxnSpPr>
          <p:spPr>
            <a:xfrm rot="10800000" flipH="1">
              <a:off x="1947334" y="3680998"/>
              <a:ext cx="534018" cy="107092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15"/>
            <p:cNvSpPr/>
            <p:nvPr/>
          </p:nvSpPr>
          <p:spPr>
            <a:xfrm rot="10800000">
              <a:off x="2404749" y="3565565"/>
              <a:ext cx="153209" cy="115434"/>
            </a:xfrm>
            <a:prstGeom prst="triangl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Trebuchet MS"/>
              </a:endParaRPr>
            </a:p>
          </p:txBody>
        </p:sp>
        <p:cxnSp>
          <p:nvCxnSpPr>
            <p:cNvPr id="25" name="Shape 24"/>
            <p:cNvCxnSpPr/>
            <p:nvPr/>
          </p:nvCxnSpPr>
          <p:spPr>
            <a:xfrm rot="10800000" flipH="1">
              <a:off x="1947334" y="3105184"/>
              <a:ext cx="534018" cy="107092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2049898" y="2872232"/>
              <a:ext cx="282465" cy="1090168"/>
            </a:xfrm>
            <a:prstGeom prst="round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Trebuchet MS"/>
              </a:endParaRPr>
            </a:p>
          </p:txBody>
        </p:sp>
      </p:grpSp>
      <p:sp>
        <p:nvSpPr>
          <p:cNvPr id="27" name="Content Placeholder 34"/>
          <p:cNvSpPr txBox="1">
            <a:spLocks/>
          </p:cNvSpPr>
          <p:nvPr/>
        </p:nvSpPr>
        <p:spPr>
          <a:xfrm>
            <a:off x="1066800" y="3429000"/>
            <a:ext cx="7239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11" u="sng" dirty="0" smtClean="0">
                <a:ea typeface="MS UI Gothic" pitchFamily="34" charset="-128"/>
                <a:cs typeface="Trebuchet MS"/>
              </a:rPr>
              <a:t>N-antenna node can only decode N signals</a:t>
            </a:r>
            <a:endParaRPr kumimoji="0" lang="en-US" sz="2811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S UI Gothic" pitchFamily="34" charset="-128"/>
              <a:cs typeface="Trebuchet MS"/>
            </a:endParaRPr>
          </a:p>
        </p:txBody>
      </p:sp>
      <p:grpSp>
        <p:nvGrpSpPr>
          <p:cNvPr id="4" name="Group 35"/>
          <p:cNvGrpSpPr/>
          <p:nvPr/>
        </p:nvGrpSpPr>
        <p:grpSpPr>
          <a:xfrm>
            <a:off x="4771699" y="1577916"/>
            <a:ext cx="3838901" cy="1589875"/>
            <a:chOff x="4147802" y="2192867"/>
            <a:chExt cx="3838901" cy="1589875"/>
          </a:xfrm>
        </p:grpSpPr>
        <p:grpSp>
          <p:nvGrpSpPr>
            <p:cNvPr id="5" name="Group 207"/>
            <p:cNvGrpSpPr/>
            <p:nvPr/>
          </p:nvGrpSpPr>
          <p:grpSpPr>
            <a:xfrm>
              <a:off x="4147802" y="2192867"/>
              <a:ext cx="2006934" cy="1589875"/>
              <a:chOff x="4130869" y="2946135"/>
              <a:chExt cx="2006934" cy="929740"/>
            </a:xfrm>
          </p:grpSpPr>
          <p:grpSp>
            <p:nvGrpSpPr>
              <p:cNvPr id="6" name="Group 46"/>
              <p:cNvGrpSpPr/>
              <p:nvPr/>
            </p:nvGrpSpPr>
            <p:grpSpPr>
              <a:xfrm>
                <a:off x="4130869" y="2946135"/>
                <a:ext cx="2006934" cy="929740"/>
                <a:chOff x="3882928" y="4008745"/>
                <a:chExt cx="2006934" cy="929740"/>
              </a:xfrm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 rot="16200000" flipV="1">
                  <a:off x="3432119" y="4459554"/>
                  <a:ext cx="904892" cy="3274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sysDot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3909504" y="4937591"/>
                  <a:ext cx="1980358" cy="894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sysDot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Connector 7"/>
              <p:cNvCxnSpPr/>
              <p:nvPr/>
            </p:nvCxnSpPr>
            <p:spPr>
              <a:xfrm rot="10800000" flipV="1">
                <a:off x="4134150" y="3569987"/>
                <a:ext cx="1386118" cy="281034"/>
              </a:xfrm>
              <a:prstGeom prst="line">
                <a:avLst/>
              </a:prstGeom>
              <a:ln w="88900">
                <a:solidFill>
                  <a:schemeClr val="accent1"/>
                </a:solidFill>
                <a:headEnd type="stealth"/>
                <a:tailEnd type="none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Content Placeholder 34"/>
            <p:cNvSpPr txBox="1">
              <a:spLocks/>
            </p:cNvSpPr>
            <p:nvPr/>
          </p:nvSpPr>
          <p:spPr>
            <a:xfrm>
              <a:off x="4850227" y="2727365"/>
              <a:ext cx="3136476" cy="762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MS UI Gothic" pitchFamily="34" charset="-128"/>
                  <a:cs typeface="Trebuchet MS"/>
                </a:rPr>
                <a:t>wanted signal</a:t>
              </a: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4476542" y="1747249"/>
            <a:ext cx="1709955" cy="1396753"/>
            <a:chOff x="3852645" y="2362200"/>
            <a:chExt cx="1709955" cy="1396753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3996413" y="3030965"/>
              <a:ext cx="889021" cy="566956"/>
            </a:xfrm>
            <a:prstGeom prst="line">
              <a:avLst/>
            </a:prstGeom>
            <a:ln w="88900">
              <a:solidFill>
                <a:schemeClr val="accent3">
                  <a:lumMod val="75000"/>
                </a:schemeClr>
              </a:solidFill>
              <a:headEnd type="stealth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ontent Placeholder 34"/>
            <p:cNvSpPr txBox="1">
              <a:spLocks/>
            </p:cNvSpPr>
            <p:nvPr/>
          </p:nvSpPr>
          <p:spPr>
            <a:xfrm>
              <a:off x="3852645" y="2362200"/>
              <a:ext cx="1709955" cy="762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MS UI Gothic" pitchFamily="34" charset="-128"/>
                  <a:cs typeface="Trebuchet MS"/>
                </a:rPr>
                <a:t>I</a:t>
              </a:r>
              <a:r>
                <a:rPr kumimoji="0" lang="en-US" sz="2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MS UI Gothic" pitchFamily="34" charset="-128"/>
                  <a:cs typeface="Trebuchet MS"/>
                </a:rPr>
                <a:t>1</a:t>
              </a: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3671897" y="1899649"/>
            <a:ext cx="1103081" cy="1244353"/>
            <a:chOff x="3048000" y="2514600"/>
            <a:chExt cx="1103081" cy="1244353"/>
          </a:xfrm>
        </p:grpSpPr>
        <p:cxnSp>
          <p:nvCxnSpPr>
            <p:cNvPr id="16" name="Straight Connector 15"/>
            <p:cNvCxnSpPr/>
            <p:nvPr/>
          </p:nvCxnSpPr>
          <p:spPr>
            <a:xfrm rot="16200000" flipH="1">
              <a:off x="3544496" y="3152368"/>
              <a:ext cx="736623" cy="476547"/>
            </a:xfrm>
            <a:prstGeom prst="line">
              <a:avLst/>
            </a:prstGeom>
            <a:ln w="88900">
              <a:solidFill>
                <a:schemeClr val="accent3">
                  <a:lumMod val="75000"/>
                </a:schemeClr>
              </a:solidFill>
              <a:headEnd type="stealth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ontent Placeholder 34"/>
            <p:cNvSpPr txBox="1">
              <a:spLocks/>
            </p:cNvSpPr>
            <p:nvPr/>
          </p:nvSpPr>
          <p:spPr>
            <a:xfrm>
              <a:off x="3048000" y="2514600"/>
              <a:ext cx="914400" cy="762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MS UI Gothic" pitchFamily="34" charset="-128"/>
                  <a:cs typeface="Trebuchet MS"/>
                </a:rPr>
                <a:t>I</a:t>
              </a:r>
              <a:r>
                <a:rPr kumimoji="0" lang="en-US" sz="2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MS UI Gothic" pitchFamily="34" charset="-128"/>
                  <a:cs typeface="Trebuchet MS"/>
                </a:rPr>
                <a:t>2</a:t>
              </a:r>
            </a:p>
          </p:txBody>
        </p:sp>
      </p:grpSp>
      <p:sp>
        <p:nvSpPr>
          <p:cNvPr id="31" name="Content Placeholder 34"/>
          <p:cNvSpPr txBox="1">
            <a:spLocks/>
          </p:cNvSpPr>
          <p:nvPr/>
        </p:nvSpPr>
        <p:spPr>
          <a:xfrm>
            <a:off x="976294" y="1371600"/>
            <a:ext cx="2145278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525" marR="0" lvl="0" indent="-9525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sz="2000" dirty="0" smtClean="0">
                <a:ea typeface="MS UI Gothic" pitchFamily="34" charset="-128"/>
                <a:cs typeface="Trebuchet MS"/>
              </a:rPr>
              <a:t>2-antenna</a:t>
            </a:r>
            <a:br>
              <a:rPr lang="en-US" sz="2000" dirty="0" smtClean="0">
                <a:ea typeface="MS UI Gothic" pitchFamily="34" charset="-128"/>
                <a:cs typeface="Trebuchet MS"/>
              </a:rPr>
            </a:br>
            <a:r>
              <a:rPr lang="en-US" sz="2000" dirty="0" smtClean="0">
                <a:ea typeface="MS UI Gothic" pitchFamily="34" charset="-128"/>
                <a:cs typeface="Trebuchet MS"/>
              </a:rPr>
              <a:t>receiver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S UI Gothic" pitchFamily="34" charset="-128"/>
              <a:cs typeface="Trebuchet MS"/>
            </a:endParaRPr>
          </a:p>
        </p:txBody>
      </p:sp>
      <p:sp>
        <p:nvSpPr>
          <p:cNvPr id="32" name="Content Placeholder 34"/>
          <p:cNvSpPr txBox="1">
            <a:spLocks/>
          </p:cNvSpPr>
          <p:nvPr/>
        </p:nvSpPr>
        <p:spPr>
          <a:xfrm>
            <a:off x="420414" y="4293480"/>
            <a:ext cx="8399736" cy="2170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pleSymbols" charset="0"/>
              <a:buChar char="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400" dirty="0" smtClean="0">
                <a:cs typeface="Trebuchet MS"/>
              </a:rPr>
              <a:t>If </a:t>
            </a:r>
            <a:r>
              <a:rPr lang="en-US" sz="2400" dirty="0" smtClean="0">
                <a:solidFill>
                  <a:schemeClr val="accent5"/>
                </a:solidFill>
                <a:cs typeface="Trebuchet MS"/>
              </a:rPr>
              <a:t>I</a:t>
            </a:r>
            <a:r>
              <a:rPr lang="en-US" sz="2400" baseline="-25000" dirty="0" smtClean="0">
                <a:solidFill>
                  <a:schemeClr val="accent5"/>
                </a:solidFill>
                <a:cs typeface="Trebuchet MS"/>
              </a:rPr>
              <a:t>1</a:t>
            </a:r>
            <a:r>
              <a:rPr lang="en-US" sz="2400" dirty="0" smtClean="0">
                <a:solidFill>
                  <a:schemeClr val="accent5"/>
                </a:solidFill>
                <a:cs typeface="Trebuchet MS"/>
              </a:rPr>
              <a:t> and I</a:t>
            </a:r>
            <a:r>
              <a:rPr lang="en-US" sz="2400" baseline="-25000" dirty="0" smtClean="0">
                <a:solidFill>
                  <a:schemeClr val="accent5"/>
                </a:solidFill>
                <a:cs typeface="Trebuchet MS"/>
              </a:rPr>
              <a:t>2</a:t>
            </a:r>
            <a:r>
              <a:rPr lang="en-US" sz="2400" dirty="0" smtClean="0">
                <a:solidFill>
                  <a:schemeClr val="accent5"/>
                </a:solidFill>
                <a:cs typeface="Trebuchet MS"/>
              </a:rPr>
              <a:t> are aligned</a:t>
            </a:r>
            <a:r>
              <a:rPr lang="en-US" sz="2400" dirty="0" smtClean="0">
                <a:cs typeface="Trebuchet MS"/>
              </a:rPr>
              <a:t>,</a:t>
            </a:r>
          </a:p>
          <a:p>
            <a:pPr marL="404813" indent="-395288">
              <a:buFont typeface="Wingdings" charset="2"/>
              <a:buChar char="à"/>
            </a:pPr>
            <a:r>
              <a:rPr lang="en-US" sz="2400" dirty="0" smtClean="0">
                <a:cs typeface="Trebuchet MS"/>
                <a:sym typeface="Wingdings"/>
              </a:rPr>
              <a:t>a</a:t>
            </a:r>
            <a:r>
              <a:rPr lang="en-US" sz="2400" dirty="0" smtClean="0">
                <a:cs typeface="Trebuchet MS"/>
              </a:rPr>
              <a:t>ppear </a:t>
            </a:r>
            <a:r>
              <a:rPr lang="en-US" sz="2400" dirty="0">
                <a:cs typeface="Trebuchet MS"/>
              </a:rPr>
              <a:t>as one interferer</a:t>
            </a:r>
          </a:p>
          <a:p>
            <a:pPr marL="404813" indent="-395288">
              <a:lnSpc>
                <a:spcPct val="120000"/>
              </a:lnSpc>
              <a:buFont typeface="Wingdings" charset="2"/>
              <a:buChar char="à"/>
            </a:pPr>
            <a:r>
              <a:rPr lang="en-US" sz="2400" dirty="0" smtClean="0">
                <a:cs typeface="Trebuchet MS"/>
              </a:rPr>
              <a:t>2-antenna receiver can decode the wanted signal </a:t>
            </a:r>
            <a:r>
              <a:rPr lang="en-US" sz="2400" dirty="0" smtClean="0">
                <a:solidFill>
                  <a:schemeClr val="accent5"/>
                </a:solidFill>
                <a:cs typeface="Trebuchet MS"/>
              </a:rPr>
              <a:t>x </a:t>
            </a:r>
            <a:r>
              <a:rPr lang="en-US" sz="2400" dirty="0" smtClean="0">
                <a:cs typeface="Trebuchet MS"/>
              </a:rPr>
              <a:t>and the combined interference </a:t>
            </a:r>
            <a:r>
              <a:rPr lang="en-US" sz="2400" dirty="0" smtClean="0">
                <a:solidFill>
                  <a:schemeClr val="accent5"/>
                </a:solidFill>
                <a:cs typeface="Trebuchet MS"/>
              </a:rPr>
              <a:t>(I</a:t>
            </a:r>
            <a:r>
              <a:rPr lang="en-US" sz="2400" baseline="-25000" dirty="0" smtClean="0">
                <a:solidFill>
                  <a:schemeClr val="accent5"/>
                </a:solidFill>
                <a:cs typeface="Trebuchet MS"/>
              </a:rPr>
              <a:t>1</a:t>
            </a:r>
            <a:r>
              <a:rPr lang="en-US" sz="2400" dirty="0" smtClean="0">
                <a:solidFill>
                  <a:schemeClr val="accent5"/>
                </a:solidFill>
                <a:cs typeface="Trebuchet MS"/>
              </a:rPr>
              <a:t>+I</a:t>
            </a:r>
            <a:r>
              <a:rPr lang="en-US" sz="2400" baseline="-25000" dirty="0" smtClean="0">
                <a:solidFill>
                  <a:schemeClr val="accent5"/>
                </a:solidFill>
                <a:cs typeface="Trebuchet MS"/>
              </a:rPr>
              <a:t>2</a:t>
            </a:r>
            <a:r>
              <a:rPr lang="en-US" sz="2400" dirty="0" smtClean="0">
                <a:solidFill>
                  <a:schemeClr val="accent5"/>
                </a:solidFill>
                <a:cs typeface="Trebuchet MS"/>
              </a:rPr>
              <a:t>)</a:t>
            </a:r>
          </a:p>
          <a:p>
            <a:pPr marL="404813" indent="-395288">
              <a:buFont typeface="Wingdings" charset="2"/>
              <a:buChar char="à"/>
            </a:pPr>
            <a:r>
              <a:rPr lang="en-US" sz="2400" dirty="0">
                <a:cs typeface="Trebuchet MS"/>
              </a:rPr>
              <a:t>No need to </a:t>
            </a:r>
            <a:r>
              <a:rPr lang="en-US" sz="2400" dirty="0" smtClean="0">
                <a:cs typeface="Trebuchet MS"/>
              </a:rPr>
              <a:t>decode I</a:t>
            </a:r>
            <a:r>
              <a:rPr lang="en-US" sz="2400" baseline="-25000" dirty="0" smtClean="0">
                <a:cs typeface="Trebuchet MS"/>
              </a:rPr>
              <a:t>1</a:t>
            </a:r>
            <a:r>
              <a:rPr lang="en-US" sz="2400" dirty="0" smtClean="0">
                <a:cs typeface="Trebuchet MS"/>
              </a:rPr>
              <a:t> and I</a:t>
            </a:r>
            <a:r>
              <a:rPr lang="en-US" sz="2400" baseline="-25000" dirty="0" smtClean="0">
                <a:cs typeface="Trebuchet MS"/>
              </a:rPr>
              <a:t>2</a:t>
            </a:r>
            <a:r>
              <a:rPr lang="en-US" sz="2400" dirty="0" smtClean="0">
                <a:cs typeface="Trebuchet MS"/>
              </a:rPr>
              <a:t> since the Rx does not care </a:t>
            </a:r>
            <a:endParaRPr lang="en-US" sz="2400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26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build="p"/>
      <p:bldP spid="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Rotate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multi-antenna transmitter can rotate the received signal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dirty="0"/>
              <a:t>To rotate received signal </a:t>
            </a:r>
            <a:r>
              <a:rPr lang="en-US" i="1" dirty="0"/>
              <a:t>y</a:t>
            </a:r>
            <a:r>
              <a:rPr lang="en-US" dirty="0"/>
              <a:t> to </a:t>
            </a:r>
            <a:r>
              <a:rPr lang="en-US" i="1" dirty="0"/>
              <a:t>y’</a:t>
            </a:r>
            <a:r>
              <a:rPr lang="en-US" dirty="0"/>
              <a:t> = </a:t>
            </a:r>
            <a:r>
              <a:rPr lang="en-US" i="1" dirty="0"/>
              <a:t>Ry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 smtClean="0">
                <a:solidFill>
                  <a:schemeClr val="accent5"/>
                </a:solidFill>
              </a:rPr>
              <a:t>transmitter </a:t>
            </a:r>
            <a:r>
              <a:rPr lang="en-US" dirty="0" err="1" smtClean="0">
                <a:solidFill>
                  <a:schemeClr val="accent5"/>
                </a:solidFill>
              </a:rPr>
              <a:t>precodes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/>
              <a:t>transmitted signal </a:t>
            </a:r>
            <a:r>
              <a:rPr lang="en-US" dirty="0" smtClean="0"/>
              <a:t>by multiplying it with </a:t>
            </a:r>
            <a:r>
              <a:rPr lang="en-US" dirty="0"/>
              <a:t>the </a:t>
            </a:r>
            <a:r>
              <a:rPr lang="en-US" dirty="0" smtClean="0"/>
              <a:t>rotation </a:t>
            </a:r>
            <a:r>
              <a:rPr lang="en-US" dirty="0"/>
              <a:t>matrix R</a:t>
            </a:r>
          </a:p>
          <a:p>
            <a:endParaRPr lang="en-US" sz="2800" dirty="0"/>
          </a:p>
        </p:txBody>
      </p:sp>
      <p:grpSp>
        <p:nvGrpSpPr>
          <p:cNvPr id="4" name="Group 34"/>
          <p:cNvGrpSpPr/>
          <p:nvPr/>
        </p:nvGrpSpPr>
        <p:grpSpPr>
          <a:xfrm>
            <a:off x="5174441" y="2802239"/>
            <a:ext cx="1709955" cy="1467602"/>
            <a:chOff x="4008891" y="2291351"/>
            <a:chExt cx="1709955" cy="1467602"/>
          </a:xfrm>
        </p:grpSpPr>
        <p:cxnSp>
          <p:nvCxnSpPr>
            <p:cNvPr id="59" name="Straight Connector 58"/>
            <p:cNvCxnSpPr/>
            <p:nvPr/>
          </p:nvCxnSpPr>
          <p:spPr>
            <a:xfrm rot="5400000">
              <a:off x="3996413" y="3030965"/>
              <a:ext cx="889021" cy="566956"/>
            </a:xfrm>
            <a:prstGeom prst="line">
              <a:avLst/>
            </a:prstGeom>
            <a:ln w="88900">
              <a:solidFill>
                <a:schemeClr val="accent3">
                  <a:lumMod val="75000"/>
                </a:schemeClr>
              </a:solidFill>
              <a:headEnd type="stealth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ontent Placeholder 34"/>
            <p:cNvSpPr txBox="1">
              <a:spLocks/>
            </p:cNvSpPr>
            <p:nvPr/>
          </p:nvSpPr>
          <p:spPr>
            <a:xfrm>
              <a:off x="4008891" y="2291351"/>
              <a:ext cx="1709955" cy="762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11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ea typeface="MS UI Gothic" pitchFamily="34" charset="-128"/>
                  <a:cs typeface="Trebuchet MS"/>
                </a:rPr>
                <a:t>y</a:t>
              </a:r>
              <a:r>
                <a:rPr kumimoji="0" lang="en-US" sz="2811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ea typeface="MS UI Gothic" pitchFamily="34" charset="-128"/>
                  <a:cs typeface="Trebuchet MS"/>
                </a:rPr>
                <a:t>’</a:t>
              </a:r>
              <a:endParaRPr kumimoji="0" lang="en-US" sz="2811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MS UI Gothic" pitchFamily="34" charset="-128"/>
                <a:cs typeface="Trebuchet MS"/>
              </a:endParaRPr>
            </a:p>
          </p:txBody>
        </p:sp>
      </p:grpSp>
      <p:grpSp>
        <p:nvGrpSpPr>
          <p:cNvPr id="5" name="Group 72"/>
          <p:cNvGrpSpPr/>
          <p:nvPr/>
        </p:nvGrpSpPr>
        <p:grpSpPr>
          <a:xfrm>
            <a:off x="2294253" y="2740269"/>
            <a:ext cx="4502601" cy="1561658"/>
            <a:chOff x="2294253" y="2986030"/>
            <a:chExt cx="4502601" cy="1561658"/>
          </a:xfrm>
        </p:grpSpPr>
        <p:grpSp>
          <p:nvGrpSpPr>
            <p:cNvPr id="6" name="Group 210"/>
            <p:cNvGrpSpPr/>
            <p:nvPr/>
          </p:nvGrpSpPr>
          <p:grpSpPr>
            <a:xfrm>
              <a:off x="2294253" y="3422793"/>
              <a:ext cx="613852" cy="1090168"/>
              <a:chOff x="1947334" y="2872232"/>
              <a:chExt cx="613852" cy="1090168"/>
            </a:xfrm>
          </p:grpSpPr>
          <p:sp>
            <p:nvSpPr>
              <p:cNvPr id="46" name="Isosceles Triangle 13"/>
              <p:cNvSpPr/>
              <p:nvPr/>
            </p:nvSpPr>
            <p:spPr>
              <a:xfrm rot="10800000">
                <a:off x="2407977" y="2989749"/>
                <a:ext cx="153209" cy="115434"/>
              </a:xfrm>
              <a:prstGeom prst="triangl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rebuchet MS"/>
                  <a:cs typeface="Trebuchet MS"/>
                </a:endParaRPr>
              </a:p>
            </p:txBody>
          </p:sp>
          <p:cxnSp>
            <p:nvCxnSpPr>
              <p:cNvPr id="47" name="Shape 46"/>
              <p:cNvCxnSpPr/>
              <p:nvPr/>
            </p:nvCxnSpPr>
            <p:spPr>
              <a:xfrm rot="10800000" flipH="1">
                <a:off x="1947334" y="3680998"/>
                <a:ext cx="534018" cy="107092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Isosceles Triangle 15"/>
              <p:cNvSpPr/>
              <p:nvPr/>
            </p:nvSpPr>
            <p:spPr>
              <a:xfrm rot="10800000">
                <a:off x="2404749" y="3565565"/>
                <a:ext cx="153209" cy="115434"/>
              </a:xfrm>
              <a:prstGeom prst="triangl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rebuchet MS"/>
                  <a:cs typeface="Trebuchet MS"/>
                </a:endParaRPr>
              </a:p>
            </p:txBody>
          </p:sp>
          <p:cxnSp>
            <p:nvCxnSpPr>
              <p:cNvPr id="49" name="Shape 48"/>
              <p:cNvCxnSpPr/>
              <p:nvPr/>
            </p:nvCxnSpPr>
            <p:spPr>
              <a:xfrm rot="10800000" flipH="1">
                <a:off x="1947334" y="3105184"/>
                <a:ext cx="534018" cy="107092"/>
              </a:xfrm>
              <a:prstGeom prst="bentConnector2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/>
              <p:cNvSpPr/>
              <p:nvPr/>
            </p:nvSpPr>
            <p:spPr>
              <a:xfrm>
                <a:off x="2049898" y="2872232"/>
                <a:ext cx="282465" cy="1090168"/>
              </a:xfrm>
              <a:prstGeom prst="roundRec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rebuchet MS"/>
                  <a:cs typeface="Trebuchet MS"/>
                </a:endParaRPr>
              </a:p>
            </p:txBody>
          </p:sp>
        </p:grpSp>
        <p:grpSp>
          <p:nvGrpSpPr>
            <p:cNvPr id="7" name="Group 46"/>
            <p:cNvGrpSpPr/>
            <p:nvPr/>
          </p:nvGrpSpPr>
          <p:grpSpPr>
            <a:xfrm>
              <a:off x="5316625" y="2986030"/>
              <a:ext cx="1480229" cy="1561658"/>
              <a:chOff x="3886201" y="4030098"/>
              <a:chExt cx="1480229" cy="913239"/>
            </a:xfrm>
          </p:grpSpPr>
          <p:cxnSp>
            <p:nvCxnSpPr>
              <p:cNvPr id="56" name="Straight Arrow Connector 10"/>
              <p:cNvCxnSpPr/>
              <p:nvPr/>
            </p:nvCxnSpPr>
            <p:spPr>
              <a:xfrm rot="5400000" flipH="1" flipV="1">
                <a:off x="3455085" y="4461214"/>
                <a:ext cx="883540" cy="21307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3909504" y="4938486"/>
                <a:ext cx="1456926" cy="485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36"/>
            <p:cNvGrpSpPr/>
            <p:nvPr/>
          </p:nvGrpSpPr>
          <p:grpSpPr>
            <a:xfrm>
              <a:off x="4169229" y="3066143"/>
              <a:ext cx="1147401" cy="1449459"/>
              <a:chOff x="3003679" y="2309494"/>
              <a:chExt cx="1147401" cy="1449459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3422778" y="3030650"/>
                <a:ext cx="889200" cy="567405"/>
              </a:xfrm>
              <a:prstGeom prst="line">
                <a:avLst/>
              </a:prstGeom>
              <a:ln w="88900">
                <a:solidFill>
                  <a:schemeClr val="accent3">
                    <a:lumMod val="75000"/>
                  </a:schemeClr>
                </a:solidFill>
                <a:headEnd type="stealth"/>
                <a:tailEnd type="none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Content Placeholder 34"/>
              <p:cNvSpPr txBox="1">
                <a:spLocks/>
              </p:cNvSpPr>
              <p:nvPr/>
            </p:nvSpPr>
            <p:spPr>
              <a:xfrm>
                <a:off x="3003679" y="2309494"/>
                <a:ext cx="914400" cy="762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2811" dirty="0" err="1" smtClean="0">
                    <a:latin typeface="Trebuchet MS"/>
                    <a:ea typeface="MS UI Gothic" pitchFamily="34" charset="-128"/>
                    <a:cs typeface="Trebuchet MS"/>
                  </a:rPr>
                  <a:t>y</a:t>
                </a:r>
                <a:endParaRPr kumimoji="0" lang="en-US" sz="2811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ea typeface="MS UI Gothic" pitchFamily="34" charset="-128"/>
                  <a:cs typeface="Trebuchet MS"/>
                </a:endParaRPr>
              </a:p>
            </p:txBody>
          </p:sp>
        </p:grpSp>
      </p:grpSp>
      <p:sp>
        <p:nvSpPr>
          <p:cNvPr id="68" name="Arc 67"/>
          <p:cNvSpPr/>
          <p:nvPr/>
        </p:nvSpPr>
        <p:spPr>
          <a:xfrm rot="19328536">
            <a:off x="4808352" y="3460962"/>
            <a:ext cx="914400" cy="914400"/>
          </a:xfrm>
          <a:prstGeom prst="arc">
            <a:avLst>
              <a:gd name="adj1" fmla="val 17229906"/>
              <a:gd name="adj2" fmla="val 21270797"/>
            </a:avLst>
          </a:prstGeom>
          <a:ln w="444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19800" y="2840869"/>
            <a:ext cx="979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rebuchet MS"/>
                <a:ea typeface="MS UI Gothic" pitchFamily="34" charset="-128"/>
                <a:cs typeface="Trebuchet MS"/>
              </a:rPr>
              <a:t> = </a:t>
            </a:r>
            <a:r>
              <a:rPr lang="en-US" sz="2800" dirty="0" err="1" smtClean="0">
                <a:latin typeface="Trebuchet MS"/>
                <a:ea typeface="MS UI Gothic" pitchFamily="34" charset="-128"/>
                <a:cs typeface="Trebuchet MS"/>
              </a:rPr>
              <a:t>Ry</a:t>
            </a:r>
            <a:endParaRPr lang="en-US" sz="2800" dirty="0"/>
          </a:p>
        </p:txBody>
      </p:sp>
      <p:sp>
        <p:nvSpPr>
          <p:cNvPr id="26" name="Content Placeholder 34"/>
          <p:cNvSpPr txBox="1">
            <a:spLocks/>
          </p:cNvSpPr>
          <p:nvPr/>
        </p:nvSpPr>
        <p:spPr>
          <a:xfrm>
            <a:off x="1482700" y="2463221"/>
            <a:ext cx="2145278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525" marR="0" lvl="0" indent="-9525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sz="2000" dirty="0" smtClean="0">
                <a:ea typeface="MS UI Gothic" pitchFamily="34" charset="-128"/>
                <a:cs typeface="Trebuchet MS"/>
              </a:rPr>
              <a:t>2-antenna</a:t>
            </a:r>
            <a:br>
              <a:rPr lang="en-US" sz="2000" dirty="0" smtClean="0">
                <a:ea typeface="MS UI Gothic" pitchFamily="34" charset="-128"/>
                <a:cs typeface="Trebuchet MS"/>
              </a:rPr>
            </a:br>
            <a:r>
              <a:rPr lang="en-US" sz="2000" dirty="0" smtClean="0">
                <a:ea typeface="MS UI Gothic" pitchFamily="34" charset="-128"/>
                <a:cs typeface="Trebuchet MS"/>
              </a:rPr>
              <a:t>receiver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S UI Gothic" pitchFamily="34" charset="-128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564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5" grpId="0"/>
      <p:bldP spid="2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Rotate </a:t>
            </a:r>
            <a:r>
              <a:rPr lang="en-US" dirty="0" smtClean="0"/>
              <a:t>Signal (2x2 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an interfering transmitter wants to align its signal at the interfered receiver along the direction (</a:t>
            </a:r>
            <a:r>
              <a:rPr lang="en-US" dirty="0" err="1" smtClean="0"/>
              <a:t>u,v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interferer </a:t>
            </a:r>
            <a:r>
              <a:rPr lang="en-US" dirty="0" err="1" smtClean="0"/>
              <a:t>precodes</a:t>
            </a:r>
            <a:r>
              <a:rPr lang="en-US" dirty="0" smtClean="0"/>
              <a:t> its signal x with a weight vector (w</a:t>
            </a:r>
            <a:r>
              <a:rPr lang="en-US" baseline="-25000" dirty="0" smtClean="0"/>
              <a:t>1</a:t>
            </a:r>
            <a:r>
              <a:rPr lang="en-US" dirty="0" smtClean="0"/>
              <a:t>, w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29" name="Group 12"/>
          <p:cNvGrpSpPr/>
          <p:nvPr/>
        </p:nvGrpSpPr>
        <p:grpSpPr>
          <a:xfrm rot="16200000">
            <a:off x="1318075" y="3975228"/>
            <a:ext cx="1137531" cy="2090593"/>
            <a:chOff x="3531862" y="1709064"/>
            <a:chExt cx="1390937" cy="2818683"/>
          </a:xfrm>
        </p:grpSpPr>
        <p:sp>
          <p:nvSpPr>
            <p:cNvPr id="30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1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3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5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7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Rounded Rectangle 38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40" name="Straight Connector 39"/>
          <p:cNvCxnSpPr/>
          <p:nvPr/>
        </p:nvCxnSpPr>
        <p:spPr>
          <a:xfrm rot="5400000">
            <a:off x="6867859" y="5069320"/>
            <a:ext cx="889021" cy="566956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headEnd type="stealth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1" name="Group 46"/>
          <p:cNvGrpSpPr/>
          <p:nvPr/>
        </p:nvGrpSpPr>
        <p:grpSpPr>
          <a:xfrm>
            <a:off x="7022521" y="4267736"/>
            <a:ext cx="1480229" cy="1561658"/>
            <a:chOff x="3886201" y="4030098"/>
            <a:chExt cx="1480229" cy="913239"/>
          </a:xfrm>
        </p:grpSpPr>
        <p:cxnSp>
          <p:nvCxnSpPr>
            <p:cNvPr id="42" name="Straight Arrow Connector 10"/>
            <p:cNvCxnSpPr/>
            <p:nvPr/>
          </p:nvCxnSpPr>
          <p:spPr>
            <a:xfrm rot="5400000" flipH="1" flipV="1">
              <a:off x="3455085" y="4461214"/>
              <a:ext cx="883540" cy="2130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909504" y="4938486"/>
              <a:ext cx="1456926" cy="485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 rot="16200000" flipH="1">
            <a:off x="6294224" y="5069005"/>
            <a:ext cx="889200" cy="567405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headEnd type="stealth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19328536">
            <a:off x="6514248" y="4988429"/>
            <a:ext cx="914400" cy="914400"/>
          </a:xfrm>
          <a:prstGeom prst="arc">
            <a:avLst>
              <a:gd name="adj1" fmla="val 17229906"/>
              <a:gd name="adj2" fmla="val 21270797"/>
            </a:avLst>
          </a:prstGeom>
          <a:ln w="444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4421" y="4581160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570187" y="5153972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x</a:t>
            </a:r>
            <a:endParaRPr lang="en-US" sz="2000"/>
          </a:p>
        </p:txBody>
      </p:sp>
      <p:cxnSp>
        <p:nvCxnSpPr>
          <p:cNvPr id="48" name="Straight Arrow Connector 23"/>
          <p:cNvCxnSpPr>
            <a:endCxn id="30" idx="2"/>
          </p:cNvCxnSpPr>
          <p:nvPr/>
        </p:nvCxnSpPr>
        <p:spPr>
          <a:xfrm flipH="1" flipV="1">
            <a:off x="1455395" y="4569277"/>
            <a:ext cx="885688" cy="562726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23"/>
          <p:cNvCxnSpPr>
            <a:stCxn id="34" idx="4"/>
            <a:endCxn id="30" idx="2"/>
          </p:cNvCxnSpPr>
          <p:nvPr/>
        </p:nvCxnSpPr>
        <p:spPr>
          <a:xfrm flipH="1" flipV="1">
            <a:off x="1455395" y="4569277"/>
            <a:ext cx="885689" cy="11105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23"/>
          <p:cNvCxnSpPr>
            <a:stCxn id="34" idx="4"/>
            <a:endCxn id="32" idx="2"/>
          </p:cNvCxnSpPr>
          <p:nvPr/>
        </p:nvCxnSpPr>
        <p:spPr>
          <a:xfrm flipH="1">
            <a:off x="1452167" y="4580382"/>
            <a:ext cx="888917" cy="56471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23"/>
          <p:cNvCxnSpPr>
            <a:stCxn id="36" idx="4"/>
            <a:endCxn id="32" idx="2"/>
          </p:cNvCxnSpPr>
          <p:nvPr/>
        </p:nvCxnSpPr>
        <p:spPr>
          <a:xfrm flipH="1">
            <a:off x="1452167" y="5132003"/>
            <a:ext cx="892144" cy="13089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330668" y="416332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11</a:t>
            </a:r>
            <a:endParaRPr lang="en-US" sz="20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1169835" y="4713274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12</a:t>
            </a:r>
            <a:endParaRPr lang="en-US" sz="20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2093259" y="472150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21</a:t>
            </a:r>
            <a:endParaRPr lang="en-US" sz="2000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1919282" y="507586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22</a:t>
            </a:r>
            <a:endParaRPr lang="en-US" sz="2000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2878510" y="4606696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=(h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+h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)x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2895643" y="5148039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=(h</a:t>
            </a:r>
            <a:r>
              <a:rPr lang="en-US" sz="2000" baseline="-25000" dirty="0" smtClean="0"/>
              <a:t>21</a:t>
            </a:r>
            <a:r>
              <a:rPr lang="en-US" sz="2000" dirty="0" smtClean="0"/>
              <a:t>+h</a:t>
            </a:r>
            <a:r>
              <a:rPr lang="en-US" sz="2000" baseline="-25000" dirty="0"/>
              <a:t>2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)x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7244836" y="4507997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(u</a:t>
            </a:r>
            <a:r>
              <a:rPr lang="en-US" sz="2000" smtClean="0"/>
              <a:t>, v)</a:t>
            </a:r>
            <a:endParaRPr lang="en-US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4811659" y="4187885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(h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+h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,</a:t>
            </a:r>
            <a:r>
              <a:rPr lang="en-US" sz="2000" dirty="0"/>
              <a:t> h</a:t>
            </a:r>
            <a:r>
              <a:rPr lang="en-US" sz="2000" baseline="-25000" dirty="0"/>
              <a:t>21</a:t>
            </a:r>
            <a:r>
              <a:rPr lang="en-US" sz="2000" dirty="0"/>
              <a:t>+h</a:t>
            </a:r>
            <a:r>
              <a:rPr lang="en-US" sz="2000" baseline="-25000" dirty="0"/>
              <a:t>22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157944" y="585318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ant1</a:t>
            </a: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688369" y="391939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Rotate </a:t>
            </a:r>
            <a:r>
              <a:rPr lang="en-US" dirty="0" smtClean="0"/>
              <a:t>Signal (2x2 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(w</a:t>
            </a:r>
            <a:r>
              <a:rPr lang="en-US" baseline="-25000" dirty="0" smtClean="0"/>
              <a:t>1</a:t>
            </a:r>
            <a:r>
              <a:rPr lang="en-US" dirty="0" smtClean="0"/>
              <a:t>, w</a:t>
            </a:r>
            <a:r>
              <a:rPr lang="en-US" baseline="-25000" dirty="0" smtClean="0"/>
              <a:t>2</a:t>
            </a:r>
            <a:r>
              <a:rPr lang="en-US" dirty="0" smtClean="0"/>
              <a:t>) such that</a:t>
            </a:r>
          </a:p>
          <a:p>
            <a:pPr lvl="1"/>
            <a:r>
              <a:rPr lang="en-US" dirty="0" smtClean="0"/>
              <a:t> (</a:t>
            </a:r>
            <a:r>
              <a:rPr lang="en-US" dirty="0" smtClean="0">
                <a:solidFill>
                  <a:schemeClr val="accent5"/>
                </a:solidFill>
              </a:rPr>
              <a:t>w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/>
              <a:t>h</a:t>
            </a:r>
            <a:r>
              <a:rPr lang="en-US" baseline="-25000" dirty="0" smtClean="0"/>
              <a:t>11</a:t>
            </a:r>
            <a:r>
              <a:rPr lang="en-US" dirty="0" smtClean="0"/>
              <a:t>+</a:t>
            </a:r>
            <a:r>
              <a:rPr lang="en-US" dirty="0" smtClean="0">
                <a:solidFill>
                  <a:schemeClr val="accent5"/>
                </a:solidFill>
              </a:rPr>
              <a:t>w</a:t>
            </a:r>
            <a:r>
              <a:rPr lang="en-US" baseline="-25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/>
                </a:solidFill>
              </a:rPr>
              <a:t>w</a:t>
            </a:r>
            <a:r>
              <a:rPr lang="en-US" baseline="-25000" dirty="0" smtClean="0">
                <a:solidFill>
                  <a:schemeClr val="accent5"/>
                </a:solidFill>
              </a:rPr>
              <a:t>1</a:t>
            </a:r>
            <a:r>
              <a:rPr lang="en-US" dirty="0" smtClean="0"/>
              <a:t>h</a:t>
            </a:r>
            <a:r>
              <a:rPr lang="en-US" baseline="-25000" dirty="0" smtClean="0"/>
              <a:t>21</a:t>
            </a:r>
            <a:r>
              <a:rPr lang="en-US" dirty="0" smtClean="0"/>
              <a:t>+</a:t>
            </a:r>
            <a:r>
              <a:rPr lang="en-US" dirty="0" smtClean="0">
                <a:solidFill>
                  <a:schemeClr val="accent5"/>
                </a:solidFill>
              </a:rPr>
              <a:t>w</a:t>
            </a:r>
            <a:r>
              <a:rPr lang="en-US" baseline="-25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22</a:t>
            </a:r>
            <a:r>
              <a:rPr lang="en-US" dirty="0" smtClean="0"/>
              <a:t>)∥</a:t>
            </a:r>
            <a:r>
              <a:rPr lang="en-US" dirty="0"/>
              <a:t> </a:t>
            </a:r>
            <a:r>
              <a:rPr lang="en-US" dirty="0" smtClean="0"/>
              <a:t>(u, v)</a:t>
            </a:r>
          </a:p>
          <a:p>
            <a:pPr lvl="1"/>
            <a:endParaRPr lang="en-US" dirty="0"/>
          </a:p>
        </p:txBody>
      </p:sp>
      <p:grpSp>
        <p:nvGrpSpPr>
          <p:cNvPr id="29" name="Group 12"/>
          <p:cNvGrpSpPr/>
          <p:nvPr/>
        </p:nvGrpSpPr>
        <p:grpSpPr>
          <a:xfrm rot="16200000">
            <a:off x="1318075" y="3975228"/>
            <a:ext cx="1137531" cy="2090593"/>
            <a:chOff x="3531862" y="1709064"/>
            <a:chExt cx="1390937" cy="2818683"/>
          </a:xfrm>
        </p:grpSpPr>
        <p:sp>
          <p:nvSpPr>
            <p:cNvPr id="30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1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3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5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7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Rounded Rectangle 38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40" name="Straight Connector 39"/>
          <p:cNvCxnSpPr/>
          <p:nvPr/>
        </p:nvCxnSpPr>
        <p:spPr>
          <a:xfrm rot="5400000">
            <a:off x="6867859" y="5069320"/>
            <a:ext cx="889021" cy="566956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headEnd type="stealth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1" name="Group 46"/>
          <p:cNvGrpSpPr/>
          <p:nvPr/>
        </p:nvGrpSpPr>
        <p:grpSpPr>
          <a:xfrm>
            <a:off x="7022521" y="4267736"/>
            <a:ext cx="1480229" cy="1561658"/>
            <a:chOff x="3886201" y="4030098"/>
            <a:chExt cx="1480229" cy="913239"/>
          </a:xfrm>
        </p:grpSpPr>
        <p:cxnSp>
          <p:nvCxnSpPr>
            <p:cNvPr id="42" name="Straight Arrow Connector 10"/>
            <p:cNvCxnSpPr/>
            <p:nvPr/>
          </p:nvCxnSpPr>
          <p:spPr>
            <a:xfrm rot="5400000" flipH="1" flipV="1">
              <a:off x="3455085" y="4461214"/>
              <a:ext cx="883540" cy="2130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909504" y="4938486"/>
              <a:ext cx="1456926" cy="485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 rot="16200000" flipH="1">
            <a:off x="6294224" y="5069005"/>
            <a:ext cx="889200" cy="567405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headEnd type="stealth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19328536">
            <a:off x="6514248" y="4988429"/>
            <a:ext cx="914400" cy="914400"/>
          </a:xfrm>
          <a:prstGeom prst="arc">
            <a:avLst>
              <a:gd name="adj1" fmla="val 17229906"/>
              <a:gd name="adj2" fmla="val 21270797"/>
            </a:avLst>
          </a:prstGeom>
          <a:ln w="444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0643" y="4581160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w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1</a:t>
            </a:r>
            <a:r>
              <a:rPr lang="en-US" sz="2000" dirty="0" smtClean="0"/>
              <a:t>x</a:t>
            </a:r>
            <a:endParaRPr lang="en-US" sz="2000" dirty="0"/>
          </a:p>
        </p:txBody>
      </p:sp>
      <p:cxnSp>
        <p:nvCxnSpPr>
          <p:cNvPr id="48" name="Straight Arrow Connector 23"/>
          <p:cNvCxnSpPr>
            <a:endCxn id="30" idx="2"/>
          </p:cNvCxnSpPr>
          <p:nvPr/>
        </p:nvCxnSpPr>
        <p:spPr>
          <a:xfrm flipH="1" flipV="1">
            <a:off x="1455395" y="4569277"/>
            <a:ext cx="885688" cy="562726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23"/>
          <p:cNvCxnSpPr>
            <a:stCxn id="34" idx="4"/>
            <a:endCxn id="30" idx="2"/>
          </p:cNvCxnSpPr>
          <p:nvPr/>
        </p:nvCxnSpPr>
        <p:spPr>
          <a:xfrm flipH="1" flipV="1">
            <a:off x="1455395" y="4569277"/>
            <a:ext cx="885689" cy="11105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23"/>
          <p:cNvCxnSpPr>
            <a:stCxn id="34" idx="4"/>
            <a:endCxn id="32" idx="2"/>
          </p:cNvCxnSpPr>
          <p:nvPr/>
        </p:nvCxnSpPr>
        <p:spPr>
          <a:xfrm flipH="1">
            <a:off x="1452167" y="4580382"/>
            <a:ext cx="888917" cy="56471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23"/>
          <p:cNvCxnSpPr>
            <a:stCxn id="36" idx="4"/>
            <a:endCxn id="32" idx="2"/>
          </p:cNvCxnSpPr>
          <p:nvPr/>
        </p:nvCxnSpPr>
        <p:spPr>
          <a:xfrm flipH="1">
            <a:off x="1452167" y="5132003"/>
            <a:ext cx="892144" cy="13089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330668" y="416332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11</a:t>
            </a:r>
            <a:endParaRPr lang="en-US" sz="20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1169835" y="4713274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12</a:t>
            </a:r>
            <a:endParaRPr lang="en-US" sz="20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2093259" y="472150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21</a:t>
            </a:r>
            <a:endParaRPr lang="en-US" sz="2000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1919282" y="507586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22</a:t>
            </a:r>
            <a:endParaRPr lang="en-US" sz="2000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2878510" y="4606696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=(</a:t>
            </a:r>
            <a:r>
              <a:rPr lang="en-US" sz="2000" dirty="0" smtClean="0">
                <a:solidFill>
                  <a:schemeClr val="accent5"/>
                </a:solidFill>
              </a:rPr>
              <a:t>w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1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+</a:t>
            </a:r>
            <a:r>
              <a:rPr lang="en-US" sz="2000" dirty="0" smtClean="0">
                <a:solidFill>
                  <a:schemeClr val="accent5"/>
                </a:solidFill>
              </a:rPr>
              <a:t>w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)x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2895643" y="5148039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=(</a:t>
            </a:r>
            <a:r>
              <a:rPr lang="en-US" sz="2000" dirty="0" smtClean="0">
                <a:solidFill>
                  <a:schemeClr val="accent5"/>
                </a:solidFill>
              </a:rPr>
              <a:t>w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1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21</a:t>
            </a:r>
            <a:r>
              <a:rPr lang="en-US" sz="2000" dirty="0" smtClean="0"/>
              <a:t>+</a:t>
            </a:r>
            <a:r>
              <a:rPr lang="en-US" sz="2000" dirty="0">
                <a:solidFill>
                  <a:schemeClr val="accent5"/>
                </a:solidFill>
              </a:rPr>
              <a:t>w</a:t>
            </a:r>
            <a:r>
              <a:rPr lang="en-US" sz="2000" baseline="-25000" dirty="0">
                <a:solidFill>
                  <a:schemeClr val="accent5"/>
                </a:solidFill>
              </a:rPr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22</a:t>
            </a:r>
            <a:r>
              <a:rPr lang="en-US" sz="2000" dirty="0" smtClean="0"/>
              <a:t>)x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4811659" y="4187885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(h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+h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,</a:t>
            </a:r>
            <a:r>
              <a:rPr lang="en-US" sz="2000" dirty="0"/>
              <a:t> h</a:t>
            </a:r>
            <a:r>
              <a:rPr lang="en-US" sz="2000" baseline="-25000" dirty="0"/>
              <a:t>21</a:t>
            </a:r>
            <a:r>
              <a:rPr lang="en-US" sz="2000" dirty="0"/>
              <a:t>+h</a:t>
            </a:r>
            <a:r>
              <a:rPr lang="en-US" sz="2000" baseline="-25000" dirty="0"/>
              <a:t>22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7244836" y="4507997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(u</a:t>
            </a:r>
            <a:r>
              <a:rPr lang="en-US" sz="2000" smtClean="0"/>
              <a:t>, v)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274571" y="5145092"/>
            <a:ext cx="61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w</a:t>
            </a:r>
            <a:r>
              <a:rPr lang="en-US" sz="2000" baseline="-25000" dirty="0" smtClean="0">
                <a:solidFill>
                  <a:schemeClr val="accent5"/>
                </a:solidFill>
              </a:rPr>
              <a:t>2</a:t>
            </a:r>
            <a:r>
              <a:rPr lang="en-US" sz="2000" dirty="0" smtClean="0"/>
              <a:t>x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902" y="3459420"/>
            <a:ext cx="2298700" cy="5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902" y="2566981"/>
            <a:ext cx="2933700" cy="622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6482" y="2670763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Alignment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86482" y="3446009"/>
            <a:ext cx="2257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Power constraint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Alignment</a:t>
            </a:r>
            <a:endParaRPr lang="en-US" dirty="0"/>
          </a:p>
        </p:txBody>
      </p:sp>
      <p:sp>
        <p:nvSpPr>
          <p:cNvPr id="19" name="Arc 18"/>
          <p:cNvSpPr/>
          <p:nvPr/>
        </p:nvSpPr>
        <p:spPr>
          <a:xfrm rot="19328536">
            <a:off x="4249535" y="2423371"/>
            <a:ext cx="914400" cy="914400"/>
          </a:xfrm>
          <a:prstGeom prst="arc">
            <a:avLst>
              <a:gd name="adj1" fmla="val 17229906"/>
              <a:gd name="adj2" fmla="val 21270797"/>
            </a:avLst>
          </a:prstGeom>
          <a:ln w="444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10"/>
          <p:cNvGrpSpPr/>
          <p:nvPr/>
        </p:nvGrpSpPr>
        <p:grpSpPr>
          <a:xfrm>
            <a:off x="1752600" y="2110232"/>
            <a:ext cx="613852" cy="1090168"/>
            <a:chOff x="1947334" y="2872232"/>
            <a:chExt cx="613852" cy="1090168"/>
          </a:xfrm>
        </p:grpSpPr>
        <p:sp>
          <p:nvSpPr>
            <p:cNvPr id="22" name="Isosceles Triangle 13"/>
            <p:cNvSpPr/>
            <p:nvPr/>
          </p:nvSpPr>
          <p:spPr>
            <a:xfrm rot="10800000">
              <a:off x="2407977" y="2989749"/>
              <a:ext cx="153209" cy="115434"/>
            </a:xfrm>
            <a:prstGeom prst="triangl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Trebuchet MS"/>
              </a:endParaRPr>
            </a:p>
          </p:txBody>
        </p:sp>
        <p:cxnSp>
          <p:nvCxnSpPr>
            <p:cNvPr id="23" name="Shape 22"/>
            <p:cNvCxnSpPr/>
            <p:nvPr/>
          </p:nvCxnSpPr>
          <p:spPr>
            <a:xfrm rot="10800000" flipH="1">
              <a:off x="1947334" y="3680998"/>
              <a:ext cx="534018" cy="107092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15"/>
            <p:cNvSpPr/>
            <p:nvPr/>
          </p:nvSpPr>
          <p:spPr>
            <a:xfrm rot="10800000">
              <a:off x="2404749" y="3565565"/>
              <a:ext cx="153209" cy="115434"/>
            </a:xfrm>
            <a:prstGeom prst="triangl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Trebuchet MS"/>
              </a:endParaRPr>
            </a:p>
          </p:txBody>
        </p:sp>
        <p:cxnSp>
          <p:nvCxnSpPr>
            <p:cNvPr id="25" name="Shape 24"/>
            <p:cNvCxnSpPr/>
            <p:nvPr/>
          </p:nvCxnSpPr>
          <p:spPr>
            <a:xfrm rot="10800000" flipH="1">
              <a:off x="1947334" y="3105184"/>
              <a:ext cx="534018" cy="107092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2049898" y="2872232"/>
              <a:ext cx="282465" cy="1090168"/>
            </a:xfrm>
            <a:prstGeom prst="round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Trebuchet MS"/>
              </a:endParaRPr>
            </a:p>
          </p:txBody>
        </p:sp>
      </p:grpSp>
      <p:sp>
        <p:nvSpPr>
          <p:cNvPr id="27" name="Content Placeholder 34"/>
          <p:cNvSpPr txBox="1">
            <a:spLocks/>
          </p:cNvSpPr>
          <p:nvPr/>
        </p:nvSpPr>
        <p:spPr>
          <a:xfrm>
            <a:off x="1066800" y="3429000"/>
            <a:ext cx="7239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11" u="sng" dirty="0" smtClean="0">
                <a:ea typeface="MS UI Gothic" pitchFamily="34" charset="-128"/>
                <a:cs typeface="Trebuchet MS"/>
              </a:rPr>
              <a:t>N-antenna node can only decode N signals</a:t>
            </a:r>
            <a:endParaRPr kumimoji="0" lang="en-US" sz="2811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S UI Gothic" pitchFamily="34" charset="-128"/>
              <a:cs typeface="Trebuchet MS"/>
            </a:endParaRPr>
          </a:p>
        </p:txBody>
      </p:sp>
      <p:grpSp>
        <p:nvGrpSpPr>
          <p:cNvPr id="4" name="Group 35"/>
          <p:cNvGrpSpPr/>
          <p:nvPr/>
        </p:nvGrpSpPr>
        <p:grpSpPr>
          <a:xfrm>
            <a:off x="4771699" y="1577916"/>
            <a:ext cx="3838901" cy="1589875"/>
            <a:chOff x="4147802" y="2192867"/>
            <a:chExt cx="3838901" cy="1589875"/>
          </a:xfrm>
        </p:grpSpPr>
        <p:grpSp>
          <p:nvGrpSpPr>
            <p:cNvPr id="5" name="Group 207"/>
            <p:cNvGrpSpPr/>
            <p:nvPr/>
          </p:nvGrpSpPr>
          <p:grpSpPr>
            <a:xfrm>
              <a:off x="4147802" y="2192867"/>
              <a:ext cx="2006934" cy="1589875"/>
              <a:chOff x="4130869" y="2946135"/>
              <a:chExt cx="2006934" cy="929740"/>
            </a:xfrm>
          </p:grpSpPr>
          <p:grpSp>
            <p:nvGrpSpPr>
              <p:cNvPr id="6" name="Group 46"/>
              <p:cNvGrpSpPr/>
              <p:nvPr/>
            </p:nvGrpSpPr>
            <p:grpSpPr>
              <a:xfrm>
                <a:off x="4130869" y="2946135"/>
                <a:ext cx="2006934" cy="929740"/>
                <a:chOff x="3882928" y="4008745"/>
                <a:chExt cx="2006934" cy="929740"/>
              </a:xfrm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 rot="16200000" flipV="1">
                  <a:off x="3432119" y="4459554"/>
                  <a:ext cx="904892" cy="3274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sysDot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3909504" y="4937591"/>
                  <a:ext cx="1980358" cy="894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sysDot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Connector 7"/>
              <p:cNvCxnSpPr/>
              <p:nvPr/>
            </p:nvCxnSpPr>
            <p:spPr>
              <a:xfrm rot="10800000" flipV="1">
                <a:off x="4134150" y="3569987"/>
                <a:ext cx="1386118" cy="281034"/>
              </a:xfrm>
              <a:prstGeom prst="line">
                <a:avLst/>
              </a:prstGeom>
              <a:ln w="88900">
                <a:solidFill>
                  <a:schemeClr val="accent1"/>
                </a:solidFill>
                <a:headEnd type="stealth"/>
                <a:tailEnd type="none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Content Placeholder 34"/>
            <p:cNvSpPr txBox="1">
              <a:spLocks/>
            </p:cNvSpPr>
            <p:nvPr/>
          </p:nvSpPr>
          <p:spPr>
            <a:xfrm>
              <a:off x="4850227" y="2727365"/>
              <a:ext cx="3136476" cy="762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MS UI Gothic" pitchFamily="34" charset="-128"/>
                  <a:cs typeface="Trebuchet MS"/>
                </a:rPr>
                <a:t>wanted signal</a:t>
              </a: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4476542" y="1747249"/>
            <a:ext cx="1709955" cy="1396753"/>
            <a:chOff x="3852645" y="2362200"/>
            <a:chExt cx="1709955" cy="1396753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3996413" y="3030965"/>
              <a:ext cx="889021" cy="566956"/>
            </a:xfrm>
            <a:prstGeom prst="line">
              <a:avLst/>
            </a:prstGeom>
            <a:ln w="88900">
              <a:solidFill>
                <a:schemeClr val="accent3">
                  <a:lumMod val="75000"/>
                </a:schemeClr>
              </a:solidFill>
              <a:headEnd type="stealth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ontent Placeholder 34"/>
            <p:cNvSpPr txBox="1">
              <a:spLocks/>
            </p:cNvSpPr>
            <p:nvPr/>
          </p:nvSpPr>
          <p:spPr>
            <a:xfrm>
              <a:off x="3852645" y="2362200"/>
              <a:ext cx="1709955" cy="762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MS UI Gothic" pitchFamily="34" charset="-128"/>
                  <a:cs typeface="Trebuchet MS"/>
                </a:rPr>
                <a:t>I</a:t>
              </a:r>
              <a:r>
                <a:rPr kumimoji="0" lang="en-US" sz="2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MS UI Gothic" pitchFamily="34" charset="-128"/>
                  <a:cs typeface="Trebuchet MS"/>
                </a:rPr>
                <a:t>1</a:t>
              </a: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3671897" y="1899649"/>
            <a:ext cx="1103081" cy="1244353"/>
            <a:chOff x="3048000" y="2514600"/>
            <a:chExt cx="1103081" cy="1244353"/>
          </a:xfrm>
        </p:grpSpPr>
        <p:cxnSp>
          <p:nvCxnSpPr>
            <p:cNvPr id="16" name="Straight Connector 15"/>
            <p:cNvCxnSpPr/>
            <p:nvPr/>
          </p:nvCxnSpPr>
          <p:spPr>
            <a:xfrm rot="16200000" flipH="1">
              <a:off x="3544496" y="3152368"/>
              <a:ext cx="736623" cy="476547"/>
            </a:xfrm>
            <a:prstGeom prst="line">
              <a:avLst/>
            </a:prstGeom>
            <a:ln w="88900">
              <a:solidFill>
                <a:schemeClr val="accent3">
                  <a:lumMod val="75000"/>
                </a:schemeClr>
              </a:solidFill>
              <a:headEnd type="stealth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ontent Placeholder 34"/>
            <p:cNvSpPr txBox="1">
              <a:spLocks/>
            </p:cNvSpPr>
            <p:nvPr/>
          </p:nvSpPr>
          <p:spPr>
            <a:xfrm>
              <a:off x="3048000" y="2514600"/>
              <a:ext cx="914400" cy="762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MS UI Gothic" pitchFamily="34" charset="-128"/>
                  <a:cs typeface="Trebuchet MS"/>
                </a:rPr>
                <a:t>I</a:t>
              </a:r>
              <a:r>
                <a:rPr kumimoji="0" lang="en-US" sz="2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MS UI Gothic" pitchFamily="34" charset="-128"/>
                  <a:cs typeface="Trebuchet MS"/>
                </a:rPr>
                <a:t>2</a:t>
              </a:r>
            </a:p>
          </p:txBody>
        </p:sp>
      </p:grpSp>
      <p:sp>
        <p:nvSpPr>
          <p:cNvPr id="31" name="Content Placeholder 34"/>
          <p:cNvSpPr txBox="1">
            <a:spLocks/>
          </p:cNvSpPr>
          <p:nvPr/>
        </p:nvSpPr>
        <p:spPr>
          <a:xfrm>
            <a:off x="976294" y="1371600"/>
            <a:ext cx="2145278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525" marR="0" lvl="0" indent="-9525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sz="2000" dirty="0" smtClean="0">
                <a:ea typeface="MS UI Gothic" pitchFamily="34" charset="-128"/>
                <a:cs typeface="Trebuchet MS"/>
              </a:rPr>
              <a:t>2-antenna</a:t>
            </a:r>
            <a:br>
              <a:rPr lang="en-US" sz="2000" dirty="0" smtClean="0">
                <a:ea typeface="MS UI Gothic" pitchFamily="34" charset="-128"/>
                <a:cs typeface="Trebuchet MS"/>
              </a:rPr>
            </a:br>
            <a:r>
              <a:rPr lang="en-US" sz="2000" dirty="0" smtClean="0">
                <a:ea typeface="MS UI Gothic" pitchFamily="34" charset="-128"/>
                <a:cs typeface="Trebuchet MS"/>
              </a:rPr>
              <a:t>receiver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S UI Gothic" pitchFamily="34" charset="-128"/>
              <a:cs typeface="Trebuchet MS"/>
            </a:endParaRPr>
          </a:p>
        </p:txBody>
      </p:sp>
      <p:sp>
        <p:nvSpPr>
          <p:cNvPr id="32" name="Content Placeholder 34"/>
          <p:cNvSpPr txBox="1">
            <a:spLocks/>
          </p:cNvSpPr>
          <p:nvPr/>
        </p:nvSpPr>
        <p:spPr>
          <a:xfrm>
            <a:off x="420414" y="4293480"/>
            <a:ext cx="8399736" cy="2170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pleSymbols" charset="0"/>
              <a:buChar char="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400" dirty="0" smtClean="0">
                <a:cs typeface="Trebuchet MS"/>
              </a:rPr>
              <a:t>How to align interfering signals?</a:t>
            </a:r>
          </a:p>
          <a:p>
            <a:pPr marL="404813" indent="-395288">
              <a:buFont typeface="Wingdings" charset="2"/>
              <a:buChar char="à"/>
            </a:pPr>
            <a:r>
              <a:rPr lang="en-US" sz="2400" dirty="0" smtClean="0">
                <a:cs typeface="Trebuchet MS"/>
                <a:sym typeface="Wingdings"/>
              </a:rPr>
              <a:t>Find the direction of any interference (e.g., I</a:t>
            </a:r>
            <a:r>
              <a:rPr lang="en-US" sz="2400" baseline="-25000" dirty="0" smtClean="0">
                <a:cs typeface="Trebuchet MS"/>
                <a:sym typeface="Wingdings"/>
              </a:rPr>
              <a:t>1</a:t>
            </a:r>
            <a:r>
              <a:rPr lang="en-US" sz="2400" dirty="0" smtClean="0">
                <a:cs typeface="Trebuchet MS"/>
                <a:sym typeface="Wingdings"/>
              </a:rPr>
              <a:t>)</a:t>
            </a:r>
            <a:endParaRPr lang="en-US" sz="2400" dirty="0">
              <a:cs typeface="Trebuchet MS"/>
            </a:endParaRPr>
          </a:p>
          <a:p>
            <a:pPr marL="404813" indent="-395288">
              <a:lnSpc>
                <a:spcPct val="120000"/>
              </a:lnSpc>
              <a:buFont typeface="Wingdings" charset="2"/>
              <a:buChar char="à"/>
            </a:pPr>
            <a:r>
              <a:rPr lang="en-US" sz="2400" dirty="0" smtClean="0">
                <a:cs typeface="Trebuchet MS"/>
              </a:rPr>
              <a:t>All the remaining interferers </a:t>
            </a:r>
            <a:r>
              <a:rPr lang="en-US" sz="2400" dirty="0">
                <a:cs typeface="Trebuchet MS"/>
                <a:sym typeface="Wingdings"/>
              </a:rPr>
              <a:t>(e.g., </a:t>
            </a:r>
            <a:r>
              <a:rPr lang="en-US" sz="2400" dirty="0" smtClean="0">
                <a:cs typeface="Trebuchet MS"/>
                <a:sym typeface="Wingdings"/>
              </a:rPr>
              <a:t>I</a:t>
            </a:r>
            <a:r>
              <a:rPr lang="en-US" sz="2400" baseline="-25000" dirty="0" smtClean="0">
                <a:cs typeface="Trebuchet MS"/>
                <a:sym typeface="Wingdings"/>
              </a:rPr>
              <a:t>1 </a:t>
            </a:r>
            <a:r>
              <a:rPr lang="en-US" sz="2400" dirty="0" smtClean="0">
                <a:cs typeface="Trebuchet MS"/>
                <a:sym typeface="Wingdings"/>
              </a:rPr>
              <a:t>and I</a:t>
            </a:r>
            <a:r>
              <a:rPr lang="en-US" sz="2400" baseline="-25000" dirty="0">
                <a:cs typeface="Trebuchet MS"/>
                <a:sym typeface="Wingdings"/>
              </a:rPr>
              <a:t>2</a:t>
            </a:r>
            <a:r>
              <a:rPr lang="en-US" sz="2400" dirty="0" smtClean="0">
                <a:cs typeface="Trebuchet MS"/>
                <a:sym typeface="Wingdings"/>
              </a:rPr>
              <a:t>) </a:t>
            </a:r>
            <a:r>
              <a:rPr lang="en-US" sz="2400" dirty="0" smtClean="0">
                <a:cs typeface="Trebuchet MS"/>
              </a:rPr>
              <a:t>rotate their signals to that direction</a:t>
            </a:r>
            <a:endParaRPr lang="en-US" sz="2400" dirty="0">
              <a:cs typeface="Trebuchet M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839578" y="2828105"/>
            <a:ext cx="941764" cy="313167"/>
          </a:xfrm>
          <a:prstGeom prst="line">
            <a:avLst/>
          </a:prstGeom>
          <a:ln w="88900">
            <a:solidFill>
              <a:schemeClr val="accent3">
                <a:lumMod val="75000"/>
              </a:schemeClr>
            </a:solidFill>
            <a:headEnd type="stealth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34"/>
          <p:cNvSpPr txBox="1">
            <a:spLocks/>
          </p:cNvSpPr>
          <p:nvPr/>
        </p:nvSpPr>
        <p:spPr>
          <a:xfrm>
            <a:off x="3252521" y="2523136"/>
            <a:ext cx="914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UI Gothic" pitchFamily="34" charset="-128"/>
                <a:cs typeface="Trebuchet MS"/>
              </a:rPr>
              <a:t>I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UI Gothic" pitchFamily="34" charset="-128"/>
                <a:cs typeface="Trebuchet MS"/>
              </a:rPr>
              <a:t>3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S UI Gothic" pitchFamily="34" charset="-128"/>
              <a:cs typeface="Trebuchet MS"/>
            </a:endParaRPr>
          </a:p>
        </p:txBody>
      </p:sp>
      <p:sp>
        <p:nvSpPr>
          <p:cNvPr id="38" name="Arc 37"/>
          <p:cNvSpPr/>
          <p:nvPr/>
        </p:nvSpPr>
        <p:spPr>
          <a:xfrm rot="17411011">
            <a:off x="4008323" y="2662747"/>
            <a:ext cx="1368706" cy="1102095"/>
          </a:xfrm>
          <a:prstGeom prst="arc">
            <a:avLst>
              <a:gd name="adj1" fmla="val 17229906"/>
              <a:gd name="adj2" fmla="val 21270797"/>
            </a:avLst>
          </a:prstGeom>
          <a:ln w="444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476542" y="1523324"/>
            <a:ext cx="1296461" cy="2147923"/>
          </a:xfrm>
          <a:prstGeom prst="line">
            <a:avLst/>
          </a:prstGeom>
          <a:ln w="2222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17298" y="1132037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Alignment direction</a:t>
            </a: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Interference Nulling</a:t>
            </a:r>
            <a:endParaRPr lang="en-US" dirty="0"/>
          </a:p>
          <a:p>
            <a:r>
              <a:rPr lang="en-US" dirty="0" smtClean="0"/>
              <a:t>Zero-forcing Beamforming (802.11ac)</a:t>
            </a:r>
          </a:p>
          <a:p>
            <a:r>
              <a:rPr lang="en-US" dirty="0" smtClean="0"/>
              <a:t>Interference Alignment</a:t>
            </a:r>
          </a:p>
          <a:p>
            <a:r>
              <a:rPr lang="en-US" dirty="0">
                <a:solidFill>
                  <a:schemeClr val="accent2"/>
                </a:solidFill>
              </a:rPr>
              <a:t>Network MIMO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MIMO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virtual MIMO, cooperative MIMO, distributed MIMO</a:t>
            </a:r>
          </a:p>
          <a:p>
            <a:r>
              <a:rPr lang="en-US" dirty="0" smtClean="0"/>
              <a:t>Why we need network MIMO?</a:t>
            </a:r>
          </a:p>
          <a:p>
            <a:pPr lvl="1"/>
            <a:r>
              <a:rPr lang="en-US" dirty="0" smtClean="0"/>
              <a:t>Maximal number of concurrent packets is limited by the number of antennas per AP</a:t>
            </a:r>
          </a:p>
          <a:p>
            <a:pPr lvl="1"/>
            <a:r>
              <a:rPr lang="en-US" dirty="0" smtClean="0"/>
              <a:t> It is hard to equip with a large number of antennas in a single AP</a:t>
            </a:r>
          </a:p>
          <a:p>
            <a:r>
              <a:rPr lang="en-US" dirty="0" smtClean="0"/>
              <a:t>How to build a network MIMO node?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Cross-Link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44662"/>
            <a:ext cx="7886700" cy="3011744"/>
          </a:xfrm>
        </p:spPr>
        <p:txBody>
          <a:bodyPr>
            <a:normAutofit/>
          </a:bodyPr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Any two nearby links cannot transmit simultaneously on the same frequency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A transmitter with multiple antennas can </a:t>
            </a:r>
            <a:r>
              <a:rPr lang="en-US" b="1" i="1" u="sng" dirty="0" smtClean="0">
                <a:solidFill>
                  <a:schemeClr val="accent2"/>
                </a:solidFill>
              </a:rPr>
              <a:t>actively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cancel</a:t>
            </a:r>
            <a:r>
              <a:rPr lang="en-US" dirty="0" smtClean="0"/>
              <a:t> its interfering signals at nearby receiver(s)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12"/>
          <p:cNvGrpSpPr/>
          <p:nvPr/>
        </p:nvGrpSpPr>
        <p:grpSpPr>
          <a:xfrm rot="16200000">
            <a:off x="4003234" y="1743501"/>
            <a:ext cx="1137531" cy="2090593"/>
            <a:chOff x="3531862" y="1709064"/>
            <a:chExt cx="1390937" cy="2818683"/>
          </a:xfrm>
        </p:grpSpPr>
        <p:sp>
          <p:nvSpPr>
            <p:cNvPr id="6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9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1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ounded Rectangle 14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6" name="Group 15"/>
          <p:cNvGrpSpPr/>
          <p:nvPr/>
        </p:nvGrpSpPr>
        <p:grpSpPr>
          <a:xfrm rot="16200000">
            <a:off x="4254048" y="700322"/>
            <a:ext cx="601252" cy="2097760"/>
            <a:chOff x="891699" y="2260633"/>
            <a:chExt cx="412087" cy="1748133"/>
          </a:xfrm>
        </p:grpSpPr>
        <p:grpSp>
          <p:nvGrpSpPr>
            <p:cNvPr id="17" name="Group 40"/>
            <p:cNvGrpSpPr/>
            <p:nvPr/>
          </p:nvGrpSpPr>
          <p:grpSpPr>
            <a:xfrm>
              <a:off x="891699" y="2260634"/>
              <a:ext cx="412087" cy="1748134"/>
              <a:chOff x="1981201" y="1676401"/>
              <a:chExt cx="735198" cy="2828360"/>
            </a:xfrm>
          </p:grpSpPr>
          <p:cxnSp>
            <p:nvCxnSpPr>
              <p:cNvPr id="19" name="Shape 17"/>
              <p:cNvCxnSpPr/>
              <p:nvPr/>
            </p:nvCxnSpPr>
            <p:spPr>
              <a:xfrm rot="16200000" flipH="1">
                <a:off x="1962488" y="1949927"/>
                <a:ext cx="720000" cy="172947"/>
              </a:xfrm>
              <a:prstGeom prst="bentConnector2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Isosceles Triangle 18"/>
              <p:cNvSpPr/>
              <p:nvPr/>
            </p:nvSpPr>
            <p:spPr>
              <a:xfrm rot="16200000">
                <a:off x="2376253" y="2325827"/>
                <a:ext cx="206567" cy="141149"/>
              </a:xfrm>
              <a:prstGeom prst="triangl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1" name="Shape 19"/>
              <p:cNvCxnSpPr/>
              <p:nvPr/>
            </p:nvCxnSpPr>
            <p:spPr>
              <a:xfrm rot="16200000">
                <a:off x="1988739" y="4084534"/>
                <a:ext cx="679531" cy="160923"/>
              </a:xfrm>
              <a:prstGeom prst="bentConnector2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Isosceles Triangle 20"/>
              <p:cNvSpPr/>
              <p:nvPr/>
            </p:nvSpPr>
            <p:spPr>
              <a:xfrm rot="16200000">
                <a:off x="2376253" y="3760287"/>
                <a:ext cx="206567" cy="141149"/>
              </a:xfrm>
              <a:prstGeom prst="triangl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5400000">
                <a:off x="2158381" y="1670169"/>
                <a:ext cx="380839" cy="735197"/>
              </a:xfrm>
              <a:prstGeom prst="round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 rot="5400000">
                <a:off x="2158380" y="3811388"/>
                <a:ext cx="380839" cy="735198"/>
              </a:xfrm>
              <a:prstGeom prst="roundRect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cxnSp>
          <p:nvCxnSpPr>
            <p:cNvPr id="18" name="Straight Arrow Connector 26"/>
            <p:cNvCxnSpPr/>
            <p:nvPr/>
          </p:nvCxnSpPr>
          <p:spPr>
            <a:xfrm>
              <a:off x="1202623" y="2769482"/>
              <a:ext cx="1898" cy="758927"/>
            </a:xfrm>
            <a:prstGeom prst="straightConnector1">
              <a:avLst/>
            </a:prstGeom>
            <a:ln w="63500">
              <a:solidFill>
                <a:schemeClr val="accent1"/>
              </a:solidFill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26"/>
          <p:cNvCxnSpPr/>
          <p:nvPr/>
        </p:nvCxnSpPr>
        <p:spPr>
          <a:xfrm flipV="1">
            <a:off x="4109204" y="2746066"/>
            <a:ext cx="990352" cy="3641"/>
          </a:xfrm>
          <a:prstGeom prst="straightConnector1">
            <a:avLst/>
          </a:prstGeom>
          <a:ln w="63500">
            <a:solidFill>
              <a:schemeClr val="accent2"/>
            </a:solidFill>
            <a:prstDash val="soli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26"/>
          <p:cNvCxnSpPr/>
          <p:nvPr/>
        </p:nvCxnSpPr>
        <p:spPr>
          <a:xfrm flipV="1">
            <a:off x="4137326" y="1776054"/>
            <a:ext cx="851242" cy="920125"/>
          </a:xfrm>
          <a:prstGeom prst="straightConnector1">
            <a:avLst/>
          </a:prstGeom>
          <a:ln w="25400"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Explosion 2 41"/>
          <p:cNvSpPr/>
          <p:nvPr/>
        </p:nvSpPr>
        <p:spPr>
          <a:xfrm>
            <a:off x="4287926" y="2025603"/>
            <a:ext cx="637573" cy="425974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MIMO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4072318"/>
            <a:ext cx="8146472" cy="21046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Combine multiple APs as a giant virtual AP</a:t>
            </a:r>
          </a:p>
          <a:p>
            <a:r>
              <a:rPr lang="en-US" dirty="0" smtClean="0"/>
              <a:t>Distributed antennas are connected via </a:t>
            </a:r>
            <a:r>
              <a:rPr lang="en-US" dirty="0" err="1" smtClean="0"/>
              <a:t>backhual</a:t>
            </a:r>
            <a:r>
              <a:rPr lang="en-US" dirty="0" smtClean="0"/>
              <a:t> wired network</a:t>
            </a:r>
          </a:p>
          <a:p>
            <a:r>
              <a:rPr lang="en-US" dirty="0" smtClean="0"/>
              <a:t>Process signals by one or multiple backend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雲朵形 58"/>
          <p:cNvSpPr/>
          <p:nvPr/>
        </p:nvSpPr>
        <p:spPr>
          <a:xfrm rot="296623">
            <a:off x="2594766" y="1675099"/>
            <a:ext cx="3811328" cy="136803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cxnSp>
        <p:nvCxnSpPr>
          <p:cNvPr id="6" name="直線接點 53"/>
          <p:cNvCxnSpPr/>
          <p:nvPr/>
        </p:nvCxnSpPr>
        <p:spPr bwMode="auto">
          <a:xfrm flipV="1">
            <a:off x="4439507" y="2127245"/>
            <a:ext cx="351699" cy="46558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53"/>
          <p:cNvCxnSpPr/>
          <p:nvPr/>
        </p:nvCxnSpPr>
        <p:spPr bwMode="auto">
          <a:xfrm flipH="1" flipV="1">
            <a:off x="4985279" y="2070170"/>
            <a:ext cx="696381" cy="33103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53"/>
          <p:cNvCxnSpPr/>
          <p:nvPr/>
        </p:nvCxnSpPr>
        <p:spPr bwMode="auto">
          <a:xfrm flipH="1">
            <a:off x="4517222" y="2515360"/>
            <a:ext cx="1232935" cy="2168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53"/>
          <p:cNvCxnSpPr/>
          <p:nvPr/>
        </p:nvCxnSpPr>
        <p:spPr bwMode="auto">
          <a:xfrm flipH="1" flipV="1">
            <a:off x="3409863" y="2435454"/>
            <a:ext cx="639299" cy="29679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53"/>
          <p:cNvCxnSpPr/>
          <p:nvPr/>
        </p:nvCxnSpPr>
        <p:spPr bwMode="auto">
          <a:xfrm flipH="1" flipV="1">
            <a:off x="3444111" y="2332718"/>
            <a:ext cx="2271796" cy="10273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53"/>
          <p:cNvCxnSpPr/>
          <p:nvPr/>
        </p:nvCxnSpPr>
        <p:spPr bwMode="auto">
          <a:xfrm flipH="1">
            <a:off x="3421280" y="2019009"/>
            <a:ext cx="1227619" cy="11965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53"/>
          <p:cNvCxnSpPr/>
          <p:nvPr/>
        </p:nvCxnSpPr>
        <p:spPr bwMode="auto">
          <a:xfrm flipH="1">
            <a:off x="2155919" y="2389793"/>
            <a:ext cx="1059872" cy="8241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53"/>
          <p:cNvCxnSpPr/>
          <p:nvPr/>
        </p:nvCxnSpPr>
        <p:spPr bwMode="auto">
          <a:xfrm flipH="1">
            <a:off x="3699537" y="2766493"/>
            <a:ext cx="635027" cy="4474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53"/>
          <p:cNvCxnSpPr/>
          <p:nvPr/>
        </p:nvCxnSpPr>
        <p:spPr bwMode="auto">
          <a:xfrm flipH="1">
            <a:off x="5569422" y="2435453"/>
            <a:ext cx="386225" cy="778480"/>
          </a:xfrm>
          <a:prstGeom prst="line">
            <a:avLst/>
          </a:prstGeom>
          <a:ln w="19050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53"/>
          <p:cNvCxnSpPr/>
          <p:nvPr/>
        </p:nvCxnSpPr>
        <p:spPr bwMode="auto">
          <a:xfrm>
            <a:off x="5932814" y="2469701"/>
            <a:ext cx="1139407" cy="75576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:\Users\Ellen Yang\AppData\Local\Microsoft\Windows\Temporary Internet Files\Content.IE5\LFT09NBW\MC90043156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98" y="1126446"/>
            <a:ext cx="565511" cy="7478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接點 53"/>
          <p:cNvCxnSpPr/>
          <p:nvPr/>
        </p:nvCxnSpPr>
        <p:spPr bwMode="auto">
          <a:xfrm flipV="1">
            <a:off x="4973864" y="1624981"/>
            <a:ext cx="879037" cy="2967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630377" y="3123209"/>
            <a:ext cx="6051887" cy="525465"/>
          </a:xfrm>
          <a:prstGeom prst="roundRect">
            <a:avLst/>
          </a:prstGeom>
          <a:noFill/>
          <a:ln w="25400">
            <a:solidFill>
              <a:schemeClr val="accent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00129" y="2591949"/>
            <a:ext cx="615874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chemeClr val="accent5"/>
                </a:solidFill>
              </a:rPr>
              <a:t>v</a:t>
            </a:r>
            <a:r>
              <a:rPr lang="en-US" b="1" dirty="0" err="1" smtClean="0">
                <a:solidFill>
                  <a:schemeClr val="accent5"/>
                </a:solidFill>
              </a:rPr>
              <a:t>AP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08883" y="2079788"/>
            <a:ext cx="534199" cy="364145"/>
          </a:xfrm>
          <a:prstGeom prst="rect">
            <a:avLst/>
          </a:prstGeom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65082" y="1793278"/>
            <a:ext cx="534199" cy="364145"/>
          </a:xfrm>
          <a:prstGeom prst="rect">
            <a:avLst/>
          </a:prstGeom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49545" y="2507918"/>
            <a:ext cx="534199" cy="364145"/>
          </a:xfrm>
          <a:prstGeom prst="rect">
            <a:avLst/>
          </a:prstGeom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85825" y="2231371"/>
            <a:ext cx="534199" cy="364145"/>
          </a:xfrm>
          <a:prstGeom prst="rect">
            <a:avLst/>
          </a:prstGeom>
          <a:effectLst/>
        </p:spPr>
      </p:pic>
      <p:grpSp>
        <p:nvGrpSpPr>
          <p:cNvPr id="24" name="Group 23"/>
          <p:cNvGrpSpPr/>
          <p:nvPr/>
        </p:nvGrpSpPr>
        <p:grpSpPr>
          <a:xfrm>
            <a:off x="1766471" y="3122793"/>
            <a:ext cx="752839" cy="443502"/>
            <a:chOff x="3867559" y="2576961"/>
            <a:chExt cx="752838" cy="443502"/>
          </a:xfrm>
        </p:grpSpPr>
        <p:pic>
          <p:nvPicPr>
            <p:cNvPr id="25" name="Picture 17" descr="WAP_DkBlue_SM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0444" t="9228" r="10894" b="14421"/>
            <a:stretch/>
          </p:blipFill>
          <p:spPr bwMode="auto">
            <a:xfrm>
              <a:off x="3867559" y="2576961"/>
              <a:ext cx="752838" cy="443502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 rot="21097491">
              <a:off x="4178277" y="2581743"/>
              <a:ext cx="79151" cy="184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10090" y="3122793"/>
            <a:ext cx="752839" cy="443502"/>
            <a:chOff x="3867559" y="2576961"/>
            <a:chExt cx="752838" cy="443502"/>
          </a:xfrm>
        </p:grpSpPr>
        <p:pic>
          <p:nvPicPr>
            <p:cNvPr id="28" name="Picture 17" descr="WAP_DkBlue_SM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0444" t="9228" r="10894" b="14421"/>
            <a:stretch/>
          </p:blipFill>
          <p:spPr bwMode="auto">
            <a:xfrm>
              <a:off x="3867559" y="2576961"/>
              <a:ext cx="752838" cy="443502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>
            <a:xfrm rot="21097491">
              <a:off x="4178277" y="2581743"/>
              <a:ext cx="79151" cy="184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79974" y="3122793"/>
            <a:ext cx="752839" cy="443502"/>
            <a:chOff x="3867559" y="2576961"/>
            <a:chExt cx="752838" cy="443502"/>
          </a:xfrm>
        </p:grpSpPr>
        <p:pic>
          <p:nvPicPr>
            <p:cNvPr id="31" name="Picture 17" descr="WAP_DkBlue_SM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0444" t="9228" r="10894" b="14421"/>
            <a:stretch/>
          </p:blipFill>
          <p:spPr bwMode="auto">
            <a:xfrm>
              <a:off x="3867559" y="2576961"/>
              <a:ext cx="752838" cy="443502"/>
            </a:xfrm>
            <a:prstGeom prst="rect">
              <a:avLst/>
            </a:prstGeom>
            <a:noFill/>
          </p:spPr>
        </p:pic>
        <p:sp>
          <p:nvSpPr>
            <p:cNvPr id="32" name="Rectangle 31"/>
            <p:cNvSpPr/>
            <p:nvPr/>
          </p:nvSpPr>
          <p:spPr>
            <a:xfrm rot="21097491">
              <a:off x="4178277" y="2581743"/>
              <a:ext cx="79151" cy="184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61079" y="3122793"/>
            <a:ext cx="752839" cy="443502"/>
            <a:chOff x="3867559" y="2576961"/>
            <a:chExt cx="752838" cy="443502"/>
          </a:xfrm>
        </p:grpSpPr>
        <p:pic>
          <p:nvPicPr>
            <p:cNvPr id="34" name="Picture 17" descr="WAP_DkBlue_SM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0444" t="9228" r="10894" b="14421"/>
            <a:stretch/>
          </p:blipFill>
          <p:spPr bwMode="auto">
            <a:xfrm>
              <a:off x="3867559" y="2576961"/>
              <a:ext cx="752838" cy="443502"/>
            </a:xfrm>
            <a:prstGeom prst="rect">
              <a:avLst/>
            </a:prstGeom>
            <a:noFill/>
          </p:spPr>
        </p:pic>
        <p:sp>
          <p:nvSpPr>
            <p:cNvPr id="35" name="Rectangle 34"/>
            <p:cNvSpPr/>
            <p:nvPr/>
          </p:nvSpPr>
          <p:spPr>
            <a:xfrm rot="21097491">
              <a:off x="4178277" y="2581743"/>
              <a:ext cx="79151" cy="184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2083307" y="1634076"/>
            <a:ext cx="3771119" cy="1577990"/>
          </a:xfrm>
          <a:custGeom>
            <a:avLst/>
            <a:gdLst>
              <a:gd name="connsiteX0" fmla="*/ 0 w 3771119"/>
              <a:gd name="connsiteY0" fmla="*/ 1577990 h 1577990"/>
              <a:gd name="connsiteX1" fmla="*/ 942780 w 3771119"/>
              <a:gd name="connsiteY1" fmla="*/ 788995 h 1577990"/>
              <a:gd name="connsiteX2" fmla="*/ 1366069 w 3771119"/>
              <a:gd name="connsiteY2" fmla="*/ 558070 h 1577990"/>
              <a:gd name="connsiteX3" fmla="*/ 2443531 w 3771119"/>
              <a:gd name="connsiteY3" fmla="*/ 423363 h 1577990"/>
              <a:gd name="connsiteX4" fmla="*/ 2770618 w 3771119"/>
              <a:gd name="connsiteY4" fmla="*/ 384876 h 1577990"/>
              <a:gd name="connsiteX5" fmla="*/ 3309349 w 3771119"/>
              <a:gd name="connsiteY5" fmla="*/ 173194 h 1577990"/>
              <a:gd name="connsiteX6" fmla="*/ 3771119 w 3771119"/>
              <a:gd name="connsiteY6" fmla="*/ 0 h 15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119" h="1577990">
                <a:moveTo>
                  <a:pt x="0" y="1577990"/>
                </a:moveTo>
                <a:cubicBezTo>
                  <a:pt x="357551" y="1268486"/>
                  <a:pt x="715102" y="958982"/>
                  <a:pt x="942780" y="788995"/>
                </a:cubicBezTo>
                <a:cubicBezTo>
                  <a:pt x="1170458" y="619008"/>
                  <a:pt x="1115944" y="619009"/>
                  <a:pt x="1366069" y="558070"/>
                </a:cubicBezTo>
                <a:cubicBezTo>
                  <a:pt x="1616194" y="497131"/>
                  <a:pt x="2443531" y="423363"/>
                  <a:pt x="2443531" y="423363"/>
                </a:cubicBezTo>
                <a:cubicBezTo>
                  <a:pt x="2677622" y="394497"/>
                  <a:pt x="2626315" y="426571"/>
                  <a:pt x="2770618" y="384876"/>
                </a:cubicBezTo>
                <a:cubicBezTo>
                  <a:pt x="2914921" y="343181"/>
                  <a:pt x="3309349" y="173194"/>
                  <a:pt x="3309349" y="173194"/>
                </a:cubicBezTo>
                <a:lnTo>
                  <a:pt x="3771119" y="0"/>
                </a:lnTo>
              </a:path>
            </a:pathLst>
          </a:custGeom>
          <a:ln w="38100" cmpd="sng"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543082" y="1634075"/>
            <a:ext cx="2291903" cy="1601226"/>
          </a:xfrm>
          <a:custGeom>
            <a:avLst/>
            <a:gdLst>
              <a:gd name="connsiteX0" fmla="*/ 0 w 2039482"/>
              <a:gd name="connsiteY0" fmla="*/ 1520258 h 1520258"/>
              <a:gd name="connsiteX1" fmla="*/ 557971 w 2039482"/>
              <a:gd name="connsiteY1" fmla="*/ 1193114 h 1520258"/>
              <a:gd name="connsiteX2" fmla="*/ 769616 w 2039482"/>
              <a:gd name="connsiteY2" fmla="*/ 962189 h 1520258"/>
              <a:gd name="connsiteX3" fmla="*/ 1058222 w 2039482"/>
              <a:gd name="connsiteY3" fmla="*/ 519582 h 1520258"/>
              <a:gd name="connsiteX4" fmla="*/ 1500751 w 2039482"/>
              <a:gd name="connsiteY4" fmla="*/ 211682 h 1520258"/>
              <a:gd name="connsiteX5" fmla="*/ 2039482 w 2039482"/>
              <a:gd name="connsiteY5" fmla="*/ 0 h 152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82" h="1520258">
                <a:moveTo>
                  <a:pt x="0" y="1520258"/>
                </a:moveTo>
                <a:cubicBezTo>
                  <a:pt x="214851" y="1403191"/>
                  <a:pt x="429702" y="1286125"/>
                  <a:pt x="557971" y="1193114"/>
                </a:cubicBezTo>
                <a:cubicBezTo>
                  <a:pt x="686240" y="1100103"/>
                  <a:pt x="686241" y="1074444"/>
                  <a:pt x="769616" y="962189"/>
                </a:cubicBezTo>
                <a:cubicBezTo>
                  <a:pt x="852991" y="849934"/>
                  <a:pt x="936366" y="644666"/>
                  <a:pt x="1058222" y="519582"/>
                </a:cubicBezTo>
                <a:cubicBezTo>
                  <a:pt x="1180078" y="394497"/>
                  <a:pt x="1337208" y="298279"/>
                  <a:pt x="1500751" y="211682"/>
                </a:cubicBezTo>
                <a:cubicBezTo>
                  <a:pt x="1664294" y="125085"/>
                  <a:pt x="2039482" y="0"/>
                  <a:pt x="2039482" y="0"/>
                </a:cubicBezTo>
              </a:path>
            </a:pathLst>
          </a:custGeom>
          <a:ln w="38100" cmpd="sng"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123535" y="1672563"/>
            <a:ext cx="809277" cy="1644038"/>
          </a:xfrm>
          <a:custGeom>
            <a:avLst/>
            <a:gdLst>
              <a:gd name="connsiteX0" fmla="*/ 251807 w 694336"/>
              <a:gd name="connsiteY0" fmla="*/ 1424039 h 1424039"/>
              <a:gd name="connsiteX1" fmla="*/ 578893 w 694336"/>
              <a:gd name="connsiteY1" fmla="*/ 769751 h 1424039"/>
              <a:gd name="connsiteX2" fmla="*/ 501932 w 694336"/>
              <a:gd name="connsiteY2" fmla="*/ 538826 h 1424039"/>
              <a:gd name="connsiteX3" fmla="*/ 1681 w 694336"/>
              <a:gd name="connsiteY3" fmla="*/ 346388 h 1424039"/>
              <a:gd name="connsiteX4" fmla="*/ 694336 w 694336"/>
              <a:gd name="connsiteY4" fmla="*/ 0 h 142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336" h="1424039">
                <a:moveTo>
                  <a:pt x="251807" y="1424039"/>
                </a:moveTo>
                <a:cubicBezTo>
                  <a:pt x="394506" y="1170662"/>
                  <a:pt x="537206" y="917286"/>
                  <a:pt x="578893" y="769751"/>
                </a:cubicBezTo>
                <a:cubicBezTo>
                  <a:pt x="620580" y="622216"/>
                  <a:pt x="598134" y="609386"/>
                  <a:pt x="501932" y="538826"/>
                </a:cubicBezTo>
                <a:cubicBezTo>
                  <a:pt x="405730" y="468265"/>
                  <a:pt x="-30386" y="436192"/>
                  <a:pt x="1681" y="346388"/>
                </a:cubicBezTo>
                <a:cubicBezTo>
                  <a:pt x="33748" y="256584"/>
                  <a:pt x="694336" y="0"/>
                  <a:pt x="694336" y="0"/>
                </a:cubicBezTo>
              </a:path>
            </a:pathLst>
          </a:custGeom>
          <a:ln w="38100" cmpd="sng"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234365" y="1788024"/>
            <a:ext cx="1929579" cy="1424041"/>
          </a:xfrm>
          <a:custGeom>
            <a:avLst/>
            <a:gdLst>
              <a:gd name="connsiteX0" fmla="*/ 1693180 w 1693180"/>
              <a:gd name="connsiteY0" fmla="*/ 1347064 h 1347064"/>
              <a:gd name="connsiteX1" fmla="*/ 577237 w 1693180"/>
              <a:gd name="connsiteY1" fmla="*/ 500338 h 1347064"/>
              <a:gd name="connsiteX2" fmla="*/ 25 w 1693180"/>
              <a:gd name="connsiteY2" fmla="*/ 288657 h 1347064"/>
              <a:gd name="connsiteX3" fmla="*/ 596477 w 1693180"/>
              <a:gd name="connsiteY3" fmla="*/ 0 h 134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3180" h="1347064">
                <a:moveTo>
                  <a:pt x="1693180" y="1347064"/>
                </a:moveTo>
                <a:cubicBezTo>
                  <a:pt x="1276304" y="1011901"/>
                  <a:pt x="859429" y="676739"/>
                  <a:pt x="577237" y="500338"/>
                </a:cubicBezTo>
                <a:cubicBezTo>
                  <a:pt x="295045" y="323937"/>
                  <a:pt x="-3182" y="372047"/>
                  <a:pt x="25" y="288657"/>
                </a:cubicBezTo>
                <a:cubicBezTo>
                  <a:pt x="3232" y="205267"/>
                  <a:pt x="596477" y="0"/>
                  <a:pt x="596477" y="0"/>
                </a:cubicBezTo>
              </a:path>
            </a:pathLst>
          </a:custGeom>
          <a:ln w="38100" cmpd="sng"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6" grpId="0" animBg="1"/>
      <p:bldP spid="37" grpId="0" animBg="1"/>
      <p:bldP spid="38" grpId="0" animBg="1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 of Network MIMO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Salability </a:t>
            </a:r>
          </a:p>
          <a:p>
            <a:r>
              <a:rPr lang="en-US" dirty="0" smtClean="0"/>
              <a:t>Latency</a:t>
            </a:r>
          </a:p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62" y="1295399"/>
            <a:ext cx="8241476" cy="4881563"/>
          </a:xfrm>
        </p:spPr>
        <p:txBody>
          <a:bodyPr/>
          <a:lstStyle/>
          <a:p>
            <a:r>
              <a:rPr lang="en-US" dirty="0" smtClean="0"/>
              <a:t>Forwarding raw complex signals through the Ethernet requires an extremely large </a:t>
            </a:r>
            <a:r>
              <a:rPr lang="en-US" dirty="0" err="1" smtClean="0"/>
              <a:t>backhual</a:t>
            </a:r>
            <a:r>
              <a:rPr lang="en-US" dirty="0" smtClean="0"/>
              <a:t> bandwidth</a:t>
            </a:r>
          </a:p>
          <a:p>
            <a:pPr lvl="1"/>
            <a:r>
              <a:rPr lang="en-US" dirty="0" smtClean="0"/>
              <a:t>Ethernet capacity might now become a bottleneck</a:t>
            </a:r>
          </a:p>
          <a:p>
            <a:r>
              <a:rPr lang="en-US" dirty="0" smtClean="0"/>
              <a:t>Complexity of </a:t>
            </a:r>
            <a:r>
              <a:rPr lang="en-US" dirty="0" err="1" smtClean="0"/>
              <a:t>precoding</a:t>
            </a:r>
            <a:r>
              <a:rPr lang="en-US" dirty="0" smtClean="0"/>
              <a:t>/decoding a large scale of streams is fairly high</a:t>
            </a:r>
          </a:p>
          <a:p>
            <a:pPr lvl="1"/>
            <a:r>
              <a:rPr lang="en-US" dirty="0" smtClean="0"/>
              <a:t>A single server can only support a limited number of concurrent packets</a:t>
            </a:r>
          </a:p>
          <a:p>
            <a:pPr lvl="1"/>
            <a:r>
              <a:rPr lang="en-US" dirty="0" smtClean="0"/>
              <a:t>Software-based </a:t>
            </a:r>
            <a:r>
              <a:rPr lang="en-US" dirty="0" err="1" smtClean="0"/>
              <a:t>precoding</a:t>
            </a:r>
            <a:r>
              <a:rPr lang="en-US" dirty="0" smtClean="0"/>
              <a:t>/decoding at the servers is less efficient than hardware-based processing at APs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62" y="1295399"/>
            <a:ext cx="8241476" cy="4881563"/>
          </a:xfrm>
        </p:spPr>
        <p:txBody>
          <a:bodyPr/>
          <a:lstStyle/>
          <a:p>
            <a:r>
              <a:rPr lang="en-US" dirty="0" smtClean="0"/>
              <a:t>Servers need to collect the received signals from distributed antennas </a:t>
            </a:r>
          </a:p>
          <a:p>
            <a:r>
              <a:rPr lang="en-US" dirty="0" smtClean="0"/>
              <a:t>The latency between antennas and servers might be longer than symbol duration</a:t>
            </a:r>
          </a:p>
          <a:p>
            <a:pPr lvl="1"/>
            <a:r>
              <a:rPr lang="en-US" dirty="0" smtClean="0"/>
              <a:t>For example, the symbol duration of 802.11n is only 4 microseconds (us)</a:t>
            </a:r>
          </a:p>
          <a:p>
            <a:r>
              <a:rPr lang="en-US" dirty="0" smtClean="0"/>
              <a:t>A packet might not be able to be acknowledged immediately after data transmission</a:t>
            </a:r>
          </a:p>
          <a:p>
            <a:pPr lvl="1"/>
            <a:r>
              <a:rPr lang="en-US" dirty="0" smtClean="0"/>
              <a:t>The MAC protocol might need to be re-designed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0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MIMO transmissions require all the antennas to be tightly synchronized</a:t>
            </a:r>
          </a:p>
          <a:p>
            <a:pPr lvl="1"/>
            <a:r>
              <a:rPr lang="en-US" dirty="0" smtClean="0"/>
              <a:t>Otherwise, a small frequency offset could destroy all the concurrent packets</a:t>
            </a:r>
          </a:p>
          <a:p>
            <a:r>
              <a:rPr lang="en-US" dirty="0" smtClean="0"/>
              <a:t>Potential Solutions</a:t>
            </a:r>
          </a:p>
          <a:p>
            <a:pPr lvl="1"/>
            <a:r>
              <a:rPr lang="en-US" dirty="0" smtClean="0"/>
              <a:t>Connect all the APs to an external clock </a:t>
            </a:r>
            <a:r>
              <a:rPr lang="en-US" dirty="0" smtClean="0">
                <a:sym typeface="Wingdings"/>
              </a:rPr>
              <a:t> scalability would be an issue</a:t>
            </a:r>
          </a:p>
          <a:p>
            <a:pPr lvl="1"/>
            <a:r>
              <a:rPr lang="en-US" dirty="0" smtClean="0">
                <a:sym typeface="Wingdings"/>
              </a:rPr>
              <a:t>Each AP learn the frequency offset based on a reference clock and calibrate the offset  hard to achieve a granularity acceptable for network MIMO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9989"/>
            <a:ext cx="9167150" cy="1238492"/>
          </a:xfrm>
        </p:spPr>
        <p:txBody>
          <a:bodyPr anchor="b">
            <a:normAutofit/>
          </a:bodyPr>
          <a:lstStyle/>
          <a:p>
            <a:r>
              <a:rPr lang="en-US" sz="4000" dirty="0" smtClean="0">
                <a:latin typeface="+mn-lt"/>
              </a:rPr>
              <a:t>Wireless Communication Systems</a:t>
            </a:r>
            <a:br>
              <a:rPr lang="en-US" sz="40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@CS.NCTU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8999"/>
            <a:ext cx="9144000" cy="18673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5: Multi-User MIMO (MU-MIMO)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Interference Alignment and Cancellation (SIGCOMM’09)</a:t>
            </a:r>
            <a:endParaRPr lang="en-US" dirty="0" smtClean="0"/>
          </a:p>
          <a:p>
            <a:pPr>
              <a:spcBef>
                <a:spcPts val="1600"/>
              </a:spcBef>
            </a:pPr>
            <a:r>
              <a:rPr lang="en-US" dirty="0" smtClean="0"/>
              <a:t>Lecturer: Kate Ching-</a:t>
            </a:r>
            <a:r>
              <a:rPr lang="en-US" dirty="0" err="1" smtClean="0"/>
              <a:t>Ju</a:t>
            </a:r>
            <a:r>
              <a:rPr lang="en-US" dirty="0" smtClean="0"/>
              <a:t> Lin (</a:t>
            </a:r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林靖茹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Cooperative MIMO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2672"/>
            <a:ext cx="7886700" cy="4881563"/>
          </a:xfrm>
        </p:spPr>
        <p:txBody>
          <a:bodyPr/>
          <a:lstStyle/>
          <a:p>
            <a:r>
              <a:rPr lang="en-US" dirty="0" smtClean="0"/>
              <a:t>Say we combine two 2-antnena APs as a 4–antenna virtual AP</a:t>
            </a:r>
          </a:p>
          <a:p>
            <a:r>
              <a:rPr lang="en-US" dirty="0" smtClean="0"/>
              <a:t>Naïve solution:</a:t>
            </a:r>
          </a:p>
          <a:p>
            <a:pPr lvl="1"/>
            <a:r>
              <a:rPr lang="en-US" dirty="0" smtClean="0"/>
              <a:t>Connect the two APs to a server via Ethernet</a:t>
            </a:r>
          </a:p>
          <a:p>
            <a:pPr lvl="1"/>
            <a:r>
              <a:rPr lang="en-US" dirty="0" smtClean="0"/>
              <a:t>Each physical AP sends every received raw signal (complex values) to the server over Ethernet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5" name="Group 12"/>
          <p:cNvGrpSpPr/>
          <p:nvPr/>
        </p:nvGrpSpPr>
        <p:grpSpPr>
          <a:xfrm rot="16200000">
            <a:off x="2315380" y="4733419"/>
            <a:ext cx="1137531" cy="2090593"/>
            <a:chOff x="3531862" y="1709064"/>
            <a:chExt cx="1390937" cy="2818683"/>
          </a:xfrm>
        </p:grpSpPr>
        <p:sp>
          <p:nvSpPr>
            <p:cNvPr id="6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9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1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ounded Rectangle 14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6" name="Group 12"/>
          <p:cNvGrpSpPr/>
          <p:nvPr/>
        </p:nvGrpSpPr>
        <p:grpSpPr>
          <a:xfrm rot="16200000">
            <a:off x="2312152" y="3473005"/>
            <a:ext cx="1137531" cy="2090593"/>
            <a:chOff x="3531862" y="1709064"/>
            <a:chExt cx="1390937" cy="2818683"/>
          </a:xfrm>
        </p:grpSpPr>
        <p:sp>
          <p:nvSpPr>
            <p:cNvPr id="17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8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0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2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4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Rounded Rectangle 25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306749" y="3949232"/>
            <a:ext cx="99000" cy="24186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09622" y="4738548"/>
            <a:ext cx="1610255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Ethernet</a:t>
            </a:r>
            <a:endParaRPr lang="en-US" sz="2000" dirty="0"/>
          </a:p>
        </p:txBody>
      </p:sp>
      <p:pic>
        <p:nvPicPr>
          <p:cNvPr id="29" name="Picture 28" descr="C:\Users\Ellen Yang\AppData\Local\Microsoft\Windows\Temporary Internet Files\Content.IE5\LFT09NBW\MC90043156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96" y="5619994"/>
            <a:ext cx="565511" cy="7478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405749" y="5979406"/>
            <a:ext cx="571847" cy="741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90684" y="4642869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r>
              <a:rPr lang="en-US" sz="2000" baseline="-25000" smtClean="0"/>
              <a:t>2</a:t>
            </a:r>
            <a:endParaRPr lang="en-US" sz="20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983443" y="408887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007207" y="589336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4</a:t>
            </a:r>
            <a:endParaRPr lang="en-US" sz="20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3999966" y="5339369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4639284" y="428892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samples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4374292" y="4349578"/>
            <a:ext cx="2570205" cy="1561621"/>
          </a:xfrm>
          <a:custGeom>
            <a:avLst/>
            <a:gdLst>
              <a:gd name="connsiteX0" fmla="*/ 0 w 2570205"/>
              <a:gd name="connsiteY0" fmla="*/ 0 h 1561621"/>
              <a:gd name="connsiteX1" fmla="*/ 271849 w 2570205"/>
              <a:gd name="connsiteY1" fmla="*/ 135925 h 1561621"/>
              <a:gd name="connsiteX2" fmla="*/ 580767 w 2570205"/>
              <a:gd name="connsiteY2" fmla="*/ 766119 h 1561621"/>
              <a:gd name="connsiteX3" fmla="*/ 1013254 w 2570205"/>
              <a:gd name="connsiteY3" fmla="*/ 1285103 h 1561621"/>
              <a:gd name="connsiteX4" fmla="*/ 1643449 w 2570205"/>
              <a:gd name="connsiteY4" fmla="*/ 1532238 h 1561621"/>
              <a:gd name="connsiteX5" fmla="*/ 2570205 w 2570205"/>
              <a:gd name="connsiteY5" fmla="*/ 1556952 h 15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205" h="1561621">
                <a:moveTo>
                  <a:pt x="0" y="0"/>
                </a:moveTo>
                <a:cubicBezTo>
                  <a:pt x="87527" y="4119"/>
                  <a:pt x="175055" y="8239"/>
                  <a:pt x="271849" y="135925"/>
                </a:cubicBezTo>
                <a:cubicBezTo>
                  <a:pt x="368643" y="263611"/>
                  <a:pt x="457200" y="574589"/>
                  <a:pt x="580767" y="766119"/>
                </a:cubicBezTo>
                <a:cubicBezTo>
                  <a:pt x="704334" y="957649"/>
                  <a:pt x="836140" y="1157417"/>
                  <a:pt x="1013254" y="1285103"/>
                </a:cubicBezTo>
                <a:cubicBezTo>
                  <a:pt x="1190368" y="1412789"/>
                  <a:pt x="1383957" y="1486930"/>
                  <a:pt x="1643449" y="1532238"/>
                </a:cubicBezTo>
                <a:cubicBezTo>
                  <a:pt x="1902941" y="1577546"/>
                  <a:pt x="2570205" y="1556952"/>
                  <a:pt x="2570205" y="1556952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423719" y="4880919"/>
            <a:ext cx="2520778" cy="1161535"/>
          </a:xfrm>
          <a:custGeom>
            <a:avLst/>
            <a:gdLst>
              <a:gd name="connsiteX0" fmla="*/ 0 w 2520778"/>
              <a:gd name="connsiteY0" fmla="*/ 0 h 1161535"/>
              <a:gd name="connsiteX1" fmla="*/ 222422 w 2520778"/>
              <a:gd name="connsiteY1" fmla="*/ 135924 h 1161535"/>
              <a:gd name="connsiteX2" fmla="*/ 716692 w 2520778"/>
              <a:gd name="connsiteY2" fmla="*/ 753762 h 1161535"/>
              <a:gd name="connsiteX3" fmla="*/ 1433384 w 2520778"/>
              <a:gd name="connsiteY3" fmla="*/ 1087395 h 1161535"/>
              <a:gd name="connsiteX4" fmla="*/ 2520778 w 2520778"/>
              <a:gd name="connsiteY4" fmla="*/ 1161535 h 116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778" h="1161535">
                <a:moveTo>
                  <a:pt x="0" y="0"/>
                </a:moveTo>
                <a:cubicBezTo>
                  <a:pt x="51486" y="5148"/>
                  <a:pt x="102973" y="10297"/>
                  <a:pt x="222422" y="135924"/>
                </a:cubicBezTo>
                <a:cubicBezTo>
                  <a:pt x="341871" y="261551"/>
                  <a:pt x="514865" y="595184"/>
                  <a:pt x="716692" y="753762"/>
                </a:cubicBezTo>
                <a:cubicBezTo>
                  <a:pt x="918519" y="912340"/>
                  <a:pt x="1132703" y="1019433"/>
                  <a:pt x="1433384" y="1087395"/>
                </a:cubicBezTo>
                <a:cubicBezTo>
                  <a:pt x="1734065" y="1155357"/>
                  <a:pt x="2520778" y="1161535"/>
                  <a:pt x="2520778" y="1161535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473146" y="5572897"/>
            <a:ext cx="2471351" cy="617838"/>
          </a:xfrm>
          <a:custGeom>
            <a:avLst/>
            <a:gdLst>
              <a:gd name="connsiteX0" fmla="*/ 0 w 2471351"/>
              <a:gd name="connsiteY0" fmla="*/ 0 h 617838"/>
              <a:gd name="connsiteX1" fmla="*/ 370703 w 2471351"/>
              <a:gd name="connsiteY1" fmla="*/ 160638 h 617838"/>
              <a:gd name="connsiteX2" fmla="*/ 1161535 w 2471351"/>
              <a:gd name="connsiteY2" fmla="*/ 531341 h 617838"/>
              <a:gd name="connsiteX3" fmla="*/ 2471351 w 2471351"/>
              <a:gd name="connsiteY3" fmla="*/ 617838 h 617838"/>
              <a:gd name="connsiteX4" fmla="*/ 2471351 w 2471351"/>
              <a:gd name="connsiteY4" fmla="*/ 617838 h 61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351" h="617838">
                <a:moveTo>
                  <a:pt x="0" y="0"/>
                </a:moveTo>
                <a:cubicBezTo>
                  <a:pt x="88557" y="36040"/>
                  <a:pt x="177114" y="72081"/>
                  <a:pt x="370703" y="160638"/>
                </a:cubicBezTo>
                <a:cubicBezTo>
                  <a:pt x="564292" y="249195"/>
                  <a:pt x="811427" y="455141"/>
                  <a:pt x="1161535" y="531341"/>
                </a:cubicBezTo>
                <a:cubicBezTo>
                  <a:pt x="1511643" y="607541"/>
                  <a:pt x="2471351" y="617838"/>
                  <a:pt x="2471351" y="617838"/>
                </a:cubicBezTo>
                <a:lnTo>
                  <a:pt x="2471351" y="617838"/>
                </a:lnTo>
              </a:path>
            </a:pathLst>
          </a:custGeom>
          <a:noFill/>
          <a:ln w="38100">
            <a:solidFill>
              <a:schemeClr val="accent2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510216" y="6128951"/>
            <a:ext cx="2434281" cy="173983"/>
          </a:xfrm>
          <a:custGeom>
            <a:avLst/>
            <a:gdLst>
              <a:gd name="connsiteX0" fmla="*/ 0 w 2434281"/>
              <a:gd name="connsiteY0" fmla="*/ 0 h 173983"/>
              <a:gd name="connsiteX1" fmla="*/ 506627 w 2434281"/>
              <a:gd name="connsiteY1" fmla="*/ 61784 h 173983"/>
              <a:gd name="connsiteX2" fmla="*/ 1556952 w 2434281"/>
              <a:gd name="connsiteY2" fmla="*/ 160638 h 173983"/>
              <a:gd name="connsiteX3" fmla="*/ 2434281 w 2434281"/>
              <a:gd name="connsiteY3" fmla="*/ 172995 h 17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281" h="173983">
                <a:moveTo>
                  <a:pt x="0" y="0"/>
                </a:moveTo>
                <a:cubicBezTo>
                  <a:pt x="123567" y="17505"/>
                  <a:pt x="506627" y="61784"/>
                  <a:pt x="506627" y="61784"/>
                </a:cubicBezTo>
                <a:cubicBezTo>
                  <a:pt x="766119" y="88557"/>
                  <a:pt x="1235676" y="142103"/>
                  <a:pt x="1556952" y="160638"/>
                </a:cubicBezTo>
                <a:cubicBezTo>
                  <a:pt x="1878228" y="179173"/>
                  <a:pt x="2434281" y="172995"/>
                  <a:pt x="2434281" y="172995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Cooperative MIMO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2672"/>
            <a:ext cx="7886700" cy="4881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Say we combine two 2-antnena APs as a 4–antenna virtual AP</a:t>
            </a:r>
          </a:p>
          <a:p>
            <a:r>
              <a:rPr lang="en-US" dirty="0" smtClean="0"/>
              <a:t>Naïve solution:</a:t>
            </a:r>
          </a:p>
          <a:p>
            <a:pPr lvl="1"/>
            <a:r>
              <a:rPr lang="en-US" dirty="0" smtClean="0"/>
              <a:t>Connect the two APs to a server via Ethernet</a:t>
            </a:r>
          </a:p>
          <a:p>
            <a:pPr lvl="1"/>
            <a:r>
              <a:rPr lang="en-US" dirty="0" smtClean="0"/>
              <a:t>Each physical AP sends every received raw signal (complex values) to the server over Ethernet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5" name="Group 12"/>
          <p:cNvGrpSpPr/>
          <p:nvPr/>
        </p:nvGrpSpPr>
        <p:grpSpPr>
          <a:xfrm rot="16200000">
            <a:off x="2315380" y="4733419"/>
            <a:ext cx="1137531" cy="2090593"/>
            <a:chOff x="3531862" y="1709064"/>
            <a:chExt cx="1390937" cy="2818683"/>
          </a:xfrm>
        </p:grpSpPr>
        <p:sp>
          <p:nvSpPr>
            <p:cNvPr id="6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9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1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ounded Rectangle 14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6" name="Group 12"/>
          <p:cNvGrpSpPr/>
          <p:nvPr/>
        </p:nvGrpSpPr>
        <p:grpSpPr>
          <a:xfrm rot="16200000">
            <a:off x="2312152" y="3473005"/>
            <a:ext cx="1137531" cy="2090593"/>
            <a:chOff x="3531862" y="1709064"/>
            <a:chExt cx="1390937" cy="2818683"/>
          </a:xfrm>
        </p:grpSpPr>
        <p:sp>
          <p:nvSpPr>
            <p:cNvPr id="17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8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0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2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4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Rounded Rectangle 25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306749" y="3949232"/>
            <a:ext cx="99000" cy="24186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09622" y="4738548"/>
            <a:ext cx="1610255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Ethernet</a:t>
            </a:r>
            <a:endParaRPr lang="en-US" sz="2000" dirty="0"/>
          </a:p>
        </p:txBody>
      </p:sp>
      <p:pic>
        <p:nvPicPr>
          <p:cNvPr id="29" name="Picture 28" descr="C:\Users\Ellen Yang\AppData\Local\Microsoft\Windows\Temporary Internet Files\Content.IE5\LFT09NBW\MC90043156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96" y="5619994"/>
            <a:ext cx="565511" cy="7478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405749" y="5979406"/>
            <a:ext cx="571847" cy="741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90684" y="4642869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r>
              <a:rPr lang="en-US" sz="2000" baseline="-25000" smtClean="0"/>
              <a:t>2</a:t>
            </a:r>
            <a:endParaRPr lang="en-US" sz="20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983443" y="408887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007207" y="589336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4</a:t>
            </a:r>
            <a:endParaRPr lang="en-US" sz="20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3999966" y="5339369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4639284" y="4288929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samples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4374292" y="4349578"/>
            <a:ext cx="2570205" cy="1561621"/>
          </a:xfrm>
          <a:custGeom>
            <a:avLst/>
            <a:gdLst>
              <a:gd name="connsiteX0" fmla="*/ 0 w 2570205"/>
              <a:gd name="connsiteY0" fmla="*/ 0 h 1561621"/>
              <a:gd name="connsiteX1" fmla="*/ 271849 w 2570205"/>
              <a:gd name="connsiteY1" fmla="*/ 135925 h 1561621"/>
              <a:gd name="connsiteX2" fmla="*/ 580767 w 2570205"/>
              <a:gd name="connsiteY2" fmla="*/ 766119 h 1561621"/>
              <a:gd name="connsiteX3" fmla="*/ 1013254 w 2570205"/>
              <a:gd name="connsiteY3" fmla="*/ 1285103 h 1561621"/>
              <a:gd name="connsiteX4" fmla="*/ 1643449 w 2570205"/>
              <a:gd name="connsiteY4" fmla="*/ 1532238 h 1561621"/>
              <a:gd name="connsiteX5" fmla="*/ 2570205 w 2570205"/>
              <a:gd name="connsiteY5" fmla="*/ 1556952 h 156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205" h="1561621">
                <a:moveTo>
                  <a:pt x="0" y="0"/>
                </a:moveTo>
                <a:cubicBezTo>
                  <a:pt x="87527" y="4119"/>
                  <a:pt x="175055" y="8239"/>
                  <a:pt x="271849" y="135925"/>
                </a:cubicBezTo>
                <a:cubicBezTo>
                  <a:pt x="368643" y="263611"/>
                  <a:pt x="457200" y="574589"/>
                  <a:pt x="580767" y="766119"/>
                </a:cubicBezTo>
                <a:cubicBezTo>
                  <a:pt x="704334" y="957649"/>
                  <a:pt x="836140" y="1157417"/>
                  <a:pt x="1013254" y="1285103"/>
                </a:cubicBezTo>
                <a:cubicBezTo>
                  <a:pt x="1190368" y="1412789"/>
                  <a:pt x="1383957" y="1486930"/>
                  <a:pt x="1643449" y="1532238"/>
                </a:cubicBezTo>
                <a:cubicBezTo>
                  <a:pt x="1902941" y="1577546"/>
                  <a:pt x="2570205" y="1556952"/>
                  <a:pt x="2570205" y="1556952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423719" y="4880919"/>
            <a:ext cx="2520778" cy="1161535"/>
          </a:xfrm>
          <a:custGeom>
            <a:avLst/>
            <a:gdLst>
              <a:gd name="connsiteX0" fmla="*/ 0 w 2520778"/>
              <a:gd name="connsiteY0" fmla="*/ 0 h 1161535"/>
              <a:gd name="connsiteX1" fmla="*/ 222422 w 2520778"/>
              <a:gd name="connsiteY1" fmla="*/ 135924 h 1161535"/>
              <a:gd name="connsiteX2" fmla="*/ 716692 w 2520778"/>
              <a:gd name="connsiteY2" fmla="*/ 753762 h 1161535"/>
              <a:gd name="connsiteX3" fmla="*/ 1433384 w 2520778"/>
              <a:gd name="connsiteY3" fmla="*/ 1087395 h 1161535"/>
              <a:gd name="connsiteX4" fmla="*/ 2520778 w 2520778"/>
              <a:gd name="connsiteY4" fmla="*/ 1161535 h 116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778" h="1161535">
                <a:moveTo>
                  <a:pt x="0" y="0"/>
                </a:moveTo>
                <a:cubicBezTo>
                  <a:pt x="51486" y="5148"/>
                  <a:pt x="102973" y="10297"/>
                  <a:pt x="222422" y="135924"/>
                </a:cubicBezTo>
                <a:cubicBezTo>
                  <a:pt x="341871" y="261551"/>
                  <a:pt x="514865" y="595184"/>
                  <a:pt x="716692" y="753762"/>
                </a:cubicBezTo>
                <a:cubicBezTo>
                  <a:pt x="918519" y="912340"/>
                  <a:pt x="1132703" y="1019433"/>
                  <a:pt x="1433384" y="1087395"/>
                </a:cubicBezTo>
                <a:cubicBezTo>
                  <a:pt x="1734065" y="1155357"/>
                  <a:pt x="2520778" y="1161535"/>
                  <a:pt x="2520778" y="1161535"/>
                </a:cubicBezTo>
              </a:path>
            </a:pathLst>
          </a:custGeom>
          <a:noFill/>
          <a:ln w="38100"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473146" y="5572897"/>
            <a:ext cx="2471351" cy="617838"/>
          </a:xfrm>
          <a:custGeom>
            <a:avLst/>
            <a:gdLst>
              <a:gd name="connsiteX0" fmla="*/ 0 w 2471351"/>
              <a:gd name="connsiteY0" fmla="*/ 0 h 617838"/>
              <a:gd name="connsiteX1" fmla="*/ 370703 w 2471351"/>
              <a:gd name="connsiteY1" fmla="*/ 160638 h 617838"/>
              <a:gd name="connsiteX2" fmla="*/ 1161535 w 2471351"/>
              <a:gd name="connsiteY2" fmla="*/ 531341 h 617838"/>
              <a:gd name="connsiteX3" fmla="*/ 2471351 w 2471351"/>
              <a:gd name="connsiteY3" fmla="*/ 617838 h 617838"/>
              <a:gd name="connsiteX4" fmla="*/ 2471351 w 2471351"/>
              <a:gd name="connsiteY4" fmla="*/ 617838 h 61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351" h="617838">
                <a:moveTo>
                  <a:pt x="0" y="0"/>
                </a:moveTo>
                <a:cubicBezTo>
                  <a:pt x="88557" y="36040"/>
                  <a:pt x="177114" y="72081"/>
                  <a:pt x="370703" y="160638"/>
                </a:cubicBezTo>
                <a:cubicBezTo>
                  <a:pt x="564292" y="249195"/>
                  <a:pt x="811427" y="455141"/>
                  <a:pt x="1161535" y="531341"/>
                </a:cubicBezTo>
                <a:cubicBezTo>
                  <a:pt x="1511643" y="607541"/>
                  <a:pt x="2471351" y="617838"/>
                  <a:pt x="2471351" y="617838"/>
                </a:cubicBezTo>
                <a:lnTo>
                  <a:pt x="2471351" y="617838"/>
                </a:lnTo>
              </a:path>
            </a:pathLst>
          </a:custGeom>
          <a:noFill/>
          <a:ln w="38100">
            <a:solidFill>
              <a:schemeClr val="accent2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510216" y="6128951"/>
            <a:ext cx="2434281" cy="173983"/>
          </a:xfrm>
          <a:custGeom>
            <a:avLst/>
            <a:gdLst>
              <a:gd name="connsiteX0" fmla="*/ 0 w 2434281"/>
              <a:gd name="connsiteY0" fmla="*/ 0 h 173983"/>
              <a:gd name="connsiteX1" fmla="*/ 506627 w 2434281"/>
              <a:gd name="connsiteY1" fmla="*/ 61784 h 173983"/>
              <a:gd name="connsiteX2" fmla="*/ 1556952 w 2434281"/>
              <a:gd name="connsiteY2" fmla="*/ 160638 h 173983"/>
              <a:gd name="connsiteX3" fmla="*/ 2434281 w 2434281"/>
              <a:gd name="connsiteY3" fmla="*/ 172995 h 17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281" h="173983">
                <a:moveTo>
                  <a:pt x="0" y="0"/>
                </a:moveTo>
                <a:cubicBezTo>
                  <a:pt x="123567" y="17505"/>
                  <a:pt x="506627" y="61784"/>
                  <a:pt x="506627" y="61784"/>
                </a:cubicBezTo>
                <a:cubicBezTo>
                  <a:pt x="766119" y="88557"/>
                  <a:pt x="1235676" y="142103"/>
                  <a:pt x="1556952" y="160638"/>
                </a:cubicBezTo>
                <a:cubicBezTo>
                  <a:pt x="1878228" y="179173"/>
                  <a:pt x="2434281" y="172995"/>
                  <a:pt x="2434281" y="172995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32012" y="1130168"/>
            <a:ext cx="8707272" cy="924488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bIns="91440" rtlCol="0" anchor="ctr" anchorCtr="1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Impractical overhead: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For example, a 3 or 4-antenna system needs 10’s of Gb/s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9" y="267154"/>
            <a:ext cx="8452022" cy="679903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to </a:t>
            </a:r>
            <a:r>
              <a:rPr lang="en-US" sz="3600" smtClean="0"/>
              <a:t>Minimize Ethernet Overhead?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077955"/>
            <a:ext cx="7886700" cy="54958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High-level idea: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Decode some packets in certain AP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Forward the decoded packets through the Ethernet to other APs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Other APs decode the remaining packets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Repeat 1-3 until all packets are recovered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9" y="267154"/>
            <a:ext cx="8452022" cy="679903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to </a:t>
            </a:r>
            <a:r>
              <a:rPr lang="en-US" sz="3600" smtClean="0"/>
              <a:t>Minimize Ethernet Overhead?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077955"/>
            <a:ext cx="7886700" cy="549584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Advantage:</a:t>
            </a:r>
          </a:p>
          <a:p>
            <a:pPr lvl="1"/>
            <a:r>
              <a:rPr lang="en-US" sz="2400" dirty="0" smtClean="0"/>
              <a:t>The size of data packets is much smaller than the size of raw samples </a:t>
            </a:r>
            <a:r>
              <a:rPr lang="en-US" sz="2400" dirty="0" smtClean="0">
                <a:sym typeface="Wingdings"/>
              </a:rPr>
              <a:t> minimize overhead</a:t>
            </a:r>
          </a:p>
          <a:p>
            <a:r>
              <a:rPr lang="en-US" sz="2800" dirty="0" smtClean="0">
                <a:solidFill>
                  <a:schemeClr val="accent2"/>
                </a:solidFill>
                <a:sym typeface="Wingdings"/>
              </a:rPr>
              <a:t>Challenge:</a:t>
            </a:r>
          </a:p>
          <a:p>
            <a:pPr lvl="1"/>
            <a:r>
              <a:rPr lang="en-US" sz="2400" dirty="0" smtClean="0">
                <a:sym typeface="Wingdings"/>
              </a:rPr>
              <a:t>In theory, an N-antenna AP cannot recover M concurrent transmissions if M&gt;N  </a:t>
            </a:r>
          </a:p>
          <a:p>
            <a:pPr lvl="1"/>
            <a:r>
              <a:rPr lang="en-US" sz="2400" dirty="0" smtClean="0">
                <a:sym typeface="Wingdings"/>
              </a:rPr>
              <a:t>How can an N-antenna AP recover its packet from M concurrent transmissions (M&gt;N)? 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 </a:t>
            </a:r>
            <a:r>
              <a:rPr lang="en-US" sz="2400" b="1" dirty="0" smtClean="0">
                <a:solidFill>
                  <a:schemeClr val="accent5"/>
                </a:solidFill>
                <a:sym typeface="Wingdings"/>
              </a:rPr>
              <a:t>Interference Alignment and Cancellation </a:t>
            </a:r>
            <a:endParaRPr lang="en-US" sz="2400" b="1" dirty="0" smtClean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Nulling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628650" y="4466223"/>
            <a:ext cx="7973483" cy="2047466"/>
          </a:xfrm>
        </p:spPr>
        <p:txBody>
          <a:bodyPr>
            <a:normAutofit fontScale="85000" lnSpcReduction="10000"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cs typeface="Trebuchet MS"/>
              </a:rPr>
              <a:t>Signals cancel each other at Alice’s receiver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cs typeface="Trebuchet MS"/>
              </a:rPr>
              <a:t>Signals don’t cancel each other at Bob’s receiver</a:t>
            </a:r>
          </a:p>
          <a:p>
            <a:pPr lvl="1">
              <a:defRPr/>
            </a:pPr>
            <a:r>
              <a:rPr lang="en-US" sz="2400" dirty="0">
                <a:cs typeface="Trebuchet MS"/>
              </a:rPr>
              <a:t>Because channels are </a:t>
            </a:r>
            <a:r>
              <a:rPr lang="en-US" sz="2400" dirty="0" smtClean="0">
                <a:cs typeface="Trebuchet MS"/>
              </a:rPr>
              <a:t>different</a:t>
            </a:r>
          </a:p>
          <a:p>
            <a:pPr lvl="1">
              <a:defRPr/>
            </a:pPr>
            <a:r>
              <a:rPr lang="en-US" sz="2400" dirty="0" smtClean="0">
                <a:cs typeface="Trebuchet MS"/>
              </a:rPr>
              <a:t>Bob’s receiver can remove Alice’s interference via ZF decoding</a:t>
            </a:r>
            <a:endParaRPr lang="en-US" sz="2400" dirty="0">
              <a:cs typeface="Trebuchet MS"/>
            </a:endParaRPr>
          </a:p>
          <a:p>
            <a:endParaRPr lang="en-US" sz="2400" dirty="0"/>
          </a:p>
        </p:txBody>
      </p:sp>
      <p:grpSp>
        <p:nvGrpSpPr>
          <p:cNvPr id="4" name="Group 12"/>
          <p:cNvGrpSpPr/>
          <p:nvPr/>
        </p:nvGrpSpPr>
        <p:grpSpPr>
          <a:xfrm rot="16200000">
            <a:off x="2336946" y="2119738"/>
            <a:ext cx="1137531" cy="2090593"/>
            <a:chOff x="3531862" y="1709064"/>
            <a:chExt cx="1390937" cy="2818683"/>
          </a:xfrm>
        </p:grpSpPr>
        <p:sp>
          <p:nvSpPr>
            <p:cNvPr id="5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6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0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2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ounded Rectangle 13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5" name="Group 14"/>
          <p:cNvGrpSpPr/>
          <p:nvPr/>
        </p:nvGrpSpPr>
        <p:grpSpPr>
          <a:xfrm rot="16200000">
            <a:off x="2587760" y="1076559"/>
            <a:ext cx="601252" cy="2097760"/>
            <a:chOff x="891699" y="2260633"/>
            <a:chExt cx="412087" cy="1748133"/>
          </a:xfrm>
        </p:grpSpPr>
        <p:grpSp>
          <p:nvGrpSpPr>
            <p:cNvPr id="16" name="Group 40"/>
            <p:cNvGrpSpPr/>
            <p:nvPr/>
          </p:nvGrpSpPr>
          <p:grpSpPr>
            <a:xfrm>
              <a:off x="891699" y="2260634"/>
              <a:ext cx="412087" cy="1748134"/>
              <a:chOff x="1981201" y="1676401"/>
              <a:chExt cx="735198" cy="2828360"/>
            </a:xfrm>
          </p:grpSpPr>
          <p:cxnSp>
            <p:nvCxnSpPr>
              <p:cNvPr id="18" name="Shape 17"/>
              <p:cNvCxnSpPr/>
              <p:nvPr/>
            </p:nvCxnSpPr>
            <p:spPr>
              <a:xfrm rot="16200000" flipH="1">
                <a:off x="1962488" y="1949927"/>
                <a:ext cx="720000" cy="172947"/>
              </a:xfrm>
              <a:prstGeom prst="bentConnector2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Isosceles Triangle 18"/>
              <p:cNvSpPr/>
              <p:nvPr/>
            </p:nvSpPr>
            <p:spPr>
              <a:xfrm rot="16200000">
                <a:off x="2376253" y="2325827"/>
                <a:ext cx="206567" cy="141149"/>
              </a:xfrm>
              <a:prstGeom prst="triangle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0" name="Shape 19"/>
              <p:cNvCxnSpPr/>
              <p:nvPr/>
            </p:nvCxnSpPr>
            <p:spPr>
              <a:xfrm rot="16200000">
                <a:off x="1988739" y="4084534"/>
                <a:ext cx="679531" cy="160923"/>
              </a:xfrm>
              <a:prstGeom prst="bentConnector2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Isosceles Triangle 20"/>
              <p:cNvSpPr/>
              <p:nvPr/>
            </p:nvSpPr>
            <p:spPr>
              <a:xfrm rot="16200000">
                <a:off x="2376253" y="3760287"/>
                <a:ext cx="206567" cy="141149"/>
              </a:xfrm>
              <a:prstGeom prst="triangle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2158381" y="1670169"/>
                <a:ext cx="380839" cy="735197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5400000">
                <a:off x="2158380" y="3811388"/>
                <a:ext cx="380839" cy="735198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</p:grpSp>
        <p:cxnSp>
          <p:nvCxnSpPr>
            <p:cNvPr id="17" name="Straight Arrow Connector 26"/>
            <p:cNvCxnSpPr/>
            <p:nvPr/>
          </p:nvCxnSpPr>
          <p:spPr>
            <a:xfrm>
              <a:off x="1202623" y="2769482"/>
              <a:ext cx="1898" cy="758927"/>
            </a:xfrm>
            <a:prstGeom prst="straightConnector1">
              <a:avLst/>
            </a:prstGeom>
            <a:ln w="63500">
              <a:prstDash val="soli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33400" y="1985721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Trebuchet MS"/>
              </a:rPr>
              <a:t>Alice</a:t>
            </a:r>
            <a:endParaRPr lang="en-US" sz="2000" dirty="0">
              <a:cs typeface="Trebuchet MS"/>
            </a:endParaRPr>
          </a:p>
        </p:txBody>
      </p:sp>
      <p:cxnSp>
        <p:nvCxnSpPr>
          <p:cNvPr id="29" name="Straight Arrow Connector 26"/>
          <p:cNvCxnSpPr/>
          <p:nvPr/>
        </p:nvCxnSpPr>
        <p:spPr>
          <a:xfrm flipV="1">
            <a:off x="2474266" y="2063179"/>
            <a:ext cx="796080" cy="661713"/>
          </a:xfrm>
          <a:prstGeom prst="straightConnector1">
            <a:avLst/>
          </a:prstGeom>
          <a:ln w="25400"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6"/>
          <p:cNvCxnSpPr/>
          <p:nvPr/>
        </p:nvCxnSpPr>
        <p:spPr>
          <a:xfrm rot="5400000" flipH="1" flipV="1">
            <a:off x="2321966" y="2245766"/>
            <a:ext cx="1190478" cy="871190"/>
          </a:xfrm>
          <a:prstGeom prst="straightConnector1">
            <a:avLst/>
          </a:prstGeom>
          <a:ln w="25400">
            <a:solidFill>
              <a:schemeClr val="accent2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4755" y="296794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Trebuchet MS"/>
              </a:rPr>
              <a:t>Bob</a:t>
            </a:r>
            <a:endParaRPr lang="en-US" sz="2000" dirty="0">
              <a:cs typeface="Trebuchet M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19744" y="151095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928030" y="166335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473203" y="1963010"/>
            <a:ext cx="364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1410547" y="2701006"/>
            <a:ext cx="56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αx'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1414144" y="3289602"/>
            <a:ext cx="67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βx'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2470644" y="2057674"/>
            <a:ext cx="67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2704095" y="2865908"/>
            <a:ext cx="67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4272953" y="2005214"/>
            <a:ext cx="310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 = </a:t>
            </a:r>
            <a:r>
              <a:rPr lang="en-US" sz="2000" dirty="0" err="1" smtClean="0"/>
              <a:t>hx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chemeClr val="accent2"/>
                </a:solidFill>
              </a:rPr>
              <a:t>(h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000" dirty="0" smtClean="0">
                <a:solidFill>
                  <a:schemeClr val="accent2"/>
                </a:solidFill>
              </a:rPr>
              <a:t>α+h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β)</a:t>
            </a:r>
            <a:r>
              <a:rPr lang="en-US" sz="2000" dirty="0" smtClean="0"/>
              <a:t>x’</a:t>
            </a:r>
            <a:endParaRPr lang="en-US" sz="2000" baseline="-25000" dirty="0"/>
          </a:p>
        </p:txBody>
      </p:sp>
      <p:sp>
        <p:nvSpPr>
          <p:cNvPr id="56" name="Rounded Rectangle 55"/>
          <p:cNvSpPr/>
          <p:nvPr/>
        </p:nvSpPr>
        <p:spPr>
          <a:xfrm>
            <a:off x="4357339" y="1272072"/>
            <a:ext cx="3510844" cy="692198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Nulling: make (h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α+h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β)=0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sz="2000" b="1" dirty="0">
                <a:solidFill>
                  <a:schemeClr val="tx1"/>
                </a:solidFill>
              </a:rPr>
              <a:t>α = -(h</a:t>
            </a:r>
            <a:r>
              <a:rPr lang="en-US" sz="2000" b="1" baseline="-25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/h</a:t>
            </a:r>
            <a:r>
              <a:rPr lang="en-US" sz="2000" b="1" baseline="-25000" dirty="0">
                <a:solidFill>
                  <a:schemeClr val="tx1"/>
                </a:solidFill>
              </a:rPr>
              <a:t>1</a:t>
            </a:r>
            <a:r>
              <a:rPr lang="en-US" sz="2000" b="1" dirty="0">
                <a:solidFill>
                  <a:schemeClr val="tx1"/>
                </a:solidFill>
              </a:rPr>
              <a:t>)β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95692" y="2736259"/>
            <a:ext cx="310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y’ = </a:t>
            </a:r>
            <a:r>
              <a:rPr lang="en-US" sz="2000" dirty="0" err="1" smtClean="0"/>
              <a:t>h’x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chemeClr val="accent2"/>
                </a:solidFill>
              </a:rPr>
              <a:t>(h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1a</a:t>
            </a:r>
            <a:r>
              <a:rPr lang="en-US" sz="2000" dirty="0" smtClean="0">
                <a:solidFill>
                  <a:schemeClr val="accent2"/>
                </a:solidFill>
              </a:rPr>
              <a:t>α+h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1b</a:t>
            </a:r>
            <a:r>
              <a:rPr lang="en-US" sz="2000" dirty="0" smtClean="0">
                <a:solidFill>
                  <a:schemeClr val="accent2"/>
                </a:solidFill>
              </a:rPr>
              <a:t>β)</a:t>
            </a:r>
            <a:r>
              <a:rPr lang="en-US" sz="2000" dirty="0" smtClean="0"/>
              <a:t>x’</a:t>
            </a:r>
            <a:endParaRPr lang="en-US" sz="2000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4295692" y="3273827"/>
            <a:ext cx="310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y” = </a:t>
            </a:r>
            <a:r>
              <a:rPr lang="en-US" sz="2000" dirty="0" err="1" smtClean="0"/>
              <a:t>h”x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chemeClr val="accent2"/>
                </a:solidFill>
              </a:rPr>
              <a:t>(h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2a</a:t>
            </a:r>
            <a:r>
              <a:rPr lang="en-US" sz="2000" dirty="0" smtClean="0">
                <a:solidFill>
                  <a:schemeClr val="accent2"/>
                </a:solidFill>
              </a:rPr>
              <a:t>α+h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2b</a:t>
            </a:r>
            <a:r>
              <a:rPr lang="en-US" sz="2000" dirty="0" smtClean="0">
                <a:solidFill>
                  <a:schemeClr val="accent2"/>
                </a:solidFill>
              </a:rPr>
              <a:t>β)</a:t>
            </a:r>
            <a:r>
              <a:rPr lang="en-US" sz="2000" dirty="0" smtClean="0"/>
              <a:t>x’</a:t>
            </a:r>
            <a:endParaRPr lang="en-US" sz="2000" baseline="-25000" dirty="0"/>
          </a:p>
        </p:txBody>
      </p:sp>
      <p:sp>
        <p:nvSpPr>
          <p:cNvPr id="28" name="TextBox 27"/>
          <p:cNvSpPr txBox="1"/>
          <p:nvPr/>
        </p:nvSpPr>
        <p:spPr>
          <a:xfrm rot="5400000">
            <a:off x="5997312" y="36652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50608" y="391736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≠ 0</a:t>
            </a:r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10856" t="4235" r="10736" b="16916"/>
          <a:stretch/>
        </p:blipFill>
        <p:spPr>
          <a:xfrm>
            <a:off x="8085385" y="39883"/>
            <a:ext cx="851990" cy="8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1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1" grpId="0"/>
      <p:bldP spid="53" grpId="0"/>
      <p:bldP spid="56" grpId="0" animBg="1"/>
      <p:bldP spid="57" grpId="0"/>
      <p:bldP spid="58" grpId="0"/>
      <p:bldP spid="28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267154"/>
            <a:ext cx="8873675" cy="679903"/>
          </a:xfrm>
        </p:spPr>
        <p:txBody>
          <a:bodyPr>
            <a:normAutofit/>
          </a:bodyPr>
          <a:lstStyle/>
          <a:p>
            <a:r>
              <a:rPr lang="en-US" sz="3400" dirty="0"/>
              <a:t>Interference Alignment and </a:t>
            </a:r>
            <a:r>
              <a:rPr lang="en-US" sz="3400" dirty="0" smtClean="0"/>
              <a:t>Cancellation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30816" y="1228118"/>
            <a:ext cx="94746" cy="36718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742087" y="1148539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 p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5238044" y="2699409"/>
            <a:ext cx="1157056" cy="3250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5400000" flipH="1" flipV="1">
            <a:off x="5030557" y="1853615"/>
            <a:ext cx="1108530" cy="671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95857" y="1900155"/>
            <a:ext cx="661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 p</a:t>
            </a:r>
            <a:r>
              <a:rPr lang="en-US" sz="2200" baseline="-25000" dirty="0" smtClean="0">
                <a:solidFill>
                  <a:schemeClr val="accent2"/>
                </a:solidFill>
                <a:cs typeface="Times New Roman" pitchFamily="18" charset="0"/>
              </a:rPr>
              <a:t>3</a:t>
            </a:r>
            <a:endParaRPr lang="en-US" sz="2200" baseline="-25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5425621" y="3402314"/>
            <a:ext cx="1082678" cy="58329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5438322" y="3979483"/>
            <a:ext cx="947510" cy="60665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28658" y="2824752"/>
            <a:ext cx="88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p</a:t>
            </a:r>
            <a:r>
              <a:rPr lang="en-US" sz="2400" baseline="-25000" dirty="0">
                <a:solidFill>
                  <a:schemeClr val="accent2"/>
                </a:solidFill>
                <a:cs typeface="Times New Roman" pitchFamily="18" charset="0"/>
              </a:rPr>
              <a:t>3</a:t>
            </a:r>
          </a:p>
        </p:txBody>
      </p:sp>
      <p:grpSp>
        <p:nvGrpSpPr>
          <p:cNvPr id="43" name="Group 169"/>
          <p:cNvGrpSpPr/>
          <p:nvPr/>
        </p:nvGrpSpPr>
        <p:grpSpPr>
          <a:xfrm>
            <a:off x="4421189" y="2278149"/>
            <a:ext cx="1662340" cy="945249"/>
            <a:chOff x="4509860" y="2179864"/>
            <a:chExt cx="1662340" cy="945249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 flipV="1">
              <a:off x="5337176" y="2179864"/>
              <a:ext cx="835024" cy="47444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4509860" y="2650672"/>
              <a:ext cx="835024" cy="474441"/>
            </a:xfrm>
            <a:prstGeom prst="straightConnector1">
              <a:avLst/>
            </a:prstGeom>
            <a:ln w="25400">
              <a:noFill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171"/>
          <p:cNvGrpSpPr/>
          <p:nvPr/>
        </p:nvGrpSpPr>
        <p:grpSpPr>
          <a:xfrm>
            <a:off x="5348971" y="3043085"/>
            <a:ext cx="163740" cy="1856929"/>
            <a:chOff x="5363939" y="3984171"/>
            <a:chExt cx="163740" cy="1856929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rot="16200000" flipV="1">
              <a:off x="4941887" y="4406223"/>
              <a:ext cx="928922" cy="8481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 rot="16200000" flipV="1">
              <a:off x="5020809" y="5334230"/>
              <a:ext cx="928922" cy="84818"/>
            </a:xfrm>
            <a:prstGeom prst="straightConnector1">
              <a:avLst/>
            </a:prstGeom>
            <a:ln w="25400">
              <a:noFill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 bwMode="auto">
          <a:xfrm rot="5400000" flipH="1" flipV="1">
            <a:off x="4556692" y="2038327"/>
            <a:ext cx="1390876" cy="1950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H="1">
            <a:off x="5249333" y="1679440"/>
            <a:ext cx="635307" cy="260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flipV="1">
            <a:off x="5248274" y="1670600"/>
            <a:ext cx="7939" cy="1064533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119"/>
          <p:cNvGrpSpPr/>
          <p:nvPr/>
        </p:nvGrpSpPr>
        <p:grpSpPr>
          <a:xfrm>
            <a:off x="4561657" y="2466370"/>
            <a:ext cx="582386" cy="400110"/>
            <a:chOff x="5197928" y="2889078"/>
            <a:chExt cx="582386" cy="400110"/>
          </a:xfrm>
        </p:grpSpPr>
        <p:sp>
          <p:nvSpPr>
            <p:cNvPr id="53" name="Rectangle 52"/>
            <p:cNvSpPr/>
            <p:nvPr/>
          </p:nvSpPr>
          <p:spPr>
            <a:xfrm>
              <a:off x="5197928" y="3003550"/>
              <a:ext cx="582386" cy="2659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226951" y="2889078"/>
              <a:ext cx="5245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 p</a:t>
              </a:r>
              <a:r>
                <a:rPr lang="en-US" sz="20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5" name="Group 122"/>
          <p:cNvGrpSpPr/>
          <p:nvPr/>
        </p:nvGrpSpPr>
        <p:grpSpPr>
          <a:xfrm>
            <a:off x="5817053" y="4717157"/>
            <a:ext cx="1281794" cy="413717"/>
            <a:chOff x="5832021" y="5658243"/>
            <a:chExt cx="1281794" cy="413717"/>
          </a:xfrm>
        </p:grpSpPr>
        <p:sp>
          <p:nvSpPr>
            <p:cNvPr id="56" name="Rectangle 55"/>
            <p:cNvSpPr/>
            <p:nvPr/>
          </p:nvSpPr>
          <p:spPr>
            <a:xfrm>
              <a:off x="5832021" y="5760357"/>
              <a:ext cx="582386" cy="2659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31429" y="5765802"/>
              <a:ext cx="582386" cy="2659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943348" y="5658243"/>
              <a:ext cx="4539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cs typeface="Times New Roman" pitchFamily="18" charset="0"/>
                </a:rPr>
                <a:t>p</a:t>
              </a:r>
              <a:r>
                <a:rPr lang="en-US" sz="2000" baseline="-25000" dirty="0" smtClean="0">
                  <a:solidFill>
                    <a:schemeClr val="bg1"/>
                  </a:solidFill>
                  <a:cs typeface="Times New Roman" pitchFamily="18" charset="0"/>
                </a:rPr>
                <a:t>2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34593" y="5671850"/>
              <a:ext cx="4539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cs typeface="Times New Roman" pitchFamily="18" charset="0"/>
                </a:rPr>
                <a:t>p</a:t>
              </a:r>
              <a:r>
                <a:rPr lang="en-US" sz="2000" baseline="-25000" dirty="0" smtClean="0">
                  <a:solidFill>
                    <a:schemeClr val="bg1"/>
                  </a:solidFill>
                  <a:cs typeface="Times New Roman" pitchFamily="18" charset="0"/>
                </a:rPr>
                <a:t>3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776356" y="1238638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03401" y="2357420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6888" y="2996223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40722" y="4262864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64" name="Group 12"/>
          <p:cNvGrpSpPr/>
          <p:nvPr/>
        </p:nvGrpSpPr>
        <p:grpSpPr>
          <a:xfrm rot="16200000">
            <a:off x="2579647" y="2962359"/>
            <a:ext cx="1137531" cy="2090593"/>
            <a:chOff x="3531862" y="1709064"/>
            <a:chExt cx="1390937" cy="2818683"/>
          </a:xfrm>
        </p:grpSpPr>
        <p:sp>
          <p:nvSpPr>
            <p:cNvPr id="65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66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68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0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2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4" name="Rounded Rectangle 73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75" name="Group 74"/>
          <p:cNvGrpSpPr/>
          <p:nvPr/>
        </p:nvGrpSpPr>
        <p:grpSpPr>
          <a:xfrm rot="16200000">
            <a:off x="2570584" y="1082140"/>
            <a:ext cx="1137531" cy="2090593"/>
            <a:chOff x="3531862" y="1709064"/>
            <a:chExt cx="1390937" cy="2818683"/>
          </a:xfrm>
        </p:grpSpPr>
        <p:sp>
          <p:nvSpPr>
            <p:cNvPr id="76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7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9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1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3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5" name="Rounded Rectangle 84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86" name="Text Box 29"/>
          <p:cNvSpPr txBox="1">
            <a:spLocks noChangeArrowheads="1"/>
          </p:cNvSpPr>
          <p:nvPr/>
        </p:nvSpPr>
        <p:spPr bwMode="auto">
          <a:xfrm>
            <a:off x="421212" y="4961986"/>
            <a:ext cx="4496778" cy="48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600" dirty="0" smtClean="0">
                <a:ea typeface="Arial" pitchFamily="-112" charset="0"/>
                <a:cs typeface="Arial" pitchFamily="-112" charset="0"/>
              </a:rPr>
              <a:t> </a:t>
            </a:r>
            <a:r>
              <a:rPr lang="en-US" sz="2600" dirty="0" smtClean="0">
                <a:solidFill>
                  <a:schemeClr val="accent5"/>
                </a:solidFill>
                <a:ea typeface="Arial" pitchFamily="-112" charset="0"/>
                <a:cs typeface="Arial" pitchFamily="-112" charset="0"/>
              </a:rPr>
              <a:t>Align</a:t>
            </a:r>
            <a:r>
              <a:rPr lang="en-US" sz="2600" dirty="0" smtClean="0">
                <a:ea typeface="Arial" pitchFamily="-112" charset="0"/>
                <a:cs typeface="Arial" pitchFamily="-112" charset="0"/>
              </a:rPr>
              <a:t> p</a:t>
            </a:r>
            <a:r>
              <a:rPr lang="en-US" sz="2600" baseline="-25000" dirty="0" smtClean="0">
                <a:ea typeface="Arial" pitchFamily="-112" charset="0"/>
                <a:cs typeface="Arial" pitchFamily="-112" charset="0"/>
              </a:rPr>
              <a:t>3</a:t>
            </a:r>
            <a:r>
              <a:rPr lang="en-US" sz="2600" dirty="0" smtClean="0">
                <a:ea typeface="Arial" pitchFamily="-112" charset="0"/>
                <a:cs typeface="Arial" pitchFamily="-112" charset="0"/>
              </a:rPr>
              <a:t> with p</a:t>
            </a:r>
            <a:r>
              <a:rPr lang="en-US" sz="2600" baseline="-25000" dirty="0" smtClean="0">
                <a:ea typeface="Arial" pitchFamily="-112" charset="0"/>
                <a:cs typeface="Arial" pitchFamily="-112" charset="0"/>
              </a:rPr>
              <a:t>2</a:t>
            </a:r>
            <a:r>
              <a:rPr lang="en-US" sz="2600" dirty="0" smtClean="0">
                <a:ea typeface="Arial" pitchFamily="-112" charset="0"/>
                <a:cs typeface="Arial" pitchFamily="-112" charset="0"/>
              </a:rPr>
              <a:t> at AP1</a:t>
            </a:r>
            <a:endParaRPr lang="en-US" sz="2600" i="0" dirty="0">
              <a:ea typeface="Arial" pitchFamily="-112" charset="0"/>
              <a:cs typeface="Arial" pitchFamily="-112" charset="0"/>
            </a:endParaRPr>
          </a:p>
        </p:txBody>
      </p:sp>
      <p:sp>
        <p:nvSpPr>
          <p:cNvPr id="87" name="Text Box 29"/>
          <p:cNvSpPr txBox="1">
            <a:spLocks noChangeArrowheads="1"/>
          </p:cNvSpPr>
          <p:nvPr/>
        </p:nvSpPr>
        <p:spPr bwMode="auto">
          <a:xfrm>
            <a:off x="440918" y="5501327"/>
            <a:ext cx="8595132" cy="4898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600" dirty="0" smtClean="0"/>
              <a:t> AP1 broadcasts p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on Ethernet </a:t>
            </a:r>
            <a:endParaRPr lang="en-US" sz="2600" dirty="0"/>
          </a:p>
        </p:txBody>
      </p:sp>
      <p:sp>
        <p:nvSpPr>
          <p:cNvPr id="88" name="Text Box 29"/>
          <p:cNvSpPr txBox="1">
            <a:spLocks noChangeArrowheads="1"/>
          </p:cNvSpPr>
          <p:nvPr/>
        </p:nvSpPr>
        <p:spPr bwMode="auto">
          <a:xfrm>
            <a:off x="450850" y="5986150"/>
            <a:ext cx="9429750" cy="48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600" dirty="0" smtClean="0">
                <a:ea typeface="Arial" pitchFamily="-112" charset="0"/>
                <a:cs typeface="Arial" pitchFamily="-112" charset="0"/>
              </a:rPr>
              <a:t> AP2 subtracts/</a:t>
            </a:r>
            <a:r>
              <a:rPr lang="en-US" sz="2600" dirty="0" smtClean="0">
                <a:solidFill>
                  <a:schemeClr val="accent5"/>
                </a:solidFill>
                <a:ea typeface="Arial" pitchFamily="-112" charset="0"/>
                <a:cs typeface="Arial" pitchFamily="-112" charset="0"/>
              </a:rPr>
              <a:t>cancels</a:t>
            </a:r>
            <a:r>
              <a:rPr lang="en-US" sz="2600" dirty="0" smtClean="0">
                <a:solidFill>
                  <a:srgbClr val="0000FF"/>
                </a:solidFill>
                <a:ea typeface="Arial" pitchFamily="-112" charset="0"/>
                <a:cs typeface="Arial" pitchFamily="-112" charset="0"/>
              </a:rPr>
              <a:t> </a:t>
            </a:r>
            <a:r>
              <a:rPr lang="en-US" sz="2600" dirty="0" smtClean="0">
                <a:ea typeface="Arial" pitchFamily="-112" charset="0"/>
                <a:cs typeface="Arial" pitchFamily="-112" charset="0"/>
              </a:rPr>
              <a:t>p</a:t>
            </a:r>
            <a:r>
              <a:rPr lang="en-US" sz="2600" baseline="-25000" dirty="0" smtClean="0">
                <a:ea typeface="Arial" pitchFamily="-112" charset="0"/>
                <a:cs typeface="Arial" pitchFamily="-112" charset="0"/>
              </a:rPr>
              <a:t>1</a:t>
            </a:r>
            <a:r>
              <a:rPr lang="en-US" sz="2600" dirty="0" smtClean="0">
                <a:ea typeface="Arial" pitchFamily="-112" charset="0"/>
                <a:cs typeface="Arial" pitchFamily="-112" charset="0"/>
                <a:sym typeface="Wingdings" pitchFamily="2" charset="2"/>
              </a:rPr>
              <a:t> decodes </a:t>
            </a:r>
            <a:r>
              <a:rPr lang="en-US" sz="2600" dirty="0">
                <a:ea typeface="Arial" pitchFamily="-112" charset="0"/>
                <a:cs typeface="Arial" pitchFamily="-112" charset="0"/>
              </a:rPr>
              <a:t>p</a:t>
            </a:r>
            <a:r>
              <a:rPr lang="en-US" sz="2600" baseline="-25000" dirty="0">
                <a:ea typeface="Arial" pitchFamily="-112" charset="0"/>
                <a:cs typeface="Arial" pitchFamily="-112" charset="0"/>
              </a:rPr>
              <a:t>2</a:t>
            </a:r>
            <a:r>
              <a:rPr lang="en-US" sz="2600" dirty="0">
                <a:ea typeface="Arial" pitchFamily="-112" charset="0"/>
                <a:cs typeface="Arial" pitchFamily="-112" charset="0"/>
              </a:rPr>
              <a:t>, </a:t>
            </a:r>
            <a:r>
              <a:rPr lang="en-US" sz="2600" dirty="0" smtClean="0">
                <a:ea typeface="Arial" pitchFamily="-112" charset="0"/>
                <a:cs typeface="Arial" pitchFamily="-112" charset="0"/>
              </a:rPr>
              <a:t>p</a:t>
            </a:r>
            <a:r>
              <a:rPr lang="en-US" sz="2600" baseline="-25000" dirty="0" smtClean="0">
                <a:ea typeface="Arial" pitchFamily="-112" charset="0"/>
                <a:cs typeface="Arial" pitchFamily="-112" charset="0"/>
              </a:rPr>
              <a:t>3</a:t>
            </a:r>
            <a:endParaRPr lang="en-US" sz="2600" i="0" dirty="0">
              <a:ea typeface="Arial" pitchFamily="-112" charset="0"/>
              <a:cs typeface="Arial" pitchFamily="-112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655782" y="116701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AP1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602655" y="308065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834097" y="1504981"/>
            <a:ext cx="1610255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Ethernet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29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80000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-0.02326 0.1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09792 0.015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7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52 -0.0007 L 0.29461 0.00231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61 0.00231 L 0.29704 0.3356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04 0.33565 L 0.00729 0.32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-53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42" grpId="0"/>
      <p:bldP spid="60" grpId="0"/>
      <p:bldP spid="61" grpId="0"/>
      <p:bldP spid="62" grpId="0"/>
      <p:bldP spid="63" grpId="0"/>
      <p:bldP spid="86" grpId="0"/>
      <p:bldP spid="87" grpId="0" animBg="1"/>
      <p:bldP spid="8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267154"/>
            <a:ext cx="8873675" cy="679903"/>
          </a:xfrm>
        </p:spPr>
        <p:txBody>
          <a:bodyPr>
            <a:normAutofit/>
          </a:bodyPr>
          <a:lstStyle/>
          <a:p>
            <a:r>
              <a:rPr lang="en-US" sz="3400" dirty="0"/>
              <a:t>Interference Alignment and </a:t>
            </a:r>
            <a:r>
              <a:rPr lang="en-US" sz="3400" dirty="0" smtClean="0"/>
              <a:t>Cancellation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742087" y="1148539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 p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5238044" y="2699409"/>
            <a:ext cx="1157056" cy="3250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5400000" flipH="1" flipV="1">
            <a:off x="5030557" y="1853615"/>
            <a:ext cx="1108530" cy="671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95857" y="1900155"/>
            <a:ext cx="661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 p</a:t>
            </a:r>
            <a:r>
              <a:rPr lang="en-US" sz="2200" baseline="-25000" dirty="0" smtClean="0">
                <a:solidFill>
                  <a:schemeClr val="accent2"/>
                </a:solidFill>
                <a:cs typeface="Times New Roman" pitchFamily="18" charset="0"/>
              </a:rPr>
              <a:t>3</a:t>
            </a:r>
            <a:endParaRPr lang="en-US" sz="2200" baseline="-25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5425621" y="3402314"/>
            <a:ext cx="1082678" cy="58329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5438322" y="3979483"/>
            <a:ext cx="947510" cy="60665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28658" y="2824752"/>
            <a:ext cx="88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p</a:t>
            </a:r>
            <a:r>
              <a:rPr lang="en-US" sz="2400" baseline="-25000" dirty="0">
                <a:solidFill>
                  <a:schemeClr val="accent2"/>
                </a:solidFill>
                <a:cs typeface="Times New Roman" pitchFamily="18" charset="0"/>
              </a:rPr>
              <a:t>3</a:t>
            </a:r>
          </a:p>
        </p:txBody>
      </p:sp>
      <p:grpSp>
        <p:nvGrpSpPr>
          <p:cNvPr id="43" name="Group 169"/>
          <p:cNvGrpSpPr/>
          <p:nvPr/>
        </p:nvGrpSpPr>
        <p:grpSpPr>
          <a:xfrm>
            <a:off x="4421189" y="2278149"/>
            <a:ext cx="1662340" cy="945249"/>
            <a:chOff x="4509860" y="2179864"/>
            <a:chExt cx="1662340" cy="945249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 flipV="1">
              <a:off x="5337176" y="2179864"/>
              <a:ext cx="835024" cy="47444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4509860" y="2650672"/>
              <a:ext cx="835024" cy="474441"/>
            </a:xfrm>
            <a:prstGeom prst="straightConnector1">
              <a:avLst/>
            </a:prstGeom>
            <a:ln w="25400">
              <a:noFill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171"/>
          <p:cNvGrpSpPr/>
          <p:nvPr/>
        </p:nvGrpSpPr>
        <p:grpSpPr>
          <a:xfrm>
            <a:off x="5348971" y="3043085"/>
            <a:ext cx="163740" cy="1856929"/>
            <a:chOff x="5363939" y="3984171"/>
            <a:chExt cx="163740" cy="1856929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rot="16200000" flipV="1">
              <a:off x="4941887" y="4406223"/>
              <a:ext cx="928922" cy="84818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 rot="16200000" flipV="1">
              <a:off x="5020809" y="5334230"/>
              <a:ext cx="928922" cy="84818"/>
            </a:xfrm>
            <a:prstGeom prst="straightConnector1">
              <a:avLst/>
            </a:prstGeom>
            <a:ln w="25400">
              <a:noFill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 bwMode="auto">
          <a:xfrm rot="5400000" flipH="1" flipV="1">
            <a:off x="4556692" y="2038327"/>
            <a:ext cx="1390876" cy="1950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H="1">
            <a:off x="5249333" y="1679440"/>
            <a:ext cx="635307" cy="260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 flipV="1">
            <a:off x="5248274" y="1670600"/>
            <a:ext cx="7939" cy="1064533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119"/>
          <p:cNvGrpSpPr/>
          <p:nvPr/>
        </p:nvGrpSpPr>
        <p:grpSpPr>
          <a:xfrm>
            <a:off x="4561657" y="2466370"/>
            <a:ext cx="582386" cy="400110"/>
            <a:chOff x="5197928" y="2889078"/>
            <a:chExt cx="582386" cy="400110"/>
          </a:xfrm>
        </p:grpSpPr>
        <p:sp>
          <p:nvSpPr>
            <p:cNvPr id="53" name="Rectangle 52"/>
            <p:cNvSpPr/>
            <p:nvPr/>
          </p:nvSpPr>
          <p:spPr>
            <a:xfrm>
              <a:off x="5197928" y="3003550"/>
              <a:ext cx="582386" cy="2659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226951" y="2889078"/>
              <a:ext cx="5245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 p</a:t>
              </a:r>
              <a:r>
                <a:rPr lang="en-US" sz="2000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5" name="Group 122"/>
          <p:cNvGrpSpPr/>
          <p:nvPr/>
        </p:nvGrpSpPr>
        <p:grpSpPr>
          <a:xfrm>
            <a:off x="5817053" y="4717157"/>
            <a:ext cx="1281794" cy="413717"/>
            <a:chOff x="5832021" y="5658243"/>
            <a:chExt cx="1281794" cy="413717"/>
          </a:xfrm>
        </p:grpSpPr>
        <p:sp>
          <p:nvSpPr>
            <p:cNvPr id="56" name="Rectangle 55"/>
            <p:cNvSpPr/>
            <p:nvPr/>
          </p:nvSpPr>
          <p:spPr>
            <a:xfrm>
              <a:off x="5832021" y="5760357"/>
              <a:ext cx="582386" cy="2659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31429" y="5765802"/>
              <a:ext cx="582386" cy="26592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943348" y="5658243"/>
              <a:ext cx="4539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cs typeface="Times New Roman" pitchFamily="18" charset="0"/>
                </a:rPr>
                <a:t>p</a:t>
              </a:r>
              <a:r>
                <a:rPr lang="en-US" sz="2000" baseline="-25000" dirty="0" smtClean="0">
                  <a:solidFill>
                    <a:schemeClr val="bg1"/>
                  </a:solidFill>
                  <a:cs typeface="Times New Roman" pitchFamily="18" charset="0"/>
                </a:rPr>
                <a:t>2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34593" y="5671850"/>
              <a:ext cx="4539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cs typeface="Times New Roman" pitchFamily="18" charset="0"/>
                </a:rPr>
                <a:t>p</a:t>
              </a:r>
              <a:r>
                <a:rPr lang="en-US" sz="2000" baseline="-25000" dirty="0" smtClean="0">
                  <a:solidFill>
                    <a:schemeClr val="bg1"/>
                  </a:solidFill>
                  <a:cs typeface="Times New Roman" pitchFamily="18" charset="0"/>
                </a:rPr>
                <a:t>3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776356" y="1238638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03401" y="2357420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6888" y="2996223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40722" y="4262864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64" name="Group 12"/>
          <p:cNvGrpSpPr/>
          <p:nvPr/>
        </p:nvGrpSpPr>
        <p:grpSpPr>
          <a:xfrm rot="16200000">
            <a:off x="2579647" y="2962359"/>
            <a:ext cx="1137531" cy="2090593"/>
            <a:chOff x="3531862" y="1709064"/>
            <a:chExt cx="1390937" cy="2818683"/>
          </a:xfrm>
        </p:grpSpPr>
        <p:sp>
          <p:nvSpPr>
            <p:cNvPr id="65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66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68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0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2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4" name="Rounded Rectangle 73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75" name="Group 74"/>
          <p:cNvGrpSpPr/>
          <p:nvPr/>
        </p:nvGrpSpPr>
        <p:grpSpPr>
          <a:xfrm rot="16200000">
            <a:off x="2570584" y="1082140"/>
            <a:ext cx="1137531" cy="2090593"/>
            <a:chOff x="3531862" y="1709064"/>
            <a:chExt cx="1390937" cy="2818683"/>
          </a:xfrm>
        </p:grpSpPr>
        <p:sp>
          <p:nvSpPr>
            <p:cNvPr id="76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7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79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1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3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5" name="Rounded Rectangle 84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87" name="Text Box 29"/>
          <p:cNvSpPr txBox="1">
            <a:spLocks noChangeArrowheads="1"/>
          </p:cNvSpPr>
          <p:nvPr/>
        </p:nvSpPr>
        <p:spPr bwMode="auto">
          <a:xfrm>
            <a:off x="440918" y="5501327"/>
            <a:ext cx="8595132" cy="4898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600" dirty="0" smtClean="0"/>
              <a:t> AP1 broadcasts p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on Ethernet </a:t>
            </a:r>
            <a:endParaRPr lang="en-US" sz="2600" dirty="0"/>
          </a:p>
        </p:txBody>
      </p:sp>
      <p:sp>
        <p:nvSpPr>
          <p:cNvPr id="89" name="Rectangle 88"/>
          <p:cNvSpPr/>
          <p:nvPr/>
        </p:nvSpPr>
        <p:spPr>
          <a:xfrm>
            <a:off x="3655782" y="116701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AP1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602655" y="308065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>
            <a:off x="364924" y="5293306"/>
            <a:ext cx="8150426" cy="917868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bIns="91440" rtlCol="0" anchor="ctr" anchorCtr="1"/>
          <a:lstStyle/>
          <a:p>
            <a:r>
              <a:rPr lang="en-US" sz="2400" dirty="0" smtClean="0">
                <a:solidFill>
                  <a:schemeClr val="tx1"/>
                </a:solidFill>
              </a:rPr>
              <a:t>Only forward </a:t>
            </a:r>
            <a:r>
              <a:rPr lang="en-US" sz="2400" b="1" dirty="0" smtClean="0">
                <a:solidFill>
                  <a:schemeClr val="tx1"/>
                </a:solidFill>
              </a:rPr>
              <a:t>1 data packet </a:t>
            </a:r>
            <a:r>
              <a:rPr lang="en-US" sz="2400" dirty="0" smtClean="0">
                <a:solidFill>
                  <a:schemeClr val="tx1"/>
                </a:solidFill>
              </a:rPr>
              <a:t>through the Ethernet!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330816" y="1228118"/>
            <a:ext cx="94746" cy="36718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834097" y="1504981"/>
            <a:ext cx="1610255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Ethernet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07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Align?</a:t>
            </a:r>
            <a:endParaRPr lang="en-US" dirty="0"/>
          </a:p>
        </p:txBody>
      </p:sp>
      <p:sp>
        <p:nvSpPr>
          <p:cNvPr id="78" name="Content Placeholder 77"/>
          <p:cNvSpPr>
            <a:spLocks noGrp="1"/>
          </p:cNvSpPr>
          <p:nvPr>
            <p:ph idx="1"/>
          </p:nvPr>
        </p:nvSpPr>
        <p:spPr>
          <a:xfrm>
            <a:off x="628650" y="4996436"/>
            <a:ext cx="7886700" cy="118052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the direction we need to align</a:t>
            </a:r>
          </a:p>
          <a:p>
            <a:pPr lvl="1"/>
            <a:r>
              <a:rPr lang="en-US" dirty="0" smtClean="0"/>
              <a:t>Client 2 aligns p</a:t>
            </a:r>
            <a:r>
              <a:rPr lang="en-US" baseline="-25000" dirty="0" smtClean="0"/>
              <a:t>3 </a:t>
            </a:r>
            <a:r>
              <a:rPr lang="en-US" dirty="0" smtClean="0"/>
              <a:t>along </a:t>
            </a:r>
            <a:r>
              <a:rPr lang="en-US" sz="2000" dirty="0">
                <a:solidFill>
                  <a:schemeClr val="accent5"/>
                </a:solidFill>
              </a:rPr>
              <a:t>(h</a:t>
            </a:r>
            <a:r>
              <a:rPr lang="en-US" sz="2000" baseline="-25000" dirty="0">
                <a:solidFill>
                  <a:schemeClr val="accent5"/>
                </a:solidFill>
              </a:rPr>
              <a:t>21</a:t>
            </a:r>
            <a:r>
              <a:rPr lang="en-US" sz="2000" dirty="0">
                <a:solidFill>
                  <a:schemeClr val="accent5"/>
                </a:solidFill>
              </a:rPr>
              <a:t>, h</a:t>
            </a:r>
            <a:r>
              <a:rPr lang="en-US" sz="2000" baseline="-25000" dirty="0">
                <a:solidFill>
                  <a:schemeClr val="accent5"/>
                </a:solidFill>
              </a:rPr>
              <a:t>22</a:t>
            </a:r>
            <a:r>
              <a:rPr lang="en-US" sz="2000" dirty="0" smtClean="0">
                <a:solidFill>
                  <a:schemeClr val="accent5"/>
                </a:solidFill>
              </a:rPr>
              <a:t>) </a:t>
            </a:r>
            <a:r>
              <a:rPr lang="en-US" sz="2000" dirty="0" smtClean="0"/>
              <a:t>at AP1</a:t>
            </a:r>
            <a:endParaRPr lang="en-US" sz="20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38044" y="2699409"/>
            <a:ext cx="1157056" cy="3250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rot="5400000" flipH="1" flipV="1">
            <a:off x="5030557" y="1853615"/>
            <a:ext cx="1108530" cy="671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5857" y="1900155"/>
            <a:ext cx="661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 p</a:t>
            </a:r>
            <a:r>
              <a:rPr lang="en-US" sz="2200" baseline="-25000" dirty="0" smtClean="0">
                <a:solidFill>
                  <a:schemeClr val="accent2"/>
                </a:solidFill>
                <a:cs typeface="Times New Roman" pitchFamily="18" charset="0"/>
              </a:rPr>
              <a:t>3</a:t>
            </a:r>
            <a:endParaRPr lang="en-US" sz="2200" baseline="-25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425621" y="3402314"/>
            <a:ext cx="1082678" cy="58329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438322" y="3979483"/>
            <a:ext cx="947510" cy="60665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69"/>
          <p:cNvGrpSpPr/>
          <p:nvPr/>
        </p:nvGrpSpPr>
        <p:grpSpPr>
          <a:xfrm>
            <a:off x="4421189" y="2278149"/>
            <a:ext cx="1662340" cy="945249"/>
            <a:chOff x="4509860" y="2179864"/>
            <a:chExt cx="1662340" cy="945249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5337176" y="2179864"/>
              <a:ext cx="835024" cy="47444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4509860" y="2650672"/>
              <a:ext cx="835024" cy="474441"/>
            </a:xfrm>
            <a:prstGeom prst="straightConnector1">
              <a:avLst/>
            </a:prstGeom>
            <a:ln w="25400">
              <a:noFill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776356" y="1238638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03401" y="2357420"/>
            <a:ext cx="199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6888" y="2996223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0722" y="4262864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32" name="Group 12"/>
          <p:cNvGrpSpPr/>
          <p:nvPr/>
        </p:nvGrpSpPr>
        <p:grpSpPr>
          <a:xfrm rot="16200000">
            <a:off x="2579647" y="2962359"/>
            <a:ext cx="1137531" cy="2090593"/>
            <a:chOff x="3531862" y="1709064"/>
            <a:chExt cx="1390937" cy="2818683"/>
          </a:xfrm>
        </p:grpSpPr>
        <p:sp>
          <p:nvSpPr>
            <p:cNvPr id="33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4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6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8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0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Rounded Rectangle 41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43" name="Group 42"/>
          <p:cNvGrpSpPr/>
          <p:nvPr/>
        </p:nvGrpSpPr>
        <p:grpSpPr>
          <a:xfrm rot="16200000">
            <a:off x="2570584" y="1082140"/>
            <a:ext cx="1137531" cy="2090593"/>
            <a:chOff x="3531862" y="1709064"/>
            <a:chExt cx="1390937" cy="2818683"/>
          </a:xfrm>
        </p:grpSpPr>
        <p:sp>
          <p:nvSpPr>
            <p:cNvPr id="44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5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7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9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51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Rounded Rectangle 52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3602655" y="308065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495057" y="1537950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95057" y="2195542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67892" y="118579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cxnSp>
        <p:nvCxnSpPr>
          <p:cNvPr id="58" name="Straight Arrow Connector 23"/>
          <p:cNvCxnSpPr>
            <a:stCxn id="48" idx="4"/>
            <a:endCxn id="44" idx="2"/>
          </p:cNvCxnSpPr>
          <p:nvPr/>
        </p:nvCxnSpPr>
        <p:spPr>
          <a:xfrm flipH="1" flipV="1">
            <a:off x="2707904" y="1676189"/>
            <a:ext cx="885689" cy="11105"/>
          </a:xfrm>
          <a:prstGeom prst="straightConnector1">
            <a:avLst/>
          </a:prstGeom>
          <a:ln w="50800">
            <a:solidFill>
              <a:schemeClr val="accent1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3"/>
          <p:cNvCxnSpPr>
            <a:stCxn id="50" idx="4"/>
            <a:endCxn id="44" idx="2"/>
          </p:cNvCxnSpPr>
          <p:nvPr/>
        </p:nvCxnSpPr>
        <p:spPr>
          <a:xfrm flipH="1" flipV="1">
            <a:off x="2707904" y="1676189"/>
            <a:ext cx="888916" cy="562726"/>
          </a:xfrm>
          <a:prstGeom prst="straightConnector1">
            <a:avLst/>
          </a:prstGeom>
          <a:ln w="50800">
            <a:solidFill>
              <a:schemeClr val="accent1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23"/>
          <p:cNvCxnSpPr>
            <a:stCxn id="48" idx="4"/>
          </p:cNvCxnSpPr>
          <p:nvPr/>
        </p:nvCxnSpPr>
        <p:spPr>
          <a:xfrm flipH="1">
            <a:off x="2713740" y="1687294"/>
            <a:ext cx="879853" cy="590855"/>
          </a:xfrm>
          <a:prstGeom prst="straightConnector1">
            <a:avLst/>
          </a:prstGeom>
          <a:ln w="50800">
            <a:solidFill>
              <a:schemeClr val="accent1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23"/>
          <p:cNvCxnSpPr>
            <a:stCxn id="50" idx="4"/>
          </p:cNvCxnSpPr>
          <p:nvPr/>
        </p:nvCxnSpPr>
        <p:spPr>
          <a:xfrm flipH="1">
            <a:off x="2713740" y="2238915"/>
            <a:ext cx="883080" cy="39234"/>
          </a:xfrm>
          <a:prstGeom prst="straightConnector1">
            <a:avLst/>
          </a:prstGeom>
          <a:ln w="50800">
            <a:solidFill>
              <a:schemeClr val="accent1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572863" y="1270448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11</a:t>
            </a:r>
            <a:endParaRPr lang="en-US" sz="2000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2439326" y="1820395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12</a:t>
            </a:r>
            <a:endParaRPr lang="en-US" sz="2000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3335454" y="1828628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21</a:t>
            </a:r>
            <a:endParaRPr lang="en-US" sz="20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3161477" y="2182981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22</a:t>
            </a:r>
            <a:endParaRPr lang="en-US" sz="2000" baseline="-25000" dirty="0"/>
          </a:p>
        </p:txBody>
      </p:sp>
      <p:sp>
        <p:nvSpPr>
          <p:cNvPr id="74" name="Rectangle 73"/>
          <p:cNvSpPr/>
          <p:nvPr/>
        </p:nvSpPr>
        <p:spPr>
          <a:xfrm>
            <a:off x="6859423" y="2357419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(</a:t>
            </a:r>
            <a:r>
              <a:rPr lang="en-US" sz="2400" dirty="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21</a:t>
            </a:r>
            <a:r>
              <a:rPr lang="en-US" sz="2400" dirty="0">
                <a:solidFill>
                  <a:schemeClr val="accent5"/>
                </a:solidFill>
              </a:rPr>
              <a:t>,</a:t>
            </a:r>
            <a:r>
              <a:rPr lang="en-US" sz="2400" dirty="0" smtClean="0">
                <a:solidFill>
                  <a:schemeClr val="accent5"/>
                </a:solidFill>
              </a:rPr>
              <a:t> 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22</a:t>
            </a:r>
            <a:r>
              <a:rPr lang="en-US" sz="2400" dirty="0">
                <a:solidFill>
                  <a:schemeClr val="accent5"/>
                </a:solidFill>
              </a:rPr>
              <a:t>)</a:t>
            </a:r>
            <a:endParaRPr lang="en-US" sz="2400" baseline="-25000" dirty="0">
              <a:solidFill>
                <a:schemeClr val="accent5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307772" y="1251827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5"/>
                </a:solidFill>
              </a:rPr>
              <a:t>(</a:t>
            </a:r>
            <a:r>
              <a:rPr lang="en-US" sz="240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>
                <a:solidFill>
                  <a:schemeClr val="accent5"/>
                </a:solidFill>
              </a:rPr>
              <a:t>1</a:t>
            </a:r>
            <a:r>
              <a:rPr lang="en-US" sz="2400" baseline="-25000" smtClean="0">
                <a:solidFill>
                  <a:schemeClr val="accent5"/>
                </a:solidFill>
              </a:rPr>
              <a:t>1</a:t>
            </a:r>
            <a:r>
              <a:rPr lang="en-US" sz="2400">
                <a:solidFill>
                  <a:schemeClr val="accent5"/>
                </a:solidFill>
              </a:rPr>
              <a:t>,</a:t>
            </a:r>
            <a:r>
              <a:rPr lang="en-US" sz="2400" smtClean="0">
                <a:solidFill>
                  <a:schemeClr val="accent5"/>
                </a:solidFill>
              </a:rPr>
              <a:t> h</a:t>
            </a:r>
            <a:r>
              <a:rPr lang="en-US" sz="2400" baseline="-25000" dirty="0">
                <a:solidFill>
                  <a:schemeClr val="accent5"/>
                </a:solidFill>
              </a:rPr>
              <a:t>1</a:t>
            </a:r>
            <a:r>
              <a:rPr lang="en-US" sz="2400" baseline="-25000" smtClean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</a:rPr>
              <a:t>)</a:t>
            </a:r>
            <a:endParaRPr lang="en-US" sz="2400" baseline="-25000" dirty="0">
              <a:solidFill>
                <a:schemeClr val="accent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28842" y="3457888"/>
            <a:ext cx="115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40421" y="4086391"/>
            <a:ext cx="115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Arrow Connector 23"/>
          <p:cNvCxnSpPr>
            <a:stCxn id="48" idx="4"/>
          </p:cNvCxnSpPr>
          <p:nvPr/>
        </p:nvCxnSpPr>
        <p:spPr>
          <a:xfrm flipH="1">
            <a:off x="2713739" y="1687294"/>
            <a:ext cx="879854" cy="2444929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Align?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38044" y="2699409"/>
            <a:ext cx="1157056" cy="3250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rot="5400000" flipH="1" flipV="1">
            <a:off x="5030557" y="1853615"/>
            <a:ext cx="1108530" cy="671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5857" y="1900155"/>
            <a:ext cx="661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 p</a:t>
            </a:r>
            <a:r>
              <a:rPr lang="en-US" sz="2200" baseline="-25000" dirty="0" smtClean="0">
                <a:solidFill>
                  <a:schemeClr val="accent2"/>
                </a:solidFill>
                <a:cs typeface="Times New Roman" pitchFamily="18" charset="0"/>
              </a:rPr>
              <a:t>3</a:t>
            </a:r>
            <a:endParaRPr lang="en-US" sz="2200" baseline="-25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425621" y="3402314"/>
            <a:ext cx="1082678" cy="58329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438322" y="3979483"/>
            <a:ext cx="947510" cy="60665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69"/>
          <p:cNvGrpSpPr/>
          <p:nvPr/>
        </p:nvGrpSpPr>
        <p:grpSpPr>
          <a:xfrm>
            <a:off x="4421189" y="2278149"/>
            <a:ext cx="1662340" cy="945249"/>
            <a:chOff x="4509860" y="2179864"/>
            <a:chExt cx="1662340" cy="945249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5337176" y="2179864"/>
              <a:ext cx="835024" cy="47444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4509860" y="2650672"/>
              <a:ext cx="835024" cy="474441"/>
            </a:xfrm>
            <a:prstGeom prst="straightConnector1">
              <a:avLst/>
            </a:prstGeom>
            <a:ln w="25400">
              <a:noFill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776356" y="1238638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03401" y="2357420"/>
            <a:ext cx="199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6888" y="2996223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0722" y="4262864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32" name="Group 12"/>
          <p:cNvGrpSpPr/>
          <p:nvPr/>
        </p:nvGrpSpPr>
        <p:grpSpPr>
          <a:xfrm rot="16200000">
            <a:off x="2579647" y="2962359"/>
            <a:ext cx="1137531" cy="2090593"/>
            <a:chOff x="3531862" y="1709064"/>
            <a:chExt cx="1390937" cy="2818683"/>
          </a:xfrm>
        </p:grpSpPr>
        <p:sp>
          <p:nvSpPr>
            <p:cNvPr id="33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4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6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8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0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Rounded Rectangle 41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43" name="Group 42"/>
          <p:cNvGrpSpPr/>
          <p:nvPr/>
        </p:nvGrpSpPr>
        <p:grpSpPr>
          <a:xfrm rot="16200000">
            <a:off x="2570584" y="1082140"/>
            <a:ext cx="1137531" cy="2090593"/>
            <a:chOff x="3531862" y="1709064"/>
            <a:chExt cx="1390937" cy="2818683"/>
          </a:xfrm>
        </p:grpSpPr>
        <p:sp>
          <p:nvSpPr>
            <p:cNvPr id="44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5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7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9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51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Rounded Rectangle 52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3602655" y="308065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495057" y="1537950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95057" y="2195542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67892" y="118579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cxnSp>
        <p:nvCxnSpPr>
          <p:cNvPr id="58" name="Straight Arrow Connector 23"/>
          <p:cNvCxnSpPr>
            <a:stCxn id="48" idx="4"/>
          </p:cNvCxnSpPr>
          <p:nvPr/>
        </p:nvCxnSpPr>
        <p:spPr>
          <a:xfrm flipH="1">
            <a:off x="2713739" y="1687294"/>
            <a:ext cx="879854" cy="1880219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3"/>
          <p:cNvCxnSpPr>
            <a:endCxn id="33" idx="2"/>
          </p:cNvCxnSpPr>
          <p:nvPr/>
        </p:nvCxnSpPr>
        <p:spPr>
          <a:xfrm flipH="1">
            <a:off x="2716967" y="2220505"/>
            <a:ext cx="885688" cy="1335903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23"/>
          <p:cNvCxnSpPr>
            <a:stCxn id="50" idx="4"/>
            <a:endCxn id="35" idx="2"/>
          </p:cNvCxnSpPr>
          <p:nvPr/>
        </p:nvCxnSpPr>
        <p:spPr>
          <a:xfrm flipH="1">
            <a:off x="2713739" y="2238915"/>
            <a:ext cx="883081" cy="1893308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118017" y="12957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31</a:t>
            </a:r>
            <a:endParaRPr lang="en-US" sz="2000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3384094" y="1848918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h</a:t>
            </a:r>
            <a:r>
              <a:rPr lang="en-US" sz="2000" baseline="-25000" dirty="0"/>
              <a:t>3</a:t>
            </a:r>
            <a:r>
              <a:rPr lang="en-US" sz="2000" baseline="-25000" smtClean="0"/>
              <a:t>2</a:t>
            </a:r>
            <a:endParaRPr lang="en-US" sz="2000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324664" y="3698142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41</a:t>
            </a:r>
            <a:endParaRPr lang="en-US" sz="20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2658400" y="401272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/>
              <a:t>4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4" name="Rectangle 73"/>
          <p:cNvSpPr/>
          <p:nvPr/>
        </p:nvSpPr>
        <p:spPr>
          <a:xfrm>
            <a:off x="6859423" y="2357419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(</a:t>
            </a:r>
            <a:r>
              <a:rPr lang="en-US" sz="2400" dirty="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21</a:t>
            </a:r>
            <a:r>
              <a:rPr lang="en-US" sz="2400" dirty="0">
                <a:solidFill>
                  <a:schemeClr val="accent5"/>
                </a:solidFill>
              </a:rPr>
              <a:t>,</a:t>
            </a:r>
            <a:r>
              <a:rPr lang="en-US" sz="2400" dirty="0" smtClean="0">
                <a:solidFill>
                  <a:schemeClr val="accent5"/>
                </a:solidFill>
              </a:rPr>
              <a:t> 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22</a:t>
            </a:r>
            <a:r>
              <a:rPr lang="en-US" sz="2400" dirty="0">
                <a:solidFill>
                  <a:schemeClr val="accent5"/>
                </a:solidFill>
              </a:rPr>
              <a:t>)</a:t>
            </a:r>
            <a:endParaRPr lang="en-US" sz="2400" baseline="-25000" dirty="0">
              <a:solidFill>
                <a:schemeClr val="accent5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307772" y="1251827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5"/>
                </a:solidFill>
              </a:rPr>
              <a:t>(</a:t>
            </a:r>
            <a:r>
              <a:rPr lang="en-US" sz="240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>
                <a:solidFill>
                  <a:schemeClr val="accent5"/>
                </a:solidFill>
              </a:rPr>
              <a:t>1</a:t>
            </a:r>
            <a:r>
              <a:rPr lang="en-US" sz="2400" baseline="-25000" smtClean="0">
                <a:solidFill>
                  <a:schemeClr val="accent5"/>
                </a:solidFill>
              </a:rPr>
              <a:t>1</a:t>
            </a:r>
            <a:r>
              <a:rPr lang="en-US" sz="2400">
                <a:solidFill>
                  <a:schemeClr val="accent5"/>
                </a:solidFill>
              </a:rPr>
              <a:t>,</a:t>
            </a:r>
            <a:r>
              <a:rPr lang="en-US" sz="2400" smtClean="0">
                <a:solidFill>
                  <a:schemeClr val="accent5"/>
                </a:solidFill>
              </a:rPr>
              <a:t> h</a:t>
            </a:r>
            <a:r>
              <a:rPr lang="en-US" sz="2400" baseline="-25000" dirty="0">
                <a:solidFill>
                  <a:schemeClr val="accent5"/>
                </a:solidFill>
              </a:rPr>
              <a:t>1</a:t>
            </a:r>
            <a:r>
              <a:rPr lang="en-US" sz="2400" baseline="-25000" smtClean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</a:rPr>
              <a:t>)</a:t>
            </a:r>
            <a:endParaRPr lang="en-US" sz="2400" baseline="-25000" dirty="0">
              <a:solidFill>
                <a:schemeClr val="accent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28842" y="3457888"/>
            <a:ext cx="115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40421" y="4086391"/>
            <a:ext cx="115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9" name="Content Placeholder 77"/>
          <p:cNvSpPr>
            <a:spLocks noGrp="1"/>
          </p:cNvSpPr>
          <p:nvPr>
            <p:ph idx="1"/>
          </p:nvPr>
        </p:nvSpPr>
        <p:spPr>
          <a:xfrm>
            <a:off x="628650" y="4996435"/>
            <a:ext cx="7886700" cy="15000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Precode p</a:t>
            </a:r>
            <a:r>
              <a:rPr lang="en-US" baseline="-25000" dirty="0" smtClean="0"/>
              <a:t>3</a:t>
            </a:r>
            <a:r>
              <a:rPr lang="en-US" dirty="0" smtClean="0"/>
              <a:t> by (w</a:t>
            </a:r>
            <a:r>
              <a:rPr lang="en-US" baseline="-25000" dirty="0" smtClean="0"/>
              <a:t>1</a:t>
            </a:r>
            <a:r>
              <a:rPr lang="en-US" dirty="0" smtClean="0"/>
              <a:t>, w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AP2 receives p</a:t>
            </a:r>
            <a:r>
              <a:rPr lang="en-US" baseline="-25000" dirty="0" smtClean="0"/>
              <a:t>3 </a:t>
            </a:r>
            <a:r>
              <a:rPr lang="en-US" dirty="0" smtClean="0"/>
              <a:t>along the direction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(w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n-US" baseline="-25000" dirty="0" smtClean="0">
                <a:solidFill>
                  <a:schemeClr val="accent2"/>
                </a:solidFill>
              </a:rPr>
              <a:t>31</a:t>
            </a:r>
            <a:r>
              <a:rPr lang="en-US" dirty="0" smtClean="0">
                <a:solidFill>
                  <a:schemeClr val="accent2"/>
                </a:solidFill>
              </a:rPr>
              <a:t>+w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n-US" baseline="-25000" dirty="0" smtClean="0">
                <a:solidFill>
                  <a:schemeClr val="accent2"/>
                </a:solidFill>
              </a:rPr>
              <a:t>41</a:t>
            </a:r>
            <a:r>
              <a:rPr lang="en-US" dirty="0" smtClean="0">
                <a:solidFill>
                  <a:schemeClr val="accent2"/>
                </a:solidFill>
              </a:rPr>
              <a:t>, w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n-US" baseline="-25000" dirty="0" smtClean="0">
                <a:solidFill>
                  <a:schemeClr val="accent2"/>
                </a:solidFill>
              </a:rPr>
              <a:t>32</a:t>
            </a:r>
            <a:r>
              <a:rPr lang="en-US" dirty="0" smtClean="0">
                <a:solidFill>
                  <a:schemeClr val="accent2"/>
                </a:solidFill>
              </a:rPr>
              <a:t>+w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n-US" baseline="-25000" dirty="0" smtClean="0">
                <a:solidFill>
                  <a:schemeClr val="accent2"/>
                </a:solidFill>
              </a:rPr>
              <a:t>42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76356" y="1660897"/>
            <a:ext cx="3512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(w</a:t>
            </a:r>
            <a:r>
              <a:rPr lang="en-US" sz="2000" baseline="-25000">
                <a:solidFill>
                  <a:schemeClr val="accent2"/>
                </a:solidFill>
              </a:rPr>
              <a:t>1</a:t>
            </a:r>
            <a:r>
              <a:rPr lang="en-US" sz="2000">
                <a:solidFill>
                  <a:schemeClr val="accent2"/>
                </a:solidFill>
              </a:rPr>
              <a:t>h</a:t>
            </a:r>
            <a:r>
              <a:rPr lang="en-US" sz="2000" baseline="-25000">
                <a:solidFill>
                  <a:schemeClr val="accent2"/>
                </a:solidFill>
              </a:rPr>
              <a:t>31</a:t>
            </a:r>
            <a:r>
              <a:rPr lang="en-US" sz="2000">
                <a:solidFill>
                  <a:schemeClr val="accent2"/>
                </a:solidFill>
              </a:rPr>
              <a:t>+w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h</a:t>
            </a:r>
            <a:r>
              <a:rPr lang="en-US" sz="2000" baseline="-25000">
                <a:solidFill>
                  <a:schemeClr val="accent2"/>
                </a:solidFill>
              </a:rPr>
              <a:t>41</a:t>
            </a:r>
            <a:r>
              <a:rPr lang="en-US" sz="2000">
                <a:solidFill>
                  <a:schemeClr val="accent2"/>
                </a:solidFill>
              </a:rPr>
              <a:t>, w</a:t>
            </a:r>
            <a:r>
              <a:rPr lang="en-US" sz="2000" baseline="-25000">
                <a:solidFill>
                  <a:schemeClr val="accent2"/>
                </a:solidFill>
              </a:rPr>
              <a:t>1</a:t>
            </a:r>
            <a:r>
              <a:rPr lang="en-US" sz="2000">
                <a:solidFill>
                  <a:schemeClr val="accent2"/>
                </a:solidFill>
              </a:rPr>
              <a:t>h</a:t>
            </a:r>
            <a:r>
              <a:rPr lang="en-US" sz="2000" baseline="-25000">
                <a:solidFill>
                  <a:schemeClr val="accent2"/>
                </a:solidFill>
              </a:rPr>
              <a:t>32</a:t>
            </a:r>
            <a:r>
              <a:rPr lang="en-US" sz="2000">
                <a:solidFill>
                  <a:schemeClr val="accent2"/>
                </a:solidFill>
              </a:rPr>
              <a:t>+w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h</a:t>
            </a:r>
            <a:r>
              <a:rPr lang="en-US" sz="2000" baseline="-25000">
                <a:solidFill>
                  <a:schemeClr val="accent2"/>
                </a:solidFill>
              </a:rPr>
              <a:t>42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549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Arrow Connector 23"/>
          <p:cNvCxnSpPr>
            <a:stCxn id="48" idx="4"/>
          </p:cNvCxnSpPr>
          <p:nvPr/>
        </p:nvCxnSpPr>
        <p:spPr>
          <a:xfrm flipH="1">
            <a:off x="2713739" y="1687294"/>
            <a:ext cx="879854" cy="2444929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Align?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38044" y="2699409"/>
            <a:ext cx="1157056" cy="3250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 rot="5400000" flipH="1" flipV="1">
            <a:off x="5030557" y="1853615"/>
            <a:ext cx="1108530" cy="671739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5857" y="1900155"/>
            <a:ext cx="661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  <a:cs typeface="Times New Roman" pitchFamily="18" charset="0"/>
              </a:rPr>
              <a:t> p</a:t>
            </a:r>
            <a:r>
              <a:rPr lang="en-US" sz="2200" baseline="-25000" dirty="0" smtClean="0">
                <a:solidFill>
                  <a:schemeClr val="accent2"/>
                </a:solidFill>
                <a:cs typeface="Times New Roman" pitchFamily="18" charset="0"/>
              </a:rPr>
              <a:t>3</a:t>
            </a:r>
            <a:endParaRPr lang="en-US" sz="2200" baseline="-250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425621" y="3402314"/>
            <a:ext cx="1082678" cy="58329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438322" y="3979483"/>
            <a:ext cx="947510" cy="60665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69"/>
          <p:cNvGrpSpPr/>
          <p:nvPr/>
        </p:nvGrpSpPr>
        <p:grpSpPr>
          <a:xfrm>
            <a:off x="4421189" y="2278149"/>
            <a:ext cx="1662340" cy="945249"/>
            <a:chOff x="4509860" y="2179864"/>
            <a:chExt cx="1662340" cy="945249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5337176" y="2179864"/>
              <a:ext cx="835024" cy="474441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4509860" y="2650672"/>
              <a:ext cx="835024" cy="474441"/>
            </a:xfrm>
            <a:prstGeom prst="straightConnector1">
              <a:avLst/>
            </a:prstGeom>
            <a:ln w="25400">
              <a:noFill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776356" y="1238638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03401" y="2357420"/>
            <a:ext cx="199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6888" y="2996223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0722" y="4262864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32" name="Group 12"/>
          <p:cNvGrpSpPr/>
          <p:nvPr/>
        </p:nvGrpSpPr>
        <p:grpSpPr>
          <a:xfrm rot="16200000">
            <a:off x="2579647" y="2962359"/>
            <a:ext cx="1137531" cy="2090593"/>
            <a:chOff x="3531862" y="1709064"/>
            <a:chExt cx="1390937" cy="2818683"/>
          </a:xfrm>
        </p:grpSpPr>
        <p:sp>
          <p:nvSpPr>
            <p:cNvPr id="33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4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6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8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0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Rounded Rectangle 41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43" name="Group 42"/>
          <p:cNvGrpSpPr/>
          <p:nvPr/>
        </p:nvGrpSpPr>
        <p:grpSpPr>
          <a:xfrm rot="16200000">
            <a:off x="2570584" y="1082140"/>
            <a:ext cx="1137531" cy="2090593"/>
            <a:chOff x="3531862" y="1709064"/>
            <a:chExt cx="1390937" cy="2818683"/>
          </a:xfrm>
        </p:grpSpPr>
        <p:sp>
          <p:nvSpPr>
            <p:cNvPr id="44" name="Isosceles Triangle 13"/>
            <p:cNvSpPr/>
            <p:nvPr/>
          </p:nvSpPr>
          <p:spPr>
            <a:xfrm rot="16200000">
              <a:off x="4605244" y="2362843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5" name="Shape 5"/>
            <p:cNvCxnSpPr/>
            <p:nvPr/>
          </p:nvCxnSpPr>
          <p:spPr>
            <a:xfrm rot="16200000" flipH="1">
              <a:off x="3508390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Isosceles Triangle 15"/>
            <p:cNvSpPr/>
            <p:nvPr/>
          </p:nvSpPr>
          <p:spPr>
            <a:xfrm rot="16200000">
              <a:off x="3901155" y="2358491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7" name="Shape 7"/>
            <p:cNvCxnSpPr/>
            <p:nvPr/>
          </p:nvCxnSpPr>
          <p:spPr>
            <a:xfrm rot="16200000">
              <a:off x="4204149" y="4103170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8"/>
            <p:cNvSpPr/>
            <p:nvPr/>
          </p:nvSpPr>
          <p:spPr>
            <a:xfrm rot="16200000">
              <a:off x="4591665" y="3763557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9" name="Shape 9"/>
            <p:cNvCxnSpPr/>
            <p:nvPr/>
          </p:nvCxnSpPr>
          <p:spPr>
            <a:xfrm rot="16200000">
              <a:off x="3529645" y="4107522"/>
              <a:ext cx="679528" cy="160922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10"/>
            <p:cNvSpPr/>
            <p:nvPr/>
          </p:nvSpPr>
          <p:spPr>
            <a:xfrm rot="16200000">
              <a:off x="3917160" y="3767908"/>
              <a:ext cx="206567" cy="141149"/>
            </a:xfrm>
            <a:prstGeom prst="triangl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51" name="Shape 11"/>
            <p:cNvCxnSpPr/>
            <p:nvPr/>
          </p:nvCxnSpPr>
          <p:spPr>
            <a:xfrm rot="16200000" flipH="1">
              <a:off x="4212478" y="2003589"/>
              <a:ext cx="720000" cy="130949"/>
            </a:xfrm>
            <a:prstGeom prst="bentConnector2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 rot="5400000">
              <a:off x="4030124" y="3490305"/>
              <a:ext cx="380839" cy="1377364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Rounded Rectangle 52"/>
            <p:cNvSpPr/>
            <p:nvPr/>
          </p:nvSpPr>
          <p:spPr>
            <a:xfrm rot="5400000">
              <a:off x="4065868" y="1371255"/>
              <a:ext cx="380839" cy="1333023"/>
            </a:xfrm>
            <a:prstGeom prst="roundRect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3602655" y="308065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495057" y="1537950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p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95057" y="2195542"/>
            <a:ext cx="7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67892" y="1185792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AP1</a:t>
            </a:r>
            <a:endParaRPr lang="en-US" dirty="0"/>
          </a:p>
        </p:txBody>
      </p:sp>
      <p:cxnSp>
        <p:nvCxnSpPr>
          <p:cNvPr id="58" name="Straight Arrow Connector 23"/>
          <p:cNvCxnSpPr>
            <a:stCxn id="48" idx="4"/>
          </p:cNvCxnSpPr>
          <p:nvPr/>
        </p:nvCxnSpPr>
        <p:spPr>
          <a:xfrm flipH="1">
            <a:off x="2713739" y="1687294"/>
            <a:ext cx="879854" cy="1880219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23"/>
          <p:cNvCxnSpPr>
            <a:endCxn id="33" idx="2"/>
          </p:cNvCxnSpPr>
          <p:nvPr/>
        </p:nvCxnSpPr>
        <p:spPr>
          <a:xfrm flipH="1">
            <a:off x="2716967" y="2220505"/>
            <a:ext cx="885688" cy="1335903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23"/>
          <p:cNvCxnSpPr>
            <a:stCxn id="50" idx="4"/>
            <a:endCxn id="35" idx="2"/>
          </p:cNvCxnSpPr>
          <p:nvPr/>
        </p:nvCxnSpPr>
        <p:spPr>
          <a:xfrm flipH="1">
            <a:off x="2713739" y="2238915"/>
            <a:ext cx="883081" cy="1893308"/>
          </a:xfrm>
          <a:prstGeom prst="straightConnector1">
            <a:avLst/>
          </a:prstGeom>
          <a:ln w="22225">
            <a:solidFill>
              <a:schemeClr val="accent2"/>
            </a:solidFill>
            <a:prstDash val="sysDot"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118017" y="129572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31</a:t>
            </a:r>
            <a:endParaRPr lang="en-US" sz="2000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3384094" y="1848918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h</a:t>
            </a:r>
            <a:r>
              <a:rPr lang="en-US" sz="2000" baseline="-25000" dirty="0"/>
              <a:t>3</a:t>
            </a:r>
            <a:r>
              <a:rPr lang="en-US" sz="2000" baseline="-25000" smtClean="0"/>
              <a:t>2</a:t>
            </a:r>
            <a:endParaRPr lang="en-US" sz="2000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324664" y="3698142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41</a:t>
            </a:r>
            <a:endParaRPr lang="en-US" sz="2000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2658400" y="401272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/>
              <a:t>4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74" name="Rectangle 73"/>
          <p:cNvSpPr/>
          <p:nvPr/>
        </p:nvSpPr>
        <p:spPr>
          <a:xfrm>
            <a:off x="6859423" y="2357419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(</a:t>
            </a:r>
            <a:r>
              <a:rPr lang="en-US" sz="2400" dirty="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21</a:t>
            </a:r>
            <a:r>
              <a:rPr lang="en-US" sz="2400" dirty="0">
                <a:solidFill>
                  <a:schemeClr val="accent5"/>
                </a:solidFill>
              </a:rPr>
              <a:t>,</a:t>
            </a:r>
            <a:r>
              <a:rPr lang="en-US" sz="2400" dirty="0" smtClean="0">
                <a:solidFill>
                  <a:schemeClr val="accent5"/>
                </a:solidFill>
              </a:rPr>
              <a:t> 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22</a:t>
            </a:r>
            <a:r>
              <a:rPr lang="en-US" sz="2400" dirty="0">
                <a:solidFill>
                  <a:schemeClr val="accent5"/>
                </a:solidFill>
              </a:rPr>
              <a:t>)</a:t>
            </a:r>
            <a:endParaRPr lang="en-US" sz="2400" baseline="-25000" dirty="0">
              <a:solidFill>
                <a:schemeClr val="accent5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307772" y="1251827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5"/>
                </a:solidFill>
              </a:rPr>
              <a:t>(</a:t>
            </a:r>
            <a:r>
              <a:rPr lang="en-US" sz="240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>
                <a:solidFill>
                  <a:schemeClr val="accent5"/>
                </a:solidFill>
              </a:rPr>
              <a:t>1</a:t>
            </a:r>
            <a:r>
              <a:rPr lang="en-US" sz="2400" baseline="-25000" smtClean="0">
                <a:solidFill>
                  <a:schemeClr val="accent5"/>
                </a:solidFill>
              </a:rPr>
              <a:t>1</a:t>
            </a:r>
            <a:r>
              <a:rPr lang="en-US" sz="2400">
                <a:solidFill>
                  <a:schemeClr val="accent5"/>
                </a:solidFill>
              </a:rPr>
              <a:t>,</a:t>
            </a:r>
            <a:r>
              <a:rPr lang="en-US" sz="2400" smtClean="0">
                <a:solidFill>
                  <a:schemeClr val="accent5"/>
                </a:solidFill>
              </a:rPr>
              <a:t> h</a:t>
            </a:r>
            <a:r>
              <a:rPr lang="en-US" sz="2400" baseline="-25000" dirty="0">
                <a:solidFill>
                  <a:schemeClr val="accent5"/>
                </a:solidFill>
              </a:rPr>
              <a:t>1</a:t>
            </a:r>
            <a:r>
              <a:rPr lang="en-US" sz="2400" baseline="-25000" smtClean="0">
                <a:solidFill>
                  <a:schemeClr val="accent5"/>
                </a:solidFill>
              </a:rPr>
              <a:t>2</a:t>
            </a:r>
            <a:r>
              <a:rPr lang="en-US" sz="2400" dirty="0">
                <a:solidFill>
                  <a:schemeClr val="accent5"/>
                </a:solidFill>
              </a:rPr>
              <a:t>)</a:t>
            </a:r>
            <a:endParaRPr lang="en-US" sz="2400" baseline="-25000" dirty="0">
              <a:solidFill>
                <a:schemeClr val="accent5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28842" y="3457888"/>
            <a:ext cx="115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40421" y="4086391"/>
            <a:ext cx="115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0000"/>
                </a:solidFill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9" name="Content Placeholder 77"/>
          <p:cNvSpPr>
            <a:spLocks noGrp="1"/>
          </p:cNvSpPr>
          <p:nvPr>
            <p:ph idx="1"/>
          </p:nvPr>
        </p:nvSpPr>
        <p:spPr>
          <a:xfrm>
            <a:off x="628650" y="4695896"/>
            <a:ext cx="7886700" cy="15000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Since AP1 tries to decode p</a:t>
            </a:r>
            <a:r>
              <a:rPr lang="en-US" baseline="-25000" dirty="0" smtClean="0"/>
              <a:t>1</a:t>
            </a:r>
            <a:r>
              <a:rPr lang="en-US" dirty="0" smtClean="0"/>
              <a:t>, we align the interference p</a:t>
            </a:r>
            <a:r>
              <a:rPr lang="en-US" baseline="-25000" dirty="0" smtClean="0"/>
              <a:t>3</a:t>
            </a:r>
            <a:r>
              <a:rPr lang="en-US" dirty="0" smtClean="0"/>
              <a:t> along the direction of p</a:t>
            </a:r>
            <a:r>
              <a:rPr lang="en-US" baseline="-25000" dirty="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Wingdings"/>
              </a:rPr>
              <a:t> Let </a:t>
            </a:r>
            <a:r>
              <a:rPr lang="en-US" dirty="0" smtClean="0">
                <a:solidFill>
                  <a:schemeClr val="accent2"/>
                </a:solidFill>
                <a:sym typeface="Wingdings"/>
              </a:rPr>
              <a:t>(</a:t>
            </a:r>
            <a:r>
              <a:rPr lang="en-US" sz="2800" dirty="0" smtClean="0">
                <a:solidFill>
                  <a:schemeClr val="accent2"/>
                </a:solidFill>
              </a:rPr>
              <a:t>w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h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31</a:t>
            </a:r>
            <a:r>
              <a:rPr lang="en-US" sz="2800" dirty="0" smtClean="0">
                <a:solidFill>
                  <a:schemeClr val="accent2"/>
                </a:solidFill>
              </a:rPr>
              <a:t>+w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h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41</a:t>
            </a:r>
            <a:r>
              <a:rPr lang="en-US" sz="2800" dirty="0" smtClean="0">
                <a:solidFill>
                  <a:schemeClr val="accent2"/>
                </a:solidFill>
              </a:rPr>
              <a:t>)/(w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h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32</a:t>
            </a:r>
            <a:r>
              <a:rPr lang="en-US" sz="2800" dirty="0" smtClean="0">
                <a:solidFill>
                  <a:schemeClr val="accent2"/>
                </a:solidFill>
              </a:rPr>
              <a:t>+w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h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42</a:t>
            </a:r>
            <a:r>
              <a:rPr lang="en-US" sz="2800" dirty="0">
                <a:solidFill>
                  <a:schemeClr val="accent2"/>
                </a:solidFill>
              </a:rPr>
              <a:t>)</a:t>
            </a:r>
            <a:r>
              <a:rPr lang="en-US" sz="2800" dirty="0" smtClean="0">
                <a:solidFill>
                  <a:schemeClr val="accent5"/>
                </a:solidFill>
              </a:rPr>
              <a:t>=h</a:t>
            </a:r>
            <a:r>
              <a:rPr lang="en-US" sz="2800" baseline="-25000" dirty="0" smtClean="0">
                <a:solidFill>
                  <a:schemeClr val="accent5"/>
                </a:solidFill>
              </a:rPr>
              <a:t>21</a:t>
            </a:r>
            <a:r>
              <a:rPr lang="en-US" sz="2800" dirty="0" smtClean="0">
                <a:solidFill>
                  <a:schemeClr val="accent5"/>
                </a:solidFill>
              </a:rPr>
              <a:t>/</a:t>
            </a:r>
            <a:r>
              <a:rPr lang="en-US" sz="2400" dirty="0" smtClean="0">
                <a:solidFill>
                  <a:schemeClr val="accent5"/>
                </a:solidFill>
              </a:rPr>
              <a:t>h</a:t>
            </a:r>
            <a:r>
              <a:rPr lang="en-US" sz="2400" baseline="-25000" dirty="0" smtClean="0">
                <a:solidFill>
                  <a:schemeClr val="accent5"/>
                </a:solidFill>
              </a:rPr>
              <a:t>22</a:t>
            </a:r>
            <a:r>
              <a:rPr lang="en-US" dirty="0" smtClean="0">
                <a:sym typeface="Wingdings"/>
              </a:rPr>
              <a:t> </a:t>
            </a:r>
            <a:endParaRPr lang="en-US" baseline="-250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5776356" y="1660897"/>
            <a:ext cx="3512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(w</a:t>
            </a:r>
            <a:r>
              <a:rPr lang="en-US" sz="2000" baseline="-25000" dirty="0">
                <a:solidFill>
                  <a:schemeClr val="accent2"/>
                </a:solidFill>
              </a:rPr>
              <a:t>1</a:t>
            </a:r>
            <a:r>
              <a:rPr lang="en-US" sz="2000" dirty="0">
                <a:solidFill>
                  <a:schemeClr val="accent2"/>
                </a:solidFill>
              </a:rPr>
              <a:t>h</a:t>
            </a:r>
            <a:r>
              <a:rPr lang="en-US" sz="2000" baseline="-25000" dirty="0">
                <a:solidFill>
                  <a:schemeClr val="accent2"/>
                </a:solidFill>
              </a:rPr>
              <a:t>31</a:t>
            </a:r>
            <a:r>
              <a:rPr lang="en-US" sz="2000" dirty="0">
                <a:solidFill>
                  <a:schemeClr val="accent2"/>
                </a:solidFill>
              </a:rPr>
              <a:t>+w</a:t>
            </a:r>
            <a:r>
              <a:rPr lang="en-US" sz="2000" baseline="-25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h</a:t>
            </a:r>
            <a:r>
              <a:rPr lang="en-US" sz="2000" baseline="-25000" dirty="0">
                <a:solidFill>
                  <a:schemeClr val="accent2"/>
                </a:solidFill>
              </a:rPr>
              <a:t>41</a:t>
            </a:r>
            <a:r>
              <a:rPr lang="en-US" sz="2000" dirty="0">
                <a:solidFill>
                  <a:schemeClr val="accent2"/>
                </a:solidFill>
              </a:rPr>
              <a:t>, w</a:t>
            </a:r>
            <a:r>
              <a:rPr lang="en-US" sz="2000" baseline="-25000" dirty="0">
                <a:solidFill>
                  <a:schemeClr val="accent2"/>
                </a:solidFill>
              </a:rPr>
              <a:t>1</a:t>
            </a:r>
            <a:r>
              <a:rPr lang="en-US" sz="2000" dirty="0">
                <a:solidFill>
                  <a:schemeClr val="accent2"/>
                </a:solidFill>
              </a:rPr>
              <a:t>h</a:t>
            </a:r>
            <a:r>
              <a:rPr lang="en-US" sz="2000" baseline="-25000" dirty="0">
                <a:solidFill>
                  <a:schemeClr val="accent2"/>
                </a:solidFill>
              </a:rPr>
              <a:t>32</a:t>
            </a:r>
            <a:r>
              <a:rPr lang="en-US" sz="2000" dirty="0">
                <a:solidFill>
                  <a:schemeClr val="accent2"/>
                </a:solidFill>
              </a:rPr>
              <a:t>+w</a:t>
            </a:r>
            <a:r>
              <a:rPr lang="en-US" sz="2000" baseline="-25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h</a:t>
            </a:r>
            <a:r>
              <a:rPr lang="en-US" sz="2000" baseline="-25000" dirty="0">
                <a:solidFill>
                  <a:schemeClr val="accent2"/>
                </a:solidFill>
              </a:rPr>
              <a:t>42</a:t>
            </a:r>
            <a:r>
              <a:rPr lang="en-US" sz="2000" dirty="0">
                <a:solidFill>
                  <a:schemeClr val="accent2"/>
                </a:solidFill>
              </a:rPr>
              <a:t>) </a:t>
            </a:r>
            <a:endParaRPr lang="en-US" sz="2000" dirty="0"/>
          </a:p>
        </p:txBody>
      </p:sp>
      <p:sp>
        <p:nvSpPr>
          <p:cNvPr id="60" name="Rounded Rectangle 59"/>
          <p:cNvSpPr/>
          <p:nvPr/>
        </p:nvSpPr>
        <p:spPr>
          <a:xfrm>
            <a:off x="-8008" y="6078344"/>
            <a:ext cx="9152007" cy="786636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Infinite number of solution? </a:t>
            </a:r>
            <a:r>
              <a:rPr lang="en-US" sz="2400" dirty="0" smtClean="0">
                <a:solidFill>
                  <a:schemeClr val="accent5"/>
                </a:solidFill>
              </a:rPr>
              <a:t/>
            </a:r>
            <a:br>
              <a:rPr lang="en-US" sz="2400" dirty="0" smtClean="0">
                <a:solidFill>
                  <a:schemeClr val="accent5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No! </a:t>
            </a:r>
            <a:r>
              <a:rPr lang="en-US" sz="2400" b="1" dirty="0">
                <a:solidFill>
                  <a:schemeClr val="tx1"/>
                </a:solidFill>
              </a:rPr>
              <a:t>power constraint </a:t>
            </a:r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+w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=</a:t>
            </a:r>
            <a:r>
              <a:rPr lang="en-US" sz="2400" dirty="0" err="1">
                <a:solidFill>
                  <a:schemeClr val="tx1"/>
                </a:solidFill>
              </a:rPr>
              <a:t>P</a:t>
            </a:r>
            <a:r>
              <a:rPr lang="en-US" sz="2400" baseline="-25000" dirty="0" err="1">
                <a:solidFill>
                  <a:schemeClr val="tx1"/>
                </a:solidFill>
              </a:rPr>
              <a:t>max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Remove Interference?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1295399"/>
            <a:ext cx="8243248" cy="5296470"/>
          </a:xfrm>
        </p:spPr>
        <p:txBody>
          <a:bodyPr>
            <a:normAutofit/>
          </a:bodyPr>
          <a:lstStyle/>
          <a:p>
            <a:r>
              <a:rPr lang="en-US" dirty="0" smtClean="0"/>
              <a:t>For example, how can AP2 remove the interference from p</a:t>
            </a:r>
            <a:r>
              <a:rPr lang="en-US" baseline="-25000" dirty="0" smtClean="0"/>
              <a:t>1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Cannot just subtract the bits of 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 smtClean="0"/>
              <a:t> from the received packet</a:t>
            </a:r>
          </a:p>
          <a:p>
            <a:pPr lvl="1"/>
            <a:r>
              <a:rPr lang="en-US" sz="2400" dirty="0" smtClean="0"/>
              <a:t>Should  subtract interference signals as received by AP2</a:t>
            </a:r>
          </a:p>
          <a:p>
            <a:r>
              <a:rPr lang="en-US" dirty="0" smtClean="0"/>
              <a:t>How? </a:t>
            </a:r>
            <a:r>
              <a:rPr lang="en-US" dirty="0" smtClean="0">
                <a:sym typeface="Wingdings"/>
              </a:rPr>
              <a:t> Similar to SIC</a:t>
            </a:r>
            <a:endParaRPr lang="en-US" dirty="0" smtClean="0"/>
          </a:p>
          <a:p>
            <a:pPr lvl="1"/>
            <a:r>
              <a:rPr lang="en-US" sz="2400" dirty="0" smtClean="0"/>
              <a:t>AP2 </a:t>
            </a:r>
            <a:r>
              <a:rPr lang="en-US" sz="2400" dirty="0" smtClean="0">
                <a:solidFill>
                  <a:schemeClr val="accent5"/>
                </a:solidFill>
              </a:rPr>
              <a:t>re-modulates</a:t>
            </a:r>
            <a:r>
              <a:rPr lang="en-US" sz="2400" dirty="0" smtClean="0"/>
              <a:t>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’s bits</a:t>
            </a:r>
          </a:p>
          <a:p>
            <a:pPr lvl="1"/>
            <a:r>
              <a:rPr lang="en-US" sz="2400" dirty="0" smtClean="0"/>
              <a:t>AP2 </a:t>
            </a:r>
            <a:r>
              <a:rPr lang="en-US" sz="2400" dirty="0" smtClean="0">
                <a:solidFill>
                  <a:schemeClr val="accent5"/>
                </a:solidFill>
              </a:rPr>
              <a:t>estimate the channel </a:t>
            </a:r>
            <a:r>
              <a:rPr lang="en-US" sz="2400" dirty="0" smtClean="0"/>
              <a:t>from client 1 to AP2 and </a:t>
            </a:r>
            <a:r>
              <a:rPr lang="en-US" sz="2400" dirty="0" smtClean="0">
                <a:solidFill>
                  <a:schemeClr val="accent5"/>
                </a:solidFill>
              </a:rPr>
              <a:t>apply the learned channel </a:t>
            </a:r>
            <a:r>
              <a:rPr lang="en-US" sz="2400" dirty="0" smtClean="0"/>
              <a:t>on the re-modulated signals of p</a:t>
            </a:r>
            <a:r>
              <a:rPr lang="en-US" sz="2400" baseline="-25000" dirty="0" smtClean="0"/>
              <a:t>1</a:t>
            </a: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Subtract</a:t>
            </a:r>
            <a:r>
              <a:rPr lang="en-US" sz="2400" dirty="0" smtClean="0"/>
              <a:t> it from the received signal 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62842" y="1326121"/>
            <a:ext cx="8421514" cy="272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113" lvl="1"/>
            <a:r>
              <a:rPr lang="en-US" sz="2400" b="1" dirty="0" smtClean="0"/>
              <a:t> </a:t>
            </a:r>
            <a:r>
              <a:rPr lang="en-US" sz="2400" b="1" u="sng" dirty="0" smtClean="0"/>
              <a:t>Theorem</a:t>
            </a:r>
            <a:endParaRPr lang="en-US" sz="2400" b="1" dirty="0" smtClean="0"/>
          </a:p>
          <a:p>
            <a:pPr marL="11113" lvl="1">
              <a:lnSpc>
                <a:spcPct val="150000"/>
              </a:lnSpc>
              <a:buNone/>
            </a:pPr>
            <a:r>
              <a:rPr lang="en-US" sz="2400" dirty="0" smtClean="0"/>
              <a:t> </a:t>
            </a:r>
            <a:r>
              <a:rPr lang="en-US" sz="2400" i="1" dirty="0" smtClean="0"/>
              <a:t>In a M- antenna MIMO system, IAC delivers	</a:t>
            </a:r>
          </a:p>
          <a:p>
            <a:pPr marL="460375"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i="1" dirty="0" smtClean="0"/>
              <a:t> 2M concurrent packets on uplink</a:t>
            </a:r>
          </a:p>
          <a:p>
            <a:pPr marL="628650" lvl="2" indent="-1682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i="1" dirty="0" smtClean="0"/>
              <a:t>max{2M-2, 3M/2} concurrent packets on downlink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841" y="267154"/>
            <a:ext cx="8568269" cy="67990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smtClean="0">
                <a:latin typeface="+mn-lt"/>
              </a:rPr>
              <a:t>How to Generalize </a:t>
            </a:r>
            <a:r>
              <a:rPr lang="en-US" sz="3200" dirty="0" smtClean="0">
                <a:latin typeface="+mn-lt"/>
              </a:rPr>
              <a:t>to M-Antenna MIMO?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9079" y="4444668"/>
            <a:ext cx="3929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e.g., M=2 antennas 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8990" y="4226635"/>
            <a:ext cx="4765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sym typeface="Wingdings" pitchFamily="2" charset="2"/>
              </a:rPr>
              <a:t>4 packets on uplink </a:t>
            </a:r>
          </a:p>
          <a:p>
            <a:r>
              <a:rPr lang="en-US" sz="2400" dirty="0" smtClean="0">
                <a:solidFill>
                  <a:schemeClr val="accent5"/>
                </a:solidFill>
                <a:sym typeface="Wingdings" pitchFamily="2" charset="2"/>
              </a:rPr>
              <a:t>3 packets on downlink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4579324" y="4362392"/>
            <a:ext cx="243427" cy="642551"/>
          </a:xfrm>
          <a:prstGeom prst="leftBrac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7009" y="5712179"/>
            <a:ext cx="4522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accent2"/>
                </a:solidFill>
              </a:rPr>
              <a:t>See the paper for the details!</a:t>
            </a:r>
            <a:endParaRPr lang="en-US" sz="2400" u="sng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187430"/>
      </p:ext>
    </p:extLst>
  </p:cSld>
  <p:clrMapOvr>
    <a:masterClrMapping/>
  </p:clrMapOvr>
  <p:transition advTm="321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878" y="1794353"/>
            <a:ext cx="1347266" cy="1347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2x1 system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can the AP (</a:t>
            </a:r>
            <a:r>
              <a:rPr lang="en-US" dirty="0" err="1" smtClean="0"/>
              <a:t>Tx</a:t>
            </a:r>
            <a:r>
              <a:rPr lang="en-US" dirty="0" smtClean="0"/>
              <a:t>) send a symbol x without being heard by the smartphone?</a:t>
            </a:r>
            <a:endParaRPr lang="en-US" dirty="0"/>
          </a:p>
        </p:txBody>
      </p:sp>
      <p:pic>
        <p:nvPicPr>
          <p:cNvPr id="6" name="Picture 6" descr="C:\Users\lastlaugh\Documents\My Dropbox\Phd\Labs\NMSLab\mobicom_12_oral\presentation\figures\i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964" y="3413400"/>
            <a:ext cx="753149" cy="1018830"/>
          </a:xfrm>
          <a:prstGeom prst="rect">
            <a:avLst/>
          </a:prstGeom>
          <a:noFill/>
        </p:spPr>
      </p:pic>
      <p:cxnSp>
        <p:nvCxnSpPr>
          <p:cNvPr id="7" name="直線單箭頭接點 9"/>
          <p:cNvCxnSpPr/>
          <p:nvPr/>
        </p:nvCxnSpPr>
        <p:spPr>
          <a:xfrm>
            <a:off x="3729297" y="3040687"/>
            <a:ext cx="900711" cy="640066"/>
          </a:xfrm>
          <a:prstGeom prst="straightConnector1">
            <a:avLst/>
          </a:prstGeom>
          <a:ln w="50800">
            <a:prstDash val="sysDot"/>
            <a:tailEnd type="stealt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9"/>
          <p:cNvCxnSpPr/>
          <p:nvPr/>
        </p:nvCxnSpPr>
        <p:spPr>
          <a:xfrm>
            <a:off x="4520867" y="3091153"/>
            <a:ext cx="109141" cy="508577"/>
          </a:xfrm>
          <a:prstGeom prst="straightConnector1">
            <a:avLst/>
          </a:prstGeom>
          <a:ln w="50800">
            <a:prstDash val="sysDot"/>
            <a:tailEnd type="stealt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91637" y="3033989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=4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48425" y="32690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=-3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41420" y="2118169"/>
            <a:ext cx="26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Interference Nulling</a:t>
            </a: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Zero-forcing Beamforming (802.11ac)</a:t>
            </a:r>
          </a:p>
          <a:p>
            <a:r>
              <a:rPr lang="en-US" dirty="0" smtClean="0"/>
              <a:t>Interference Alignment</a:t>
            </a:r>
          </a:p>
          <a:p>
            <a:r>
              <a:rPr lang="en-US" dirty="0"/>
              <a:t>Network MIMO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370752"/>
            <a:ext cx="8041216" cy="2165516"/>
          </a:xfrm>
        </p:spPr>
        <p:txBody>
          <a:bodyPr>
            <a:normAutofit/>
          </a:bodyPr>
          <a:lstStyle/>
          <a:p>
            <a:r>
              <a:rPr lang="en-US" dirty="0" smtClean="0"/>
              <a:t>From 802.11a/b/g, to 802.11n, to 802.11ac</a:t>
            </a:r>
          </a:p>
          <a:p>
            <a:pPr lvl="1"/>
            <a:r>
              <a:rPr lang="en-US" dirty="0" smtClean="0"/>
              <a:t>AP can be more and more powerful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supporting multiple antennas</a:t>
            </a:r>
          </a:p>
          <a:p>
            <a:pPr lvl="1"/>
            <a:r>
              <a:rPr lang="en-US" dirty="0" smtClean="0"/>
              <a:t>But, how about mobile devices? </a:t>
            </a:r>
            <a:r>
              <a:rPr lang="en-US" dirty="0" smtClean="0">
                <a:sym typeface="Wingdings"/>
              </a:rPr>
              <a:t> usually light-weight and small size  limited number of antennas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2227042" y="1311085"/>
            <a:ext cx="2920109" cy="1881021"/>
            <a:chOff x="1685080" y="1279505"/>
            <a:chExt cx="3702682" cy="2385124"/>
          </a:xfrm>
        </p:grpSpPr>
        <p:pic>
          <p:nvPicPr>
            <p:cNvPr id="5" name="Picture 4" descr="C:\Users\lastlaugh\Documents\My Dropbox\Phd\Labs\NMSLab\mobicom_12_oral\presentation\figures\pa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85080" y="2554016"/>
              <a:ext cx="1296144" cy="1110613"/>
            </a:xfrm>
            <a:prstGeom prst="rect">
              <a:avLst/>
            </a:prstGeom>
            <a:noFill/>
          </p:spPr>
        </p:pic>
        <p:cxnSp>
          <p:nvCxnSpPr>
            <p:cNvPr id="6" name="直線單箭頭接點 9"/>
            <p:cNvCxnSpPr/>
            <p:nvPr/>
          </p:nvCxnSpPr>
          <p:spPr>
            <a:xfrm flipH="1">
              <a:off x="2981224" y="2527046"/>
              <a:ext cx="1411746" cy="450943"/>
            </a:xfrm>
            <a:prstGeom prst="straightConnector1">
              <a:avLst/>
            </a:prstGeom>
            <a:ln w="50800">
              <a:prstDash val="sysDot"/>
              <a:tailEnd type="stealth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rcRect t="11774" b="14000"/>
            <a:stretch>
              <a:fillRect/>
            </a:stretch>
          </p:blipFill>
          <p:spPr>
            <a:xfrm>
              <a:off x="3915148" y="1279505"/>
              <a:ext cx="1472614" cy="1093061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3438741" y="3144685"/>
            <a:ext cx="4936772" cy="919198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bIns="91440" rtlCol="0" anchor="ctr" anchorCtr="1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Cannot leverage multiplexing gains if clients only have a single antenna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3" y="4049332"/>
            <a:ext cx="7992533" cy="24082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802.11ac adopts </a:t>
            </a:r>
            <a:r>
              <a:rPr lang="en-US" dirty="0" smtClean="0">
                <a:solidFill>
                  <a:schemeClr val="accent5"/>
                </a:solidFill>
              </a:rPr>
              <a:t>multiuser MIMO (MU-MIMO)</a:t>
            </a:r>
          </a:p>
          <a:p>
            <a:pPr lvl="1"/>
            <a:r>
              <a:rPr lang="en-US" dirty="0" smtClean="0"/>
              <a:t>Involve multiple clients in concurrent transmissions</a:t>
            </a:r>
          </a:p>
          <a:p>
            <a:pPr lvl="1"/>
            <a:r>
              <a:rPr lang="en-US" dirty="0" smtClean="0"/>
              <a:t>Extract the multiplexing gain</a:t>
            </a:r>
          </a:p>
          <a:p>
            <a:pPr lvl="1"/>
            <a:r>
              <a:rPr lang="en-US" dirty="0"/>
              <a:t>Maximal number of clients (streams) = number of antennas at the AP </a:t>
            </a:r>
            <a:endParaRPr lang="en-US" dirty="0" smtClean="0"/>
          </a:p>
          <a:p>
            <a:pPr lvl="1"/>
            <a:r>
              <a:rPr lang="en-US" dirty="0" smtClean="0"/>
              <a:t>Only support downlink MU-MIMO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2170503" y="1369816"/>
            <a:ext cx="4380163" cy="2472366"/>
            <a:chOff x="1685080" y="1279505"/>
            <a:chExt cx="5444194" cy="3072954"/>
          </a:xfrm>
        </p:grpSpPr>
        <p:pic>
          <p:nvPicPr>
            <p:cNvPr id="5" name="Picture 4" descr="C:\Users\lastlaugh\Documents\My Dropbox\Phd\Labs\NMSLab\mobicom_12_oral\presentation\figures\pa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85080" y="2554016"/>
              <a:ext cx="1296144" cy="1110613"/>
            </a:xfrm>
            <a:prstGeom prst="rect">
              <a:avLst/>
            </a:prstGeom>
            <a:noFill/>
          </p:spPr>
        </p:pic>
        <p:cxnSp>
          <p:nvCxnSpPr>
            <p:cNvPr id="6" name="直線單箭頭接點 9"/>
            <p:cNvCxnSpPr/>
            <p:nvPr/>
          </p:nvCxnSpPr>
          <p:spPr>
            <a:xfrm flipH="1">
              <a:off x="2981224" y="2527046"/>
              <a:ext cx="1411746" cy="450943"/>
            </a:xfrm>
            <a:prstGeom prst="straightConnector1">
              <a:avLst/>
            </a:prstGeom>
            <a:ln w="50800">
              <a:prstDash val="sysDot"/>
              <a:tailEnd type="stealth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4" descr="C:\Users\lastlaugh\Documents\My Dropbox\Phd\Labs\NMSLab\mobicom_12_oral\presentation\figures\ht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436" y="3416355"/>
              <a:ext cx="936104" cy="936104"/>
            </a:xfrm>
            <a:prstGeom prst="rect">
              <a:avLst/>
            </a:prstGeom>
            <a:noFill/>
          </p:spPr>
        </p:pic>
        <p:pic>
          <p:nvPicPr>
            <p:cNvPr id="8" name="Picture 6" descr="C:\Users\lastlaugh\Documents\My Dropbox\Phd\Labs\NMSLab\mobicom_12_oral\presentation\figures\ipho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93170" y="2991412"/>
              <a:ext cx="936104" cy="1266325"/>
            </a:xfrm>
            <a:prstGeom prst="rect">
              <a:avLst/>
            </a:prstGeom>
            <a:noFill/>
          </p:spPr>
        </p:pic>
        <p:cxnSp>
          <p:nvCxnSpPr>
            <p:cNvPr id="9" name="直線單箭頭接點 25"/>
            <p:cNvCxnSpPr/>
            <p:nvPr/>
          </p:nvCxnSpPr>
          <p:spPr>
            <a:xfrm>
              <a:off x="5113050" y="2554016"/>
              <a:ext cx="1080120" cy="810373"/>
            </a:xfrm>
            <a:prstGeom prst="straightConnector1">
              <a:avLst/>
            </a:prstGeom>
            <a:ln w="50800">
              <a:solidFill>
                <a:schemeClr val="accent2"/>
              </a:solidFill>
              <a:prstDash val="sysDot"/>
              <a:tailEnd type="stealth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rcRect t="11774" b="14000"/>
            <a:stretch>
              <a:fillRect/>
            </a:stretch>
          </p:blipFill>
          <p:spPr>
            <a:xfrm>
              <a:off x="3915148" y="1279505"/>
              <a:ext cx="1472614" cy="1093061"/>
            </a:xfrm>
            <a:prstGeom prst="rect">
              <a:avLst/>
            </a:prstGeom>
          </p:spPr>
        </p:pic>
        <p:cxnSp>
          <p:nvCxnSpPr>
            <p:cNvPr id="11" name="直線單箭頭接點 9"/>
            <p:cNvCxnSpPr/>
            <p:nvPr/>
          </p:nvCxnSpPr>
          <p:spPr>
            <a:xfrm flipH="1">
              <a:off x="4392970" y="2579012"/>
              <a:ext cx="388736" cy="785377"/>
            </a:xfrm>
            <a:prstGeom prst="straightConnector1">
              <a:avLst/>
            </a:prstGeom>
            <a:ln w="50800">
              <a:solidFill>
                <a:schemeClr val="accent3">
                  <a:lumMod val="75000"/>
                </a:schemeClr>
              </a:solidFill>
              <a:prstDash val="sysDot"/>
              <a:tailEnd type="stealth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2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Cross-Stream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24" y="4049331"/>
            <a:ext cx="8578392" cy="2521151"/>
          </a:xfrm>
        </p:spPr>
        <p:txBody>
          <a:bodyPr>
            <a:normAutofit/>
          </a:bodyPr>
          <a:lstStyle/>
          <a:p>
            <a:r>
              <a:rPr lang="en-US" dirty="0" smtClean="0"/>
              <a:t>Say the AP send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 and x</a:t>
            </a:r>
            <a:r>
              <a:rPr lang="en-US" baseline="-25000" dirty="0" smtClean="0"/>
              <a:t>3</a:t>
            </a:r>
            <a:r>
              <a:rPr lang="en-US" dirty="0" smtClean="0"/>
              <a:t> to client 1, 2 and 3, respectively</a:t>
            </a:r>
          </a:p>
          <a:p>
            <a:pPr lvl="1"/>
            <a:r>
              <a:rPr lang="en-US" dirty="0" smtClean="0"/>
              <a:t>If the AP simply uses each antenna to send one stream,</a:t>
            </a:r>
          </a:p>
          <a:p>
            <a:pPr lvl="1"/>
            <a:r>
              <a:rPr lang="en-US" dirty="0" smtClean="0"/>
              <a:t>Each client receives the combined signal of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x</a:t>
            </a:r>
            <a:r>
              <a:rPr lang="en-US" baseline="-25000" dirty="0"/>
              <a:t>3</a:t>
            </a:r>
            <a:endParaRPr lang="en-US" baseline="-25000" dirty="0" smtClean="0"/>
          </a:p>
          <a:p>
            <a:pPr lvl="1"/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x</a:t>
            </a:r>
            <a:r>
              <a:rPr lang="en-US" baseline="-25000" dirty="0" smtClean="0"/>
              <a:t>3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chemeClr val="accent5"/>
                </a:solidFill>
              </a:rPr>
              <a:t>cross-stream interference </a:t>
            </a:r>
            <a:r>
              <a:rPr lang="en-US" dirty="0" smtClean="0"/>
              <a:t>fro client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170503" y="1369816"/>
            <a:ext cx="4380163" cy="2472366"/>
            <a:chOff x="1685080" y="1279505"/>
            <a:chExt cx="5444194" cy="3072954"/>
          </a:xfrm>
        </p:grpSpPr>
        <p:pic>
          <p:nvPicPr>
            <p:cNvPr id="6" name="Picture 5" descr="C:\Users\lastlaugh\Documents\My Dropbox\Phd\Labs\NMSLab\mobicom_12_oral\presentation\figures\pa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85080" y="2554016"/>
              <a:ext cx="1296144" cy="1110613"/>
            </a:xfrm>
            <a:prstGeom prst="rect">
              <a:avLst/>
            </a:prstGeom>
            <a:noFill/>
          </p:spPr>
        </p:pic>
        <p:cxnSp>
          <p:nvCxnSpPr>
            <p:cNvPr id="7" name="直線單箭頭接點 9"/>
            <p:cNvCxnSpPr/>
            <p:nvPr/>
          </p:nvCxnSpPr>
          <p:spPr>
            <a:xfrm flipH="1">
              <a:off x="2981224" y="2527046"/>
              <a:ext cx="1411746" cy="450943"/>
            </a:xfrm>
            <a:prstGeom prst="straightConnector1">
              <a:avLst/>
            </a:prstGeom>
            <a:ln w="50800">
              <a:prstDash val="sysDot"/>
              <a:tailEnd type="stealth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C:\Users\lastlaugh\Documents\My Dropbox\Phd\Labs\NMSLab\mobicom_12_oral\presentation\figures\ht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436" y="3416355"/>
              <a:ext cx="936104" cy="936104"/>
            </a:xfrm>
            <a:prstGeom prst="rect">
              <a:avLst/>
            </a:prstGeom>
            <a:noFill/>
          </p:spPr>
        </p:pic>
        <p:pic>
          <p:nvPicPr>
            <p:cNvPr id="9" name="Picture 6" descr="C:\Users\lastlaugh\Documents\My Dropbox\Phd\Labs\NMSLab\mobicom_12_oral\presentation\figures\iphon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93170" y="2991412"/>
              <a:ext cx="936104" cy="1266325"/>
            </a:xfrm>
            <a:prstGeom prst="rect">
              <a:avLst/>
            </a:prstGeom>
            <a:noFill/>
          </p:spPr>
        </p:pic>
        <p:cxnSp>
          <p:nvCxnSpPr>
            <p:cNvPr id="10" name="直線單箭頭接點 25"/>
            <p:cNvCxnSpPr/>
            <p:nvPr/>
          </p:nvCxnSpPr>
          <p:spPr>
            <a:xfrm>
              <a:off x="5113050" y="2554016"/>
              <a:ext cx="1080120" cy="810373"/>
            </a:xfrm>
            <a:prstGeom prst="straightConnector1">
              <a:avLst/>
            </a:prstGeom>
            <a:ln w="50800">
              <a:solidFill>
                <a:schemeClr val="accent2"/>
              </a:solidFill>
              <a:prstDash val="sysDot"/>
              <a:tailEnd type="stealth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rcRect t="11774" b="14000"/>
            <a:stretch>
              <a:fillRect/>
            </a:stretch>
          </p:blipFill>
          <p:spPr>
            <a:xfrm>
              <a:off x="3915148" y="1279505"/>
              <a:ext cx="1472614" cy="1093061"/>
            </a:xfrm>
            <a:prstGeom prst="rect">
              <a:avLst/>
            </a:prstGeom>
          </p:spPr>
        </p:pic>
        <p:cxnSp>
          <p:nvCxnSpPr>
            <p:cNvPr id="12" name="直線單箭頭接點 9"/>
            <p:cNvCxnSpPr/>
            <p:nvPr/>
          </p:nvCxnSpPr>
          <p:spPr>
            <a:xfrm flipH="1">
              <a:off x="4392970" y="2579012"/>
              <a:ext cx="388736" cy="785377"/>
            </a:xfrm>
            <a:prstGeom prst="straightConnector1">
              <a:avLst/>
            </a:prstGeom>
            <a:ln w="50800">
              <a:solidFill>
                <a:schemeClr val="accent3">
                  <a:lumMod val="75000"/>
                </a:schemeClr>
              </a:solidFill>
              <a:prstDash val="sysDot"/>
              <a:tailEnd type="stealth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3868787" y="1008995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20370" y="1014993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91025" y="1019053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64068" y="2210566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Client 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83820" y="3280941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Client 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372572" y="2944232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Client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" name="Picture 19" descr="C:\Users\lastlaugh\Documents\My Dropbox\Phd\Labs\NMSLab\mobicom_12_oral\presentation\figures\p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674" y="2464901"/>
            <a:ext cx="1042821" cy="893551"/>
          </a:xfrm>
          <a:prstGeom prst="rect">
            <a:avLst/>
          </a:prstGeom>
          <a:noFill/>
        </p:spPr>
      </p:pic>
      <p:cxnSp>
        <p:nvCxnSpPr>
          <p:cNvPr id="21" name="直線單箭頭接點 9"/>
          <p:cNvCxnSpPr/>
          <p:nvPr/>
        </p:nvCxnSpPr>
        <p:spPr>
          <a:xfrm flipH="1">
            <a:off x="1863496" y="2386149"/>
            <a:ext cx="1207045" cy="419863"/>
          </a:xfrm>
          <a:prstGeom prst="straightConnector1">
            <a:avLst/>
          </a:prstGeom>
          <a:ln w="50800">
            <a:prstDash val="sysDot"/>
            <a:tailEnd type="stealt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C:\Users\lastlaugh\Documents\My Dropbox\Phd\Labs\NMSLab\mobicom_12_oral\presentation\figures\ht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0644" y="3158702"/>
            <a:ext cx="753149" cy="753149"/>
          </a:xfrm>
          <a:prstGeom prst="rect">
            <a:avLst/>
          </a:prstGeom>
          <a:noFill/>
        </p:spPr>
      </p:pic>
      <p:pic>
        <p:nvPicPr>
          <p:cNvPr id="23" name="Picture 6" descr="C:\Users\lastlaugh\Documents\My Dropbox\Phd\Labs\NMSLab\mobicom_12_oral\presentation\figures\iph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7688" y="2816811"/>
            <a:ext cx="753149" cy="1018830"/>
          </a:xfrm>
          <a:prstGeom prst="rect">
            <a:avLst/>
          </a:prstGeom>
          <a:noFill/>
        </p:spPr>
      </p:pic>
      <p:cxnSp>
        <p:nvCxnSpPr>
          <p:cNvPr id="24" name="直線單箭頭接點 25"/>
          <p:cNvCxnSpPr/>
          <p:nvPr/>
        </p:nvCxnSpPr>
        <p:spPr>
          <a:xfrm>
            <a:off x="3578670" y="2464901"/>
            <a:ext cx="869018" cy="651991"/>
          </a:xfrm>
          <a:prstGeom prst="straightConnector1">
            <a:avLst/>
          </a:prstGeom>
          <a:ln w="50800">
            <a:solidFill>
              <a:schemeClr val="accent2"/>
            </a:solidFill>
            <a:prstDash val="sysDot"/>
            <a:tailEnd type="stealt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rcRect t="11774" b="14000"/>
          <a:stretch>
            <a:fillRect/>
          </a:stretch>
        </p:blipFill>
        <p:spPr>
          <a:xfrm>
            <a:off x="2614890" y="1439485"/>
            <a:ext cx="1184802" cy="879430"/>
          </a:xfrm>
          <a:prstGeom prst="rect">
            <a:avLst/>
          </a:prstGeom>
        </p:spPr>
      </p:pic>
      <p:cxnSp>
        <p:nvCxnSpPr>
          <p:cNvPr id="26" name="直線單箭頭接點 9"/>
          <p:cNvCxnSpPr/>
          <p:nvPr/>
        </p:nvCxnSpPr>
        <p:spPr>
          <a:xfrm flipH="1">
            <a:off x="2999325" y="2485012"/>
            <a:ext cx="312760" cy="63188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sysDot"/>
            <a:tailEnd type="stealth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18958" y="1078664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070541" y="1084662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541196" y="1088722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14239" y="2280235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Client 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133991" y="3350610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Client 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022743" y="3013901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Client 3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0110" y="2340116"/>
            <a:ext cx="241300" cy="228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3793" y="2749936"/>
            <a:ext cx="254000" cy="228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3179" y="2501501"/>
            <a:ext cx="254000" cy="228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9050" y="1728834"/>
            <a:ext cx="2146300" cy="304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9050" y="2078324"/>
            <a:ext cx="2146300" cy="3048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9050" y="2456928"/>
            <a:ext cx="2146300" cy="3048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10760" y="4714106"/>
            <a:ext cx="4559300" cy="31750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4055767" y="4616936"/>
            <a:ext cx="2181260" cy="1636719"/>
          </a:xfrm>
          <a:prstGeom prst="rect">
            <a:avLst/>
          </a:prstGeom>
          <a:noFill/>
          <a:ln w="31750">
            <a:solidFill>
              <a:schemeClr val="accent6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490546" y="4267826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accent6"/>
                </a:solidFill>
              </a:rPr>
              <a:t>Interference</a:t>
            </a:r>
            <a:endParaRPr lang="en-US" b="1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0760" y="5307691"/>
            <a:ext cx="4559300" cy="31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10760" y="5864229"/>
            <a:ext cx="45593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4751</TotalTime>
  <Words>2813</Words>
  <Application>Microsoft Macintosh PowerPoint</Application>
  <PresentationFormat>On-screen Show (4:3)</PresentationFormat>
  <Paragraphs>578</Paragraphs>
  <Slides>47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AppleSymbols</vt:lpstr>
      <vt:lpstr>Calibri</vt:lpstr>
      <vt:lpstr>Century Gothic</vt:lpstr>
      <vt:lpstr>Lucida Calligraphy</vt:lpstr>
      <vt:lpstr>Microsoft JhengHei</vt:lpstr>
      <vt:lpstr>MS UI Gothic</vt:lpstr>
      <vt:lpstr>Times New Roman</vt:lpstr>
      <vt:lpstr>Trebuchet MS</vt:lpstr>
      <vt:lpstr>Wingdings</vt:lpstr>
      <vt:lpstr>新細明體</vt:lpstr>
      <vt:lpstr>Arial</vt:lpstr>
      <vt:lpstr>Office Theme</vt:lpstr>
      <vt:lpstr>Wireless Communication Systems @CS.NCTU</vt:lpstr>
      <vt:lpstr>Agenda</vt:lpstr>
      <vt:lpstr>Cross-Link Interference</vt:lpstr>
      <vt:lpstr>Interference Nulling</vt:lpstr>
      <vt:lpstr>Agenda</vt:lpstr>
      <vt:lpstr>802.11ac</vt:lpstr>
      <vt:lpstr>802.11ac</vt:lpstr>
      <vt:lpstr>Cross-Stream Interference</vt:lpstr>
      <vt:lpstr>Channel Model</vt:lpstr>
      <vt:lpstr>How to Remove Cross-Stream Interference?</vt:lpstr>
      <vt:lpstr>PowerPoint Presentation</vt:lpstr>
      <vt:lpstr>Zero-Forcing Beamforming (ZFBF)</vt:lpstr>
      <vt:lpstr>Zero-Forcing Beamforming (ZFBF)</vt:lpstr>
      <vt:lpstr>SNR of ZFBF</vt:lpstr>
      <vt:lpstr>MU-MIMO Bit-Rate Selection</vt:lpstr>
      <vt:lpstr>MU-MIMO User Selection</vt:lpstr>
      <vt:lpstr>MU-MIMO User Selection</vt:lpstr>
      <vt:lpstr>MU-MIMO Power Allocation</vt:lpstr>
      <vt:lpstr>MU-MIMO Power Allocation</vt:lpstr>
      <vt:lpstr>Waterfilling Power Allocation</vt:lpstr>
      <vt:lpstr>Agenda</vt:lpstr>
      <vt:lpstr>Interference Alignment</vt:lpstr>
      <vt:lpstr>Rotate Signal</vt:lpstr>
      <vt:lpstr>PowerPoint Presentation</vt:lpstr>
      <vt:lpstr>Rotate Signal (2x2 Example)</vt:lpstr>
      <vt:lpstr>Rotate Signal (2x2 Example)</vt:lpstr>
      <vt:lpstr>Interference Alignment</vt:lpstr>
      <vt:lpstr>Agenda</vt:lpstr>
      <vt:lpstr>Network MIMO</vt:lpstr>
      <vt:lpstr>Network MIMO</vt:lpstr>
      <vt:lpstr>Open Issues of Network MIMO</vt:lpstr>
      <vt:lpstr>Scalability</vt:lpstr>
      <vt:lpstr>Latency</vt:lpstr>
      <vt:lpstr>Synchronization</vt:lpstr>
      <vt:lpstr>Wireless Communication Systems @CS.NCTU</vt:lpstr>
      <vt:lpstr>Naïve Cooperative MIMO</vt:lpstr>
      <vt:lpstr>Naïve Cooperative MIMO</vt:lpstr>
      <vt:lpstr>How to Minimize Ethernet Overhead?</vt:lpstr>
      <vt:lpstr>How to Minimize Ethernet Overhead?</vt:lpstr>
      <vt:lpstr>Interference Alignment and Cancellation</vt:lpstr>
      <vt:lpstr>Interference Alignment and Cancellation</vt:lpstr>
      <vt:lpstr>How to Align?</vt:lpstr>
      <vt:lpstr>How to Align?</vt:lpstr>
      <vt:lpstr>How to Align?</vt:lpstr>
      <vt:lpstr>How to Remove Interference?</vt:lpstr>
      <vt:lpstr>How to Generalize to M-Antenna MIMO?</vt:lpstr>
      <vt:lpstr>Quiz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Microsoft Office User</dc:creator>
  <cp:lastModifiedBy>Microsoft Office User</cp:lastModifiedBy>
  <cp:revision>1966</cp:revision>
  <cp:lastPrinted>2016-10-18T01:01:54Z</cp:lastPrinted>
  <dcterms:created xsi:type="dcterms:W3CDTF">2016-05-20T14:57:22Z</dcterms:created>
  <dcterms:modified xsi:type="dcterms:W3CDTF">2016-10-18T01:02:44Z</dcterms:modified>
</cp:coreProperties>
</file>