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3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1" r:id="rId13"/>
    <p:sldId id="293" r:id="rId14"/>
    <p:sldId id="270" r:id="rId15"/>
    <p:sldId id="292" r:id="rId16"/>
    <p:sldId id="272" r:id="rId17"/>
    <p:sldId id="285" r:id="rId18"/>
    <p:sldId id="275" r:id="rId19"/>
    <p:sldId id="274" r:id="rId20"/>
    <p:sldId id="276" r:id="rId21"/>
    <p:sldId id="286" r:id="rId22"/>
    <p:sldId id="277" r:id="rId23"/>
    <p:sldId id="289" r:id="rId24"/>
    <p:sldId id="287" r:id="rId25"/>
    <p:sldId id="288" r:id="rId26"/>
    <p:sldId id="290" r:id="rId27"/>
    <p:sldId id="280" r:id="rId28"/>
    <p:sldId id="281" r:id="rId29"/>
    <p:sldId id="291" r:id="rId30"/>
    <p:sldId id="284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12" autoAdjust="0"/>
    <p:restoredTop sz="90013" autoAdjust="0"/>
  </p:normalViewPr>
  <p:slideViewPr>
    <p:cSldViewPr snapToGrid="0" snapToObjects="1" showGuides="1">
      <p:cViewPr varScale="1">
        <p:scale>
          <a:sx n="117" d="100"/>
          <a:sy n="117" d="100"/>
        </p:scale>
        <p:origin x="392" y="184"/>
      </p:cViewPr>
      <p:guideLst>
        <p:guide pos="2880"/>
        <p:guide orient="horz" pos="913"/>
      </p:guideLst>
    </p:cSldViewPr>
  </p:slideViewPr>
  <p:outlineViewPr>
    <p:cViewPr>
      <p:scale>
        <a:sx n="33" d="100"/>
        <a:sy n="33" d="100"/>
      </p:scale>
      <p:origin x="0" y="220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D3669-69F2-3243-930B-CCB8B35DED66}" type="datetimeFigureOut">
              <a:rPr lang="en-US" smtClean="0"/>
              <a:t>10/18/16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80528-0557-C24C-954E-CAEC5030BE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6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{H}_{N{\times}M} = 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h_{11} &amp; h_{12} &amp; h_{13}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h_{21} &amp; h_{22} &amp; h_{23}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h_{31} &amp; h_{32} &amp; h_{33}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63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\text{SNR} &amp;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{P(2X)}{P(n_1+n_2)}, \text{ where } P \text{ refers to the power} \\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{E[(2X)^2]}{E[n_1^2+n_2^2]}\\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{4 E[X^2]} {2\sigma},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} \sigma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variance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AWGN} \\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 2 * 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{SNR}_{\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{single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antenna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3AA14-D6D2-304A-A1CA-183CFFDFFE8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4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h_1^*y_1 &amp; = |h_1|^2 x + h_1^*n_1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h_2^*y_2 &amp; = |h_2|^2 x + h_2^*n_2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h_1^*y_1+h_2^*y_2 = (|h_1|^2 + |h_2|^2)x + (h_1^*+h_2^*)n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x'=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{h_1^*y_1+h_2^*y_2}{(|h_1|^2 + |h_2|^2)}+n'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6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Around 2 when h1</a:t>
            </a:r>
            <a:r>
              <a:rPr lang="en-US" baseline="0" dirty="0" smtClean="0"/>
              <a:t> =h2</a:t>
            </a:r>
          </a:p>
          <a:p>
            <a:endParaRPr lang="en-US" baseline="0" dirty="0" smtClean="0"/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\text{SNR}_{\text{MRC}} &amp;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{E[((|h_1|^2+|h_2|^2)X)^2]}{(h_1^*+h_2^*)^2n^2} \\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{(|h_1|^2+|h_2|^2)^2E[X^2]}{(|h_1|^2+|h_2|^2)\sigma^2}\\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{(|h_1|^2+|h_2|^2)E[X^2]}{\sigma^2}\\</a:t>
            </a:r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{SNR}_{\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{single}} &amp; = E[|h_1|^2X^2] \\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\frac{|h_1|^2E[X^2]}{\sigma^2}</a:t>
            </a:r>
          </a:p>
          <a:p>
            <a:endParaRPr lang="es-ES_trad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= 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{|h_1|^2+|h_2|^2}{|h_1|^2}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1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 = 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&amp; 0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81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 = 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x_1 &amp; -x_2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x_2 &amp; x_1^*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10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&amp;h_1^*y(t) = |h_1|^2x_1+h_1^*h_2x_2^* + h_1^* n 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&amp;y^*(t+1) = h_2^*x_1 -h_1^*x_2^*  + n^*\\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&amp;h_2y^*(t+1) = |h_2|^2 x_1 -h_1^*h_2 x_2^* +  h_2n^*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Longrightarrow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~~ &amp; h_1^*y(t) + h_2 y^*(t+1) = (|h_1|^2 + |h_2|^2)x_1 + h_1^*n + h_2^* n^*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{(|h_1|^2+|h_2|^2)^2E[X^2]}{(h_1^*n+h_2n^*)} \\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&amp;=\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{(|h_1|^2+|h_2|^2)^2E[X^2]}{(|h_1|^2+|h_2|^2)\sigma^2} = 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{(|h_1|^2+|h_2|^2)E[X^2]}{\sigma^2}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1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 = 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&amp; 0 \\</a:t>
            </a: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 &amp; 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{X} = 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x_1 &amp; -x_2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x_2^* &amp; x_1^*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8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y_1 = h_{11}x_1 + h_{12}x_2 + n_1\\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y_2 = h_{21}x_1 + h_{22}x_2 + n_2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mathbf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h_{11}&amp;h_{12}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h_{21} &amp; h_{22}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y_2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h_{11}&amp;h_{12}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&amp;h_{1M}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h_{21} &amp; h_{22}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h_{2M}\\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~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~\\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h_{N1} &amp; h_{N2} &amp;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h_{NM}\\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x_2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x_M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n_2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vdots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\\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3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y_2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}{=}\begin{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h_{11}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h_{21}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x_1{+}\begin{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h_{12}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h_{22}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x_2{+}\begin{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n_2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\end{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pmatrix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{y}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{h}_1x_1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{h}_2x_2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{h}_1 = (h_{11}, h_{21})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{h}_2 = (h_{12}, h_{22})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{y} = (y_1, y_2)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5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y_1h_{22}-y_2h_{12} = (h_{11}h_{22} - h_{21}h_{12}) x_1 + n'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x’_1 &amp;  =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{y_1h_{22}-y_2h_{12}}{h_{11}h_{22} - h_{21}h_{12}}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x_1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{n'}{h_{11}h_{22} - h_{21}h_{12}}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x_1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{n'}{\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}_2}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36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y_1h_{21}-y_2h_{11} = (h_{12}h_{21} - h_{22}h_{11}) x_2 + n’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x’_2 &amp;  = 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{y_1h_{21}-y_2h_{11}}{h_{12}h_{21} - h_{22}h_{11}}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x_2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{n'}{h_{12}h_{21} - h_{22}h_{11}}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= x_2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{n'}{\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{h}_2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}_1}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61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7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|x'_1|^2 = |x_1|^2 \cos^2(90-\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theta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|x_1|^2 \sin^2(\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theta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x'_1 = x_1 +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{n}{\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{h}_1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}_2}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\text{SNR}' = 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{|x_1|^2}{N_0/(\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{h}_1\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cdot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{h}_2^{\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})^2}=\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{|x_1|^2\sin^2(\theta)}{N_0} = \text{SNR} * \sin^2(\theta)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1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y_1 &amp; = h_1 x + n_1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y_2 &amp; = h_2 x + n_2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80528-0557-C24C-954E-CAEC5030BEE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7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33C7-C77C-F844-B00D-D5CCA29CD3EC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2137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459B-03FE-7942-BB5A-302AFA9CCBB1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1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FE42-FA21-ED4B-A034-48E97DC1FE67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69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 marL="685800" indent="-228600">
              <a:lnSpc>
                <a:spcPct val="100000"/>
              </a:lnSpc>
              <a:buFont typeface="AppleSymbols" charset="0"/>
              <a:buChar char="⎻"/>
              <a:defRPr/>
            </a:lvl2pPr>
            <a:lvl3pPr marL="1143000" indent="-228600">
              <a:buFont typeface="Wingdings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8A7-5840-B749-983B-B81D5C762933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5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38865-22E5-4F4C-B9F3-A29EE39C7E93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614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8A05-359D-4C4B-882A-015CC3BA2353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8A5CA-5D63-5845-928C-9ABDD15CEEE2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7686-A80A-4A48-BF05-18CF5685754B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70114" y="947057"/>
            <a:ext cx="8425543" cy="0"/>
          </a:xfrm>
          <a:prstGeom prst="line">
            <a:avLst/>
          </a:prstGeom>
          <a:ln w="34925" cap="rnd">
            <a:solidFill>
              <a:schemeClr val="accent6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3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307A-F606-CB4F-A01A-101726FD676A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87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E794-C623-C044-9635-6B98933C42A9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467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7F95-61AD-ED45-A424-21065F1F60CC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5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7886700" cy="679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399"/>
            <a:ext cx="78867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042B-37DA-C744-89B7-7A737E26FE59}" type="datetime1">
              <a:rPr lang="en-US" smtClean="0"/>
              <a:t>10/18/16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WCS'16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tiff"/><Relationship Id="rId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69989"/>
            <a:ext cx="9167150" cy="1238492"/>
          </a:xfrm>
        </p:spPr>
        <p:txBody>
          <a:bodyPr anchor="b">
            <a:normAutofit/>
          </a:bodyPr>
          <a:lstStyle/>
          <a:p>
            <a:r>
              <a:rPr lang="en-US" sz="4000" dirty="0" smtClean="0">
                <a:latin typeface="+mn-lt"/>
              </a:rPr>
              <a:t>Wireless Communication Systems</a:t>
            </a:r>
            <a:br>
              <a:rPr lang="en-US" sz="40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@CS.NCTU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3571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4: Multiple-Input Multiple-Output (MIMO)</a:t>
            </a:r>
          </a:p>
          <a:p>
            <a:pPr>
              <a:spcBef>
                <a:spcPts val="1600"/>
              </a:spcBef>
            </a:pPr>
            <a:r>
              <a:rPr lang="en-US" dirty="0"/>
              <a:t>Instructor: </a:t>
            </a:r>
            <a:r>
              <a:rPr lang="en-US" dirty="0" smtClean="0"/>
              <a:t>Kate Ching-</a:t>
            </a:r>
            <a:r>
              <a:rPr lang="en-US" dirty="0" err="1" smtClean="0"/>
              <a:t>Ju</a:t>
            </a:r>
            <a:r>
              <a:rPr lang="en-US" dirty="0" smtClean="0"/>
              <a:t> Lin (</a:t>
            </a:r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林靖茹</a:t>
            </a:r>
            <a:r>
              <a:rPr lang="en-US" altLang="zh-TW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 Decoding (antenna space)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436099" y="3853841"/>
            <a:ext cx="8299938" cy="25891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To decode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project the received signal y onto the </a:t>
            </a:r>
            <a:r>
              <a:rPr lang="en-US" sz="2400" dirty="0" smtClean="0">
                <a:solidFill>
                  <a:schemeClr val="accent5"/>
                </a:solidFill>
              </a:rPr>
              <a:t>interference-free</a:t>
            </a:r>
            <a:r>
              <a:rPr lang="en-US" sz="2400" dirty="0" smtClean="0"/>
              <a:t> direction h</a:t>
            </a:r>
            <a:r>
              <a:rPr lang="en-US" sz="2400" baseline="-25000" dirty="0" smtClean="0"/>
              <a:t>2</a:t>
            </a:r>
            <a:r>
              <a:rPr lang="en-US" sz="2400" baseline="30000" dirty="0" smtClean="0">
                <a:latin typeface="Cambria Math" charset="0"/>
                <a:ea typeface="Cambria Math" charset="0"/>
                <a:cs typeface="Cambria Math" charset="0"/>
              </a:rPr>
              <a:t>⊥</a:t>
            </a:r>
          </a:p>
          <a:p>
            <a:r>
              <a:rPr lang="en-US" sz="2400" dirty="0"/>
              <a:t>To decode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/>
              <a:t>project the received signal y onto the </a:t>
            </a:r>
            <a:r>
              <a:rPr lang="en-US" sz="2400" dirty="0">
                <a:solidFill>
                  <a:schemeClr val="accent5"/>
                </a:solidFill>
              </a:rPr>
              <a:t>interference-free</a:t>
            </a:r>
            <a:r>
              <a:rPr lang="en-US" sz="2400" dirty="0"/>
              <a:t> direction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baseline="30000" dirty="0" smtClean="0">
                <a:latin typeface="Cambria Math" charset="0"/>
                <a:ea typeface="Cambria Math" charset="0"/>
                <a:cs typeface="Cambria Math" charset="0"/>
              </a:rPr>
              <a:t>⊥</a:t>
            </a:r>
          </a:p>
          <a:p>
            <a:r>
              <a:rPr lang="en-US" sz="2400" dirty="0" smtClean="0"/>
              <a:t>SNR reduces if the channels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are correlated, i.e., not perfect orthogonal (h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⋅h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=0)</a:t>
            </a:r>
            <a:endParaRPr lang="en-US" sz="2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26095" y="2013572"/>
            <a:ext cx="464020" cy="864096"/>
            <a:chOff x="1752855" y="4624805"/>
            <a:chExt cx="464020" cy="864096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784827" y="4624805"/>
              <a:ext cx="43204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52855" y="4653136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86188" y="1869556"/>
            <a:ext cx="4002738" cy="1540499"/>
            <a:chOff x="312948" y="4480789"/>
            <a:chExt cx="4002738" cy="154049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32699" y="5488901"/>
              <a:ext cx="24482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784827" y="4480789"/>
              <a:ext cx="0" cy="1540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43808" y="5445224"/>
              <a:ext cx="1471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ntenna 1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948" y="4495852"/>
              <a:ext cx="1471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ntenna 2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58067" y="2527396"/>
            <a:ext cx="1296144" cy="400110"/>
            <a:chOff x="1784827" y="5138629"/>
            <a:chExt cx="1296144" cy="40011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784827" y="5200869"/>
              <a:ext cx="129614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586185" y="513862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8067" y="1745996"/>
            <a:ext cx="1699707" cy="1131673"/>
            <a:chOff x="1784827" y="4357229"/>
            <a:chExt cx="1699707" cy="1131673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784827" y="4357229"/>
              <a:ext cx="1654457" cy="1131673"/>
            </a:xfrm>
            <a:prstGeom prst="straightConnector1">
              <a:avLst/>
            </a:prstGeom>
            <a:ln w="53975">
              <a:tailEnd type="stealth" w="sm" len="sm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88390" y="4365104"/>
              <a:ext cx="1296144" cy="288032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029019" y="4365104"/>
              <a:ext cx="432048" cy="864096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>
            <a:off x="3558067" y="2877669"/>
            <a:ext cx="1095628" cy="573784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21937" y="1753872"/>
            <a:ext cx="812370" cy="1558520"/>
          </a:xfrm>
          <a:prstGeom prst="straightConnector1">
            <a:avLst/>
          </a:prstGeom>
          <a:ln w="38100" cap="flat" cmpd="dbl">
            <a:solidFill>
              <a:schemeClr val="accent2"/>
            </a:solidFill>
            <a:prstDash val="sysDash"/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41258" y="2876669"/>
            <a:ext cx="880679" cy="435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23928" y="316570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dirty="0" smtClean="0"/>
              <a:t>’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6899397" y="2907734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cs typeface="Trebuchet MS"/>
              </a:rPr>
              <a:t>|</a:t>
            </a:r>
            <a:r>
              <a:rPr lang="en-US" sz="2400" dirty="0" smtClean="0">
                <a:solidFill>
                  <a:schemeClr val="accent2"/>
                </a:solidFill>
              </a:rPr>
              <a:t>x’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cs typeface="Trebuchet MS"/>
              </a:rPr>
              <a:t>|≤ |</a:t>
            </a:r>
            <a:r>
              <a:rPr lang="en-US" sz="2400" dirty="0" smtClean="0">
                <a:solidFill>
                  <a:schemeClr val="accent2"/>
                </a:solidFill>
              </a:rPr>
              <a:t>x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cs typeface="Trebuchet MS"/>
              </a:rPr>
              <a:t>|</a:t>
            </a:r>
            <a:endParaRPr lang="en-US" sz="2400" baseline="-25000" dirty="0">
              <a:solidFill>
                <a:schemeClr val="accent2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14" y="1569625"/>
            <a:ext cx="1435100" cy="292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749" y="2398040"/>
            <a:ext cx="1435100" cy="292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774" y="1412491"/>
            <a:ext cx="1104900" cy="241300"/>
          </a:xfrm>
          <a:prstGeom prst="rect">
            <a:avLst/>
          </a:prstGeom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SNR Loss due to ZF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22855"/>
            <a:ext cx="7886700" cy="24030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equation: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more correlated the channels (the smaller angles), the larger SNR reduction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26095" y="2013572"/>
            <a:ext cx="464020" cy="864096"/>
            <a:chOff x="1752855" y="4624805"/>
            <a:chExt cx="464020" cy="86409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84827" y="4624805"/>
              <a:ext cx="43204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52855" y="4653136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86188" y="1869556"/>
            <a:ext cx="4002738" cy="1540499"/>
            <a:chOff x="312948" y="4480789"/>
            <a:chExt cx="4002738" cy="154049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32699" y="5488901"/>
              <a:ext cx="24482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784827" y="4480789"/>
              <a:ext cx="0" cy="1540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43808" y="5445224"/>
              <a:ext cx="1471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ntenna 1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948" y="4495852"/>
              <a:ext cx="1471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</a:t>
              </a:r>
              <a:r>
                <a:rPr lang="en-US" sz="2000" dirty="0" smtClean="0"/>
                <a:t>ntenna 2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58067" y="2527396"/>
            <a:ext cx="1296144" cy="400110"/>
            <a:chOff x="1784827" y="5138629"/>
            <a:chExt cx="1296144" cy="400110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1784827" y="5200869"/>
              <a:ext cx="129614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86185" y="513862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58067" y="1745996"/>
            <a:ext cx="1699707" cy="1131673"/>
            <a:chOff x="1784827" y="4357229"/>
            <a:chExt cx="1699707" cy="1131673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784827" y="4357229"/>
              <a:ext cx="1654457" cy="1131673"/>
            </a:xfrm>
            <a:prstGeom prst="straightConnector1">
              <a:avLst/>
            </a:prstGeom>
            <a:ln w="53975">
              <a:tailEnd type="stealth" w="sm" len="sm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188390" y="4365104"/>
              <a:ext cx="1296144" cy="288032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029019" y="4365104"/>
              <a:ext cx="432048" cy="864096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>
            <a:off x="3558067" y="2877669"/>
            <a:ext cx="1095628" cy="573784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21937" y="1753872"/>
            <a:ext cx="812370" cy="1558520"/>
          </a:xfrm>
          <a:prstGeom prst="straightConnector1">
            <a:avLst/>
          </a:prstGeom>
          <a:ln w="38100" cap="flat" cmpd="dbl">
            <a:solidFill>
              <a:schemeClr val="accent2"/>
            </a:solidFill>
            <a:prstDash val="sysDash"/>
            <a:headEnd type="stealt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41258" y="2876669"/>
            <a:ext cx="880679" cy="435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3928" y="316570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  <a:r>
              <a:rPr lang="en-US" sz="2000" dirty="0" smtClean="0"/>
              <a:t>’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14" y="1569625"/>
            <a:ext cx="1435100" cy="292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749" y="2398040"/>
            <a:ext cx="1435100" cy="292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774" y="1412491"/>
            <a:ext cx="1104900" cy="2413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01255" y="2403971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3699803" y="2616591"/>
            <a:ext cx="196948" cy="182880"/>
          </a:xfrm>
          <a:custGeom>
            <a:avLst/>
            <a:gdLst>
              <a:gd name="connsiteX0" fmla="*/ 0 w 196948"/>
              <a:gd name="connsiteY0" fmla="*/ 0 h 182880"/>
              <a:gd name="connsiteX1" fmla="*/ 140677 w 196948"/>
              <a:gd name="connsiteY1" fmla="*/ 42203 h 182880"/>
              <a:gd name="connsiteX2" fmla="*/ 196948 w 196948"/>
              <a:gd name="connsiteY2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948" h="182880">
                <a:moveTo>
                  <a:pt x="0" y="0"/>
                </a:moveTo>
                <a:cubicBezTo>
                  <a:pt x="53926" y="5861"/>
                  <a:pt x="107852" y="11723"/>
                  <a:pt x="140677" y="42203"/>
                </a:cubicBezTo>
                <a:cubicBezTo>
                  <a:pt x="173502" y="72683"/>
                  <a:pt x="185225" y="127781"/>
                  <a:pt x="196948" y="182880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324" y="4977893"/>
            <a:ext cx="7188200" cy="838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9898" y="3650644"/>
            <a:ext cx="5194300" cy="35560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6282266" y="4091078"/>
            <a:ext cx="2506133" cy="907449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r>
              <a:rPr lang="en-US" sz="2200" dirty="0" smtClean="0">
                <a:solidFill>
                  <a:schemeClr val="tx1"/>
                </a:solidFill>
              </a:rPr>
              <a:t>SNR</a:t>
            </a:r>
            <a:r>
              <a:rPr lang="en-US" sz="2200" baseline="-25000" dirty="0" smtClean="0">
                <a:solidFill>
                  <a:schemeClr val="tx1"/>
                </a:solidFill>
              </a:rPr>
              <a:t>ZF</a:t>
            </a:r>
            <a:r>
              <a:rPr lang="en-US" sz="2200" dirty="0" smtClean="0">
                <a:solidFill>
                  <a:schemeClr val="tx1"/>
                </a:solidFill>
              </a:rPr>
              <a:t> = SNR</a:t>
            </a:r>
            <a:r>
              <a:rPr lang="en-US" sz="2200" baseline="-25000" dirty="0" smtClean="0">
                <a:solidFill>
                  <a:schemeClr val="tx1"/>
                </a:solidFill>
              </a:rPr>
              <a:t>SISO</a:t>
            </a:r>
            <a:r>
              <a:rPr lang="en-US" sz="2200" dirty="0" smtClean="0">
                <a:solidFill>
                  <a:schemeClr val="tx1"/>
                </a:solidFill>
              </a:rPr>
              <a:t> when h</a:t>
            </a:r>
            <a:r>
              <a:rPr lang="en-US" sz="2200" baseline="-25000" dirty="0" smtClean="0">
                <a:solidFill>
                  <a:schemeClr val="tx1"/>
                </a:solidFill>
              </a:rPr>
              <a:t>1</a:t>
            </a:r>
            <a:r>
              <a:rPr lang="en-US" sz="2200" dirty="0" smtClean="0">
                <a:solidFill>
                  <a:schemeClr val="tx1"/>
                </a:solidFill>
              </a:rPr>
              <a:t>⊥h</a:t>
            </a:r>
            <a:r>
              <a:rPr lang="en-US" sz="2200" baseline="-25000" dirty="0" smtClean="0">
                <a:solidFill>
                  <a:schemeClr val="tx1"/>
                </a:solidFill>
              </a:rPr>
              <a:t>2</a:t>
            </a:r>
            <a:endParaRPr lang="en-US" sz="2200" baseline="-25000" dirty="0">
              <a:solidFill>
                <a:schemeClr val="tx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10856" t="4235" r="10736" b="16916"/>
          <a:stretch/>
        </p:blipFill>
        <p:spPr>
          <a:xfrm>
            <a:off x="8085385" y="39883"/>
            <a:ext cx="851990" cy="856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3695" y="4130758"/>
            <a:ext cx="2540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will MIMO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worst case, SNR might drop down to 0 if the channels are strongly correlated to each other, e.g., h</a:t>
            </a:r>
            <a:r>
              <a:rPr lang="en-US" baseline="-25000" dirty="0" smtClean="0"/>
              <a:t>1</a:t>
            </a:r>
            <a:r>
              <a:rPr lang="en-US" dirty="0" smtClean="0"/>
              <a:t>⫽h</a:t>
            </a:r>
            <a:r>
              <a:rPr lang="en-US" baseline="-25000" dirty="0" smtClean="0"/>
              <a:t>2</a:t>
            </a:r>
            <a:r>
              <a:rPr lang="en-US" dirty="0" smtClean="0"/>
              <a:t> in the 2x2 MIMO</a:t>
            </a:r>
          </a:p>
          <a:p>
            <a:endParaRPr lang="en-US" dirty="0" smtClean="0"/>
          </a:p>
          <a:p>
            <a:r>
              <a:rPr lang="en-US" dirty="0" smtClean="0"/>
              <a:t>To ensure channel independency, should guarantee </a:t>
            </a:r>
            <a:r>
              <a:rPr lang="en-US" dirty="0"/>
              <a:t>the full rank of </a:t>
            </a:r>
            <a:r>
              <a:rPr lang="en-US" dirty="0" smtClean="0"/>
              <a:t>H</a:t>
            </a:r>
          </a:p>
          <a:p>
            <a:pPr lvl="1"/>
            <a:r>
              <a:rPr lang="en-US" dirty="0" smtClean="0"/>
              <a:t>Antenna </a:t>
            </a:r>
            <a:r>
              <a:rPr lang="en-US" dirty="0"/>
              <a:t>spacing at the transmitter and receiver must </a:t>
            </a:r>
            <a:r>
              <a:rPr lang="en-US" dirty="0">
                <a:solidFill>
                  <a:schemeClr val="accent5"/>
                </a:solidFill>
              </a:rPr>
              <a:t>exceed half of the wavelength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ZF Decoding – General Eq.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2175"/>
            <a:ext cx="7886700" cy="4881563"/>
          </a:xfrm>
        </p:spPr>
        <p:txBody>
          <a:bodyPr/>
          <a:lstStyle/>
          <a:p>
            <a:r>
              <a:rPr lang="en-US" dirty="0" smtClean="0"/>
              <a:t>For a N x M MIMO system, 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To solve </a:t>
            </a:r>
            <a:r>
              <a:rPr lang="en-US" b="1" dirty="0" smtClean="0"/>
              <a:t>x</a:t>
            </a:r>
            <a:r>
              <a:rPr lang="en-US" dirty="0" smtClean="0"/>
              <a:t>, find a decoder </a:t>
            </a:r>
            <a:r>
              <a:rPr lang="en-US" b="1" dirty="0" smtClean="0"/>
              <a:t>W </a:t>
            </a:r>
            <a:r>
              <a:rPr lang="en-US" dirty="0" smtClean="0"/>
              <a:t>satisfying the constraint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5000" y="4958573"/>
            <a:ext cx="702686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/>
            <a:r>
              <a:rPr lang="en-US" sz="2600" b="1" dirty="0">
                <a:sym typeface="Wingdings"/>
              </a:rPr>
              <a:t> W </a:t>
            </a:r>
            <a:r>
              <a:rPr lang="en-US" sz="2600" dirty="0">
                <a:sym typeface="Wingdings"/>
              </a:rPr>
              <a:t>is the pseudo inverse of </a:t>
            </a:r>
            <a:r>
              <a:rPr lang="en-US" sz="2600" b="1" dirty="0">
                <a:sym typeface="Wingdings"/>
              </a:rPr>
              <a:t>H </a:t>
            </a:r>
            <a:br>
              <a:rPr lang="en-US" sz="2600" b="1" dirty="0">
                <a:sym typeface="Wingdings"/>
              </a:rPr>
            </a:br>
            <a:endParaRPr lang="en-US" sz="2600" baseline="30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00" y="2141462"/>
            <a:ext cx="17526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00" y="4289837"/>
            <a:ext cx="523240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783" y="5544188"/>
            <a:ext cx="2603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ZF-SIC Decoding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295399"/>
            <a:ext cx="8299938" cy="5246078"/>
          </a:xfrm>
        </p:spPr>
        <p:txBody>
          <a:bodyPr>
            <a:normAutofit/>
          </a:bodyPr>
          <a:lstStyle/>
          <a:p>
            <a:r>
              <a:rPr lang="en-US" dirty="0" smtClean="0"/>
              <a:t>Combine ZF with SIC to improve SNR</a:t>
            </a:r>
          </a:p>
          <a:p>
            <a:pPr lvl="1"/>
            <a:r>
              <a:rPr lang="en-US" sz="2400" dirty="0" smtClean="0"/>
              <a:t>Decode one stream and subtract it from the received signal</a:t>
            </a:r>
          </a:p>
          <a:p>
            <a:pPr lvl="1"/>
            <a:r>
              <a:rPr lang="en-US" sz="2400" dirty="0" smtClean="0"/>
              <a:t>Repeat until all the streams are recovered</a:t>
            </a:r>
          </a:p>
          <a:p>
            <a:pPr lvl="1"/>
            <a:r>
              <a:rPr lang="en-US" sz="2400" dirty="0" smtClean="0"/>
              <a:t>Example: after decoding 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we have 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decode x</a:t>
            </a:r>
            <a:r>
              <a:rPr lang="en-US" sz="2400" baseline="-25000" dirty="0" smtClean="0">
                <a:solidFill>
                  <a:schemeClr val="accent5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 using standard SISO decoder</a:t>
            </a:r>
            <a:endParaRPr lang="en-US" sz="2800" dirty="0" smtClean="0">
              <a:solidFill>
                <a:schemeClr val="accent5"/>
              </a:solidFill>
            </a:endParaRPr>
          </a:p>
          <a:p>
            <a:r>
              <a:rPr lang="en-US" sz="2800" dirty="0" smtClean="0"/>
              <a:t>Why it achieves a higher SNR?</a:t>
            </a:r>
          </a:p>
          <a:p>
            <a:pPr lvl="1"/>
            <a:r>
              <a:rPr lang="en-US" sz="2400" dirty="0" smtClean="0"/>
              <a:t>The streams recovered after SIC can be projected to a smaller subspace </a:t>
            </a:r>
            <a:r>
              <a:rPr lang="en-US" sz="2400" dirty="0" smtClean="0">
                <a:sym typeface="Wingdings"/>
              </a:rPr>
              <a:t> lower SNR reduction</a:t>
            </a:r>
          </a:p>
          <a:p>
            <a:pPr lvl="1"/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In the 2x2 example, x</a:t>
            </a:r>
            <a:r>
              <a:rPr lang="en-US" sz="2400" baseline="-25000" dirty="0" smtClean="0">
                <a:solidFill>
                  <a:schemeClr val="accent5"/>
                </a:solidFill>
                <a:sym typeface="Wingdings"/>
              </a:rPr>
              <a:t>1</a:t>
            </a:r>
            <a:r>
              <a:rPr lang="en-US" sz="2400" dirty="0" smtClean="0">
                <a:solidFill>
                  <a:schemeClr val="accent5"/>
                </a:solidFill>
                <a:sym typeface="Wingdings"/>
              </a:rPr>
              <a:t> can be decoded as usual without ZF  no SNR reduction (though x2 still experience SNR loss)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Detection Schemes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Maximum-Likelihood (ML) decoding</a:t>
            </a:r>
          </a:p>
          <a:p>
            <a:pPr lvl="1"/>
            <a:r>
              <a:rPr lang="en-US" dirty="0" smtClean="0"/>
              <a:t>Measure the distance between the received signal and all the possible symbol vectors</a:t>
            </a:r>
          </a:p>
          <a:p>
            <a:pPr lvl="1"/>
            <a:r>
              <a:rPr lang="en-US" dirty="0" smtClean="0"/>
              <a:t>Optimal Decoding</a:t>
            </a:r>
          </a:p>
          <a:p>
            <a:pPr lvl="1"/>
            <a:r>
              <a:rPr lang="en-US" dirty="0" smtClean="0"/>
              <a:t>High complexity (exhaustive search)</a:t>
            </a:r>
          </a:p>
          <a:p>
            <a:r>
              <a:rPr lang="en-US" dirty="0"/>
              <a:t>Minimum </a:t>
            </a:r>
            <a:r>
              <a:rPr lang="en-US" dirty="0" smtClean="0"/>
              <a:t>Mean Square Error (</a:t>
            </a:r>
            <a:r>
              <a:rPr lang="en-US" dirty="0"/>
              <a:t>MMSE</a:t>
            </a:r>
            <a:r>
              <a:rPr lang="en-US" dirty="0" smtClean="0"/>
              <a:t>) decoding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Minimize </a:t>
            </a:r>
            <a:r>
              <a:rPr lang="en-US" dirty="0"/>
              <a:t>the mean square </a:t>
            </a:r>
            <a:r>
              <a:rPr lang="en-US" dirty="0" smtClean="0"/>
              <a:t>error</a:t>
            </a:r>
          </a:p>
          <a:p>
            <a:pPr lvl="1"/>
            <a:r>
              <a:rPr lang="en-US" dirty="0"/>
              <a:t> Bayesian approach: conditional expectation of</a:t>
            </a:r>
            <a:r>
              <a:rPr lang="en-US" b="1" dirty="0"/>
              <a:t> </a:t>
            </a:r>
            <a:r>
              <a:rPr lang="en-US" b="1" dirty="0" smtClean="0"/>
              <a:t>x </a:t>
            </a:r>
            <a:r>
              <a:rPr lang="en-US" dirty="0"/>
              <a:t>given the known observed value of the </a:t>
            </a:r>
            <a:r>
              <a:rPr lang="en-US" dirty="0" smtClean="0"/>
              <a:t>measurements</a:t>
            </a:r>
          </a:p>
          <a:p>
            <a:r>
              <a:rPr lang="en-US" dirty="0" smtClean="0"/>
              <a:t>ML-SIC, MMSE-SIC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N x M matrix 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569966" y="2217264"/>
            <a:ext cx="476670" cy="979707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3531" y="3300905"/>
            <a:ext cx="4395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equations, but four unknowns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89448" y="4725144"/>
            <a:ext cx="56269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98718" y="5229200"/>
            <a:ext cx="56176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4891" y="4405726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Antenna 1 at </a:t>
            </a:r>
            <a:r>
              <a:rPr lang="en-US" sz="2000" dirty="0" err="1" smtClean="0"/>
              <a:t>Tx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136" y="4931876"/>
            <a:ext cx="2121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Antenna 2 at </a:t>
            </a:r>
            <a:r>
              <a:rPr lang="en-US" sz="2000" dirty="0" err="1" smtClean="0"/>
              <a:t>Tx</a:t>
            </a:r>
            <a:endParaRPr lang="en-US" sz="2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827328" y="2001256"/>
            <a:ext cx="3153406" cy="1696254"/>
            <a:chOff x="1115616" y="1907540"/>
            <a:chExt cx="3153406" cy="1696254"/>
          </a:xfrm>
        </p:grpSpPr>
        <p:grpSp>
          <p:nvGrpSpPr>
            <p:cNvPr id="14" name="Group 13"/>
            <p:cNvGrpSpPr/>
            <p:nvPr/>
          </p:nvGrpSpPr>
          <p:grpSpPr>
            <a:xfrm>
              <a:off x="1562550" y="2293356"/>
              <a:ext cx="182621" cy="254119"/>
              <a:chOff x="2987824" y="4509120"/>
              <a:chExt cx="182621" cy="254119"/>
            </a:xfrm>
          </p:grpSpPr>
          <p:sp>
            <p:nvSpPr>
              <p:cNvPr id="15" name="Isosceles Triangle 14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6" name="Straight Connector 15"/>
              <p:cNvCxnSpPr>
                <a:stCxn id="15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1560863" y="3275692"/>
              <a:ext cx="182621" cy="254119"/>
              <a:chOff x="2987824" y="4509120"/>
              <a:chExt cx="182621" cy="254119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9" name="Straight Connector 18"/>
              <p:cNvCxnSpPr>
                <a:stCxn id="18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597291" y="2295393"/>
              <a:ext cx="182621" cy="254119"/>
              <a:chOff x="2987824" y="4509120"/>
              <a:chExt cx="182621" cy="254119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" name="Straight Connector 21"/>
              <p:cNvCxnSpPr>
                <a:stCxn id="21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595604" y="3277729"/>
              <a:ext cx="182621" cy="254119"/>
              <a:chOff x="2987824" y="4509120"/>
              <a:chExt cx="182621" cy="254119"/>
            </a:xfrm>
          </p:grpSpPr>
          <p:sp>
            <p:nvSpPr>
              <p:cNvPr id="24" name="Isosceles Triangle 23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5" name="Straight Connector 24"/>
              <p:cNvCxnSpPr>
                <a:stCxn id="24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6" name="Straight Arrow Connector 25"/>
            <p:cNvCxnSpPr>
              <a:stCxn id="15" idx="2"/>
              <a:endCxn id="21" idx="4"/>
            </p:cNvCxnSpPr>
            <p:nvPr/>
          </p:nvCxnSpPr>
          <p:spPr>
            <a:xfrm>
              <a:off x="1745171" y="2293356"/>
              <a:ext cx="1852120" cy="2037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5" idx="2"/>
              <a:endCxn id="24" idx="4"/>
            </p:cNvCxnSpPr>
            <p:nvPr/>
          </p:nvCxnSpPr>
          <p:spPr>
            <a:xfrm>
              <a:off x="1745171" y="2293356"/>
              <a:ext cx="1850433" cy="984373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2"/>
              <a:endCxn id="21" idx="4"/>
            </p:cNvCxnSpPr>
            <p:nvPr/>
          </p:nvCxnSpPr>
          <p:spPr>
            <a:xfrm flipV="1">
              <a:off x="1743484" y="2295393"/>
              <a:ext cx="1853807" cy="980299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8" idx="2"/>
              <a:endCxn id="24" idx="4"/>
            </p:cNvCxnSpPr>
            <p:nvPr/>
          </p:nvCxnSpPr>
          <p:spPr>
            <a:xfrm>
              <a:off x="1743484" y="3275692"/>
              <a:ext cx="1852120" cy="2037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25288" y="1907540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11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69669" y="2339588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21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25509" y="2748276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h</a:t>
              </a:r>
              <a:r>
                <a:rPr lang="en-US" sz="2000" baseline="-25000" dirty="0" smtClean="0">
                  <a:solidFill>
                    <a:schemeClr val="accent2"/>
                  </a:solidFill>
                </a:rPr>
                <a:t>12</a:t>
              </a:r>
              <a:endParaRPr lang="en-US" sz="20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22934" y="3203684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h</a:t>
              </a:r>
              <a:r>
                <a:rPr lang="en-US" sz="2000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000" baseline="-25000" dirty="0" smtClean="0">
                  <a:solidFill>
                    <a:schemeClr val="accent2"/>
                  </a:solidFill>
                </a:rPr>
                <a:t>2</a:t>
              </a:r>
              <a:endParaRPr lang="en-US" sz="20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5616" y="2132856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15616" y="3131676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47758" y="314096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51920" y="2132856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2725725" y="4405726"/>
            <a:ext cx="1511621" cy="3194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preamble</a:t>
            </a:r>
            <a:endParaRPr lang="en-US" sz="2000" dirty="0"/>
          </a:p>
        </p:txBody>
      </p:sp>
      <p:sp>
        <p:nvSpPr>
          <p:cNvPr id="39" name="Rectangle 38"/>
          <p:cNvSpPr/>
          <p:nvPr/>
        </p:nvSpPr>
        <p:spPr>
          <a:xfrm>
            <a:off x="4274171" y="4900511"/>
            <a:ext cx="1511621" cy="3194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preamble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5785792" y="4405726"/>
            <a:ext cx="2092255" cy="3194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Stream 1</a:t>
            </a:r>
            <a:endParaRPr lang="en-US" sz="2000" dirty="0"/>
          </a:p>
        </p:txBody>
      </p:sp>
      <p:sp>
        <p:nvSpPr>
          <p:cNvPr id="43" name="Rectangle 42"/>
          <p:cNvSpPr/>
          <p:nvPr/>
        </p:nvSpPr>
        <p:spPr>
          <a:xfrm>
            <a:off x="5795062" y="4900511"/>
            <a:ext cx="2092255" cy="3194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Stream 2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2076895" y="5469077"/>
            <a:ext cx="213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Estimate h</a:t>
            </a:r>
            <a:r>
              <a:rPr lang="en-US" sz="2000" baseline="-25000" dirty="0" smtClean="0"/>
              <a:t>11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21</a:t>
            </a:r>
            <a:endParaRPr lang="en-US" sz="20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4214903" y="5463843"/>
            <a:ext cx="213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Estimate h</a:t>
            </a:r>
            <a:r>
              <a:rPr lang="en-US" sz="2000" baseline="-25000" smtClean="0"/>
              <a:t>12</a:t>
            </a:r>
            <a:r>
              <a:rPr lang="en-US" sz="2000" smtClean="0"/>
              <a:t>, </a:t>
            </a:r>
            <a:r>
              <a:rPr lang="en-US" sz="2000" dirty="0" smtClean="0"/>
              <a:t>h</a:t>
            </a:r>
            <a:r>
              <a:rPr lang="en-US" sz="2000" baseline="-25000" dirty="0"/>
              <a:t>2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cxnSp>
        <p:nvCxnSpPr>
          <p:cNvPr id="9" name="Straight Arrow Connector 8"/>
          <p:cNvCxnSpPr>
            <a:stCxn id="38" idx="2"/>
          </p:cNvCxnSpPr>
          <p:nvPr/>
        </p:nvCxnSpPr>
        <p:spPr>
          <a:xfrm flipH="1">
            <a:off x="3143052" y="4725144"/>
            <a:ext cx="338484" cy="873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2"/>
          </p:cNvCxnSpPr>
          <p:nvPr/>
        </p:nvCxnSpPr>
        <p:spPr>
          <a:xfrm>
            <a:off x="5029982" y="5219929"/>
            <a:ext cx="272857" cy="348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220" y="2324369"/>
            <a:ext cx="3213100" cy="7493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07101" y="2214916"/>
            <a:ext cx="476670" cy="979707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3" grpId="0"/>
      <p:bldP spid="38" grpId="0" animBg="1"/>
      <p:bldP spid="39" grpId="0" animBg="1"/>
      <p:bldP spid="42" grpId="0" animBg="1"/>
      <p:bldP spid="43" grpId="0" animBg="1"/>
      <p:bldP spid="44" grpId="0"/>
      <p:bldP spid="45" grpId="0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model</a:t>
            </a:r>
          </a:p>
          <a:p>
            <a:r>
              <a:rPr lang="en-US" dirty="0" smtClean="0"/>
              <a:t>MIMO decoding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Degrees of freedom</a:t>
            </a:r>
          </a:p>
          <a:p>
            <a:r>
              <a:rPr lang="en-US" dirty="0" smtClean="0"/>
              <a:t>Multiplexing and Diversity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of Freedom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N x M MIMO channel</a:t>
            </a:r>
          </a:p>
          <a:p>
            <a:endParaRPr lang="en-US" sz="2800" dirty="0" smtClean="0"/>
          </a:p>
          <a:p>
            <a:r>
              <a:rPr lang="en-US" dirty="0" smtClean="0"/>
              <a:t>Degree of Freedom (</a:t>
            </a:r>
            <a:r>
              <a:rPr lang="en-US" dirty="0" err="1" smtClean="0"/>
              <a:t>DoF</a:t>
            </a:r>
            <a:r>
              <a:rPr lang="en-US" dirty="0" smtClean="0"/>
              <a:t>): </a:t>
            </a:r>
            <a:r>
              <a:rPr lang="en-US" dirty="0" smtClean="0">
                <a:solidFill>
                  <a:schemeClr val="accent2"/>
                </a:solidFill>
              </a:rPr>
              <a:t>min {N,M}</a:t>
            </a:r>
          </a:p>
          <a:p>
            <a:pPr lvl="1"/>
            <a:r>
              <a:rPr lang="en-US" sz="2400" dirty="0" smtClean="0"/>
              <a:t>Can transmit at most </a:t>
            </a:r>
            <a:r>
              <a:rPr lang="en-US" sz="2400" dirty="0" err="1" smtClean="0"/>
              <a:t>DoF</a:t>
            </a:r>
            <a:r>
              <a:rPr lang="en-US" sz="2400" dirty="0" smtClean="0"/>
              <a:t> streams</a:t>
            </a:r>
          </a:p>
          <a:p>
            <a:pPr lvl="1"/>
            <a:endParaRPr lang="en-US" sz="2600" dirty="0" smtClean="0"/>
          </a:p>
          <a:p>
            <a:r>
              <a:rPr lang="en-US" dirty="0" smtClean="0"/>
              <a:t>Maximum diversity: </a:t>
            </a:r>
            <a:r>
              <a:rPr lang="en-US" dirty="0" smtClean="0">
                <a:solidFill>
                  <a:schemeClr val="accent2"/>
                </a:solidFill>
              </a:rPr>
              <a:t>NM</a:t>
            </a:r>
          </a:p>
          <a:p>
            <a:pPr lvl="1"/>
            <a:r>
              <a:rPr lang="en-US" sz="2400" dirty="0" smtClean="0"/>
              <a:t>There exist NM paths among </a:t>
            </a:r>
            <a:r>
              <a:rPr lang="en-US" sz="2400" dirty="0" err="1" smtClean="0"/>
              <a:t>Tx</a:t>
            </a:r>
            <a:r>
              <a:rPr lang="en-US" sz="2400" dirty="0" smtClean="0"/>
              <a:t> and Rx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56" t="4235" r="10736" b="16916"/>
          <a:stretch/>
        </p:blipFill>
        <p:spPr>
          <a:xfrm>
            <a:off x="8085385" y="39883"/>
            <a:ext cx="851990" cy="8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Gains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Multiplex Gain</a:t>
            </a:r>
          </a:p>
          <a:p>
            <a:pPr lvl="1"/>
            <a:r>
              <a:rPr lang="en-US" sz="2400" dirty="0" smtClean="0"/>
              <a:t>Exploit </a:t>
            </a:r>
            <a:r>
              <a:rPr lang="en-US" sz="2400" dirty="0" err="1" smtClean="0"/>
              <a:t>DoF</a:t>
            </a:r>
            <a:r>
              <a:rPr lang="en-US" sz="2400" dirty="0" smtClean="0"/>
              <a:t> to deliver multiple streams concurrently</a:t>
            </a:r>
          </a:p>
          <a:p>
            <a:pPr lvl="1"/>
            <a:endParaRPr lang="en-US" sz="2400" dirty="0" smtClean="0"/>
          </a:p>
          <a:p>
            <a:r>
              <a:rPr lang="en-US" sz="2800" dirty="0">
                <a:solidFill>
                  <a:schemeClr val="accent2"/>
                </a:solidFill>
              </a:rPr>
              <a:t>Diversity Gain</a:t>
            </a:r>
          </a:p>
          <a:p>
            <a:pPr lvl="1"/>
            <a:r>
              <a:rPr lang="en-US" sz="2400" dirty="0" smtClean="0"/>
              <a:t>Exploit path diversity to increase the SNR of a single stream</a:t>
            </a:r>
          </a:p>
          <a:p>
            <a:pPr lvl="1"/>
            <a:r>
              <a:rPr lang="en-US" sz="2400" dirty="0" smtClean="0"/>
              <a:t>Receive diversity and transmit diversity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74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model</a:t>
            </a:r>
          </a:p>
          <a:p>
            <a:r>
              <a:rPr lang="en-US" dirty="0" smtClean="0"/>
              <a:t>MIMO decoding</a:t>
            </a:r>
          </a:p>
          <a:p>
            <a:r>
              <a:rPr lang="en-US" dirty="0" smtClean="0"/>
              <a:t>Degrees of freedom</a:t>
            </a:r>
          </a:p>
          <a:p>
            <a:r>
              <a:rPr lang="en-US" dirty="0" smtClean="0"/>
              <a:t>Multiplexing and Diversity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Multiplexing-Diversity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Tradeoff between the diversity gain and the multiplex gain</a:t>
            </a:r>
          </a:p>
          <a:p>
            <a:r>
              <a:rPr lang="en-US" sz="2800" dirty="0" smtClean="0"/>
              <a:t>Say we have a N x N system</a:t>
            </a:r>
          </a:p>
          <a:p>
            <a:pPr lvl="1"/>
            <a:r>
              <a:rPr lang="en-US" sz="2400" dirty="0" smtClean="0"/>
              <a:t>Degree of freedom: N</a:t>
            </a:r>
          </a:p>
          <a:p>
            <a:pPr lvl="1"/>
            <a:r>
              <a:rPr lang="en-US" sz="2400" dirty="0" smtClean="0"/>
              <a:t>The transmitter can send k streams concurrently, where k ≤ N</a:t>
            </a:r>
          </a:p>
          <a:p>
            <a:pPr lvl="1"/>
            <a:r>
              <a:rPr lang="en-US" sz="2400" dirty="0" smtClean="0"/>
              <a:t>If k &lt; N, leverage partial multiplexing gains, while each stream gets some diversity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5"/>
                </a:solidFill>
              </a:rPr>
              <a:t>optimal value of k maximizing the capacity </a:t>
            </a:r>
            <a:r>
              <a:rPr lang="en-US" sz="2400" dirty="0" smtClean="0"/>
              <a:t>should be determined by the tradeoff between the diversity gain and multiplex gain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7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model</a:t>
            </a:r>
          </a:p>
          <a:p>
            <a:r>
              <a:rPr lang="en-US" dirty="0" smtClean="0"/>
              <a:t>MIMO decoding</a:t>
            </a:r>
          </a:p>
          <a:p>
            <a:r>
              <a:rPr lang="en-US" dirty="0" smtClean="0"/>
              <a:t>Degrees of freedom</a:t>
            </a:r>
          </a:p>
          <a:p>
            <a:r>
              <a:rPr lang="en-US" dirty="0">
                <a:solidFill>
                  <a:schemeClr val="accent2"/>
                </a:solidFill>
              </a:rPr>
              <a:t>Multiplexing and Diversity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295399"/>
            <a:ext cx="8370277" cy="53164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1 x 2 example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Uncorrelated whit </a:t>
            </a:r>
            <a:r>
              <a:rPr lang="en-US" sz="2400" dirty="0"/>
              <a:t>G</a:t>
            </a:r>
            <a:r>
              <a:rPr lang="en-US" sz="2400" dirty="0" smtClean="0"/>
              <a:t>aussian noise with zero mean</a:t>
            </a:r>
          </a:p>
          <a:p>
            <a:pPr lvl="1"/>
            <a:r>
              <a:rPr lang="en-US" sz="2400" dirty="0" smtClean="0"/>
              <a:t>Packet can be delivered through at least one of the many diverse paths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 Diversity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79852" y="1865337"/>
            <a:ext cx="3153406" cy="1633538"/>
            <a:chOff x="1115616" y="1907540"/>
            <a:chExt cx="3153406" cy="1633538"/>
          </a:xfrm>
        </p:grpSpPr>
        <p:grpSp>
          <p:nvGrpSpPr>
            <p:cNvPr id="5" name="Group 4"/>
            <p:cNvGrpSpPr/>
            <p:nvPr/>
          </p:nvGrpSpPr>
          <p:grpSpPr>
            <a:xfrm>
              <a:off x="1562550" y="2293356"/>
              <a:ext cx="182621" cy="254119"/>
              <a:chOff x="2987824" y="4509120"/>
              <a:chExt cx="182621" cy="254119"/>
            </a:xfrm>
          </p:grpSpPr>
          <p:sp>
            <p:nvSpPr>
              <p:cNvPr id="27" name="Isosceles Triangle 26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8" name="Straight Connector 27"/>
              <p:cNvCxnSpPr>
                <a:stCxn id="27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3597291" y="2295393"/>
              <a:ext cx="182621" cy="254119"/>
              <a:chOff x="2987824" y="4509120"/>
              <a:chExt cx="182621" cy="254119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" name="Straight Connector 23"/>
              <p:cNvCxnSpPr>
                <a:stCxn id="23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595604" y="3277729"/>
              <a:ext cx="182621" cy="254119"/>
              <a:chOff x="2987824" y="4509120"/>
              <a:chExt cx="182621" cy="254119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" name="Straight Connector 21"/>
              <p:cNvCxnSpPr>
                <a:stCxn id="21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9" name="Straight Arrow Connector 8"/>
            <p:cNvCxnSpPr>
              <a:stCxn id="27" idx="2"/>
              <a:endCxn id="23" idx="4"/>
            </p:cNvCxnSpPr>
            <p:nvPr/>
          </p:nvCxnSpPr>
          <p:spPr>
            <a:xfrm>
              <a:off x="1745171" y="2293356"/>
              <a:ext cx="1852120" cy="2037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7" idx="2"/>
              <a:endCxn id="21" idx="4"/>
            </p:cNvCxnSpPr>
            <p:nvPr/>
          </p:nvCxnSpPr>
          <p:spPr>
            <a:xfrm>
              <a:off x="1745171" y="2293356"/>
              <a:ext cx="1850433" cy="984373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25288" y="1907540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1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3221" y="2443680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2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15616" y="213285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47758" y="314096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51920" y="2132856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995" y="2349465"/>
            <a:ext cx="18415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7154"/>
            <a:ext cx="8515350" cy="679903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Theoretical</a:t>
            </a:r>
            <a:r>
              <a:rPr lang="en-US" dirty="0" smtClean="0"/>
              <a:t> SNR of Receive </a:t>
            </a:r>
            <a:r>
              <a:rPr lang="en-US" dirty="0"/>
              <a:t>Diversity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670"/>
            <a:ext cx="8229600" cy="5350123"/>
          </a:xfrm>
        </p:spPr>
        <p:txBody>
          <a:bodyPr/>
          <a:lstStyle/>
          <a:p>
            <a:r>
              <a:rPr lang="en-US" dirty="0" smtClean="0"/>
              <a:t> 1 x 2 example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43753" y="1865337"/>
            <a:ext cx="3153406" cy="1633538"/>
            <a:chOff x="1115616" y="1907540"/>
            <a:chExt cx="3153406" cy="1633538"/>
          </a:xfrm>
        </p:grpSpPr>
        <p:grpSp>
          <p:nvGrpSpPr>
            <p:cNvPr id="24" name="Group 23"/>
            <p:cNvGrpSpPr/>
            <p:nvPr/>
          </p:nvGrpSpPr>
          <p:grpSpPr>
            <a:xfrm>
              <a:off x="1562550" y="2293356"/>
              <a:ext cx="182621" cy="254119"/>
              <a:chOff x="2987824" y="4509120"/>
              <a:chExt cx="182621" cy="254119"/>
            </a:xfrm>
          </p:grpSpPr>
          <p:sp>
            <p:nvSpPr>
              <p:cNvPr id="57" name="Isosceles Triangle 26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597291" y="2295393"/>
              <a:ext cx="182621" cy="254119"/>
              <a:chOff x="2987824" y="4509120"/>
              <a:chExt cx="182621" cy="254119"/>
            </a:xfrm>
          </p:grpSpPr>
          <p:sp>
            <p:nvSpPr>
              <p:cNvPr id="55" name="Isosceles Triangle 22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3595604" y="3277729"/>
              <a:ext cx="182621" cy="254119"/>
              <a:chOff x="2987824" y="4509120"/>
              <a:chExt cx="182621" cy="254119"/>
            </a:xfrm>
          </p:grpSpPr>
          <p:sp>
            <p:nvSpPr>
              <p:cNvPr id="53" name="Isosceles Triangle 20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27" name="Straight Arrow Connector 26"/>
            <p:cNvCxnSpPr/>
            <p:nvPr/>
          </p:nvCxnSpPr>
          <p:spPr>
            <a:xfrm>
              <a:off x="1745171" y="2293356"/>
              <a:ext cx="1852120" cy="2037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745171" y="2293356"/>
              <a:ext cx="1850433" cy="984373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925288" y="1907540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1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53221" y="2443680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2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115616" y="2132856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47758" y="314096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51920" y="2132856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4590900" y="2146925"/>
            <a:ext cx="3905848" cy="1258929"/>
          </a:xfrm>
          <a:prstGeom prst="roundRect">
            <a:avLst>
              <a:gd name="adj" fmla="val 87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Increase SNR by 3dB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Especially beneficial for the low SNR link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025" y="3653182"/>
            <a:ext cx="6934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4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67154"/>
            <a:ext cx="8290267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Maximal Ratio Combining (MRC)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399"/>
            <a:ext cx="7886700" cy="5260146"/>
          </a:xfrm>
        </p:spPr>
        <p:txBody>
          <a:bodyPr/>
          <a:lstStyle/>
          <a:p>
            <a:r>
              <a:rPr lang="en-US" dirty="0" smtClean="0"/>
              <a:t>Extract receive diversity via MRC decoding</a:t>
            </a:r>
          </a:p>
          <a:p>
            <a:r>
              <a:rPr lang="en-US" dirty="0"/>
              <a:t>Multiply each </a:t>
            </a:r>
            <a:r>
              <a:rPr lang="en-US" b="1" dirty="0"/>
              <a:t>y</a:t>
            </a:r>
            <a:r>
              <a:rPr lang="en-US" dirty="0"/>
              <a:t> with the conjugate of the </a:t>
            </a:r>
            <a:r>
              <a:rPr lang="en-US" dirty="0" smtClean="0"/>
              <a:t>channel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Combine two signals constructively</a:t>
            </a:r>
          </a:p>
          <a:p>
            <a:endParaRPr lang="en-US" dirty="0"/>
          </a:p>
          <a:p>
            <a:r>
              <a:rPr lang="en-US" dirty="0" smtClean="0"/>
              <a:t>Decode using the standard SISO decoder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094" y="2868829"/>
            <a:ext cx="1841500" cy="74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509" y="3150155"/>
            <a:ext cx="469900" cy="17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531" y="2818029"/>
            <a:ext cx="27686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094" y="4488167"/>
            <a:ext cx="5765800" cy="35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094" y="5529507"/>
            <a:ext cx="3200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Achievable SNR of MRC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552" y="1337262"/>
            <a:ext cx="5765800" cy="3556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36510" y="5069279"/>
            <a:ext cx="3905848" cy="1258929"/>
            <a:chOff x="2552102" y="5097422"/>
            <a:chExt cx="3905848" cy="1258929"/>
          </a:xfrm>
        </p:grpSpPr>
        <p:sp>
          <p:nvSpPr>
            <p:cNvPr id="10" name="Rounded Rectangle 9"/>
            <p:cNvSpPr/>
            <p:nvPr/>
          </p:nvSpPr>
          <p:spPr>
            <a:xfrm>
              <a:off x="2552102" y="5097422"/>
              <a:ext cx="3905848" cy="1258929"/>
            </a:xfrm>
            <a:prstGeom prst="roundRect">
              <a:avLst>
                <a:gd name="adj" fmla="val 879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91440" rtlCol="0" anchor="ctr" anchorCtr="0"/>
            <a:lstStyle/>
            <a:p>
              <a:pPr marL="342900" indent="-342900">
                <a:buFont typeface="Arial" charset="0"/>
                <a:buChar char="•"/>
              </a:pPr>
              <a:r>
                <a:rPr lang="en-US" sz="2200" dirty="0" smtClean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2200" dirty="0" smtClean="0">
                  <a:solidFill>
                    <a:schemeClr val="tx1"/>
                  </a:solidFill>
                </a:rPr>
                <a:t> </a:t>
              </a:r>
            </a:p>
            <a:p>
              <a:pPr marL="342900" indent="-342900">
                <a:buFont typeface="Arial" charset="0"/>
                <a:buChar char="•"/>
              </a:pPr>
              <a:r>
                <a:rPr lang="en-US" sz="2200" dirty="0" smtClean="0">
                  <a:solidFill>
                    <a:schemeClr val="tx1"/>
                  </a:solidFill>
                </a:rPr>
                <a:t>~2x gain if |h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200" dirty="0" smtClean="0">
                  <a:solidFill>
                    <a:schemeClr val="tx1"/>
                  </a:solidFill>
                </a:rPr>
                <a:t>|~=|h</a:t>
              </a:r>
              <a:r>
                <a:rPr lang="en-US" sz="22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200" dirty="0" smtClean="0">
                  <a:solidFill>
                    <a:schemeClr val="tx1"/>
                  </a:solidFill>
                </a:rPr>
                <a:t>|    </a:t>
              </a:r>
              <a:endParaRPr lang="en-US" sz="2200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0702" y="5142750"/>
              <a:ext cx="2603500" cy="7620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657" y="2287977"/>
            <a:ext cx="3035300" cy="1460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10" y="2287718"/>
            <a:ext cx="4432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435280" cy="28803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Signals go through two diverse paths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Theoretical SNR gain: similar to receive diversity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How to extract the SNR gain?</a:t>
            </a:r>
          </a:p>
          <a:p>
            <a:pPr lvl="1"/>
            <a:r>
              <a:rPr lang="en-US" sz="2200" dirty="0" smtClean="0"/>
              <a:t>Simply transmit from two antennas simultaneous?</a:t>
            </a:r>
            <a:endParaRPr lang="en-US" dirty="0" smtClean="0"/>
          </a:p>
          <a:p>
            <a:pPr lvl="1"/>
            <a:r>
              <a:rPr lang="en-US" dirty="0" smtClean="0">
                <a:sym typeface="Wingdings"/>
              </a:rPr>
              <a:t>No! Again, h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 and 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might be destructive</a:t>
            </a:r>
            <a:endParaRPr lang="en-US" sz="2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249844" y="1787717"/>
            <a:ext cx="182621" cy="254119"/>
            <a:chOff x="2987824" y="4509120"/>
            <a:chExt cx="182621" cy="254119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20" name="Straight Connector 19"/>
            <p:cNvCxnSpPr>
              <a:stCxn id="19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932389" y="1860539"/>
            <a:ext cx="182621" cy="254119"/>
            <a:chOff x="2987824" y="4509120"/>
            <a:chExt cx="182621" cy="254119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8" name="Straight Connector 17"/>
            <p:cNvCxnSpPr>
              <a:stCxn id="17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930702" y="2842875"/>
            <a:ext cx="182621" cy="254119"/>
            <a:chOff x="2987824" y="4509120"/>
            <a:chExt cx="182621" cy="254119"/>
          </a:xfrm>
        </p:grpSpPr>
        <p:sp>
          <p:nvSpPr>
            <p:cNvPr id="15" name="Isosceles Triangle 14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8" name="Straight Arrow Connector 7"/>
          <p:cNvCxnSpPr>
            <a:stCxn id="19" idx="4"/>
            <a:endCxn id="17" idx="2"/>
          </p:cNvCxnSpPr>
          <p:nvPr/>
        </p:nvCxnSpPr>
        <p:spPr>
          <a:xfrm flipH="1">
            <a:off x="3115010" y="1787717"/>
            <a:ext cx="2134834" cy="72822"/>
          </a:xfrm>
          <a:prstGeom prst="straightConnector1">
            <a:avLst/>
          </a:prstGeom>
          <a:ln w="12700">
            <a:headEnd type="stealth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9" idx="4"/>
            <a:endCxn id="15" idx="3"/>
          </p:cNvCxnSpPr>
          <p:nvPr/>
        </p:nvCxnSpPr>
        <p:spPr>
          <a:xfrm flipH="1">
            <a:off x="3022012" y="1787717"/>
            <a:ext cx="2227832" cy="1055158"/>
          </a:xfrm>
          <a:prstGeom prst="straightConnector1">
            <a:avLst/>
          </a:prstGeom>
          <a:ln w="12700">
            <a:headEnd type="stealth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6994" y="1371841"/>
            <a:ext cx="46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4F81BD"/>
                </a:solidFill>
              </a:rPr>
              <a:t>h</a:t>
            </a:r>
            <a:r>
              <a:rPr lang="en-US" sz="2200" baseline="-25000" dirty="0" smtClean="0">
                <a:solidFill>
                  <a:srgbClr val="4F81BD"/>
                </a:solidFill>
              </a:rPr>
              <a:t>1</a:t>
            </a:r>
            <a:endParaRPr lang="en-US" sz="2200" baseline="-25000" dirty="0">
              <a:solidFill>
                <a:srgbClr val="4F81B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8781" y="2729001"/>
            <a:ext cx="46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4F81BD"/>
                </a:solidFill>
              </a:rPr>
              <a:t>h</a:t>
            </a:r>
            <a:r>
              <a:rPr lang="en-US" sz="2200" baseline="-25000" dirty="0" smtClean="0">
                <a:solidFill>
                  <a:srgbClr val="4F81BD"/>
                </a:solidFill>
              </a:rPr>
              <a:t>2</a:t>
            </a:r>
            <a:endParaRPr lang="en-US" sz="2200" baseline="-25000" dirty="0">
              <a:solidFill>
                <a:srgbClr val="4F81B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2465" y="1587284"/>
            <a:ext cx="3353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y</a:t>
            </a:r>
            <a:endParaRPr lang="en-US" sz="2200" dirty="0"/>
          </a:p>
        </p:txBody>
      </p:sp>
      <p:sp>
        <p:nvSpPr>
          <p:cNvPr id="35" name="Rectangle 34"/>
          <p:cNvSpPr/>
          <p:nvPr/>
        </p:nvSpPr>
        <p:spPr>
          <a:xfrm>
            <a:off x="2435636" y="2680675"/>
            <a:ext cx="3706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/>
              <a:t>x</a:t>
            </a:r>
            <a:r>
              <a:rPr lang="en-US" sz="2200" baseline="-25000" smtClean="0"/>
              <a:t> </a:t>
            </a:r>
            <a:endParaRPr lang="en-US" sz="2200" dirty="0"/>
          </a:p>
        </p:txBody>
      </p:sp>
      <p:sp>
        <p:nvSpPr>
          <p:cNvPr id="31" name="Rectangle 30"/>
          <p:cNvSpPr/>
          <p:nvPr/>
        </p:nvSpPr>
        <p:spPr>
          <a:xfrm>
            <a:off x="2413724" y="1667066"/>
            <a:ext cx="3706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/>
              <a:t>x</a:t>
            </a:r>
            <a:r>
              <a:rPr lang="en-US" sz="2200" baseline="-25000" smtClean="0"/>
              <a:t> </a:t>
            </a:r>
            <a:endParaRPr lang="en-US" sz="22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11" y="4925922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5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3214475"/>
            <a:ext cx="8689280" cy="31668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Deliver a symbol twice in two consecutive time slots</a:t>
            </a:r>
          </a:p>
          <a:p>
            <a:r>
              <a:rPr lang="en-US" sz="2400" dirty="0" smtClean="0"/>
              <a:t>Repetitive code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Decode and extract the diversity gain via MRC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Improve SNR, but reduce the data rate!!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67154"/>
            <a:ext cx="8740080" cy="679903"/>
          </a:xfrm>
        </p:spPr>
        <p:txBody>
          <a:bodyPr>
            <a:normAutofit/>
          </a:bodyPr>
          <a:lstStyle/>
          <a:p>
            <a:r>
              <a:rPr lang="en-US" smtClean="0"/>
              <a:t>Transmit Diversity: Repetitive Code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49844" y="1787717"/>
            <a:ext cx="182621" cy="254119"/>
            <a:chOff x="2987824" y="4509120"/>
            <a:chExt cx="182621" cy="254119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20" name="Straight Connector 19"/>
            <p:cNvCxnSpPr>
              <a:stCxn id="19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932389" y="1860539"/>
            <a:ext cx="182621" cy="254119"/>
            <a:chOff x="2987824" y="4509120"/>
            <a:chExt cx="182621" cy="254119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8" name="Straight Connector 17"/>
            <p:cNvCxnSpPr>
              <a:stCxn id="17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930702" y="2842875"/>
            <a:ext cx="182621" cy="254119"/>
            <a:chOff x="2987824" y="4509120"/>
            <a:chExt cx="182621" cy="254119"/>
          </a:xfrm>
        </p:grpSpPr>
        <p:sp>
          <p:nvSpPr>
            <p:cNvPr id="15" name="Isosceles Triangle 14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8" name="Straight Arrow Connector 7"/>
          <p:cNvCxnSpPr>
            <a:stCxn id="19" idx="4"/>
            <a:endCxn id="17" idx="2"/>
          </p:cNvCxnSpPr>
          <p:nvPr/>
        </p:nvCxnSpPr>
        <p:spPr>
          <a:xfrm flipH="1">
            <a:off x="3115010" y="1787717"/>
            <a:ext cx="2134834" cy="72822"/>
          </a:xfrm>
          <a:prstGeom prst="straightConnector1">
            <a:avLst/>
          </a:prstGeom>
          <a:ln w="12700">
            <a:headEnd type="stealth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9" idx="4"/>
            <a:endCxn id="15" idx="3"/>
          </p:cNvCxnSpPr>
          <p:nvPr/>
        </p:nvCxnSpPr>
        <p:spPr>
          <a:xfrm flipH="1">
            <a:off x="3022012" y="1787717"/>
            <a:ext cx="2227832" cy="1055158"/>
          </a:xfrm>
          <a:prstGeom prst="straightConnector1">
            <a:avLst/>
          </a:prstGeom>
          <a:ln w="12700">
            <a:headEnd type="stealth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6994" y="1371841"/>
            <a:ext cx="46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4F81BD"/>
                </a:solidFill>
              </a:rPr>
              <a:t>h</a:t>
            </a:r>
            <a:r>
              <a:rPr lang="en-US" sz="2200" baseline="-25000" dirty="0" smtClean="0">
                <a:solidFill>
                  <a:srgbClr val="4F81BD"/>
                </a:solidFill>
              </a:rPr>
              <a:t>1</a:t>
            </a:r>
            <a:endParaRPr lang="en-US" sz="2200" baseline="-25000" dirty="0">
              <a:solidFill>
                <a:srgbClr val="4F81B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8781" y="2729001"/>
            <a:ext cx="460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4F81BD"/>
                </a:solidFill>
              </a:rPr>
              <a:t>h</a:t>
            </a:r>
            <a:r>
              <a:rPr lang="en-US" sz="2200" baseline="-25000" dirty="0" smtClean="0">
                <a:solidFill>
                  <a:srgbClr val="4F81BD"/>
                </a:solidFill>
              </a:rPr>
              <a:t>2</a:t>
            </a:r>
            <a:endParaRPr lang="en-US" sz="2200" baseline="-25000" dirty="0">
              <a:solidFill>
                <a:srgbClr val="4F81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2059" y="1158187"/>
            <a:ext cx="2808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</a:t>
            </a:r>
            <a:endParaRPr lang="en-US" sz="2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56524" y="1484784"/>
            <a:ext cx="1707519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y(t) = 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x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y(t+1) = 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x</a:t>
            </a:r>
            <a:endParaRPr lang="en-US" sz="2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841460" y="4347118"/>
            <a:ext cx="1361410" cy="320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36280" y="4336913"/>
            <a:ext cx="0" cy="9001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45231" y="411628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time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092" y="485207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space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8988" y="1787716"/>
            <a:ext cx="10406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/>
              <a:t>x</a:t>
            </a:r>
            <a:r>
              <a:rPr lang="en-US" sz="2200" baseline="-25000" smtClean="0"/>
              <a:t>           </a:t>
            </a:r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65306" y="1151480"/>
            <a:ext cx="609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t+1</a:t>
            </a:r>
            <a:endParaRPr lang="en-US" sz="22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1691680" y="2682184"/>
            <a:ext cx="1104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0        x</a:t>
            </a:r>
            <a:endParaRPr lang="en-US" sz="2200" dirty="0"/>
          </a:p>
        </p:txBody>
      </p:sp>
      <p:sp>
        <p:nvSpPr>
          <p:cNvPr id="30" name="Rounded Rectangle 29"/>
          <p:cNvSpPr/>
          <p:nvPr/>
        </p:nvSpPr>
        <p:spPr>
          <a:xfrm>
            <a:off x="4159932" y="3989957"/>
            <a:ext cx="4483100" cy="9666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ctr" anchorCtr="0"/>
          <a:lstStyle/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Diversity: 2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Data rate: 1/2 symbols/s/Hz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405" y="4418663"/>
            <a:ext cx="1701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/>
          <p:cNvSpPr txBox="1">
            <a:spLocks/>
          </p:cNvSpPr>
          <p:nvPr/>
        </p:nvSpPr>
        <p:spPr>
          <a:xfrm>
            <a:off x="330200" y="3330536"/>
            <a:ext cx="8689280" cy="3166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ppleSymbols" charset="0"/>
              <a:buChar char="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Deliver 2 symbols in two consecutive time slots, but switch the antennas</a:t>
            </a:r>
          </a:p>
          <a:p>
            <a:r>
              <a:rPr lang="en-US" sz="2400" dirty="0" err="1"/>
              <a:t>Alamouti</a:t>
            </a:r>
            <a:r>
              <a:rPr lang="en-US" sz="2400" dirty="0"/>
              <a:t> code (space-time block code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Improve SNR, while, meanwhile, maintain the data rate</a:t>
            </a:r>
            <a:endParaRPr lang="en-US" sz="2400" dirty="0">
              <a:solidFill>
                <a:schemeClr val="accent2"/>
              </a:solidFill>
            </a:endParaRPr>
          </a:p>
          <a:p>
            <a:endParaRPr 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5249844" y="1787717"/>
            <a:ext cx="182621" cy="254119"/>
            <a:chOff x="2987824" y="4509120"/>
            <a:chExt cx="182621" cy="254119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9" name="Straight Connector 28"/>
            <p:cNvCxnSpPr>
              <a:stCxn id="28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932389" y="1860539"/>
            <a:ext cx="182621" cy="254119"/>
            <a:chOff x="2987824" y="4509120"/>
            <a:chExt cx="182621" cy="254119"/>
          </a:xfrm>
        </p:grpSpPr>
        <p:sp>
          <p:nvSpPr>
            <p:cNvPr id="33" name="Isosceles Triangle 32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4" name="Straight Connector 33"/>
            <p:cNvCxnSpPr>
              <a:stCxn id="33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930702" y="2842875"/>
            <a:ext cx="182621" cy="254119"/>
            <a:chOff x="2987824" y="4509120"/>
            <a:chExt cx="182621" cy="254119"/>
          </a:xfrm>
        </p:grpSpPr>
        <p:sp>
          <p:nvSpPr>
            <p:cNvPr id="39" name="Isosceles Triangle 38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0" name="Straight Connector 39"/>
            <p:cNvCxnSpPr>
              <a:stCxn id="39" idx="0"/>
            </p:cNvCxnSpPr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41" name="Straight Arrow Connector 40"/>
          <p:cNvCxnSpPr>
            <a:stCxn id="28" idx="4"/>
            <a:endCxn id="33" idx="2"/>
          </p:cNvCxnSpPr>
          <p:nvPr/>
        </p:nvCxnSpPr>
        <p:spPr>
          <a:xfrm flipH="1">
            <a:off x="3115010" y="1787717"/>
            <a:ext cx="2134834" cy="72822"/>
          </a:xfrm>
          <a:prstGeom prst="straightConnector1">
            <a:avLst/>
          </a:prstGeom>
          <a:ln w="12700">
            <a:headEnd type="stealth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4"/>
            <a:endCxn id="39" idx="3"/>
          </p:cNvCxnSpPr>
          <p:nvPr/>
        </p:nvCxnSpPr>
        <p:spPr>
          <a:xfrm flipH="1">
            <a:off x="3022012" y="1787717"/>
            <a:ext cx="2227832" cy="1055158"/>
          </a:xfrm>
          <a:prstGeom prst="straightConnector1">
            <a:avLst/>
          </a:prstGeom>
          <a:ln w="12700">
            <a:headEnd type="stealth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56994" y="1371841"/>
            <a:ext cx="450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</a:rPr>
              <a:t>h</a:t>
            </a:r>
            <a:r>
              <a:rPr lang="en-US" sz="2400" baseline="-25000" dirty="0" smtClean="0">
                <a:solidFill>
                  <a:srgbClr val="4F81BD"/>
                </a:solidFill>
              </a:rPr>
              <a:t>1</a:t>
            </a:r>
            <a:endParaRPr lang="en-US" sz="2400" baseline="-25000" dirty="0">
              <a:solidFill>
                <a:srgbClr val="4F81B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78781" y="2729001"/>
            <a:ext cx="450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4F81BD"/>
                </a:solidFill>
              </a:rPr>
              <a:t>h</a:t>
            </a:r>
            <a:r>
              <a:rPr lang="en-US" sz="2400" baseline="-25000" dirty="0" smtClean="0">
                <a:solidFill>
                  <a:srgbClr val="4F81BD"/>
                </a:solidFill>
              </a:rPr>
              <a:t>2</a:t>
            </a:r>
            <a:endParaRPr lang="en-US" sz="2400" baseline="-25000" dirty="0">
              <a:solidFill>
                <a:srgbClr val="4F81BD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614688" y="1787716"/>
            <a:ext cx="1277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       </a:t>
            </a:r>
            <a:r>
              <a:rPr lang="en-US" sz="2400" dirty="0" smtClean="0"/>
              <a:t>-</a:t>
            </a:r>
            <a:r>
              <a:rPr lang="en-US" sz="2400" dirty="0"/>
              <a:t>x</a:t>
            </a:r>
            <a:r>
              <a:rPr lang="en-US" sz="2400" baseline="-25000" dirty="0"/>
              <a:t>2</a:t>
            </a:r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1628180" y="2682184"/>
            <a:ext cx="1230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    x</a:t>
            </a:r>
            <a:r>
              <a:rPr lang="en-US" sz="2400" baseline="-25000" dirty="0" smtClean="0"/>
              <a:t>1</a:t>
            </a:r>
            <a:r>
              <a:rPr lang="en-US" sz="2400" dirty="0"/>
              <a:t>*</a:t>
            </a:r>
            <a:r>
              <a:rPr lang="en-US" sz="2400" baseline="-25000" dirty="0" smtClean="0"/>
              <a:t> 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1712059" y="1158187"/>
            <a:ext cx="287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</a:t>
            </a:r>
            <a:endParaRPr lang="en-US" sz="24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2265306" y="1151480"/>
            <a:ext cx="59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t+1</a:t>
            </a:r>
            <a:endParaRPr lang="en-US" sz="24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5456524" y="1484784"/>
            <a:ext cx="3597460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y(t) =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+h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zh-TW" altLang="en-US" sz="2400" baseline="30000" dirty="0" smtClean="0"/>
              <a:t>＊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 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y(t+1</a:t>
            </a:r>
            <a:r>
              <a:rPr lang="en-US" sz="2400" dirty="0"/>
              <a:t>) =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* -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+ n</a:t>
            </a:r>
            <a:endParaRPr lang="en-US" sz="2400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330200" y="267154"/>
            <a:ext cx="8740080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Transmit Diversity: </a:t>
            </a:r>
            <a:r>
              <a:rPr lang="en-US" dirty="0" err="1" smtClean="0"/>
              <a:t>Alamouti</a:t>
            </a:r>
            <a:r>
              <a:rPr lang="en-US" dirty="0" smtClean="0"/>
              <a:t> Code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841460" y="4817018"/>
            <a:ext cx="1361410" cy="320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36280" y="4806813"/>
            <a:ext cx="0" cy="9001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145231" y="458618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time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092" y="532197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space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185780" y="4770792"/>
            <a:ext cx="4483100" cy="9666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91440" rtlCol="0" anchor="ctr" anchorCtr="0"/>
          <a:lstStyle/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Diversity: 2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Data rate: </a:t>
            </a:r>
            <a:r>
              <a:rPr lang="en-US" sz="2200" dirty="0" smtClean="0">
                <a:solidFill>
                  <a:schemeClr val="tx1"/>
                </a:solidFill>
              </a:rPr>
              <a:t>1 </a:t>
            </a:r>
            <a:r>
              <a:rPr lang="en-US" sz="2200" dirty="0">
                <a:solidFill>
                  <a:schemeClr val="tx1"/>
                </a:solidFill>
              </a:rPr>
              <a:t>symbols/s/Hz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81" y="4859887"/>
            <a:ext cx="2146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0" grpId="0"/>
      <p:bldP spid="55" grpId="0"/>
      <p:bldP spid="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00050" y="267154"/>
            <a:ext cx="8388350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Transmit Diversity: </a:t>
            </a:r>
            <a:r>
              <a:rPr lang="en-US" dirty="0" err="1" smtClean="0"/>
              <a:t>Alamouti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Achievable SNR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624420" y="1159872"/>
            <a:ext cx="3118161" cy="904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/>
              <a:t>y(t) = </a:t>
            </a:r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+h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*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+ n</a:t>
            </a:r>
          </a:p>
          <a:p>
            <a:pPr>
              <a:lnSpc>
                <a:spcPct val="120000"/>
              </a:lnSpc>
            </a:pPr>
            <a:r>
              <a:rPr lang="en-US" sz="2200" dirty="0" smtClean="0"/>
              <a:t>y(t+1</a:t>
            </a:r>
            <a:r>
              <a:rPr lang="en-US" sz="2200" dirty="0"/>
              <a:t>) = </a:t>
            </a:r>
            <a:r>
              <a:rPr lang="en-US" sz="2200" dirty="0" smtClean="0"/>
              <a:t>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* - </a:t>
            </a:r>
            <a:r>
              <a:rPr lang="en-US" sz="2200" dirty="0" smtClean="0"/>
              <a:t>h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+ </a:t>
            </a:r>
            <a:r>
              <a:rPr lang="en-US" sz="2200" dirty="0" smtClean="0"/>
              <a:t>n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66" y="1899636"/>
            <a:ext cx="5105400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79" y="3415617"/>
            <a:ext cx="78359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889" y="4699589"/>
            <a:ext cx="6350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node has multiple antennas</a:t>
            </a:r>
          </a:p>
          <a:p>
            <a:pPr lvl="1"/>
            <a:r>
              <a:rPr lang="en-US" dirty="0" smtClean="0"/>
              <a:t>Capable of transmitting (receiving) multiple streams concurrently</a:t>
            </a:r>
          </a:p>
          <a:p>
            <a:pPr lvl="1"/>
            <a:r>
              <a:rPr lang="en-US" dirty="0" smtClean="0"/>
              <a:t>Exploit antenna diversity to increase the capacity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707888" y="3360420"/>
            <a:ext cx="2990831" cy="2816542"/>
            <a:chOff x="1475657" y="4005064"/>
            <a:chExt cx="2404073" cy="2339985"/>
          </a:xfrm>
        </p:grpSpPr>
        <p:grpSp>
          <p:nvGrpSpPr>
            <p:cNvPr id="8" name="Group 7"/>
            <p:cNvGrpSpPr/>
            <p:nvPr/>
          </p:nvGrpSpPr>
          <p:grpSpPr>
            <a:xfrm>
              <a:off x="1644784" y="4318872"/>
              <a:ext cx="182621" cy="254119"/>
              <a:chOff x="2987824" y="4509120"/>
              <a:chExt cx="182621" cy="254119"/>
            </a:xfrm>
          </p:grpSpPr>
          <p:sp>
            <p:nvSpPr>
              <p:cNvPr id="4" name="Isosceles Triangle 3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643097" y="4941168"/>
              <a:ext cx="182621" cy="254119"/>
              <a:chOff x="2987824" y="4509120"/>
              <a:chExt cx="182621" cy="254119"/>
            </a:xfrm>
          </p:grpSpPr>
          <p:sp>
            <p:nvSpPr>
              <p:cNvPr id="10" name="Isosceles Triangle 9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>
                <a:stCxn id="10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644784" y="5541085"/>
              <a:ext cx="182621" cy="254119"/>
              <a:chOff x="2987824" y="4509120"/>
              <a:chExt cx="182621" cy="254119"/>
            </a:xfrm>
          </p:grpSpPr>
          <p:sp>
            <p:nvSpPr>
              <p:cNvPr id="13" name="Isosceles Triangle 12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3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 rot="16200000">
              <a:off x="1452574" y="595059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679525" y="4320909"/>
              <a:ext cx="182621" cy="254119"/>
              <a:chOff x="2987824" y="4509120"/>
              <a:chExt cx="182621" cy="254119"/>
            </a:xfrm>
          </p:grpSpPr>
          <p:sp>
            <p:nvSpPr>
              <p:cNvPr id="17" name="Isosceles Triangle 16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stCxn id="17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3677838" y="4943205"/>
              <a:ext cx="182621" cy="254119"/>
              <a:chOff x="2987824" y="4509120"/>
              <a:chExt cx="182621" cy="254119"/>
            </a:xfrm>
          </p:grpSpPr>
          <p:sp>
            <p:nvSpPr>
              <p:cNvPr id="20" name="Isosceles Triangle 19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/>
              <p:cNvCxnSpPr>
                <a:stCxn id="20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3679525" y="5543122"/>
              <a:ext cx="182621" cy="254119"/>
              <a:chOff x="2987824" y="4509120"/>
              <a:chExt cx="182621" cy="254119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>
                <a:stCxn id="23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 rot="16200000">
              <a:off x="3487315" y="59526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stCxn id="4" idx="2"/>
              <a:endCxn id="17" idx="4"/>
            </p:cNvCxnSpPr>
            <p:nvPr/>
          </p:nvCxnSpPr>
          <p:spPr>
            <a:xfrm>
              <a:off x="1827405" y="4318872"/>
              <a:ext cx="1852120" cy="2037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4" idx="2"/>
              <a:endCxn id="20" idx="4"/>
            </p:cNvCxnSpPr>
            <p:nvPr/>
          </p:nvCxnSpPr>
          <p:spPr>
            <a:xfrm>
              <a:off x="1827405" y="4318872"/>
              <a:ext cx="1850433" cy="624333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4" idx="2"/>
              <a:endCxn id="23" idx="4"/>
            </p:cNvCxnSpPr>
            <p:nvPr/>
          </p:nvCxnSpPr>
          <p:spPr>
            <a:xfrm>
              <a:off x="1827405" y="4318872"/>
              <a:ext cx="1852120" cy="1224250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2"/>
              <a:endCxn id="17" idx="4"/>
            </p:cNvCxnSpPr>
            <p:nvPr/>
          </p:nvCxnSpPr>
          <p:spPr>
            <a:xfrm flipV="1">
              <a:off x="1825718" y="4320909"/>
              <a:ext cx="1853807" cy="620259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2"/>
              <a:endCxn id="20" idx="4"/>
            </p:cNvCxnSpPr>
            <p:nvPr/>
          </p:nvCxnSpPr>
          <p:spPr>
            <a:xfrm>
              <a:off x="1825718" y="4941168"/>
              <a:ext cx="1852120" cy="2037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0" idx="2"/>
              <a:endCxn id="23" idx="4"/>
            </p:cNvCxnSpPr>
            <p:nvPr/>
          </p:nvCxnSpPr>
          <p:spPr>
            <a:xfrm>
              <a:off x="1825718" y="4941168"/>
              <a:ext cx="1853807" cy="601954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3" idx="2"/>
              <a:endCxn id="17" idx="4"/>
            </p:cNvCxnSpPr>
            <p:nvPr/>
          </p:nvCxnSpPr>
          <p:spPr>
            <a:xfrm flipV="1">
              <a:off x="1827405" y="4320909"/>
              <a:ext cx="1852120" cy="1220176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3" idx="2"/>
              <a:endCxn id="20" idx="4"/>
            </p:cNvCxnSpPr>
            <p:nvPr/>
          </p:nvCxnSpPr>
          <p:spPr>
            <a:xfrm flipV="1">
              <a:off x="1827405" y="4943205"/>
              <a:ext cx="1850433" cy="59788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3" idx="2"/>
              <a:endCxn id="23" idx="4"/>
            </p:cNvCxnSpPr>
            <p:nvPr/>
          </p:nvCxnSpPr>
          <p:spPr>
            <a:xfrm>
              <a:off x="1827405" y="5541085"/>
              <a:ext cx="1852120" cy="2037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007522" y="4005064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F81BD"/>
                  </a:solidFill>
                </a:rPr>
                <a:t>h</a:t>
              </a:r>
              <a:r>
                <a:rPr lang="en-US" baseline="-25000" dirty="0" smtClean="0">
                  <a:solidFill>
                    <a:srgbClr val="4F81BD"/>
                  </a:solidFill>
                </a:rPr>
                <a:t>11</a:t>
              </a:r>
              <a:endParaRPr lang="en-US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73806" y="4248556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F81BD"/>
                  </a:solidFill>
                </a:rPr>
                <a:t>h</a:t>
              </a:r>
              <a:r>
                <a:rPr lang="en-US" baseline="-25000" dirty="0" smtClean="0">
                  <a:solidFill>
                    <a:srgbClr val="4F81BD"/>
                  </a:solidFill>
                </a:rPr>
                <a:t>21</a:t>
              </a:r>
              <a:endParaRPr lang="en-US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80671" y="4422576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F81BD"/>
                  </a:solidFill>
                </a:rPr>
                <a:t>h</a:t>
              </a:r>
              <a:r>
                <a:rPr lang="en-US" baseline="-25000" dirty="0" smtClean="0">
                  <a:solidFill>
                    <a:srgbClr val="4F81BD"/>
                  </a:solidFill>
                </a:rPr>
                <a:t>31</a:t>
              </a:r>
              <a:endParaRPr lang="en-US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27471" y="4223341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12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03003" y="466044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h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2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934784" y="5085184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32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19490" y="5137447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h</a:t>
              </a:r>
              <a:r>
                <a:rPr lang="en-US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13</a:t>
              </a:r>
              <a:endParaRPr lang="en-US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95469" y="5262919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h</a:t>
              </a:r>
              <a:r>
                <a:rPr lang="en-US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23</a:t>
              </a:r>
              <a:endParaRPr lang="en-US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71225" y="5482400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h</a:t>
              </a:r>
              <a:r>
                <a:rPr lang="en-US" baseline="-25000" dirty="0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  <a:r>
                <a:rPr lang="en-US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  <a:endParaRPr lang="en-US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561" y="3452658"/>
            <a:ext cx="3556000" cy="1104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6017" y="4856260"/>
            <a:ext cx="447105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N:	number of antennas at Rx</a:t>
            </a:r>
          </a:p>
          <a:p>
            <a:r>
              <a:rPr lang="en-US" sz="2000" dirty="0" smtClean="0"/>
              <a:t>M: 	number of antennas at </a:t>
            </a:r>
            <a:r>
              <a:rPr lang="en-US" sz="2000" dirty="0" err="1" smtClean="0"/>
              <a:t>Tx</a:t>
            </a:r>
            <a:endParaRPr lang="en-US" sz="2000" dirty="0" smtClean="0"/>
          </a:p>
          <a:p>
            <a:pPr marL="446088" indent="-434975"/>
            <a:r>
              <a:rPr lang="en-US" sz="2000" dirty="0" err="1" smtClean="0"/>
              <a:t>H</a:t>
            </a:r>
            <a:r>
              <a:rPr lang="en-US" sz="2000" baseline="-25000" dirty="0" err="1" smtClean="0"/>
              <a:t>ij</a:t>
            </a:r>
            <a:r>
              <a:rPr lang="en-US" sz="2000" dirty="0" smtClean="0"/>
              <a:t>:	channel from the j-</a:t>
            </a:r>
            <a:r>
              <a:rPr lang="en-US" sz="2000" dirty="0" err="1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Tx</a:t>
            </a:r>
            <a:r>
              <a:rPr lang="en-US" sz="2000" dirty="0" smtClean="0"/>
              <a:t> antenna to the </a:t>
            </a:r>
            <a:r>
              <a:rPr lang="en-US" sz="2000" dirty="0" err="1" smtClean="0"/>
              <a:t>i-th</a:t>
            </a:r>
            <a:r>
              <a:rPr lang="en-US" sz="2000" dirty="0" smtClean="0"/>
              <a:t> Rx antenna</a:t>
            </a:r>
            <a:endParaRPr lang="en-US" sz="20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Multiplexing-Diversity Tradeoff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43608" y="3390668"/>
            <a:ext cx="248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Repetitive scheme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7454" y="3375904"/>
            <a:ext cx="2356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Alamouti</a:t>
            </a:r>
            <a:r>
              <a:rPr lang="en-US" sz="2400" dirty="0" smtClean="0"/>
              <a:t> scheme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75730" y="4970776"/>
            <a:ext cx="31818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Diversity: 4</a:t>
            </a:r>
          </a:p>
          <a:p>
            <a:r>
              <a:rPr lang="en-US" sz="2400" dirty="0" smtClean="0"/>
              <a:t>Data rate: 1/2 </a:t>
            </a:r>
            <a:r>
              <a:rPr lang="en-US" sz="2400" dirty="0" err="1" smtClean="0"/>
              <a:t>sym</a:t>
            </a:r>
            <a:r>
              <a:rPr lang="en-US" sz="2400" dirty="0" smtClean="0"/>
              <a:t>/s/</a:t>
            </a:r>
            <a:r>
              <a:rPr lang="en-US" sz="2400" dirty="0"/>
              <a:t>H</a:t>
            </a:r>
            <a:r>
              <a:rPr lang="en-US" sz="2400" dirty="0" smtClean="0"/>
              <a:t>z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004048" y="4969993"/>
            <a:ext cx="2907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Diversity: 4</a:t>
            </a:r>
          </a:p>
          <a:p>
            <a:r>
              <a:rPr lang="en-US" sz="2400" dirty="0" smtClean="0"/>
              <a:t>Data rate: 1 </a:t>
            </a:r>
            <a:r>
              <a:rPr lang="en-US" sz="2400" dirty="0" err="1" smtClean="0"/>
              <a:t>sym</a:t>
            </a:r>
            <a:r>
              <a:rPr lang="en-US" sz="2400" dirty="0" smtClean="0"/>
              <a:t>/s/</a:t>
            </a:r>
            <a:r>
              <a:rPr lang="en-US" sz="2400" dirty="0"/>
              <a:t>H</a:t>
            </a:r>
            <a:r>
              <a:rPr lang="en-US" sz="2400" dirty="0" smtClean="0"/>
              <a:t>z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397464" y="5917626"/>
            <a:ext cx="721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But 2x2 MIMO has </a:t>
            </a:r>
            <a:r>
              <a:rPr lang="en-US" sz="2400" dirty="0" smtClean="0">
                <a:solidFill>
                  <a:schemeClr val="accent2"/>
                </a:solidFill>
              </a:rPr>
              <a:t>2</a:t>
            </a:r>
            <a:r>
              <a:rPr lang="en-US" sz="2400" dirty="0" smtClean="0"/>
              <a:t> degrees of freedom </a:t>
            </a:r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52295" y="1107856"/>
            <a:ext cx="3610604" cy="2086695"/>
            <a:chOff x="620027" y="1107856"/>
            <a:chExt cx="3610604" cy="2086695"/>
          </a:xfrm>
        </p:grpSpPr>
        <p:grpSp>
          <p:nvGrpSpPr>
            <p:cNvPr id="38" name="Group 37"/>
            <p:cNvGrpSpPr/>
            <p:nvPr/>
          </p:nvGrpSpPr>
          <p:grpSpPr>
            <a:xfrm>
              <a:off x="1524159" y="1884113"/>
              <a:ext cx="182621" cy="254119"/>
              <a:chOff x="2987824" y="4509120"/>
              <a:chExt cx="182621" cy="254119"/>
            </a:xfrm>
          </p:grpSpPr>
          <p:sp>
            <p:nvSpPr>
              <p:cNvPr id="60" name="Isosceles Triangle 26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8" name="Isosceles Triangle 24"/>
            <p:cNvSpPr/>
            <p:nvPr/>
          </p:nvSpPr>
          <p:spPr>
            <a:xfrm rot="10800000">
              <a:off x="1522472" y="2866449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Isosceles Triangle 22"/>
            <p:cNvSpPr/>
            <p:nvPr/>
          </p:nvSpPr>
          <p:spPr>
            <a:xfrm rot="10800000">
              <a:off x="3558900" y="188615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Isosceles Triangle 20"/>
            <p:cNvSpPr/>
            <p:nvPr/>
          </p:nvSpPr>
          <p:spPr>
            <a:xfrm rot="10800000">
              <a:off x="3557213" y="2868486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42" name="Straight Arrow Connector 41"/>
            <p:cNvCxnSpPr>
              <a:endCxn id="58" idx="4"/>
            </p:cNvCxnSpPr>
            <p:nvPr/>
          </p:nvCxnSpPr>
          <p:spPr>
            <a:xfrm>
              <a:off x="1706780" y="1884113"/>
              <a:ext cx="1852120" cy="2037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56" idx="4"/>
            </p:cNvCxnSpPr>
            <p:nvPr/>
          </p:nvCxnSpPr>
          <p:spPr>
            <a:xfrm>
              <a:off x="1706780" y="1884113"/>
              <a:ext cx="1850433" cy="984373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60" idx="2"/>
              <a:endCxn id="58" idx="4"/>
            </p:cNvCxnSpPr>
            <p:nvPr/>
          </p:nvCxnSpPr>
          <p:spPr>
            <a:xfrm flipV="1">
              <a:off x="1705093" y="1886150"/>
              <a:ext cx="1853807" cy="980299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60" idx="2"/>
              <a:endCxn id="56" idx="4"/>
            </p:cNvCxnSpPr>
            <p:nvPr/>
          </p:nvCxnSpPr>
          <p:spPr>
            <a:xfrm>
              <a:off x="1705093" y="2866449"/>
              <a:ext cx="1852120" cy="2037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886897" y="1498297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11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712739" y="1968904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12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5254" y="2353101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h</a:t>
              </a:r>
              <a:r>
                <a:rPr lang="en-US" sz="2000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000" baseline="-25000" dirty="0" smtClean="0">
                  <a:solidFill>
                    <a:schemeClr val="accent2"/>
                  </a:solidFill>
                </a:rPr>
                <a:t>1</a:t>
              </a:r>
              <a:endParaRPr lang="en-US" sz="20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84543" y="2794441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h</a:t>
              </a:r>
              <a:r>
                <a:rPr lang="en-US" sz="2000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000" baseline="-25000" dirty="0" smtClean="0">
                  <a:solidFill>
                    <a:schemeClr val="accent2"/>
                  </a:solidFill>
                </a:rPr>
                <a:t>2</a:t>
              </a:r>
              <a:endParaRPr lang="en-US" sz="20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0027" y="1723613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44957" y="2722433"/>
              <a:ext cx="308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09367" y="2731725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813529" y="1723613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829" y="1107856"/>
              <a:ext cx="287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  <a:endParaRPr lang="en-US" sz="2400" baseline="-25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16744" y="1118082"/>
              <a:ext cx="597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t+1</a:t>
              </a:r>
              <a:endParaRPr lang="en-US" sz="2400" baseline="-25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54541" y="1107856"/>
            <a:ext cx="3848033" cy="2083678"/>
            <a:chOff x="4654541" y="1107856"/>
            <a:chExt cx="3848033" cy="2083678"/>
          </a:xfrm>
        </p:grpSpPr>
        <p:grpSp>
          <p:nvGrpSpPr>
            <p:cNvPr id="5" name="Group 4"/>
            <p:cNvGrpSpPr/>
            <p:nvPr/>
          </p:nvGrpSpPr>
          <p:grpSpPr>
            <a:xfrm>
              <a:off x="5796102" y="1881096"/>
              <a:ext cx="182621" cy="254119"/>
              <a:chOff x="2987824" y="4509120"/>
              <a:chExt cx="182621" cy="254119"/>
            </a:xfrm>
          </p:grpSpPr>
          <p:sp>
            <p:nvSpPr>
              <p:cNvPr id="27" name="Isosceles Triangle 26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8" name="Straight Connector 27"/>
              <p:cNvCxnSpPr>
                <a:stCxn id="27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5794415" y="2863432"/>
              <a:ext cx="182621" cy="254119"/>
              <a:chOff x="2987824" y="4509120"/>
              <a:chExt cx="182621" cy="254119"/>
            </a:xfrm>
          </p:grpSpPr>
          <p:sp>
            <p:nvSpPr>
              <p:cNvPr id="25" name="Isosceles Triangle 24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6" name="Straight Connector 25"/>
              <p:cNvCxnSpPr>
                <a:stCxn id="25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7830843" y="1883133"/>
              <a:ext cx="182621" cy="254119"/>
              <a:chOff x="2987824" y="4509120"/>
              <a:chExt cx="182621" cy="254119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4" name="Straight Connector 23"/>
              <p:cNvCxnSpPr>
                <a:stCxn id="23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7829156" y="2865469"/>
              <a:ext cx="182621" cy="254119"/>
              <a:chOff x="2987824" y="4509120"/>
              <a:chExt cx="182621" cy="254119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2" name="Straight Connector 21"/>
              <p:cNvCxnSpPr>
                <a:stCxn id="21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9" name="Straight Arrow Connector 8"/>
            <p:cNvCxnSpPr>
              <a:stCxn id="27" idx="2"/>
              <a:endCxn id="23" idx="4"/>
            </p:cNvCxnSpPr>
            <p:nvPr/>
          </p:nvCxnSpPr>
          <p:spPr>
            <a:xfrm>
              <a:off x="5978723" y="1881096"/>
              <a:ext cx="1852120" cy="2037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27" idx="2"/>
              <a:endCxn id="21" idx="4"/>
            </p:cNvCxnSpPr>
            <p:nvPr/>
          </p:nvCxnSpPr>
          <p:spPr>
            <a:xfrm>
              <a:off x="5978723" y="1881096"/>
              <a:ext cx="1850433" cy="984373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5" idx="2"/>
              <a:endCxn id="23" idx="4"/>
            </p:cNvCxnSpPr>
            <p:nvPr/>
          </p:nvCxnSpPr>
          <p:spPr>
            <a:xfrm flipV="1">
              <a:off x="5977036" y="1883133"/>
              <a:ext cx="1853807" cy="980299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5" idx="2"/>
              <a:endCxn id="21" idx="4"/>
            </p:cNvCxnSpPr>
            <p:nvPr/>
          </p:nvCxnSpPr>
          <p:spPr>
            <a:xfrm>
              <a:off x="5977036" y="2863432"/>
              <a:ext cx="1852120" cy="2037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58840" y="1495280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11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4682" y="1965887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4F81BD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4F81BD"/>
                  </a:solidFill>
                </a:rPr>
                <a:t>12</a:t>
              </a:r>
              <a:endParaRPr lang="en-US" sz="2000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87197" y="2350084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h</a:t>
              </a:r>
              <a:r>
                <a:rPr lang="en-US" sz="2000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000" baseline="-25000" dirty="0" smtClean="0">
                  <a:solidFill>
                    <a:schemeClr val="accent2"/>
                  </a:solidFill>
                </a:rPr>
                <a:t>1</a:t>
              </a:r>
              <a:endParaRPr lang="en-US" sz="20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6486" y="2791424"/>
              <a:ext cx="5309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h</a:t>
              </a:r>
              <a:r>
                <a:rPr lang="en-US" sz="2000" baseline="-25000" dirty="0">
                  <a:solidFill>
                    <a:schemeClr val="accent2"/>
                  </a:solidFill>
                </a:rPr>
                <a:t>2</a:t>
              </a:r>
              <a:r>
                <a:rPr lang="en-US" sz="2000" baseline="-25000" dirty="0" smtClean="0">
                  <a:solidFill>
                    <a:schemeClr val="accent2"/>
                  </a:solidFill>
                </a:rPr>
                <a:t>2</a:t>
              </a:r>
              <a:endParaRPr lang="en-US" sz="20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4541" y="166510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54541" y="266392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81310" y="2728708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85472" y="1720596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83665" y="1107856"/>
              <a:ext cx="287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</a:t>
              </a:r>
              <a:endParaRPr lang="en-US" sz="2400" baseline="-250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67580" y="1118082"/>
              <a:ext cx="597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t+1</a:t>
              </a:r>
              <a:endParaRPr lang="en-US" sz="2400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44867" y="1665108"/>
              <a:ext cx="487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-x</a:t>
              </a:r>
              <a:r>
                <a:rPr lang="en-US" sz="2000" baseline="-25000" dirty="0" smtClean="0"/>
                <a:t>2</a:t>
              </a:r>
              <a:endParaRPr lang="en-US" sz="2000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44867" y="2663928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x</a:t>
              </a:r>
              <a:r>
                <a:rPr lang="en-US" sz="2000" baseline="30000" dirty="0" smtClean="0"/>
                <a:t>*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501" y="3990230"/>
            <a:ext cx="2209800" cy="7493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50" y="4036904"/>
            <a:ext cx="1701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what is the channel correlation</a:t>
            </a:r>
          </a:p>
          <a:p>
            <a:r>
              <a:rPr lang="en-US" dirty="0" smtClean="0"/>
              <a:t>With ZF decoding, the more correlated the channel, the 1) higher or 2) lower the SNR?</a:t>
            </a:r>
          </a:p>
          <a:p>
            <a:r>
              <a:rPr lang="en-US" smtClean="0"/>
              <a:t>What is the degrees of freedom for a 8 x 6 MIMO system?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792" y="5200476"/>
            <a:ext cx="4584700" cy="749300"/>
          </a:xfrm>
          <a:prstGeom prst="rect">
            <a:avLst/>
          </a:prstGeom>
        </p:spPr>
      </p:pic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a 2-antenna transmitter sends 2 streams simultaneously to a 2-antenna receiver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Model (2x2)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61026" y="2820997"/>
            <a:ext cx="182621" cy="254119"/>
            <a:chOff x="2987824" y="4509120"/>
            <a:chExt cx="182621" cy="254119"/>
          </a:xfrm>
        </p:grpSpPr>
        <p:sp>
          <p:nvSpPr>
            <p:cNvPr id="6" name="Isosceles Triangle 40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259339" y="3803333"/>
            <a:ext cx="182621" cy="254119"/>
            <a:chOff x="2987824" y="4509120"/>
            <a:chExt cx="182621" cy="254119"/>
          </a:xfrm>
        </p:grpSpPr>
        <p:sp>
          <p:nvSpPr>
            <p:cNvPr id="9" name="Isosceles Triangle 38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295767" y="2823034"/>
            <a:ext cx="182621" cy="254119"/>
            <a:chOff x="2987824" y="4509120"/>
            <a:chExt cx="182621" cy="254119"/>
          </a:xfrm>
        </p:grpSpPr>
        <p:sp>
          <p:nvSpPr>
            <p:cNvPr id="12" name="Isosceles Triangle 34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294080" y="3805370"/>
            <a:ext cx="182621" cy="254119"/>
            <a:chOff x="2987824" y="4509120"/>
            <a:chExt cx="182621" cy="254119"/>
          </a:xfrm>
        </p:grpSpPr>
        <p:sp>
          <p:nvSpPr>
            <p:cNvPr id="15" name="Isosceles Triangle 32"/>
            <p:cNvSpPr/>
            <p:nvPr/>
          </p:nvSpPr>
          <p:spPr>
            <a:xfrm rot="10800000">
              <a:off x="2987824" y="4509120"/>
              <a:ext cx="182621" cy="11695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079134" y="4626079"/>
              <a:ext cx="0" cy="137160"/>
            </a:xfrm>
            <a:prstGeom prst="lin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3443647" y="2820997"/>
            <a:ext cx="1852120" cy="2037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43647" y="2820997"/>
            <a:ext cx="1850433" cy="984373"/>
          </a:xfrm>
          <a:prstGeom prst="straightConnector1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41960" y="2823034"/>
            <a:ext cx="1853807" cy="980299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41960" y="3803333"/>
            <a:ext cx="1852120" cy="2037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42006" y="246984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h</a:t>
            </a:r>
            <a:r>
              <a:rPr lang="en-US" baseline="-25000" dirty="0" smtClean="0">
                <a:solidFill>
                  <a:srgbClr val="4F81BD"/>
                </a:solidFill>
              </a:rPr>
              <a:t>11</a:t>
            </a:r>
            <a:endParaRPr lang="en-US" baseline="-25000" dirty="0">
              <a:solidFill>
                <a:srgbClr val="4F81B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8145" y="2867229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h</a:t>
            </a:r>
            <a:r>
              <a:rPr lang="en-US" baseline="-25000" dirty="0" smtClean="0">
                <a:solidFill>
                  <a:srgbClr val="4F81BD"/>
                </a:solidFill>
              </a:rPr>
              <a:t>21</a:t>
            </a:r>
            <a:endParaRPr lang="en-US" baseline="-25000" dirty="0">
              <a:solidFill>
                <a:srgbClr val="4F81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1960" y="328998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 smtClean="0">
                <a:solidFill>
                  <a:schemeClr val="accent2"/>
                </a:solidFill>
              </a:rPr>
              <a:t>12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410" y="3731325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4092" y="266049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2814092" y="3659317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5546234" y="366860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5550396" y="266049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451046" y="4698850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Equations</a:t>
            </a:r>
            <a:endParaRPr lang="en-US" sz="2000"/>
          </a:p>
        </p:txBody>
      </p:sp>
      <p:sp>
        <p:nvSpPr>
          <p:cNvPr id="31" name="TextBox 30"/>
          <p:cNvSpPr txBox="1"/>
          <p:nvPr/>
        </p:nvSpPr>
        <p:spPr>
          <a:xfrm>
            <a:off x="4279792" y="4716922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Matrix form:</a:t>
            </a:r>
            <a:endParaRPr lang="en-US" sz="20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290" y="4777277"/>
            <a:ext cx="1612900" cy="279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05" y="5205058"/>
            <a:ext cx="3213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8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(</a:t>
            </a:r>
            <a:r>
              <a:rPr lang="en-US" dirty="0" err="1" smtClean="0"/>
              <a:t>MxN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M-antenna </a:t>
            </a:r>
            <a:r>
              <a:rPr lang="en-US" dirty="0" err="1" smtClean="0"/>
              <a:t>Tx</a:t>
            </a:r>
            <a:r>
              <a:rPr lang="en-US" dirty="0" smtClean="0"/>
              <a:t> sends to an N-antenna Rx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77876" y="1792869"/>
            <a:ext cx="2990831" cy="2816542"/>
            <a:chOff x="1475657" y="4005064"/>
            <a:chExt cx="2404073" cy="2339985"/>
          </a:xfrm>
        </p:grpSpPr>
        <p:grpSp>
          <p:nvGrpSpPr>
            <p:cNvPr id="6" name="Group 5"/>
            <p:cNvGrpSpPr/>
            <p:nvPr/>
          </p:nvGrpSpPr>
          <p:grpSpPr>
            <a:xfrm>
              <a:off x="1644784" y="4318872"/>
              <a:ext cx="182621" cy="254119"/>
              <a:chOff x="2987824" y="4509120"/>
              <a:chExt cx="182621" cy="254119"/>
            </a:xfrm>
          </p:grpSpPr>
          <p:sp>
            <p:nvSpPr>
              <p:cNvPr id="42" name="Isosceles Triangle 3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>
                <a:stCxn id="7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1643097" y="4941168"/>
              <a:ext cx="182621" cy="254119"/>
              <a:chOff x="2987824" y="4509120"/>
              <a:chExt cx="182621" cy="254119"/>
            </a:xfrm>
          </p:grpSpPr>
          <p:sp>
            <p:nvSpPr>
              <p:cNvPr id="40" name="Isosceles Triangle 9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>
                <a:stCxn id="13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644784" y="5541085"/>
              <a:ext cx="182621" cy="254119"/>
              <a:chOff x="2987824" y="4509120"/>
              <a:chExt cx="182621" cy="254119"/>
            </a:xfrm>
          </p:grpSpPr>
          <p:sp>
            <p:nvSpPr>
              <p:cNvPr id="38" name="Isosceles Triangle 12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>
                <a:stCxn id="16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 rot="16200000">
              <a:off x="1452574" y="595059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679525" y="4320909"/>
              <a:ext cx="182621" cy="254119"/>
              <a:chOff x="2987824" y="4509120"/>
              <a:chExt cx="182621" cy="254119"/>
            </a:xfrm>
          </p:grpSpPr>
          <p:sp>
            <p:nvSpPr>
              <p:cNvPr id="36" name="Isosceles Triangle 16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20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677838" y="4943205"/>
              <a:ext cx="182621" cy="254119"/>
              <a:chOff x="2987824" y="4509120"/>
              <a:chExt cx="182621" cy="254119"/>
            </a:xfrm>
          </p:grpSpPr>
          <p:sp>
            <p:nvSpPr>
              <p:cNvPr id="34" name="Isosceles Triangle 19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>
                <a:stCxn id="23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3679525" y="5543122"/>
              <a:ext cx="182621" cy="254119"/>
              <a:chOff x="2987824" y="4509120"/>
              <a:chExt cx="182621" cy="254119"/>
            </a:xfrm>
          </p:grpSpPr>
          <p:sp>
            <p:nvSpPr>
              <p:cNvPr id="32" name="Isosceles Triangle 22"/>
              <p:cNvSpPr/>
              <p:nvPr/>
            </p:nvSpPr>
            <p:spPr>
              <a:xfrm rot="10800000">
                <a:off x="2987824" y="4509120"/>
                <a:ext cx="182621" cy="116959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>
                <a:stCxn id="26" idx="0"/>
              </p:cNvCxnSpPr>
              <p:nvPr/>
            </p:nvCxnSpPr>
            <p:spPr>
              <a:xfrm>
                <a:off x="3079134" y="4626079"/>
                <a:ext cx="0" cy="13716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 rot="16200000">
              <a:off x="3487315" y="59526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7" idx="2"/>
              <a:endCxn id="20" idx="4"/>
            </p:cNvCxnSpPr>
            <p:nvPr/>
          </p:nvCxnSpPr>
          <p:spPr>
            <a:xfrm>
              <a:off x="1827405" y="4318872"/>
              <a:ext cx="1852120" cy="2037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2"/>
              <a:endCxn id="23" idx="4"/>
            </p:cNvCxnSpPr>
            <p:nvPr/>
          </p:nvCxnSpPr>
          <p:spPr>
            <a:xfrm>
              <a:off x="1827405" y="4318872"/>
              <a:ext cx="1850433" cy="624333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2"/>
              <a:endCxn id="26" idx="4"/>
            </p:cNvCxnSpPr>
            <p:nvPr/>
          </p:nvCxnSpPr>
          <p:spPr>
            <a:xfrm>
              <a:off x="1827405" y="4318872"/>
              <a:ext cx="1852120" cy="1224250"/>
            </a:xfrm>
            <a:prstGeom prst="straightConnector1">
              <a:avLst/>
            </a:prstGeom>
            <a:ln w="127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2"/>
              <a:endCxn id="20" idx="4"/>
            </p:cNvCxnSpPr>
            <p:nvPr/>
          </p:nvCxnSpPr>
          <p:spPr>
            <a:xfrm flipV="1">
              <a:off x="1825718" y="4320909"/>
              <a:ext cx="1853807" cy="620259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2"/>
              <a:endCxn id="23" idx="4"/>
            </p:cNvCxnSpPr>
            <p:nvPr/>
          </p:nvCxnSpPr>
          <p:spPr>
            <a:xfrm>
              <a:off x="1825718" y="4941168"/>
              <a:ext cx="1852120" cy="2037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3" idx="2"/>
              <a:endCxn id="26" idx="4"/>
            </p:cNvCxnSpPr>
            <p:nvPr/>
          </p:nvCxnSpPr>
          <p:spPr>
            <a:xfrm>
              <a:off x="1825718" y="4941168"/>
              <a:ext cx="1853807" cy="601954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2"/>
              <a:endCxn id="20" idx="4"/>
            </p:cNvCxnSpPr>
            <p:nvPr/>
          </p:nvCxnSpPr>
          <p:spPr>
            <a:xfrm flipV="1">
              <a:off x="1827405" y="4320909"/>
              <a:ext cx="1852120" cy="1220176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2"/>
              <a:endCxn id="23" idx="4"/>
            </p:cNvCxnSpPr>
            <p:nvPr/>
          </p:nvCxnSpPr>
          <p:spPr>
            <a:xfrm flipV="1">
              <a:off x="1827405" y="4943205"/>
              <a:ext cx="1850433" cy="597880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6" idx="2"/>
              <a:endCxn id="26" idx="4"/>
            </p:cNvCxnSpPr>
            <p:nvPr/>
          </p:nvCxnSpPr>
          <p:spPr>
            <a:xfrm>
              <a:off x="1827405" y="5541085"/>
              <a:ext cx="1852120" cy="2037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007522" y="4005064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F81BD"/>
                  </a:solidFill>
                </a:rPr>
                <a:t>h</a:t>
              </a:r>
              <a:r>
                <a:rPr lang="en-US" baseline="-25000" dirty="0" smtClean="0">
                  <a:solidFill>
                    <a:srgbClr val="4F81BD"/>
                  </a:solidFill>
                </a:rPr>
                <a:t>11</a:t>
              </a:r>
              <a:endParaRPr lang="en-US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73806" y="4248556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F81BD"/>
                  </a:solidFill>
                </a:rPr>
                <a:t>h</a:t>
              </a:r>
              <a:r>
                <a:rPr lang="en-US" baseline="-25000" dirty="0" smtClean="0">
                  <a:solidFill>
                    <a:srgbClr val="4F81BD"/>
                  </a:solidFill>
                </a:rPr>
                <a:t>21</a:t>
              </a:r>
              <a:endParaRPr lang="en-US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80671" y="4422576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F81BD"/>
                  </a:solidFill>
                </a:rPr>
                <a:t>h</a:t>
              </a:r>
              <a:r>
                <a:rPr lang="en-US" baseline="-25000" dirty="0" smtClean="0">
                  <a:solidFill>
                    <a:srgbClr val="4F81BD"/>
                  </a:solidFill>
                </a:rPr>
                <a:t>31</a:t>
              </a:r>
              <a:endParaRPr lang="en-US" baseline="-25000" dirty="0">
                <a:solidFill>
                  <a:srgbClr val="4F81BD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27471" y="4223341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12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03003" y="4660448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h</a:t>
              </a:r>
              <a:r>
                <a:rPr lang="en-US" baseline="-25000" dirty="0">
                  <a:solidFill>
                    <a:schemeClr val="accent2"/>
                  </a:solidFill>
                </a:rPr>
                <a:t>2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2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34784" y="5085184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h</a:t>
              </a:r>
              <a:r>
                <a:rPr lang="en-US" baseline="-25000" dirty="0" smtClean="0">
                  <a:solidFill>
                    <a:schemeClr val="accent2"/>
                  </a:solidFill>
                </a:rPr>
                <a:t>32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19490" y="5137447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h</a:t>
              </a:r>
              <a:r>
                <a:rPr lang="en-US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13</a:t>
              </a:r>
              <a:endParaRPr lang="en-US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95469" y="5262919"/>
              <a:ext cx="398410" cy="306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h</a:t>
              </a:r>
              <a:r>
                <a:rPr lang="en-US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23</a:t>
              </a:r>
              <a:endParaRPr lang="en-US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71225" y="5482400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75000"/>
                    </a:schemeClr>
                  </a:solidFill>
                </a:rPr>
                <a:t>h</a:t>
              </a:r>
              <a:r>
                <a:rPr lang="en-US" baseline="-25000" dirty="0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  <a:r>
                <a:rPr lang="en-US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  <a:endParaRPr lang="en-US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305" y="4217200"/>
            <a:ext cx="1612900" cy="2794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4696411"/>
            <a:ext cx="7061200" cy="1651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68954" y="266474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N-antenna 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1135531" y="2795850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M-antenna 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60788" y="5260301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ym typeface="Wingdings"/>
              </a:rPr>
              <a:t>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980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Space (2x2, 3x3)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1622" y="1066247"/>
            <a:ext cx="7907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Trebuchet MS"/>
              </a:rPr>
              <a:t>N</a:t>
            </a:r>
            <a:r>
              <a:rPr lang="en-US" sz="2400" dirty="0" smtClean="0">
                <a:cs typeface="Trebuchet MS"/>
              </a:rPr>
              <a:t>-antenna </a:t>
            </a:r>
            <a:r>
              <a:rPr lang="en-US" sz="2400" dirty="0">
                <a:cs typeface="Trebuchet MS"/>
              </a:rPr>
              <a:t>node receives in N</a:t>
            </a:r>
            <a:r>
              <a:rPr lang="en-US" sz="2400" dirty="0" smtClean="0">
                <a:cs typeface="Trebuchet MS"/>
              </a:rPr>
              <a:t>-dimensional </a:t>
            </a:r>
            <a:r>
              <a:rPr lang="en-US" sz="2400" dirty="0">
                <a:cs typeface="Trebuchet MS"/>
              </a:rPr>
              <a:t>space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855" y="4624805"/>
            <a:ext cx="464020" cy="864096"/>
            <a:chOff x="1752855" y="4624805"/>
            <a:chExt cx="464020" cy="864096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784827" y="4624805"/>
              <a:ext cx="432048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52855" y="465313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2013" y="4480789"/>
            <a:ext cx="3592784" cy="1540499"/>
            <a:chOff x="382013" y="4480789"/>
            <a:chExt cx="3592784" cy="154049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32699" y="5488901"/>
              <a:ext cx="24482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784827" y="4480789"/>
              <a:ext cx="0" cy="15404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43808" y="5445224"/>
              <a:ext cx="1130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ntenna 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2013" y="4509120"/>
              <a:ext cx="1130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dirty="0" smtClean="0"/>
                <a:t>ntenna 2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84827" y="5138629"/>
            <a:ext cx="1296144" cy="369332"/>
            <a:chOff x="1784827" y="5138629"/>
            <a:chExt cx="1296144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1784827" y="5200869"/>
              <a:ext cx="129614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586185" y="513862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20" name="Group 210"/>
          <p:cNvGrpSpPr/>
          <p:nvPr/>
        </p:nvGrpSpPr>
        <p:grpSpPr>
          <a:xfrm>
            <a:off x="370235" y="2497632"/>
            <a:ext cx="364202" cy="750123"/>
            <a:chOff x="1947334" y="2872232"/>
            <a:chExt cx="613852" cy="1090168"/>
          </a:xfrm>
        </p:grpSpPr>
        <p:sp>
          <p:nvSpPr>
            <p:cNvPr id="21" name="Isosceles Triangle 13"/>
            <p:cNvSpPr/>
            <p:nvPr/>
          </p:nvSpPr>
          <p:spPr>
            <a:xfrm rot="10800000">
              <a:off x="2407977" y="2989749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rebuchet MS"/>
                <a:cs typeface="Trebuchet MS"/>
              </a:endParaRPr>
            </a:p>
          </p:txBody>
        </p:sp>
        <p:cxnSp>
          <p:nvCxnSpPr>
            <p:cNvPr id="22" name="Shape 6"/>
            <p:cNvCxnSpPr/>
            <p:nvPr/>
          </p:nvCxnSpPr>
          <p:spPr>
            <a:xfrm rot="10800000" flipH="1">
              <a:off x="1947334" y="3680998"/>
              <a:ext cx="534018" cy="107092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Isosceles Triangle 15"/>
            <p:cNvSpPr/>
            <p:nvPr/>
          </p:nvSpPr>
          <p:spPr>
            <a:xfrm rot="10800000">
              <a:off x="2404749" y="3565565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rebuchet MS"/>
                <a:cs typeface="Trebuchet MS"/>
              </a:endParaRPr>
            </a:p>
          </p:txBody>
        </p:sp>
        <p:cxnSp>
          <p:nvCxnSpPr>
            <p:cNvPr id="24" name="Shape 8"/>
            <p:cNvCxnSpPr/>
            <p:nvPr/>
          </p:nvCxnSpPr>
          <p:spPr>
            <a:xfrm rot="10800000" flipH="1">
              <a:off x="1947334" y="3105184"/>
              <a:ext cx="534018" cy="107092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2049898" y="2872232"/>
              <a:ext cx="282465" cy="1090168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rebuchet MS"/>
                <a:cs typeface="Trebuchet MS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5148775" y="1671880"/>
            <a:ext cx="19077" cy="466159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48667" y="1674008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2 x 2</a:t>
            </a:r>
            <a:endParaRPr lang="en-US" sz="2400" u="sng" dirty="0"/>
          </a:p>
        </p:txBody>
      </p:sp>
      <p:grpSp>
        <p:nvGrpSpPr>
          <p:cNvPr id="28" name="Group 211"/>
          <p:cNvGrpSpPr/>
          <p:nvPr/>
        </p:nvGrpSpPr>
        <p:grpSpPr>
          <a:xfrm>
            <a:off x="5529565" y="2422624"/>
            <a:ext cx="458110" cy="953940"/>
            <a:chOff x="1959315" y="4701464"/>
            <a:chExt cx="614546" cy="1470724"/>
          </a:xfrm>
        </p:grpSpPr>
        <p:sp>
          <p:nvSpPr>
            <p:cNvPr id="29" name="Isosceles Triangle 13"/>
            <p:cNvSpPr/>
            <p:nvPr/>
          </p:nvSpPr>
          <p:spPr>
            <a:xfrm rot="10800000">
              <a:off x="2419958" y="4820483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rebuchet MS"/>
                <a:cs typeface="Trebuchet MS"/>
              </a:endParaRPr>
            </a:p>
          </p:txBody>
        </p:sp>
        <p:cxnSp>
          <p:nvCxnSpPr>
            <p:cNvPr id="30" name="Shape 16"/>
            <p:cNvCxnSpPr/>
            <p:nvPr/>
          </p:nvCxnSpPr>
          <p:spPr>
            <a:xfrm rot="10800000" flipH="1">
              <a:off x="1959315" y="4935917"/>
              <a:ext cx="534019" cy="107093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13"/>
            <p:cNvSpPr/>
            <p:nvPr/>
          </p:nvSpPr>
          <p:spPr>
            <a:xfrm rot="10800000">
              <a:off x="2420652" y="5276981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rebuchet MS"/>
                <a:cs typeface="Trebuchet MS"/>
              </a:endParaRPr>
            </a:p>
          </p:txBody>
        </p:sp>
        <p:cxnSp>
          <p:nvCxnSpPr>
            <p:cNvPr id="32" name="Shape 18"/>
            <p:cNvCxnSpPr/>
            <p:nvPr/>
          </p:nvCxnSpPr>
          <p:spPr>
            <a:xfrm rot="10800000" flipH="1">
              <a:off x="1960009" y="5868951"/>
              <a:ext cx="534018" cy="107092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15"/>
            <p:cNvSpPr/>
            <p:nvPr/>
          </p:nvSpPr>
          <p:spPr>
            <a:xfrm rot="10800000">
              <a:off x="2417425" y="5753517"/>
              <a:ext cx="153209" cy="115434"/>
            </a:xfrm>
            <a:prstGeom prst="triangl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rebuchet MS"/>
                <a:cs typeface="Trebuchet MS"/>
              </a:endParaRPr>
            </a:p>
          </p:txBody>
        </p:sp>
        <p:cxnSp>
          <p:nvCxnSpPr>
            <p:cNvPr id="34" name="Shape 20"/>
            <p:cNvCxnSpPr/>
            <p:nvPr/>
          </p:nvCxnSpPr>
          <p:spPr>
            <a:xfrm rot="10800000" flipH="1">
              <a:off x="1960009" y="5392415"/>
              <a:ext cx="534018" cy="107093"/>
            </a:xfrm>
            <a:prstGeom prst="bentConnector2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2062575" y="4701464"/>
              <a:ext cx="266556" cy="1470724"/>
            </a:xfrm>
            <a:prstGeom prst="roundRect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rebuchet MS"/>
                <a:cs typeface="Trebuchet M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84827" y="4357229"/>
            <a:ext cx="1699707" cy="1131673"/>
            <a:chOff x="1784827" y="4357229"/>
            <a:chExt cx="1699707" cy="1131673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1784827" y="4357229"/>
              <a:ext cx="1654457" cy="1131673"/>
            </a:xfrm>
            <a:prstGeom prst="straightConnector1">
              <a:avLst/>
            </a:prstGeom>
            <a:ln w="53975">
              <a:tailEnd type="stealth" w="sm" len="sm"/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2188390" y="4365104"/>
              <a:ext cx="1296144" cy="288032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3029019" y="4365104"/>
              <a:ext cx="432048" cy="864096"/>
            </a:xfrm>
            <a:prstGeom prst="straightConnector1">
              <a:avLst/>
            </a:prstGeom>
            <a:ln w="9525">
              <a:solidFill>
                <a:schemeClr val="accent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530082" y="4086868"/>
            <a:ext cx="3564114" cy="2067800"/>
            <a:chOff x="5220589" y="4086868"/>
            <a:chExt cx="3564114" cy="2067800"/>
          </a:xfrm>
        </p:grpSpPr>
        <p:cxnSp>
          <p:nvCxnSpPr>
            <p:cNvPr id="42" name="Straight Arrow Connector 41"/>
            <p:cNvCxnSpPr/>
            <p:nvPr/>
          </p:nvCxnSpPr>
          <p:spPr>
            <a:xfrm rot="16200000" flipV="1">
              <a:off x="6383339" y="4649942"/>
              <a:ext cx="904892" cy="32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837422" y="5104025"/>
              <a:ext cx="994749" cy="5428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792829" y="5783510"/>
              <a:ext cx="1235556" cy="369320"/>
            </a:xfrm>
            <a:prstGeom prst="rect">
              <a:avLst/>
            </a:prstGeom>
            <a:ln w="19050"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lIns="91428" tIns="45714" rIns="91428" bIns="45714" rtlCol="0">
              <a:spAutoFit/>
            </a:bodyPr>
            <a:lstStyle/>
            <a:p>
              <a:r>
                <a:rPr lang="en-US" dirty="0" smtClean="0">
                  <a:latin typeface="Trebuchet MS"/>
                  <a:cs typeface="Trebuchet MS"/>
                </a:rPr>
                <a:t>antenna 1</a:t>
              </a:r>
              <a:endParaRPr lang="en-US" dirty="0">
                <a:latin typeface="Trebuchet MS"/>
                <a:cs typeface="Trebuchet M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36334" y="4086868"/>
              <a:ext cx="1848369" cy="369320"/>
            </a:xfrm>
            <a:prstGeom prst="rect">
              <a:avLst/>
            </a:prstGeom>
            <a:ln w="19050"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lIns="91428" tIns="45714" rIns="91428" bIns="45714" rtlCol="0">
              <a:spAutoFit/>
            </a:bodyPr>
            <a:lstStyle/>
            <a:p>
              <a:r>
                <a:rPr lang="en-US" dirty="0" smtClean="0">
                  <a:latin typeface="Trebuchet MS"/>
                  <a:cs typeface="Trebuchet MS"/>
                </a:rPr>
                <a:t>antenna 2</a:t>
              </a:r>
              <a:endParaRPr lang="en-US" dirty="0">
                <a:latin typeface="Trebuchet MS"/>
                <a:cs typeface="Trebuchet M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5660782" y="5104024"/>
              <a:ext cx="1173366" cy="6952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220589" y="5785348"/>
              <a:ext cx="1848369" cy="369320"/>
            </a:xfrm>
            <a:prstGeom prst="rect">
              <a:avLst/>
            </a:prstGeom>
            <a:ln w="19050"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lIns="91428" tIns="45714" rIns="91428" bIns="45714" rtlCol="0">
              <a:spAutoFit/>
            </a:bodyPr>
            <a:lstStyle/>
            <a:p>
              <a:r>
                <a:rPr lang="en-US" dirty="0" smtClean="0">
                  <a:latin typeface="Trebuchet MS"/>
                  <a:cs typeface="Trebuchet MS"/>
                </a:rPr>
                <a:t>antenna 3</a:t>
              </a:r>
              <a:endParaRPr lang="en-US" dirty="0">
                <a:latin typeface="Trebuchet MS"/>
                <a:cs typeface="Trebuchet MS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6302801" y="4295215"/>
            <a:ext cx="820149" cy="807590"/>
          </a:xfrm>
          <a:prstGeom prst="line">
            <a:avLst/>
          </a:prstGeom>
          <a:ln w="60325">
            <a:solidFill>
              <a:schemeClr val="accent4"/>
            </a:solidFill>
            <a:headEnd type="triangle" w="sm" len="sm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6246324" y="5031739"/>
            <a:ext cx="881422" cy="72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6696508" y="5103726"/>
            <a:ext cx="461431" cy="498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393661" y="3746469"/>
            <a:ext cx="728772" cy="1338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371880" y="167188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smtClean="0"/>
              <a:t>3 x 3</a:t>
            </a:r>
            <a:endParaRPr lang="en-US" sz="2400" u="sng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4" y="2557579"/>
            <a:ext cx="3987800" cy="6223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40" y="3410605"/>
            <a:ext cx="2273300" cy="3175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811" y="4211049"/>
            <a:ext cx="1435100" cy="2921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546" y="5039464"/>
            <a:ext cx="1435100" cy="2921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571" y="4053915"/>
            <a:ext cx="1104900" cy="2413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650" y="3401518"/>
            <a:ext cx="27940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 model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MIMO decoding</a:t>
            </a:r>
          </a:p>
          <a:p>
            <a:r>
              <a:rPr lang="en-US" dirty="0" smtClean="0"/>
              <a:t>Degrees of freedom</a:t>
            </a:r>
          </a:p>
          <a:p>
            <a:r>
              <a:rPr lang="en-US" dirty="0" smtClean="0"/>
              <a:t>Multiplexing and Diversity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267154"/>
            <a:ext cx="8510954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Zero-Forcing (ZF) Decoding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Decode 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222116" y="2385779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* h</a:t>
            </a:r>
            <a:r>
              <a:rPr lang="en-US" sz="2000" baseline="-25000" dirty="0" smtClean="0"/>
              <a:t>22</a:t>
            </a:r>
            <a:endParaRPr lang="en-US" sz="2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222116" y="2810037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* - h</a:t>
            </a:r>
            <a:r>
              <a:rPr lang="en-US" sz="2000" baseline="-25000" dirty="0" smtClean="0"/>
              <a:t>12</a:t>
            </a:r>
            <a:endParaRPr lang="en-US" sz="2000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33691" y="3357156"/>
            <a:ext cx="5951242" cy="158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8048" y="2952526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)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48775" y="1807917"/>
            <a:ext cx="791377" cy="557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H="1" flipV="1">
            <a:off x="7078100" y="1809715"/>
            <a:ext cx="53450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69282" y="1367461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orthogonal vectors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10" y="2434059"/>
            <a:ext cx="5003800" cy="749300"/>
          </a:xfrm>
          <a:prstGeom prst="rect">
            <a:avLst/>
          </a:prstGeom>
        </p:spPr>
      </p:pic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42283"/>
            <a:ext cx="20574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954" y="3601700"/>
            <a:ext cx="5486400" cy="330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282" y="4137245"/>
            <a:ext cx="3543300" cy="238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741" y="2031829"/>
            <a:ext cx="374208" cy="3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267154"/>
            <a:ext cx="8510954" cy="679903"/>
          </a:xfrm>
        </p:spPr>
        <p:txBody>
          <a:bodyPr>
            <a:normAutofit/>
          </a:bodyPr>
          <a:lstStyle/>
          <a:p>
            <a:r>
              <a:rPr lang="en-US" dirty="0" smtClean="0"/>
              <a:t>Zero-Forcing (ZF) Decoding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Decode 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7222116" y="237171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* h</a:t>
            </a:r>
            <a:r>
              <a:rPr lang="en-US" sz="2000" baseline="-25000" dirty="0" smtClean="0"/>
              <a:t>21</a:t>
            </a:r>
            <a:endParaRPr lang="en-US" sz="2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7222116" y="2795968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* - h</a:t>
            </a:r>
            <a:r>
              <a:rPr lang="en-US" sz="2000" baseline="-25000" dirty="0" smtClean="0"/>
              <a:t>11</a:t>
            </a:r>
            <a:endParaRPr lang="en-US" sz="2000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333691" y="3343087"/>
            <a:ext cx="5951242" cy="158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8048" y="293845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 )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87262" y="1793849"/>
            <a:ext cx="2352890" cy="577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H="1" flipV="1">
            <a:off x="7078105" y="1795646"/>
            <a:ext cx="534503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3410" y="1320110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orthogonal vectors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510" y="2419990"/>
            <a:ext cx="5003800" cy="749300"/>
          </a:xfrm>
          <a:prstGeom prst="rect">
            <a:avLst/>
          </a:prstGeom>
        </p:spPr>
      </p:pic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42283"/>
            <a:ext cx="20574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103" y="3603131"/>
            <a:ext cx="5486400" cy="33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828" y="4140602"/>
            <a:ext cx="35433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5186</TotalTime>
  <Words>2317</Words>
  <Application>Microsoft Macintosh PowerPoint</Application>
  <PresentationFormat>On-screen Show (4:3)</PresentationFormat>
  <Paragraphs>486</Paragraphs>
  <Slides>31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AppleSymbols</vt:lpstr>
      <vt:lpstr>Calibri</vt:lpstr>
      <vt:lpstr>Cambria Math</vt:lpstr>
      <vt:lpstr>Century Gothic</vt:lpstr>
      <vt:lpstr>Microsoft JhengHei</vt:lpstr>
      <vt:lpstr>Trebuchet MS</vt:lpstr>
      <vt:lpstr>Wingdings</vt:lpstr>
      <vt:lpstr>新細明體</vt:lpstr>
      <vt:lpstr>Arial</vt:lpstr>
      <vt:lpstr>Office Theme</vt:lpstr>
      <vt:lpstr>Wireless Communication Systems @CS.NCTU</vt:lpstr>
      <vt:lpstr>Agenda</vt:lpstr>
      <vt:lpstr>MIMO</vt:lpstr>
      <vt:lpstr>Channel Model (2x2)</vt:lpstr>
      <vt:lpstr>MIMO (MxN)</vt:lpstr>
      <vt:lpstr>Antenna Space (2x2, 3x3)</vt:lpstr>
      <vt:lpstr>Agenda</vt:lpstr>
      <vt:lpstr>Zero-Forcing (ZF) Decoding</vt:lpstr>
      <vt:lpstr>Zero-Forcing (ZF) Decoding</vt:lpstr>
      <vt:lpstr>ZF Decoding (antenna space)</vt:lpstr>
      <vt:lpstr>SNR Loss due to ZF Detection</vt:lpstr>
      <vt:lpstr>When will MIMO Fail?</vt:lpstr>
      <vt:lpstr>ZF Decoding – General Eq.</vt:lpstr>
      <vt:lpstr>ZF-SIC Decoding</vt:lpstr>
      <vt:lpstr>Other Detection Schemes </vt:lpstr>
      <vt:lpstr>Channel Estimation</vt:lpstr>
      <vt:lpstr>Agenda</vt:lpstr>
      <vt:lpstr>Degree of Freedom</vt:lpstr>
      <vt:lpstr>MIMO Gains</vt:lpstr>
      <vt:lpstr>Multiplexing-Diversity Tradeoff</vt:lpstr>
      <vt:lpstr>Agenda</vt:lpstr>
      <vt:lpstr>Receive Diversity</vt:lpstr>
      <vt:lpstr>Theoretical SNR of Receive Diversity</vt:lpstr>
      <vt:lpstr>Maximal Ratio Combining (MRC)</vt:lpstr>
      <vt:lpstr>Achievable SNR of MRC</vt:lpstr>
      <vt:lpstr>Transmit Diversity</vt:lpstr>
      <vt:lpstr>Transmit Diversity: Repetitive Code</vt:lpstr>
      <vt:lpstr>Transmit Diversity: Alamouti Code</vt:lpstr>
      <vt:lpstr>Transmit Diversity: Alamouti Code</vt:lpstr>
      <vt:lpstr>Multiplexing-Diversity Tradeoff</vt:lpstr>
      <vt:lpstr>Quiz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Microsoft Office User</dc:creator>
  <cp:lastModifiedBy>Microsoft Office User</cp:lastModifiedBy>
  <cp:revision>1644</cp:revision>
  <cp:lastPrinted>2016-10-18T05:25:14Z</cp:lastPrinted>
  <dcterms:created xsi:type="dcterms:W3CDTF">2016-05-20T14:57:22Z</dcterms:created>
  <dcterms:modified xsi:type="dcterms:W3CDTF">2016-10-18T05:25:58Z</dcterms:modified>
</cp:coreProperties>
</file>