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73" r:id="rId1"/>
  </p:sldMasterIdLst>
  <p:notesMasterIdLst>
    <p:notesMasterId r:id="rId56"/>
  </p:notesMasterIdLst>
  <p:sldIdLst>
    <p:sldId id="256" r:id="rId2"/>
    <p:sldId id="257" r:id="rId3"/>
    <p:sldId id="258" r:id="rId4"/>
    <p:sldId id="301" r:id="rId5"/>
    <p:sldId id="260" r:id="rId6"/>
    <p:sldId id="261" r:id="rId7"/>
    <p:sldId id="302" r:id="rId8"/>
    <p:sldId id="286" r:id="rId9"/>
    <p:sldId id="313" r:id="rId10"/>
    <p:sldId id="262" r:id="rId11"/>
    <p:sldId id="263" r:id="rId12"/>
    <p:sldId id="264" r:id="rId13"/>
    <p:sldId id="265" r:id="rId14"/>
    <p:sldId id="266" r:id="rId15"/>
    <p:sldId id="303" r:id="rId16"/>
    <p:sldId id="304" r:id="rId17"/>
    <p:sldId id="309" r:id="rId18"/>
    <p:sldId id="312" r:id="rId19"/>
    <p:sldId id="305" r:id="rId20"/>
    <p:sldId id="267" r:id="rId21"/>
    <p:sldId id="269" r:id="rId22"/>
    <p:sldId id="285" r:id="rId23"/>
    <p:sldId id="270" r:id="rId24"/>
    <p:sldId id="272" r:id="rId25"/>
    <p:sldId id="273" r:id="rId26"/>
    <p:sldId id="306" r:id="rId27"/>
    <p:sldId id="274" r:id="rId28"/>
    <p:sldId id="275" r:id="rId29"/>
    <p:sldId id="307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7" r:id="rId39"/>
    <p:sldId id="284" r:id="rId40"/>
    <p:sldId id="314" r:id="rId41"/>
    <p:sldId id="315" r:id="rId42"/>
    <p:sldId id="288" r:id="rId43"/>
    <p:sldId id="289" r:id="rId44"/>
    <p:sldId id="292" r:id="rId45"/>
    <p:sldId id="290" r:id="rId46"/>
    <p:sldId id="291" r:id="rId47"/>
    <p:sldId id="300" r:id="rId48"/>
    <p:sldId id="293" r:id="rId49"/>
    <p:sldId id="294" r:id="rId50"/>
    <p:sldId id="295" r:id="rId51"/>
    <p:sldId id="296" r:id="rId52"/>
    <p:sldId id="297" r:id="rId53"/>
    <p:sldId id="298" r:id="rId54"/>
    <p:sldId id="30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1429" userDrawn="1">
          <p15:clr>
            <a:srgbClr val="A4A3A4"/>
          </p15:clr>
        </p15:guide>
        <p15:guide id="4" orient="horz" pos="1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98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81" autoAdjust="0"/>
    <p:restoredTop sz="82272" autoAdjust="0"/>
  </p:normalViewPr>
  <p:slideViewPr>
    <p:cSldViewPr snapToGrid="0" snapToObjects="1" showGuides="1">
      <p:cViewPr>
        <p:scale>
          <a:sx n="154" d="100"/>
          <a:sy n="154" d="100"/>
        </p:scale>
        <p:origin x="800" y="528"/>
      </p:cViewPr>
      <p:guideLst>
        <p:guide orient="horz" pos="3203"/>
        <p:guide pos="1429"/>
        <p:guide orient="horz" pos="1992"/>
      </p:guideLst>
    </p:cSldViewPr>
  </p:slideViewPr>
  <p:outlineViewPr>
    <p:cViewPr>
      <p:scale>
        <a:sx n="33" d="100"/>
        <a:sy n="33" d="100"/>
      </p:scale>
      <p:origin x="0" y="220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3669-69F2-3243-930B-CCB8B35DED66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80528-0557-C24C-954E-CAEC5030B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Q: what’s the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困為什麼會distortion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假設有點noise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phase shift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可能會便f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delta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如果適中間的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shift後可能還在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-N/2 to N/2之內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但兩邊的  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shift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後可能就超過了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8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dsp.stackexchange.com</a:t>
            </a:r>
            <a:r>
              <a:rPr lang="en-US" dirty="0" smtClean="0"/>
              <a:t>/questions/17968/sampling-rate-in-wifi-802-11-20-mhz-enough-with-a-bw-of-20-mhz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9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dsp.stackexchange.com</a:t>
            </a:r>
            <a:r>
              <a:rPr lang="en-US" dirty="0" smtClean="0"/>
              <a:t>/questions/17968/sampling-rate-in-wifi-802-11-20-mhz-enough-with-a-bw-of-20-mhz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r(t) = s(t)e^{j2\pi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t}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h(t,\tau)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&amp;=r(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)e^{-j2\pi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}}t}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&amp;=s(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)e^{j2\pi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}}t}e^{-j2\pi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}}t}\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,\tau)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&amp;=s(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e^{j2\pi{\color[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,\tau) \\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7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&amp;=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 e^{j2\pi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]{0.000000,0.501961,1.000000}n} T_s}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}&amp;=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 e^{j2\pi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}T_s} \\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2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^*_{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&amp; =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h)e^{j2\pi\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h)e^{-j2\pi\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)T_s}\\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]{0.000000,0.501961,1.000000}e^{-j2\pi\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}}|(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h)|^2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&amp;\angle\left(\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^*_{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= -2\pi\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~ &amp; \tilde{\Delta}_f T_s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{-1}{2 \pi N}\angle\left(\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^*_{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\\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e^{-j2\pi \tilde{\Delta}_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&amp;= ({s}_n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 e^{j2\pi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}e^{-j2\pi \tilde{\Delta}_f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nT_s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({s}_n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33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&amp;\text{SFO}: \delta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- T_{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}}{T_{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1E364-786A-2E4B-8301-7D40DC067F0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1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i,n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=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H_kX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e^{j2\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{{\color[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]{1.000000,0.501961,0.000000}\delta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\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{\color[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]{1.000000,0.501961,0.000000} 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\delta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2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r(t) = s(t)e^{j2\pi 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t}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h(t,\tau) + n(t)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}=r(t)e^{-j2\pi f_{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}t}|_{t=(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iN_S+N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_{CP}+n)T_{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=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H_kX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e^{j\pi ({\color[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Delta_fT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_{FFT}} + {{\color[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]{1.000000,0.501961,0.000000}\delta k}}) \phi}</a:t>
            </a:r>
          </a:p>
          <a:p>
            <a:endParaRPr lang="hu-H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_{CP}:\\</a:t>
            </a: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_{FFT}:\\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&amp;N_S = N_{FFT}+N_{CP}:\\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&amp;\phi = 0.5+\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iN_S+N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_{CP}}{N_{FFT}}: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6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&amp;Y_{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=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}X_{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]{0.000000,0.501961,1.000000}e^{j2\pi (\eta + \theta k)}} =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]{1.000000,0.501961,0.000000}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H'_k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}X_{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\hat{X}_{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= Y_{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}/H'_{k}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9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7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i,k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]{0.200000,0.4,0.800000}e^{j2\pi (\eta + \theta k)}}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rfmw.em.keysight.com</a:t>
            </a:r>
            <a:r>
              <a:rPr lang="en-US" dirty="0" smtClean="0"/>
              <a:t>/wireless/</a:t>
            </a:r>
            <a:r>
              <a:rPr lang="en-US" dirty="0" err="1" smtClean="0"/>
              <a:t>helpfiles</a:t>
            </a:r>
            <a:r>
              <a:rPr lang="en-US" dirty="0" smtClean="0"/>
              <a:t>/89600b/</a:t>
            </a:r>
            <a:r>
              <a:rPr lang="en-US" dirty="0" err="1" smtClean="0"/>
              <a:t>webhelp</a:t>
            </a:r>
            <a:r>
              <a:rPr lang="en-US" dirty="0" smtClean="0"/>
              <a:t>/subsystems/</a:t>
            </a:r>
            <a:r>
              <a:rPr lang="en-US" dirty="0" err="1" smtClean="0"/>
              <a:t>wlan-ofdm</a:t>
            </a:r>
            <a:r>
              <a:rPr lang="en-US" dirty="0" smtClean="0"/>
              <a:t>/Content/</a:t>
            </a:r>
            <a:r>
              <a:rPr lang="en-US" smtClean="0"/>
              <a:t>ofdm_basicprinciplesoverview.htm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x(t)=\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{1}{N}\sum_{k=-N/2}^{N/2-1}X[k]e^{j2\pi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X[k]=\sum_{t=-N/2}^{N/2-1}x(t)e^{-2j\pi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</a:t>
            </a:r>
          </a:p>
          <a:p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\sum_{k=-N/2}^{N/2-1}e^{j2\pi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/N}e^{-j2\pi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/N}= 0,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0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&amp;\sum_{k=-N/2}^{N/2-1}e^{j2\pi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/N}e^{-j2\pi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/N}=\sum_{k=-N/2}^{N/2-1}e^{2j\pi(k-p)t/N}\\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 N\delta(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k,p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N &amp; 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p=k \\ 0 &amp; 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p\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neq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k\end{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\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],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neq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3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reverse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為什麼轉到freq.沒事</a:t>
            </a:r>
            <a:endParaRPr lang="en-US" dirty="0" smtClean="0"/>
          </a:p>
          <a:p>
            <a:r>
              <a:rPr lang="en-US" dirty="0" smtClean="0"/>
              <a:t>Freq. </a:t>
            </a:r>
            <a:r>
              <a:rPr lang="en-US" dirty="0" err="1" smtClean="0"/>
              <a:t>只有某些是deconstructive</a:t>
            </a:r>
            <a:endParaRPr lang="en-US" dirty="0" smtClean="0"/>
          </a:p>
          <a:p>
            <a:endParaRPr lang="en-US" dirty="0" smtClean="0"/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y(t)&amp;=h(0)x(t)+h(1)x(t-1)+h(2)x(t-2)+\cdots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&amp;=\sum_{\triangle}h(\triangle)x(t-\triangle)=h(t)\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x(t)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Leftrightarrow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Y(f)=H(f)X(f)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27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there are l</a:t>
            </a:r>
            <a:r>
              <a:rPr lang="en-US" baseline="0" dirty="0" smtClean="0"/>
              <a:t> paths, H’ = H1+ H2 + </a:t>
            </a:r>
            <a:r>
              <a:rPr lang="is-IS" baseline="0" dirty="0" smtClean="0"/>
              <a:t>… + Hl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7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E3CD-1DA7-2E4A-99F6-B5A6E7F335F2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137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1FEE-2349-254E-9E2F-F37B0CAF2613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1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A44-6A73-814A-8A67-60554AC7F0E9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69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28600">
              <a:lnSpc>
                <a:spcPct val="100000"/>
              </a:lnSpc>
              <a:buFont typeface="AppleSymbols" charset="0"/>
              <a:buChar char="⎻"/>
              <a:defRPr/>
            </a:lvl2pPr>
            <a:lvl3pPr marL="1143000" indent="-228600">
              <a:buFont typeface="Wingdings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4B93-499F-6A46-9DC3-2DA3B025F8CB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5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ED23-F1B5-7545-89F5-6D4B469D9CD0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F821-2FD9-1948-B590-47123802E543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85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9A69-9076-3148-8C4F-1CD6AD156064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D9B4-2986-DF48-A280-67D8620DAA9F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3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A43C-228B-AF43-B24E-FFB2E7EA86FC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871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5DEA-083F-EB4B-96AF-AFC3D27CCCAB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467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478F-E93F-4240-95B6-B3590BB060C9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3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7886700" cy="67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5399"/>
            <a:ext cx="78867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E6F5-F3B0-9648-82C7-7627A353E651}" type="datetime1">
              <a:rPr lang="en-US" smtClean="0"/>
              <a:t>10/6/16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.iitj.ac.in/~ramana/ofdm-tutorial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69989"/>
            <a:ext cx="9167150" cy="1238492"/>
          </a:xfrm>
        </p:spPr>
        <p:txBody>
          <a:bodyPr anchor="b">
            <a:normAutofit/>
          </a:bodyPr>
          <a:lstStyle/>
          <a:p>
            <a:r>
              <a:rPr lang="en-US" sz="4000" dirty="0" smtClean="0">
                <a:latin typeface="+mn-lt"/>
              </a:rPr>
              <a:t>Wireless Communication Systems</a:t>
            </a:r>
            <a:br>
              <a:rPr lang="en-US" sz="40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@CS.NCTU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357132"/>
          </a:xfrm>
        </p:spPr>
        <p:txBody>
          <a:bodyPr>
            <a:normAutofit/>
          </a:bodyPr>
          <a:lstStyle/>
          <a:p>
            <a:r>
              <a:rPr lang="en-US" sz="2800" smtClean="0"/>
              <a:t>Lecture 3: </a:t>
            </a:r>
            <a:r>
              <a:rPr lang="en-US" sz="2800" dirty="0" smtClean="0"/>
              <a:t>802.11 PHY and OFDM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Instructor: Kate Ching-</a:t>
            </a:r>
            <a:r>
              <a:rPr lang="en-US" dirty="0" err="1" smtClean="0"/>
              <a:t>Ju</a:t>
            </a:r>
            <a:r>
              <a:rPr lang="en-US" dirty="0" smtClean="0"/>
              <a:t> Lin (</a:t>
            </a:r>
            <a:r>
              <a:rPr lang="zh-TW" altLang="en-US" dirty="0" smtClean="0">
                <a:latin typeface="Microsoft JhengHei" charset="-120"/>
                <a:ea typeface="Microsoft JhengHei" charset="-120"/>
                <a:cs typeface="Microsoft JhengHei" charset="-120"/>
              </a:rPr>
              <a:t>林靖茹</a:t>
            </a:r>
            <a:r>
              <a:rPr lang="en-US" altLang="zh-TW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00239" y="5228736"/>
            <a:ext cx="2376264" cy="571887"/>
          </a:xfrm>
          <a:prstGeom prst="rect">
            <a:avLst/>
          </a:prstGeom>
          <a:ln w="254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Trebuchet MS"/>
              </a:rPr>
              <a:t>Why OFDM?</a:t>
            </a:r>
            <a:endParaRPr lang="en-US" dirty="0">
              <a:latin typeface="+mn-lt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95399"/>
            <a:ext cx="8141277" cy="4881563"/>
          </a:xfrm>
        </p:spPr>
        <p:txBody>
          <a:bodyPr/>
          <a:lstStyle/>
          <a:p>
            <a:r>
              <a:rPr lang="en-US" dirty="0" smtClean="0">
                <a:cs typeface="Trebuchet MS"/>
              </a:rPr>
              <a:t>Signal over wireless channels</a:t>
            </a:r>
          </a:p>
          <a:p>
            <a:pPr lvl="1"/>
            <a:r>
              <a:rPr lang="en-US" dirty="0" smtClean="0">
                <a:cs typeface="Trebuchet MS"/>
              </a:rPr>
              <a:t>y[n] = </a:t>
            </a:r>
            <a:r>
              <a:rPr lang="en-US" dirty="0" err="1" smtClean="0">
                <a:cs typeface="Trebuchet MS"/>
              </a:rPr>
              <a:t>Hx</a:t>
            </a:r>
            <a:r>
              <a:rPr lang="en-US" dirty="0" smtClean="0">
                <a:cs typeface="Trebuchet MS"/>
              </a:rPr>
              <a:t>[n] </a:t>
            </a:r>
            <a:r>
              <a:rPr lang="en-US" dirty="0" smtClean="0">
                <a:cs typeface="Trebuchet MS"/>
                <a:sym typeface="Wingdings"/>
              </a:rPr>
              <a:t> Decoding: x[n] = y[n]/H</a:t>
            </a:r>
            <a:endParaRPr lang="en-US" dirty="0">
              <a:cs typeface="Trebuchet MS"/>
            </a:endParaRPr>
          </a:p>
          <a:p>
            <a:r>
              <a:rPr lang="en-US" dirty="0" smtClean="0">
                <a:cs typeface="Trebuchet MS"/>
              </a:rPr>
              <a:t>Work only for narrow-band channels, but not for wide-band channels, e.g., 20 MHz for 802.11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  <a:cs typeface="Trebuchet MS"/>
              </a:rPr>
              <a:t>Channels of different narrow bands will be different!</a:t>
            </a:r>
            <a:endParaRPr lang="en-US" dirty="0">
              <a:solidFill>
                <a:schemeClr val="accent5"/>
              </a:solidFill>
              <a:cs typeface="Trebuchet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51720" y="5800624"/>
            <a:ext cx="4752528" cy="0"/>
          </a:xfrm>
          <a:prstGeom prst="straightConnector1">
            <a:avLst/>
          </a:prstGeom>
          <a:ln w="25400">
            <a:solidFill>
              <a:schemeClr val="accent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76256" y="5512592"/>
            <a:ext cx="1595309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frequency</a:t>
            </a:r>
            <a:endParaRPr lang="en-US" sz="2200" dirty="0"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9992" y="4443880"/>
            <a:ext cx="0" cy="1530378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2719" y="5944640"/>
            <a:ext cx="4078260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2.45GHz (Central frequency)</a:t>
            </a:r>
            <a:endParaRPr lang="en-US" sz="2200" dirty="0">
              <a:cs typeface="Trebuchet MS"/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4259584" y="3824043"/>
            <a:ext cx="436514" cy="2397323"/>
          </a:xfrm>
          <a:prstGeom prst="leftBrace">
            <a:avLst>
              <a:gd name="adj1" fmla="val 8333"/>
              <a:gd name="adj2" fmla="val 37418"/>
            </a:avLst>
          </a:prstGeom>
          <a:ln w="19050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600" y="4343799"/>
            <a:ext cx="1069524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20MHz</a:t>
            </a:r>
            <a:endParaRPr lang="en-US" sz="2200" dirty="0"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059" y="4444988"/>
            <a:ext cx="4079086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 Capacity = BW * log(1+SNR) </a:t>
            </a:r>
            <a:endParaRPr lang="en-US" sz="2200" dirty="0"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uiExpand="1" build="p"/>
      <p:bldP spid="6" grpId="0"/>
      <p:bldP spid="9" grpId="0"/>
      <p:bldP spid="11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Basic Concept of OFDM</a:t>
            </a:r>
            <a:endParaRPr lang="en-US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7991" y="4479502"/>
            <a:ext cx="2376264" cy="936104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cs typeface="Trebuchet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5318" y="5415606"/>
            <a:ext cx="3022532" cy="0"/>
          </a:xfrm>
          <a:prstGeom prst="straightConnector1">
            <a:avLst/>
          </a:prstGeom>
          <a:ln w="25400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67744" y="4221088"/>
            <a:ext cx="0" cy="1368152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212705" y="4479502"/>
            <a:ext cx="2376264" cy="936104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cs typeface="Trebuchet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60032" y="5415606"/>
            <a:ext cx="3022532" cy="0"/>
          </a:xfrm>
          <a:prstGeom prst="straightConnector1">
            <a:avLst/>
          </a:prstGeom>
          <a:ln w="25400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12458" y="4221088"/>
            <a:ext cx="0" cy="1368152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25802" y="4479502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67995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15769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63543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03950" y="4509120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44357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92131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08155" y="4493245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48562" y="4509120"/>
            <a:ext cx="0" cy="93610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1" name="TextBox 30"/>
          <p:cNvSpPr txBox="1"/>
          <p:nvPr/>
        </p:nvSpPr>
        <p:spPr>
          <a:xfrm>
            <a:off x="397341" y="5694347"/>
            <a:ext cx="345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cs typeface="Trebuchet MS"/>
              </a:rPr>
              <a:t>Send a sample using the entire band</a:t>
            </a:r>
            <a:endParaRPr lang="en-US" sz="2200" dirty="0">
              <a:cs typeface="Trebuchet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37484" y="5661248"/>
            <a:ext cx="493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cs typeface="Trebuchet MS"/>
              </a:rPr>
              <a:t>Send samples concurrently using multiple </a:t>
            </a:r>
            <a:r>
              <a:rPr lang="en-US" sz="2200" dirty="0" smtClean="0">
                <a:solidFill>
                  <a:schemeClr val="accent5"/>
                </a:solidFill>
                <a:cs typeface="Trebuchet MS"/>
              </a:rPr>
              <a:t>orthogonal sub-channels</a:t>
            </a:r>
            <a:endParaRPr lang="en-US" sz="2200" dirty="0">
              <a:solidFill>
                <a:schemeClr val="accent5"/>
              </a:solidFill>
              <a:cs typeface="Trebuchet M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5516" y="1078392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cs typeface="Trebuchet MS"/>
              </a:rPr>
              <a:t>Wide-band channel</a:t>
            </a:r>
            <a:endParaRPr lang="en-US" sz="2400" dirty="0">
              <a:solidFill>
                <a:schemeClr val="accent2"/>
              </a:solidFill>
              <a:cs typeface="Trebuchet M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9969" y="1075755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cs typeface="Trebuchet MS"/>
              </a:rPr>
              <a:t>Multiple narrow-band channels</a:t>
            </a:r>
            <a:endParaRPr lang="en-US" sz="2400" dirty="0">
              <a:solidFill>
                <a:schemeClr val="accent2"/>
              </a:solidFill>
              <a:cs typeface="Trebuchet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70611"/>
          <a:stretch/>
        </p:blipFill>
        <p:spPr>
          <a:xfrm>
            <a:off x="1273517" y="1625600"/>
            <a:ext cx="1345904" cy="1447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1269"/>
          <a:stretch/>
        </p:blipFill>
        <p:spPr>
          <a:xfrm>
            <a:off x="5425803" y="1653514"/>
            <a:ext cx="1773733" cy="1447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12" y="3164775"/>
            <a:ext cx="2630969" cy="873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207" y="3276431"/>
            <a:ext cx="4249305" cy="7192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31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427984" y="1034528"/>
            <a:ext cx="4656430" cy="2919338"/>
            <a:chOff x="4427984" y="1034528"/>
            <a:chExt cx="4656430" cy="2919338"/>
          </a:xfrm>
        </p:grpSpPr>
        <p:sp>
          <p:nvSpPr>
            <p:cNvPr id="57" name="TextBox 56"/>
            <p:cNvSpPr txBox="1"/>
            <p:nvPr/>
          </p:nvSpPr>
          <p:spPr>
            <a:xfrm>
              <a:off x="5057704" y="3584534"/>
              <a:ext cx="2509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OFDM</a:t>
              </a:r>
              <a:r>
                <a:rPr lang="en-US" dirty="0" smtClean="0"/>
                <a:t>: Narrow-band</a:t>
              </a:r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27984" y="1034528"/>
              <a:ext cx="4656430" cy="2592288"/>
              <a:chOff x="4427984" y="1034528"/>
              <a:chExt cx="4656430" cy="2592288"/>
            </a:xfrm>
          </p:grpSpPr>
          <p:sp>
            <p:nvSpPr>
              <p:cNvPr id="39" name="Parallelogram 38"/>
              <p:cNvSpPr/>
              <p:nvPr/>
            </p:nvSpPr>
            <p:spPr>
              <a:xfrm>
                <a:off x="4788024" y="1460342"/>
                <a:ext cx="3922694" cy="912702"/>
              </a:xfrm>
              <a:prstGeom prst="parallelogram">
                <a:avLst>
                  <a:gd name="adj" fmla="val 17210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780657" y="2373062"/>
                <a:ext cx="2376264" cy="9361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rebuchet MS"/>
                  <a:cs typeface="Trebuchet MS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4427984" y="3309166"/>
                <a:ext cx="3022532" cy="0"/>
              </a:xfrm>
              <a:prstGeom prst="straightConnector1">
                <a:avLst/>
              </a:prstGeom>
              <a:ln w="25400">
                <a:solidFill>
                  <a:schemeClr val="accent5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5980410" y="2114648"/>
                <a:ext cx="0" cy="1368152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010867" y="2373062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253060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483721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731495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971902" y="2402680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212309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460083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676107" y="2386805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916514" y="2402680"/>
                <a:ext cx="0" cy="93610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524328" y="3093143"/>
                <a:ext cx="300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rebuchet MS"/>
                    <a:cs typeface="Trebuchet MS"/>
                  </a:rPr>
                  <a:t>f</a:t>
                </a:r>
              </a:p>
            </p:txBody>
          </p:sp>
          <p:sp>
            <p:nvSpPr>
              <p:cNvPr id="40" name="Parallelogram 39"/>
              <p:cNvSpPr/>
              <p:nvPr/>
            </p:nvSpPr>
            <p:spPr>
              <a:xfrm rot="8972970">
                <a:off x="6787525" y="1967564"/>
                <a:ext cx="2296889" cy="812221"/>
              </a:xfrm>
              <a:prstGeom prst="parallelogram">
                <a:avLst>
                  <a:gd name="adj" fmla="val 58456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614792" y="1034528"/>
                <a:ext cx="360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rebuchet MS"/>
                    <a:cs typeface="Trebuchet MS"/>
                  </a:rPr>
                  <a:t>t</a:t>
                </a:r>
                <a:endParaRPr lang="en-US" sz="2400" dirty="0">
                  <a:latin typeface="Trebuchet MS"/>
                  <a:cs typeface="Trebuchet MS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5057704" y="1460361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5270283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5502801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5735319" y="1462439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957375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6239375" y="1456411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6461431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6710443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6936929" y="1466576"/>
                <a:ext cx="1500977" cy="8907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4726341" y="3246128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990420" y="324716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230397" y="325748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494476" y="324716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724128" y="3236836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988207" y="324716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207534" y="3246128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403175" y="3194768"/>
                <a:ext cx="810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…........</a:t>
                </a:r>
                <a:endParaRPr lang="en-US" dirty="0"/>
              </a:p>
            </p:txBody>
          </p:sp>
        </p:grpSp>
      </p:grpSp>
      <p:sp>
        <p:nvSpPr>
          <p:cNvPr id="21" name="Parallelogram 20"/>
          <p:cNvSpPr/>
          <p:nvPr/>
        </p:nvSpPr>
        <p:spPr>
          <a:xfrm>
            <a:off x="472302" y="1460360"/>
            <a:ext cx="3922694" cy="912702"/>
          </a:xfrm>
          <a:prstGeom prst="parallelogram">
            <a:avLst>
              <a:gd name="adj" fmla="val 1721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OFDM is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4209463"/>
            <a:ext cx="8229600" cy="2403475"/>
          </a:xfrm>
        </p:spPr>
        <p:txBody>
          <a:bodyPr>
            <a:normAutofit/>
          </a:bodyPr>
          <a:lstStyle/>
          <a:p>
            <a:r>
              <a:rPr lang="en-US" dirty="0" smtClean="0"/>
              <a:t>Multiple sub-channels (sub-carriers) carry samples sent at a lower rate</a:t>
            </a:r>
          </a:p>
          <a:p>
            <a:pPr lvl="1"/>
            <a:r>
              <a:rPr lang="en-US" dirty="0" smtClean="0"/>
              <a:t>Almost same bandwidth with wide-band channel</a:t>
            </a:r>
          </a:p>
          <a:p>
            <a:r>
              <a:rPr lang="en-US" dirty="0" smtClean="0"/>
              <a:t>Only some of the sub-channels are affected by interferers or multi-path effect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460177" y="2373062"/>
            <a:ext cx="2376264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rebuchet MS"/>
              <a:cs typeface="Trebuchet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7504" y="3309166"/>
            <a:ext cx="3022532" cy="0"/>
          </a:xfrm>
          <a:prstGeom prst="straightConnector1">
            <a:avLst/>
          </a:prstGeom>
          <a:ln w="25400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659930" y="2114648"/>
            <a:ext cx="0" cy="1368152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7504" y="2877119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/>
                <a:cs typeface="Trebuchet MS"/>
              </a:rPr>
              <a:t>f</a:t>
            </a:r>
          </a:p>
        </p:txBody>
      </p:sp>
      <p:sp>
        <p:nvSpPr>
          <p:cNvPr id="23" name="Parallelogram 22"/>
          <p:cNvSpPr/>
          <p:nvPr/>
        </p:nvSpPr>
        <p:spPr>
          <a:xfrm rot="8972970">
            <a:off x="2471803" y="1984077"/>
            <a:ext cx="2296889" cy="812221"/>
          </a:xfrm>
          <a:prstGeom prst="parallelogram">
            <a:avLst>
              <a:gd name="adj" fmla="val 584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11065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t</a:t>
            </a:r>
            <a:endParaRPr lang="en-US" sz="2400" dirty="0">
              <a:latin typeface="Trebuchet MS"/>
              <a:cs typeface="Trebuchet M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83568" y="2236141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38612" y="2114648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62472" y="1987127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60198" y="1876101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47664" y="1738113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81986" y="1610592"/>
            <a:ext cx="2374460" cy="0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53800" y="2275159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75856" y="2147638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85848" y="2003622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85378" y="1898624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923928" y="1738113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39952" y="1627087"/>
            <a:ext cx="0" cy="936104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9" name="Rectangle 58"/>
          <p:cNvSpPr/>
          <p:nvPr/>
        </p:nvSpPr>
        <p:spPr>
          <a:xfrm>
            <a:off x="1882082" y="2386805"/>
            <a:ext cx="197726" cy="9189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arallelogram 60"/>
          <p:cNvSpPr/>
          <p:nvPr/>
        </p:nvSpPr>
        <p:spPr>
          <a:xfrm>
            <a:off x="1842389" y="1457498"/>
            <a:ext cx="1721499" cy="912191"/>
          </a:xfrm>
          <a:prstGeom prst="parallelogram">
            <a:avLst>
              <a:gd name="adj" fmla="val 166629"/>
            </a:avLst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235026" y="2403300"/>
            <a:ext cx="197726" cy="9189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arallelogram 62"/>
          <p:cNvSpPr/>
          <p:nvPr/>
        </p:nvSpPr>
        <p:spPr>
          <a:xfrm>
            <a:off x="6205658" y="1473993"/>
            <a:ext cx="1721499" cy="912191"/>
          </a:xfrm>
          <a:prstGeom prst="parallelogram">
            <a:avLst>
              <a:gd name="adj" fmla="val 166629"/>
            </a:avLst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25501" y="3580703"/>
            <a:ext cx="122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Wide-band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43808" y="3194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046204" y="30507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275856" y="291706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478252" y="28244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94276" y="269071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910300" y="254669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136649" y="24130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409" y="2834728"/>
            <a:ext cx="374208" cy="3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9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Importance of Orthogonality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7509" y="1125538"/>
            <a:ext cx="8413568" cy="5543550"/>
          </a:xfrm>
        </p:spPr>
        <p:txBody>
          <a:bodyPr>
            <a:normAutofit/>
          </a:bodyPr>
          <a:lstStyle/>
          <a:p>
            <a:r>
              <a:rPr lang="en-US" dirty="0" smtClean="0"/>
              <a:t>Why not just use FDM (frequency division multiplexing)</a:t>
            </a:r>
          </a:p>
          <a:p>
            <a:pPr lvl="1"/>
            <a:r>
              <a:rPr lang="en-US" dirty="0" smtClean="0"/>
              <a:t>Not orthogonal</a:t>
            </a:r>
          </a:p>
          <a:p>
            <a:endParaRPr lang="en-US" dirty="0" smtClean="0"/>
          </a:p>
          <a:p>
            <a:endParaRPr lang="en-US" dirty="0" smtClean="0"/>
          </a:p>
          <a:p>
            <a:pPr lvl="6"/>
            <a:endParaRPr lang="en-US" dirty="0" smtClean="0"/>
          </a:p>
          <a:p>
            <a:r>
              <a:rPr lang="en-US" dirty="0" smtClean="0"/>
              <a:t>Need </a:t>
            </a:r>
            <a:r>
              <a:rPr lang="en-US" dirty="0" smtClean="0">
                <a:solidFill>
                  <a:schemeClr val="accent2"/>
                </a:solidFill>
              </a:rPr>
              <a:t>guard bands </a:t>
            </a:r>
            <a:r>
              <a:rPr lang="en-US" dirty="0" smtClean="0"/>
              <a:t>between adjacent frequency bands</a:t>
            </a:r>
            <a:endParaRPr lang="en-US" dirty="0" smtClean="0">
              <a:sym typeface="Wingding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558866" y="2540944"/>
            <a:ext cx="4841030" cy="1711486"/>
            <a:chOff x="3558866" y="2797634"/>
            <a:chExt cx="4841030" cy="1711486"/>
          </a:xfrm>
        </p:grpSpPr>
        <p:sp>
          <p:nvSpPr>
            <p:cNvPr id="7" name="Arc 6"/>
            <p:cNvSpPr/>
            <p:nvPr/>
          </p:nvSpPr>
          <p:spPr>
            <a:xfrm>
              <a:off x="3558866" y="2830624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79416" y="2830624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>
              <a:off x="4638986" y="2830624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>
              <a:off x="5159536" y="2830624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>
              <a:off x="5735600" y="280831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6256150" y="2797634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6815720" y="280831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7319776" y="280831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051" y="1753314"/>
            <a:ext cx="9042118" cy="1757809"/>
            <a:chOff x="64051" y="2077554"/>
            <a:chExt cx="9042118" cy="175780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431344" y="3694720"/>
              <a:ext cx="51845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759936" y="3373698"/>
              <a:ext cx="278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2554" y="2077554"/>
              <a:ext cx="32736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Individual sub-channel</a:t>
              </a:r>
              <a:endParaRPr lang="en-US" sz="22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921316" y="2531629"/>
              <a:ext cx="387374" cy="245865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607808" y="2531629"/>
              <a:ext cx="311169" cy="214442"/>
            </a:xfrm>
            <a:prstGeom prst="straightConnector1">
              <a:avLst/>
            </a:prstGeom>
            <a:ln w="254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4051" y="2680787"/>
              <a:ext cx="40114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5"/>
                  </a:solidFill>
                </a:rPr>
                <a:t>Leakage interference from adjacent sub-channels</a:t>
              </a:r>
              <a:endParaRPr lang="en-US" sz="22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85331" y="4781589"/>
            <a:ext cx="8541725" cy="2204467"/>
            <a:chOff x="485331" y="3903439"/>
            <a:chExt cx="8541725" cy="220446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3419872" y="5279017"/>
              <a:ext cx="51845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>
              <a:off x="3547394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>
              <a:off x="4821012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>
              <a:off x="6090200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>
              <a:off x="7380312" y="4429410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48464" y="4987491"/>
              <a:ext cx="278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</a:t>
              </a:r>
              <a:endParaRPr lang="en-US" sz="240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644008" y="4396993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804518" y="4396993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92365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08416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20330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6381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921034" y="3903439"/>
              <a:ext cx="18438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guard band</a:t>
              </a:r>
              <a:endParaRPr lang="en-US" sz="22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5331" y="4365104"/>
              <a:ext cx="33759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5"/>
                  </a:solidFill>
                </a:rPr>
                <a:t>Guard bands protect leakage interference</a:t>
              </a:r>
              <a:endParaRPr lang="en-US" sz="22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432" y="4371408"/>
            <a:ext cx="374208" cy="374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4097" y="4074207"/>
            <a:ext cx="64139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ym typeface="Wingdings"/>
              </a:rPr>
              <a:t> extra overhead and lower utilization</a:t>
            </a:r>
          </a:p>
        </p:txBody>
      </p:sp>
    </p:spTree>
    <p:extLst>
      <p:ext uri="{BB962C8B-B14F-4D97-AF65-F5344CB8AC3E}">
        <p14:creationId xmlns:p14="http://schemas.microsoft.com/office/powerpoint/2010/main" val="12438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8377436" cy="6799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between FDM and OFDM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45136" y="1052736"/>
            <a:ext cx="5603026" cy="2204467"/>
            <a:chOff x="3419872" y="3903439"/>
            <a:chExt cx="5603026" cy="2204467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419872" y="5249521"/>
              <a:ext cx="51845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rc 5"/>
            <p:cNvSpPr/>
            <p:nvPr/>
          </p:nvSpPr>
          <p:spPr>
            <a:xfrm>
              <a:off x="3547394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7" name="Arc 6"/>
            <p:cNvSpPr/>
            <p:nvPr/>
          </p:nvSpPr>
          <p:spPr>
            <a:xfrm>
              <a:off x="4821012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" name="Arc 7"/>
            <p:cNvSpPr/>
            <p:nvPr/>
          </p:nvSpPr>
          <p:spPr>
            <a:xfrm>
              <a:off x="6090200" y="4418732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" name="Arc 8"/>
            <p:cNvSpPr/>
            <p:nvPr/>
          </p:nvSpPr>
          <p:spPr>
            <a:xfrm>
              <a:off x="7380312" y="4429410"/>
              <a:ext cx="1080120" cy="1678496"/>
            </a:xfrm>
            <a:prstGeom prst="arc">
              <a:avLst>
                <a:gd name="adj1" fmla="val 10770251"/>
                <a:gd name="adj2" fmla="val 52088"/>
              </a:avLst>
            </a:prstGeom>
            <a:solidFill>
              <a:schemeClr val="tx2">
                <a:lumMod val="20000"/>
                <a:lumOff val="80000"/>
                <a:alpha val="18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48464" y="4987491"/>
              <a:ext cx="2744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f</a:t>
              </a:r>
              <a:endParaRPr lang="en-US" sz="22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644008" y="4396993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04518" y="4396993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2365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8416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20330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363818" y="4371308"/>
              <a:ext cx="0" cy="10058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921034" y="3903439"/>
              <a:ext cx="18438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guard band</a:t>
              </a:r>
              <a:endParaRPr lang="en-US" sz="22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90949" y="2473732"/>
            <a:ext cx="4414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5"/>
                </a:solidFill>
                <a:cs typeface="Trebuchet MS"/>
              </a:rPr>
              <a:t>Frequency division multiplexing</a:t>
            </a:r>
            <a:endParaRPr lang="en-US" sz="2200" dirty="0">
              <a:solidFill>
                <a:schemeClr val="accent5"/>
              </a:solidFill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059" y="5356886"/>
            <a:ext cx="4634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5"/>
                </a:solidFill>
                <a:cs typeface="Trebuchet MS"/>
              </a:rPr>
              <a:t>Orthogonal sub-carriers in OFDM</a:t>
            </a:r>
            <a:endParaRPr lang="en-US" sz="2200" dirty="0">
              <a:solidFill>
                <a:schemeClr val="accent5"/>
              </a:solidFill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0272" y="4611368"/>
            <a:ext cx="2744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35" y="3326887"/>
            <a:ext cx="5282261" cy="2122596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27650" y="3646427"/>
            <a:ext cx="3602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cs typeface="Trebuchet MS"/>
              </a:rPr>
              <a:t>Don’t need guard bands</a:t>
            </a:r>
            <a:endParaRPr lang="en-US" sz="2200" dirty="0">
              <a:solidFill>
                <a:schemeClr val="accent2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4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to Achieve Orthogonality: FFT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066801"/>
            <a:ext cx="7886700" cy="5110162"/>
          </a:xfrm>
        </p:spPr>
        <p:txBody>
          <a:bodyPr/>
          <a:lstStyle/>
          <a:p>
            <a:r>
              <a:rPr lang="en-US" dirty="0" smtClean="0"/>
              <a:t>Fast Fourier Transform (FFT)</a:t>
            </a:r>
          </a:p>
          <a:p>
            <a:r>
              <a:rPr lang="en-US" b="1" dirty="0">
                <a:solidFill>
                  <a:schemeClr val="accent2"/>
                </a:solidFill>
              </a:rPr>
              <a:t>All Signal Are the Sum of Sines</a:t>
            </a:r>
          </a:p>
          <a:p>
            <a:pPr lvl="1"/>
            <a:r>
              <a:rPr lang="en-US" dirty="0"/>
              <a:t>Fourier’s </a:t>
            </a:r>
            <a:r>
              <a:rPr lang="en-US" dirty="0" smtClean="0"/>
              <a:t>theorem: </a:t>
            </a:r>
            <a:r>
              <a:rPr lang="en-US" b="1" dirty="0" smtClean="0">
                <a:solidFill>
                  <a:schemeClr val="accent2"/>
                </a:solidFill>
              </a:rPr>
              <a:t>ANY</a:t>
            </a:r>
            <a:r>
              <a:rPr lang="en-US" dirty="0" smtClean="0"/>
              <a:t> </a:t>
            </a:r>
            <a:r>
              <a:rPr lang="en-US" dirty="0"/>
              <a:t>waveform in the time domain can be represented by the weighted sum of sines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3536875"/>
            <a:ext cx="2438400" cy="135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4988122"/>
            <a:ext cx="2438400" cy="161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640" y="3536875"/>
            <a:ext cx="2433206" cy="1458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640" y="5111478"/>
            <a:ext cx="2433206" cy="1570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302" y="3564586"/>
            <a:ext cx="2686050" cy="1430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301" y="5078223"/>
            <a:ext cx="2686051" cy="1588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2787" y="3213760"/>
            <a:ext cx="1048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</a:t>
            </a:r>
            <a:r>
              <a:rPr lang="en-US" sz="2200" baseline="30000" dirty="0" smtClean="0"/>
              <a:t>f1</a:t>
            </a:r>
            <a:r>
              <a:rPr lang="en-US" sz="2200" dirty="0" smtClean="0"/>
              <a:t>+e</a:t>
            </a:r>
            <a:r>
              <a:rPr lang="en-US" sz="2200" baseline="30000" dirty="0" smtClean="0"/>
              <a:t>f2</a:t>
            </a:r>
            <a:endParaRPr lang="en-US" sz="22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3640156" y="3186049"/>
            <a:ext cx="16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</a:t>
            </a:r>
            <a:r>
              <a:rPr lang="en-US" sz="2200" baseline="30000" dirty="0" smtClean="0"/>
              <a:t>f1</a:t>
            </a:r>
            <a:r>
              <a:rPr lang="en-US" sz="2200" dirty="0" smtClean="0"/>
              <a:t>+ </a:t>
            </a:r>
            <a:r>
              <a:rPr lang="en-US" sz="2200" dirty="0" smtClean="0">
                <a:solidFill>
                  <a:schemeClr val="accent2"/>
                </a:solidFill>
              </a:rPr>
              <a:t>0.5</a:t>
            </a:r>
            <a:r>
              <a:rPr lang="en-US" sz="2200" dirty="0" smtClean="0"/>
              <a:t>*e</a:t>
            </a:r>
            <a:r>
              <a:rPr lang="en-US" sz="2200" baseline="30000" dirty="0" smtClean="0"/>
              <a:t>f2</a:t>
            </a:r>
            <a:endParaRPr lang="en-US" sz="22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970624" y="3186048"/>
            <a:ext cx="2948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a*e</a:t>
            </a:r>
            <a:r>
              <a:rPr lang="en-US" sz="2200" baseline="30000" dirty="0" smtClean="0"/>
              <a:t>f1</a:t>
            </a:r>
            <a:r>
              <a:rPr lang="en-US" sz="2200" dirty="0" smtClean="0"/>
              <a:t>+b*e</a:t>
            </a:r>
            <a:r>
              <a:rPr lang="en-US" sz="2200" baseline="30000" dirty="0" smtClean="0"/>
              <a:t>f2</a:t>
            </a:r>
            <a:r>
              <a:rPr lang="en-US" sz="2200" dirty="0" smtClean="0"/>
              <a:t>+c*e</a:t>
            </a:r>
            <a:r>
              <a:rPr lang="en-US" sz="2200" baseline="30000" dirty="0" smtClean="0"/>
              <a:t>f3</a:t>
            </a:r>
            <a:r>
              <a:rPr lang="en-US" sz="2200" dirty="0" smtClean="0"/>
              <a:t>+</a:t>
            </a:r>
            <a:r>
              <a:rPr lang="is-IS" sz="2200" dirty="0" smtClean="0"/>
              <a:t>…</a:t>
            </a:r>
            <a:endParaRPr lang="en-US" sz="22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270120" y="4665831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</a:rPr>
              <a:t>How to generate </a:t>
            </a:r>
            <a:br>
              <a:rPr lang="en-US" sz="2000" b="1" dirty="0" smtClean="0">
                <a:solidFill>
                  <a:schemeClr val="accent5"/>
                </a:solidFill>
              </a:rPr>
            </a:br>
            <a:r>
              <a:rPr lang="en-US" sz="2000" b="1" dirty="0" smtClean="0">
                <a:solidFill>
                  <a:schemeClr val="accent5"/>
                </a:solidFill>
              </a:rPr>
              <a:t>a square wave?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82877" y="3967762"/>
            <a:ext cx="1682495" cy="698068"/>
          </a:xfrm>
          <a:prstGeom prst="roundRect">
            <a:avLst>
              <a:gd name="adj" fmla="val 80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Frequency-domain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82877" y="5528217"/>
            <a:ext cx="1682495" cy="698068"/>
          </a:xfrm>
          <a:prstGeom prst="roundRect">
            <a:avLst>
              <a:gd name="adj" fmla="val 80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Time-domain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Primer of FFT/</a:t>
            </a:r>
            <a:r>
              <a:rPr lang="en-US" dirty="0" err="1" smtClean="0"/>
              <a:t>iFFT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122219"/>
            <a:ext cx="8589818" cy="5054744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iFFT</a:t>
            </a:r>
            <a:r>
              <a:rPr lang="en-US" sz="2200" dirty="0" smtClean="0"/>
              <a:t>: from frequency-domain signals to time-domain signals</a:t>
            </a:r>
          </a:p>
          <a:p>
            <a:r>
              <a:rPr lang="en-US" sz="2200" dirty="0" smtClean="0"/>
              <a:t>FFT</a:t>
            </a:r>
            <a:r>
              <a:rPr lang="en-US" sz="2200" dirty="0"/>
              <a:t>: from </a:t>
            </a:r>
            <a:r>
              <a:rPr lang="en-US" sz="2200" dirty="0" smtClean="0"/>
              <a:t>time-domain </a:t>
            </a:r>
            <a:r>
              <a:rPr lang="en-US" sz="2200" dirty="0"/>
              <a:t>signals to </a:t>
            </a:r>
            <a:r>
              <a:rPr lang="en-US" sz="2200" dirty="0" smtClean="0"/>
              <a:t>frequency-domain </a:t>
            </a:r>
            <a:r>
              <a:rPr lang="en-US" sz="2200" dirty="0"/>
              <a:t>signals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01" y="2075482"/>
            <a:ext cx="2686050" cy="143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58" y="3389498"/>
            <a:ext cx="2686051" cy="1588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34" y="3192375"/>
            <a:ext cx="3090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Frequency-domain signal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Amplitude of each freq.</a:t>
            </a:r>
            <a:br>
              <a:rPr lang="en-US" dirty="0" smtClean="0"/>
            </a:br>
            <a:r>
              <a:rPr lang="en-US" dirty="0" smtClean="0">
                <a:solidFill>
                  <a:schemeClr val="accent5"/>
                </a:solidFill>
              </a:rPr>
              <a:t>a, b, c, d, </a:t>
            </a:r>
            <a:r>
              <a:rPr lang="is-IS" dirty="0" smtClean="0">
                <a:solidFill>
                  <a:schemeClr val="accent5"/>
                </a:solidFill>
              </a:rPr>
              <a:t>…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228975" y="3988217"/>
            <a:ext cx="2686050" cy="39063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53756" y="3570397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iFFT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7920" y="293047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5"/>
                </a:solidFill>
              </a:rPr>
              <a:t>time-domain </a:t>
            </a:r>
            <a:r>
              <a:rPr lang="en-US" b="1">
                <a:solidFill>
                  <a:schemeClr val="accent5"/>
                </a:solidFill>
              </a:rPr>
              <a:t>signal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7624" y="5071402"/>
            <a:ext cx="4219051" cy="1604971"/>
          </a:xfrm>
          <a:prstGeom prst="roundRect">
            <a:avLst>
              <a:gd name="adj" fmla="val 80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How can we know the frequency-domain components </a:t>
            </a:r>
            <a:r>
              <a:rPr lang="en-US" sz="2200" b="1" dirty="0" smtClean="0">
                <a:solidFill>
                  <a:schemeClr val="tx1"/>
                </a:solidFill>
              </a:rPr>
              <a:t>(a, b, c ,</a:t>
            </a:r>
            <a:r>
              <a:rPr lang="is-IS" sz="2200" b="1" dirty="0" smtClean="0">
                <a:solidFill>
                  <a:schemeClr val="tx1"/>
                </a:solidFill>
              </a:rPr>
              <a:t>…)</a:t>
            </a:r>
            <a:r>
              <a:rPr lang="is-IS" sz="2200" dirty="0" smtClean="0">
                <a:solidFill>
                  <a:schemeClr val="tx1"/>
                </a:solidFill>
              </a:rPr>
              <a:t> from this time-domain signal?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586546" y="5061448"/>
            <a:ext cx="3762183" cy="1788494"/>
            <a:chOff x="4586546" y="5061448"/>
            <a:chExt cx="3762183" cy="1788494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5136759" y="6480610"/>
              <a:ext cx="24938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136759" y="5101831"/>
              <a:ext cx="0" cy="13928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6200000">
              <a:off x="4102599" y="5617253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amplitude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09901" y="648061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frequency</a:t>
              </a: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17281" y="6474439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59027" y="6470912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f2</a:t>
              </a: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06707" y="6470912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f3</a:t>
              </a:r>
              <a:endParaRPr lang="en-US" dirty="0"/>
            </a:p>
          </p:txBody>
        </p:sp>
        <p:cxnSp>
          <p:nvCxnSpPr>
            <p:cNvPr id="24" name="Straight Arrow Connector 23"/>
            <p:cNvCxnSpPr>
              <a:stCxn id="20" idx="0"/>
            </p:cNvCxnSpPr>
            <p:nvPr/>
          </p:nvCxnSpPr>
          <p:spPr>
            <a:xfrm flipV="1">
              <a:off x="5409802" y="5521911"/>
              <a:ext cx="0" cy="95252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746532" y="5945879"/>
              <a:ext cx="5015" cy="52856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068503" y="5273336"/>
              <a:ext cx="2508" cy="1201105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381160" y="6111279"/>
              <a:ext cx="2508" cy="363163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6678970" y="6281082"/>
              <a:ext cx="4320" cy="18945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6968203" y="6241105"/>
              <a:ext cx="0" cy="241205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239425" y="6206302"/>
              <a:ext cx="0" cy="26423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70695" y="5307452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5"/>
                  </a:solidFill>
                </a:rPr>
                <a:t>a</a:t>
              </a: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82646" y="5728256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5"/>
                  </a:solidFill>
                </a:rPr>
                <a:t>b</a:t>
              </a: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6287" y="5061448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c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5132716" y="5521911"/>
              <a:ext cx="277086" cy="35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5123432" y="5955961"/>
              <a:ext cx="634628" cy="6823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140803" y="5284285"/>
              <a:ext cx="927700" cy="6897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ight Arrow 61"/>
            <p:cNvSpPr/>
            <p:nvPr/>
          </p:nvSpPr>
          <p:spPr>
            <a:xfrm rot="5400000">
              <a:off x="6760943" y="5323190"/>
              <a:ext cx="888552" cy="39063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41722" y="5266591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</a:rPr>
                <a:t>FFT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450994" y="1822173"/>
            <a:ext cx="8012296" cy="1881986"/>
            <a:chOff x="498494" y="1976551"/>
            <a:chExt cx="8012296" cy="1881986"/>
          </a:xfrm>
        </p:grpSpPr>
        <p:grpSp>
          <p:nvGrpSpPr>
            <p:cNvPr id="5" name="Group 4"/>
            <p:cNvGrpSpPr/>
            <p:nvPr/>
          </p:nvGrpSpPr>
          <p:grpSpPr>
            <a:xfrm>
              <a:off x="1748346" y="2070043"/>
              <a:ext cx="3762183" cy="1788494"/>
              <a:chOff x="4586546" y="5061448"/>
              <a:chExt cx="3762183" cy="178849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5136759" y="6480610"/>
                <a:ext cx="24938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5136759" y="5101831"/>
                <a:ext cx="0" cy="13928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 rot="16200000">
                <a:off x="4102599" y="5617253"/>
                <a:ext cx="1337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amplitude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09901" y="6480610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frequency</a:t>
                </a:r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17281" y="647443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f1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559027" y="64709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f2</a:t>
                </a:r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06707" y="64709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f3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23" idx="0"/>
              </p:cNvCxnSpPr>
              <p:nvPr/>
            </p:nvCxnSpPr>
            <p:spPr>
              <a:xfrm flipV="1">
                <a:off x="5409802" y="5521911"/>
                <a:ext cx="0" cy="95252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5746532" y="5945879"/>
                <a:ext cx="5015" cy="528561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6068503" y="5273336"/>
                <a:ext cx="2508" cy="12011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381160" y="6111279"/>
                <a:ext cx="2508" cy="363163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6678970" y="6281082"/>
                <a:ext cx="4320" cy="18945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6968203" y="6241105"/>
                <a:ext cx="0" cy="2412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239425" y="6206302"/>
                <a:ext cx="0" cy="26423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870695" y="5307452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accent5"/>
                    </a:solidFill>
                  </a:rPr>
                  <a:t>a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82646" y="5728256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accent5"/>
                    </a:solidFill>
                  </a:rPr>
                  <a:t>b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886287" y="5061448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5"/>
                    </a:solidFill>
                  </a:rPr>
                  <a:t>c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V="1">
                <a:off x="5132716" y="5521911"/>
                <a:ext cx="277086" cy="35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5123432" y="5955961"/>
                <a:ext cx="634628" cy="6823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140803" y="5284285"/>
                <a:ext cx="927700" cy="6897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498494" y="2337292"/>
              <a:ext cx="523412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/>
                <a:t>iFFT</a:t>
              </a:r>
              <a:r>
                <a:rPr lang="en-US" sz="6000" dirty="0" smtClean="0"/>
                <a:t>(               )=</a:t>
              </a:r>
              <a:endParaRPr lang="en-US" sz="6000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739" y="1976551"/>
              <a:ext cx="2686051" cy="15880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of FFT/</a:t>
            </a:r>
            <a:r>
              <a:rPr lang="en-US" dirty="0" err="1"/>
              <a:t>iFFT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228" y="997958"/>
            <a:ext cx="7886700" cy="522415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iFFT</a:t>
            </a:r>
            <a:r>
              <a:rPr lang="en-US" dirty="0">
                <a:solidFill>
                  <a:schemeClr val="accent2"/>
                </a:solidFill>
              </a:rPr>
              <a:t>: from </a:t>
            </a:r>
            <a:r>
              <a:rPr lang="en-US" dirty="0" smtClean="0">
                <a:solidFill>
                  <a:schemeClr val="accent2"/>
                </a:solidFill>
              </a:rPr>
              <a:t>frequency to time</a:t>
            </a:r>
          </a:p>
          <a:p>
            <a:pPr lvl="1"/>
            <a:r>
              <a:rPr lang="en-US" sz="2400" dirty="0" smtClean="0"/>
              <a:t>Use periodical waveforms to generate signals</a:t>
            </a:r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3000" dirty="0"/>
          </a:p>
          <a:p>
            <a:r>
              <a:rPr lang="en-US" dirty="0" smtClean="0">
                <a:solidFill>
                  <a:schemeClr val="accent2"/>
                </a:solidFill>
              </a:rPr>
              <a:t>FFT</a:t>
            </a:r>
            <a:r>
              <a:rPr lang="en-US" dirty="0">
                <a:solidFill>
                  <a:schemeClr val="accent2"/>
                </a:solidFill>
              </a:rPr>
              <a:t>: from </a:t>
            </a:r>
            <a:r>
              <a:rPr lang="en-US" dirty="0" smtClean="0">
                <a:solidFill>
                  <a:schemeClr val="accent2"/>
                </a:solidFill>
              </a:rPr>
              <a:t>time to frequency</a:t>
            </a:r>
          </a:p>
          <a:p>
            <a:pPr lvl="1"/>
            <a:r>
              <a:rPr lang="en-US" sz="2400" dirty="0" smtClean="0"/>
              <a:t>Extract frequency components of any signal</a:t>
            </a:r>
            <a:endParaRPr lang="en-US" sz="2400" dirty="0"/>
          </a:p>
          <a:p>
            <a:endParaRPr lang="en-US" sz="2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304398" y="4761412"/>
            <a:ext cx="8638589" cy="1788494"/>
            <a:chOff x="304398" y="4761412"/>
            <a:chExt cx="8638589" cy="17884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1835" y="4851046"/>
              <a:ext cx="2686051" cy="1588074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5180804" y="4761412"/>
              <a:ext cx="3762183" cy="1788494"/>
              <a:chOff x="4586546" y="5061448"/>
              <a:chExt cx="3762183" cy="1788494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5136759" y="6480610"/>
                <a:ext cx="24938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136759" y="5101831"/>
                <a:ext cx="0" cy="13928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 rot="16200000">
                <a:off x="4102599" y="5617253"/>
                <a:ext cx="1337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amplitude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009901" y="6480610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frequency</a:t>
                </a:r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217281" y="647443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f1</a:t>
                </a:r>
                <a:endParaRPr lang="en-US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559027" y="64709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f2</a:t>
                </a:r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906707" y="64709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f3</a:t>
                </a:r>
                <a:endParaRPr lang="en-US" dirty="0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V="1">
                <a:off x="5409802" y="5521911"/>
                <a:ext cx="0" cy="95252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5746532" y="5945879"/>
                <a:ext cx="5015" cy="528561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6068503" y="5273336"/>
                <a:ext cx="2508" cy="12011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6381160" y="6111279"/>
                <a:ext cx="2508" cy="363163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6678970" y="6281082"/>
                <a:ext cx="4320" cy="18945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V="1">
                <a:off x="6968203" y="6241105"/>
                <a:ext cx="0" cy="2412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7239425" y="6206302"/>
                <a:ext cx="0" cy="26423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4870695" y="5307452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accent5"/>
                    </a:solidFill>
                  </a:rPr>
                  <a:t>a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882646" y="5728256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accent5"/>
                    </a:solidFill>
                  </a:rPr>
                  <a:t>b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86287" y="5061448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5"/>
                    </a:solidFill>
                  </a:rPr>
                  <a:t>c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flipV="1">
                <a:off x="5132716" y="5521911"/>
                <a:ext cx="277086" cy="35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 flipV="1">
                <a:off x="5123432" y="5955961"/>
                <a:ext cx="634628" cy="6823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5140803" y="5284285"/>
                <a:ext cx="927700" cy="6897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304398" y="5033985"/>
              <a:ext cx="50209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FFT</a:t>
              </a:r>
              <a:r>
                <a:rPr lang="en-US" sz="6000" dirty="0" smtClean="0"/>
                <a:t>(              )=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51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4896974" y="1779238"/>
            <a:ext cx="3265719" cy="3787005"/>
          </a:xfrm>
          <a:prstGeom prst="rect">
            <a:avLst/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40524" y="1779238"/>
            <a:ext cx="3687332" cy="3787005"/>
          </a:xfrm>
          <a:prstGeom prst="rect">
            <a:avLst/>
          </a:prstGeom>
          <a:solidFill>
            <a:schemeClr val="accent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OFDM Transmitter and Receiver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93953" y="2580225"/>
            <a:ext cx="50405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8009" y="1988450"/>
            <a:ext cx="1709445" cy="11677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36000" rIns="90000" rtlCol="0" anchor="ctr" anchorCtr="1">
            <a:noAutofit/>
          </a:bodyPr>
          <a:lstStyle/>
          <a:p>
            <a:pPr algn="ctr"/>
            <a:r>
              <a:rPr lang="en-US" b="1" dirty="0" smtClean="0">
                <a:cs typeface="Trebuchet MS"/>
              </a:rPr>
              <a:t>Modulation</a:t>
            </a:r>
          </a:p>
          <a:p>
            <a:pPr algn="ctr"/>
            <a:r>
              <a:rPr lang="en-US" sz="1600" dirty="0" smtClean="0">
                <a:cs typeface="Trebuchet MS"/>
              </a:rPr>
              <a:t>(BPSK, QAM, </a:t>
            </a:r>
            <a:r>
              <a:rPr lang="en-US" sz="1600" dirty="0" err="1" smtClean="0">
                <a:cs typeface="Trebuchet MS"/>
              </a:rPr>
              <a:t>etc</a:t>
            </a:r>
            <a:r>
              <a:rPr lang="en-US" sz="1600" dirty="0" smtClean="0">
                <a:cs typeface="Trebuchet MS"/>
              </a:rPr>
              <a:t>)</a:t>
            </a:r>
            <a:endParaRPr lang="en-US" dirty="0"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0986" y="1980241"/>
            <a:ext cx="633214" cy="1184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dirty="0" err="1" smtClean="0">
                <a:cs typeface="Trebuchet MS"/>
              </a:rPr>
              <a:t>iFFT</a:t>
            </a:r>
            <a:endParaRPr lang="en-US" sz="2000" b="1" dirty="0">
              <a:cs typeface="Trebuchet MS"/>
            </a:endParaRPr>
          </a:p>
        </p:txBody>
      </p:sp>
      <p:cxnSp>
        <p:nvCxnSpPr>
          <p:cNvPr id="9" name="Straight Arrow Connector 8"/>
          <p:cNvCxnSpPr>
            <a:stCxn id="13" idx="3"/>
          </p:cNvCxnSpPr>
          <p:nvPr/>
        </p:nvCxnSpPr>
        <p:spPr>
          <a:xfrm>
            <a:off x="4093324" y="243262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07454" y="214719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99577" y="2723257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07454" y="298890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43017" y="1988450"/>
            <a:ext cx="720080" cy="1184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dirty="0" smtClean="0">
                <a:cs typeface="Trebuchet MS"/>
              </a:rPr>
              <a:t>D/A</a:t>
            </a:r>
            <a:endParaRPr lang="en-US" sz="2000" b="1" dirty="0">
              <a:cs typeface="Trebuchet MS"/>
            </a:endParaRPr>
          </a:p>
        </p:txBody>
      </p:sp>
      <p:cxnSp>
        <p:nvCxnSpPr>
          <p:cNvPr id="29" name="Elbow Connector 28"/>
          <p:cNvCxnSpPr>
            <a:stCxn id="27" idx="3"/>
            <a:endCxn id="30" idx="0"/>
          </p:cNvCxnSpPr>
          <p:nvPr/>
        </p:nvCxnSpPr>
        <p:spPr>
          <a:xfrm>
            <a:off x="6063097" y="2580510"/>
            <a:ext cx="928357" cy="419333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1031" y="2999843"/>
            <a:ext cx="136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Trebuchet MS"/>
              </a:rPr>
              <a:t>channel</a:t>
            </a:r>
            <a:endParaRPr lang="en-US" sz="2000" dirty="0"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8105" y="3795857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cs typeface="Trebuchet MS"/>
              </a:rPr>
              <a:t>noise</a:t>
            </a:r>
            <a:endParaRPr lang="en-US" sz="2000" dirty="0">
              <a:cs typeface="Trebuchet M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28038" y="3837249"/>
            <a:ext cx="330128" cy="316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33" name="Straight Arrow Connector 32"/>
          <p:cNvCxnSpPr>
            <a:stCxn id="30" idx="2"/>
            <a:endCxn id="32" idx="0"/>
          </p:cNvCxnSpPr>
          <p:nvPr/>
        </p:nvCxnSpPr>
        <p:spPr>
          <a:xfrm>
            <a:off x="6991454" y="3399953"/>
            <a:ext cx="1648" cy="43729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1"/>
            <a:endCxn id="32" idx="6"/>
          </p:cNvCxnSpPr>
          <p:nvPr/>
        </p:nvCxnSpPr>
        <p:spPr>
          <a:xfrm flipH="1" flipV="1">
            <a:off x="7158166" y="3995268"/>
            <a:ext cx="159939" cy="64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32" idx="4"/>
            <a:endCxn id="37" idx="3"/>
          </p:cNvCxnSpPr>
          <p:nvPr/>
        </p:nvCxnSpPr>
        <p:spPr>
          <a:xfrm rot="5400000">
            <a:off x="6224571" y="3991813"/>
            <a:ext cx="607058" cy="930005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43017" y="4166007"/>
            <a:ext cx="720080" cy="118867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dirty="0" smtClean="0">
                <a:cs typeface="Trebuchet MS"/>
              </a:rPr>
              <a:t>A/D</a:t>
            </a:r>
            <a:endParaRPr lang="en-US" sz="2000" b="1" dirty="0">
              <a:cs typeface="Trebuchet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9200" y="4166008"/>
            <a:ext cx="633214" cy="118867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dirty="0" smtClean="0">
                <a:cs typeface="Trebuchet MS"/>
              </a:rPr>
              <a:t>FFT</a:t>
            </a:r>
            <a:endParaRPr lang="en-US" sz="2000" b="1" dirty="0">
              <a:cs typeface="Trebuchet M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893953" y="4777196"/>
            <a:ext cx="504056" cy="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37421" y="460751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137421" y="489380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127363" y="517131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811136" y="1338414"/>
            <a:ext cx="1646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Transmitter</a:t>
            </a:r>
            <a:endParaRPr lang="en-US" sz="2200" dirty="0">
              <a:cs typeface="Trebuchet M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20322" y="5537112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Receiver</a:t>
            </a:r>
            <a:endParaRPr lang="en-US" sz="2200" dirty="0">
              <a:cs typeface="Trebuchet M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016874" y="2474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031004" y="2188805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023127" y="2764869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031004" y="3030518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047108" y="459545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047108" y="488175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037050" y="515925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137421" y="434882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047108" y="433676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6828038" y="3794800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+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398009" y="4186978"/>
            <a:ext cx="1738465" cy="11677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36000" rIns="90000" rtlCol="0" anchor="ctr" anchorCtr="1">
            <a:noAutofit/>
          </a:bodyPr>
          <a:lstStyle/>
          <a:p>
            <a:pPr algn="ctr"/>
            <a:r>
              <a:rPr lang="en-US" b="1" dirty="0" smtClean="0">
                <a:cs typeface="Trebuchet MS"/>
              </a:rPr>
              <a:t>Demodulation</a:t>
            </a:r>
          </a:p>
          <a:p>
            <a:pPr algn="ctr"/>
            <a:r>
              <a:rPr lang="en-US" sz="1600" dirty="0" smtClean="0">
                <a:cs typeface="Trebuchet MS"/>
              </a:rPr>
              <a:t>(BPSK, QAM, </a:t>
            </a:r>
            <a:r>
              <a:rPr lang="en-US" sz="1600" dirty="0" err="1" smtClean="0">
                <a:cs typeface="Trebuchet MS"/>
              </a:rPr>
              <a:t>etc</a:t>
            </a:r>
            <a:r>
              <a:rPr lang="en-US" sz="1600" dirty="0" smtClean="0">
                <a:cs typeface="Trebuchet MS"/>
              </a:rPr>
              <a:t>)</a:t>
            </a:r>
            <a:endParaRPr lang="en-US" dirty="0">
              <a:cs typeface="Trebuchet M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74673" y="1779238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4080979" y="2096988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b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079851" y="2365235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c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066950" y="2666308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d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 rot="5400000">
            <a:off x="4108352" y="297194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>
                <a:solidFill>
                  <a:schemeClr val="accent5"/>
                </a:solidFill>
              </a:rPr>
              <a:t>…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1367180" y="2218442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Data in</a:t>
            </a:r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06844" y="256019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a, b, c, d, </a:t>
            </a:r>
            <a:r>
              <a:rPr lang="is-IS" dirty="0" smtClean="0">
                <a:solidFill>
                  <a:schemeClr val="accent5"/>
                </a:solidFill>
              </a:rPr>
              <a:t>…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46638" y="4315873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a, b, c, d, </a:t>
            </a:r>
            <a:r>
              <a:rPr lang="is-IS" dirty="0" smtClean="0">
                <a:solidFill>
                  <a:schemeClr val="accent5"/>
                </a:solidFill>
              </a:rPr>
              <a:t>…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204614" y="479713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Data out</a:t>
            </a:r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148205" y="3981119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4154511" y="4298869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b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4153383" y="4567116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c</a:t>
            </a:r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4140482" y="4868189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d</a:t>
            </a: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 rot="5400000">
            <a:off x="4181884" y="51738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>
                <a:solidFill>
                  <a:schemeClr val="accent5"/>
                </a:solidFill>
              </a:rPr>
              <a:t>…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1806628" y="3336273"/>
            <a:ext cx="2573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Frequency-domain</a:t>
            </a:r>
          </a:p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signal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878069" y="3329177"/>
            <a:ext cx="1792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time-domain</a:t>
            </a:r>
          </a:p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signal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73638" y="5921967"/>
            <a:ext cx="834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Represent information bits as </a:t>
            </a:r>
            <a:br>
              <a:rPr lang="en-US" sz="2400" dirty="0" smtClean="0">
                <a:solidFill>
                  <a:schemeClr val="accent5"/>
                </a:solidFill>
              </a:rPr>
            </a:br>
            <a:r>
              <a:rPr lang="en-US" sz="2400" dirty="0" smtClean="0">
                <a:solidFill>
                  <a:schemeClr val="accent5"/>
                </a:solidFill>
              </a:rPr>
              <a:t>the amplitudes of </a:t>
            </a:r>
            <a:r>
              <a:rPr lang="en-US" sz="2400" b="1" u="sng" dirty="0" smtClean="0">
                <a:solidFill>
                  <a:schemeClr val="accent5"/>
                </a:solidFill>
              </a:rPr>
              <a:t>orthogonal</a:t>
            </a:r>
            <a:r>
              <a:rPr lang="en-US" sz="2400" dirty="0" smtClean="0">
                <a:solidFill>
                  <a:schemeClr val="accent5"/>
                </a:solidFill>
              </a:rPr>
              <a:t> subcarriers</a:t>
            </a:r>
            <a:endParaRPr lang="en-US" sz="2400" dirty="0">
              <a:solidFill>
                <a:schemeClr val="accent5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983" y="1012496"/>
            <a:ext cx="1568182" cy="1103322"/>
            <a:chOff x="25175" y="950294"/>
            <a:chExt cx="1686365" cy="1103322"/>
          </a:xfrm>
        </p:grpSpPr>
        <p:sp>
          <p:nvSpPr>
            <p:cNvPr id="6" name="Rectangle 5"/>
            <p:cNvSpPr/>
            <p:nvPr/>
          </p:nvSpPr>
          <p:spPr>
            <a:xfrm>
              <a:off x="25175" y="966995"/>
              <a:ext cx="1686365" cy="10702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32499" y="950294"/>
              <a:ext cx="1568182" cy="1103322"/>
              <a:chOff x="4494214" y="4851018"/>
              <a:chExt cx="3136363" cy="2206644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5136759" y="6480610"/>
                <a:ext cx="24938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5136759" y="5101831"/>
                <a:ext cx="0" cy="13928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 rot="16200000">
                <a:off x="3820312" y="5524920"/>
                <a:ext cx="190180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574347" y="6503664"/>
                <a:ext cx="96564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freq</a:t>
                </a:r>
                <a:endParaRPr lang="en-US" sz="12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217282" y="6474440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f1</a:t>
                </a:r>
                <a:endParaRPr lang="en-US" sz="12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559028" y="6470912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f2</a:t>
                </a:r>
                <a:endParaRPr lang="en-US" sz="120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906708" y="6470912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f3</a:t>
                </a:r>
                <a:endParaRPr lang="en-US" sz="1200" dirty="0"/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 flipV="1">
                <a:off x="5409802" y="5521911"/>
                <a:ext cx="0" cy="95252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V="1">
                <a:off x="5746532" y="5945879"/>
                <a:ext cx="5015" cy="528561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6068503" y="5273336"/>
                <a:ext cx="2508" cy="12011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6381160" y="6111279"/>
                <a:ext cx="2508" cy="363163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6678970" y="6281082"/>
                <a:ext cx="4320" cy="18945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V="1">
                <a:off x="6968203" y="6241105"/>
                <a:ext cx="0" cy="2412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7239425" y="6206302"/>
                <a:ext cx="0" cy="26423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4870696" y="5307452"/>
                <a:ext cx="58092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>
                    <a:solidFill>
                      <a:schemeClr val="accent5"/>
                    </a:solidFill>
                  </a:rPr>
                  <a:t>a</a:t>
                </a:r>
                <a:endParaRPr lang="en-US" sz="12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82646" y="5728256"/>
                <a:ext cx="57772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5"/>
                    </a:solidFill>
                  </a:rPr>
                  <a:t>b</a:t>
                </a:r>
                <a:endParaRPr lang="en-US" sz="12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886288" y="5061448"/>
                <a:ext cx="56810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5"/>
                    </a:solidFill>
                  </a:rPr>
                  <a:t>c</a:t>
                </a:r>
                <a:endParaRPr lang="en-US" sz="1200" dirty="0">
                  <a:solidFill>
                    <a:schemeClr val="accent5"/>
                  </a:solidFill>
                </a:endParaRP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 flipV="1">
                <a:off x="5132716" y="5521911"/>
                <a:ext cx="277086" cy="35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5123432" y="5955961"/>
                <a:ext cx="634628" cy="6823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5140803" y="5284285"/>
                <a:ext cx="927700" cy="6897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523" y="1036768"/>
            <a:ext cx="2275840" cy="1136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79" y="4906619"/>
            <a:ext cx="2275840" cy="11366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4" name="Group 93"/>
          <p:cNvGrpSpPr/>
          <p:nvPr/>
        </p:nvGrpSpPr>
        <p:grpSpPr>
          <a:xfrm>
            <a:off x="246794" y="5185461"/>
            <a:ext cx="1568182" cy="1103322"/>
            <a:chOff x="25175" y="950294"/>
            <a:chExt cx="1686365" cy="1103322"/>
          </a:xfrm>
        </p:grpSpPr>
        <p:sp>
          <p:nvSpPr>
            <p:cNvPr id="95" name="Rectangle 94"/>
            <p:cNvSpPr/>
            <p:nvPr/>
          </p:nvSpPr>
          <p:spPr>
            <a:xfrm>
              <a:off x="25175" y="966995"/>
              <a:ext cx="1686365" cy="10702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32499" y="950294"/>
              <a:ext cx="1568182" cy="1103322"/>
              <a:chOff x="4494214" y="4851018"/>
              <a:chExt cx="3136363" cy="2206644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>
                <a:off x="5136759" y="6480610"/>
                <a:ext cx="24938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5136759" y="5101831"/>
                <a:ext cx="0" cy="13928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 rot="16200000">
                <a:off x="3820312" y="5524920"/>
                <a:ext cx="190180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574347" y="6503664"/>
                <a:ext cx="96564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freq</a:t>
                </a:r>
                <a:endParaRPr lang="en-US" sz="12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217282" y="6474440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f1</a:t>
                </a:r>
                <a:endParaRPr lang="en-US" sz="12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559028" y="6470912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f2</a:t>
                </a:r>
                <a:endParaRPr lang="en-US" sz="120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906708" y="6470912"/>
                <a:ext cx="6354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f3</a:t>
                </a:r>
                <a:endParaRPr lang="en-US" sz="1200" dirty="0"/>
              </a:p>
            </p:txBody>
          </p:sp>
          <p:cxnSp>
            <p:nvCxnSpPr>
              <p:cNvPr id="115" name="Straight Arrow Connector 114"/>
              <p:cNvCxnSpPr/>
              <p:nvPr/>
            </p:nvCxnSpPr>
            <p:spPr>
              <a:xfrm flipV="1">
                <a:off x="5409802" y="5521911"/>
                <a:ext cx="0" cy="95252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V="1">
                <a:off x="5746532" y="5945879"/>
                <a:ext cx="5015" cy="528561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6068503" y="5273336"/>
                <a:ext cx="2508" cy="12011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flipV="1">
                <a:off x="6381160" y="6111279"/>
                <a:ext cx="2508" cy="363163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flipV="1">
                <a:off x="6678970" y="6281082"/>
                <a:ext cx="4320" cy="18945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flipV="1">
                <a:off x="6968203" y="6241105"/>
                <a:ext cx="0" cy="241205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7239425" y="6206302"/>
                <a:ext cx="0" cy="26423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870696" y="5307452"/>
                <a:ext cx="58092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>
                    <a:solidFill>
                      <a:schemeClr val="accent5"/>
                    </a:solidFill>
                  </a:rPr>
                  <a:t>a</a:t>
                </a:r>
                <a:endParaRPr lang="en-US" sz="12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882646" y="5728256"/>
                <a:ext cx="57772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5"/>
                    </a:solidFill>
                  </a:rPr>
                  <a:t>b</a:t>
                </a:r>
                <a:endParaRPr lang="en-US" sz="12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886288" y="5061448"/>
                <a:ext cx="56810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5"/>
                    </a:solidFill>
                  </a:rPr>
                  <a:t>c</a:t>
                </a:r>
                <a:endParaRPr lang="en-US" sz="1200" dirty="0">
                  <a:solidFill>
                    <a:schemeClr val="accent5"/>
                  </a:solidFill>
                </a:endParaRPr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 flipV="1">
                <a:off x="5132716" y="5521911"/>
                <a:ext cx="277086" cy="35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 flipV="1">
                <a:off x="5123432" y="5955961"/>
                <a:ext cx="634628" cy="6823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5140803" y="5284285"/>
                <a:ext cx="927700" cy="6897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30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8" grpId="0" animBg="1"/>
      <p:bldP spid="27" grpId="0" animBg="1"/>
      <p:bldP spid="30" grpId="0"/>
      <p:bldP spid="31" grpId="0"/>
      <p:bldP spid="32" grpId="0" animBg="1"/>
      <p:bldP spid="37" grpId="0" animBg="1"/>
      <p:bldP spid="40" grpId="0" animBg="1"/>
      <p:bldP spid="61" grpId="0"/>
      <p:bldP spid="96" grpId="0"/>
      <p:bldP spid="99" grpId="0" animBg="1"/>
      <p:bldP spid="112" grpId="0"/>
      <p:bldP spid="113" grpId="0"/>
      <p:bldP spid="123" grpId="0"/>
      <p:bldP spid="124" grpId="0"/>
      <p:bldP spid="125" grpId="0"/>
      <p:bldP spid="126" grpId="0"/>
      <p:bldP spid="127" grpId="0"/>
      <p:bldP spid="1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OFDM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1187532"/>
            <a:ext cx="8288976" cy="5343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Partition the wide band to multiple narrow sub-carriers 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f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</a:t>
            </a:r>
            <a:r>
              <a:rPr lang="is-IS" sz="2400" dirty="0" smtClean="0"/>
              <a:t>…, f</a:t>
            </a:r>
            <a:r>
              <a:rPr lang="is-IS" sz="2400" baseline="-25000" dirty="0" smtClean="0"/>
              <a:t>N</a:t>
            </a:r>
          </a:p>
          <a:p>
            <a:pPr marL="514350" indent="-514350">
              <a:buFont typeface="+mj-lt"/>
              <a:buAutoNum type="arabicPeriod"/>
            </a:pPr>
            <a:r>
              <a:rPr lang="is-IS" sz="2400" dirty="0" smtClean="0"/>
              <a:t>Represent information bits as the </a:t>
            </a:r>
            <a:r>
              <a:rPr lang="is-IS" sz="2400" b="1" dirty="0" smtClean="0">
                <a:solidFill>
                  <a:schemeClr val="accent2"/>
                </a:solidFill>
              </a:rPr>
              <a:t>frequency-domain signal </a:t>
            </a:r>
            <a:r>
              <a:rPr lang="is-IS" sz="2400" dirty="0" smtClean="0"/>
              <a:t>(amplitude of each sub-carrier)</a:t>
            </a:r>
          </a:p>
          <a:p>
            <a:pPr lvl="1"/>
            <a:r>
              <a:rPr lang="is-IS" sz="2000" dirty="0" smtClean="0"/>
              <a:t>Example: if we want to send 1, -1, 1, 1, we let </a:t>
            </a:r>
            <a:r>
              <a:rPr lang="is-IS" sz="2000" dirty="0" smtClean="0">
                <a:solidFill>
                  <a:schemeClr val="accent5"/>
                </a:solidFill>
              </a:rPr>
              <a:t>1, -1, 1, 1</a:t>
            </a:r>
            <a:r>
              <a:rPr lang="is-IS" sz="2000" dirty="0" smtClean="0"/>
              <a:t> be the frequency-domain signals</a:t>
            </a:r>
          </a:p>
          <a:p>
            <a:pPr marL="514350" indent="-514350">
              <a:buFont typeface="+mj-lt"/>
              <a:buAutoNum type="arabicPeriod"/>
            </a:pPr>
            <a:r>
              <a:rPr lang="is-IS" sz="2400" dirty="0" smtClean="0"/>
              <a:t>Use iFFT to convert the information to the </a:t>
            </a:r>
            <a:r>
              <a:rPr lang="is-IS" sz="2400" b="1" dirty="0" smtClean="0">
                <a:solidFill>
                  <a:schemeClr val="accent2"/>
                </a:solidFill>
              </a:rPr>
              <a:t>time-domain sent over the air</a:t>
            </a:r>
          </a:p>
          <a:p>
            <a:pPr lvl="1"/>
            <a:r>
              <a:rPr lang="is-IS" sz="2000" dirty="0" smtClean="0"/>
              <a:t>Example: Transmit </a:t>
            </a:r>
            <a:r>
              <a:rPr lang="is-IS" sz="2000" b="1" dirty="0" smtClean="0">
                <a:solidFill>
                  <a:schemeClr val="accent5"/>
                </a:solidFill>
              </a:rPr>
              <a:t>1</a:t>
            </a:r>
            <a:r>
              <a:rPr lang="is-IS" sz="2000" dirty="0" smtClean="0"/>
              <a:t>*e</a:t>
            </a:r>
            <a:r>
              <a:rPr lang="is-IS" sz="2000" baseline="30000" dirty="0" smtClean="0"/>
              <a:t>f1</a:t>
            </a:r>
            <a:r>
              <a:rPr lang="is-IS" sz="2000" dirty="0" smtClean="0"/>
              <a:t> + </a:t>
            </a:r>
            <a:r>
              <a:rPr lang="is-IS" sz="2000" b="1" dirty="0" smtClean="0">
                <a:solidFill>
                  <a:schemeClr val="accent5"/>
                </a:solidFill>
              </a:rPr>
              <a:t>(-1)</a:t>
            </a:r>
            <a:r>
              <a:rPr lang="is-IS" sz="2000" dirty="0" smtClean="0"/>
              <a:t>*e</a:t>
            </a:r>
            <a:r>
              <a:rPr lang="is-IS" sz="2000" baseline="30000" dirty="0" smtClean="0"/>
              <a:t>f2</a:t>
            </a:r>
            <a:r>
              <a:rPr lang="is-IS" sz="2000" dirty="0" smtClean="0"/>
              <a:t> + </a:t>
            </a:r>
            <a:r>
              <a:rPr lang="is-IS" sz="2000" b="1" dirty="0" smtClean="0">
                <a:solidFill>
                  <a:schemeClr val="accent5"/>
                </a:solidFill>
              </a:rPr>
              <a:t>1</a:t>
            </a:r>
            <a:r>
              <a:rPr lang="is-IS" sz="2000" dirty="0" smtClean="0"/>
              <a:t>*e</a:t>
            </a:r>
            <a:r>
              <a:rPr lang="is-IS" sz="2000" baseline="30000" dirty="0" smtClean="0"/>
              <a:t>f3</a:t>
            </a:r>
            <a:r>
              <a:rPr lang="is-IS" sz="2000" dirty="0" smtClean="0"/>
              <a:t> + </a:t>
            </a:r>
            <a:r>
              <a:rPr lang="is-IS" sz="2000" b="1" dirty="0" smtClean="0">
                <a:solidFill>
                  <a:schemeClr val="accent5"/>
                </a:solidFill>
              </a:rPr>
              <a:t>1</a:t>
            </a:r>
            <a:r>
              <a:rPr lang="is-IS" sz="2000" dirty="0" smtClean="0"/>
              <a:t>*e</a:t>
            </a:r>
            <a:r>
              <a:rPr lang="is-IS" sz="2000" baseline="30000" dirty="0" smtClean="0"/>
              <a:t>f4</a:t>
            </a:r>
            <a:endParaRPr lang="is-I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is-IS" sz="2400" dirty="0" smtClean="0"/>
              <a:t>Rx uses FFT to extract information</a:t>
            </a:r>
          </a:p>
          <a:p>
            <a:pPr lvl="1"/>
            <a:r>
              <a:rPr lang="is-IS" sz="2000" dirty="0" smtClean="0"/>
              <a:t>Example: [1 -1 1 1] = FFT(</a:t>
            </a:r>
            <a:r>
              <a:rPr lang="is-IS" sz="2000" b="1" dirty="0">
                <a:solidFill>
                  <a:schemeClr val="accent5"/>
                </a:solidFill>
              </a:rPr>
              <a:t>1</a:t>
            </a:r>
            <a:r>
              <a:rPr lang="is-IS" sz="2000" dirty="0"/>
              <a:t>*e</a:t>
            </a:r>
            <a:r>
              <a:rPr lang="is-IS" sz="2000" baseline="30000" dirty="0"/>
              <a:t>f1</a:t>
            </a:r>
            <a:r>
              <a:rPr lang="is-IS" sz="2000" dirty="0"/>
              <a:t> + </a:t>
            </a:r>
            <a:r>
              <a:rPr lang="is-IS" sz="2000" b="1" dirty="0">
                <a:solidFill>
                  <a:schemeClr val="accent5"/>
                </a:solidFill>
              </a:rPr>
              <a:t>(-1)</a:t>
            </a:r>
            <a:r>
              <a:rPr lang="is-IS" sz="2000" dirty="0"/>
              <a:t>*e</a:t>
            </a:r>
            <a:r>
              <a:rPr lang="is-IS" sz="2000" baseline="30000" dirty="0"/>
              <a:t>f2</a:t>
            </a:r>
            <a:r>
              <a:rPr lang="is-IS" sz="2000" dirty="0"/>
              <a:t> + </a:t>
            </a:r>
            <a:r>
              <a:rPr lang="is-IS" sz="2000" b="1" dirty="0">
                <a:solidFill>
                  <a:schemeClr val="accent5"/>
                </a:solidFill>
              </a:rPr>
              <a:t>1</a:t>
            </a:r>
            <a:r>
              <a:rPr lang="is-IS" sz="2000" dirty="0"/>
              <a:t>*e</a:t>
            </a:r>
            <a:r>
              <a:rPr lang="is-IS" sz="2000" baseline="30000" dirty="0"/>
              <a:t>f3</a:t>
            </a:r>
            <a:r>
              <a:rPr lang="is-IS" sz="2000" dirty="0"/>
              <a:t> + </a:t>
            </a:r>
            <a:r>
              <a:rPr lang="is-IS" sz="2000" b="1" dirty="0" smtClean="0">
                <a:solidFill>
                  <a:schemeClr val="accent5"/>
                </a:solidFill>
              </a:rPr>
              <a:t>1</a:t>
            </a:r>
            <a:r>
              <a:rPr lang="is-IS" sz="2000" dirty="0" smtClean="0"/>
              <a:t>*e</a:t>
            </a:r>
            <a:r>
              <a:rPr lang="is-IS" sz="2000" baseline="30000" dirty="0" smtClean="0"/>
              <a:t>f4</a:t>
            </a:r>
            <a:r>
              <a:rPr lang="is-IS" sz="2000" dirty="0"/>
              <a:t>)</a:t>
            </a:r>
            <a:endParaRPr lang="is-IS" sz="20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856" t="4235" r="10736" b="16916"/>
          <a:stretch/>
        </p:blipFill>
        <p:spPr>
          <a:xfrm>
            <a:off x="8085385" y="39883"/>
            <a:ext cx="851990" cy="8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090"/>
            <a:ext cx="6437086" cy="470535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OFDM Tutorial</a:t>
            </a:r>
            <a:br>
              <a:rPr lang="en-US" sz="2400" dirty="0" smtClean="0"/>
            </a:br>
            <a:r>
              <a:rPr lang="en-US" sz="2400" dirty="0" smtClean="0"/>
              <a:t>online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http://home.iitj.ac.in/~</a:t>
            </a:r>
            <a:r>
              <a:rPr lang="en-US" sz="2400" dirty="0" smtClean="0">
                <a:hlinkClick r:id="rId2"/>
              </a:rPr>
              <a:t>ramana/ofdm-tutorial.pdf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OFDM Wireless LWNs: A Theoretical and Practical Guide</a:t>
            </a:r>
            <a:br>
              <a:rPr lang="en-US" sz="2400" dirty="0" smtClean="0"/>
            </a:br>
            <a:r>
              <a:rPr lang="en-US" sz="2400" dirty="0" smtClean="0"/>
              <a:t>By John Terry, </a:t>
            </a:r>
            <a:r>
              <a:rPr lang="en-US" sz="2400" dirty="0" err="1" smtClean="0"/>
              <a:t>Juha</a:t>
            </a:r>
            <a:r>
              <a:rPr lang="en-US" sz="2400" dirty="0" smtClean="0"/>
              <a:t> </a:t>
            </a:r>
            <a:r>
              <a:rPr lang="en-US" sz="2400" dirty="0" err="1" smtClean="0"/>
              <a:t>Heiskala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Next Generation Wireless LANs: 802.11n and 802.11ac</a:t>
            </a:r>
            <a:br>
              <a:rPr lang="en-US" sz="2400" dirty="0" smtClean="0"/>
            </a:br>
            <a:r>
              <a:rPr lang="en-US" sz="2400" dirty="0" smtClean="0"/>
              <a:t>By </a:t>
            </a:r>
            <a:r>
              <a:rPr lang="en-US" sz="2400" dirty="0" err="1" smtClean="0"/>
              <a:t>Eldad</a:t>
            </a:r>
            <a:r>
              <a:rPr lang="en-US" sz="2400" dirty="0" smtClean="0"/>
              <a:t> </a:t>
            </a:r>
            <a:r>
              <a:rPr lang="en-US" sz="2400" dirty="0" err="1" smtClean="0"/>
              <a:t>Perahia</a:t>
            </a: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286" y="2483064"/>
            <a:ext cx="1472137" cy="1805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86" y="4437639"/>
            <a:ext cx="1467980" cy="20918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80" y="267154"/>
            <a:ext cx="8873420" cy="679903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Orthogonal Frequency Division Modulation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197191" y="2914444"/>
            <a:ext cx="271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Data X[n</a:t>
            </a:r>
            <a:r>
              <a:rPr lang="en-US" dirty="0" smtClean="0"/>
              <a:t>] coded in frequency domain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3248" y="1959223"/>
            <a:ext cx="27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977089" y="1000039"/>
            <a:ext cx="3946975" cy="3131528"/>
            <a:chOff x="2977089" y="1000039"/>
            <a:chExt cx="3946975" cy="3131528"/>
          </a:xfrm>
        </p:grpSpPr>
        <p:pic>
          <p:nvPicPr>
            <p:cNvPr id="7" name="Picture 6" descr="sin1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000039"/>
              <a:ext cx="1653540" cy="665480"/>
            </a:xfrm>
            <a:prstGeom prst="rect">
              <a:avLst/>
            </a:prstGeom>
          </p:spPr>
        </p:pic>
        <p:pic>
          <p:nvPicPr>
            <p:cNvPr id="8" name="Picture 7" descr="sin2.jp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598088"/>
              <a:ext cx="1653540" cy="665480"/>
            </a:xfrm>
            <a:prstGeom prst="rect">
              <a:avLst/>
            </a:prstGeom>
          </p:spPr>
        </p:pic>
        <p:pic>
          <p:nvPicPr>
            <p:cNvPr id="9" name="Picture 8" descr="sin3.jp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164" y="2225512"/>
              <a:ext cx="1653540" cy="66548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207134" y="2132856"/>
              <a:ext cx="6447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03848" y="1771693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IFFT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2080" y="1187460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</a:t>
              </a:r>
              <a:r>
                <a:rPr lang="en-US" dirty="0"/>
                <a:t>X</a:t>
              </a:r>
              <a:r>
                <a:rPr lang="en-US" dirty="0" smtClean="0"/>
                <a:t>[1]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92080" y="1729572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X[2]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01809" y="2321566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X[3]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5400000">
              <a:off x="4512639" y="2740038"/>
              <a:ext cx="34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924201" y="3103097"/>
              <a:ext cx="15185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36096" y="2785040"/>
              <a:ext cx="287759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7089" y="3208237"/>
              <a:ext cx="39469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Transformation to time domain: each frequency is a sine wave </a:t>
              </a:r>
            </a:p>
            <a:p>
              <a:r>
                <a:rPr lang="en-US" dirty="0" smtClean="0"/>
                <a:t>in time, all added up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7504" y="3573016"/>
            <a:ext cx="2506753" cy="3096344"/>
            <a:chOff x="107504" y="3573016"/>
            <a:chExt cx="2506753" cy="3096344"/>
          </a:xfrm>
        </p:grpSpPr>
        <p:pic>
          <p:nvPicPr>
            <p:cNvPr id="30" name="Picture 29" descr="ofdm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2" t="7941" r="6694" b="12078"/>
            <a:stretch/>
          </p:blipFill>
          <p:spPr>
            <a:xfrm>
              <a:off x="971600" y="3573016"/>
              <a:ext cx="1207839" cy="2867677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54806" y="5135659"/>
              <a:ext cx="6447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7504" y="4775619"/>
              <a:ext cx="86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receive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1560" y="6300028"/>
              <a:ext cx="2002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domain signal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99792" y="4297515"/>
            <a:ext cx="3656832" cy="2371845"/>
            <a:chOff x="2699792" y="4297515"/>
            <a:chExt cx="3656832" cy="2371845"/>
          </a:xfrm>
        </p:grpSpPr>
        <p:pic>
          <p:nvPicPr>
            <p:cNvPr id="35" name="Picture 34" descr="sinc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2" t="6045" r="25389" b="11690"/>
            <a:stretch/>
          </p:blipFill>
          <p:spPr>
            <a:xfrm>
              <a:off x="3242502" y="4297515"/>
              <a:ext cx="3114122" cy="147367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275178" y="6300028"/>
              <a:ext cx="2520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Frequency domain signal</a:t>
              </a:r>
              <a:endParaRPr lang="en-US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703078" y="5077015"/>
              <a:ext cx="6447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699792" y="4715852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FFT</a:t>
              </a:r>
              <a:endParaRPr lang="en-US" dirty="0"/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6644053" y="5077015"/>
            <a:ext cx="17443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11143" y="4251082"/>
            <a:ext cx="271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Decode each subcarrier separately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580" y="1262620"/>
            <a:ext cx="2936554" cy="14531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16413" y="1127318"/>
            <a:ext cx="2644533" cy="1699200"/>
            <a:chOff x="6016413" y="1127318"/>
            <a:chExt cx="2644533" cy="1699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7313" y="1127318"/>
              <a:ext cx="1783633" cy="1699200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/>
            <p:nvPr/>
          </p:nvCxnSpPr>
          <p:spPr>
            <a:xfrm>
              <a:off x="6163715" y="2119060"/>
              <a:ext cx="6447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016413" y="175902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transmit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916089" y="2263568"/>
            <a:ext cx="27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5928902" y="5540354"/>
            <a:ext cx="27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2179439" y="5016609"/>
            <a:ext cx="287759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11143" y="5303716"/>
            <a:ext cx="2512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X’[N] = amplitude </a:t>
            </a:r>
            <a:r>
              <a:rPr lang="en-US" dirty="0"/>
              <a:t>of each sub-carrier</a:t>
            </a:r>
          </a:p>
        </p:txBody>
      </p:sp>
    </p:spTree>
    <p:extLst>
      <p:ext uri="{BB962C8B-B14F-4D97-AF65-F5344CB8AC3E}">
        <p14:creationId xmlns:p14="http://schemas.microsoft.com/office/powerpoint/2010/main" val="8968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632798" y="4603892"/>
            <a:ext cx="599646" cy="581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6412" y="4603892"/>
            <a:ext cx="599646" cy="581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18375" y="2687076"/>
            <a:ext cx="599646" cy="581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0829" y="2680634"/>
            <a:ext cx="599646" cy="581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Orthogonality of Sub-carriers</a:t>
            </a:r>
            <a:endParaRPr lang="en-US" dirty="0">
              <a:latin typeface="Trebuchet MS"/>
              <a:cs typeface="Trebuchet M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32511" y="1576993"/>
            <a:ext cx="8528297" cy="753853"/>
            <a:chOff x="688770" y="980332"/>
            <a:chExt cx="8528297" cy="753853"/>
          </a:xfrm>
        </p:grpSpPr>
        <p:sp>
          <p:nvSpPr>
            <p:cNvPr id="5" name="TextBox 4"/>
            <p:cNvSpPr txBox="1"/>
            <p:nvPr/>
          </p:nvSpPr>
          <p:spPr>
            <a:xfrm>
              <a:off x="688770" y="1303298"/>
              <a:ext cx="85282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cs typeface="Trebuchet MS"/>
                </a:rPr>
                <a:t>Encode: frequency-domain samples </a:t>
              </a:r>
              <a:r>
                <a:rPr lang="en-US" sz="2200" dirty="0" smtClean="0">
                  <a:cs typeface="Trebuchet MS"/>
                  <a:sym typeface="Wingdings"/>
                </a:rPr>
                <a:t> time-domain samples</a:t>
              </a:r>
              <a:endParaRPr lang="en-US" sz="2200" dirty="0">
                <a:cs typeface="Trebuchet M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5166" y="980332"/>
              <a:ext cx="6463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accent2"/>
                  </a:solidFill>
                  <a:cs typeface="Trebuchet MS"/>
                </a:rPr>
                <a:t>IFFT</a:t>
              </a:r>
              <a:endParaRPr lang="en-US" sz="2200" dirty="0">
                <a:solidFill>
                  <a:schemeClr val="accent2"/>
                </a:solidFill>
                <a:cs typeface="Trebuchet M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3802" y="3878560"/>
            <a:ext cx="8498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Decode: time-domain samples </a:t>
            </a:r>
            <a:r>
              <a:rPr lang="en-US" sz="2200" dirty="0" smtClean="0">
                <a:cs typeface="Trebuchet MS"/>
                <a:sym typeface="Wingdings"/>
              </a:rPr>
              <a:t> frequency-domain sample</a:t>
            </a:r>
            <a:endParaRPr lang="en-US" sz="2200" dirty="0"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0128" y="3581250"/>
            <a:ext cx="582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cs typeface="Trebuchet MS"/>
              </a:rPr>
              <a:t>FFT</a:t>
            </a:r>
            <a:endParaRPr lang="en-US" sz="2200" dirty="0">
              <a:solidFill>
                <a:schemeClr val="accent2"/>
              </a:solidFill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6617" y="5947584"/>
            <a:ext cx="4369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accent2"/>
                </a:solidFill>
                <a:cs typeface="Trebuchet MS"/>
              </a:rPr>
              <a:t>Orthogonality</a:t>
            </a:r>
            <a:r>
              <a:rPr lang="en-US" sz="2200" dirty="0" smtClean="0">
                <a:solidFill>
                  <a:schemeClr val="accent2"/>
                </a:solidFill>
                <a:cs typeface="Trebuchet MS"/>
              </a:rPr>
              <a:t> of any two bins </a:t>
            </a:r>
            <a:r>
              <a:rPr lang="en-US" sz="2200" dirty="0">
                <a:solidFill>
                  <a:schemeClr val="accent2"/>
                </a:solidFill>
                <a:cs typeface="Trebuchet MS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680" y="1038222"/>
            <a:ext cx="8351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6"/>
                </a:solidFill>
              </a:rPr>
              <a:t>Time-domain signals: x(t)       </a:t>
            </a:r>
            <a:r>
              <a:rPr lang="en-US" sz="2200" dirty="0" smtClean="0">
                <a:solidFill>
                  <a:schemeClr val="accent5"/>
                </a:solidFill>
              </a:rPr>
              <a:t>Frequency-domain signals: X[k] </a:t>
            </a:r>
            <a:endParaRPr lang="en-US" sz="2200" dirty="0">
              <a:solidFill>
                <a:schemeClr val="accent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798" y="2514301"/>
            <a:ext cx="3683000" cy="92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98" y="4443218"/>
            <a:ext cx="3454400" cy="9271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087198" y="4989115"/>
            <a:ext cx="2800843" cy="897513"/>
          </a:xfrm>
          <a:prstGeom prst="roundRect">
            <a:avLst>
              <a:gd name="adj" fmla="val 80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Orthogonal </a:t>
            </a:r>
            <a:r>
              <a:rPr lang="en-US" sz="240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40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400" smtClean="0">
                <a:solidFill>
                  <a:schemeClr val="tx1"/>
                </a:solidFill>
                <a:sym typeface="Wingdings"/>
              </a:rPr>
              <a:t/>
            </a:r>
            <a:br>
              <a:rPr lang="en-US" sz="2400" smtClean="0">
                <a:solidFill>
                  <a:schemeClr val="tx1"/>
                </a:solidFill>
                <a:sym typeface="Wingdings"/>
              </a:rPr>
            </a:br>
            <a:r>
              <a:rPr lang="en-US" sz="2400" smtClean="0">
                <a:solidFill>
                  <a:schemeClr val="tx1"/>
                </a:solidFill>
                <a:sym typeface="Wingdings"/>
              </a:rPr>
              <a:t>inner product = 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58248" y="2364928"/>
            <a:ext cx="1902414" cy="672195"/>
            <a:chOff x="5758248" y="2364928"/>
            <a:chExt cx="1902414" cy="672195"/>
          </a:xfrm>
        </p:grpSpPr>
        <p:sp>
          <p:nvSpPr>
            <p:cNvPr id="10" name="Oval 9"/>
            <p:cNvSpPr/>
            <p:nvPr/>
          </p:nvSpPr>
          <p:spPr>
            <a:xfrm>
              <a:off x="5758248" y="2689443"/>
              <a:ext cx="210066" cy="3476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01847" y="2364928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k-</a:t>
              </a:r>
              <a:r>
                <a:rPr lang="en-US" dirty="0" err="1" smtClean="0">
                  <a:solidFill>
                    <a:srgbClr val="FF0000"/>
                  </a:solidFill>
                </a:rPr>
                <a:t>th</a:t>
              </a:r>
              <a:r>
                <a:rPr lang="en-US" dirty="0" smtClean="0">
                  <a:solidFill>
                    <a:srgbClr val="FF0000"/>
                  </a:solidFill>
                </a:rPr>
                <a:t> subcarrier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877988"/>
            <a:ext cx="3803356" cy="7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6" grpId="0" animBg="1"/>
      <p:bldP spid="8" grpId="0" animBg="1"/>
      <p:bldP spid="17" grpId="0"/>
      <p:bldP spid="18" grpId="0"/>
      <p:bldP spid="31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471651" y="5447753"/>
            <a:ext cx="3043699" cy="818903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67154"/>
            <a:ext cx="8308873" cy="679903"/>
          </a:xfrm>
        </p:spPr>
        <p:txBody>
          <a:bodyPr>
            <a:normAutofit fontScale="90000"/>
          </a:bodyPr>
          <a:lstStyle/>
          <a:p>
            <a:r>
              <a:rPr lang="en-US" smtClean="0"/>
              <a:t>Orthogonality </a:t>
            </a:r>
            <a:r>
              <a:rPr lang="en-US" dirty="0" smtClean="0"/>
              <a:t>between Subcarriers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Subcarrier frequencies (k/N, k=-N/2,</a:t>
            </a:r>
            <a:r>
              <a:rPr lang="is-IS" dirty="0" smtClean="0"/>
              <a:t>…, N/2-1</a:t>
            </a:r>
            <a:r>
              <a:rPr lang="en-US" dirty="0" smtClean="0"/>
              <a:t>) are chosen so that the subcarriers are orthogonal to each other</a:t>
            </a:r>
          </a:p>
          <a:p>
            <a:pPr lvl="1"/>
            <a:r>
              <a:rPr lang="en-US" dirty="0" smtClean="0"/>
              <a:t>No guard band is required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Two signals are orthogonal if their inner product equals zero </a:t>
            </a:r>
            <a:r>
              <a:rPr lang="zh-TW" alt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70" y="5700713"/>
            <a:ext cx="2298700" cy="31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11" y="4196556"/>
            <a:ext cx="6337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to Parallel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1940"/>
            <a:ext cx="8229600" cy="56600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Say we use BPSK and 4 sub-carriers to transmit a stream of samples</a:t>
            </a:r>
          </a:p>
          <a:p>
            <a:pPr lvl="1"/>
            <a:endParaRPr lang="en-US" dirty="0" smtClean="0"/>
          </a:p>
          <a:p>
            <a:r>
              <a:rPr lang="en-US" sz="2400" dirty="0" smtClean="0"/>
              <a:t>Serial-to-parallel conversion of samples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3600" dirty="0" smtClean="0"/>
          </a:p>
          <a:p>
            <a:r>
              <a:rPr lang="en-US" sz="2400" dirty="0" smtClean="0"/>
              <a:t>Send time-domain </a:t>
            </a:r>
            <a:r>
              <a:rPr lang="en-US" sz="2400" dirty="0"/>
              <a:t>samples after </a:t>
            </a:r>
            <a:r>
              <a:rPr lang="en-US" sz="2400" dirty="0" smtClean="0"/>
              <a:t>parallel-to-serial </a:t>
            </a:r>
            <a:r>
              <a:rPr lang="en-US" sz="2400" dirty="0"/>
              <a:t>conversion</a:t>
            </a:r>
            <a:endParaRPr lang="en-US" sz="2400" dirty="0" smtClean="0"/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755575" y="2718863"/>
            <a:ext cx="3321396" cy="2338897"/>
            <a:chOff x="755575" y="2884956"/>
            <a:chExt cx="3321396" cy="2338897"/>
          </a:xfrm>
        </p:grpSpPr>
        <p:sp>
          <p:nvSpPr>
            <p:cNvPr id="12" name="Rectangle 11"/>
            <p:cNvSpPr/>
            <p:nvPr/>
          </p:nvSpPr>
          <p:spPr>
            <a:xfrm>
              <a:off x="755575" y="3192528"/>
              <a:ext cx="327278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                  c1   c2    c3    c4 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symbol1</a:t>
              </a:r>
              <a:r>
                <a:rPr lang="en-US" dirty="0" smtClean="0"/>
                <a:t>     1     </a:t>
              </a:r>
              <a:r>
                <a:rPr lang="en-US" dirty="0"/>
                <a:t>1    -1    -1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symbol2</a:t>
              </a:r>
              <a:r>
                <a:rPr lang="en-US" dirty="0" smtClean="0">
                  <a:solidFill>
                    <a:srgbClr val="C0504D"/>
                  </a:solidFill>
                </a:rPr>
                <a:t>     </a:t>
              </a:r>
              <a:r>
                <a:rPr lang="en-US" dirty="0"/>
                <a:t>1     1     1    -1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symbol3</a:t>
              </a:r>
              <a:r>
                <a:rPr lang="en-US" dirty="0" smtClean="0">
                  <a:solidFill>
                    <a:srgbClr val="C0504D"/>
                  </a:solidFill>
                </a:rPr>
                <a:t>     </a:t>
              </a:r>
              <a:r>
                <a:rPr lang="en-US" dirty="0"/>
                <a:t>1    -1    -1    -1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symbol4</a:t>
              </a:r>
              <a:r>
                <a:rPr lang="en-US" dirty="0" smtClean="0"/>
                <a:t>    </a:t>
              </a:r>
              <a:r>
                <a:rPr lang="en-US" dirty="0"/>
                <a:t>-1     1    -1    -1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symbol5</a:t>
              </a:r>
              <a:r>
                <a:rPr lang="en-US" dirty="0" smtClean="0"/>
                <a:t>    </a:t>
              </a:r>
              <a:r>
                <a:rPr lang="en-US" dirty="0"/>
                <a:t>-1     1     1    -1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symbol6</a:t>
              </a:r>
              <a:r>
                <a:rPr lang="en-US" dirty="0" smtClean="0"/>
                <a:t>    </a:t>
              </a:r>
              <a:r>
                <a:rPr lang="en-US" dirty="0"/>
                <a:t>-1    -1     1    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0099" y="2884956"/>
              <a:ext cx="28568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</a:rPr>
                <a:t>Frequency-domain signal</a:t>
              </a:r>
              <a:endParaRPr lang="en-US" sz="20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76991" y="2713605"/>
            <a:ext cx="228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</a:rPr>
              <a:t>Time-domain signal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89066" y="3282509"/>
            <a:ext cx="4097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0             </a:t>
            </a:r>
            <a:r>
              <a:rPr lang="en-US" dirty="0" smtClean="0"/>
              <a:t>2 </a:t>
            </a:r>
            <a:r>
              <a:rPr lang="en-US" dirty="0"/>
              <a:t>- </a:t>
            </a:r>
            <a:r>
              <a:rPr lang="en-US" dirty="0" smtClean="0"/>
              <a:t>2i        </a:t>
            </a:r>
            <a:r>
              <a:rPr lang="en-US" dirty="0"/>
              <a:t>0             </a:t>
            </a:r>
            <a:r>
              <a:rPr lang="en-US" dirty="0" smtClean="0"/>
              <a:t>2 </a:t>
            </a:r>
            <a:r>
              <a:rPr lang="en-US" dirty="0"/>
              <a:t>+ </a:t>
            </a:r>
            <a:r>
              <a:rPr lang="en-US" dirty="0" smtClean="0"/>
              <a:t>2i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2             0 </a:t>
            </a:r>
            <a:r>
              <a:rPr lang="en-US" dirty="0"/>
              <a:t>- </a:t>
            </a:r>
            <a:r>
              <a:rPr lang="en-US" dirty="0" smtClean="0"/>
              <a:t>2i        2             </a:t>
            </a:r>
            <a:r>
              <a:rPr lang="en-US" dirty="0"/>
              <a:t>0 + </a:t>
            </a:r>
            <a:r>
              <a:rPr lang="en-US" dirty="0" smtClean="0"/>
              <a:t>2i</a:t>
            </a:r>
            <a:endParaRPr lang="en-US" dirty="0"/>
          </a:p>
          <a:p>
            <a:r>
              <a:rPr lang="en-US" dirty="0" smtClean="0"/>
              <a:t>-2             2              2             2</a:t>
            </a:r>
            <a:endParaRPr lang="en-US" dirty="0"/>
          </a:p>
          <a:p>
            <a:r>
              <a:rPr lang="en-US" dirty="0" smtClean="0"/>
              <a:t>-2             </a:t>
            </a:r>
            <a:r>
              <a:rPr lang="en-US" dirty="0"/>
              <a:t>0 - </a:t>
            </a:r>
            <a:r>
              <a:rPr lang="en-US" dirty="0" smtClean="0"/>
              <a:t>2i      </a:t>
            </a:r>
            <a:r>
              <a:rPr lang="en-US" dirty="0"/>
              <a:t>-</a:t>
            </a:r>
            <a:r>
              <a:rPr lang="en-US" dirty="0" smtClean="0"/>
              <a:t>2             </a:t>
            </a:r>
            <a:r>
              <a:rPr lang="en-US" dirty="0"/>
              <a:t>0 + </a:t>
            </a:r>
            <a:r>
              <a:rPr lang="en-US" dirty="0" smtClean="0"/>
              <a:t>2i</a:t>
            </a:r>
          </a:p>
          <a:p>
            <a:r>
              <a:rPr lang="en-US" dirty="0" smtClean="0"/>
              <a:t> 0            -2 </a:t>
            </a:r>
            <a:r>
              <a:rPr lang="en-US" dirty="0"/>
              <a:t>- </a:t>
            </a:r>
            <a:r>
              <a:rPr lang="en-US" dirty="0" smtClean="0"/>
              <a:t>2i        </a:t>
            </a:r>
            <a:r>
              <a:rPr lang="en-US" dirty="0"/>
              <a:t>0           </a:t>
            </a:r>
            <a:r>
              <a:rPr lang="en-US" dirty="0" smtClean="0"/>
              <a:t>-2 + 2i</a:t>
            </a:r>
            <a:endParaRPr lang="en-US" dirty="0"/>
          </a:p>
          <a:p>
            <a:r>
              <a:rPr lang="en-US" dirty="0" smtClean="0"/>
              <a:t> 0            </a:t>
            </a:r>
            <a:r>
              <a:rPr lang="en-US" dirty="0"/>
              <a:t>-</a:t>
            </a:r>
            <a:r>
              <a:rPr lang="en-US" dirty="0" smtClean="0"/>
              <a:t>2 </a:t>
            </a:r>
            <a:r>
              <a:rPr lang="en-US" dirty="0"/>
              <a:t>+ </a:t>
            </a:r>
            <a:r>
              <a:rPr lang="en-US" dirty="0" smtClean="0"/>
              <a:t>2i       </a:t>
            </a:r>
            <a:r>
              <a:rPr lang="en-US" dirty="0"/>
              <a:t>0    </a:t>
            </a:r>
            <a:r>
              <a:rPr lang="en-US" dirty="0" smtClean="0"/>
              <a:t>       </a:t>
            </a:r>
            <a:r>
              <a:rPr lang="en-US" dirty="0"/>
              <a:t>-</a:t>
            </a:r>
            <a:r>
              <a:rPr lang="en-US" dirty="0" smtClean="0"/>
              <a:t>2 </a:t>
            </a:r>
            <a:r>
              <a:rPr lang="en-US" dirty="0"/>
              <a:t>- </a:t>
            </a:r>
            <a:r>
              <a:rPr lang="en-US" dirty="0" smtClean="0"/>
              <a:t>2i</a:t>
            </a:r>
            <a:endParaRPr lang="en-US" dirty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77103" y="3329955"/>
            <a:ext cx="1640726" cy="303133"/>
          </a:xfrm>
          <a:prstGeom prst="rect">
            <a:avLst/>
          </a:prstGeom>
          <a:noFill/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35621" y="3327717"/>
            <a:ext cx="3639203" cy="303133"/>
          </a:xfrm>
          <a:prstGeom prst="rect">
            <a:avLst/>
          </a:prstGeom>
          <a:noFill/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03438" y="3602321"/>
            <a:ext cx="720080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5446" y="324228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IFFT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0004" y="5960054"/>
            <a:ext cx="7896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0, </a:t>
            </a:r>
            <a:r>
              <a:rPr lang="en-US" dirty="0"/>
              <a:t>2 - </a:t>
            </a:r>
            <a:r>
              <a:rPr lang="en-US" dirty="0" smtClean="0"/>
              <a:t>2i, 0, 2 </a:t>
            </a:r>
            <a:r>
              <a:rPr lang="en-US" dirty="0"/>
              <a:t>+ </a:t>
            </a:r>
            <a:r>
              <a:rPr lang="en-US" dirty="0" smtClean="0"/>
              <a:t>2i, 2, 0 </a:t>
            </a:r>
            <a:r>
              <a:rPr lang="en-US" dirty="0"/>
              <a:t>- </a:t>
            </a:r>
            <a:r>
              <a:rPr lang="en-US" dirty="0" smtClean="0"/>
              <a:t>2i, 2, 0 </a:t>
            </a:r>
            <a:r>
              <a:rPr lang="en-US" dirty="0"/>
              <a:t>+ </a:t>
            </a:r>
            <a:r>
              <a:rPr lang="en-US" dirty="0" smtClean="0"/>
              <a:t>2i, -2, 2, 2, 2, -2, 0 </a:t>
            </a:r>
            <a:r>
              <a:rPr lang="en-US" dirty="0"/>
              <a:t>- </a:t>
            </a:r>
            <a:r>
              <a:rPr lang="en-US" dirty="0" smtClean="0"/>
              <a:t>2i, -2, 0 </a:t>
            </a:r>
            <a:r>
              <a:rPr lang="en-US" dirty="0"/>
              <a:t>+ </a:t>
            </a:r>
            <a:r>
              <a:rPr lang="en-US" dirty="0" smtClean="0"/>
              <a:t>2i, 0, -</a:t>
            </a:r>
            <a:r>
              <a:rPr lang="en-US" dirty="0"/>
              <a:t>2 - </a:t>
            </a:r>
            <a:r>
              <a:rPr lang="en-US" dirty="0" smtClean="0"/>
              <a:t>2i, 0, -</a:t>
            </a:r>
            <a:r>
              <a:rPr lang="en-US" dirty="0"/>
              <a:t>2 + </a:t>
            </a:r>
            <a:r>
              <a:rPr lang="en-US" dirty="0" smtClean="0"/>
              <a:t>2i, 0, -</a:t>
            </a:r>
            <a:r>
              <a:rPr lang="en-US" dirty="0"/>
              <a:t>2 + </a:t>
            </a:r>
            <a:r>
              <a:rPr lang="en-US" dirty="0" smtClean="0"/>
              <a:t>2i, 0, -</a:t>
            </a:r>
            <a:r>
              <a:rPr lang="en-US" dirty="0"/>
              <a:t>2 - </a:t>
            </a:r>
            <a:r>
              <a:rPr lang="en-US" dirty="0" smtClean="0"/>
              <a:t>2i,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0004" y="1835349"/>
            <a:ext cx="719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1, 1, -1, -1, 1, 1, 1, -1, 1, -1, -1, -1, -1, 1, -1, -1, -1, 1, 1, -1, -1, -1, 1, 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 animBg="1"/>
      <p:bldP spid="17" grpId="0" animBg="1"/>
      <p:bldP spid="20" grpId="0"/>
      <p:bldP spid="2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636043" y="18864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t1-4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231329" y="18864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t5-8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799907" y="178316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t9-12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383036" y="17831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t13-16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69439" y="17831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t17-20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0107" y="188640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t21-24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62" y="660755"/>
            <a:ext cx="4381500" cy="556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58995" y="181697"/>
            <a:ext cx="706125" cy="6199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66262" y="112474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66262" y="248360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66262" y="400506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45137" y="538457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f4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893112" y="217322"/>
            <a:ext cx="648072" cy="6199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74999" y="252437"/>
            <a:ext cx="648072" cy="6199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15824" y="229025"/>
            <a:ext cx="648072" cy="6199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56648" y="178316"/>
            <a:ext cx="925883" cy="6199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55204" y="2564904"/>
            <a:ext cx="299023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symbol1</a:t>
            </a:r>
            <a:r>
              <a:rPr lang="en-US" dirty="0" smtClean="0"/>
              <a:t>     1     </a:t>
            </a:r>
            <a:r>
              <a:rPr lang="en-US" dirty="0"/>
              <a:t>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symbol2</a:t>
            </a:r>
            <a:r>
              <a:rPr lang="en-US" dirty="0" smtClean="0">
                <a:solidFill>
                  <a:srgbClr val="C0504D"/>
                </a:solidFill>
              </a:rPr>
              <a:t>     </a:t>
            </a:r>
            <a:r>
              <a:rPr lang="en-US" dirty="0">
                <a:solidFill>
                  <a:srgbClr val="000000"/>
                </a:solidFill>
              </a:rPr>
              <a:t>1     1     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symbol3</a:t>
            </a:r>
            <a:r>
              <a:rPr lang="en-US" dirty="0" smtClean="0">
                <a:solidFill>
                  <a:srgbClr val="C0504D"/>
                </a:solidFill>
              </a:rPr>
              <a:t>     </a:t>
            </a:r>
            <a:r>
              <a:rPr lang="en-US" dirty="0"/>
              <a:t>1    -1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symbol4</a:t>
            </a:r>
            <a:r>
              <a:rPr lang="en-US" dirty="0" smtClean="0"/>
              <a:t>    </a:t>
            </a:r>
            <a:r>
              <a:rPr lang="en-US" dirty="0"/>
              <a:t>-1     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symbol5</a:t>
            </a:r>
            <a:r>
              <a:rPr lang="en-US" dirty="0" smtClean="0"/>
              <a:t>    </a:t>
            </a:r>
            <a:r>
              <a:rPr lang="en-US" dirty="0"/>
              <a:t>-1     1     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symbol6</a:t>
            </a:r>
            <a:r>
              <a:rPr lang="en-US" dirty="0" smtClean="0"/>
              <a:t>    </a:t>
            </a:r>
            <a:r>
              <a:rPr lang="en-US" dirty="0"/>
              <a:t>-1    -1     1     1</a:t>
            </a:r>
          </a:p>
        </p:txBody>
      </p:sp>
    </p:spTree>
    <p:extLst>
      <p:ext uri="{BB962C8B-B14F-4D97-AF65-F5344CB8AC3E}">
        <p14:creationId xmlns:p14="http://schemas.microsoft.com/office/powerpoint/2010/main" val="5183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 animBg="1"/>
      <p:bldP spid="9" grpId="0"/>
      <p:bldP spid="10" grpId="0"/>
      <p:bldP spid="11" grpId="0"/>
      <p:bldP spid="12" grpId="0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62" y="660755"/>
            <a:ext cx="4381500" cy="5562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204" y="2564904"/>
            <a:ext cx="299023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symbol1</a:t>
            </a:r>
            <a:r>
              <a:rPr lang="en-US" dirty="0" smtClean="0"/>
              <a:t>     1     </a:t>
            </a:r>
            <a:r>
              <a:rPr lang="en-US" dirty="0"/>
              <a:t>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symbol2</a:t>
            </a:r>
            <a:r>
              <a:rPr lang="en-US" dirty="0" smtClean="0">
                <a:solidFill>
                  <a:srgbClr val="C0504D"/>
                </a:solidFill>
              </a:rPr>
              <a:t>     </a:t>
            </a:r>
            <a:r>
              <a:rPr lang="en-US" dirty="0">
                <a:solidFill>
                  <a:srgbClr val="000000"/>
                </a:solidFill>
              </a:rPr>
              <a:t>1     1     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symbol3</a:t>
            </a:r>
            <a:r>
              <a:rPr lang="en-US" dirty="0" smtClean="0">
                <a:solidFill>
                  <a:srgbClr val="C0504D"/>
                </a:solidFill>
              </a:rPr>
              <a:t>     </a:t>
            </a:r>
            <a:r>
              <a:rPr lang="en-US" dirty="0"/>
              <a:t>1    -1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symbol4</a:t>
            </a:r>
            <a:r>
              <a:rPr lang="en-US" dirty="0" smtClean="0"/>
              <a:t>    </a:t>
            </a:r>
            <a:r>
              <a:rPr lang="en-US" dirty="0"/>
              <a:t>-1     1    -1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symbol5</a:t>
            </a:r>
            <a:r>
              <a:rPr lang="en-US" dirty="0" smtClean="0"/>
              <a:t>    </a:t>
            </a:r>
            <a:r>
              <a:rPr lang="en-US" dirty="0"/>
              <a:t>-1     1     1    -1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symbol6</a:t>
            </a:r>
            <a:r>
              <a:rPr lang="en-US" dirty="0" smtClean="0"/>
              <a:t>    </a:t>
            </a:r>
            <a:r>
              <a:rPr lang="en-US" dirty="0"/>
              <a:t>-1    -1     1     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504815" y="660755"/>
            <a:ext cx="807581" cy="5544020"/>
          </a:xfrm>
          <a:prstGeom prst="roundRect">
            <a:avLst/>
          </a:prstGeom>
          <a:noFill/>
          <a:ln w="41275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00020" y="6183664"/>
            <a:ext cx="7366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5"/>
                </a:solidFill>
              </a:rPr>
              <a:t>Send the combined signal as the time-domain signal</a:t>
            </a:r>
            <a:endParaRPr lang="en-US" sz="2200" dirty="0">
              <a:solidFill>
                <a:schemeClr val="accent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6043" y="18864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t1-4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231329" y="18864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t5-8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799907" y="178316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t9-12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383036" y="17831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t13-16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69439" y="17831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t17-20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0107" y="188640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t21-24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766262" y="112474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766262" y="248360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766262" y="400506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745137" y="538457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f4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4432449" y="4380231"/>
            <a:ext cx="4680096" cy="1883416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cs typeface="Trebuchet MS"/>
              </a:rPr>
              <a:t>Send four samples simultaneously in each time-slot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cs typeface="Trebuchet MS"/>
              </a:rPr>
              <a:t>but send the same four samples using four time slots</a:t>
            </a:r>
            <a:br>
              <a:rPr lang="en-US" sz="2000" dirty="0" smtClean="0">
                <a:solidFill>
                  <a:schemeClr val="tx1"/>
                </a:solidFill>
                <a:cs typeface="Trebuchet MS"/>
              </a:rPr>
            </a:br>
            <a:r>
              <a:rPr lang="en-US" sz="2000" dirty="0" smtClean="0">
                <a:solidFill>
                  <a:schemeClr val="tx1"/>
                </a:solidFill>
                <a:cs typeface="Trebuchet MS"/>
                <a:sym typeface="Wingdings"/>
              </a:rPr>
              <a:t> </a:t>
            </a:r>
            <a:r>
              <a:rPr lang="en-US" sz="2000" b="1" dirty="0" smtClean="0">
                <a:solidFill>
                  <a:schemeClr val="tx1"/>
                </a:solidFill>
                <a:cs typeface="Trebuchet MS"/>
                <a:sym typeface="Wingdings"/>
              </a:rPr>
              <a:t>same data rate</a:t>
            </a:r>
          </a:p>
        </p:txBody>
      </p:sp>
    </p:spTree>
    <p:extLst>
      <p:ext uri="{BB962C8B-B14F-4D97-AF65-F5344CB8AC3E}">
        <p14:creationId xmlns:p14="http://schemas.microsoft.com/office/powerpoint/2010/main" val="13004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38299" y="2517567"/>
            <a:ext cx="7772400" cy="1930545"/>
          </a:xfrm>
        </p:spPr>
        <p:txBody>
          <a:bodyPr/>
          <a:lstStyle/>
          <a:p>
            <a:r>
              <a:rPr lang="en-US" dirty="0" smtClean="0"/>
              <a:t>Why OFDM?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combat </a:t>
            </a:r>
            <a:r>
              <a:rPr lang="en-US" dirty="0"/>
              <a:t>multipath</a:t>
            </a:r>
            <a:r>
              <a:rPr lang="en-US" b="0" dirty="0"/>
              <a:t> fading 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Multi-Path Effect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35696" y="6053226"/>
            <a:ext cx="178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cs typeface="Trebuchet MS"/>
              </a:rPr>
              <a:t>time-domain</a:t>
            </a:r>
            <a:endParaRPr lang="en-US" sz="2000" dirty="0">
              <a:solidFill>
                <a:schemeClr val="accent5"/>
              </a:solidFill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1240" y="6046037"/>
            <a:ext cx="2517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cs typeface="Trebuchet MS"/>
              </a:rPr>
              <a:t>frequency-domain</a:t>
            </a:r>
            <a:endParaRPr lang="en-US" sz="2000" dirty="0">
              <a:solidFill>
                <a:schemeClr val="accent5"/>
              </a:solidFill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4"/>
          <a:stretch/>
        </p:blipFill>
        <p:spPr>
          <a:xfrm>
            <a:off x="111639" y="845149"/>
            <a:ext cx="8962585" cy="390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28" y="5093106"/>
            <a:ext cx="5486400" cy="96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540" y="5478774"/>
            <a:ext cx="266700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965" y="5415274"/>
            <a:ext cx="2222500" cy="292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0856" t="4235" r="10736" b="16916"/>
          <a:stretch/>
        </p:blipFill>
        <p:spPr>
          <a:xfrm>
            <a:off x="8085385" y="39883"/>
            <a:ext cx="851990" cy="856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0659" y="6046037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convolution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40659" y="5832389"/>
            <a:ext cx="620550" cy="24796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5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833" y="5334307"/>
            <a:ext cx="810831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cs typeface="Trebuchet MS"/>
              </a:rPr>
              <a:t>Current symbol + delayed-version symbol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accent5"/>
                </a:solidFill>
                <a:cs typeface="Trebuchet MS"/>
                <a:sym typeface="Wingdings"/>
              </a:rPr>
              <a:t> Signals are destructive in only certain frequencies</a:t>
            </a:r>
            <a:endParaRPr lang="en-US" sz="2400" dirty="0">
              <a:solidFill>
                <a:schemeClr val="accent5"/>
              </a:solidFill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5" y="421750"/>
            <a:ext cx="7856653" cy="49594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833" y="5334307"/>
            <a:ext cx="810831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cs typeface="Trebuchet MS"/>
              </a:rPr>
              <a:t>Current symbol + delayed-version symbol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accent5"/>
                </a:solidFill>
                <a:cs typeface="Trebuchet MS"/>
                <a:sym typeface="Wingdings"/>
              </a:rPr>
              <a:t> Signals </a:t>
            </a:r>
            <a:r>
              <a:rPr lang="en-US" sz="2400" smtClean="0">
                <a:solidFill>
                  <a:schemeClr val="accent5"/>
                </a:solidFill>
                <a:cs typeface="Trebuchet MS"/>
                <a:sym typeface="Wingdings"/>
              </a:rPr>
              <a:t>are destructive </a:t>
            </a:r>
            <a:r>
              <a:rPr lang="en-US" sz="2400" dirty="0" smtClean="0">
                <a:solidFill>
                  <a:schemeClr val="accent5"/>
                </a:solidFill>
                <a:cs typeface="Trebuchet MS"/>
                <a:sym typeface="Wingdings"/>
              </a:rPr>
              <a:t>in only certain frequencies</a:t>
            </a:r>
            <a:endParaRPr lang="en-US" sz="2400" dirty="0">
              <a:solidFill>
                <a:schemeClr val="accent5"/>
              </a:solidFill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052"/>
            <a:ext cx="9144000" cy="1530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3813"/>
            <a:ext cx="9144000" cy="1465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8124"/>
            <a:ext cx="9144000" cy="1287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759" y="144879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7739" y="297955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249" y="436711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f3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0" y="927436"/>
            <a:ext cx="9144000" cy="1178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77" y="2477803"/>
            <a:ext cx="9144000" cy="1144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75" y="4116625"/>
            <a:ext cx="9144000" cy="8401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48033" y="263994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✔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48034" y="112562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accent2"/>
                </a:solidFill>
              </a:rPr>
              <a:t>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48032" y="4090117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✔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584029" y="336884"/>
            <a:ext cx="1552074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39779" y="336884"/>
            <a:ext cx="1552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55553" y="61256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direct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9804" y="72738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delay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860" y="284741"/>
            <a:ext cx="374208" cy="3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1"/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Packet Detection</a:t>
            </a:r>
          </a:p>
          <a:p>
            <a:r>
              <a:rPr lang="en-US" dirty="0"/>
              <a:t>OFDM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Orthogonal Frequency Division </a:t>
            </a:r>
            <a:r>
              <a:rPr lang="en-US" dirty="0" smtClean="0"/>
              <a:t>Modulation)</a:t>
            </a:r>
          </a:p>
          <a:p>
            <a:r>
              <a:rPr lang="en-US" dirty="0" smtClean="0"/>
              <a:t>Synchronization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437" y="2949575"/>
            <a:ext cx="5297196" cy="2759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Selective Fading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778" y="5610262"/>
            <a:ext cx="8957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5"/>
                </a:solidFill>
                <a:cs typeface="Trebuchet MS"/>
              </a:rPr>
              <a:t>Frequency selective fading: </a:t>
            </a:r>
            <a:r>
              <a:rPr lang="en-US" sz="2200" dirty="0" smtClean="0">
                <a:cs typeface="Trebuchet MS"/>
              </a:rPr>
              <a:t>Only some sub-carriers get affected</a:t>
            </a:r>
            <a:endParaRPr lang="en-US" sz="2200" dirty="0"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61" y="1177861"/>
            <a:ext cx="2941320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238" y="1078801"/>
            <a:ext cx="2735580" cy="2080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9013" y="6083165"/>
            <a:ext cx="53070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cs typeface="Trebuchet MS"/>
              </a:rPr>
              <a:t>Can be recovered by proper coding!</a:t>
            </a:r>
            <a:endParaRPr lang="en-US" sz="2200" dirty="0">
              <a:solidFill>
                <a:schemeClr val="accent2"/>
              </a:solidFill>
              <a:cs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76464" y="290932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frequency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4778" y="29232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frequency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56" t="4235" r="10736" b="16916"/>
          <a:stretch/>
        </p:blipFill>
        <p:spPr>
          <a:xfrm>
            <a:off x="8085385" y="39883"/>
            <a:ext cx="851990" cy="8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delayed version of a symbol overlaps </a:t>
            </a:r>
            <a:r>
              <a:rPr lang="en-US" dirty="0"/>
              <a:t>with </a:t>
            </a:r>
            <a:r>
              <a:rPr lang="en-US" dirty="0" smtClean="0"/>
              <a:t>the </a:t>
            </a:r>
            <a:r>
              <a:rPr lang="en-US" dirty="0"/>
              <a:t>adjacent symbol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simple </a:t>
            </a:r>
            <a:r>
              <a:rPr lang="en-US" dirty="0" smtClean="0"/>
              <a:t>solution </a:t>
            </a:r>
            <a:r>
              <a:rPr lang="en-US" dirty="0"/>
              <a:t>to avoid this is to introduce a guard-band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 Symbol Interference (ISI)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63" y="4859220"/>
            <a:ext cx="43561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158" y="2298661"/>
            <a:ext cx="4343400" cy="127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9872" y="2420888"/>
            <a:ext cx="144016" cy="103611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06261" y="2420888"/>
            <a:ext cx="144016" cy="103611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11189" y="4995755"/>
            <a:ext cx="182457" cy="103611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48408" y="6165304"/>
            <a:ext cx="129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Guard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1665"/>
            <a:ext cx="7886700" cy="5035298"/>
          </a:xfrm>
        </p:spPr>
        <p:txBody>
          <a:bodyPr>
            <a:normAutofit/>
          </a:bodyPr>
          <a:lstStyle/>
          <a:p>
            <a:r>
              <a:rPr lang="en-US" dirty="0" smtClean="0"/>
              <a:t>However, we don’t know the delay spread exactly</a:t>
            </a:r>
          </a:p>
          <a:p>
            <a:pPr lvl="1"/>
            <a:r>
              <a:rPr lang="en-US" sz="2200" dirty="0" smtClean="0"/>
              <a:t>The hardware doesn’t allow blank space because it needs to send out signals continuously</a:t>
            </a:r>
          </a:p>
          <a:p>
            <a:r>
              <a:rPr lang="en-US" dirty="0" smtClean="0"/>
              <a:t>Solution: </a:t>
            </a:r>
            <a:r>
              <a:rPr lang="en-US" dirty="0" smtClean="0">
                <a:solidFill>
                  <a:schemeClr val="accent5"/>
                </a:solidFill>
              </a:rPr>
              <a:t>Cyclic Prefix</a:t>
            </a:r>
          </a:p>
          <a:p>
            <a:pPr lvl="1"/>
            <a:r>
              <a:rPr lang="en-US" sz="2200" dirty="0"/>
              <a:t>M</a:t>
            </a:r>
            <a:r>
              <a:rPr lang="en-US" sz="2200" dirty="0" smtClean="0"/>
              <a:t>ake the symbol period longer by copying the tail and glue it in the front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 Prefix (CP)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9811" y="4161515"/>
            <a:ext cx="7373933" cy="2364633"/>
            <a:chOff x="524585" y="4356843"/>
            <a:chExt cx="7373933" cy="2364633"/>
          </a:xfrm>
        </p:grpSpPr>
        <p:grpSp>
          <p:nvGrpSpPr>
            <p:cNvPr id="7" name="Group 6"/>
            <p:cNvGrpSpPr/>
            <p:nvPr/>
          </p:nvGrpSpPr>
          <p:grpSpPr>
            <a:xfrm>
              <a:off x="524585" y="4356843"/>
              <a:ext cx="7373933" cy="2149507"/>
              <a:chOff x="524585" y="4538284"/>
              <a:chExt cx="7373933" cy="214950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5671" t="13586" r="42064"/>
              <a:stretch/>
            </p:blipFill>
            <p:spPr>
              <a:xfrm>
                <a:off x="524585" y="4538284"/>
                <a:ext cx="3971216" cy="214950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061219" y="4940691"/>
                <a:ext cx="837299" cy="1074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906778" y="6176962"/>
              <a:ext cx="786877" cy="544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91206" y="4439447"/>
            <a:ext cx="1415469" cy="52758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44000" tIns="93600" rIns="144000" bIns="93600" rtlCol="0">
            <a:spAutoFit/>
          </a:bodyPr>
          <a:lstStyle/>
          <a:p>
            <a:r>
              <a:rPr lang="en-US" sz="2200" dirty="0" smtClean="0"/>
              <a:t>Symbol </a:t>
            </a:r>
            <a:r>
              <a:rPr lang="en-US" sz="2200" dirty="0" err="1" smtClean="0"/>
              <a:t>i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8881" y="4439447"/>
            <a:ext cx="541736" cy="527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72000" tIns="93600" rIns="72000" bIns="93600" rtlCol="0">
            <a:spAutoFit/>
          </a:bodyPr>
          <a:lstStyle/>
          <a:p>
            <a:r>
              <a:rPr lang="en-US" sz="2200" dirty="0" smtClean="0"/>
              <a:t>CP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90115" y="4439447"/>
            <a:ext cx="1742783" cy="52758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44000" tIns="93600" rIns="144000" bIns="93600" rtlCol="0">
            <a:spAutoFit/>
          </a:bodyPr>
          <a:lstStyle/>
          <a:p>
            <a:r>
              <a:rPr lang="en-US" sz="2200" dirty="0" smtClean="0"/>
              <a:t>Symbol i+1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287789" y="4439447"/>
            <a:ext cx="541736" cy="527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72000" tIns="93600" rIns="72000" bIns="93600" rtlCol="0">
            <a:spAutoFit/>
          </a:bodyPr>
          <a:lstStyle/>
          <a:p>
            <a:r>
              <a:rPr lang="en-US" sz="2200" dirty="0" smtClean="0"/>
              <a:t>CP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8482453" y="447277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52048" y="5146417"/>
            <a:ext cx="3602281" cy="1481609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In 802.11</a:t>
            </a:r>
            <a:r>
              <a:rPr lang="en-US" sz="2000" dirty="0" smtClean="0">
                <a:solidFill>
                  <a:schemeClr val="tx1"/>
                </a:solidFill>
              </a:rPr>
              <a:t>, each symbol with 64 samples</a:t>
            </a:r>
          </a:p>
          <a:p>
            <a:pPr marL="171450">
              <a:spcBef>
                <a:spcPts val="1200"/>
              </a:spcBef>
            </a:pPr>
            <a:r>
              <a:rPr lang="en-US" sz="2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CP:data </a:t>
            </a:r>
            <a:r>
              <a:rPr lang="en-US" sz="2000" dirty="0">
                <a:solidFill>
                  <a:schemeClr val="tx1"/>
                </a:solidFill>
              </a:rPr>
              <a:t>= </a:t>
            </a:r>
            <a:r>
              <a:rPr lang="en-US" sz="2000" dirty="0" smtClean="0">
                <a:solidFill>
                  <a:schemeClr val="tx1"/>
                </a:solidFill>
              </a:rPr>
              <a:t>1:4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 CP: last 16 samples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4" grpId="0" animBg="1"/>
      <p:bldP spid="15" grpId="0" animBg="1"/>
      <p:bldP spid="16" grpId="0" animBg="1"/>
      <p:bldP spid="17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824770"/>
            <a:ext cx="8229600" cy="3896706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Because of the usage of FFT, the signal is </a:t>
            </a:r>
            <a:r>
              <a:rPr lang="en-US" sz="2600" dirty="0" smtClean="0"/>
              <a:t>periodic</a:t>
            </a:r>
          </a:p>
          <a:p>
            <a:endParaRPr lang="en-US" sz="26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6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6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/>
                </a:solidFill>
              </a:rPr>
              <a:t>Delay in </a:t>
            </a:r>
            <a:r>
              <a:rPr lang="en-US" dirty="0">
                <a:solidFill>
                  <a:schemeClr val="accent5"/>
                </a:solidFill>
              </a:rPr>
              <a:t>the time domain </a:t>
            </a:r>
            <a:r>
              <a:rPr lang="en-US" dirty="0"/>
              <a:t>corresponds to </a:t>
            </a:r>
            <a:r>
              <a:rPr lang="en-US" dirty="0" smtClean="0">
                <a:solidFill>
                  <a:schemeClr val="accent2"/>
                </a:solidFill>
              </a:rPr>
              <a:t>phase shift in </a:t>
            </a:r>
            <a:r>
              <a:rPr lang="en-US" dirty="0">
                <a:solidFill>
                  <a:schemeClr val="accent2"/>
                </a:solidFill>
              </a:rPr>
              <a:t>the frequency </a:t>
            </a:r>
            <a:r>
              <a:rPr lang="en-US" dirty="0" smtClean="0">
                <a:solidFill>
                  <a:schemeClr val="accent2"/>
                </a:solidFill>
              </a:rPr>
              <a:t>domain</a:t>
            </a:r>
          </a:p>
          <a:p>
            <a:pPr lvl="1"/>
            <a:r>
              <a:rPr lang="en-US" sz="2400" dirty="0" smtClean="0"/>
              <a:t>Can </a:t>
            </a:r>
            <a:r>
              <a:rPr lang="en-US" sz="2400" dirty="0"/>
              <a:t>still obtain the correct signal in the frequency domain by compensating this </a:t>
            </a:r>
            <a:r>
              <a:rPr lang="en-US" sz="2400" dirty="0" smtClean="0"/>
              <a:t>rotation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89" y="1016859"/>
            <a:ext cx="6131742" cy="166457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2708920"/>
            <a:ext cx="8229600" cy="404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6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2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Cyclic Prefix (CP)</a:t>
            </a:r>
          </a:p>
        </p:txBody>
      </p:sp>
      <p:sp>
        <p:nvSpPr>
          <p:cNvPr id="7" name="Freeform 6"/>
          <p:cNvSpPr/>
          <p:nvPr/>
        </p:nvSpPr>
        <p:spPr>
          <a:xfrm>
            <a:off x="2060744" y="1296425"/>
            <a:ext cx="908593" cy="1161638"/>
          </a:xfrm>
          <a:custGeom>
            <a:avLst/>
            <a:gdLst>
              <a:gd name="connsiteX0" fmla="*/ 0 w 908593"/>
              <a:gd name="connsiteY0" fmla="*/ 903142 h 1161638"/>
              <a:gd name="connsiteX1" fmla="*/ 103249 w 908593"/>
              <a:gd name="connsiteY1" fmla="*/ 510814 h 1161638"/>
              <a:gd name="connsiteX2" fmla="*/ 175524 w 908593"/>
              <a:gd name="connsiteY2" fmla="*/ 180432 h 1161638"/>
              <a:gd name="connsiteX3" fmla="*/ 340722 w 908593"/>
              <a:gd name="connsiteY3" fmla="*/ 4917 h 1161638"/>
              <a:gd name="connsiteX4" fmla="*/ 464621 w 908593"/>
              <a:gd name="connsiteY4" fmla="*/ 366272 h 1161638"/>
              <a:gd name="connsiteX5" fmla="*/ 536896 w 908593"/>
              <a:gd name="connsiteY5" fmla="*/ 820547 h 1161638"/>
              <a:gd name="connsiteX6" fmla="*/ 671120 w 908593"/>
              <a:gd name="connsiteY6" fmla="*/ 1161253 h 1161638"/>
              <a:gd name="connsiteX7" fmla="*/ 815668 w 908593"/>
              <a:gd name="connsiteY7" fmla="*/ 882493 h 1161638"/>
              <a:gd name="connsiteX8" fmla="*/ 908593 w 908593"/>
              <a:gd name="connsiteY8" fmla="*/ 624382 h 116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593" h="1161638">
                <a:moveTo>
                  <a:pt x="0" y="903142"/>
                </a:moveTo>
                <a:cubicBezTo>
                  <a:pt x="36997" y="767204"/>
                  <a:pt x="73995" y="631266"/>
                  <a:pt x="103249" y="510814"/>
                </a:cubicBezTo>
                <a:cubicBezTo>
                  <a:pt x="132503" y="390362"/>
                  <a:pt x="135945" y="264748"/>
                  <a:pt x="175524" y="180432"/>
                </a:cubicBezTo>
                <a:cubicBezTo>
                  <a:pt x="215103" y="96116"/>
                  <a:pt x="292539" y="-26056"/>
                  <a:pt x="340722" y="4917"/>
                </a:cubicBezTo>
                <a:cubicBezTo>
                  <a:pt x="388905" y="35890"/>
                  <a:pt x="431925" y="230334"/>
                  <a:pt x="464621" y="366272"/>
                </a:cubicBezTo>
                <a:cubicBezTo>
                  <a:pt x="497317" y="502210"/>
                  <a:pt x="502480" y="688050"/>
                  <a:pt x="536896" y="820547"/>
                </a:cubicBezTo>
                <a:cubicBezTo>
                  <a:pt x="571312" y="953044"/>
                  <a:pt x="624658" y="1150929"/>
                  <a:pt x="671120" y="1161253"/>
                </a:cubicBezTo>
                <a:cubicBezTo>
                  <a:pt x="717582" y="1171577"/>
                  <a:pt x="776089" y="971972"/>
                  <a:pt x="815668" y="882493"/>
                </a:cubicBezTo>
                <a:cubicBezTo>
                  <a:pt x="855247" y="793014"/>
                  <a:pt x="908593" y="624382"/>
                  <a:pt x="908593" y="624382"/>
                </a:cubicBezTo>
              </a:path>
            </a:pathLst>
          </a:custGeom>
          <a:ln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60744" y="1111728"/>
            <a:ext cx="0" cy="15401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29245" y="1111728"/>
            <a:ext cx="0" cy="15401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144378" y="3320009"/>
            <a:ext cx="908593" cy="1296144"/>
            <a:chOff x="2072370" y="3933056"/>
            <a:chExt cx="908593" cy="1296144"/>
          </a:xfrm>
        </p:grpSpPr>
        <p:sp>
          <p:nvSpPr>
            <p:cNvPr id="11" name="Freeform 10"/>
            <p:cNvSpPr/>
            <p:nvPr/>
          </p:nvSpPr>
          <p:spPr>
            <a:xfrm>
              <a:off x="2072370" y="3933056"/>
              <a:ext cx="908593" cy="1161638"/>
            </a:xfrm>
            <a:custGeom>
              <a:avLst/>
              <a:gdLst>
                <a:gd name="connsiteX0" fmla="*/ 0 w 908593"/>
                <a:gd name="connsiteY0" fmla="*/ 903142 h 1161638"/>
                <a:gd name="connsiteX1" fmla="*/ 103249 w 908593"/>
                <a:gd name="connsiteY1" fmla="*/ 510814 h 1161638"/>
                <a:gd name="connsiteX2" fmla="*/ 175524 w 908593"/>
                <a:gd name="connsiteY2" fmla="*/ 180432 h 1161638"/>
                <a:gd name="connsiteX3" fmla="*/ 340722 w 908593"/>
                <a:gd name="connsiteY3" fmla="*/ 4917 h 1161638"/>
                <a:gd name="connsiteX4" fmla="*/ 464621 w 908593"/>
                <a:gd name="connsiteY4" fmla="*/ 366272 h 1161638"/>
                <a:gd name="connsiteX5" fmla="*/ 536896 w 908593"/>
                <a:gd name="connsiteY5" fmla="*/ 820547 h 1161638"/>
                <a:gd name="connsiteX6" fmla="*/ 671120 w 908593"/>
                <a:gd name="connsiteY6" fmla="*/ 1161253 h 1161638"/>
                <a:gd name="connsiteX7" fmla="*/ 815668 w 908593"/>
                <a:gd name="connsiteY7" fmla="*/ 882493 h 1161638"/>
                <a:gd name="connsiteX8" fmla="*/ 908593 w 908593"/>
                <a:gd name="connsiteY8" fmla="*/ 624382 h 116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593" h="1161638">
                  <a:moveTo>
                    <a:pt x="0" y="903142"/>
                  </a:moveTo>
                  <a:cubicBezTo>
                    <a:pt x="36997" y="767204"/>
                    <a:pt x="73995" y="631266"/>
                    <a:pt x="103249" y="510814"/>
                  </a:cubicBezTo>
                  <a:cubicBezTo>
                    <a:pt x="132503" y="390362"/>
                    <a:pt x="135945" y="264748"/>
                    <a:pt x="175524" y="180432"/>
                  </a:cubicBezTo>
                  <a:cubicBezTo>
                    <a:pt x="215103" y="96116"/>
                    <a:pt x="292539" y="-26056"/>
                    <a:pt x="340722" y="4917"/>
                  </a:cubicBezTo>
                  <a:cubicBezTo>
                    <a:pt x="388905" y="35890"/>
                    <a:pt x="431925" y="230334"/>
                    <a:pt x="464621" y="366272"/>
                  </a:cubicBezTo>
                  <a:cubicBezTo>
                    <a:pt x="497317" y="502210"/>
                    <a:pt x="502480" y="688050"/>
                    <a:pt x="536896" y="820547"/>
                  </a:cubicBezTo>
                  <a:cubicBezTo>
                    <a:pt x="571312" y="953044"/>
                    <a:pt x="624658" y="1150929"/>
                    <a:pt x="671120" y="1161253"/>
                  </a:cubicBezTo>
                  <a:cubicBezTo>
                    <a:pt x="717582" y="1171577"/>
                    <a:pt x="776089" y="971972"/>
                    <a:pt x="815668" y="882493"/>
                  </a:cubicBezTo>
                  <a:cubicBezTo>
                    <a:pt x="855247" y="793014"/>
                    <a:pt x="908593" y="624382"/>
                    <a:pt x="908593" y="624382"/>
                  </a:cubicBezTo>
                </a:path>
              </a:pathLst>
            </a:custGeom>
            <a:ln>
              <a:solidFill>
                <a:schemeClr val="accent1"/>
              </a:solidFill>
              <a:prstDash val="sys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43808" y="3933056"/>
              <a:ext cx="137155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6426922" y="3246196"/>
            <a:ext cx="784694" cy="1235451"/>
          </a:xfrm>
          <a:custGeom>
            <a:avLst/>
            <a:gdLst>
              <a:gd name="connsiteX0" fmla="*/ 0 w 784694"/>
              <a:gd name="connsiteY0" fmla="*/ 633822 h 1235451"/>
              <a:gd name="connsiteX1" fmla="*/ 144549 w 784694"/>
              <a:gd name="connsiteY1" fmla="*/ 148574 h 1235451"/>
              <a:gd name="connsiteX2" fmla="*/ 206499 w 784694"/>
              <a:gd name="connsiteY2" fmla="*/ 4032 h 1235451"/>
              <a:gd name="connsiteX3" fmla="*/ 351047 w 784694"/>
              <a:gd name="connsiteY3" fmla="*/ 272467 h 1235451"/>
              <a:gd name="connsiteX4" fmla="*/ 433647 w 784694"/>
              <a:gd name="connsiteY4" fmla="*/ 788689 h 1235451"/>
              <a:gd name="connsiteX5" fmla="*/ 567871 w 784694"/>
              <a:gd name="connsiteY5" fmla="*/ 1232639 h 1235451"/>
              <a:gd name="connsiteX6" fmla="*/ 702094 w 784694"/>
              <a:gd name="connsiteY6" fmla="*/ 964204 h 1235451"/>
              <a:gd name="connsiteX7" fmla="*/ 784694 w 784694"/>
              <a:gd name="connsiteY7" fmla="*/ 685444 h 12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694" h="1235451">
                <a:moveTo>
                  <a:pt x="0" y="633822"/>
                </a:moveTo>
                <a:cubicBezTo>
                  <a:pt x="55066" y="443680"/>
                  <a:pt x="110133" y="253539"/>
                  <a:pt x="144549" y="148574"/>
                </a:cubicBezTo>
                <a:cubicBezTo>
                  <a:pt x="178965" y="43609"/>
                  <a:pt x="172083" y="-16617"/>
                  <a:pt x="206499" y="4032"/>
                </a:cubicBezTo>
                <a:cubicBezTo>
                  <a:pt x="240915" y="24681"/>
                  <a:pt x="313189" y="141691"/>
                  <a:pt x="351047" y="272467"/>
                </a:cubicBezTo>
                <a:cubicBezTo>
                  <a:pt x="388905" y="403243"/>
                  <a:pt x="397510" y="628660"/>
                  <a:pt x="433647" y="788689"/>
                </a:cubicBezTo>
                <a:cubicBezTo>
                  <a:pt x="469784" y="948718"/>
                  <a:pt x="523130" y="1203387"/>
                  <a:pt x="567871" y="1232639"/>
                </a:cubicBezTo>
                <a:cubicBezTo>
                  <a:pt x="612612" y="1261891"/>
                  <a:pt x="665957" y="1055403"/>
                  <a:pt x="702094" y="964204"/>
                </a:cubicBezTo>
                <a:cubicBezTo>
                  <a:pt x="738231" y="873005"/>
                  <a:pt x="784694" y="685444"/>
                  <a:pt x="784694" y="68544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59632" y="3608041"/>
            <a:ext cx="62252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3200"/>
            </a:lvl1pPr>
          </a:lstStyle>
          <a:p>
            <a:r>
              <a:rPr lang="en-US" sz="2600" dirty="0"/>
              <a:t>FFT(           </a:t>
            </a:r>
            <a:r>
              <a:rPr lang="en-US" sz="2600" dirty="0" smtClean="0"/>
              <a:t>)  =   </a:t>
            </a:r>
            <a:r>
              <a:rPr lang="en-US" sz="2600" dirty="0" err="1"/>
              <a:t>exp</a:t>
            </a:r>
            <a:r>
              <a:rPr lang="en-US" sz="2600" dirty="0"/>
              <a:t>(-2jπ</a:t>
            </a:r>
            <a:r>
              <a:rPr lang="en-US" sz="2600" dirty="0" err="1"/>
              <a:t>Δ</a:t>
            </a:r>
            <a:r>
              <a:rPr lang="en-US" sz="2600" baseline="-25000" dirty="0" err="1"/>
              <a:t>f</a:t>
            </a:r>
            <a:r>
              <a:rPr lang="en-US" sz="2600" dirty="0"/>
              <a:t>)*FFT(          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1640364" y="4453172"/>
            <a:ext cx="2165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delayed version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780054" y="4462464"/>
            <a:ext cx="1865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 signal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 animBg="1"/>
      <p:bldP spid="14" grpId="0" animBg="1"/>
      <p:bldP spid="15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20163" y="4128448"/>
            <a:ext cx="908593" cy="1296144"/>
            <a:chOff x="2072370" y="3933056"/>
            <a:chExt cx="908593" cy="1296144"/>
          </a:xfrm>
        </p:grpSpPr>
        <p:sp>
          <p:nvSpPr>
            <p:cNvPr id="17" name="Freeform 16"/>
            <p:cNvSpPr/>
            <p:nvPr/>
          </p:nvSpPr>
          <p:spPr>
            <a:xfrm>
              <a:off x="2072370" y="3933056"/>
              <a:ext cx="908593" cy="1161638"/>
            </a:xfrm>
            <a:custGeom>
              <a:avLst/>
              <a:gdLst>
                <a:gd name="connsiteX0" fmla="*/ 0 w 908593"/>
                <a:gd name="connsiteY0" fmla="*/ 903142 h 1161638"/>
                <a:gd name="connsiteX1" fmla="*/ 103249 w 908593"/>
                <a:gd name="connsiteY1" fmla="*/ 510814 h 1161638"/>
                <a:gd name="connsiteX2" fmla="*/ 175524 w 908593"/>
                <a:gd name="connsiteY2" fmla="*/ 180432 h 1161638"/>
                <a:gd name="connsiteX3" fmla="*/ 340722 w 908593"/>
                <a:gd name="connsiteY3" fmla="*/ 4917 h 1161638"/>
                <a:gd name="connsiteX4" fmla="*/ 464621 w 908593"/>
                <a:gd name="connsiteY4" fmla="*/ 366272 h 1161638"/>
                <a:gd name="connsiteX5" fmla="*/ 536896 w 908593"/>
                <a:gd name="connsiteY5" fmla="*/ 820547 h 1161638"/>
                <a:gd name="connsiteX6" fmla="*/ 671120 w 908593"/>
                <a:gd name="connsiteY6" fmla="*/ 1161253 h 1161638"/>
                <a:gd name="connsiteX7" fmla="*/ 815668 w 908593"/>
                <a:gd name="connsiteY7" fmla="*/ 882493 h 1161638"/>
                <a:gd name="connsiteX8" fmla="*/ 908593 w 908593"/>
                <a:gd name="connsiteY8" fmla="*/ 624382 h 116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593" h="1161638">
                  <a:moveTo>
                    <a:pt x="0" y="903142"/>
                  </a:moveTo>
                  <a:cubicBezTo>
                    <a:pt x="36997" y="767204"/>
                    <a:pt x="73995" y="631266"/>
                    <a:pt x="103249" y="510814"/>
                  </a:cubicBezTo>
                  <a:cubicBezTo>
                    <a:pt x="132503" y="390362"/>
                    <a:pt x="135945" y="264748"/>
                    <a:pt x="175524" y="180432"/>
                  </a:cubicBezTo>
                  <a:cubicBezTo>
                    <a:pt x="215103" y="96116"/>
                    <a:pt x="292539" y="-26056"/>
                    <a:pt x="340722" y="4917"/>
                  </a:cubicBezTo>
                  <a:cubicBezTo>
                    <a:pt x="388905" y="35890"/>
                    <a:pt x="431925" y="230334"/>
                    <a:pt x="464621" y="366272"/>
                  </a:cubicBezTo>
                  <a:cubicBezTo>
                    <a:pt x="497317" y="502210"/>
                    <a:pt x="502480" y="688050"/>
                    <a:pt x="536896" y="820547"/>
                  </a:cubicBezTo>
                  <a:cubicBezTo>
                    <a:pt x="571312" y="953044"/>
                    <a:pt x="624658" y="1150929"/>
                    <a:pt x="671120" y="1161253"/>
                  </a:cubicBezTo>
                  <a:cubicBezTo>
                    <a:pt x="717582" y="1171577"/>
                    <a:pt x="776089" y="971972"/>
                    <a:pt x="815668" y="882493"/>
                  </a:cubicBezTo>
                  <a:cubicBezTo>
                    <a:pt x="855247" y="793014"/>
                    <a:pt x="908593" y="624382"/>
                    <a:pt x="908593" y="624382"/>
                  </a:cubicBezTo>
                </a:path>
              </a:pathLst>
            </a:custGeom>
            <a:ln>
              <a:solidFill>
                <a:schemeClr val="accent1"/>
              </a:solidFill>
              <a:prstDash val="sys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43808" y="3933056"/>
              <a:ext cx="137155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2406198" y="4078836"/>
            <a:ext cx="784694" cy="1235451"/>
          </a:xfrm>
          <a:custGeom>
            <a:avLst/>
            <a:gdLst>
              <a:gd name="connsiteX0" fmla="*/ 0 w 784694"/>
              <a:gd name="connsiteY0" fmla="*/ 633822 h 1235451"/>
              <a:gd name="connsiteX1" fmla="*/ 144549 w 784694"/>
              <a:gd name="connsiteY1" fmla="*/ 148574 h 1235451"/>
              <a:gd name="connsiteX2" fmla="*/ 206499 w 784694"/>
              <a:gd name="connsiteY2" fmla="*/ 4032 h 1235451"/>
              <a:gd name="connsiteX3" fmla="*/ 351047 w 784694"/>
              <a:gd name="connsiteY3" fmla="*/ 272467 h 1235451"/>
              <a:gd name="connsiteX4" fmla="*/ 433647 w 784694"/>
              <a:gd name="connsiteY4" fmla="*/ 788689 h 1235451"/>
              <a:gd name="connsiteX5" fmla="*/ 567871 w 784694"/>
              <a:gd name="connsiteY5" fmla="*/ 1232639 h 1235451"/>
              <a:gd name="connsiteX6" fmla="*/ 702094 w 784694"/>
              <a:gd name="connsiteY6" fmla="*/ 964204 h 1235451"/>
              <a:gd name="connsiteX7" fmla="*/ 784694 w 784694"/>
              <a:gd name="connsiteY7" fmla="*/ 685444 h 12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694" h="1235451">
                <a:moveTo>
                  <a:pt x="0" y="633822"/>
                </a:moveTo>
                <a:cubicBezTo>
                  <a:pt x="55066" y="443680"/>
                  <a:pt x="110133" y="253539"/>
                  <a:pt x="144549" y="148574"/>
                </a:cubicBezTo>
                <a:cubicBezTo>
                  <a:pt x="178965" y="43609"/>
                  <a:pt x="172083" y="-16617"/>
                  <a:pt x="206499" y="4032"/>
                </a:cubicBezTo>
                <a:cubicBezTo>
                  <a:pt x="240915" y="24681"/>
                  <a:pt x="313189" y="141691"/>
                  <a:pt x="351047" y="272467"/>
                </a:cubicBezTo>
                <a:cubicBezTo>
                  <a:pt x="388905" y="403243"/>
                  <a:pt x="397510" y="628660"/>
                  <a:pt x="433647" y="788689"/>
                </a:cubicBezTo>
                <a:cubicBezTo>
                  <a:pt x="469784" y="948718"/>
                  <a:pt x="523130" y="1203387"/>
                  <a:pt x="567871" y="1232639"/>
                </a:cubicBezTo>
                <a:cubicBezTo>
                  <a:pt x="612612" y="1261891"/>
                  <a:pt x="665957" y="1055403"/>
                  <a:pt x="702094" y="964204"/>
                </a:cubicBezTo>
                <a:cubicBezTo>
                  <a:pt x="738231" y="873005"/>
                  <a:pt x="784694" y="685444"/>
                  <a:pt x="784694" y="68544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Cyclic Prefix (CP)</a:t>
            </a:r>
          </a:p>
        </p:txBody>
      </p:sp>
      <p:sp>
        <p:nvSpPr>
          <p:cNvPr id="8" name="Freeform 7"/>
          <p:cNvSpPr/>
          <p:nvPr/>
        </p:nvSpPr>
        <p:spPr>
          <a:xfrm>
            <a:off x="2423744" y="1691582"/>
            <a:ext cx="784694" cy="1235451"/>
          </a:xfrm>
          <a:custGeom>
            <a:avLst/>
            <a:gdLst>
              <a:gd name="connsiteX0" fmla="*/ 0 w 784694"/>
              <a:gd name="connsiteY0" fmla="*/ 633822 h 1235451"/>
              <a:gd name="connsiteX1" fmla="*/ 144549 w 784694"/>
              <a:gd name="connsiteY1" fmla="*/ 148574 h 1235451"/>
              <a:gd name="connsiteX2" fmla="*/ 206499 w 784694"/>
              <a:gd name="connsiteY2" fmla="*/ 4032 h 1235451"/>
              <a:gd name="connsiteX3" fmla="*/ 351047 w 784694"/>
              <a:gd name="connsiteY3" fmla="*/ 272467 h 1235451"/>
              <a:gd name="connsiteX4" fmla="*/ 433647 w 784694"/>
              <a:gd name="connsiteY4" fmla="*/ 788689 h 1235451"/>
              <a:gd name="connsiteX5" fmla="*/ 567871 w 784694"/>
              <a:gd name="connsiteY5" fmla="*/ 1232639 h 1235451"/>
              <a:gd name="connsiteX6" fmla="*/ 702094 w 784694"/>
              <a:gd name="connsiteY6" fmla="*/ 964204 h 1235451"/>
              <a:gd name="connsiteX7" fmla="*/ 784694 w 784694"/>
              <a:gd name="connsiteY7" fmla="*/ 685444 h 12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694" h="1235451">
                <a:moveTo>
                  <a:pt x="0" y="633822"/>
                </a:moveTo>
                <a:cubicBezTo>
                  <a:pt x="55066" y="443680"/>
                  <a:pt x="110133" y="253539"/>
                  <a:pt x="144549" y="148574"/>
                </a:cubicBezTo>
                <a:cubicBezTo>
                  <a:pt x="178965" y="43609"/>
                  <a:pt x="172083" y="-16617"/>
                  <a:pt x="206499" y="4032"/>
                </a:cubicBezTo>
                <a:cubicBezTo>
                  <a:pt x="240915" y="24681"/>
                  <a:pt x="313189" y="141691"/>
                  <a:pt x="351047" y="272467"/>
                </a:cubicBezTo>
                <a:cubicBezTo>
                  <a:pt x="388905" y="403243"/>
                  <a:pt x="397510" y="628660"/>
                  <a:pt x="433647" y="788689"/>
                </a:cubicBezTo>
                <a:cubicBezTo>
                  <a:pt x="469784" y="948718"/>
                  <a:pt x="523130" y="1203387"/>
                  <a:pt x="567871" y="1232639"/>
                </a:cubicBezTo>
                <a:cubicBezTo>
                  <a:pt x="612612" y="1261891"/>
                  <a:pt x="665957" y="1055403"/>
                  <a:pt x="702094" y="964204"/>
                </a:cubicBezTo>
                <a:cubicBezTo>
                  <a:pt x="738231" y="873005"/>
                  <a:pt x="784694" y="685444"/>
                  <a:pt x="784694" y="68544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1494" y="2896630"/>
            <a:ext cx="2033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original signal</a:t>
            </a:r>
            <a:endParaRPr lang="en-US" sz="2200" dirty="0"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166" y="2060075"/>
            <a:ext cx="535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3200"/>
            </a:lvl1pPr>
          </a:lstStyle>
          <a:p>
            <a:r>
              <a:rPr lang="en-US" sz="2400" dirty="0" smtClean="0"/>
              <a:t>y(t)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FFT(           )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/>
              <a:t>Y[k] = H[k]X[k</a:t>
            </a:r>
            <a:r>
              <a:rPr lang="en-US" sz="2400" dirty="0" smtClean="0"/>
              <a:t>]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   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4555" y="1156843"/>
            <a:ext cx="2102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chemeClr val="accent5"/>
                </a:solidFill>
              </a:rPr>
              <a:t>w/o multipath</a:t>
            </a:r>
            <a:endParaRPr lang="en-US" sz="2200" b="1" u="sng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555" y="3587820"/>
            <a:ext cx="17947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chemeClr val="accent5"/>
                </a:solidFill>
              </a:rPr>
              <a:t>w multipath</a:t>
            </a:r>
            <a:endParaRPr lang="en-US" sz="2200" b="1" u="sng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5180" y="5367500"/>
            <a:ext cx="3483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cs typeface="Trebuchet MS"/>
              </a:rPr>
              <a:t>original signal </a:t>
            </a:r>
            <a:br>
              <a:rPr lang="en-US" sz="2200" dirty="0" smtClean="0">
                <a:cs typeface="Trebuchet MS"/>
              </a:rPr>
            </a:br>
            <a:r>
              <a:rPr lang="en-US" sz="2200" dirty="0" smtClean="0">
                <a:cs typeface="Trebuchet MS"/>
              </a:rPr>
              <a:t>+ delayed-version signa</a:t>
            </a:r>
            <a:r>
              <a:rPr lang="en-US" sz="2200" dirty="0">
                <a:cs typeface="Trebuchet MS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696" y="4447329"/>
            <a:ext cx="8188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3200"/>
            </a:lvl1pPr>
          </a:lstStyle>
          <a:p>
            <a:r>
              <a:rPr lang="en-US" sz="2400" dirty="0" smtClean="0"/>
              <a:t>y(t)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FFT(           )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/>
              <a:t>Y[k</a:t>
            </a:r>
            <a:r>
              <a:rPr lang="en-US" sz="2400" dirty="0" smtClean="0"/>
              <a:t>] 	= (</a:t>
            </a:r>
            <a:r>
              <a:rPr lang="en-US" sz="2400" dirty="0" smtClean="0">
                <a:solidFill>
                  <a:schemeClr val="accent2"/>
                </a:solidFill>
              </a:rPr>
              <a:t>H[k] </a:t>
            </a:r>
            <a:r>
              <a:rPr lang="en-US" sz="2400" dirty="0"/>
              <a:t>+ </a:t>
            </a:r>
            <a:r>
              <a:rPr lang="en-US" sz="2400" dirty="0" err="1">
                <a:solidFill>
                  <a:schemeClr val="accent5"/>
                </a:solidFill>
              </a:rPr>
              <a:t>exp</a:t>
            </a:r>
            <a:r>
              <a:rPr lang="en-US" sz="2400" dirty="0">
                <a:solidFill>
                  <a:schemeClr val="accent5"/>
                </a:solidFill>
              </a:rPr>
              <a:t>(-</a:t>
            </a:r>
            <a:r>
              <a:rPr lang="en-US" sz="2400" dirty="0" smtClean="0">
                <a:solidFill>
                  <a:schemeClr val="accent5"/>
                </a:solidFill>
              </a:rPr>
              <a:t>2jπ</a:t>
            </a:r>
            <a:r>
              <a:rPr lang="en-US" sz="2400" dirty="0" err="1" smtClean="0">
                <a:solidFill>
                  <a:schemeClr val="accent5"/>
                </a:solidFill>
              </a:rPr>
              <a:t>Δ</a:t>
            </a:r>
            <a:r>
              <a:rPr lang="en-US" sz="2400" baseline="-25000" dirty="0" err="1" smtClean="0">
                <a:solidFill>
                  <a:schemeClr val="accent5"/>
                </a:solidFill>
              </a:rPr>
              <a:t>k</a:t>
            </a:r>
            <a:r>
              <a:rPr lang="en-US" sz="2400" dirty="0" smtClean="0">
                <a:solidFill>
                  <a:schemeClr val="accent5"/>
                </a:solidFill>
              </a:rPr>
              <a:t>)H[k]</a:t>
            </a:r>
            <a:r>
              <a:rPr lang="en-US" sz="2400" dirty="0" smtClean="0"/>
              <a:t>)X[k</a:t>
            </a:r>
            <a:r>
              <a:rPr lang="en-US" sz="2400" dirty="0"/>
              <a:t>]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>
                <a:sym typeface="Wingdings"/>
              </a:rPr>
              <a:t>			           		 </a:t>
            </a:r>
            <a:r>
              <a:rPr lang="en-US" sz="2400" dirty="0" smtClean="0">
                <a:sym typeface="Wingdings"/>
              </a:rPr>
              <a:t>	</a:t>
            </a:r>
            <a:r>
              <a:rPr lang="en-US" sz="2400" dirty="0" smtClean="0"/>
              <a:t>= </a:t>
            </a:r>
            <a:r>
              <a:rPr lang="en-US" sz="2400" dirty="0">
                <a:sym typeface="Wingdings"/>
              </a:rPr>
              <a:t>(</a:t>
            </a:r>
            <a:r>
              <a:rPr lang="en-US" sz="2400" dirty="0">
                <a:solidFill>
                  <a:schemeClr val="accent2"/>
                </a:solidFill>
                <a:sym typeface="Wingdings"/>
              </a:rPr>
              <a:t>H</a:t>
            </a:r>
            <a:r>
              <a:rPr lang="en-US" sz="2400" baseline="-25000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sz="2400" dirty="0">
                <a:solidFill>
                  <a:schemeClr val="accent2"/>
                </a:solidFill>
                <a:sym typeface="Wingdings"/>
              </a:rPr>
              <a:t>[k] </a:t>
            </a:r>
            <a:r>
              <a:rPr lang="en-US" sz="2400" dirty="0">
                <a:sym typeface="Wingdings"/>
              </a:rPr>
              <a:t>+</a:t>
            </a:r>
            <a:r>
              <a:rPr lang="en-US" sz="2400" dirty="0">
                <a:solidFill>
                  <a:schemeClr val="accent5"/>
                </a:solidFill>
                <a:sym typeface="Wingdings"/>
              </a:rPr>
              <a:t>H</a:t>
            </a:r>
            <a:r>
              <a:rPr lang="en-US" sz="2400" baseline="-25000" dirty="0">
                <a:solidFill>
                  <a:schemeClr val="accent5"/>
                </a:solidFill>
                <a:sym typeface="Wingdings"/>
              </a:rPr>
              <a:t>2</a:t>
            </a:r>
            <a:r>
              <a:rPr lang="en-US" sz="2400" dirty="0">
                <a:solidFill>
                  <a:schemeClr val="accent5"/>
                </a:solidFill>
                <a:sym typeface="Wingdings"/>
              </a:rPr>
              <a:t>[k]</a:t>
            </a:r>
            <a:r>
              <a:rPr lang="en-US" sz="2400" dirty="0">
                <a:sym typeface="Wingdings"/>
              </a:rPr>
              <a:t>)X[k]</a:t>
            </a:r>
            <a:endParaRPr lang="en-US" sz="2400" dirty="0" smtClean="0"/>
          </a:p>
          <a:p>
            <a:r>
              <a:rPr lang="en-US" sz="2400" dirty="0" smtClean="0">
                <a:sym typeface="Wingdings"/>
              </a:rPr>
              <a:t>			           		    	= </a:t>
            </a:r>
            <a:r>
              <a:rPr lang="en-US" sz="2400" b="1" dirty="0" smtClean="0">
                <a:solidFill>
                  <a:schemeClr val="accent6"/>
                </a:solidFill>
                <a:sym typeface="Wingdings"/>
              </a:rPr>
              <a:t>H’[k]</a:t>
            </a:r>
            <a:r>
              <a:rPr lang="en-US" sz="2400" dirty="0" smtClean="0">
                <a:sym typeface="Wingdings"/>
              </a:rPr>
              <a:t>X[k]	  </a:t>
            </a:r>
            <a:r>
              <a:rPr lang="en-US" sz="2400" dirty="0" smtClean="0"/>
              <a:t>   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271894" y="5426209"/>
            <a:ext cx="2079148" cy="821270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Lump the phase shift in H</a:t>
            </a:r>
          </a:p>
        </p:txBody>
      </p:sp>
    </p:spTree>
    <p:extLst>
      <p:ext uri="{BB962C8B-B14F-4D97-AF65-F5344CB8AC3E}">
        <p14:creationId xmlns:p14="http://schemas.microsoft.com/office/powerpoint/2010/main" val="11240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4" grpId="0"/>
      <p:bldP spid="15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12" y="2750871"/>
            <a:ext cx="6051800" cy="1642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Side Benefit of CP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 </a:t>
            </a:r>
            <a:r>
              <a:rPr lang="en-US" dirty="0"/>
              <a:t>signal to be decoded even if the packet is detected </a:t>
            </a:r>
            <a:r>
              <a:rPr lang="en-US" dirty="0" smtClean="0"/>
              <a:t>not that accurately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864868" y="2852936"/>
            <a:ext cx="0" cy="15401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33369" y="2852936"/>
            <a:ext cx="0" cy="15401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16858" y="2852936"/>
            <a:ext cx="0" cy="154017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85359" y="2852936"/>
            <a:ext cx="0" cy="154017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6856" y="2321233"/>
            <a:ext cx="1746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decodable</a:t>
            </a:r>
            <a:endParaRPr lang="en-US" sz="2200" dirty="0"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33369" y="2322481"/>
            <a:ext cx="2090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accent2"/>
                </a:solidFill>
                <a:cs typeface="Trebuchet MS"/>
              </a:rPr>
              <a:t>undecodable</a:t>
            </a:r>
            <a:endParaRPr lang="en-US" sz="2200" dirty="0">
              <a:solidFill>
                <a:schemeClr val="accent2"/>
              </a:solidFill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45924" y="5460628"/>
            <a:ext cx="3842951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Check the parameter </a:t>
            </a:r>
            <a:r>
              <a:rPr lang="en-US" b="1" dirty="0" smtClean="0">
                <a:solidFill>
                  <a:schemeClr val="tx1"/>
                </a:solidFill>
              </a:rPr>
              <a:t>FFT_OFFSET</a:t>
            </a:r>
            <a:r>
              <a:rPr lang="en-US" dirty="0" smtClean="0">
                <a:solidFill>
                  <a:schemeClr val="tx1"/>
                </a:solidFill>
              </a:rPr>
              <a:t> in the WARP code.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Try to modify it!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99737" y="4430157"/>
            <a:ext cx="228600" cy="1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41513" y="454851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FFT_OFFSET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08765" y="4430157"/>
            <a:ext cx="869809" cy="4869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78574" y="4839320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point you think the first symbol ends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04047" y="4430157"/>
            <a:ext cx="1795690" cy="6424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569" y="5055844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last sample you </a:t>
            </a:r>
          </a:p>
          <a:p>
            <a:r>
              <a:rPr lang="en-US" dirty="0" smtClean="0"/>
              <a:t>actually use for FFT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8" grpId="0" animBg="1"/>
      <p:bldP spid="19" grpId="0"/>
      <p:bldP spid="24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Trebuchet MS"/>
              </a:rPr>
              <a:t>OFDM Diagram</a:t>
            </a:r>
            <a:endParaRPr lang="en-US" dirty="0">
              <a:latin typeface="+mn-lt"/>
              <a:cs typeface="Trebuchet MS"/>
            </a:endParaRPr>
          </a:p>
        </p:txBody>
      </p:sp>
      <p:cxnSp>
        <p:nvCxnSpPr>
          <p:cNvPr id="7" name="Straight Arrow Connector 6"/>
          <p:cNvCxnSpPr>
            <a:endCxn id="8" idx="0"/>
          </p:cNvCxnSpPr>
          <p:nvPr/>
        </p:nvCxnSpPr>
        <p:spPr>
          <a:xfrm>
            <a:off x="1187624" y="2299252"/>
            <a:ext cx="50405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1171530" y="2114586"/>
            <a:ext cx="140963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lIns="36000" rIns="90000" rtlCol="0">
            <a:spAutoFit/>
          </a:bodyPr>
          <a:lstStyle/>
          <a:p>
            <a:r>
              <a:rPr lang="en-US" dirty="0" smtClean="0">
                <a:cs typeface="Trebuchet MS"/>
              </a:rPr>
              <a:t>Modulation</a:t>
            </a:r>
            <a:endParaRPr lang="en-US" dirty="0"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1637389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cxnSp>
        <p:nvCxnSpPr>
          <p:cNvPr id="12" name="Straight Arrow Connector 11"/>
          <p:cNvCxnSpPr>
            <a:stCxn id="8" idx="2"/>
            <a:endCxn id="11" idx="1"/>
          </p:cNvCxnSpPr>
          <p:nvPr/>
        </p:nvCxnSpPr>
        <p:spPr>
          <a:xfrm flipV="1">
            <a:off x="2061013" y="2296651"/>
            <a:ext cx="350747" cy="260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8953" y="1639124"/>
            <a:ext cx="63321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IFFT</a:t>
            </a:r>
            <a:endParaRPr lang="en-US" dirty="0">
              <a:cs typeface="Trebuchet MS"/>
            </a:endParaRPr>
          </a:p>
        </p:txBody>
      </p:sp>
      <p:cxnSp>
        <p:nvCxnSpPr>
          <p:cNvPr id="21" name="Straight Arrow Connector 20"/>
          <p:cNvCxnSpPr>
            <a:stCxn id="11" idx="3"/>
            <a:endCxn id="20" idx="1"/>
          </p:cNvCxnSpPr>
          <p:nvPr/>
        </p:nvCxnSpPr>
        <p:spPr>
          <a:xfrm>
            <a:off x="2953044" y="229665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67174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67174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67174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959297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57116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67174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62194" y="1639124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868733" y="229665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82863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882863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872538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74986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72805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882863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882863" y="18672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882863" y="173351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39952" y="1628800"/>
            <a:ext cx="720080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Insert</a:t>
            </a:r>
            <a:br>
              <a:rPr lang="en-US" dirty="0" smtClean="0">
                <a:cs typeface="Trebuchet MS"/>
              </a:rPr>
            </a:br>
            <a:r>
              <a:rPr lang="en-US" dirty="0" smtClean="0">
                <a:cs typeface="Trebuchet MS"/>
              </a:rPr>
              <a:t>CP</a:t>
            </a:r>
            <a:endParaRPr lang="en-US" dirty="0">
              <a:cs typeface="Trebuchet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40152" y="1628800"/>
            <a:ext cx="720080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D/A</a:t>
            </a:r>
            <a:endParaRPr lang="en-US" dirty="0">
              <a:cs typeface="Trebuchet MS"/>
            </a:endParaRPr>
          </a:p>
        </p:txBody>
      </p:sp>
      <p:cxnSp>
        <p:nvCxnSpPr>
          <p:cNvPr id="47" name="Straight Arrow Connector 46"/>
          <p:cNvCxnSpPr>
            <a:stCxn id="32" idx="3"/>
            <a:endCxn id="46" idx="1"/>
          </p:cNvCxnSpPr>
          <p:nvPr/>
        </p:nvCxnSpPr>
        <p:spPr>
          <a:xfrm flipV="1">
            <a:off x="5703478" y="2288062"/>
            <a:ext cx="236674" cy="103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6" idx="3"/>
          </p:cNvCxnSpPr>
          <p:nvPr/>
        </p:nvCxnSpPr>
        <p:spPr>
          <a:xfrm>
            <a:off x="6660232" y="2288062"/>
            <a:ext cx="576064" cy="659262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704383" y="299199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channel</a:t>
            </a:r>
            <a:endParaRPr lang="en-US" dirty="0">
              <a:cs typeface="Trebuchet M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48337" y="360572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noise</a:t>
            </a:r>
            <a:endParaRPr lang="en-US" dirty="0">
              <a:cs typeface="Trebuchet M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092280" y="3639399"/>
            <a:ext cx="288032" cy="316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55" name="Straight Arrow Connector 54"/>
          <p:cNvCxnSpPr>
            <a:endCxn id="54" idx="0"/>
          </p:cNvCxnSpPr>
          <p:nvPr/>
        </p:nvCxnSpPr>
        <p:spPr>
          <a:xfrm>
            <a:off x="7236296" y="3361330"/>
            <a:ext cx="0" cy="2780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1"/>
            <a:endCxn id="54" idx="6"/>
          </p:cNvCxnSpPr>
          <p:nvPr/>
        </p:nvCxnSpPr>
        <p:spPr>
          <a:xfrm flipH="1">
            <a:off x="7380312" y="3790386"/>
            <a:ext cx="468025" cy="70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52946" y="3475764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cxnSp>
        <p:nvCxnSpPr>
          <p:cNvPr id="62" name="Elbow Connector 61"/>
          <p:cNvCxnSpPr>
            <a:stCxn id="61" idx="2"/>
            <a:endCxn id="64" idx="3"/>
          </p:cNvCxnSpPr>
          <p:nvPr/>
        </p:nvCxnSpPr>
        <p:spPr>
          <a:xfrm rot="5400000">
            <a:off x="6426147" y="4294624"/>
            <a:ext cx="1058215" cy="590044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940152" y="4459492"/>
            <a:ext cx="720080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A/D</a:t>
            </a:r>
            <a:endParaRPr lang="en-US" dirty="0"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1082530" y="4919431"/>
            <a:ext cx="134090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>
                <a:latin typeface="+mn-lt"/>
              </a:rPr>
              <a:t>De-mod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288394" y="4442234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25587" y="4443969"/>
            <a:ext cx="63321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FFT</a:t>
            </a:r>
            <a:endParaRPr lang="en-US" dirty="0">
              <a:cs typeface="Trebuchet M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62194" y="4443969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035274" y="4433645"/>
            <a:ext cx="848407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700" dirty="0" smtClean="0">
                <a:cs typeface="Trebuchet MS"/>
              </a:rPr>
              <a:t>remove</a:t>
            </a:r>
            <a:br>
              <a:rPr lang="en-US" sz="1700" dirty="0" smtClean="0">
                <a:cs typeface="Trebuchet MS"/>
              </a:rPr>
            </a:br>
            <a:r>
              <a:rPr lang="en-US" sz="1700" dirty="0" smtClean="0">
                <a:cs typeface="Trebuchet MS"/>
              </a:rPr>
              <a:t>CP</a:t>
            </a:r>
            <a:endParaRPr lang="en-US" sz="1700" dirty="0">
              <a:cs typeface="Trebuchet M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1064258" y="5169248"/>
            <a:ext cx="504056" cy="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937647" y="5166647"/>
            <a:ext cx="350747" cy="2601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829678" y="522785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843808" y="50864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843808" y="494242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843808" y="537273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2835931" y="551849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2833750" y="56502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68733" y="511861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882863" y="49771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4882863" y="48331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872538" y="526349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4874986" y="540924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872805" y="55409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4882863" y="468916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4882863" y="4555475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5703478" y="5158058"/>
            <a:ext cx="236674" cy="10324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19872" y="1124744"/>
            <a:ext cx="1646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Transmitter</a:t>
            </a:r>
            <a:endParaRPr lang="en-US" sz="2200" dirty="0">
              <a:cs typeface="Trebuchet M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566612" y="5805264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Receiver</a:t>
            </a:r>
            <a:endParaRPr lang="en-US" sz="2200" dirty="0">
              <a:cs typeface="Trebuchet MS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864841" y="2294919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878971" y="21535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878971" y="2009488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878971" y="24398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871094" y="258555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868913" y="27173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878971" y="28512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3739365" y="5215801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753495" y="50743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3753495" y="493037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3753495" y="53606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3745618" y="550643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743437" y="56381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878572" y="565951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2843808" y="482775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753495" y="481569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Unoccupied Subcarriers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3554359"/>
            <a:ext cx="8515351" cy="3042993"/>
          </a:xfrm>
        </p:spPr>
        <p:txBody>
          <a:bodyPr>
            <a:normAutofit/>
          </a:bodyPr>
          <a:lstStyle/>
          <a:p>
            <a:r>
              <a:rPr lang="en-US" dirty="0"/>
              <a:t>Edge sub-carriers are more vulnerable</a:t>
            </a:r>
          </a:p>
          <a:p>
            <a:pPr lvl="1"/>
            <a:r>
              <a:rPr lang="en-US" dirty="0"/>
              <a:t>Frequency might be shifted due to noise or multi-path</a:t>
            </a:r>
          </a:p>
          <a:p>
            <a:r>
              <a:rPr lang="en-US" dirty="0"/>
              <a:t>Leave them unused</a:t>
            </a:r>
          </a:p>
          <a:p>
            <a:pPr lvl="1"/>
            <a:r>
              <a:rPr lang="en-US" dirty="0"/>
              <a:t>In 802.11, only 48 of 64 bins are occupied bins</a:t>
            </a:r>
          </a:p>
          <a:p>
            <a:r>
              <a:rPr lang="en-US" dirty="0"/>
              <a:t>Is it really worth to use OFDM when it costs so many overheads (CP, unoccupied bins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3314873"/>
            <a:ext cx="8640960" cy="3282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6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2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70" y="1135272"/>
            <a:ext cx="3713260" cy="24469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Packet Detection</a:t>
            </a:r>
          </a:p>
          <a:p>
            <a:r>
              <a:rPr lang="en-US" dirty="0"/>
              <a:t>OFDM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Orthogonal Frequency Division </a:t>
            </a:r>
            <a:r>
              <a:rPr lang="en-US" dirty="0" smtClean="0"/>
              <a:t>Modulation)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Synchronization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rebuchet MS"/>
              </a:rPr>
              <a:t>OFDM Diagram</a:t>
            </a:r>
            <a:endParaRPr lang="en-US" dirty="0"/>
          </a:p>
        </p:txBody>
      </p:sp>
      <p:cxnSp>
        <p:nvCxnSpPr>
          <p:cNvPr id="4" name="Straight Arrow Connector 3"/>
          <p:cNvCxnSpPr>
            <a:endCxn id="5" idx="0"/>
          </p:cNvCxnSpPr>
          <p:nvPr/>
        </p:nvCxnSpPr>
        <p:spPr>
          <a:xfrm>
            <a:off x="552616" y="2299252"/>
            <a:ext cx="50405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579476" y="2114586"/>
            <a:ext cx="132372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Modulation</a:t>
            </a:r>
            <a:endParaRPr lang="en-US" dirty="0"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6752" y="1637389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cxnSp>
        <p:nvCxnSpPr>
          <p:cNvPr id="7" name="Straight Arrow Connector 6"/>
          <p:cNvCxnSpPr>
            <a:stCxn id="5" idx="2"/>
            <a:endCxn id="6" idx="1"/>
          </p:cNvCxnSpPr>
          <p:nvPr/>
        </p:nvCxnSpPr>
        <p:spPr>
          <a:xfrm flipV="1">
            <a:off x="1426005" y="2296651"/>
            <a:ext cx="350747" cy="260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13945" y="1639124"/>
            <a:ext cx="63321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IFFT</a:t>
            </a:r>
            <a:endParaRPr lang="en-US" dirty="0">
              <a:cs typeface="Trebuchet MS"/>
            </a:endParaRPr>
          </a:p>
        </p:txBody>
      </p:sp>
      <p:cxnSp>
        <p:nvCxnSpPr>
          <p:cNvPr id="9" name="Straight Arrow Connector 8"/>
          <p:cNvCxnSpPr>
            <a:stCxn id="6" idx="3"/>
            <a:endCxn id="8" idx="1"/>
          </p:cNvCxnSpPr>
          <p:nvPr/>
        </p:nvCxnSpPr>
        <p:spPr>
          <a:xfrm>
            <a:off x="2318036" y="229665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32166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32166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32166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24289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22108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32166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27186" y="1639124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33725" y="229665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47855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47855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37530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239978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37797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47855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47855" y="18672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47855" y="173351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04944" y="1628800"/>
            <a:ext cx="720080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Insert</a:t>
            </a:r>
            <a:br>
              <a:rPr lang="en-US" dirty="0" smtClean="0">
                <a:cs typeface="Trebuchet MS"/>
              </a:rPr>
            </a:br>
            <a:r>
              <a:rPr lang="en-US" dirty="0" smtClean="0">
                <a:cs typeface="Trebuchet MS"/>
              </a:rPr>
              <a:t>CP</a:t>
            </a:r>
            <a:endParaRPr lang="en-US" dirty="0"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5144" y="1628800"/>
            <a:ext cx="720080" cy="13185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D/A</a:t>
            </a:r>
            <a:endParaRPr lang="en-US" dirty="0">
              <a:cs typeface="Trebuchet MS"/>
            </a:endParaRPr>
          </a:p>
        </p:txBody>
      </p:sp>
      <p:cxnSp>
        <p:nvCxnSpPr>
          <p:cNvPr id="28" name="Straight Arrow Connector 27"/>
          <p:cNvCxnSpPr>
            <a:stCxn id="16" idx="3"/>
            <a:endCxn id="27" idx="1"/>
          </p:cNvCxnSpPr>
          <p:nvPr/>
        </p:nvCxnSpPr>
        <p:spPr>
          <a:xfrm flipV="1">
            <a:off x="5068470" y="2288062"/>
            <a:ext cx="236674" cy="103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>
            <a:off x="6848750" y="2288062"/>
            <a:ext cx="576064" cy="659262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92901" y="299199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channel</a:t>
            </a:r>
            <a:endParaRPr lang="en-US" dirty="0"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36855" y="360572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noise</a:t>
            </a:r>
            <a:endParaRPr lang="en-US" dirty="0">
              <a:cs typeface="Trebuchet M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80798" y="3639399"/>
            <a:ext cx="288032" cy="316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33" name="Straight Arrow Connector 32"/>
          <p:cNvCxnSpPr>
            <a:endCxn id="32" idx="0"/>
          </p:cNvCxnSpPr>
          <p:nvPr/>
        </p:nvCxnSpPr>
        <p:spPr>
          <a:xfrm>
            <a:off x="7424814" y="3361330"/>
            <a:ext cx="0" cy="2780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1"/>
            <a:endCxn id="32" idx="6"/>
          </p:cNvCxnSpPr>
          <p:nvPr/>
        </p:nvCxnSpPr>
        <p:spPr>
          <a:xfrm flipH="1">
            <a:off x="7568830" y="3790386"/>
            <a:ext cx="468025" cy="70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41464" y="3451380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cxnSp>
        <p:nvCxnSpPr>
          <p:cNvPr id="36" name="Elbow Connector 35"/>
          <p:cNvCxnSpPr>
            <a:stCxn id="35" idx="2"/>
          </p:cNvCxnSpPr>
          <p:nvPr/>
        </p:nvCxnSpPr>
        <p:spPr>
          <a:xfrm rot="5400000">
            <a:off x="6602473" y="4282434"/>
            <a:ext cx="1082600" cy="590043"/>
          </a:xfrm>
          <a:prstGeom prst="bentConnector3">
            <a:avLst>
              <a:gd name="adj1" fmla="val 50000"/>
            </a:avLst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05144" y="4459492"/>
            <a:ext cx="720080" cy="13185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A/D</a:t>
            </a:r>
            <a:endParaRPr lang="en-US" dirty="0">
              <a:cs typeface="Trebuchet MS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47522" y="4919431"/>
            <a:ext cx="134090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>
                <a:latin typeface="+mn-lt"/>
              </a:rPr>
              <a:t>De-mod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53386" y="4442234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90579" y="4443969"/>
            <a:ext cx="63321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FFT</a:t>
            </a:r>
            <a:endParaRPr lang="en-US" dirty="0">
              <a:cs typeface="Trebuchet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27186" y="4443969"/>
            <a:ext cx="54128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02299" y="4433645"/>
            <a:ext cx="846374" cy="131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remove</a:t>
            </a:r>
            <a:br>
              <a:rPr lang="en-US" dirty="0" smtClean="0">
                <a:cs typeface="Trebuchet MS"/>
              </a:rPr>
            </a:br>
            <a:r>
              <a:rPr lang="en-US" dirty="0" smtClean="0">
                <a:cs typeface="Trebuchet MS"/>
              </a:rPr>
              <a:t>CP</a:t>
            </a:r>
            <a:endParaRPr lang="en-US" dirty="0">
              <a:cs typeface="Trebuchet M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29250" y="5169248"/>
            <a:ext cx="504056" cy="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302639" y="5166647"/>
            <a:ext cx="350747" cy="2601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194670" y="522785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208800" y="50864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208800" y="494242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208800" y="537273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200923" y="551849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98742" y="56502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233725" y="511861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247855" y="49771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247855" y="48331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237530" y="526349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239978" y="540924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237797" y="55409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247855" y="468916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247855" y="4555475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068470" y="5158058"/>
            <a:ext cx="236674" cy="10324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33634" y="1124744"/>
            <a:ext cx="1646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Transmitter</a:t>
            </a:r>
            <a:endParaRPr lang="en-US" sz="2200" dirty="0">
              <a:cs typeface="Trebuchet M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31604" y="5805264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Receiver</a:t>
            </a:r>
            <a:endParaRPr lang="en-US" sz="2200" dirty="0">
              <a:cs typeface="Trebuchet M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229833" y="2294919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3243963" y="21535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243963" y="2009488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243963" y="24398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236086" y="258555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233905" y="27173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243963" y="28512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04357" y="5215801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118487" y="50743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118487" y="493037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118487" y="53606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110610" y="550643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108429" y="56381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243564" y="565951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208800" y="482775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118487" y="481569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6200000">
            <a:off x="5981546" y="2103396"/>
            <a:ext cx="131852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rebuchet MS"/>
              </a:rPr>
              <a:t>Oscillator</a:t>
            </a:r>
            <a:endParaRPr lang="en-US" dirty="0">
              <a:cs typeface="Trebuchet MS"/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5987147" y="4936221"/>
            <a:ext cx="130732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 smtClean="0">
                <a:latin typeface="+mn-lt"/>
              </a:rPr>
              <a:t>Oscillator</a:t>
            </a:r>
            <a:endParaRPr lang="en-US" dirty="0">
              <a:latin typeface="+mn-lt"/>
            </a:endParaRPr>
          </a:p>
        </p:txBody>
      </p:sp>
      <p:cxnSp>
        <p:nvCxnSpPr>
          <p:cNvPr id="80" name="Straight Arrow Connector 79"/>
          <p:cNvCxnSpPr>
            <a:stCxn id="27" idx="3"/>
            <a:endCxn id="78" idx="0"/>
          </p:cNvCxnSpPr>
          <p:nvPr/>
        </p:nvCxnSpPr>
        <p:spPr>
          <a:xfrm>
            <a:off x="6025224" y="2288062"/>
            <a:ext cx="430918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9" idx="0"/>
            <a:endCxn id="37" idx="3"/>
          </p:cNvCxnSpPr>
          <p:nvPr/>
        </p:nvCxnSpPr>
        <p:spPr>
          <a:xfrm flipH="1" flipV="1">
            <a:off x="6025224" y="5118754"/>
            <a:ext cx="430919" cy="213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223319" y="1304654"/>
            <a:ext cx="86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20MHz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23319" y="5718490"/>
            <a:ext cx="86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20MHz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6200000">
            <a:off x="5678651" y="1585556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baseband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16200000">
            <a:off x="5688573" y="569975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baseband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6465761" y="157327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passband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6465761" y="568016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passband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185340" y="182482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2.4GHz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85340" y="513077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2.4GHz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Packet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149"/>
            <a:ext cx="7886700" cy="4881563"/>
          </a:xfrm>
        </p:spPr>
        <p:txBody>
          <a:bodyPr/>
          <a:lstStyle/>
          <a:p>
            <a:r>
              <a:rPr lang="en-US" dirty="0" smtClean="0"/>
              <a:t>Detect where is the starting time of a packet</a:t>
            </a:r>
          </a:p>
          <a:p>
            <a:r>
              <a:rPr lang="en-US" dirty="0" smtClean="0"/>
              <a:t>It might be easy to detect visually, but how can a device automatically find it?</a:t>
            </a:r>
          </a:p>
          <a:p>
            <a:pPr lvl="1"/>
            <a:r>
              <a:rPr lang="en-US" dirty="0" smtClean="0"/>
              <a:t>Simplest way: find the energy burst using a threshold</a:t>
            </a:r>
          </a:p>
          <a:p>
            <a:pPr lvl="1"/>
            <a:r>
              <a:rPr lang="en-US" dirty="0" smtClean="0"/>
              <a:t>Difficulty: hard to determine a good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3" y="4301458"/>
            <a:ext cx="3181597" cy="2386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19" y="4463973"/>
            <a:ext cx="2843481" cy="21326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98817" y="5209999"/>
            <a:ext cx="2961553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067005" y="4695836"/>
            <a:ext cx="122945" cy="129091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977173" y="5202426"/>
            <a:ext cx="2961553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189419" y="4951557"/>
            <a:ext cx="139481" cy="48231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4002" y="398701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✔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6143" y="3990687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accent2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975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04" y="1120027"/>
            <a:ext cx="7886700" cy="5246078"/>
          </a:xfrm>
        </p:spPr>
        <p:txBody>
          <a:bodyPr/>
          <a:lstStyle/>
          <a:p>
            <a:r>
              <a:rPr lang="en-US" dirty="0" smtClean="0"/>
              <a:t>Carrier Frequency Offset (CFO)</a:t>
            </a:r>
          </a:p>
          <a:p>
            <a:pPr lvl="1"/>
            <a:r>
              <a:rPr lang="en-US" dirty="0" err="1" smtClean="0"/>
              <a:t>f</a:t>
            </a:r>
            <a:r>
              <a:rPr lang="en-US" baseline="30000" dirty="0" err="1"/>
              <a:t>c</a:t>
            </a:r>
            <a:r>
              <a:rPr lang="en-US" baseline="-25000" dirty="0" err="1" smtClean="0"/>
              <a:t>tx</a:t>
            </a:r>
            <a:r>
              <a:rPr lang="en-US" dirty="0" smtClean="0"/>
              <a:t> ≠ </a:t>
            </a:r>
            <a:r>
              <a:rPr lang="en-US" dirty="0" err="1" smtClean="0"/>
              <a:t>f</a:t>
            </a:r>
            <a:r>
              <a:rPr lang="en-US" baseline="30000" dirty="0" err="1"/>
              <a:t>c</a:t>
            </a:r>
            <a:r>
              <a:rPr lang="en-US" baseline="-25000" dirty="0" err="1" smtClean="0"/>
              <a:t>rx</a:t>
            </a:r>
            <a:r>
              <a:rPr lang="en-US" dirty="0" smtClean="0"/>
              <a:t> (e.g., TX: 2.45001GHz, RX: 2.44998GHx)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CFO: </a:t>
            </a:r>
            <a:r>
              <a:rPr lang="en-US" dirty="0" err="1" smtClean="0">
                <a:solidFill>
                  <a:schemeClr val="accent5"/>
                </a:solidFill>
              </a:rPr>
              <a:t>Δ</a:t>
            </a:r>
            <a:r>
              <a:rPr lang="en-US" baseline="-25000" dirty="0" err="1" smtClean="0">
                <a:solidFill>
                  <a:schemeClr val="accent5"/>
                </a:solidFill>
              </a:rPr>
              <a:t>f</a:t>
            </a:r>
            <a:r>
              <a:rPr lang="en-US" baseline="-25000" dirty="0" smtClean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= </a:t>
            </a:r>
            <a:r>
              <a:rPr lang="en-US" dirty="0" err="1">
                <a:solidFill>
                  <a:schemeClr val="accent5"/>
                </a:solidFill>
              </a:rPr>
              <a:t>f</a:t>
            </a:r>
            <a:r>
              <a:rPr lang="en-US" baseline="-25000" dirty="0" err="1">
                <a:solidFill>
                  <a:schemeClr val="accent5"/>
                </a:solidFill>
              </a:rPr>
              <a:t>tx</a:t>
            </a:r>
            <a:r>
              <a:rPr lang="en-US" baseline="-25000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– </a:t>
            </a:r>
            <a:r>
              <a:rPr lang="en-US" dirty="0" err="1">
                <a:solidFill>
                  <a:schemeClr val="accent5"/>
                </a:solidFill>
              </a:rPr>
              <a:t>f</a:t>
            </a:r>
            <a:r>
              <a:rPr lang="en-US" baseline="-25000" dirty="0" err="1">
                <a:solidFill>
                  <a:schemeClr val="accent5"/>
                </a:solidFill>
              </a:rPr>
              <a:t>rx</a:t>
            </a:r>
            <a:endParaRPr lang="en-US" baseline="-25000" dirty="0">
              <a:solidFill>
                <a:schemeClr val="accent5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Time-domain</a:t>
            </a:r>
            <a:r>
              <a:rPr lang="en-US" dirty="0" smtClean="0"/>
              <a:t> signals:</a:t>
            </a:r>
            <a:br>
              <a:rPr lang="en-US" dirty="0" smtClean="0"/>
            </a:br>
            <a:r>
              <a:rPr lang="en-US" dirty="0" smtClean="0"/>
              <a:t>y’(t) = y(t) * </a:t>
            </a:r>
            <a:r>
              <a:rPr lang="en-US" dirty="0" err="1" smtClean="0"/>
              <a:t>exp</a:t>
            </a:r>
            <a:r>
              <a:rPr lang="en-US" dirty="0" smtClean="0"/>
              <a:t>(2jπ</a:t>
            </a:r>
            <a:r>
              <a:rPr lang="en-US" dirty="0" err="1" smtClean="0">
                <a:solidFill>
                  <a:schemeClr val="accent5"/>
                </a:solidFill>
              </a:rPr>
              <a:t>Δ</a:t>
            </a:r>
            <a:r>
              <a:rPr lang="en-US" baseline="-25000" dirty="0" err="1" smtClean="0">
                <a:solidFill>
                  <a:schemeClr val="accent5"/>
                </a:solidFill>
              </a:rPr>
              <a:t>f</a:t>
            </a:r>
            <a:r>
              <a:rPr lang="en-US" dirty="0" err="1" smtClean="0">
                <a:solidFill>
                  <a:schemeClr val="accent5"/>
                </a:solidFill>
              </a:rPr>
              <a:t>t</a:t>
            </a:r>
            <a:r>
              <a:rPr lang="en-US" dirty="0" smtClean="0"/>
              <a:t>)</a:t>
            </a:r>
          </a:p>
          <a:p>
            <a:pPr lvl="1"/>
            <a:endParaRPr lang="en-US" baseline="-25000" dirty="0">
              <a:solidFill>
                <a:schemeClr val="accent5"/>
              </a:solidFill>
            </a:endParaRPr>
          </a:p>
          <a:p>
            <a:pPr lvl="1"/>
            <a:endParaRPr lang="en-US" baseline="-25000" dirty="0" smtClean="0">
              <a:solidFill>
                <a:schemeClr val="accent5"/>
              </a:solidFill>
            </a:endParaRPr>
          </a:p>
          <a:p>
            <a:r>
              <a:rPr lang="en-US" dirty="0" smtClean="0"/>
              <a:t>Sample </a:t>
            </a:r>
            <a:r>
              <a:rPr lang="en-US" dirty="0"/>
              <a:t>Frequency Offset </a:t>
            </a:r>
            <a:r>
              <a:rPr lang="en-US" dirty="0" smtClean="0"/>
              <a:t>(SFO)</a:t>
            </a:r>
          </a:p>
          <a:p>
            <a:pPr lvl="1"/>
            <a:r>
              <a:rPr lang="en-US" dirty="0" smtClean="0"/>
              <a:t>Sampling rates in </a:t>
            </a:r>
            <a:r>
              <a:rPr lang="en-US" dirty="0" err="1" smtClean="0"/>
              <a:t>Tx</a:t>
            </a:r>
            <a:r>
              <a:rPr lang="en-US" dirty="0" smtClean="0"/>
              <a:t> and Rx are slightly different</a:t>
            </a:r>
            <a:br>
              <a:rPr lang="en-US" dirty="0" smtClean="0"/>
            </a:br>
            <a:r>
              <a:rPr lang="en-US" dirty="0" smtClean="0"/>
              <a:t>(e.g., TX: 20.0001MHz, RX: 19.99997MHz)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Freq.-domain </a:t>
            </a:r>
            <a:r>
              <a:rPr lang="en-US" dirty="0" smtClean="0"/>
              <a:t>signals: Y’[k] = Y[k] * </a:t>
            </a:r>
            <a:r>
              <a:rPr lang="en-US" dirty="0" err="1" smtClean="0"/>
              <a:t>exp</a:t>
            </a:r>
            <a:r>
              <a:rPr lang="en-US" dirty="0" smtClean="0"/>
              <a:t>(2jπ</a:t>
            </a:r>
            <a:r>
              <a:rPr lang="en-US" dirty="0" err="1" smtClean="0">
                <a:solidFill>
                  <a:schemeClr val="accent5"/>
                </a:solidFill>
              </a:rPr>
              <a:t>δk</a:t>
            </a:r>
            <a:r>
              <a:rPr lang="en-US" dirty="0" err="1" smtClean="0"/>
              <a:t>φ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7846" y="34172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8538" y="341722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83323" y="3212124"/>
            <a:ext cx="304800" cy="2050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0"/>
          </p:cNvCxnSpPr>
          <p:nvPr/>
        </p:nvCxnSpPr>
        <p:spPr>
          <a:xfrm>
            <a:off x="2442797" y="3212124"/>
            <a:ext cx="527215" cy="2050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005753" y="2749063"/>
            <a:ext cx="3312145" cy="829380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cs typeface="Trebuchet MS"/>
              </a:rPr>
              <a:t>Error accumulates over time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723" y="5098468"/>
            <a:ext cx="2679700" cy="685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4589" y="6135146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86650" y="6217978"/>
            <a:ext cx="238858" cy="1702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448581" y="5076092"/>
            <a:ext cx="4299927" cy="789341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cs typeface="Trebuchet MS"/>
              </a:rPr>
              <a:t>Phase rotates </a:t>
            </a:r>
            <a:r>
              <a:rPr lang="en-US" sz="2400" b="1" dirty="0" smtClean="0">
                <a:solidFill>
                  <a:schemeClr val="tx1"/>
                </a:solidFill>
              </a:rPr>
              <a:t>2jπ</a:t>
            </a:r>
            <a:r>
              <a:rPr lang="en-US" sz="2400" b="1" dirty="0" err="1" smtClean="0">
                <a:solidFill>
                  <a:schemeClr val="tx1"/>
                </a:solidFill>
              </a:rPr>
              <a:t>δkφ</a:t>
            </a:r>
            <a:r>
              <a:rPr lang="en-US" sz="2400" dirty="0" smtClean="0">
                <a:solidFill>
                  <a:schemeClr val="tx1"/>
                </a:solidFill>
              </a:rPr>
              <a:t> in the k-</a:t>
            </a:r>
            <a:r>
              <a:rPr lang="en-US" sz="2400" dirty="0" err="1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subcarrier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891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6" grpId="0"/>
      <p:bldP spid="19" grpId="0" animBg="1"/>
      <p:bldP spid="1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04" y="1120027"/>
            <a:ext cx="7886700" cy="5246078"/>
          </a:xfrm>
        </p:spPr>
        <p:txBody>
          <a:bodyPr/>
          <a:lstStyle/>
          <a:p>
            <a:r>
              <a:rPr lang="en-US" dirty="0" smtClean="0"/>
              <a:t>Carrier Frequency Offset (CFO)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Calibrate in </a:t>
            </a:r>
            <a:r>
              <a:rPr lang="en-US" dirty="0" smtClean="0">
                <a:solidFill>
                  <a:schemeClr val="accent5"/>
                </a:solidFill>
              </a:rPr>
              <a:t>time-domain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How: Use the preamble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endParaRPr lang="en-US" baseline="-25000" dirty="0" smtClean="0">
              <a:solidFill>
                <a:schemeClr val="accent5"/>
              </a:solidFill>
            </a:endParaRPr>
          </a:p>
          <a:p>
            <a:r>
              <a:rPr lang="en-US" dirty="0" smtClean="0"/>
              <a:t>Sample </a:t>
            </a:r>
            <a:r>
              <a:rPr lang="en-US" dirty="0"/>
              <a:t>Frequency Offset </a:t>
            </a:r>
            <a:r>
              <a:rPr lang="en-US" dirty="0" smtClean="0"/>
              <a:t>(SFO)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Calibrate in frequency-domain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How: Use the pilot subcarriers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0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Carrier Frequency Offset (CFO)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30" y="4312903"/>
            <a:ext cx="7842120" cy="22418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oscillators of </a:t>
            </a:r>
            <a:r>
              <a:rPr lang="en-US" dirty="0" smtClean="0"/>
              <a:t>Tx and Rx </a:t>
            </a:r>
            <a:r>
              <a:rPr lang="en-US" dirty="0"/>
              <a:t>are not </a:t>
            </a:r>
            <a:r>
              <a:rPr lang="en-US" dirty="0" smtClean="0"/>
              <a:t>perfectly synchronized</a:t>
            </a:r>
          </a:p>
          <a:p>
            <a:pPr lvl="1"/>
            <a:r>
              <a:rPr lang="en-US" dirty="0" smtClean="0"/>
              <a:t>Carrier frequency offset (CFO) </a:t>
            </a:r>
            <a:r>
              <a:rPr lang="en-US" dirty="0" err="1" smtClean="0">
                <a:solidFill>
                  <a:schemeClr val="accent5"/>
                </a:solidFill>
              </a:rPr>
              <a:t>Δ</a:t>
            </a:r>
            <a:r>
              <a:rPr lang="en-US" baseline="-25000" dirty="0" err="1" smtClean="0">
                <a:solidFill>
                  <a:schemeClr val="accent5"/>
                </a:solidFill>
              </a:rPr>
              <a:t>f</a:t>
            </a:r>
            <a:r>
              <a:rPr lang="en-US" baseline="-25000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= </a:t>
            </a:r>
            <a:r>
              <a:rPr lang="en-US" dirty="0" err="1" smtClean="0">
                <a:solidFill>
                  <a:schemeClr val="accent5"/>
                </a:solidFill>
              </a:rPr>
              <a:t>f</a:t>
            </a:r>
            <a:r>
              <a:rPr lang="en-US" baseline="-25000" dirty="0" err="1">
                <a:solidFill>
                  <a:schemeClr val="accent5"/>
                </a:solidFill>
              </a:rPr>
              <a:t>t</a:t>
            </a:r>
            <a:r>
              <a:rPr lang="en-US" baseline="-25000" dirty="0" err="1" smtClean="0">
                <a:solidFill>
                  <a:schemeClr val="accent5"/>
                </a:solidFill>
              </a:rPr>
              <a:t>x</a:t>
            </a:r>
            <a:r>
              <a:rPr lang="en-US" baseline="-25000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– </a:t>
            </a:r>
            <a:r>
              <a:rPr lang="en-US" dirty="0" err="1" smtClean="0">
                <a:solidFill>
                  <a:schemeClr val="accent5"/>
                </a:solidFill>
              </a:rPr>
              <a:t>f</a:t>
            </a:r>
            <a:r>
              <a:rPr lang="en-US" baseline="-25000" dirty="0" err="1">
                <a:solidFill>
                  <a:schemeClr val="accent5"/>
                </a:solidFill>
              </a:rPr>
              <a:t>r</a:t>
            </a:r>
            <a:r>
              <a:rPr lang="en-US" baseline="-25000" dirty="0" err="1" smtClean="0">
                <a:solidFill>
                  <a:schemeClr val="accent5"/>
                </a:solidFill>
              </a:rPr>
              <a:t>x</a:t>
            </a:r>
            <a:endParaRPr lang="en-US" baseline="-25000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/>
              <a:t>Leading to </a:t>
            </a:r>
            <a:r>
              <a:rPr lang="en-US" dirty="0" smtClean="0">
                <a:solidFill>
                  <a:schemeClr val="accent5"/>
                </a:solidFill>
              </a:rPr>
              <a:t>inter-carrier interference (ICI)</a:t>
            </a:r>
          </a:p>
          <a:p>
            <a:r>
              <a:rPr lang="en-US" dirty="0" smtClean="0"/>
              <a:t>OFDM is sensitive to CFO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1363"/>
          <a:stretch/>
        </p:blipFill>
        <p:spPr>
          <a:xfrm>
            <a:off x="1579285" y="1448891"/>
            <a:ext cx="5282261" cy="20936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71786" y="2775904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frequency</a:t>
            </a:r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385785" y="1239905"/>
            <a:ext cx="0" cy="2662566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34068" y="3628013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/>
              <a:t>r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170821" y="1239905"/>
            <a:ext cx="0" cy="2662566"/>
          </a:xfrm>
          <a:prstGeom prst="line">
            <a:avLst/>
          </a:prstGeom>
          <a:ln w="349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5785" y="360343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tx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33936" y="3948377"/>
            <a:ext cx="274320" cy="2088"/>
          </a:xfrm>
          <a:prstGeom prst="straightConnector1">
            <a:avLst/>
          </a:prstGeom>
          <a:ln w="25400">
            <a:solidFill>
              <a:schemeClr val="accent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105955" y="3923993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Δ</a:t>
            </a:r>
            <a:r>
              <a:rPr lang="en-US" baseline="-25000" dirty="0" err="1">
                <a:solidFill>
                  <a:schemeClr val="accent2"/>
                </a:solidFill>
              </a:rPr>
              <a:t>f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839"/>
            <a:ext cx="8229600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Up/Down conversion at Tx/Rx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Up-convert baseband signal </a:t>
            </a:r>
            <a:r>
              <a:rPr lang="en-US" i="1" dirty="0" smtClean="0">
                <a:ea typeface="PT Serif" charset="0"/>
                <a:cs typeface="PT Serif" charset="0"/>
              </a:rPr>
              <a:t>s</a:t>
            </a:r>
            <a:r>
              <a:rPr lang="en-US" dirty="0" smtClean="0">
                <a:ea typeface="PT Serif" charset="0"/>
                <a:cs typeface="PT Serif" charset="0"/>
              </a:rPr>
              <a:t>(</a:t>
            </a:r>
            <a:r>
              <a:rPr lang="en-US" i="1" dirty="0" smtClean="0">
                <a:ea typeface="PT Serif" charset="0"/>
                <a:cs typeface="PT Serif" charset="0"/>
              </a:rPr>
              <a:t>t</a:t>
            </a:r>
            <a:r>
              <a:rPr lang="en-US" dirty="0" smtClean="0">
                <a:ea typeface="PT Serif" charset="0"/>
                <a:cs typeface="PT Serif" charset="0"/>
              </a:rPr>
              <a:t>)</a:t>
            </a:r>
            <a:r>
              <a:rPr lang="en-US" dirty="0" smtClean="0"/>
              <a:t> to passband signal </a:t>
            </a:r>
          </a:p>
          <a:p>
            <a:pPr lvl="1">
              <a:spcBef>
                <a:spcPts val="600"/>
              </a:spcBef>
            </a:pPr>
            <a:endParaRPr lang="en-US" dirty="0" smtClean="0"/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Down-convert passband signal </a:t>
            </a:r>
            <a:r>
              <a:rPr lang="en-US" i="1" dirty="0" smtClean="0"/>
              <a:t>r</a:t>
            </a:r>
            <a:r>
              <a:rPr lang="en-US" dirty="0" smtClean="0"/>
              <a:t>(</a:t>
            </a:r>
            <a:r>
              <a:rPr lang="en-US" i="1" dirty="0" smtClean="0"/>
              <a:t>t</a:t>
            </a:r>
            <a:r>
              <a:rPr lang="en-US" dirty="0" smtClean="0"/>
              <a:t>) back to</a:t>
            </a:r>
          </a:p>
          <a:p>
            <a:pPr>
              <a:spcBef>
                <a:spcPts val="600"/>
              </a:spcBef>
            </a:pPr>
            <a:endParaRPr lang="en-US" baseline="-25000" dirty="0" smtClean="0"/>
          </a:p>
          <a:p>
            <a:pPr>
              <a:spcBef>
                <a:spcPts val="600"/>
              </a:spcBef>
            </a:pPr>
            <a:endParaRPr lang="en-US" baseline="-25000" dirty="0"/>
          </a:p>
          <a:p>
            <a:pPr>
              <a:spcBef>
                <a:spcPts val="600"/>
              </a:spcBef>
            </a:pPr>
            <a:endParaRPr lang="en-US" baseline="-25000" dirty="0" smtClean="0"/>
          </a:p>
          <a:p>
            <a:pPr>
              <a:spcBef>
                <a:spcPts val="600"/>
              </a:spcBef>
            </a:pP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81" y="3510410"/>
            <a:ext cx="52959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CFO Estimation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23019" y="4368182"/>
            <a:ext cx="1348981" cy="65786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17477" y="5180265"/>
            <a:ext cx="8418606" cy="819779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600" dirty="0" smtClean="0">
                <a:solidFill>
                  <a:schemeClr val="tx1"/>
                </a:solidFill>
                <a:cs typeface="Trebuchet MS"/>
              </a:rPr>
              <a:t>Error caused by CFO, accumulated with time </a:t>
            </a:r>
            <a:r>
              <a:rPr lang="en-US" sz="2600" dirty="0" err="1" smtClean="0">
                <a:solidFill>
                  <a:schemeClr val="tx1"/>
                </a:solidFill>
                <a:cs typeface="Trebuchet MS"/>
              </a:rPr>
              <a:t>nT</a:t>
            </a:r>
            <a:r>
              <a:rPr lang="en-US" sz="2600" baseline="-25000" dirty="0" err="1" smtClean="0">
                <a:solidFill>
                  <a:schemeClr val="tx1"/>
                </a:solidFill>
                <a:cs typeface="Trebuchet MS"/>
              </a:rPr>
              <a:t>s</a:t>
            </a:r>
            <a:endParaRPr lang="en-US" sz="2600" baseline="-250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81" y="2377667"/>
            <a:ext cx="3530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CFO </a:t>
            </a:r>
            <a:r>
              <a:rPr lang="en-US" dirty="0" smtClean="0"/>
              <a:t>Correction </a:t>
            </a:r>
            <a:r>
              <a:rPr lang="en-US" dirty="0"/>
              <a:t>in 802.11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96842"/>
            <a:ext cx="7886700" cy="2754386"/>
          </a:xfrm>
        </p:spPr>
        <p:txBody>
          <a:bodyPr/>
          <a:lstStyle/>
          <a:p>
            <a:r>
              <a:rPr lang="en-US" dirty="0"/>
              <a:t>Reuse </a:t>
            </a:r>
            <a:r>
              <a:rPr lang="en-US" dirty="0" smtClean="0"/>
              <a:t>the preamble </a:t>
            </a:r>
            <a:r>
              <a:rPr lang="en-US" dirty="0"/>
              <a:t>to calibrate CFO</a:t>
            </a:r>
          </a:p>
          <a:p>
            <a:r>
              <a:rPr lang="en-US" dirty="0" smtClean="0"/>
              <a:t>The first half part of </a:t>
            </a:r>
            <a:r>
              <a:rPr lang="en-US" dirty="0" smtClean="0"/>
              <a:t>the </a:t>
            </a:r>
            <a:r>
              <a:rPr lang="en-US" dirty="0" smtClean="0"/>
              <a:t>preamble is identical to the second half part</a:t>
            </a:r>
            <a:endParaRPr lang="en-US" dirty="0"/>
          </a:p>
          <a:p>
            <a:pPr lvl="1"/>
            <a:r>
              <a:rPr lang="en-US" dirty="0"/>
              <a:t>The two transmitted signals are identical:</a:t>
            </a:r>
            <a:endParaRPr lang="en-US" baseline="-25000" dirty="0"/>
          </a:p>
          <a:p>
            <a:pPr lvl="1"/>
            <a:r>
              <a:rPr lang="en-US" dirty="0"/>
              <a:t>But, the received signals contain different errors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60866" y="1482703"/>
            <a:ext cx="208823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49098" y="1482703"/>
            <a:ext cx="208823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82599" y="2143720"/>
            <a:ext cx="10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Symbol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0831" y="2135313"/>
            <a:ext cx="10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Symbol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92914" y="1482703"/>
            <a:ext cx="452119" cy="6480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dirty="0" err="1" smtClean="0"/>
              <a:t>s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4581146" y="1474484"/>
            <a:ext cx="452119" cy="6480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dirty="0" err="1" smtClean="0"/>
              <a:t>S</a:t>
            </a:r>
            <a:r>
              <a:rPr lang="en-US" baseline="-25000" dirty="0" err="1" smtClean="0"/>
              <a:t>n+N</a:t>
            </a:r>
            <a:endParaRPr lang="en-US" baseline="-25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260" y="4068753"/>
            <a:ext cx="1397000" cy="21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" y="4890951"/>
            <a:ext cx="4051300" cy="876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4773" y="4873749"/>
            <a:ext cx="393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Additional phase rotation </a:t>
            </a:r>
            <a:r>
              <a:rPr lang="en-US" dirty="0" err="1" smtClean="0">
                <a:solidFill>
                  <a:schemeClr val="accent5"/>
                </a:solidFill>
                <a:sym typeface="Wingdings"/>
              </a:rPr>
              <a:t>Δ</a:t>
            </a:r>
            <a:r>
              <a:rPr lang="en-US" baseline="-25000" dirty="0" err="1" smtClean="0">
                <a:solidFill>
                  <a:schemeClr val="accent5"/>
                </a:solidFill>
                <a:sym typeface="Wingdings"/>
              </a:rPr>
              <a:t>f</a:t>
            </a:r>
            <a:r>
              <a:rPr lang="en-US" dirty="0" err="1" smtClean="0">
                <a:solidFill>
                  <a:schemeClr val="accent5"/>
                </a:solidFill>
                <a:sym typeface="Wingdings"/>
              </a:rPr>
              <a:t>nT</a:t>
            </a:r>
            <a:r>
              <a:rPr lang="en-US" baseline="-25000" dirty="0" err="1" smtClean="0">
                <a:solidFill>
                  <a:schemeClr val="accent5"/>
                </a:solidFill>
                <a:sym typeface="Wingdings"/>
              </a:rPr>
              <a:t>s</a:t>
            </a:r>
            <a:endParaRPr lang="en-US" baseline="-25000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3050" y="5289973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Additional phase rotation </a:t>
            </a:r>
            <a:r>
              <a:rPr lang="en-US" dirty="0" err="1" smtClean="0">
                <a:solidFill>
                  <a:schemeClr val="accent5"/>
                </a:solidFill>
                <a:sym typeface="Wingdings"/>
              </a:rPr>
              <a:t>Δ</a:t>
            </a:r>
            <a:r>
              <a:rPr lang="en-US" baseline="-25000" dirty="0" err="1" smtClean="0">
                <a:solidFill>
                  <a:schemeClr val="accent5"/>
                </a:solidFill>
                <a:sym typeface="Wingdings"/>
              </a:rPr>
              <a:t>f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(</a:t>
            </a:r>
            <a:r>
              <a:rPr lang="en-US" dirty="0" err="1" smtClean="0">
                <a:solidFill>
                  <a:schemeClr val="accent5"/>
                </a:solidFill>
                <a:sym typeface="Wingdings"/>
              </a:rPr>
              <a:t>n+N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)</a:t>
            </a:r>
            <a:r>
              <a:rPr lang="en-US" dirty="0" err="1" smtClean="0">
                <a:solidFill>
                  <a:schemeClr val="accent5"/>
                </a:solidFill>
                <a:sym typeface="Wingdings"/>
              </a:rPr>
              <a:t>T</a:t>
            </a:r>
            <a:r>
              <a:rPr lang="en-US" baseline="-25000" dirty="0" err="1" smtClean="0">
                <a:solidFill>
                  <a:schemeClr val="accent5"/>
                </a:solidFill>
                <a:sym typeface="Wingdings"/>
              </a:rPr>
              <a:t>s</a:t>
            </a:r>
            <a:endParaRPr lang="en-US" baseline="-25000" dirty="0">
              <a:solidFill>
                <a:schemeClr val="accent5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28800" y="5955956"/>
            <a:ext cx="5228500" cy="539412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Find </a:t>
            </a:r>
            <a:r>
              <a:rPr lang="en-US" sz="2800" b="1" dirty="0" err="1">
                <a:solidFill>
                  <a:schemeClr val="tx1"/>
                </a:solidFill>
                <a:sym typeface="Wingdings"/>
              </a:rPr>
              <a:t>Δ</a:t>
            </a:r>
            <a:r>
              <a:rPr lang="en-US" sz="2800" b="1" baseline="-25000" dirty="0" err="1">
                <a:solidFill>
                  <a:schemeClr val="tx1"/>
                </a:solidFill>
                <a:sym typeface="Wingdings"/>
              </a:rPr>
              <a:t>f</a:t>
            </a:r>
            <a:r>
              <a:rPr lang="en-US" sz="2800" b="1" baseline="-2500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800" dirty="0">
                <a:solidFill>
                  <a:schemeClr val="tx1"/>
                </a:solidFill>
                <a:sym typeface="Wingdings"/>
              </a:rPr>
              <a:t>by taking </a:t>
            </a:r>
            <a:r>
              <a:rPr lang="en-US" sz="2800" b="1" dirty="0" err="1">
                <a:solidFill>
                  <a:schemeClr val="tx1"/>
                </a:solidFill>
                <a:sym typeface="Wingdings"/>
              </a:rPr>
              <a:t>y</a:t>
            </a:r>
            <a:r>
              <a:rPr lang="en-US" sz="2800" b="1" baseline="-25000" dirty="0" err="1">
                <a:solidFill>
                  <a:schemeClr val="tx1"/>
                </a:solidFill>
                <a:sym typeface="Wingdings"/>
              </a:rPr>
              <a:t>n+N</a:t>
            </a:r>
            <a:r>
              <a:rPr lang="en-US" sz="2800" b="1" dirty="0">
                <a:solidFill>
                  <a:schemeClr val="tx1"/>
                </a:solidFill>
                <a:sym typeface="Wingdings"/>
              </a:rPr>
              <a:t> / </a:t>
            </a:r>
            <a:r>
              <a:rPr lang="en-US" sz="2800" b="1" dirty="0" err="1" smtClean="0">
                <a:solidFill>
                  <a:schemeClr val="tx1"/>
                </a:solidFill>
                <a:sym typeface="Wingdings"/>
              </a:rPr>
              <a:t>y</a:t>
            </a:r>
            <a:r>
              <a:rPr lang="en-US" sz="2800" b="1" baseline="-25000" dirty="0" err="1" smtClean="0">
                <a:solidFill>
                  <a:schemeClr val="tx1"/>
                </a:solidFill>
                <a:sym typeface="Wingdings"/>
              </a:rPr>
              <a:t>n</a:t>
            </a:r>
            <a:endParaRPr lang="en-US" sz="2800" b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6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05427" y="5376627"/>
            <a:ext cx="1557937" cy="750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1814" y="5380892"/>
            <a:ext cx="2379785" cy="750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CFO </a:t>
            </a:r>
            <a:r>
              <a:rPr lang="en-US" dirty="0"/>
              <a:t>Correction </a:t>
            </a:r>
            <a:r>
              <a:rPr lang="en-US" dirty="0" smtClean="0"/>
              <a:t>in 802.11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79674"/>
            <a:ext cx="7886700" cy="4371438"/>
          </a:xfrm>
        </p:spPr>
        <p:txBody>
          <a:bodyPr>
            <a:normAutofit/>
          </a:bodyPr>
          <a:lstStyle/>
          <a:p>
            <a:r>
              <a:rPr lang="en-US" dirty="0" smtClean="0"/>
              <a:t>To learn CFO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f</a:t>
            </a:r>
            <a:r>
              <a:rPr lang="en-US" dirty="0" smtClean="0"/>
              <a:t>, find the angle of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n</a:t>
            </a:r>
            <a:r>
              <a:rPr lang="en-US" dirty="0" err="1" smtClean="0"/>
              <a:t>y</a:t>
            </a:r>
            <a:r>
              <a:rPr lang="en-US" dirty="0" smtClean="0"/>
              <a:t>*</a:t>
            </a:r>
            <a:r>
              <a:rPr lang="en-US" baseline="-25000" dirty="0" err="1" smtClean="0"/>
              <a:t>n+N</a:t>
            </a:r>
            <a:r>
              <a:rPr lang="en-US" dirty="0" smtClean="0"/>
              <a:t>)</a:t>
            </a:r>
            <a:endParaRPr lang="en-US" baseline="-25000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Calibrate the signals to remove phase rotation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14" y="1189501"/>
            <a:ext cx="69215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364" y="2724259"/>
            <a:ext cx="4699000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64" y="5569897"/>
            <a:ext cx="7518400" cy="4191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052170" y="5520571"/>
            <a:ext cx="1039660" cy="517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55660" y="5520571"/>
            <a:ext cx="1039660" cy="517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67226" y="6154496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</a:rPr>
              <a:t>Received signals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5660" y="615449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calibration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3" grpId="0" uiExpand="1" build="p"/>
      <p:bldP spid="9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Sampli</a:t>
            </a:r>
            <a:r>
              <a:rPr lang="en-US" dirty="0"/>
              <a:t>n</a:t>
            </a:r>
            <a:r>
              <a:rPr lang="en-US" dirty="0" smtClean="0"/>
              <a:t>g </a:t>
            </a:r>
            <a:r>
              <a:rPr lang="en-US" dirty="0"/>
              <a:t>Frequency Offset </a:t>
            </a:r>
            <a:r>
              <a:rPr lang="en-US" dirty="0" smtClean="0"/>
              <a:t>(SFO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53" y="4013328"/>
            <a:ext cx="8229600" cy="2424743"/>
          </a:xfrm>
        </p:spPr>
        <p:txBody>
          <a:bodyPr>
            <a:normAutofit/>
          </a:bodyPr>
          <a:lstStyle/>
          <a:p>
            <a:r>
              <a:rPr lang="en-US" dirty="0" smtClean="0"/>
              <a:t>DAC (at Tx) and ADC (at Rx) never have exactly the same sampling period 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tx</a:t>
            </a:r>
            <a:r>
              <a:rPr lang="en-US" dirty="0" smtClean="0"/>
              <a:t> </a:t>
            </a:r>
            <a:r>
              <a:rPr lang="zh-TW" altLang="en-US" dirty="0" smtClean="0"/>
              <a:t>≠</a:t>
            </a:r>
            <a:r>
              <a:rPr lang="en-US" dirty="0" smtClean="0"/>
              <a:t>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rx</a:t>
            </a:r>
            <a:r>
              <a:rPr lang="en-US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Tx and Rx may sample the signal at slightly different timing offset</a:t>
            </a:r>
          </a:p>
        </p:txBody>
      </p:sp>
      <p:pic>
        <p:nvPicPr>
          <p:cNvPr id="4" name="Picture 3" descr="sin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74" y="2560609"/>
            <a:ext cx="4320480" cy="1132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414" y="1616651"/>
            <a:ext cx="1374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DAC (Tx)</a:t>
            </a: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32974" y="2599939"/>
            <a:ext cx="2823272" cy="1021480"/>
            <a:chOff x="3738216" y="1111376"/>
            <a:chExt cx="2823272" cy="1021480"/>
          </a:xfrm>
        </p:grpSpPr>
        <p:sp>
          <p:nvSpPr>
            <p:cNvPr id="6" name="Oval 5"/>
            <p:cNvSpPr/>
            <p:nvPr/>
          </p:nvSpPr>
          <p:spPr>
            <a:xfrm>
              <a:off x="3738216" y="1111377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94488" y="2017643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01200" y="1111376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749272" y="2017643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442616" y="1111376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sin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7" y="1355783"/>
            <a:ext cx="4703977" cy="11328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07131" y="1416584"/>
            <a:ext cx="3054029" cy="1021480"/>
            <a:chOff x="3802007" y="1111376"/>
            <a:chExt cx="2805046" cy="1021480"/>
          </a:xfrm>
        </p:grpSpPr>
        <p:sp>
          <p:nvSpPr>
            <p:cNvPr id="14" name="Oval 13"/>
            <p:cNvSpPr/>
            <p:nvPr/>
          </p:nvSpPr>
          <p:spPr>
            <a:xfrm>
              <a:off x="3802007" y="1111377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58279" y="2017643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146765" y="1111376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22176" y="2017643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488181" y="1111376"/>
              <a:ext cx="118872" cy="115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2422" y="2868414"/>
            <a:ext cx="1425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ADC (</a:t>
            </a:r>
            <a:r>
              <a:rPr lang="en-US" sz="2200" dirty="0"/>
              <a:t>R</a:t>
            </a:r>
            <a:r>
              <a:rPr lang="en-US" sz="2200" dirty="0" smtClean="0"/>
              <a:t>x)</a:t>
            </a: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175506" y="1137687"/>
            <a:ext cx="0" cy="253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5453" y="1150696"/>
            <a:ext cx="0" cy="253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26320" y="1150696"/>
            <a:ext cx="0" cy="253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63297" y="1177591"/>
            <a:ext cx="0" cy="253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81235" y="1163799"/>
            <a:ext cx="0" cy="253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246" y="5474493"/>
            <a:ext cx="2679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errors due to SFO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161"/>
            <a:ext cx="7886700" cy="52702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Assuming no residual CFO, the k-</a:t>
            </a:r>
            <a:r>
              <a:rPr lang="en-US" dirty="0" err="1" smtClean="0"/>
              <a:t>th</a:t>
            </a:r>
            <a:r>
              <a:rPr lang="en-US" dirty="0" smtClean="0"/>
              <a:t> subcarrier in the received symbol </a:t>
            </a:r>
            <a:r>
              <a:rPr lang="en-US" dirty="0" err="1" smtClean="0"/>
              <a:t>i</a:t>
            </a:r>
            <a:r>
              <a:rPr lang="en-US" dirty="0" smtClean="0"/>
              <a:t> becomes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lvl="2"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All </a:t>
            </a:r>
            <a:r>
              <a:rPr lang="en-US" dirty="0"/>
              <a:t>subcarriers experience the same sampling </a:t>
            </a:r>
            <a:r>
              <a:rPr lang="en-US" dirty="0" smtClean="0"/>
              <a:t>offset, but applied on different frequencies </a:t>
            </a:r>
            <a:r>
              <a:rPr lang="en-US" i="1" dirty="0" smtClean="0"/>
              <a:t>k</a:t>
            </a:r>
          </a:p>
          <a:p>
            <a:pPr lvl="1">
              <a:spcAft>
                <a:spcPts val="600"/>
              </a:spcAft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φ</a:t>
            </a:r>
            <a:r>
              <a:rPr lang="en-US" dirty="0" smtClean="0"/>
              <a:t> is a constant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chemeClr val="accent5"/>
                </a:solidFill>
              </a:rPr>
              <a:t>Each </a:t>
            </a:r>
            <a:r>
              <a:rPr lang="en-US" dirty="0">
                <a:solidFill>
                  <a:schemeClr val="accent5"/>
                </a:solidFill>
              </a:rPr>
              <a:t>subcarrier is rotated by a </a:t>
            </a:r>
            <a:r>
              <a:rPr lang="en-US" dirty="0" smtClean="0">
                <a:solidFill>
                  <a:schemeClr val="accent5"/>
                </a:solidFill>
              </a:rPr>
              <a:t>constant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dirty="0" smtClean="0">
                <a:solidFill>
                  <a:schemeClr val="accent5"/>
                </a:solidFill>
              </a:rPr>
              <a:t>phase shift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Lead to Inter Carrier interference (ICI), which causes loss of the orthogonality of the subcarriers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257" y="2341650"/>
            <a:ext cx="3009900" cy="40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257" y="5034659"/>
            <a:ext cx="7112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2342" y="2341650"/>
            <a:ext cx="1812718" cy="7246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See proof in the </a:t>
            </a:r>
            <a:r>
              <a:rPr lang="en-US" smtClean="0">
                <a:solidFill>
                  <a:schemeClr val="tx1"/>
                </a:solidFill>
              </a:rPr>
              <a:t>next slide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0" y="4273479"/>
            <a:ext cx="2844800" cy="18669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28650" y="2661476"/>
            <a:ext cx="7886700" cy="1328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8650" y="1076475"/>
            <a:ext cx="7886700" cy="1568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67154"/>
            <a:ext cx="8202199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Proof of phase errors due to SFO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7471" y="1507952"/>
            <a:ext cx="17931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Up-convert: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58637" y="2059346"/>
            <a:ext cx="2217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Down-convert:</a:t>
            </a:r>
            <a:endParaRPr lang="en-US" sz="2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3561" y="3718244"/>
            <a:ext cx="1893661" cy="0"/>
          </a:xfrm>
          <a:prstGeom prst="straightConnector1">
            <a:avLst/>
          </a:prstGeom>
          <a:ln w="60325" cmpd="dbl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96924" y="3268674"/>
            <a:ext cx="582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FFT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978292" y="2816253"/>
            <a:ext cx="1638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</a:rPr>
              <a:t>Residual CFO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97217" y="2824143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SFO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941" y="2072017"/>
            <a:ext cx="4940300" cy="393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941" y="1549245"/>
            <a:ext cx="4419600" cy="368300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35" idx="2"/>
          </p:cNvCxnSpPr>
          <p:nvPr/>
        </p:nvCxnSpPr>
        <p:spPr>
          <a:xfrm flipV="1">
            <a:off x="7125376" y="3224253"/>
            <a:ext cx="199014" cy="25372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935287" y="3191004"/>
            <a:ext cx="26800" cy="30850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8650" y="1070904"/>
            <a:ext cx="196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Time-domain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883" y="2635856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Frequency-domain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82923" y="4237696"/>
            <a:ext cx="25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samples in CP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349174" y="4666141"/>
            <a:ext cx="20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FFT window size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4032397" y="5056100"/>
            <a:ext cx="1582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Symbol size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4300342" y="5496521"/>
            <a:ext cx="399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constant indicating the initial phase error of symbol </a:t>
            </a:r>
            <a:r>
              <a:rPr lang="en-US" sz="2000" dirty="0" err="1" smtClean="0"/>
              <a:t>i</a:t>
            </a:r>
            <a:endParaRPr lang="en-US" sz="2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1" y="3535371"/>
            <a:ext cx="4445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Rotation due to SFO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435453" y="4289527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182185" y="3109586"/>
            <a:ext cx="0" cy="23762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30464" y="4104861"/>
            <a:ext cx="2484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996974" y="2740254"/>
            <a:ext cx="430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</a:t>
            </a:r>
            <a:endParaRPr lang="en-US" sz="2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632937" y="3973682"/>
            <a:ext cx="3274116" cy="626586"/>
            <a:chOff x="2753260" y="3356992"/>
            <a:chExt cx="3274116" cy="626586"/>
          </a:xfrm>
        </p:grpSpPr>
        <p:sp>
          <p:nvSpPr>
            <p:cNvPr id="8" name="TextBox 7"/>
            <p:cNvSpPr txBox="1"/>
            <p:nvPr/>
          </p:nvSpPr>
          <p:spPr>
            <a:xfrm>
              <a:off x="5533712" y="3409255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5720" y="3356992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61704" y="3553271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8496" y="3553271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9736" y="3409255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77728" y="3573016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05720" y="3645024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80112" y="3409255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71668" y="3383602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1292" y="3375534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71800" y="3553271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24068" y="3571813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43808" y="3409255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5816" y="3429000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15816" y="3573016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53260" y="3427797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</a:t>
              </a:r>
              <a:endParaRPr lang="en-US" sz="16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23485" y="5844535"/>
            <a:ext cx="4376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Ideal BPSK signals (No rotation)</a:t>
            </a:r>
            <a:endParaRPr lang="en-US" sz="2200" dirty="0"/>
          </a:p>
        </p:txBody>
      </p:sp>
      <p:grpSp>
        <p:nvGrpSpPr>
          <p:cNvPr id="43" name="Group 42"/>
          <p:cNvGrpSpPr/>
          <p:nvPr/>
        </p:nvGrpSpPr>
        <p:grpSpPr>
          <a:xfrm rot="20227921">
            <a:off x="2922269" y="3904452"/>
            <a:ext cx="2867622" cy="536036"/>
            <a:chOff x="3080138" y="3360146"/>
            <a:chExt cx="2867622" cy="536036"/>
          </a:xfrm>
        </p:grpSpPr>
        <p:sp>
          <p:nvSpPr>
            <p:cNvPr id="49" name="TextBox 48"/>
            <p:cNvSpPr txBox="1"/>
            <p:nvPr/>
          </p:nvSpPr>
          <p:spPr>
            <a:xfrm>
              <a:off x="5670120" y="3557628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504D"/>
                  </a:solidFill>
                </a:rPr>
                <a:t>x</a:t>
              </a:r>
              <a:endParaRPr lang="en-US" sz="1600" dirty="0">
                <a:solidFill>
                  <a:srgbClr val="C0504D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80138" y="336014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rgbClr val="C0504D"/>
                </a:solidFill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V="1">
            <a:off x="2533299" y="3574418"/>
            <a:ext cx="3383662" cy="1372063"/>
          </a:xfrm>
          <a:prstGeom prst="line">
            <a:avLst/>
          </a:prstGeom>
          <a:ln w="190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 rot="18878236">
            <a:off x="2629230" y="4177313"/>
            <a:ext cx="3065106" cy="430308"/>
            <a:chOff x="2764191" y="3537882"/>
            <a:chExt cx="3065106" cy="430308"/>
          </a:xfrm>
        </p:grpSpPr>
        <p:sp>
          <p:nvSpPr>
            <p:cNvPr id="69" name="TextBox 68"/>
            <p:cNvSpPr txBox="1"/>
            <p:nvPr/>
          </p:nvSpPr>
          <p:spPr>
            <a:xfrm>
              <a:off x="5644566" y="362963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764191" y="3537882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x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V="1">
            <a:off x="2938879" y="2996040"/>
            <a:ext cx="2664926" cy="2450684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 rot="17152741">
            <a:off x="4536813" y="2753318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x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57291" y="3369521"/>
            <a:ext cx="1762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</a:rPr>
              <a:t>subcarrier 1</a:t>
            </a: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72025" y="2816970"/>
            <a:ext cx="1762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1"/>
                </a:solidFill>
              </a:rPr>
              <a:t>subcarrier 2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55897" y="2408874"/>
            <a:ext cx="1762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/>
                </a:solidFill>
              </a:rPr>
              <a:t>subcarrier 3</a:t>
            </a:r>
            <a:endParaRPr lang="en-US" sz="2200" dirty="0">
              <a:solidFill>
                <a:schemeClr val="accent6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3530733" y="2816970"/>
            <a:ext cx="1366917" cy="2955920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410075" y="1210639"/>
            <a:ext cx="8212624" cy="1051657"/>
          </a:xfrm>
          <a:prstGeom prst="roundRect">
            <a:avLst>
              <a:gd name="adj" fmla="val 9756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cs typeface="Trebuchet MS"/>
              </a:rPr>
              <a:t>Incremental phase errors in different subcarriers</a:t>
            </a:r>
          </a:p>
          <a:p>
            <a:pPr algn="ctr"/>
            <a:r>
              <a:rPr lang="en-US" sz="2600" dirty="0" smtClean="0">
                <a:solidFill>
                  <a:schemeClr val="tx1"/>
                </a:solidFill>
                <a:cs typeface="Trebuchet MS"/>
                <a:sym typeface="Wingdings"/>
              </a:rPr>
              <a:t> Signals keep rotating in the I-Q plane</a:t>
            </a:r>
            <a:endParaRPr lang="en-US" sz="26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02" y="4029286"/>
            <a:ext cx="607420" cy="2603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8621">
            <a:off x="4805969" y="3617491"/>
            <a:ext cx="607420" cy="2603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65771">
            <a:off x="4529927" y="3368419"/>
            <a:ext cx="607420" cy="2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9" grpId="0"/>
      <p:bldP spid="100" grpId="0"/>
      <p:bldP spid="101" grpId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>
                <a:latin typeface="+mn-lt"/>
              </a:rPr>
              <a:t>Packet Detection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725144"/>
            <a:ext cx="8360229" cy="1728192"/>
          </a:xfrm>
          <a:effectLst/>
        </p:spPr>
        <p:txBody>
          <a:bodyPr>
            <a:normAutofit/>
          </a:bodyPr>
          <a:lstStyle/>
          <a:p>
            <a:r>
              <a:rPr lang="en-US" sz="2600" dirty="0" smtClean="0"/>
              <a:t>Double sliding window packet detection</a:t>
            </a:r>
          </a:p>
          <a:p>
            <a:r>
              <a:rPr lang="en-US" sz="2600" dirty="0" smtClean="0"/>
              <a:t>Optimal threshold depends on the receiving power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6643" y="1412776"/>
            <a:ext cx="288032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cs typeface="Trebuchet MS"/>
              </a:rPr>
              <a:t>Packet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40859" y="2204864"/>
            <a:ext cx="1872208" cy="576064"/>
            <a:chOff x="2699792" y="1988840"/>
            <a:chExt cx="1872208" cy="576064"/>
          </a:xfrm>
          <a:effectLst/>
        </p:grpSpPr>
        <p:sp>
          <p:nvSpPr>
            <p:cNvPr id="7" name="Rectangle 6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cs typeface="Trebuchet MS"/>
                </a:rPr>
                <a:t>A</a:t>
              </a:r>
              <a:r>
                <a:rPr lang="en-US" sz="2400" baseline="-25000" dirty="0" smtClean="0">
                  <a:solidFill>
                    <a:schemeClr val="tx1"/>
                  </a:solidFill>
                  <a:cs typeface="Trebuchet MS"/>
                </a:rPr>
                <a:t>n</a:t>
              </a:r>
              <a:endParaRPr lang="en-US" sz="24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cs typeface="Trebuchet MS"/>
                </a:rPr>
                <a:t>B</a:t>
              </a:r>
              <a:r>
                <a:rPr lang="en-US" sz="2400" baseline="-25000" dirty="0" err="1" smtClean="0">
                  <a:solidFill>
                    <a:schemeClr val="tx1"/>
                  </a:solidFill>
                  <a:cs typeface="Trebuchet MS"/>
                </a:rPr>
                <a:t>n</a:t>
              </a:r>
              <a:endParaRPr lang="en-US" sz="24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5292080" y="1700808"/>
            <a:ext cx="1008112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15816" y="4122092"/>
            <a:ext cx="1224136" cy="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139952" y="3212976"/>
            <a:ext cx="921199" cy="909116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061151" y="3212976"/>
            <a:ext cx="951009" cy="909116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12160" y="4122092"/>
            <a:ext cx="1224136" cy="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35896" y="3501008"/>
            <a:ext cx="2952328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93231" y="3270175"/>
            <a:ext cx="154922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Trebuchet MS"/>
              </a:rPr>
              <a:t>threshold</a:t>
            </a:r>
            <a:endParaRPr lang="en-US" sz="2400" dirty="0"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132" y="3307271"/>
            <a:ext cx="334102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Trebuchet MS"/>
              </a:rPr>
              <a:t>Power ratio </a:t>
            </a:r>
            <a:r>
              <a:rPr lang="en-US" sz="2400" dirty="0" err="1" smtClean="0">
                <a:cs typeface="Trebuchet MS"/>
              </a:rPr>
              <a:t>M</a:t>
            </a:r>
            <a:r>
              <a:rPr lang="en-US" sz="2400" baseline="-25000" dirty="0" err="1" smtClean="0">
                <a:cs typeface="Trebuchet MS"/>
              </a:rPr>
              <a:t>n</a:t>
            </a:r>
            <a:r>
              <a:rPr lang="en-US" sz="2400" dirty="0" smtClean="0">
                <a:cs typeface="Trebuchet MS"/>
              </a:rPr>
              <a:t>=A</a:t>
            </a:r>
            <a:r>
              <a:rPr lang="en-US" sz="2400" baseline="-25000" dirty="0" smtClean="0">
                <a:cs typeface="Trebuchet MS"/>
              </a:rPr>
              <a:t>n</a:t>
            </a:r>
            <a:r>
              <a:rPr lang="en-US" sz="2400" dirty="0" smtClean="0">
                <a:cs typeface="Trebuchet MS"/>
              </a:rPr>
              <a:t>/</a:t>
            </a:r>
            <a:r>
              <a:rPr lang="en-US" sz="2400" dirty="0" err="1" smtClean="0">
                <a:cs typeface="Trebuchet MS"/>
              </a:rPr>
              <a:t>B</a:t>
            </a:r>
            <a:r>
              <a:rPr lang="en-US" sz="2400" baseline="-25000" dirty="0" err="1" smtClean="0">
                <a:cs typeface="Trebuchet MS"/>
              </a:rPr>
              <a:t>n</a:t>
            </a:r>
            <a:endParaRPr lang="en-US" sz="2400" baseline="-25000" dirty="0">
              <a:cs typeface="Trebuchet M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41098" y="1412776"/>
            <a:ext cx="288032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cs typeface="Trebuchet MS"/>
              </a:rPr>
              <a:t>Packet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31840" y="1412776"/>
            <a:ext cx="288032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cs typeface="Trebuchet MS"/>
              </a:rPr>
              <a:t>Packet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2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25" grpId="0"/>
      <p:bldP spid="26" grpId="0"/>
      <p:bldP spid="27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Errors due to SFO and CFO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57680"/>
            <a:ext cx="7886700" cy="221928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Subcarrier </a:t>
            </a:r>
            <a:r>
              <a:rPr lang="en-US" i="1" dirty="0" err="1" smtClean="0"/>
              <a:t>i</a:t>
            </a:r>
            <a:r>
              <a:rPr lang="en-US" dirty="0" smtClean="0"/>
              <a:t> of the received frequency domain signals in symbol </a:t>
            </a:r>
            <a:r>
              <a:rPr lang="en-US" i="1" dirty="0" smtClean="0"/>
              <a:t>n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SFO: slope; residual CFO: intersection of y-axis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49449" y="2735973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196181" y="1556032"/>
            <a:ext cx="0" cy="23762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68161" y="1457700"/>
            <a:ext cx="3240360" cy="1459589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4196181" y="2231917"/>
            <a:ext cx="184321" cy="469413"/>
          </a:xfrm>
          <a:prstGeom prst="rightBrac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21657" y="2294633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π</a:t>
            </a:r>
            <a:r>
              <a:rPr lang="en-US" dirty="0" err="1" smtClean="0">
                <a:solidFill>
                  <a:schemeClr val="accent2"/>
                </a:solidFill>
              </a:rPr>
              <a:t>Δ</a:t>
            </a:r>
            <a:r>
              <a:rPr lang="en-US" baseline="-25000" dirty="0" err="1" smtClean="0">
                <a:solidFill>
                  <a:schemeClr val="accent2"/>
                </a:solidFill>
              </a:rPr>
              <a:t>f</a:t>
            </a:r>
            <a:r>
              <a:rPr lang="en-US" dirty="0" err="1" smtClean="0"/>
              <a:t>T</a:t>
            </a:r>
            <a:r>
              <a:rPr lang="en-US" baseline="-25000" dirty="0" err="1" smtClean="0"/>
              <a:t>FFT</a:t>
            </a:r>
            <a:r>
              <a:rPr lang="el-GR" baseline="-25000" dirty="0" smtClean="0"/>
              <a:t> </a:t>
            </a:r>
            <a:r>
              <a:rPr lang="el-GR" dirty="0">
                <a:latin typeface="Calibri" charset="0"/>
                <a:ea typeface="Calibri" charset="0"/>
                <a:cs typeface="Calibri" charset="0"/>
              </a:rPr>
              <a:t>φ</a:t>
            </a:r>
            <a:r>
              <a:rPr lang="en-US" baseline="-25000" dirty="0" smtClean="0"/>
              <a:t> </a:t>
            </a:r>
            <a:r>
              <a:rPr lang="en-US" dirty="0" smtClean="0">
                <a:solidFill>
                  <a:schemeClr val="accent5"/>
                </a:solidFill>
              </a:rPr>
              <a:t>(Residual CFO)</a:t>
            </a:r>
            <a:endParaRPr lang="en-US" baseline="-25000" dirty="0">
              <a:solidFill>
                <a:schemeClr val="accent5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1759" y="1452340"/>
            <a:ext cx="1889949" cy="611742"/>
            <a:chOff x="5438086" y="1569303"/>
            <a:chExt cx="1889949" cy="61174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5438086" y="1835005"/>
              <a:ext cx="385452" cy="1129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823538" y="1642940"/>
              <a:ext cx="0" cy="20336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13030" y="181171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20891" y="1569303"/>
              <a:ext cx="15071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2π</a:t>
              </a:r>
              <a:r>
                <a:rPr lang="en-US" dirty="0" err="1" smtClean="0">
                  <a:solidFill>
                    <a:schemeClr val="accent2"/>
                  </a:solidFill>
                </a:rPr>
                <a:t>δk</a:t>
              </a:r>
              <a:r>
                <a:rPr lang="el-GR" dirty="0">
                  <a:latin typeface="Calibri" charset="0"/>
                  <a:ea typeface="Calibri" charset="0"/>
                  <a:cs typeface="Calibri" charset="0"/>
                </a:rPr>
                <a:t>φ</a:t>
              </a:r>
              <a:r>
                <a:rPr lang="en-US" baseline="-25000" dirty="0" smtClean="0"/>
                <a:t> </a:t>
              </a:r>
              <a:r>
                <a:rPr lang="en-US" dirty="0" smtClean="0">
                  <a:solidFill>
                    <a:schemeClr val="accent5"/>
                  </a:solidFill>
                </a:rPr>
                <a:t>(SFO</a:t>
              </a:r>
              <a:r>
                <a:rPr lang="en-US" dirty="0">
                  <a:solidFill>
                    <a:schemeClr val="accent5"/>
                  </a:solidFill>
                </a:rPr>
                <a:t>)</a:t>
              </a:r>
              <a:endParaRPr lang="en-US" baseline="-25000" dirty="0">
                <a:solidFill>
                  <a:schemeClr val="accent5"/>
                </a:solidFill>
              </a:endParaRPr>
            </a:p>
            <a:p>
              <a:endParaRPr lang="en-US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21857" y="2607455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Subcarrier index </a:t>
            </a:r>
            <a:r>
              <a:rPr lang="en-US" sz="2000" i="1" dirty="0" smtClean="0"/>
              <a:t>k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73359" y="1155282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phase of H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77" y="4910621"/>
            <a:ext cx="4445000" cy="4191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70850" y="1301934"/>
            <a:ext cx="3183514" cy="1687179"/>
            <a:chOff x="2670850" y="1301934"/>
            <a:chExt cx="3183514" cy="1687179"/>
          </a:xfrm>
        </p:grpSpPr>
        <p:sp>
          <p:nvSpPr>
            <p:cNvPr id="19" name="TextBox 18"/>
            <p:cNvSpPr txBox="1"/>
            <p:nvPr/>
          </p:nvSpPr>
          <p:spPr>
            <a:xfrm>
              <a:off x="5187743" y="147544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7106" y="130193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7126" y="164659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34172" y="181816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49729" y="198915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09964" y="214432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70199" y="229463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09715" y="247545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70850" y="261978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Data-aided </a:t>
            </a:r>
            <a:r>
              <a:rPr lang="en-US" dirty="0" smtClean="0"/>
              <a:t>Phase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46" y="3386830"/>
            <a:ext cx="8509708" cy="290129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 smtClean="0"/>
              <a:t>WiFi</a:t>
            </a:r>
            <a:r>
              <a:rPr lang="en-US" sz="2200" dirty="0" smtClean="0"/>
              <a:t> reserves 4 known </a:t>
            </a:r>
            <a:r>
              <a:rPr lang="en-US" sz="2200" dirty="0" smtClean="0">
                <a:solidFill>
                  <a:schemeClr val="accent2"/>
                </a:solidFill>
              </a:rPr>
              <a:t>pilot bits</a:t>
            </a:r>
            <a:r>
              <a:rPr lang="en-US" sz="2200" dirty="0" smtClean="0"/>
              <a:t> (subcarriers) to compute </a:t>
            </a:r>
            <a:br>
              <a:rPr lang="en-US" sz="2200" dirty="0" smtClean="0"/>
            </a:br>
            <a:r>
              <a:rPr lang="en-US" sz="2200" dirty="0" smtClean="0"/>
              <a:t>H</a:t>
            </a:r>
            <a:r>
              <a:rPr lang="en-US" sz="2200" baseline="-25000" dirty="0" smtClean="0"/>
              <a:t>k</a:t>
            </a:r>
            <a:r>
              <a:rPr lang="en-US" sz="2200" dirty="0" smtClean="0">
                <a:solidFill>
                  <a:schemeClr val="accent5"/>
                </a:solidFill>
              </a:rPr>
              <a:t>e</a:t>
            </a:r>
            <a:r>
              <a:rPr lang="en-US" sz="2200" baseline="30000" dirty="0" smtClean="0">
                <a:solidFill>
                  <a:schemeClr val="accent5"/>
                </a:solidFill>
              </a:rPr>
              <a:t>j2π(</a:t>
            </a:r>
            <a:r>
              <a:rPr lang="en-US" sz="2200" baseline="30000" dirty="0" err="1" smtClean="0">
                <a:solidFill>
                  <a:schemeClr val="accent5"/>
                </a:solidFill>
              </a:rPr>
              <a:t>η+θ</a:t>
            </a:r>
            <a:r>
              <a:rPr lang="en-US" sz="2200" baseline="30000" dirty="0" err="1">
                <a:solidFill>
                  <a:schemeClr val="accent5"/>
                </a:solidFill>
              </a:rPr>
              <a:t>k</a:t>
            </a:r>
            <a:r>
              <a:rPr lang="en-US" sz="2200" baseline="30000" dirty="0">
                <a:solidFill>
                  <a:schemeClr val="accent5"/>
                </a:solidFill>
              </a:rPr>
              <a:t>)</a:t>
            </a:r>
            <a:r>
              <a:rPr lang="en-US" sz="2200" dirty="0" smtClean="0"/>
              <a:t>=</a:t>
            </a:r>
            <a:r>
              <a:rPr lang="en-US" sz="2200" dirty="0" err="1" smtClean="0"/>
              <a:t>Y</a:t>
            </a:r>
            <a:r>
              <a:rPr lang="en-US" sz="2200" baseline="-25000" dirty="0" err="1" smtClean="0"/>
              <a:t>k</a:t>
            </a:r>
            <a:r>
              <a:rPr lang="en-US" sz="2200" dirty="0" smtClean="0"/>
              <a:t>/</a:t>
            </a:r>
            <a:r>
              <a:rPr lang="en-US" sz="2200" dirty="0" err="1" smtClean="0"/>
              <a:t>X</a:t>
            </a:r>
            <a:r>
              <a:rPr lang="en-US" sz="2200" baseline="-25000" dirty="0" err="1" smtClean="0"/>
              <a:t>k</a:t>
            </a:r>
            <a:endParaRPr lang="en-US" sz="2200" baseline="-250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Estimate </a:t>
            </a:r>
            <a:r>
              <a:rPr lang="en-US" sz="2200" dirty="0" smtClean="0">
                <a:solidFill>
                  <a:schemeClr val="accent5"/>
                </a:solidFill>
              </a:rPr>
              <a:t>SFO </a:t>
            </a:r>
            <a:r>
              <a:rPr lang="en-US" sz="2200" dirty="0" err="1" smtClean="0">
                <a:solidFill>
                  <a:schemeClr val="accent5"/>
                </a:solidFill>
              </a:rPr>
              <a:t>θ</a:t>
            </a:r>
            <a:r>
              <a:rPr lang="en-US" sz="2200" baseline="-25000" dirty="0" err="1" smtClean="0">
                <a:solidFill>
                  <a:schemeClr val="accent5"/>
                </a:solidFill>
              </a:rPr>
              <a:t>k</a:t>
            </a:r>
            <a:r>
              <a:rPr lang="en-US" sz="2200" dirty="0" smtClean="0">
                <a:solidFill>
                  <a:schemeClr val="accent5"/>
                </a:solidFill>
              </a:rPr>
              <a:t> and CFO </a:t>
            </a:r>
            <a:r>
              <a:rPr lang="en-US" sz="2200" dirty="0" err="1" smtClean="0">
                <a:solidFill>
                  <a:schemeClr val="accent5"/>
                </a:solidFill>
              </a:rPr>
              <a:t>η</a:t>
            </a:r>
            <a:r>
              <a:rPr lang="en-US" sz="2200" dirty="0" smtClean="0">
                <a:solidFill>
                  <a:schemeClr val="accent5"/>
                </a:solidFill>
              </a:rPr>
              <a:t> </a:t>
            </a:r>
            <a:r>
              <a:rPr lang="en-US" sz="2200" dirty="0" smtClean="0"/>
              <a:t>by finding the </a:t>
            </a:r>
            <a:r>
              <a:rPr lang="en-US" sz="2200" dirty="0" smtClean="0">
                <a:solidFill>
                  <a:schemeClr val="accent2"/>
                </a:solidFill>
              </a:rPr>
              <a:t>linear regression </a:t>
            </a:r>
            <a:r>
              <a:rPr lang="en-US" sz="2200" dirty="0" smtClean="0"/>
              <a:t>of the phase changes experienced by the pilot bits 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Update the channel by </a:t>
            </a:r>
            <a:r>
              <a:rPr lang="en-US" sz="2200" dirty="0" err="1" smtClean="0"/>
              <a:t>H’</a:t>
            </a:r>
            <a:r>
              <a:rPr lang="en-US" sz="2200" baseline="-25000" dirty="0" err="1" smtClean="0"/>
              <a:t>k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H</a:t>
            </a:r>
            <a:r>
              <a:rPr lang="en-US" sz="2200" baseline="-25000" dirty="0" smtClean="0"/>
              <a:t>k</a:t>
            </a:r>
            <a:r>
              <a:rPr lang="en-US" sz="2200" dirty="0" smtClean="0">
                <a:solidFill>
                  <a:schemeClr val="accent5"/>
                </a:solidFill>
              </a:rPr>
              <a:t>e</a:t>
            </a:r>
            <a:r>
              <a:rPr lang="en-US" sz="2200" baseline="30000" dirty="0">
                <a:solidFill>
                  <a:schemeClr val="accent5"/>
                </a:solidFill>
              </a:rPr>
              <a:t>2jπ(</a:t>
            </a:r>
            <a:r>
              <a:rPr lang="en-US" sz="2200" baseline="30000" dirty="0" err="1">
                <a:solidFill>
                  <a:schemeClr val="accent5"/>
                </a:solidFill>
              </a:rPr>
              <a:t>η+θk</a:t>
            </a:r>
            <a:r>
              <a:rPr lang="en-US" sz="2200" baseline="30000" dirty="0">
                <a:solidFill>
                  <a:schemeClr val="accent5"/>
                </a:solidFill>
              </a:rPr>
              <a:t>)</a:t>
            </a:r>
            <a:r>
              <a:rPr lang="en-US" sz="2200" dirty="0" smtClean="0"/>
              <a:t> </a:t>
            </a:r>
            <a:r>
              <a:rPr lang="en-US" sz="2200" dirty="0"/>
              <a:t>for every </a:t>
            </a:r>
            <a:r>
              <a:rPr lang="en-US" sz="2200" dirty="0" smtClean="0"/>
              <a:t>symbol k, and then decode the remaining non-pilot subcarriers</a:t>
            </a:r>
            <a:endParaRPr lang="en-US" sz="2200" dirty="0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38815" y="2704077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185547" y="1524136"/>
            <a:ext cx="0" cy="18626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4185547" y="2200021"/>
            <a:ext cx="184321" cy="469413"/>
          </a:xfrm>
          <a:prstGeom prst="rightBrac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11023" y="2262737"/>
            <a:ext cx="323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2π</a:t>
            </a:r>
            <a:r>
              <a:rPr lang="en-US" dirty="0" err="1">
                <a:solidFill>
                  <a:schemeClr val="accent2"/>
                </a:solidFill>
              </a:rPr>
              <a:t>Δ</a:t>
            </a:r>
            <a:r>
              <a:rPr lang="en-US" baseline="-25000" dirty="0" err="1">
                <a:solidFill>
                  <a:schemeClr val="accent2"/>
                </a:solidFill>
              </a:rPr>
              <a:t>f</a:t>
            </a:r>
            <a:r>
              <a:rPr lang="en-US" dirty="0" err="1"/>
              <a:t>T</a:t>
            </a:r>
            <a:r>
              <a:rPr lang="en-US" baseline="-25000" dirty="0" err="1"/>
              <a:t>FFT</a:t>
            </a:r>
            <a:r>
              <a:rPr lang="el-GR" baseline="-25000" dirty="0"/>
              <a:t> </a:t>
            </a:r>
            <a:r>
              <a:rPr lang="el-GR" dirty="0" smtClean="0"/>
              <a:t>φ</a:t>
            </a:r>
            <a:r>
              <a:rPr lang="en-US" dirty="0" smtClean="0"/>
              <a:t> = 2π</a:t>
            </a:r>
            <a:r>
              <a:rPr lang="en-US" baseline="-25000" dirty="0" smtClean="0"/>
              <a:t> </a:t>
            </a:r>
            <a:r>
              <a:rPr lang="en-US" dirty="0" err="1">
                <a:solidFill>
                  <a:schemeClr val="accent5"/>
                </a:solidFill>
              </a:rPr>
              <a:t>η</a:t>
            </a:r>
            <a:r>
              <a:rPr lang="en-US" dirty="0" smtClean="0"/>
              <a:t> (Residual CFO)</a:t>
            </a:r>
            <a:endParaRPr lang="en-US" baseline="-25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175506" y="1409147"/>
            <a:ext cx="2763730" cy="656150"/>
            <a:chOff x="5292467" y="1558006"/>
            <a:chExt cx="2763730" cy="65615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5292467" y="1916832"/>
              <a:ext cx="575677" cy="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5858835" y="1668726"/>
              <a:ext cx="9309" cy="24810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436096" y="184482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4769" y="1558006"/>
              <a:ext cx="2171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2π</a:t>
              </a:r>
              <a:r>
                <a:rPr lang="en-US" dirty="0" err="1">
                  <a:solidFill>
                    <a:schemeClr val="accent2"/>
                  </a:solidFill>
                </a:rPr>
                <a:t>δk</a:t>
              </a:r>
              <a:r>
                <a:rPr lang="el-GR" dirty="0" smtClean="0"/>
                <a:t>φ</a:t>
              </a:r>
              <a:r>
                <a:rPr lang="en-US" dirty="0" smtClean="0"/>
                <a:t> = </a:t>
              </a:r>
              <a:r>
                <a:rPr lang="en-US" dirty="0"/>
                <a:t>2π</a:t>
              </a:r>
              <a:r>
                <a:rPr lang="en-US" baseline="-25000" dirty="0" smtClean="0"/>
                <a:t> </a:t>
              </a:r>
              <a:r>
                <a:rPr lang="en-US" sz="2000" dirty="0" err="1" smtClean="0">
                  <a:solidFill>
                    <a:schemeClr val="accent5"/>
                  </a:solidFill>
                </a:rPr>
                <a:t>θ</a:t>
              </a:r>
              <a:r>
                <a:rPr lang="en-US" dirty="0" err="1" smtClean="0">
                  <a:solidFill>
                    <a:schemeClr val="accent5"/>
                  </a:solidFill>
                </a:rPr>
                <a:t>k</a:t>
              </a:r>
              <a:r>
                <a:rPr lang="en-US" dirty="0" smtClean="0">
                  <a:solidFill>
                    <a:schemeClr val="accent5"/>
                  </a:solidFill>
                </a:rPr>
                <a:t> </a:t>
              </a:r>
              <a:r>
                <a:rPr lang="en-US" dirty="0" smtClean="0"/>
                <a:t>(SFO</a:t>
              </a:r>
              <a:r>
                <a:rPr lang="en-US" dirty="0"/>
                <a:t>)</a:t>
              </a:r>
              <a:endParaRPr lang="en-US" baseline="-25000" dirty="0"/>
            </a:p>
            <a:p>
              <a:endParaRPr lang="en-US" baseline="-25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42871" y="1393342"/>
            <a:ext cx="2531616" cy="1279848"/>
            <a:chOff x="3059832" y="1542201"/>
            <a:chExt cx="2531616" cy="1279848"/>
          </a:xfrm>
        </p:grpSpPr>
        <p:sp>
          <p:nvSpPr>
            <p:cNvPr id="27" name="TextBox 26"/>
            <p:cNvSpPr txBox="1"/>
            <p:nvPr/>
          </p:nvSpPr>
          <p:spPr>
            <a:xfrm>
              <a:off x="3059832" y="245271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07904" y="243661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8024" y="20046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04190" y="154220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x</a:t>
              </a:r>
              <a:endParaRPr lang="en-US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98928" y="1473514"/>
            <a:ext cx="4719081" cy="1610922"/>
            <a:chOff x="1315889" y="1622373"/>
            <a:chExt cx="4719081" cy="161092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651308" y="1622373"/>
              <a:ext cx="3383662" cy="1372063"/>
            </a:xfrm>
            <a:prstGeom prst="line">
              <a:avLst/>
            </a:prstGeom>
            <a:ln w="254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315889" y="2833185"/>
              <a:ext cx="14177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0504D"/>
                  </a:solidFill>
                </a:rPr>
                <a:t>regression</a:t>
              </a:r>
              <a:endParaRPr lang="en-US" sz="2000" dirty="0">
                <a:solidFill>
                  <a:srgbClr val="C0504D"/>
                </a:solidFill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>
          <a:xfrm flipV="1">
            <a:off x="2654839" y="2704077"/>
            <a:ext cx="3168352" cy="1"/>
          </a:xfrm>
          <a:prstGeom prst="line">
            <a:avLst/>
          </a:prstGeom>
          <a:ln w="635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71" y="5731468"/>
            <a:ext cx="4278410" cy="80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Phase Tracking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75622" y="3514101"/>
            <a:ext cx="3600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322354" y="2334160"/>
            <a:ext cx="0" cy="23762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70633" y="3329435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0941" y="1964828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188364" y="2468395"/>
            <a:ext cx="633039" cy="876967"/>
            <a:chOff x="5188364" y="2468395"/>
            <a:chExt cx="633039" cy="876967"/>
          </a:xfrm>
        </p:grpSpPr>
        <p:sp>
          <p:nvSpPr>
            <p:cNvPr id="26" name="TextBox 25"/>
            <p:cNvSpPr txBox="1"/>
            <p:nvPr/>
          </p:nvSpPr>
          <p:spPr>
            <a:xfrm rot="20227921">
              <a:off x="5392672" y="2735966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227921">
              <a:off x="5438711" y="2659828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20227921">
              <a:off x="5543763" y="303758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0227921">
              <a:off x="5499116" y="284737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20227921">
              <a:off x="5444206" y="2929338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20227921">
              <a:off x="5188364" y="246839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20227921">
              <a:off x="5380802" y="253999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20227921">
              <a:off x="5280437" y="254318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</a:rPr>
                <a:t>x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73106" y="3198256"/>
            <a:ext cx="3274116" cy="595809"/>
            <a:chOff x="2753260" y="3356992"/>
            <a:chExt cx="3274116" cy="595809"/>
          </a:xfrm>
        </p:grpSpPr>
        <p:sp>
          <p:nvSpPr>
            <p:cNvPr id="9" name="TextBox 8"/>
            <p:cNvSpPr txBox="1"/>
            <p:nvPr/>
          </p:nvSpPr>
          <p:spPr>
            <a:xfrm>
              <a:off x="5533712" y="340925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05720" y="3356992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61704" y="3553271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8496" y="3553271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9736" y="340925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7728" y="3573016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05720" y="364502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0112" y="340925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71668" y="3383602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1292" y="337553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71800" y="3553271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4068" y="357181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43808" y="340925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15816" y="3429000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15816" y="3573016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53260" y="3427797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x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882117" y="5052961"/>
            <a:ext cx="75173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Decoded signals in the I-Q plane after phase tracking</a:t>
            </a:r>
            <a:endParaRPr lang="en-US" sz="22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898" y="2296194"/>
            <a:ext cx="1828800" cy="381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46" y="3038033"/>
            <a:ext cx="533400" cy="3048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019143" y="3647974"/>
            <a:ext cx="879944" cy="977896"/>
            <a:chOff x="1911702" y="4223137"/>
            <a:chExt cx="879944" cy="977896"/>
          </a:xfrm>
        </p:grpSpPr>
        <p:grpSp>
          <p:nvGrpSpPr>
            <p:cNvPr id="44" name="Group 43"/>
            <p:cNvGrpSpPr/>
            <p:nvPr/>
          </p:nvGrpSpPr>
          <p:grpSpPr>
            <a:xfrm>
              <a:off x="1911702" y="4223137"/>
              <a:ext cx="879944" cy="977896"/>
              <a:chOff x="2902550" y="3576464"/>
              <a:chExt cx="879944" cy="977896"/>
            </a:xfrm>
          </p:grpSpPr>
          <p:sp>
            <p:nvSpPr>
              <p:cNvPr id="40" name="TextBox 39"/>
              <p:cNvSpPr txBox="1"/>
              <p:nvPr/>
            </p:nvSpPr>
            <p:spPr>
              <a:xfrm rot="20227921">
                <a:off x="2902550" y="3576464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20227921">
                <a:off x="2929889" y="3746824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20227921">
                <a:off x="3077412" y="3941967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20227921">
                <a:off x="3143451" y="3861018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20227921">
                <a:off x="3263747" y="4246583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20227921">
                <a:off x="3504854" y="4246583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20227921">
                <a:off x="3307694" y="4091920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4F81BD"/>
                    </a:solidFill>
                  </a:rPr>
                  <a:t>x</a:t>
                </a:r>
                <a:endParaRPr lang="en-US" sz="1400" b="1" dirty="0">
                  <a:solidFill>
                    <a:srgbClr val="4F81BD"/>
                  </a:solidFill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 rot="20227921">
              <a:off x="2125265" y="423363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5"/>
                  </a:solidFill>
                </a:rPr>
                <a:t>x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1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OFDM Diagram</a:t>
            </a:r>
            <a:endParaRPr lang="en-US" dirty="0">
              <a:latin typeface="Trebuchet MS"/>
              <a:cs typeface="Trebuchet MS"/>
            </a:endParaRPr>
          </a:p>
        </p:txBody>
      </p:sp>
      <p:cxnSp>
        <p:nvCxnSpPr>
          <p:cNvPr id="105" name="Straight Arrow Connector 104"/>
          <p:cNvCxnSpPr>
            <a:endCxn id="106" idx="0"/>
          </p:cNvCxnSpPr>
          <p:nvPr/>
        </p:nvCxnSpPr>
        <p:spPr>
          <a:xfrm>
            <a:off x="1634699" y="2299252"/>
            <a:ext cx="504057" cy="224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rot="16200000">
            <a:off x="1639135" y="2137010"/>
            <a:ext cx="136857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smtClean="0">
                <a:cs typeface="Trebuchet MS"/>
              </a:rPr>
              <a:t>Modulation</a:t>
            </a:r>
            <a:endParaRPr lang="en-US" dirty="0">
              <a:cs typeface="Trebuchet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858835" y="1637388"/>
            <a:ext cx="541284" cy="13631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cxnSp>
        <p:nvCxnSpPr>
          <p:cNvPr id="108" name="Straight Arrow Connector 107"/>
          <p:cNvCxnSpPr>
            <a:stCxn id="106" idx="2"/>
            <a:endCxn id="107" idx="1"/>
          </p:cNvCxnSpPr>
          <p:nvPr/>
        </p:nvCxnSpPr>
        <p:spPr>
          <a:xfrm flipV="1">
            <a:off x="2508088" y="2318987"/>
            <a:ext cx="350747" cy="26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696028" y="1639123"/>
            <a:ext cx="633214" cy="13631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IFFT</a:t>
            </a:r>
            <a:endParaRPr lang="en-US" dirty="0">
              <a:cs typeface="Trebuchet MS"/>
            </a:endParaRPr>
          </a:p>
        </p:txBody>
      </p:sp>
      <p:cxnSp>
        <p:nvCxnSpPr>
          <p:cNvPr id="110" name="Straight Arrow Connector 109"/>
          <p:cNvCxnSpPr>
            <a:stCxn id="107" idx="3"/>
            <a:endCxn id="109" idx="1"/>
          </p:cNvCxnSpPr>
          <p:nvPr/>
        </p:nvCxnSpPr>
        <p:spPr>
          <a:xfrm>
            <a:off x="3400119" y="2318987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3414249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3414249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3414249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3406372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404191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3414249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630535" y="1639123"/>
            <a:ext cx="541284" cy="13631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5337074" y="229665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5351204" y="21552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5351204" y="2011220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5340879" y="24415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5343327" y="258728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341146" y="2719036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5351204" y="2852933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5351204" y="18672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5351204" y="173351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4608293" y="1628799"/>
            <a:ext cx="720080" cy="13631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Insert</a:t>
            </a:r>
            <a:br>
              <a:rPr lang="en-US" dirty="0" smtClean="0">
                <a:cs typeface="Trebuchet MS"/>
              </a:rPr>
            </a:br>
            <a:r>
              <a:rPr lang="en-US" dirty="0" smtClean="0">
                <a:cs typeface="Trebuchet MS"/>
              </a:rPr>
              <a:t>CP</a:t>
            </a:r>
            <a:endParaRPr lang="en-US" dirty="0">
              <a:cs typeface="Trebuchet MS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408493" y="1628799"/>
            <a:ext cx="720080" cy="13631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D/A</a:t>
            </a:r>
            <a:endParaRPr lang="en-US" dirty="0">
              <a:cs typeface="Trebuchet MS"/>
            </a:endParaRPr>
          </a:p>
        </p:txBody>
      </p:sp>
      <p:cxnSp>
        <p:nvCxnSpPr>
          <p:cNvPr id="129" name="Straight Arrow Connector 128"/>
          <p:cNvCxnSpPr>
            <a:stCxn id="117" idx="3"/>
            <a:endCxn id="128" idx="1"/>
          </p:cNvCxnSpPr>
          <p:nvPr/>
        </p:nvCxnSpPr>
        <p:spPr>
          <a:xfrm flipV="1">
            <a:off x="6171819" y="2310398"/>
            <a:ext cx="236674" cy="103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Elbow Connector 129"/>
          <p:cNvCxnSpPr>
            <a:stCxn id="128" idx="3"/>
          </p:cNvCxnSpPr>
          <p:nvPr/>
        </p:nvCxnSpPr>
        <p:spPr>
          <a:xfrm>
            <a:off x="7128573" y="2310398"/>
            <a:ext cx="576064" cy="636926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172724" y="299199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channel</a:t>
            </a:r>
            <a:endParaRPr lang="en-US" dirty="0">
              <a:cs typeface="Trebuchet MS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316678" y="360572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rebuchet MS"/>
              </a:rPr>
              <a:t>noise</a:t>
            </a:r>
            <a:endParaRPr lang="en-US" dirty="0">
              <a:cs typeface="Trebuchet MS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560621" y="3639399"/>
            <a:ext cx="288032" cy="316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34" name="Straight Arrow Connector 133"/>
          <p:cNvCxnSpPr>
            <a:endCxn id="133" idx="0"/>
          </p:cNvCxnSpPr>
          <p:nvPr/>
        </p:nvCxnSpPr>
        <p:spPr>
          <a:xfrm>
            <a:off x="7704637" y="3361330"/>
            <a:ext cx="0" cy="2780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32" idx="1"/>
            <a:endCxn id="133" idx="6"/>
          </p:cNvCxnSpPr>
          <p:nvPr/>
        </p:nvCxnSpPr>
        <p:spPr>
          <a:xfrm flipH="1">
            <a:off x="7848653" y="3790386"/>
            <a:ext cx="468025" cy="70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521287" y="3483279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cxnSp>
        <p:nvCxnSpPr>
          <p:cNvPr id="137" name="Elbow Connector 136"/>
          <p:cNvCxnSpPr>
            <a:stCxn id="136" idx="2"/>
            <a:endCxn id="138" idx="3"/>
          </p:cNvCxnSpPr>
          <p:nvPr/>
        </p:nvCxnSpPr>
        <p:spPr>
          <a:xfrm rot="5400000">
            <a:off x="6928274" y="4268353"/>
            <a:ext cx="990642" cy="590044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408493" y="4339376"/>
            <a:ext cx="720080" cy="143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A/D</a:t>
            </a:r>
            <a:endParaRPr lang="en-US" dirty="0">
              <a:cs typeface="Trebuchet MS"/>
            </a:endParaRPr>
          </a:p>
        </p:txBody>
      </p:sp>
      <p:sp>
        <p:nvSpPr>
          <p:cNvPr id="139" name="TextBox 138"/>
          <p:cNvSpPr txBox="1"/>
          <p:nvPr/>
        </p:nvSpPr>
        <p:spPr>
          <a:xfrm rot="16200000">
            <a:off x="343436" y="4858354"/>
            <a:ext cx="1463059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>
                <a:latin typeface="+mn-lt"/>
              </a:rPr>
              <a:t>De-mod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547664" y="4322118"/>
            <a:ext cx="541284" cy="143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P/S</a:t>
            </a:r>
            <a:endParaRPr lang="en-US" dirty="0">
              <a:cs typeface="Trebuchet M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014389" y="4323853"/>
            <a:ext cx="633214" cy="143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FFT</a:t>
            </a:r>
            <a:endParaRPr lang="en-US" dirty="0">
              <a:cs typeface="Trebuchet MS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050996" y="4323853"/>
            <a:ext cx="541284" cy="143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dirty="0" smtClean="0">
                <a:cs typeface="Trebuchet MS"/>
              </a:rPr>
              <a:t>S/P</a:t>
            </a:r>
            <a:endParaRPr lang="en-US" dirty="0">
              <a:cs typeface="Trebuchet MS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926109" y="4313529"/>
            <a:ext cx="846374" cy="143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dirty="0" smtClean="0">
                <a:cs typeface="Trebuchet MS"/>
              </a:rPr>
              <a:t>remove</a:t>
            </a:r>
            <a:br>
              <a:rPr lang="en-US" dirty="0" smtClean="0">
                <a:cs typeface="Trebuchet MS"/>
              </a:rPr>
            </a:br>
            <a:r>
              <a:rPr lang="en-US" dirty="0" smtClean="0">
                <a:cs typeface="Trebuchet MS"/>
              </a:rPr>
              <a:t>CP</a:t>
            </a:r>
            <a:endParaRPr lang="en-US" dirty="0">
              <a:cs typeface="Trebuchet MS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386242" y="5169248"/>
            <a:ext cx="504056" cy="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1270032" y="5163780"/>
            <a:ext cx="277632" cy="2868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2718480" y="522785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2732610" y="50864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2732610" y="494242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2732610" y="537273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2724733" y="551849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2722552" y="5650242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4757535" y="511861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4771665" y="49771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4771665" y="48331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761340" y="526349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4763788" y="540924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4761607" y="5540999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>
            <a:off x="4771665" y="4689167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4771665" y="4555475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V="1">
            <a:off x="6171819" y="5158058"/>
            <a:ext cx="236674" cy="10324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3888213" y="1124744"/>
            <a:ext cx="1646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Transmitter</a:t>
            </a:r>
            <a:endParaRPr lang="en-US" sz="2200" dirty="0">
              <a:cs typeface="Trebuchet MS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628167" y="5812693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cs typeface="Trebuchet MS"/>
              </a:rPr>
              <a:t>Receiver</a:t>
            </a:r>
            <a:endParaRPr lang="en-US" sz="2200" dirty="0">
              <a:cs typeface="Trebuchet MS"/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4311916" y="2294919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4326046" y="21535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4326046" y="2009488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4326046" y="24398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>
            <a:off x="4318169" y="2585552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4315988" y="2717304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4326046" y="2851201"/>
            <a:ext cx="295909" cy="173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3628167" y="5215801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3642297" y="50743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3642297" y="493037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>
            <a:off x="3642297" y="536068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3634420" y="550643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3632239" y="5638186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>
            <a:off x="4767374" y="5659513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732610" y="4827750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>
            <a:off x="3642297" y="4815694"/>
            <a:ext cx="295909" cy="173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 rot="16200000">
            <a:off x="5258520" y="4861821"/>
            <a:ext cx="1463059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Correct CFO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V="1">
            <a:off x="5570842" y="5157192"/>
            <a:ext cx="236674" cy="10324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16200000">
            <a:off x="1809254" y="4861821"/>
            <a:ext cx="1463059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>
            <a:defPPr>
              <a:defRPr lang="zh-TW"/>
            </a:defPPr>
            <a:lvl1pPr>
              <a:defRPr>
                <a:latin typeface="Trebuchet MS"/>
                <a:cs typeface="Trebuchet M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</a:rPr>
              <a:t>Phase track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 flipV="1">
            <a:off x="2093808" y="5157192"/>
            <a:ext cx="236674" cy="10324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51204" y="5831785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time-domain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48444" y="582186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frequency-domain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f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7941" r="6694" b="12078"/>
          <a:stretch/>
        </p:blipFill>
        <p:spPr>
          <a:xfrm>
            <a:off x="528056" y="3932319"/>
            <a:ext cx="705995" cy="1676188"/>
          </a:xfrm>
          <a:prstGeom prst="rect">
            <a:avLst/>
          </a:prstGeom>
        </p:spPr>
      </p:pic>
      <p:pic>
        <p:nvPicPr>
          <p:cNvPr id="5" name="Picture 4" descr="of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7941" r="6694" b="12078"/>
          <a:stretch/>
        </p:blipFill>
        <p:spPr>
          <a:xfrm>
            <a:off x="2712695" y="1595984"/>
            <a:ext cx="705995" cy="167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2821" y="1295399"/>
            <a:ext cx="7868653" cy="55626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Say we want to send (1, -1, 1, 1, -1),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transmit              over the air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(1,-1,1,1,-1) is the (a) frequency-domain or </a:t>
            </a:r>
            <a:br>
              <a:rPr lang="en-US" sz="2400" dirty="0" smtClean="0"/>
            </a:br>
            <a:r>
              <a:rPr lang="en-US" sz="2400" dirty="0" smtClean="0"/>
              <a:t>			(b) time-domain signal?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is the 	(</a:t>
            </a:r>
            <a:r>
              <a:rPr lang="en-US" sz="2400" dirty="0"/>
              <a:t>a) frequency-domain 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	(</a:t>
            </a:r>
            <a:r>
              <a:rPr lang="en-US" sz="2400" dirty="0"/>
              <a:t>b) time-domain </a:t>
            </a:r>
            <a:r>
              <a:rPr lang="en-US" sz="2400" dirty="0" smtClean="0"/>
              <a:t>signal</a:t>
            </a:r>
          </a:p>
          <a:p>
            <a:r>
              <a:rPr lang="en-US" sz="2400" dirty="0" smtClean="0"/>
              <a:t>What is the </a:t>
            </a:r>
            <a:r>
              <a:rPr lang="en-US" sz="2400" dirty="0" smtClean="0">
                <a:solidFill>
                  <a:schemeClr val="accent5"/>
                </a:solidFill>
              </a:rPr>
              <a:t>Multipath Effect</a:t>
            </a:r>
            <a:r>
              <a:rPr lang="en-US" sz="2400" dirty="0" smtClean="0"/>
              <a:t>? Why does it cause </a:t>
            </a:r>
            <a:r>
              <a:rPr lang="en-US" sz="2400" dirty="0" smtClean="0">
                <a:solidFill>
                  <a:schemeClr val="accent5"/>
                </a:solidFill>
              </a:rPr>
              <a:t>Deep Fading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latin typeface="+mn-lt"/>
              </a:rPr>
              <a:t>Packet </a:t>
            </a:r>
            <a:r>
              <a:rPr lang="en-US" dirty="0" smtClean="0">
                <a:latin typeface="+mn-lt"/>
              </a:rPr>
              <a:t>Detection in 802.11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Each packet starts with a preamble</a:t>
            </a:r>
          </a:p>
          <a:p>
            <a:pPr lvl="1"/>
            <a:r>
              <a:rPr lang="en-US" dirty="0" smtClean="0"/>
              <a:t>First part of the preamble is exactly the same with the second part</a:t>
            </a:r>
          </a:p>
          <a:p>
            <a:endParaRPr lang="en-US" dirty="0" smtClean="0"/>
          </a:p>
          <a:p>
            <a:r>
              <a:rPr lang="en-US" dirty="0" smtClean="0"/>
              <a:t>Use cross-correlation to detect the preamble</a:t>
            </a:r>
          </a:p>
          <a:p>
            <a:pPr lvl="1"/>
            <a:r>
              <a:rPr lang="en-US" sz="2400" dirty="0" smtClean="0"/>
              <a:t>Use double </a:t>
            </a:r>
            <a:r>
              <a:rPr lang="en-US" sz="2400" dirty="0"/>
              <a:t>sliding </a:t>
            </a:r>
            <a:r>
              <a:rPr lang="en-US" sz="2400" dirty="0" smtClean="0"/>
              <a:t>window to calculate the auto-correlation of the signals received in two windows</a:t>
            </a:r>
          </a:p>
          <a:p>
            <a:pPr lvl="1"/>
            <a:r>
              <a:rPr lang="en-US" sz="2400" dirty="0" smtClean="0"/>
              <a:t>Leverage the key properties: 1) </a:t>
            </a:r>
            <a:r>
              <a:rPr lang="en-US" sz="2400" dirty="0" smtClean="0">
                <a:solidFill>
                  <a:schemeClr val="accent5"/>
                </a:solidFill>
              </a:rPr>
              <a:t>noise is uncorrelated with the preamble</a:t>
            </a:r>
            <a:r>
              <a:rPr lang="en-US" sz="2400" dirty="0" smtClean="0"/>
              <a:t>, and 2) </a:t>
            </a:r>
            <a:r>
              <a:rPr lang="en-US" sz="2400" dirty="0" smtClean="0">
                <a:solidFill>
                  <a:schemeClr val="accent5"/>
                </a:solidFill>
              </a:rPr>
              <a:t>data payload is also uncorrelated with the preamble</a:t>
            </a:r>
            <a:endParaRPr lang="en-US" dirty="0" smtClean="0">
              <a:solidFill>
                <a:schemeClr val="accent5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82278" y="2313414"/>
            <a:ext cx="1716156" cy="576064"/>
            <a:chOff x="2699792" y="1988840"/>
            <a:chExt cx="1872208" cy="576064"/>
          </a:xfrm>
          <a:effectLst/>
        </p:grpSpPr>
        <p:sp>
          <p:nvSpPr>
            <p:cNvPr id="19" name="Rectangle 18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989552" y="2355835"/>
            <a:ext cx="1708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Trebuchet MS"/>
              </a:rPr>
              <a:t>preamble</a:t>
            </a:r>
            <a:endParaRPr lang="en-US" sz="2400" baseline="-25000" dirty="0">
              <a:cs typeface="Trebuchet M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05707" y="2315484"/>
            <a:ext cx="2894953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Trebuchet MS"/>
              </a:rPr>
              <a:t>header and data</a:t>
            </a:r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956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Detection in 802.11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965" y="4404633"/>
            <a:ext cx="7886700" cy="229527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Noise is uncorrelated with noise</a:t>
            </a:r>
          </a:p>
          <a:p>
            <a:r>
              <a:rPr lang="en-US" sz="2400" dirty="0" smtClean="0"/>
              <a:t>Noise is uncorrelated with preamble</a:t>
            </a:r>
          </a:p>
          <a:p>
            <a:r>
              <a:rPr lang="en-US" sz="2400" dirty="0" smtClean="0"/>
              <a:t>Get a peak exactly when the double windows receives the entire preamble</a:t>
            </a:r>
          </a:p>
          <a:p>
            <a:r>
              <a:rPr lang="en-US" sz="2400" dirty="0" smtClean="0"/>
              <a:t>Data is again uncorrelated with noise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45092" y="2172978"/>
            <a:ext cx="2808312" cy="576064"/>
            <a:chOff x="2699792" y="1988840"/>
            <a:chExt cx="1872208" cy="576064"/>
          </a:xfrm>
          <a:effectLst/>
        </p:grpSpPr>
        <p:sp>
          <p:nvSpPr>
            <p:cNvPr id="6" name="Rectangle 5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cs typeface="Trebuchet MS"/>
                </a:rPr>
                <a:t>A</a:t>
              </a:r>
              <a:r>
                <a:rPr lang="en-US" sz="2400" baseline="-25000" dirty="0" smtClean="0">
                  <a:solidFill>
                    <a:schemeClr val="tx1"/>
                  </a:solidFill>
                  <a:cs typeface="Trebuchet MS"/>
                </a:rPr>
                <a:t>n</a:t>
              </a:r>
              <a:endParaRPr lang="en-US" sz="24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cs typeface="Trebuchet MS"/>
                </a:rPr>
                <a:t>B</a:t>
              </a:r>
              <a:r>
                <a:rPr lang="en-US" sz="2400" baseline="-25000" dirty="0" err="1" smtClean="0">
                  <a:solidFill>
                    <a:schemeClr val="tx1"/>
                  </a:solidFill>
                  <a:cs typeface="Trebuchet MS"/>
                </a:rPr>
                <a:t>n</a:t>
              </a:r>
              <a:endParaRPr lang="en-US" sz="24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826" y="1248456"/>
            <a:ext cx="2808312" cy="576064"/>
            <a:chOff x="2699792" y="1988840"/>
            <a:chExt cx="1872208" cy="576064"/>
          </a:xfrm>
          <a:effectLst/>
        </p:grpSpPr>
        <p:sp>
          <p:nvSpPr>
            <p:cNvPr id="9" name="Rectangle 8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5900291" y="3184359"/>
            <a:ext cx="36830" cy="903459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937122" y="3184359"/>
            <a:ext cx="11629" cy="910143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9167" y="4068000"/>
            <a:ext cx="828483" cy="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5092" y="3487804"/>
            <a:ext cx="2952328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02427" y="3303138"/>
            <a:ext cx="154922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Trebuchet MS"/>
              </a:rPr>
              <a:t>threshold</a:t>
            </a:r>
            <a:endParaRPr lang="en-US" sz="2400" dirty="0">
              <a:cs typeface="Trebuchet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8920" y="3679744"/>
            <a:ext cx="1008112" cy="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502" y="3033413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Correlation </a:t>
            </a:r>
            <a:br>
              <a:rPr lang="en-US" dirty="0" smtClean="0"/>
            </a:br>
            <a:r>
              <a:rPr lang="en-US" dirty="0" smtClean="0"/>
              <a:t>over time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73298" y="1256150"/>
            <a:ext cx="2808312" cy="576064"/>
            <a:chOff x="2699792" y="1988840"/>
            <a:chExt cx="1872208" cy="576064"/>
          </a:xfrm>
          <a:effectLst/>
        </p:grpSpPr>
        <p:sp>
          <p:nvSpPr>
            <p:cNvPr id="25" name="Rectangle 24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850577" y="4068000"/>
            <a:ext cx="1281815" cy="333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727982" y="1255139"/>
            <a:ext cx="2808312" cy="576064"/>
            <a:chOff x="2699792" y="1988840"/>
            <a:chExt cx="1872208" cy="576064"/>
          </a:xfrm>
          <a:effectLst/>
        </p:grpSpPr>
        <p:sp>
          <p:nvSpPr>
            <p:cNvPr id="31" name="Rectangle 30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V="1">
            <a:off x="3715536" y="4068000"/>
            <a:ext cx="817980" cy="101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2537577" y="1254293"/>
            <a:ext cx="2808312" cy="576064"/>
            <a:chOff x="2699792" y="1988840"/>
            <a:chExt cx="1872208" cy="576064"/>
          </a:xfrm>
          <a:effectLst/>
        </p:grpSpPr>
        <p:sp>
          <p:nvSpPr>
            <p:cNvPr id="44" name="Rectangle 43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132138" y="1255139"/>
            <a:ext cx="2808312" cy="576064"/>
            <a:chOff x="2699792" y="1988840"/>
            <a:chExt cx="1872208" cy="576064"/>
          </a:xfrm>
          <a:effectLst/>
        </p:grpSpPr>
        <p:sp>
          <p:nvSpPr>
            <p:cNvPr id="49" name="Rectangle 48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5071808" y="4068000"/>
            <a:ext cx="828483" cy="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-3749" y="1252800"/>
            <a:ext cx="327575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-3749" y="1254293"/>
            <a:ext cx="977047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3750" y="1255139"/>
            <a:ext cx="1731732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3751" y="1255139"/>
            <a:ext cx="2541328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-3752" y="1255139"/>
            <a:ext cx="3148844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551536" y="1252800"/>
            <a:ext cx="2808312" cy="576064"/>
            <a:chOff x="2699792" y="1988840"/>
            <a:chExt cx="1872208" cy="576064"/>
          </a:xfrm>
          <a:effectLst/>
        </p:grpSpPr>
        <p:sp>
          <p:nvSpPr>
            <p:cNvPr id="60" name="Rectangle 59"/>
            <p:cNvSpPr/>
            <p:nvPr/>
          </p:nvSpPr>
          <p:spPr>
            <a:xfrm>
              <a:off x="2699792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635896" y="1988840"/>
              <a:ext cx="936104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cs typeface="Trebuchet MS"/>
                </a:rPr>
                <a:t>preamble</a:t>
              </a:r>
              <a:endParaRPr lang="en-US" sz="2000" baseline="-25000" dirty="0">
                <a:solidFill>
                  <a:schemeClr val="tx1"/>
                </a:solidFill>
                <a:cs typeface="Trebuchet MS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-6564" y="1252800"/>
            <a:ext cx="4555812" cy="57606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cs typeface="Trebuchet MS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937121" y="4068000"/>
            <a:ext cx="1422727" cy="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2904230" y="4068000"/>
            <a:ext cx="817980" cy="1010"/>
          </a:xfrm>
          <a:prstGeom prst="line">
            <a:avLst/>
          </a:prstGeom>
          <a:ln w="254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0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3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2" grpId="0" animBg="1"/>
      <p:bldP spid="6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Packet Detection</a:t>
            </a:r>
          </a:p>
          <a:p>
            <a:r>
              <a:rPr lang="en-US" dirty="0">
                <a:solidFill>
                  <a:schemeClr val="accent2"/>
                </a:solidFill>
              </a:rPr>
              <a:t>OFDM </a:t>
            </a: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>
                <a:solidFill>
                  <a:schemeClr val="accent2"/>
                </a:solidFill>
              </a:rPr>
              <a:t>Orthogonal Frequency Division </a:t>
            </a:r>
            <a:r>
              <a:rPr lang="en-US" dirty="0" smtClean="0">
                <a:solidFill>
                  <a:schemeClr val="accent2"/>
                </a:solidFill>
              </a:rPr>
              <a:t>Modulation)</a:t>
            </a:r>
          </a:p>
          <a:p>
            <a:r>
              <a:rPr lang="en-US" dirty="0" smtClean="0"/>
              <a:t>Synchronization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Narrow-Band Channel Model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cs typeface="Trebuchet MS"/>
              </a:rPr>
              <a:t>Signal over wireless channels</a:t>
            </a:r>
          </a:p>
          <a:p>
            <a:pPr lvl="1"/>
            <a:r>
              <a:rPr lang="en-US" altLang="zh-TW" i="1" dirty="0">
                <a:cs typeface="Trebuchet MS"/>
              </a:rPr>
              <a:t>y</a:t>
            </a:r>
            <a:r>
              <a:rPr lang="en-US" altLang="zh-TW" dirty="0">
                <a:cs typeface="Trebuchet MS"/>
              </a:rPr>
              <a:t>[</a:t>
            </a:r>
            <a:r>
              <a:rPr lang="en-US" altLang="zh-TW" i="1" dirty="0">
                <a:cs typeface="Trebuchet MS"/>
              </a:rPr>
              <a:t>n</a:t>
            </a:r>
            <a:r>
              <a:rPr lang="en-US" altLang="zh-TW" dirty="0">
                <a:cs typeface="Trebuchet MS"/>
              </a:rPr>
              <a:t>] = </a:t>
            </a:r>
            <a:r>
              <a:rPr lang="en-US" altLang="zh-TW" i="1" dirty="0" err="1">
                <a:cs typeface="Trebuchet MS"/>
              </a:rPr>
              <a:t>Hx</a:t>
            </a:r>
            <a:r>
              <a:rPr lang="en-US" altLang="zh-TW" dirty="0">
                <a:cs typeface="Trebuchet MS"/>
              </a:rPr>
              <a:t>[</a:t>
            </a:r>
            <a:r>
              <a:rPr lang="en-US" altLang="zh-TW" i="1" dirty="0">
                <a:cs typeface="Trebuchet MS"/>
              </a:rPr>
              <a:t>n</a:t>
            </a:r>
            <a:r>
              <a:rPr lang="en-US" altLang="zh-TW" dirty="0">
                <a:cs typeface="Trebuchet MS"/>
              </a:rPr>
              <a:t>] </a:t>
            </a:r>
            <a:endParaRPr lang="en-US" altLang="zh-TW" dirty="0" smtClean="0">
              <a:cs typeface="Trebuchet MS"/>
              <a:sym typeface="Wingdings"/>
            </a:endParaRPr>
          </a:p>
          <a:p>
            <a:r>
              <a:rPr lang="en-US" altLang="zh-TW" i="1" dirty="0" smtClean="0"/>
              <a:t>H</a:t>
            </a:r>
            <a:r>
              <a:rPr lang="en-US" altLang="zh-TW" dirty="0" smtClean="0"/>
              <a:t> </a:t>
            </a:r>
            <a:r>
              <a:rPr lang="en-US" altLang="zh-TW" dirty="0"/>
              <a:t>= </a:t>
            </a:r>
            <a:r>
              <a:rPr lang="en-US" altLang="zh-TW" i="1" dirty="0"/>
              <a:t>α</a:t>
            </a:r>
            <a:r>
              <a:rPr lang="en-US" altLang="zh-TW" dirty="0"/>
              <a:t>*</a:t>
            </a:r>
            <a:r>
              <a:rPr lang="en-US" altLang="zh-TW" i="1" dirty="0"/>
              <a:t>exp</a:t>
            </a:r>
            <a:r>
              <a:rPr lang="en-US" altLang="zh-TW" i="1" baseline="30000" dirty="0"/>
              <a:t>2jπ</a:t>
            </a:r>
            <a:r>
              <a:rPr lang="en-US" altLang="zh-TW" i="1" baseline="30000" dirty="0" err="1"/>
              <a:t>fδ</a:t>
            </a:r>
            <a:r>
              <a:rPr lang="en-US" altLang="zh-TW" i="1" baseline="30000" dirty="0"/>
              <a:t> </a:t>
            </a:r>
            <a:r>
              <a:rPr lang="en-US" altLang="zh-TW" dirty="0"/>
              <a:t> is the channel between </a:t>
            </a:r>
            <a:r>
              <a:rPr lang="en-US" altLang="zh-TW" dirty="0" err="1"/>
              <a:t>Tx</a:t>
            </a:r>
            <a:r>
              <a:rPr lang="en-US" altLang="zh-TW" dirty="0"/>
              <a:t> and Rx</a:t>
            </a:r>
          </a:p>
          <a:p>
            <a:pPr lvl="1"/>
            <a:r>
              <a:rPr lang="en-US" altLang="zh-TW" i="1" dirty="0"/>
              <a:t>α</a:t>
            </a:r>
            <a:r>
              <a:rPr lang="en-US" altLang="zh-TW" dirty="0"/>
              <a:t>: received amplitude, </a:t>
            </a:r>
            <a:r>
              <a:rPr lang="en-US" altLang="zh-TW" i="1" dirty="0"/>
              <a:t>δ</a:t>
            </a:r>
            <a:r>
              <a:rPr lang="en-US" altLang="zh-TW" dirty="0"/>
              <a:t>: propagation </a:t>
            </a:r>
            <a:r>
              <a:rPr lang="en-US" altLang="zh-TW" dirty="0" smtClean="0"/>
              <a:t>delay</a:t>
            </a:r>
          </a:p>
          <a:p>
            <a:r>
              <a:rPr lang="en-US" altLang="zh-TW" dirty="0" smtClean="0">
                <a:solidFill>
                  <a:schemeClr val="accent5"/>
                </a:solidFill>
                <a:cs typeface="Trebuchet MS"/>
              </a:rPr>
              <a:t>How to decode </a:t>
            </a:r>
            <a:r>
              <a:rPr lang="en-US" altLang="zh-TW" i="1" dirty="0" smtClean="0">
                <a:solidFill>
                  <a:schemeClr val="accent5"/>
                </a:solidFill>
                <a:cs typeface="Trebuchet MS"/>
              </a:rPr>
              <a:t>x</a:t>
            </a:r>
            <a:r>
              <a:rPr lang="en-US" altLang="zh-TW" dirty="0" smtClean="0">
                <a:solidFill>
                  <a:schemeClr val="accent5"/>
                </a:solidFill>
                <a:cs typeface="Trebuchet MS"/>
              </a:rPr>
              <a:t>[</a:t>
            </a:r>
            <a:r>
              <a:rPr lang="en-US" altLang="zh-TW" i="1" dirty="0" smtClean="0">
                <a:solidFill>
                  <a:schemeClr val="accent5"/>
                </a:solidFill>
                <a:cs typeface="Trebuchet MS"/>
              </a:rPr>
              <a:t>n</a:t>
            </a:r>
            <a:r>
              <a:rPr lang="en-US" altLang="zh-TW" dirty="0" smtClean="0">
                <a:solidFill>
                  <a:schemeClr val="accent5"/>
                </a:solidFill>
                <a:cs typeface="Trebuchet MS"/>
              </a:rPr>
              <a:t>]?</a:t>
            </a:r>
          </a:p>
          <a:p>
            <a:pPr lvl="1"/>
            <a:r>
              <a:rPr lang="en-US" altLang="zh-TW" i="1" dirty="0">
                <a:cs typeface="Trebuchet MS"/>
                <a:sym typeface="Wingdings"/>
              </a:rPr>
              <a:t>x</a:t>
            </a:r>
            <a:r>
              <a:rPr lang="en-US" altLang="zh-TW" dirty="0">
                <a:cs typeface="Trebuchet MS"/>
                <a:sym typeface="Wingdings"/>
              </a:rPr>
              <a:t>[</a:t>
            </a:r>
            <a:r>
              <a:rPr lang="en-US" altLang="zh-TW" i="1" dirty="0">
                <a:cs typeface="Trebuchet MS"/>
                <a:sym typeface="Wingdings"/>
              </a:rPr>
              <a:t>n</a:t>
            </a:r>
            <a:r>
              <a:rPr lang="en-US" altLang="zh-TW" dirty="0">
                <a:cs typeface="Trebuchet MS"/>
                <a:sym typeface="Wingdings"/>
              </a:rPr>
              <a:t>] = </a:t>
            </a:r>
            <a:r>
              <a:rPr lang="en-US" altLang="zh-TW" i="1" dirty="0">
                <a:cs typeface="Trebuchet MS"/>
                <a:sym typeface="Wingdings"/>
              </a:rPr>
              <a:t>y</a:t>
            </a:r>
            <a:r>
              <a:rPr lang="en-US" altLang="zh-TW" dirty="0">
                <a:cs typeface="Trebuchet MS"/>
                <a:sym typeface="Wingdings"/>
              </a:rPr>
              <a:t>[</a:t>
            </a:r>
            <a:r>
              <a:rPr lang="en-US" altLang="zh-TW" i="1" dirty="0">
                <a:cs typeface="Trebuchet MS"/>
                <a:sym typeface="Wingdings"/>
              </a:rPr>
              <a:t>n</a:t>
            </a:r>
            <a:r>
              <a:rPr lang="en-US" altLang="zh-TW" dirty="0">
                <a:cs typeface="Trebuchet MS"/>
                <a:sym typeface="Wingdings"/>
              </a:rPr>
              <a:t>]/</a:t>
            </a:r>
            <a:r>
              <a:rPr lang="en-US" altLang="zh-TW" i="1" dirty="0">
                <a:cs typeface="Trebuchet MS"/>
                <a:sym typeface="Wingdings"/>
              </a:rPr>
              <a:t>H</a:t>
            </a:r>
            <a:endParaRPr lang="en-US" altLang="zh-TW" i="1" dirty="0">
              <a:cs typeface="Trebuchet MS"/>
            </a:endParaRPr>
          </a:p>
          <a:p>
            <a:pPr lvl="1"/>
            <a:r>
              <a:rPr lang="en-US" altLang="zh-TW" dirty="0" smtClean="0">
                <a:cs typeface="Trebuchet MS"/>
              </a:rPr>
              <a:t>How to learn </a:t>
            </a:r>
            <a:r>
              <a:rPr lang="en-US" altLang="zh-TW" i="1" dirty="0" smtClean="0">
                <a:cs typeface="Trebuchet MS"/>
              </a:rPr>
              <a:t>H</a:t>
            </a:r>
            <a:r>
              <a:rPr lang="en-US" altLang="zh-TW" dirty="0" smtClean="0">
                <a:cs typeface="Trebuchet MS"/>
              </a:rPr>
              <a:t>?</a:t>
            </a:r>
          </a:p>
          <a:p>
            <a:pPr lvl="1"/>
            <a:r>
              <a:rPr lang="en-US" altLang="zh-TW" dirty="0" smtClean="0">
                <a:cs typeface="Trebuchet MS"/>
              </a:rPr>
              <a:t>Re-use the </a:t>
            </a:r>
            <a:r>
              <a:rPr lang="en-US" altLang="zh-TW" b="1" dirty="0" smtClean="0">
                <a:solidFill>
                  <a:schemeClr val="accent2"/>
                </a:solidFill>
                <a:cs typeface="Trebuchet MS"/>
              </a:rPr>
              <a:t>known</a:t>
            </a:r>
            <a:r>
              <a:rPr lang="en-US" altLang="zh-TW" dirty="0" smtClean="0">
                <a:cs typeface="Trebuchet MS"/>
              </a:rPr>
              <a:t> preamble to learn </a:t>
            </a:r>
            <a:r>
              <a:rPr lang="en-US" altLang="zh-TW" i="1" dirty="0" smtClean="0">
                <a:cs typeface="Trebuchet MS"/>
              </a:rPr>
              <a:t>H </a:t>
            </a:r>
            <a:br>
              <a:rPr lang="en-US" altLang="zh-TW" i="1" dirty="0" smtClean="0">
                <a:cs typeface="Trebuchet MS"/>
              </a:rPr>
            </a:br>
            <a:r>
              <a:rPr lang="en-US" altLang="zh-TW" i="1" dirty="0" smtClean="0">
                <a:cs typeface="Trebuchet MS"/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cs typeface="Trebuchet MS"/>
                <a:sym typeface="Wingdings" panose="05000000000000000000" pitchFamily="2" charset="2"/>
              </a:rPr>
              <a:t> since </a:t>
            </a:r>
            <a:r>
              <a:rPr lang="en-US" altLang="zh-TW" i="1" dirty="0" smtClean="0">
                <a:cs typeface="Trebuchet MS"/>
              </a:rPr>
              <a:t>y</a:t>
            </a:r>
            <a:r>
              <a:rPr lang="en-US" altLang="zh-TW" dirty="0" smtClean="0">
                <a:cs typeface="Trebuchet MS"/>
              </a:rPr>
              <a:t>[</a:t>
            </a:r>
            <a:r>
              <a:rPr lang="en-US" altLang="zh-TW" i="1" dirty="0" smtClean="0">
                <a:cs typeface="Trebuchet MS"/>
              </a:rPr>
              <a:t>n</a:t>
            </a:r>
            <a:r>
              <a:rPr lang="en-US" altLang="zh-TW" dirty="0" smtClean="0">
                <a:cs typeface="Trebuchet MS"/>
              </a:rPr>
              <a:t>]</a:t>
            </a:r>
            <a:r>
              <a:rPr lang="en-US" altLang="zh-TW" i="1" dirty="0" smtClean="0">
                <a:cs typeface="Trebuchet MS"/>
              </a:rPr>
              <a:t> = </a:t>
            </a:r>
            <a:r>
              <a:rPr lang="en-US" altLang="zh-TW" i="1" dirty="0" err="1" smtClean="0">
                <a:cs typeface="Trebuchet MS"/>
              </a:rPr>
              <a:t>Hp</a:t>
            </a:r>
            <a:r>
              <a:rPr lang="en-US" altLang="zh-TW" dirty="0" smtClean="0">
                <a:cs typeface="Trebuchet MS"/>
              </a:rPr>
              <a:t>[</a:t>
            </a:r>
            <a:r>
              <a:rPr lang="en-US" altLang="zh-TW" i="1" dirty="0" smtClean="0">
                <a:cs typeface="Trebuchet MS"/>
              </a:rPr>
              <a:t>n</a:t>
            </a:r>
            <a:r>
              <a:rPr lang="en-US" altLang="zh-TW" dirty="0" smtClean="0">
                <a:cs typeface="Trebuchet MS"/>
              </a:rPr>
              <a:t>], we get </a:t>
            </a:r>
            <a:r>
              <a:rPr lang="en-US" altLang="zh-TW" i="1" dirty="0" smtClean="0">
                <a:cs typeface="Trebuchet MS"/>
              </a:rPr>
              <a:t>H</a:t>
            </a:r>
            <a:r>
              <a:rPr lang="en-US" altLang="zh-TW" dirty="0" smtClean="0">
                <a:cs typeface="Trebuchet MS"/>
              </a:rPr>
              <a:t> = </a:t>
            </a:r>
            <a:r>
              <a:rPr lang="en-US" altLang="zh-TW" i="1" dirty="0" smtClean="0">
                <a:cs typeface="Trebuchet MS"/>
              </a:rPr>
              <a:t>y</a:t>
            </a:r>
            <a:r>
              <a:rPr lang="en-US" altLang="zh-TW" dirty="0" smtClean="0">
                <a:cs typeface="Trebuchet MS"/>
              </a:rPr>
              <a:t>[</a:t>
            </a:r>
            <a:r>
              <a:rPr lang="en-US" altLang="zh-TW" i="1" dirty="0" smtClean="0">
                <a:cs typeface="Trebuchet MS"/>
              </a:rPr>
              <a:t>n</a:t>
            </a:r>
            <a:r>
              <a:rPr lang="en-US" altLang="zh-TW" dirty="0" smtClean="0">
                <a:cs typeface="Trebuchet MS"/>
              </a:rPr>
              <a:t>]/</a:t>
            </a:r>
            <a:r>
              <a:rPr lang="en-US" altLang="zh-TW" i="1" dirty="0" smtClean="0">
                <a:cs typeface="Trebuchet MS"/>
              </a:rPr>
              <a:t>p</a:t>
            </a:r>
            <a:r>
              <a:rPr lang="en-US" altLang="zh-TW" dirty="0" smtClean="0">
                <a:cs typeface="Trebuchet MS"/>
              </a:rPr>
              <a:t>[</a:t>
            </a:r>
            <a:r>
              <a:rPr lang="en-US" altLang="zh-TW" i="1" dirty="0" smtClean="0">
                <a:cs typeface="Trebuchet MS"/>
              </a:rPr>
              <a:t>n</a:t>
            </a:r>
            <a:r>
              <a:rPr lang="en-US" altLang="zh-TW" dirty="0" smtClean="0">
                <a:cs typeface="Trebuchet MS"/>
              </a:rPr>
              <a:t>]</a:t>
            </a:r>
            <a:r>
              <a:rPr lang="en-US" altLang="zh-TW" dirty="0" smtClean="0">
                <a:cs typeface="Trebuchet MS"/>
                <a:sym typeface="Wingdings" panose="05000000000000000000" pitchFamily="2" charset="2"/>
              </a:rPr>
              <a:t> </a:t>
            </a:r>
            <a:endParaRPr lang="en-US" altLang="zh-TW" dirty="0" smtClean="0">
              <a:cs typeface="Trebuchet MS"/>
            </a:endParaRPr>
          </a:p>
          <a:p>
            <a:pPr lvl="1"/>
            <a:endParaRPr lang="en-US" altLang="zh-TW" dirty="0"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152768" y="3632886"/>
            <a:ext cx="3675936" cy="1280783"/>
          </a:xfrm>
          <a:prstGeom prst="roundRect">
            <a:avLst>
              <a:gd name="adj" fmla="val 80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procedure of finding H is called </a:t>
            </a:r>
            <a:r>
              <a:rPr lang="en-US" sz="2400" b="1" dirty="0" smtClean="0">
                <a:solidFill>
                  <a:schemeClr val="tx1"/>
                </a:solidFill>
              </a:rPr>
              <a:t>channel estimation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2727</TotalTime>
  <Words>3184</Words>
  <Application>Microsoft Macintosh PowerPoint</Application>
  <PresentationFormat>On-screen Show (4:3)</PresentationFormat>
  <Paragraphs>808</Paragraphs>
  <Slides>54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AppleSymbols</vt:lpstr>
      <vt:lpstr>Calibri</vt:lpstr>
      <vt:lpstr>Century Gothic</vt:lpstr>
      <vt:lpstr>Lucida Sans Unicode</vt:lpstr>
      <vt:lpstr>Microsoft JhengHei</vt:lpstr>
      <vt:lpstr>MS UI Gothic</vt:lpstr>
      <vt:lpstr>PT Serif</vt:lpstr>
      <vt:lpstr>Trebuchet MS</vt:lpstr>
      <vt:lpstr>Wingdings</vt:lpstr>
      <vt:lpstr>新細明體</vt:lpstr>
      <vt:lpstr>Arial</vt:lpstr>
      <vt:lpstr>Office Theme</vt:lpstr>
      <vt:lpstr>Wireless Communication Systems @CS.NCTU</vt:lpstr>
      <vt:lpstr>Reference</vt:lpstr>
      <vt:lpstr>Agenda</vt:lpstr>
      <vt:lpstr>What is Packet Detection</vt:lpstr>
      <vt:lpstr>Packet Detection</vt:lpstr>
      <vt:lpstr>Packet Detection in 802.11</vt:lpstr>
      <vt:lpstr>Packet Detection in 802.11</vt:lpstr>
      <vt:lpstr>Agenda</vt:lpstr>
      <vt:lpstr>Narrow-Band Channel Model</vt:lpstr>
      <vt:lpstr>Why OFDM?</vt:lpstr>
      <vt:lpstr>Basic Concept of OFDM</vt:lpstr>
      <vt:lpstr>Why OFDM is Better?</vt:lpstr>
      <vt:lpstr>Importance of Orthogonality</vt:lpstr>
      <vt:lpstr>Difference between FDM and OFDM</vt:lpstr>
      <vt:lpstr>Key to Achieve Orthogonality: FFT</vt:lpstr>
      <vt:lpstr>Primer of FFT/iFFT</vt:lpstr>
      <vt:lpstr>Primer of FFT/iFFT</vt:lpstr>
      <vt:lpstr>OFDM Transmitter and Receiver</vt:lpstr>
      <vt:lpstr>OFDM Basic</vt:lpstr>
      <vt:lpstr>Orthogonal Frequency Division Modulation</vt:lpstr>
      <vt:lpstr>Orthogonality of Sub-carriers</vt:lpstr>
      <vt:lpstr>Orthogonality between Subcarriers</vt:lpstr>
      <vt:lpstr>Serial to Parallel Conversion</vt:lpstr>
      <vt:lpstr>PowerPoint Presentation</vt:lpstr>
      <vt:lpstr>PowerPoint Presentation</vt:lpstr>
      <vt:lpstr>Why OFDM?  combat multipath fading </vt:lpstr>
      <vt:lpstr>Multi-Path Effect</vt:lpstr>
      <vt:lpstr>PowerPoint Presentation</vt:lpstr>
      <vt:lpstr>PowerPoint Presentation</vt:lpstr>
      <vt:lpstr>Frequency Selective Fading</vt:lpstr>
      <vt:lpstr>Inter Symbol Interference (ISI)</vt:lpstr>
      <vt:lpstr>Cyclic Prefix (CP)</vt:lpstr>
      <vt:lpstr>Cyclic Prefix (CP)</vt:lpstr>
      <vt:lpstr>Cyclic Prefix (CP)</vt:lpstr>
      <vt:lpstr>Side Benefit of CP</vt:lpstr>
      <vt:lpstr>OFDM Diagram</vt:lpstr>
      <vt:lpstr>Unoccupied Subcarriers</vt:lpstr>
      <vt:lpstr>Agenda</vt:lpstr>
      <vt:lpstr>OFDM Diagram</vt:lpstr>
      <vt:lpstr>Overview</vt:lpstr>
      <vt:lpstr>Overview</vt:lpstr>
      <vt:lpstr>Carrier Frequency Offset (CFO)</vt:lpstr>
      <vt:lpstr>CFO Estimation</vt:lpstr>
      <vt:lpstr>CFO Correction in 802.11</vt:lpstr>
      <vt:lpstr>CFO Correction in 802.11</vt:lpstr>
      <vt:lpstr>Sampling Frequency Offset (SFO)</vt:lpstr>
      <vt:lpstr>Phase errors due to SFO</vt:lpstr>
      <vt:lpstr>Proof of phase errors due to SFO</vt:lpstr>
      <vt:lpstr>Sample Rotation due to SFO</vt:lpstr>
      <vt:lpstr>Phase Errors due to SFO and CFO</vt:lpstr>
      <vt:lpstr>Data-aided Phase Tracking</vt:lpstr>
      <vt:lpstr>After Phase Tracking</vt:lpstr>
      <vt:lpstr>OFDM Diagram</vt:lpstr>
      <vt:lpstr>Quiz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Microsoft Office User</dc:creator>
  <cp:lastModifiedBy>Microsoft Office User</cp:lastModifiedBy>
  <cp:revision>1515</cp:revision>
  <cp:lastPrinted>2016-10-04T04:28:08Z</cp:lastPrinted>
  <dcterms:created xsi:type="dcterms:W3CDTF">2016-05-20T14:57:22Z</dcterms:created>
  <dcterms:modified xsi:type="dcterms:W3CDTF">2016-10-06T03:57:05Z</dcterms:modified>
</cp:coreProperties>
</file>