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3" r:id="rId1"/>
  </p:sldMasterIdLst>
  <p:notesMasterIdLst>
    <p:notesMasterId r:id="rId50"/>
  </p:notesMasterIdLst>
  <p:sldIdLst>
    <p:sldId id="256" r:id="rId2"/>
    <p:sldId id="294" r:id="rId3"/>
    <p:sldId id="295" r:id="rId4"/>
    <p:sldId id="296" r:id="rId5"/>
    <p:sldId id="297" r:id="rId6"/>
    <p:sldId id="298" r:id="rId7"/>
    <p:sldId id="267" r:id="rId8"/>
    <p:sldId id="268" r:id="rId9"/>
    <p:sldId id="308" r:id="rId10"/>
    <p:sldId id="309" r:id="rId11"/>
    <p:sldId id="315" r:id="rId12"/>
    <p:sldId id="316" r:id="rId13"/>
    <p:sldId id="317" r:id="rId14"/>
    <p:sldId id="318" r:id="rId15"/>
    <p:sldId id="269" r:id="rId16"/>
    <p:sldId id="273" r:id="rId17"/>
    <p:sldId id="272" r:id="rId18"/>
    <p:sldId id="271" r:id="rId19"/>
    <p:sldId id="274" r:id="rId20"/>
    <p:sldId id="310" r:id="rId21"/>
    <p:sldId id="276" r:id="rId22"/>
    <p:sldId id="277" r:id="rId23"/>
    <p:sldId id="278" r:id="rId24"/>
    <p:sldId id="311" r:id="rId25"/>
    <p:sldId id="280" r:id="rId26"/>
    <p:sldId id="281" r:id="rId27"/>
    <p:sldId id="282" r:id="rId28"/>
    <p:sldId id="283" r:id="rId29"/>
    <p:sldId id="284" r:id="rId30"/>
    <p:sldId id="322" r:id="rId31"/>
    <p:sldId id="325" r:id="rId32"/>
    <p:sldId id="326" r:id="rId33"/>
    <p:sldId id="285" r:id="rId34"/>
    <p:sldId id="286" r:id="rId35"/>
    <p:sldId id="287" r:id="rId36"/>
    <p:sldId id="312" r:id="rId37"/>
    <p:sldId id="288" r:id="rId38"/>
    <p:sldId id="314" r:id="rId39"/>
    <p:sldId id="293" r:id="rId40"/>
    <p:sldId id="313" r:id="rId41"/>
    <p:sldId id="290" r:id="rId42"/>
    <p:sldId id="292" r:id="rId43"/>
    <p:sldId id="291" r:id="rId44"/>
    <p:sldId id="319" r:id="rId45"/>
    <p:sldId id="320" r:id="rId46"/>
    <p:sldId id="321" r:id="rId47"/>
    <p:sldId id="324" r:id="rId48"/>
    <p:sldId id="32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1" userDrawn="1">
          <p15:clr>
            <a:srgbClr val="A4A3A4"/>
          </p15:clr>
        </p15:guide>
        <p15:guide id="3" orient="horz" pos="3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/>
    <p:restoredTop sz="89941"/>
  </p:normalViewPr>
  <p:slideViewPr>
    <p:cSldViewPr snapToGrid="0" snapToObjects="1" showGuides="1">
      <p:cViewPr varScale="1">
        <p:scale>
          <a:sx n="79" d="100"/>
          <a:sy n="79" d="100"/>
        </p:scale>
        <p:origin x="200" y="656"/>
      </p:cViewPr>
      <p:guideLst>
        <p:guide pos="521"/>
        <p:guide orient="horz" pos="3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3669-69F2-3243-930B-CCB8B35DED66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0528-0557-C24C-954E-CAEC503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ter_(signal_processing)" TargetMode="External"/><Relationship Id="rId4" Type="http://schemas.openxmlformats.org/officeDocument/2006/relationships/hyperlink" Target="https://en.wikipedia.org/wiki/Signal_(electrical_engineering)" TargetMode="External"/><Relationship Id="rId5" Type="http://schemas.openxmlformats.org/officeDocument/2006/relationships/hyperlink" Target="https://en.wikipedia.org/wiki/Frequency" TargetMode="External"/><Relationship Id="rId6" Type="http://schemas.openxmlformats.org/officeDocument/2006/relationships/hyperlink" Target="https://en.wikipedia.org/wiki/Cutoff_frequency" TargetMode="External"/><Relationship Id="rId7" Type="http://schemas.openxmlformats.org/officeDocument/2006/relationships/hyperlink" Target="https://en.wikipedia.org/wiki/Attenuat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://www.ele.uri.edu/Courses/ele436/labs/ASKnFSK.pdf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09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1E364-786A-2E4B-8301-7D40DC067F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5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&amp;SNR=\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{|s|^2}{n^2}=\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{|s|^2}{|s'-s|^2}\\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&amp;~~~~~~~ 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{|1+0i|^2}{|(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a+bi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)-(1+0i)|^2}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&amp;SNR_{dB}= 10\log_{10}(SNR)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Q\left(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{d_{\min}}{\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{2N_0}}\right)= Q\left(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{2E_b}{N_0}}\right) = Q(\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{2SNR})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2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&amp;\cos(2j\pi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 +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]{0.200000,0.400000,0.800000}\pi})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&amp; \cos(2j\pi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t)\cos(\pi) - \sin(2j\pi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t)\sin(\pi)\\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&amp; -1 * \cos(2j\pi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 - 0 * \sin(2j\pi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&amp;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]{0.200000,0.400000,0.800000}(-1 + 0i)} e^{2j\pi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t}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4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&amp;A\cos(2j\pi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 +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]{0.200000,0.400000,0.800000}3\pi/4})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&amp; A\cos(2j\pi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t)\cos(3\pi/4) - A\sin(2j\pi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t)\sin(3\pi/4)\\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&amp; -1 * \cos(2j\pi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 - 1* \sin(2j\pi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&amp;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]{0.200000,0.400000,0.800000}(-1 + 1i)} e^{2j\pi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t}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7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SNR_b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{SNR_s}{\log_2M} 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{P_s}{\log_2M}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 = P_s &amp;= 1-[1-Q(\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{2SNR_b})]^2=1-[1-Q(\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{2E_b}{N_0}})]^2\\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&amp;=1-[1-Q(\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{SNR_s})]^2=1-[1-Q(\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{E_s}{N_0}})]^2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9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ilter (signal processing)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ilter (signal processing)"/>
              </a:rPr>
              <a:t>filter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passes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ignal (electrical engineering)"/>
              </a:rPr>
              <a:t>signals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requency"/>
              </a:rPr>
              <a:t>frequency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lower than a certain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utoff frequency"/>
              </a:rPr>
              <a:t>cutoff frequency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Attenuate"/>
              </a:rPr>
              <a:t>attenuates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signals with frequencies higher than the cutoff frequency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6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]{0.000000,0.501961,1.000000}[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(t)+n(t)]} + j{\color[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]{0.000000,0.501961,1.000000}[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(t)+n(t)]}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s_I^1(t)&amp;+js_Q^1(t)\\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s_I^2(t)&amp;+js_Q^2(t)\\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vdots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s_I^k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(t)&amp;+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js_Q^k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vdots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'000&amp;..00'\\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'000&amp;..01'\\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vdots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'001&amp;..10'\\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vdots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'111&amp;..11'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2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9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s(t)=a(t)cos(2\pi f(t)t+\phi(t))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s(t)&amp;=a(t)\cos(2\pi f(t)t+\phi(t))\\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a(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)[\cos(2\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)\cos(\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))-\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))]\\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(t)\cos(2\pi f(t)t)-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(t)\sin(2\pi f(t)t)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a(t)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{s_I^2(t)+s_Q^2(t)}\\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\phi(t) &amp;= \tan^{-1}(\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5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)=\Re[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)e^{2j\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}]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s'(t) =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 +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js_Q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5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s(t) 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\begin{cases}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\cos(2\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       &amp;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 0 \le t\le T\\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0  &amp; \quad , \text{otherwise},\\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\end{cases}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\text{where } &amp;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=1, 2,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\text{ is the amplitude corresponding to bit pattern 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http://www.ele.uri.edu/Courses/ele436/labs/ASKnFSK.pdf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1E364-786A-2E4B-8301-7D40DC067F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s(t) 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\begin{cases}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A\cos(2\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f_{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t)       &amp;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 0 \le t\le T\\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0  &amp; \quad , \text{otherwise},\\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\end{cases}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\text{where } &amp;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=1, 2,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&amp;f_{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c,i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\text{ is the center frequency corresponding to bit pattern 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ecomputernotes.com</a:t>
            </a:r>
            <a:r>
              <a:rPr lang="en-US" dirty="0" smtClean="0"/>
              <a:t>/</a:t>
            </a:r>
            <a:r>
              <a:rPr lang="en-US" dirty="0" err="1" smtClean="0"/>
              <a:t>computernetworkingnotes</a:t>
            </a:r>
            <a:r>
              <a:rPr lang="en-US" dirty="0" smtClean="0"/>
              <a:t>/computer-network/frequency-shift-keying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1E364-786A-2E4B-8301-7D40DC067F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5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8CE-F725-DC49-8C12-DBFE7B08DB26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3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25B-61AA-8B48-A23B-7F1DC15678CB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8149-2E9A-C940-BE00-181EE7973349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28600">
              <a:lnSpc>
                <a:spcPct val="100000"/>
              </a:lnSpc>
              <a:buFont typeface="AppleSymbols" charset="0"/>
              <a:buChar char="⎻"/>
              <a:defRPr/>
            </a:lvl2pPr>
            <a:lvl3pPr marL="1143000" indent="-228600">
              <a:buFont typeface="Wingdings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2113-E038-FB45-BE26-2CCE7F4DD844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5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A008-2515-8A46-93A7-E32027A15C72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BCC-FBCD-DE40-8CFE-6DBE58BB02C7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6C63-F62D-2A40-9FCA-C4D8767C755D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EA0-54EE-774B-B32E-BB93B0555105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6FEC-5EE2-EE44-B25B-ABA14C2D1A53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7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6B-01CE-E748-B498-1C2C1EBA0DB7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6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D51-9C13-2247-B866-71260A5EB190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399"/>
            <a:ext cx="78867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8B51C-1BB2-4942-96B9-E804C4D6E747}" type="datetime1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0.png"/><Relationship Id="rId5" Type="http://schemas.openxmlformats.org/officeDocument/2006/relationships/image" Target="../media/image70.png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Waveform" TargetMode="Externa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47.emf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0.png"/><Relationship Id="rId5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75" y="1469989"/>
            <a:ext cx="8754400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75" y="3429000"/>
            <a:ext cx="8731250" cy="1682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2: Modulation and Demodulation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Reference: Chap. 5 in Goldsmith’s book  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ts val="1600"/>
              </a:spcBef>
            </a:pPr>
            <a:r>
              <a:rPr lang="en-US" sz="2600" dirty="0" smtClean="0"/>
              <a:t>Instructor: Kate Ching-</a:t>
            </a:r>
            <a:r>
              <a:rPr lang="en-US" sz="2600" dirty="0" err="1" smtClean="0"/>
              <a:t>Ju</a:t>
            </a:r>
            <a:r>
              <a:rPr lang="en-US" sz="2600" dirty="0" smtClean="0"/>
              <a:t> Lin (</a:t>
            </a:r>
            <a:r>
              <a:rPr lang="zh-TW" altLang="en-US" sz="26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sz="2600" dirty="0" smtClean="0"/>
              <a:t>)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Digital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95399"/>
            <a:ext cx="8045087" cy="4881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Higher data rate </a:t>
            </a:r>
            <a:r>
              <a:rPr lang="en-US" dirty="0" smtClean="0"/>
              <a:t>(given a fixed bandwidth)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More robust to channel impairment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Advanced coding/decoding can be applied to make signals less susceptible to noise and </a:t>
            </a:r>
            <a:r>
              <a:rPr lang="en-US" dirty="0" smtClean="0"/>
              <a:t>fading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Spread spectrum techniques can be applied to deal with multipath and resist interference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Suitable to multiple access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Become possible to detect multiple users simultaneously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Better security and privacy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Easier to encrypt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and Demodulation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47" y="2952567"/>
            <a:ext cx="8007350" cy="38551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Modulation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Encode a bit stream of finite length to </a:t>
            </a:r>
            <a:r>
              <a:rPr lang="en-US" dirty="0" smtClean="0">
                <a:solidFill>
                  <a:schemeClr val="accent5"/>
                </a:solidFill>
              </a:rPr>
              <a:t>one of several possible signals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Delivery over the air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Signals experience fading and are combined with AWGN (additive white Gaussian noise)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Demodulation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Decode the received signal by mapping it to the </a:t>
            </a:r>
            <a:r>
              <a:rPr lang="en-US" dirty="0" smtClean="0">
                <a:solidFill>
                  <a:schemeClr val="accent5"/>
                </a:solidFill>
              </a:rPr>
              <a:t>closest</a:t>
            </a:r>
            <a:r>
              <a:rPr lang="en-US" dirty="0" smtClean="0"/>
              <a:t> one in the set of possible transmitted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4" y="1006098"/>
            <a:ext cx="8283971" cy="13163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18900" y="2479162"/>
            <a:ext cx="283464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73483" y="2474807"/>
            <a:ext cx="283464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8810" y="2488651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modulate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6239" y="2496970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demodulate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Band-pass Signal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General form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Amplitude is always non-negative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Or we can switch the phase by 180 degrees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Called the canonical representation of a band-pass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" name="直線單箭頭接點 23"/>
          <p:cNvCxnSpPr/>
          <p:nvPr/>
        </p:nvCxnSpPr>
        <p:spPr>
          <a:xfrm>
            <a:off x="5195053" y="6176962"/>
            <a:ext cx="37327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24"/>
          <p:cNvCxnSpPr/>
          <p:nvPr/>
        </p:nvCxnSpPr>
        <p:spPr>
          <a:xfrm flipV="1">
            <a:off x="5735051" y="4808810"/>
            <a:ext cx="0" cy="16645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25"/>
          <p:cNvCxnSpPr/>
          <p:nvPr/>
        </p:nvCxnSpPr>
        <p:spPr>
          <a:xfrm flipV="1">
            <a:off x="5759486" y="5240858"/>
            <a:ext cx="1584177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6"/>
              <p:cNvSpPr txBox="1"/>
              <p:nvPr/>
            </p:nvSpPr>
            <p:spPr>
              <a:xfrm>
                <a:off x="6234489" y="5056192"/>
                <a:ext cx="654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89" y="5056192"/>
                <a:ext cx="65441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7"/>
              <p:cNvSpPr txBox="1"/>
              <p:nvPr/>
            </p:nvSpPr>
            <p:spPr>
              <a:xfrm>
                <a:off x="6207911" y="5819138"/>
                <a:ext cx="1556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2</m:t>
                      </m:r>
                      <m:r>
                        <a:rPr lang="en-US" altLang="zh-TW" b="0" i="1" smtClean="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911" y="5819138"/>
                <a:ext cx="155664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手繪多邊形 28"/>
          <p:cNvSpPr/>
          <p:nvPr/>
        </p:nvSpPr>
        <p:spPr>
          <a:xfrm>
            <a:off x="6077282" y="6003804"/>
            <a:ext cx="130629" cy="165463"/>
          </a:xfrm>
          <a:custGeom>
            <a:avLst/>
            <a:gdLst>
              <a:gd name="connsiteX0" fmla="*/ 130629 w 130629"/>
              <a:gd name="connsiteY0" fmla="*/ 165463 h 165463"/>
              <a:gd name="connsiteX1" fmla="*/ 121920 w 130629"/>
              <a:gd name="connsiteY1" fmla="*/ 113212 h 165463"/>
              <a:gd name="connsiteX2" fmla="*/ 78378 w 130629"/>
              <a:gd name="connsiteY2" fmla="*/ 34835 h 165463"/>
              <a:gd name="connsiteX3" fmla="*/ 26126 w 130629"/>
              <a:gd name="connsiteY3" fmla="*/ 17417 h 165463"/>
              <a:gd name="connsiteX4" fmla="*/ 0 w 130629"/>
              <a:gd name="connsiteY4" fmla="*/ 0 h 1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165463">
                <a:moveTo>
                  <a:pt x="130629" y="165463"/>
                </a:moveTo>
                <a:cubicBezTo>
                  <a:pt x="127726" y="148046"/>
                  <a:pt x="126203" y="130342"/>
                  <a:pt x="121920" y="113212"/>
                </a:cubicBezTo>
                <a:cubicBezTo>
                  <a:pt x="114318" y="82804"/>
                  <a:pt x="108289" y="51452"/>
                  <a:pt x="78378" y="34835"/>
                </a:cubicBezTo>
                <a:cubicBezTo>
                  <a:pt x="62329" y="25919"/>
                  <a:pt x="41402" y="27601"/>
                  <a:pt x="26126" y="17417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31"/>
              <p:cNvSpPr txBox="1"/>
              <p:nvPr/>
            </p:nvSpPr>
            <p:spPr>
              <a:xfrm>
                <a:off x="7343663" y="4871526"/>
                <a:ext cx="638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charset="0"/>
                        </a:rPr>
                        <m:t>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663" y="4871526"/>
                <a:ext cx="63831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98805" y="2507422"/>
            <a:ext cx="1444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amplitude 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8657" y="2496669"/>
            <a:ext cx="1336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frequency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2192" y="2502014"/>
            <a:ext cx="865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chemeClr val="accent2"/>
                </a:solidFill>
              </a:rPr>
              <a:t>phase</a:t>
            </a:r>
            <a:endParaRPr lang="en-US" sz="220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>
            <a:stCxn id="13" idx="0"/>
          </p:cNvCxnSpPr>
          <p:nvPr/>
        </p:nvCxnSpPr>
        <p:spPr>
          <a:xfrm flipV="1">
            <a:off x="2921118" y="2307288"/>
            <a:ext cx="389089" cy="20013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63818" y="2307288"/>
            <a:ext cx="152766" cy="30480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7786" y="2307288"/>
            <a:ext cx="395627" cy="30479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99" y="1958946"/>
            <a:ext cx="3632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22572" y="2360138"/>
            <a:ext cx="753761" cy="46955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82721" y="2360139"/>
            <a:ext cx="704335" cy="46955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267154"/>
            <a:ext cx="9001125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In-phase </a:t>
            </a:r>
            <a:r>
              <a:rPr lang="en-US" dirty="0"/>
              <a:t>and </a:t>
            </a:r>
            <a:r>
              <a:rPr lang="en-US" dirty="0" smtClean="0"/>
              <a:t>Quadrature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7" y="3274466"/>
            <a:ext cx="8221436" cy="1451003"/>
          </a:xfrm>
        </p:spPr>
        <p:txBody>
          <a:bodyPr>
            <a:normAutofit/>
          </a:bodyPr>
          <a:lstStyle/>
          <a:p>
            <a:r>
              <a:rPr lang="en-US" i="1" dirty="0"/>
              <a:t> </a:t>
            </a:r>
            <a:r>
              <a:rPr lang="en-US" i="1" dirty="0" smtClean="0"/>
              <a:t> 	                         </a:t>
            </a:r>
            <a:r>
              <a:rPr lang="en-US" dirty="0" smtClean="0"/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In-phase</a:t>
            </a:r>
            <a:r>
              <a:rPr lang="en-US" sz="2400" dirty="0" smtClean="0"/>
              <a:t> component of </a:t>
            </a:r>
            <a:r>
              <a:rPr lang="en-US" sz="2400" i="1" dirty="0" smtClean="0"/>
              <a:t>s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</a:p>
          <a:p>
            <a:r>
              <a:rPr lang="en-US" i="1" dirty="0" smtClean="0"/>
              <a:t>                               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smtClean="0"/>
              <a:t>: </a:t>
            </a:r>
            <a:r>
              <a:rPr lang="en-US" sz="2400" dirty="0">
                <a:solidFill>
                  <a:schemeClr val="accent2"/>
                </a:solidFill>
              </a:rPr>
              <a:t>Q</a:t>
            </a:r>
            <a:r>
              <a:rPr lang="en-US" sz="2400" dirty="0" smtClean="0">
                <a:solidFill>
                  <a:schemeClr val="accent2"/>
                </a:solidFill>
              </a:rPr>
              <a:t>uadrature</a:t>
            </a:r>
            <a:r>
              <a:rPr lang="en-US" sz="2400" dirty="0" smtClean="0"/>
              <a:t> component of </a:t>
            </a:r>
            <a:r>
              <a:rPr lang="en-US" sz="2400" i="1" dirty="0" smtClean="0"/>
              <a:t>s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41690" y="4648200"/>
            <a:ext cx="4724120" cy="558800"/>
            <a:chOff x="2193324" y="4679586"/>
            <a:chExt cx="4724120" cy="558800"/>
          </a:xfrm>
        </p:grpSpPr>
        <p:sp>
          <p:nvSpPr>
            <p:cNvPr id="13" name="TextBox 12"/>
            <p:cNvSpPr txBox="1"/>
            <p:nvPr/>
          </p:nvSpPr>
          <p:spPr>
            <a:xfrm>
              <a:off x="2193324" y="4728154"/>
              <a:ext cx="1641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Amplitude: </a:t>
              </a:r>
              <a:endParaRPr lang="en-US" sz="24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9144" y="4679586"/>
              <a:ext cx="2908300" cy="5588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255109" y="5296694"/>
            <a:ext cx="4486338" cy="736600"/>
            <a:chOff x="2205681" y="5395044"/>
            <a:chExt cx="4486338" cy="736600"/>
          </a:xfrm>
        </p:grpSpPr>
        <p:sp>
          <p:nvSpPr>
            <p:cNvPr id="14" name="TextBox 13"/>
            <p:cNvSpPr txBox="1"/>
            <p:nvPr/>
          </p:nvSpPr>
          <p:spPr>
            <a:xfrm>
              <a:off x="2205681" y="5532512"/>
              <a:ext cx="1008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Phase:</a:t>
              </a:r>
              <a:endParaRPr lang="en-US" sz="24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5019" y="5395044"/>
              <a:ext cx="2667000" cy="7366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53" y="3368895"/>
            <a:ext cx="2717800" cy="317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353" y="3962124"/>
            <a:ext cx="27559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41" y="1460155"/>
            <a:ext cx="7581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685" y="1904379"/>
            <a:ext cx="5999372" cy="44941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/>
              <a:t>We can also represent s(t) as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i="1" dirty="0" smtClean="0"/>
              <a:t>s</a:t>
            </a:r>
            <a:r>
              <a:rPr lang="en-US" altLang="zh-TW" dirty="0" smtClean="0"/>
              <a:t>’(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) is called the complex envelope of the band-pass signal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/>
              <a:t>This is to remove the annoying              in the analysis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267154"/>
            <a:ext cx="8324850" cy="67990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Band-Pass </a:t>
            </a:r>
            <a:r>
              <a:rPr lang="en-US" altLang="zh-TW" dirty="0"/>
              <a:t>Signal Representation</a:t>
            </a:r>
            <a:endParaRPr lang="zh-TW" altLang="en-US" dirty="0"/>
          </a:p>
        </p:txBody>
      </p:sp>
      <p:cxnSp>
        <p:nvCxnSpPr>
          <p:cNvPr id="11" name="直線單箭頭接點 23"/>
          <p:cNvCxnSpPr/>
          <p:nvPr/>
        </p:nvCxnSpPr>
        <p:spPr>
          <a:xfrm flipV="1">
            <a:off x="5516856" y="4159086"/>
            <a:ext cx="3017543" cy="76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24"/>
          <p:cNvCxnSpPr/>
          <p:nvPr/>
        </p:nvCxnSpPr>
        <p:spPr>
          <a:xfrm flipV="1">
            <a:off x="6056854" y="2798629"/>
            <a:ext cx="0" cy="16645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25"/>
          <p:cNvCxnSpPr/>
          <p:nvPr/>
        </p:nvCxnSpPr>
        <p:spPr>
          <a:xfrm flipV="1">
            <a:off x="6081289" y="3230677"/>
            <a:ext cx="1584177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6"/>
              <p:cNvSpPr txBox="1"/>
              <p:nvPr/>
            </p:nvSpPr>
            <p:spPr>
              <a:xfrm>
                <a:off x="6563506" y="3219169"/>
                <a:ext cx="654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06" y="3219169"/>
                <a:ext cx="65441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7"/>
              <p:cNvSpPr txBox="1"/>
              <p:nvPr/>
            </p:nvSpPr>
            <p:spPr>
              <a:xfrm>
                <a:off x="6529714" y="3808957"/>
                <a:ext cx="688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714" y="3808957"/>
                <a:ext cx="68820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手繪多邊形 28"/>
          <p:cNvSpPr/>
          <p:nvPr/>
        </p:nvSpPr>
        <p:spPr>
          <a:xfrm>
            <a:off x="6399085" y="3993623"/>
            <a:ext cx="130629" cy="165463"/>
          </a:xfrm>
          <a:custGeom>
            <a:avLst/>
            <a:gdLst>
              <a:gd name="connsiteX0" fmla="*/ 130629 w 130629"/>
              <a:gd name="connsiteY0" fmla="*/ 165463 h 165463"/>
              <a:gd name="connsiteX1" fmla="*/ 121920 w 130629"/>
              <a:gd name="connsiteY1" fmla="*/ 113212 h 165463"/>
              <a:gd name="connsiteX2" fmla="*/ 78378 w 130629"/>
              <a:gd name="connsiteY2" fmla="*/ 34835 h 165463"/>
              <a:gd name="connsiteX3" fmla="*/ 26126 w 130629"/>
              <a:gd name="connsiteY3" fmla="*/ 17417 h 165463"/>
              <a:gd name="connsiteX4" fmla="*/ 0 w 130629"/>
              <a:gd name="connsiteY4" fmla="*/ 0 h 1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165463">
                <a:moveTo>
                  <a:pt x="130629" y="165463"/>
                </a:moveTo>
                <a:cubicBezTo>
                  <a:pt x="127726" y="148046"/>
                  <a:pt x="126203" y="130342"/>
                  <a:pt x="121920" y="113212"/>
                </a:cubicBezTo>
                <a:cubicBezTo>
                  <a:pt x="114318" y="82804"/>
                  <a:pt x="108289" y="51452"/>
                  <a:pt x="78378" y="34835"/>
                </a:cubicBezTo>
                <a:cubicBezTo>
                  <a:pt x="62329" y="25919"/>
                  <a:pt x="41402" y="27601"/>
                  <a:pt x="26126" y="17417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31"/>
              <p:cNvSpPr txBox="1"/>
              <p:nvPr/>
            </p:nvSpPr>
            <p:spPr>
              <a:xfrm>
                <a:off x="7665466" y="2861345"/>
                <a:ext cx="692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charset="0"/>
                        </a:rPr>
                        <m:t>𝑠</m:t>
                      </m:r>
                      <m:r>
                        <a:rPr lang="en-US" altLang="zh-TW" b="0" i="1" smtClean="0">
                          <a:latin typeface="Cambria Math" charset="0"/>
                        </a:rPr>
                        <m:t>′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66" y="2861345"/>
                <a:ext cx="69288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88" y="3881657"/>
            <a:ext cx="3009900" cy="368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11" y="2530635"/>
            <a:ext cx="2895600" cy="393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7101" y="5364141"/>
            <a:ext cx="901700" cy="317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96601" y="3124052"/>
            <a:ext cx="2960578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exp</a:t>
            </a:r>
            <a:r>
              <a:rPr lang="en-US" sz="2000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(</a:t>
            </a:r>
            <a:r>
              <a:rPr lang="en-US" sz="2000" i="1" dirty="0" err="1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iθ</a:t>
            </a:r>
            <a:r>
              <a:rPr lang="en-US" sz="2000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  <a:r>
              <a:rPr lang="en-US" sz="2000" i="1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 = cos</a:t>
            </a:r>
            <a:r>
              <a:rPr lang="en-US" sz="2000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(</a:t>
            </a:r>
            <a:r>
              <a:rPr lang="en-US" sz="2000" i="1" dirty="0" err="1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θ</a:t>
            </a:r>
            <a:r>
              <a:rPr lang="en-US" sz="2000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  <a:r>
              <a:rPr lang="en-US" sz="2000" i="1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+</a:t>
            </a:r>
            <a:r>
              <a:rPr lang="en-US" sz="2000" i="1" dirty="0" err="1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jsin</a:t>
            </a:r>
            <a:r>
              <a:rPr lang="en-US" sz="2000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(</a:t>
            </a:r>
            <a:r>
              <a:rPr lang="en-US" sz="2000" i="1" dirty="0" err="1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θ</a:t>
            </a:r>
            <a:r>
              <a:rPr lang="en-US" sz="2000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  <a:endParaRPr lang="en-US" sz="2000" dirty="0">
              <a:solidFill>
                <a:srgbClr val="25252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675" y="1332593"/>
            <a:ext cx="6337300" cy="342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90288" y="4151459"/>
            <a:ext cx="2542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1631" y="2401982"/>
            <a:ext cx="4527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3345" y="3149954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886700" cy="38909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Amplitude</a:t>
            </a:r>
            <a:endParaRPr lang="en-US" i="1" dirty="0">
              <a:solidFill>
                <a:schemeClr val="accent1"/>
              </a:solidFill>
            </a:endParaRPr>
          </a:p>
          <a:p>
            <a:pPr lvl="1"/>
            <a:r>
              <a:rPr lang="en-US" i="1" dirty="0" smtClean="0"/>
              <a:t>M-ASK</a:t>
            </a:r>
            <a:r>
              <a:rPr lang="en-US" i="1" dirty="0"/>
              <a:t>: </a:t>
            </a:r>
            <a:r>
              <a:rPr lang="en-US" i="1" dirty="0" smtClean="0"/>
              <a:t>Amplitude Shift Keying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Frequency</a:t>
            </a:r>
            <a:endParaRPr lang="en-US" i="1" dirty="0">
              <a:solidFill>
                <a:schemeClr val="accent2"/>
              </a:solidFill>
            </a:endParaRPr>
          </a:p>
          <a:p>
            <a:pPr lvl="1"/>
            <a:r>
              <a:rPr lang="en-US" i="1" dirty="0" smtClean="0"/>
              <a:t>M-FSK</a:t>
            </a:r>
            <a:r>
              <a:rPr lang="en-US" i="1" dirty="0"/>
              <a:t>: Frequency Shift </a:t>
            </a:r>
            <a:r>
              <a:rPr lang="en-US" i="1" dirty="0" smtClean="0"/>
              <a:t>Keying</a:t>
            </a:r>
            <a:endParaRPr lang="en-US" i="1" dirty="0"/>
          </a:p>
          <a:p>
            <a:r>
              <a:rPr lang="en-US" i="1" dirty="0" smtClean="0">
                <a:solidFill>
                  <a:schemeClr val="accent6"/>
                </a:solidFill>
              </a:rPr>
              <a:t>Phase</a:t>
            </a:r>
          </a:p>
          <a:p>
            <a:pPr lvl="1"/>
            <a:r>
              <a:rPr lang="en-US" i="1" dirty="0" smtClean="0"/>
              <a:t>M-PSK: Phase Shift Keying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Amplitude</a:t>
            </a:r>
            <a:r>
              <a:rPr lang="en-US" i="1" dirty="0" smtClean="0"/>
              <a:t> + </a:t>
            </a:r>
            <a:r>
              <a:rPr lang="en-US" i="1" dirty="0" smtClean="0">
                <a:solidFill>
                  <a:schemeClr val="accent6"/>
                </a:solidFill>
              </a:rPr>
              <a:t>Phase</a:t>
            </a:r>
          </a:p>
          <a:p>
            <a:pPr lvl="1"/>
            <a:r>
              <a:rPr lang="en-US" i="1" dirty="0" smtClean="0"/>
              <a:t>M-QAM: Quadrature Amplitude Modulation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4968" y="1392377"/>
            <a:ext cx="380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s</a:t>
            </a:r>
            <a:r>
              <a:rPr lang="en-US" sz="2800" dirty="0"/>
              <a:t>(</a:t>
            </a:r>
            <a:r>
              <a:rPr lang="en-US" sz="2800" i="1" dirty="0"/>
              <a:t>t</a:t>
            </a:r>
            <a:r>
              <a:rPr lang="en-US" sz="2800" dirty="0"/>
              <a:t>) = </a:t>
            </a:r>
            <a:r>
              <a:rPr lang="en-US" sz="2800" dirty="0" err="1">
                <a:solidFill>
                  <a:schemeClr val="accent1"/>
                </a:solidFill>
              </a:rPr>
              <a:t>A</a:t>
            </a:r>
            <a:r>
              <a:rPr lang="en-US" sz="2800" i="1" dirty="0" err="1"/>
              <a:t>cos</a:t>
            </a:r>
            <a:r>
              <a:rPr lang="en-US" sz="2800" dirty="0"/>
              <a:t>(</a:t>
            </a:r>
            <a:r>
              <a:rPr lang="en-US" sz="2800" i="1" dirty="0"/>
              <a:t>2π</a:t>
            </a:r>
            <a:r>
              <a:rPr lang="en-US" sz="2800" i="1" dirty="0" err="1">
                <a:solidFill>
                  <a:schemeClr val="accent2"/>
                </a:solidFill>
              </a:rPr>
              <a:t>f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c</a:t>
            </a:r>
            <a:r>
              <a:rPr lang="en-US" sz="2800" i="1" dirty="0" err="1"/>
              <a:t>t</a:t>
            </a:r>
            <a:r>
              <a:rPr lang="en-US" sz="2800" i="1" dirty="0"/>
              <a:t>+</a:t>
            </a:r>
            <a:r>
              <a:rPr lang="en-US" sz="2800" i="1" dirty="0">
                <a:solidFill>
                  <a:schemeClr val="accent6"/>
                </a:solidFill>
              </a:rPr>
              <a:t>𝜙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55" t="4508" r="18065" b="7013"/>
          <a:stretch/>
        </p:blipFill>
        <p:spPr>
          <a:xfrm>
            <a:off x="6315344" y="2393641"/>
            <a:ext cx="1821252" cy="53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85" t="5623" r="19931" b="7798"/>
          <a:stretch/>
        </p:blipFill>
        <p:spPr>
          <a:xfrm>
            <a:off x="6315344" y="3371806"/>
            <a:ext cx="1618711" cy="498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221" t="6728" r="20968" b="9386"/>
          <a:stretch/>
        </p:blipFill>
        <p:spPr>
          <a:xfrm>
            <a:off x="6384356" y="4315815"/>
            <a:ext cx="1701029" cy="50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856" t="4235" r="10736" b="16916"/>
          <a:stretch/>
        </p:blipFill>
        <p:spPr>
          <a:xfrm>
            <a:off x="8085385" y="39883"/>
            <a:ext cx="851990" cy="8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Amplitude Shift Keying (ASK)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 bit stream is encoded in the </a:t>
            </a:r>
            <a:r>
              <a:rPr lang="en-US" dirty="0" smtClean="0">
                <a:solidFill>
                  <a:schemeClr val="accent5"/>
                </a:solidFill>
              </a:rPr>
              <a:t>amplitude</a:t>
            </a:r>
            <a:r>
              <a:rPr lang="en-US" dirty="0" smtClean="0"/>
              <a:t> of the transmitted signal</a:t>
            </a:r>
          </a:p>
          <a:p>
            <a:pPr>
              <a:spcBef>
                <a:spcPts val="600"/>
              </a:spcBef>
            </a:pPr>
            <a:r>
              <a:rPr lang="en-US" dirty="0"/>
              <a:t>Simplest form: </a:t>
            </a:r>
            <a:r>
              <a:rPr lang="en-US" dirty="0" smtClean="0">
                <a:solidFill>
                  <a:schemeClr val="accent5"/>
                </a:solidFill>
              </a:rPr>
              <a:t>On-Off Keying (OOK)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‘1’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A=1, ‘0’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A=0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Multiply 4"/>
          <p:cNvSpPr/>
          <p:nvPr/>
        </p:nvSpPr>
        <p:spPr>
          <a:xfrm>
            <a:off x="3138080" y="5495371"/>
            <a:ext cx="245534" cy="347133"/>
          </a:xfrm>
          <a:prstGeom prst="mathMultiply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76" y="3463369"/>
            <a:ext cx="30480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5359927"/>
            <a:ext cx="30480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452" y="5402262"/>
            <a:ext cx="30480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992" y="3471830"/>
            <a:ext cx="30480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6574" y="3268636"/>
            <a:ext cx="4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8046" y="3235106"/>
            <a:ext cx="42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1411" y="5473169"/>
            <a:ext cx="89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signal</a:t>
            </a:r>
          </a:p>
          <a:p>
            <a:pPr algn="ctr"/>
            <a:r>
              <a:rPr lang="en-US" sz="2000" dirty="0" smtClean="0"/>
              <a:t>s(t)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9242" y="37359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3302" y="373143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7362" y="373143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1422" y="37359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87889" y="373143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9926" y="37403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83986" y="37359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8046" y="37359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92106" y="37403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08573" y="37359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339" y="3604438"/>
            <a:ext cx="141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bit stream</a:t>
            </a:r>
          </a:p>
          <a:p>
            <a:pPr algn="ctr"/>
            <a:r>
              <a:rPr lang="en-US" sz="2000" dirty="0"/>
              <a:t>b</a:t>
            </a:r>
            <a:r>
              <a:rPr lang="en-US" sz="2000" dirty="0" smtClean="0"/>
              <a:t>(t)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64962" y="4386230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02058" y="4661945"/>
            <a:ext cx="161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modulation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81476" y="4370898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18572" y="4646613"/>
            <a:ext cx="19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demodulation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469454" y="5784657"/>
            <a:ext cx="77104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M-</a:t>
            </a:r>
            <a:r>
              <a:rPr lang="en-US" dirty="0" err="1">
                <a:solidFill>
                  <a:schemeClr val="accent2"/>
                </a:solidFill>
              </a:rPr>
              <a:t>ary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amplitude-shift keying (M-ASK</a:t>
            </a:r>
            <a:r>
              <a:rPr lang="en-US" dirty="0" smtClean="0"/>
              <a:t>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40" y="2317752"/>
            <a:ext cx="5575300" cy="100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40" y="3749979"/>
            <a:ext cx="7226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smtClean="0">
                <a:solidFill>
                  <a:schemeClr val="accent2"/>
                </a:solidFill>
              </a:rPr>
              <a:t>4-ASK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5701"/>
            <a:ext cx="8229600" cy="50212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 </a:t>
            </a:r>
            <a:r>
              <a:rPr lang="en-US" sz="2400" dirty="0">
                <a:solidFill>
                  <a:schemeClr val="accent5"/>
                </a:solidFill>
              </a:rPr>
              <a:t>‘00’, ‘01’, ‘10’, ’11’ </a:t>
            </a:r>
            <a:r>
              <a:rPr lang="en-US" sz="2400" dirty="0"/>
              <a:t>to four different </a:t>
            </a:r>
            <a:r>
              <a:rPr lang="en-US" sz="2400" dirty="0">
                <a:solidFill>
                  <a:schemeClr val="accent5"/>
                </a:solidFill>
              </a:rPr>
              <a:t>amplitudes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1839913"/>
            <a:ext cx="48641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Pros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Easy to implement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400" dirty="0" smtClean="0"/>
              <a:t>Energy efficient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Low bandwidth requirement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Low data rate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bit-rate = baud rate</a:t>
            </a:r>
          </a:p>
          <a:p>
            <a:pPr lvl="1">
              <a:spcBef>
                <a:spcPts val="600"/>
              </a:spcBef>
            </a:pP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400" dirty="0" smtClean="0"/>
              <a:t>High error probability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Hard to pick a right threshold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48" y="3159701"/>
            <a:ext cx="3048000" cy="91440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5808808" y="4102677"/>
            <a:ext cx="4630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71883" y="4100045"/>
            <a:ext cx="49545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69775" y="4098444"/>
            <a:ext cx="4630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32850" y="4095812"/>
            <a:ext cx="49545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28303" y="4095812"/>
            <a:ext cx="49545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656958" y="4082544"/>
            <a:ext cx="82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baud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808808" y="4504844"/>
            <a:ext cx="241494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95163" y="4454048"/>
            <a:ext cx="102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second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22" y="4970535"/>
            <a:ext cx="3048000" cy="91440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flipV="1">
            <a:off x="5689510" y="5313977"/>
            <a:ext cx="2725614" cy="153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697971" y="5508712"/>
            <a:ext cx="2725614" cy="153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Multiply 55"/>
          <p:cNvSpPr/>
          <p:nvPr/>
        </p:nvSpPr>
        <p:spPr>
          <a:xfrm>
            <a:off x="6502839" y="5626667"/>
            <a:ext cx="245534" cy="347133"/>
          </a:xfrm>
          <a:prstGeom prst="mathMultiply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874440" y="5665308"/>
            <a:ext cx="245534" cy="347133"/>
          </a:xfrm>
          <a:prstGeom prst="mathMultiply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26059" y="1327004"/>
            <a:ext cx="4572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Bandwidth is the difference between the upper and lower frequencies in a continuous set of frequencies.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346" y="4955101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56" grpId="0" animBg="1"/>
      <p:bldP spid="5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44" y="1112207"/>
            <a:ext cx="7886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From Wikipedia: </a:t>
            </a:r>
          </a:p>
          <a:p>
            <a:pPr algn="ctr"/>
            <a:r>
              <a:rPr lang="en-US" sz="2000" i="1" dirty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 </a:t>
            </a:r>
            <a:endParaRPr lang="en-US" sz="2000" i="1" dirty="0" smtClean="0">
              <a:solidFill>
                <a:srgbClr val="252525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2000" i="1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The process of varying </a:t>
            </a:r>
            <a:r>
              <a:rPr lang="en-US" sz="2000" i="1" dirty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one or more properties of a periodic </a:t>
            </a:r>
            <a:r>
              <a:rPr lang="en-US" sz="2000" i="1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  <a:hlinkClick r:id="rId2" tooltip="Waveform"/>
              </a:rPr>
              <a:t>waveform</a:t>
            </a:r>
            <a:r>
              <a:rPr lang="en-US" sz="2000" i="1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000" i="1" dirty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rPr>
              <a:t>with a modulating signal that typically contains information to be transmitted.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323" t="23335" r="57413" b="27866"/>
          <a:stretch/>
        </p:blipFill>
        <p:spPr>
          <a:xfrm>
            <a:off x="3520095" y="2958591"/>
            <a:ext cx="2676059" cy="1312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241" t="23335" r="57412" b="27866"/>
          <a:stretch/>
        </p:blipFill>
        <p:spPr>
          <a:xfrm>
            <a:off x="2124432" y="5449285"/>
            <a:ext cx="1828135" cy="818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330" t="23335" r="57414" b="27866"/>
          <a:stretch/>
        </p:blipFill>
        <p:spPr>
          <a:xfrm>
            <a:off x="3836355" y="5197565"/>
            <a:ext cx="1822492" cy="1312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312" t="23335" r="57412" b="27866"/>
          <a:stretch/>
        </p:blipFill>
        <p:spPr>
          <a:xfrm>
            <a:off x="5541402" y="5458473"/>
            <a:ext cx="1823723" cy="81829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482894" y="4334893"/>
            <a:ext cx="428319" cy="672793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9421" y="444756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886700" cy="38909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Amplitude</a:t>
            </a:r>
            <a:endParaRPr lang="en-US" i="1" dirty="0">
              <a:solidFill>
                <a:schemeClr val="accent1"/>
              </a:solidFill>
            </a:endParaRPr>
          </a:p>
          <a:p>
            <a:pPr lvl="1"/>
            <a:r>
              <a:rPr lang="en-US" i="1" dirty="0" smtClean="0"/>
              <a:t>M-ASK</a:t>
            </a:r>
            <a:r>
              <a:rPr lang="en-US" i="1" dirty="0"/>
              <a:t>: </a:t>
            </a:r>
            <a:r>
              <a:rPr lang="en-US" i="1" dirty="0" smtClean="0"/>
              <a:t>Amplitude Shift Keying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Frequency</a:t>
            </a:r>
            <a:endParaRPr lang="en-US" i="1" dirty="0">
              <a:solidFill>
                <a:schemeClr val="accent2"/>
              </a:solidFill>
            </a:endParaRPr>
          </a:p>
          <a:p>
            <a:pPr lvl="1"/>
            <a:r>
              <a:rPr lang="en-US" i="1" dirty="0" smtClean="0"/>
              <a:t>M-FSK</a:t>
            </a:r>
            <a:r>
              <a:rPr lang="en-US" i="1" dirty="0"/>
              <a:t>: Frequency Shift </a:t>
            </a:r>
            <a:r>
              <a:rPr lang="en-US" i="1" dirty="0" smtClean="0"/>
              <a:t>Keying</a:t>
            </a:r>
            <a:endParaRPr lang="en-US" i="1" dirty="0"/>
          </a:p>
          <a:p>
            <a:r>
              <a:rPr lang="en-US" i="1" dirty="0" smtClean="0">
                <a:solidFill>
                  <a:schemeClr val="accent6"/>
                </a:solidFill>
              </a:rPr>
              <a:t>Phase</a:t>
            </a:r>
          </a:p>
          <a:p>
            <a:pPr lvl="1"/>
            <a:r>
              <a:rPr lang="en-US" i="1" dirty="0" smtClean="0"/>
              <a:t>M-PSK: Phase Shift Keying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Amplitude</a:t>
            </a:r>
            <a:r>
              <a:rPr lang="en-US" i="1" dirty="0" smtClean="0"/>
              <a:t> + </a:t>
            </a:r>
            <a:r>
              <a:rPr lang="en-US" i="1" dirty="0" smtClean="0">
                <a:solidFill>
                  <a:schemeClr val="accent6"/>
                </a:solidFill>
              </a:rPr>
              <a:t>Phase</a:t>
            </a:r>
          </a:p>
          <a:p>
            <a:pPr lvl="1"/>
            <a:r>
              <a:rPr lang="en-US" i="1" dirty="0" smtClean="0"/>
              <a:t>M-QAM: Quadrature Amplitude Modulation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4968" y="1392377"/>
            <a:ext cx="380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s</a:t>
            </a:r>
            <a:r>
              <a:rPr lang="en-US" sz="2800" dirty="0"/>
              <a:t>(</a:t>
            </a:r>
            <a:r>
              <a:rPr lang="en-US" sz="2800" i="1" dirty="0"/>
              <a:t>t</a:t>
            </a:r>
            <a:r>
              <a:rPr lang="en-US" sz="2800" dirty="0"/>
              <a:t>) = </a:t>
            </a:r>
            <a:r>
              <a:rPr lang="en-US" sz="2800" dirty="0" err="1"/>
              <a:t>A</a:t>
            </a:r>
            <a:r>
              <a:rPr lang="en-US" sz="2800" i="1" dirty="0" err="1"/>
              <a:t>cos</a:t>
            </a:r>
            <a:r>
              <a:rPr lang="en-US" sz="2800" dirty="0"/>
              <a:t>(</a:t>
            </a:r>
            <a:r>
              <a:rPr lang="en-US" sz="2800" i="1" dirty="0"/>
              <a:t>2π</a:t>
            </a:r>
            <a:r>
              <a:rPr lang="en-US" sz="2800" i="1" dirty="0" err="1">
                <a:solidFill>
                  <a:schemeClr val="accent2"/>
                </a:solidFill>
              </a:rPr>
              <a:t>f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c</a:t>
            </a:r>
            <a:r>
              <a:rPr lang="en-US" sz="2800" i="1" dirty="0" err="1"/>
              <a:t>t</a:t>
            </a:r>
            <a:r>
              <a:rPr lang="en-US" sz="2800" i="1" dirty="0"/>
              <a:t>+𝜙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55" t="4508" r="18065" b="7013"/>
          <a:stretch/>
        </p:blipFill>
        <p:spPr>
          <a:xfrm>
            <a:off x="6315344" y="2393641"/>
            <a:ext cx="1821252" cy="53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85" t="5623" r="19931" b="7798"/>
          <a:stretch/>
        </p:blipFill>
        <p:spPr>
          <a:xfrm>
            <a:off x="6315344" y="3371806"/>
            <a:ext cx="1618711" cy="498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221" t="6728" r="20968" b="9386"/>
          <a:stretch/>
        </p:blipFill>
        <p:spPr>
          <a:xfrm>
            <a:off x="6384356" y="4315815"/>
            <a:ext cx="1701029" cy="506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1913" y="3146077"/>
            <a:ext cx="8180173" cy="92675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</a:t>
            </a:r>
            <a:r>
              <a:rPr lang="en-US" dirty="0"/>
              <a:t>Shift Keying </a:t>
            </a:r>
            <a:r>
              <a:rPr lang="en-US" dirty="0" smtClean="0"/>
              <a:t>(FSK)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 bit stream is encoded in the </a:t>
            </a:r>
            <a:r>
              <a:rPr lang="en-US" dirty="0" smtClean="0">
                <a:solidFill>
                  <a:schemeClr val="accent5"/>
                </a:solidFill>
              </a:rPr>
              <a:t>frequency</a:t>
            </a:r>
            <a:r>
              <a:rPr lang="en-US" dirty="0" smtClean="0"/>
              <a:t> of the transmitted signal</a:t>
            </a:r>
          </a:p>
          <a:p>
            <a:pPr>
              <a:spcBef>
                <a:spcPts val="600"/>
              </a:spcBef>
            </a:pPr>
            <a:r>
              <a:rPr lang="en-US" dirty="0"/>
              <a:t>Simplest form: </a:t>
            </a:r>
            <a:r>
              <a:rPr lang="en-US" dirty="0" smtClean="0">
                <a:solidFill>
                  <a:schemeClr val="accent5"/>
                </a:solidFill>
              </a:rPr>
              <a:t>Binary FSK (BFSK)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‘1’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f=f</a:t>
            </a:r>
            <a:r>
              <a:rPr lang="en-US" baseline="-25000" dirty="0">
                <a:solidFill>
                  <a:schemeClr val="accent2"/>
                </a:solidFill>
                <a:sym typeface="Wingdings"/>
              </a:rPr>
              <a:t>1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, ‘0’f=f</a:t>
            </a:r>
            <a:r>
              <a:rPr lang="en-US" baseline="-25000" dirty="0">
                <a:solidFill>
                  <a:schemeClr val="accent2"/>
                </a:solidFill>
                <a:sym typeface="Wingdings"/>
              </a:rPr>
              <a:t>2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574" y="3604240"/>
            <a:ext cx="3048000" cy="914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563" y="5555436"/>
            <a:ext cx="3048000" cy="91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42" y="3605641"/>
            <a:ext cx="3048000" cy="914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84440" y="3372808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TX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39277" y="5615441"/>
            <a:ext cx="89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signal</a:t>
            </a:r>
          </a:p>
          <a:p>
            <a:pPr algn="ctr"/>
            <a:r>
              <a:rPr lang="en-US" sz="2000" dirty="0" smtClean="0"/>
              <a:t>s(t)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07108" y="38781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361168" y="387371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15228" y="387371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69288" y="38781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85755" y="387371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205" y="3822910"/>
            <a:ext cx="1413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bit stream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662828" y="4528502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99924" y="4804217"/>
            <a:ext cx="161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modulation</a:t>
            </a:r>
            <a:endParaRPr lang="en-US" sz="20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921" y="5535996"/>
            <a:ext cx="3048000" cy="914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86451" y="3355746"/>
            <a:ext cx="496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RX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766734" y="38655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20794" y="38611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74854" y="38611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128914" y="38655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45381" y="38611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518284" y="4496108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55380" y="4771823"/>
            <a:ext cx="19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demodulation</a:t>
            </a:r>
            <a:endParaRPr lang="en-US" sz="20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575237" y="5979256"/>
            <a:ext cx="77104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M-FSK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399"/>
            <a:ext cx="7886700" cy="50609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solidFill>
                  <a:schemeClr val="accent2"/>
                </a:solidFill>
              </a:rPr>
              <a:t>M-</a:t>
            </a:r>
            <a:r>
              <a:rPr lang="en-US" sz="2600" dirty="0" err="1">
                <a:solidFill>
                  <a:schemeClr val="accent2"/>
                </a:solidFill>
              </a:rPr>
              <a:t>ary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/>
              <a:t>frequency-shift </a:t>
            </a:r>
            <a:r>
              <a:rPr lang="en-US" sz="2600" dirty="0"/>
              <a:t>keying (</a:t>
            </a:r>
            <a:r>
              <a:rPr lang="en-US" sz="2600" dirty="0" smtClean="0"/>
              <a:t>M-FSK)</a:t>
            </a:r>
          </a:p>
          <a:p>
            <a:pPr>
              <a:spcBef>
                <a:spcPts val="600"/>
              </a:spcBef>
            </a:pPr>
            <a:endParaRPr lang="en-US" sz="2600" dirty="0" smtClean="0"/>
          </a:p>
          <a:p>
            <a:pPr>
              <a:spcBef>
                <a:spcPts val="600"/>
              </a:spcBef>
            </a:pPr>
            <a:endParaRPr lang="en-US" sz="2600" dirty="0"/>
          </a:p>
          <a:p>
            <a:pPr>
              <a:spcBef>
                <a:spcPts val="600"/>
              </a:spcBef>
            </a:pPr>
            <a:endParaRPr lang="en-US" sz="2600" dirty="0" smtClean="0"/>
          </a:p>
          <a:p>
            <a:pPr>
              <a:spcBef>
                <a:spcPts val="600"/>
              </a:spcBef>
            </a:pPr>
            <a:endParaRPr lang="en-US" sz="2600" dirty="0"/>
          </a:p>
          <a:p>
            <a:pPr>
              <a:spcBef>
                <a:spcPts val="600"/>
              </a:spcBef>
            </a:pPr>
            <a:endParaRPr lang="en-US" sz="2600" dirty="0" smtClean="0"/>
          </a:p>
          <a:p>
            <a:pPr>
              <a:spcBef>
                <a:spcPts val="600"/>
              </a:spcBef>
            </a:pPr>
            <a:endParaRPr lang="en-US" sz="2600" dirty="0" smtClean="0"/>
          </a:p>
          <a:p>
            <a:pPr>
              <a:spcBef>
                <a:spcPts val="600"/>
              </a:spcBef>
            </a:pPr>
            <a:r>
              <a:rPr lang="en-US" sz="2600" dirty="0" smtClean="0"/>
              <a:t>Example</a:t>
            </a:r>
            <a:r>
              <a:rPr lang="en-US" sz="2600" dirty="0"/>
              <a:t>: </a:t>
            </a:r>
            <a:r>
              <a:rPr lang="en-US" sz="2600" dirty="0" smtClean="0">
                <a:solidFill>
                  <a:schemeClr val="accent2"/>
                </a:solidFill>
              </a:rPr>
              <a:t>Quaternary </a:t>
            </a:r>
            <a:r>
              <a:rPr lang="en-US" sz="2600" dirty="0">
                <a:solidFill>
                  <a:schemeClr val="accent2"/>
                </a:solidFill>
              </a:rPr>
              <a:t>Frequency Shift </a:t>
            </a:r>
            <a:r>
              <a:rPr lang="en-US" sz="2600" dirty="0" smtClean="0">
                <a:solidFill>
                  <a:schemeClr val="accent2"/>
                </a:solidFill>
              </a:rPr>
              <a:t>Keying (QFSK)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Map </a:t>
            </a:r>
            <a:r>
              <a:rPr lang="en-US" dirty="0">
                <a:solidFill>
                  <a:schemeClr val="accent5"/>
                </a:solidFill>
              </a:rPr>
              <a:t>‘00’, ‘01’, ‘10’, ’11’ </a:t>
            </a:r>
            <a:r>
              <a:rPr lang="en-US" dirty="0"/>
              <a:t>to four different </a:t>
            </a:r>
            <a:r>
              <a:rPr lang="en-US" dirty="0" smtClean="0">
                <a:solidFill>
                  <a:schemeClr val="accent5"/>
                </a:solidFill>
              </a:rPr>
              <a:t>frequencies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704" y="2023643"/>
            <a:ext cx="5638800" cy="100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" y="3310730"/>
            <a:ext cx="8458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FSK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Pros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Easy to implement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Better noise immunity than ASK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Cons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Low data rate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Bit-rate = baud rate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sz="2400" dirty="0" smtClean="0"/>
              <a:t>Require higher bandwidth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BW(min)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+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60" y="2891851"/>
            <a:ext cx="3518080" cy="2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886700" cy="38909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Amplitude</a:t>
            </a:r>
            <a:endParaRPr lang="en-US" i="1" dirty="0">
              <a:solidFill>
                <a:schemeClr val="accent1"/>
              </a:solidFill>
            </a:endParaRPr>
          </a:p>
          <a:p>
            <a:pPr lvl="1"/>
            <a:r>
              <a:rPr lang="en-US" i="1" dirty="0" smtClean="0"/>
              <a:t>M-ASK</a:t>
            </a:r>
            <a:r>
              <a:rPr lang="en-US" i="1" dirty="0"/>
              <a:t>: </a:t>
            </a:r>
            <a:r>
              <a:rPr lang="en-US" i="1" dirty="0" smtClean="0"/>
              <a:t>Amplitude Shift Keying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Frequency</a:t>
            </a:r>
            <a:endParaRPr lang="en-US" i="1" dirty="0">
              <a:solidFill>
                <a:schemeClr val="accent2"/>
              </a:solidFill>
            </a:endParaRPr>
          </a:p>
          <a:p>
            <a:pPr lvl="1"/>
            <a:r>
              <a:rPr lang="en-US" i="1" dirty="0" smtClean="0"/>
              <a:t>M-FSK</a:t>
            </a:r>
            <a:r>
              <a:rPr lang="en-US" i="1" dirty="0"/>
              <a:t>: Frequency Shift </a:t>
            </a:r>
            <a:r>
              <a:rPr lang="en-US" i="1" dirty="0" smtClean="0"/>
              <a:t>Keying</a:t>
            </a:r>
            <a:endParaRPr lang="en-US" i="1" dirty="0"/>
          </a:p>
          <a:p>
            <a:r>
              <a:rPr lang="en-US" i="1" dirty="0" smtClean="0">
                <a:solidFill>
                  <a:schemeClr val="accent6"/>
                </a:solidFill>
              </a:rPr>
              <a:t>Phase</a:t>
            </a:r>
          </a:p>
          <a:p>
            <a:pPr lvl="1"/>
            <a:r>
              <a:rPr lang="en-US" i="1" dirty="0" smtClean="0"/>
              <a:t>M-PSK: Phase Shift Keying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Amplitude</a:t>
            </a:r>
            <a:r>
              <a:rPr lang="en-US" i="1" dirty="0" smtClean="0"/>
              <a:t> + </a:t>
            </a:r>
            <a:r>
              <a:rPr lang="en-US" i="1" dirty="0" smtClean="0">
                <a:solidFill>
                  <a:schemeClr val="accent6"/>
                </a:solidFill>
              </a:rPr>
              <a:t>Phase</a:t>
            </a:r>
          </a:p>
          <a:p>
            <a:pPr lvl="1"/>
            <a:r>
              <a:rPr lang="en-US" i="1" dirty="0" smtClean="0"/>
              <a:t>M-QAM: Quadrature Amplitude Modulation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4968" y="1392377"/>
            <a:ext cx="380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s</a:t>
            </a:r>
            <a:r>
              <a:rPr lang="en-US" sz="2800" dirty="0"/>
              <a:t>(</a:t>
            </a:r>
            <a:r>
              <a:rPr lang="en-US" sz="2800" i="1" dirty="0"/>
              <a:t>t</a:t>
            </a:r>
            <a:r>
              <a:rPr lang="en-US" sz="2800" dirty="0"/>
              <a:t>) = </a:t>
            </a:r>
            <a:r>
              <a:rPr lang="en-US" sz="2800" dirty="0" err="1"/>
              <a:t>A</a:t>
            </a:r>
            <a:r>
              <a:rPr lang="en-US" sz="2800" i="1" dirty="0" err="1"/>
              <a:t>cos</a:t>
            </a:r>
            <a:r>
              <a:rPr lang="en-US" sz="2800" dirty="0"/>
              <a:t>(</a:t>
            </a:r>
            <a:r>
              <a:rPr lang="en-US" sz="2800" i="1" dirty="0"/>
              <a:t>2π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c</a:t>
            </a:r>
            <a:r>
              <a:rPr lang="en-US" sz="2800" i="1" dirty="0" err="1"/>
              <a:t>t</a:t>
            </a:r>
            <a:r>
              <a:rPr lang="en-US" sz="2800" i="1" dirty="0"/>
              <a:t>+</a:t>
            </a:r>
            <a:r>
              <a:rPr lang="en-US" sz="2800" i="1" dirty="0">
                <a:solidFill>
                  <a:schemeClr val="accent6"/>
                </a:solidFill>
              </a:rPr>
              <a:t>𝜙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55" t="4508" r="18065" b="7013"/>
          <a:stretch/>
        </p:blipFill>
        <p:spPr>
          <a:xfrm>
            <a:off x="6315344" y="2393641"/>
            <a:ext cx="1821252" cy="53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85" t="5623" r="19931" b="7798"/>
          <a:stretch/>
        </p:blipFill>
        <p:spPr>
          <a:xfrm>
            <a:off x="6315344" y="3371806"/>
            <a:ext cx="1618711" cy="498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221" t="6728" r="20968" b="9386"/>
          <a:stretch/>
        </p:blipFill>
        <p:spPr>
          <a:xfrm>
            <a:off x="6384356" y="4315815"/>
            <a:ext cx="1701029" cy="506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4660" y="4071093"/>
            <a:ext cx="8180173" cy="92675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</a:t>
            </a:r>
            <a:r>
              <a:rPr lang="en-US" dirty="0"/>
              <a:t>Shift Keying </a:t>
            </a:r>
            <a:r>
              <a:rPr lang="en-US" dirty="0" smtClean="0"/>
              <a:t>(PSK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 bit stream is </a:t>
            </a:r>
            <a:r>
              <a:rPr lang="en-US" dirty="0"/>
              <a:t>encoded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chemeClr val="accent5"/>
                </a:solidFill>
              </a:rPr>
              <a:t>phase</a:t>
            </a:r>
            <a:r>
              <a:rPr lang="en-US" dirty="0" smtClean="0"/>
              <a:t> of the transmitted signal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Simplest form: </a:t>
            </a:r>
            <a:r>
              <a:rPr lang="en-US" dirty="0">
                <a:solidFill>
                  <a:schemeClr val="accent5"/>
                </a:solidFill>
              </a:rPr>
              <a:t>Binary </a:t>
            </a:r>
            <a:r>
              <a:rPr lang="en-US" dirty="0" smtClean="0">
                <a:solidFill>
                  <a:schemeClr val="accent5"/>
                </a:solidFill>
              </a:rPr>
              <a:t>PSK </a:t>
            </a:r>
            <a:r>
              <a:rPr lang="en-US" dirty="0">
                <a:solidFill>
                  <a:schemeClr val="accent5"/>
                </a:solidFill>
              </a:rPr>
              <a:t>(</a:t>
            </a:r>
            <a:r>
              <a:rPr lang="en-US" dirty="0" smtClean="0">
                <a:solidFill>
                  <a:schemeClr val="accent5"/>
                </a:solidFill>
              </a:rPr>
              <a:t>BPSK)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‘1’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𝜙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=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0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, ‘0’</a:t>
            </a:r>
            <a:r>
              <a:rPr lang="el-GR" dirty="0">
                <a:solidFill>
                  <a:schemeClr val="accent2"/>
                </a:solidFill>
                <a:sym typeface="Wingdings"/>
              </a:rPr>
              <a:t>𝜙=π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6574" y="3268636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TX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38046" y="3235106"/>
            <a:ext cx="496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RX</a:t>
            </a:r>
            <a:endParaRPr lang="en-US" sz="2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18" y="5488528"/>
            <a:ext cx="3048000" cy="914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74" y="3540740"/>
            <a:ext cx="3048000" cy="91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42" y="3542141"/>
            <a:ext cx="3048000" cy="914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9277" y="5551941"/>
            <a:ext cx="89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signal</a:t>
            </a:r>
          </a:p>
          <a:p>
            <a:pPr algn="ctr"/>
            <a:r>
              <a:rPr lang="en-US" sz="2000" dirty="0" smtClean="0"/>
              <a:t>s(t)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907108" y="3814675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361168" y="3810210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5228" y="3810210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269288" y="3814675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785755" y="3810210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1205" y="3683210"/>
            <a:ext cx="141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bit stream</a:t>
            </a:r>
          </a:p>
          <a:p>
            <a:pPr algn="ctr"/>
            <a:r>
              <a:rPr lang="en-US" sz="2000" dirty="0" smtClean="0"/>
              <a:t>s(t)</a:t>
            </a:r>
            <a:endParaRPr lang="en-US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662828" y="4465002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99924" y="4740717"/>
            <a:ext cx="161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modulation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766734" y="3802078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220794" y="3797613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74854" y="3797613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7128914" y="3802078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645381" y="3797613"/>
            <a:ext cx="32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18284" y="4432608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55380" y="4708323"/>
            <a:ext cx="19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demodulation</a:t>
            </a:r>
            <a:endParaRPr lang="en-US" sz="20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795256" y="5448267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265144" y="5449062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744617" y="5447472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214505" y="5448267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693978" y="5446677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163866" y="5447472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605" y="5449062"/>
            <a:ext cx="3048000" cy="914400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V="1">
            <a:off x="5692727" y="5445882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162615" y="5446677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642088" y="5445087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111976" y="5445882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591449" y="5444292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8061337" y="5445087"/>
            <a:ext cx="0" cy="93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75237" y="5915756"/>
            <a:ext cx="77104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Constellation Points for BPSK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54"/>
            <a:ext cx="4191000" cy="495980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‘1’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200" i="1" dirty="0"/>
              <a:t>𝜙=0</a:t>
            </a:r>
            <a:endParaRPr lang="en-US" sz="2200" dirty="0" smtClean="0">
              <a:sym typeface="Wingdings"/>
            </a:endParaRPr>
          </a:p>
          <a:p>
            <a:r>
              <a:rPr lang="en-US" sz="2200" i="1" dirty="0" smtClean="0"/>
              <a:t>cos</a:t>
            </a:r>
            <a:r>
              <a:rPr lang="en-US" sz="2200" dirty="0"/>
              <a:t>(</a:t>
            </a:r>
            <a:r>
              <a:rPr lang="en-US" sz="2200" i="1" dirty="0"/>
              <a:t>2πf</a:t>
            </a:r>
            <a:r>
              <a:rPr lang="en-US" sz="2200" i="1" baseline="-25000" dirty="0"/>
              <a:t>c</a:t>
            </a:r>
            <a:r>
              <a:rPr lang="en-US" sz="2200" i="1" dirty="0"/>
              <a:t>t</a:t>
            </a:r>
            <a:r>
              <a:rPr lang="en-US" sz="2200" i="1" dirty="0" smtClean="0"/>
              <a:t>+0</a:t>
            </a:r>
            <a:r>
              <a:rPr lang="en-US" sz="2200" dirty="0" smtClean="0"/>
              <a:t>)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= </a:t>
            </a:r>
            <a:r>
              <a:rPr lang="en-US" sz="2200" b="1" i="1" dirty="0">
                <a:solidFill>
                  <a:schemeClr val="accent5"/>
                </a:solidFill>
              </a:rPr>
              <a:t>cos</a:t>
            </a:r>
            <a:r>
              <a:rPr lang="en-US" sz="2200" b="1" dirty="0" smtClean="0">
                <a:solidFill>
                  <a:schemeClr val="accent5"/>
                </a:solidFill>
              </a:rPr>
              <a:t>(0)</a:t>
            </a:r>
            <a:r>
              <a:rPr lang="en-US" sz="2200" dirty="0"/>
              <a:t>cos(</a:t>
            </a:r>
            <a:r>
              <a:rPr lang="en-US" sz="2200" i="1" dirty="0"/>
              <a:t>2π</a:t>
            </a:r>
            <a:r>
              <a:rPr lang="en-US" sz="2200" i="1" dirty="0" err="1"/>
              <a:t>f</a:t>
            </a:r>
            <a:r>
              <a:rPr lang="en-US" sz="2200" i="1" baseline="-25000" dirty="0" err="1"/>
              <a:t>c</a:t>
            </a:r>
            <a:r>
              <a:rPr lang="en-US" sz="2200" i="1" dirty="0" err="1"/>
              <a:t>t</a:t>
            </a:r>
            <a:r>
              <a:rPr lang="en-US" sz="2200" dirty="0"/>
              <a:t>)-</a:t>
            </a:r>
            <a:r>
              <a:rPr lang="en-US" sz="2200" b="1" i="1" dirty="0">
                <a:solidFill>
                  <a:schemeClr val="accent2"/>
                </a:solidFill>
              </a:rPr>
              <a:t>sin</a:t>
            </a:r>
            <a:r>
              <a:rPr lang="en-US" sz="2200" b="1" dirty="0" smtClean="0">
                <a:solidFill>
                  <a:schemeClr val="accent2"/>
                </a:solidFill>
              </a:rPr>
              <a:t>(0)</a:t>
            </a:r>
            <a:r>
              <a:rPr lang="en-US" sz="2200" i="1" dirty="0"/>
              <a:t>sin</a:t>
            </a:r>
            <a:r>
              <a:rPr lang="en-US" sz="2200" dirty="0"/>
              <a:t>(</a:t>
            </a:r>
            <a:r>
              <a:rPr lang="en-US" sz="2200" i="1" dirty="0"/>
              <a:t>2π</a:t>
            </a:r>
            <a:r>
              <a:rPr lang="en-US" sz="2200" i="1" dirty="0" err="1"/>
              <a:t>f</a:t>
            </a:r>
            <a:r>
              <a:rPr lang="en-US" sz="2200" i="1" baseline="-25000" dirty="0" err="1"/>
              <a:t>c</a:t>
            </a:r>
            <a:r>
              <a:rPr lang="en-US" sz="2200" i="1" dirty="0" err="1"/>
              <a:t>t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/>
              <a:t>= </a:t>
            </a:r>
            <a:r>
              <a:rPr lang="en-US" sz="2200" b="1" i="1" dirty="0" err="1" smtClean="0">
                <a:solidFill>
                  <a:schemeClr val="accent5"/>
                </a:solidFill>
              </a:rPr>
              <a:t>s</a:t>
            </a:r>
            <a:r>
              <a:rPr lang="en-US" sz="2200" b="1" i="1" baseline="-25000" dirty="0" err="1" smtClean="0">
                <a:solidFill>
                  <a:schemeClr val="accent5"/>
                </a:solidFill>
              </a:rPr>
              <a:t>I</a:t>
            </a:r>
            <a:r>
              <a:rPr lang="en-US" sz="2200" i="1" dirty="0" err="1" smtClean="0"/>
              <a:t>cos</a:t>
            </a:r>
            <a:r>
              <a:rPr lang="en-US" sz="2200" dirty="0" smtClean="0"/>
              <a:t>(</a:t>
            </a:r>
            <a:r>
              <a:rPr lang="en-US" sz="2200" i="1" dirty="0" smtClean="0"/>
              <a:t>2π</a:t>
            </a:r>
            <a:r>
              <a:rPr lang="en-US" sz="2200" i="1" dirty="0" err="1" smtClean="0"/>
              <a:t>f</a:t>
            </a:r>
            <a:r>
              <a:rPr lang="en-US" sz="2200" i="1" baseline="-25000" dirty="0" err="1" smtClean="0"/>
              <a:t>c</a:t>
            </a:r>
            <a:r>
              <a:rPr lang="en-US" sz="2200" i="1" dirty="0" err="1" smtClean="0"/>
              <a:t>t</a:t>
            </a:r>
            <a:r>
              <a:rPr lang="en-US" sz="2200" dirty="0"/>
              <a:t>) – </a:t>
            </a:r>
            <a:r>
              <a:rPr lang="en-US" sz="2200" b="1" i="1" dirty="0" err="1" smtClean="0">
                <a:solidFill>
                  <a:schemeClr val="accent2"/>
                </a:solidFill>
              </a:rPr>
              <a:t>s</a:t>
            </a:r>
            <a:r>
              <a:rPr lang="en-US" sz="2200" b="1" i="1" baseline="-25000" dirty="0" err="1" smtClean="0">
                <a:solidFill>
                  <a:schemeClr val="accent2"/>
                </a:solidFill>
              </a:rPr>
              <a:t>Q</a:t>
            </a:r>
            <a:r>
              <a:rPr lang="en-US" sz="2200" i="1" dirty="0" err="1" smtClean="0"/>
              <a:t>sin</a:t>
            </a:r>
            <a:r>
              <a:rPr lang="en-US" sz="2200" dirty="0" smtClean="0"/>
              <a:t>(</a:t>
            </a:r>
            <a:r>
              <a:rPr lang="en-US" sz="2200" i="1" dirty="0" smtClean="0"/>
              <a:t>2π</a:t>
            </a:r>
            <a:r>
              <a:rPr lang="en-US" sz="2200" i="1" dirty="0" err="1" smtClean="0"/>
              <a:t>f</a:t>
            </a:r>
            <a:r>
              <a:rPr lang="en-US" sz="2200" i="1" baseline="-25000" dirty="0" err="1" smtClean="0"/>
              <a:t>c</a:t>
            </a:r>
            <a:r>
              <a:rPr lang="en-US" sz="2200" i="1" dirty="0" err="1" smtClean="0"/>
              <a:t>t</a:t>
            </a:r>
            <a:r>
              <a:rPr lang="en-US" sz="2200" dirty="0"/>
              <a:t>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648199" y="1166354"/>
            <a:ext cx="4289425" cy="495980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‘0’</a:t>
            </a:r>
            <a:r>
              <a:rPr lang="en-US" sz="2200" dirty="0">
                <a:sym typeface="Wingdings"/>
              </a:rPr>
              <a:t></a:t>
            </a:r>
            <a:r>
              <a:rPr lang="en-US" sz="2200" i="1" dirty="0"/>
              <a:t>𝜙</a:t>
            </a:r>
            <a:r>
              <a:rPr lang="en-US" sz="2200" i="1" dirty="0" smtClean="0"/>
              <a:t>=</a:t>
            </a:r>
            <a:r>
              <a:rPr lang="en-US" sz="2200" i="1" dirty="0"/>
              <a:t>π</a:t>
            </a:r>
            <a:endParaRPr lang="en-US" sz="2200" dirty="0">
              <a:sym typeface="Wingdings"/>
            </a:endParaRPr>
          </a:p>
          <a:p>
            <a:r>
              <a:rPr lang="en-US" sz="2200" i="1" dirty="0"/>
              <a:t>cos</a:t>
            </a:r>
            <a:r>
              <a:rPr lang="en-US" sz="2200" dirty="0"/>
              <a:t>(</a:t>
            </a:r>
            <a:r>
              <a:rPr lang="en-US" sz="2200" i="1" dirty="0"/>
              <a:t>2π</a:t>
            </a:r>
            <a:r>
              <a:rPr lang="en-US" sz="2200" i="1" dirty="0" err="1"/>
              <a:t>f</a:t>
            </a:r>
            <a:r>
              <a:rPr lang="en-US" sz="2200" i="1" baseline="-25000" dirty="0" err="1"/>
              <a:t>c</a:t>
            </a:r>
            <a:r>
              <a:rPr lang="en-US" sz="2200" i="1" dirty="0" err="1"/>
              <a:t>t</a:t>
            </a:r>
            <a:r>
              <a:rPr lang="en-US" sz="2200" i="1" dirty="0" smtClean="0"/>
              <a:t>+</a:t>
            </a:r>
            <a:r>
              <a:rPr lang="en-US" sz="2200" i="1" dirty="0"/>
              <a:t>π</a:t>
            </a:r>
            <a:r>
              <a:rPr lang="en-US" sz="2200" dirty="0" smtClean="0"/>
              <a:t>)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= </a:t>
            </a:r>
            <a:r>
              <a:rPr lang="en-US" sz="2200" b="1" i="1" dirty="0">
                <a:solidFill>
                  <a:schemeClr val="accent5"/>
                </a:solidFill>
              </a:rPr>
              <a:t>cos</a:t>
            </a:r>
            <a:r>
              <a:rPr lang="en-US" sz="2200" b="1" dirty="0" smtClean="0">
                <a:solidFill>
                  <a:schemeClr val="accent5"/>
                </a:solidFill>
              </a:rPr>
              <a:t>(</a:t>
            </a:r>
            <a:r>
              <a:rPr lang="en-US" sz="2200" b="1" i="1" dirty="0">
                <a:solidFill>
                  <a:schemeClr val="accent5"/>
                </a:solidFill>
              </a:rPr>
              <a:t>π</a:t>
            </a:r>
            <a:r>
              <a:rPr lang="en-US" sz="2200" b="1" dirty="0" smtClean="0">
                <a:solidFill>
                  <a:schemeClr val="accent5"/>
                </a:solidFill>
              </a:rPr>
              <a:t>)</a:t>
            </a:r>
            <a:r>
              <a:rPr lang="en-US" sz="2200" dirty="0"/>
              <a:t>cos(</a:t>
            </a:r>
            <a:r>
              <a:rPr lang="en-US" sz="2200" i="1" dirty="0"/>
              <a:t>2π</a:t>
            </a:r>
            <a:r>
              <a:rPr lang="en-US" sz="2200" i="1" dirty="0" err="1"/>
              <a:t>f</a:t>
            </a:r>
            <a:r>
              <a:rPr lang="en-US" sz="2200" i="1" baseline="-25000" dirty="0" err="1"/>
              <a:t>c</a:t>
            </a:r>
            <a:r>
              <a:rPr lang="en-US" sz="2200" i="1" dirty="0" err="1"/>
              <a:t>t</a:t>
            </a:r>
            <a:r>
              <a:rPr lang="en-US" sz="2200" dirty="0"/>
              <a:t>)-</a:t>
            </a:r>
            <a:r>
              <a:rPr lang="en-US" sz="2200" b="1" i="1" dirty="0">
                <a:solidFill>
                  <a:schemeClr val="accent2"/>
                </a:solidFill>
              </a:rPr>
              <a:t>sin</a:t>
            </a:r>
            <a:r>
              <a:rPr lang="en-US" sz="2200" b="1" dirty="0" smtClean="0">
                <a:solidFill>
                  <a:schemeClr val="accent2"/>
                </a:solidFill>
              </a:rPr>
              <a:t>(</a:t>
            </a:r>
            <a:r>
              <a:rPr lang="en-US" sz="2200" b="1" i="1" dirty="0">
                <a:solidFill>
                  <a:schemeClr val="accent2"/>
                </a:solidFill>
              </a:rPr>
              <a:t>π</a:t>
            </a:r>
            <a:r>
              <a:rPr lang="en-US" sz="2200" b="1" dirty="0" smtClean="0">
                <a:solidFill>
                  <a:schemeClr val="accent2"/>
                </a:solidFill>
              </a:rPr>
              <a:t>)</a:t>
            </a:r>
            <a:r>
              <a:rPr lang="en-US" sz="2200" i="1" dirty="0"/>
              <a:t>sin</a:t>
            </a:r>
            <a:r>
              <a:rPr lang="en-US" sz="2200" dirty="0"/>
              <a:t>(</a:t>
            </a:r>
            <a:r>
              <a:rPr lang="en-US" sz="2200" i="1" dirty="0"/>
              <a:t>2π</a:t>
            </a:r>
            <a:r>
              <a:rPr lang="en-US" sz="2200" i="1" dirty="0" err="1"/>
              <a:t>f</a:t>
            </a:r>
            <a:r>
              <a:rPr lang="en-US" sz="2200" i="1" baseline="-25000" dirty="0" err="1"/>
              <a:t>c</a:t>
            </a:r>
            <a:r>
              <a:rPr lang="en-US" sz="2200" i="1" dirty="0" err="1"/>
              <a:t>t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/>
              <a:t>= </a:t>
            </a:r>
            <a:r>
              <a:rPr lang="en-US" sz="2200" b="1" i="1" dirty="0" err="1" smtClean="0">
                <a:solidFill>
                  <a:schemeClr val="accent5"/>
                </a:solidFill>
              </a:rPr>
              <a:t>s</a:t>
            </a:r>
            <a:r>
              <a:rPr lang="en-US" sz="2200" b="1" i="1" baseline="-25000" dirty="0" err="1" smtClean="0">
                <a:solidFill>
                  <a:schemeClr val="accent5"/>
                </a:solidFill>
              </a:rPr>
              <a:t>I</a:t>
            </a:r>
            <a:r>
              <a:rPr lang="en-US" sz="2200" i="1" dirty="0" err="1" smtClean="0"/>
              <a:t>cos</a:t>
            </a:r>
            <a:r>
              <a:rPr lang="en-US" sz="2200" dirty="0" smtClean="0"/>
              <a:t>(</a:t>
            </a:r>
            <a:r>
              <a:rPr lang="en-US" sz="2200" i="1" dirty="0" smtClean="0"/>
              <a:t>2π</a:t>
            </a:r>
            <a:r>
              <a:rPr lang="en-US" sz="2200" i="1" dirty="0" err="1" smtClean="0"/>
              <a:t>f</a:t>
            </a:r>
            <a:r>
              <a:rPr lang="en-US" sz="2200" i="1" baseline="-25000" dirty="0" err="1" smtClean="0"/>
              <a:t>c</a:t>
            </a:r>
            <a:r>
              <a:rPr lang="en-US" sz="2200" i="1" dirty="0" err="1" smtClean="0"/>
              <a:t>t</a:t>
            </a:r>
            <a:r>
              <a:rPr lang="en-US" sz="2200" dirty="0"/>
              <a:t>) – </a:t>
            </a:r>
            <a:r>
              <a:rPr lang="en-US" sz="2200" b="1" i="1" dirty="0" err="1" smtClean="0">
                <a:solidFill>
                  <a:schemeClr val="accent2"/>
                </a:solidFill>
              </a:rPr>
              <a:t>s</a:t>
            </a:r>
            <a:r>
              <a:rPr lang="en-US" sz="2200" b="1" i="1" baseline="-25000" dirty="0" err="1" smtClean="0">
                <a:solidFill>
                  <a:schemeClr val="accent2"/>
                </a:solidFill>
              </a:rPr>
              <a:t>Q</a:t>
            </a:r>
            <a:r>
              <a:rPr lang="en-US" sz="2200" i="1" dirty="0" err="1" smtClean="0"/>
              <a:t>sin</a:t>
            </a:r>
            <a:r>
              <a:rPr lang="en-US" sz="2200" dirty="0" smtClean="0"/>
              <a:t>(</a:t>
            </a:r>
            <a:r>
              <a:rPr lang="en-US" sz="2200" i="1" dirty="0" smtClean="0"/>
              <a:t>2π</a:t>
            </a:r>
            <a:r>
              <a:rPr lang="en-US" sz="2200" i="1" dirty="0" err="1" smtClean="0"/>
              <a:t>f</a:t>
            </a:r>
            <a:r>
              <a:rPr lang="en-US" sz="2200" i="1" baseline="-25000" dirty="0" err="1" smtClean="0"/>
              <a:t>c</a:t>
            </a:r>
            <a:r>
              <a:rPr lang="en-US" sz="2200" i="1" dirty="0" err="1" smtClean="0"/>
              <a:t>t</a:t>
            </a:r>
            <a:r>
              <a:rPr lang="en-US" sz="2200" dirty="0"/>
              <a:t>)</a:t>
            </a:r>
            <a:br>
              <a:rPr lang="en-US" sz="2200" dirty="0"/>
            </a:b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75174" y="3316060"/>
            <a:ext cx="2056860" cy="1803449"/>
            <a:chOff x="1720581" y="3690619"/>
            <a:chExt cx="2363325" cy="2251167"/>
          </a:xfrm>
          <a:effectLst/>
        </p:grpSpPr>
        <p:cxnSp>
          <p:nvCxnSpPr>
            <p:cNvPr id="5" name="Straight Arrow Connector 4"/>
            <p:cNvCxnSpPr/>
            <p:nvPr/>
          </p:nvCxnSpPr>
          <p:spPr>
            <a:xfrm>
              <a:off x="1720581" y="5011222"/>
              <a:ext cx="2143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53470" y="4155271"/>
              <a:ext cx="0" cy="17865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791778" y="4780389"/>
              <a:ext cx="292128" cy="5762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3063" y="3690619"/>
              <a:ext cx="520229" cy="5762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75174" y="3298145"/>
            <a:ext cx="7047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/>
              <a:t>𝜙=0</a:t>
            </a:r>
            <a:endParaRPr lang="en-US" sz="2200" dirty="0"/>
          </a:p>
        </p:txBody>
      </p:sp>
      <p:sp>
        <p:nvSpPr>
          <p:cNvPr id="10" name="Oval 9"/>
          <p:cNvSpPr/>
          <p:nvPr/>
        </p:nvSpPr>
        <p:spPr>
          <a:xfrm>
            <a:off x="2646770" y="4320018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>
            <a:off x="5558950" y="3316060"/>
            <a:ext cx="2056860" cy="1803449"/>
            <a:chOff x="1720581" y="3690619"/>
            <a:chExt cx="2363325" cy="2251167"/>
          </a:xfrm>
          <a:effectLst/>
        </p:grpSpPr>
        <p:cxnSp>
          <p:nvCxnSpPr>
            <p:cNvPr id="12" name="Straight Arrow Connector 11"/>
            <p:cNvCxnSpPr/>
            <p:nvPr/>
          </p:nvCxnSpPr>
          <p:spPr>
            <a:xfrm>
              <a:off x="1720581" y="5011222"/>
              <a:ext cx="2143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753470" y="4155271"/>
              <a:ext cx="0" cy="17865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91778" y="4780389"/>
              <a:ext cx="292128" cy="5762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43063" y="3690619"/>
              <a:ext cx="520229" cy="5762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836654" y="4320018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5541077" y="3327802"/>
            <a:ext cx="8304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/>
              <a:t>𝜙=π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265947" y="5154851"/>
            <a:ext cx="3333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200" dirty="0"/>
              <a:t>(</a:t>
            </a:r>
            <a:r>
              <a:rPr lang="en-US" sz="2200" i="1" dirty="0" err="1"/>
              <a:t>s</a:t>
            </a:r>
            <a:r>
              <a:rPr lang="en-US" sz="2200" i="1" baseline="-25000" dirty="0" err="1"/>
              <a:t>I</a:t>
            </a:r>
            <a:r>
              <a:rPr lang="en-US" sz="2200" dirty="0" err="1"/>
              <a:t>,</a:t>
            </a:r>
            <a:r>
              <a:rPr lang="en-US" sz="2200" i="1" dirty="0" err="1"/>
              <a:t>s</a:t>
            </a:r>
            <a:r>
              <a:rPr lang="en-US" sz="2200" i="1" baseline="-25000" dirty="0" err="1"/>
              <a:t>Q</a:t>
            </a:r>
            <a:r>
              <a:rPr lang="en-US" sz="2200" dirty="0"/>
              <a:t>)</a:t>
            </a:r>
            <a:r>
              <a:rPr lang="en-US" sz="2200" baseline="-25000" dirty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(</a:t>
            </a:r>
            <a:r>
              <a:rPr lang="en-US" sz="2200" i="1" dirty="0" smtClean="0"/>
              <a:t>1</a:t>
            </a:r>
            <a:r>
              <a:rPr lang="en-US" sz="2200" dirty="0" smtClean="0"/>
              <a:t>, </a:t>
            </a:r>
            <a:r>
              <a:rPr lang="en-US" sz="2200" i="1" dirty="0" smtClean="0"/>
              <a:t>0</a:t>
            </a:r>
            <a:r>
              <a:rPr lang="en-US" sz="2200" dirty="0" smtClean="0"/>
              <a:t>)</a:t>
            </a:r>
          </a:p>
          <a:p>
            <a:pPr lvl="1" algn="ctr"/>
            <a:r>
              <a:rPr lang="en-US" sz="2200" dirty="0" smtClean="0"/>
              <a:t>‘1’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i="1" dirty="0" smtClean="0">
                <a:sym typeface="Wingdings"/>
              </a:rPr>
              <a:t>1+0i</a:t>
            </a:r>
            <a:endParaRPr lang="en-US" sz="2200" i="1" dirty="0"/>
          </a:p>
        </p:txBody>
      </p:sp>
      <p:sp>
        <p:nvSpPr>
          <p:cNvPr id="20" name="Rectangle 19"/>
          <p:cNvSpPr/>
          <p:nvPr/>
        </p:nvSpPr>
        <p:spPr>
          <a:xfrm>
            <a:off x="4564392" y="5268371"/>
            <a:ext cx="3333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200" dirty="0"/>
              <a:t>(</a:t>
            </a:r>
            <a:r>
              <a:rPr lang="en-US" sz="2200" i="1" dirty="0" err="1"/>
              <a:t>s</a:t>
            </a:r>
            <a:r>
              <a:rPr lang="en-US" sz="2200" i="1" baseline="-25000" dirty="0" err="1"/>
              <a:t>I</a:t>
            </a:r>
            <a:r>
              <a:rPr lang="en-US" sz="2200" dirty="0" err="1"/>
              <a:t>,</a:t>
            </a:r>
            <a:r>
              <a:rPr lang="en-US" sz="2200" i="1" dirty="0" err="1"/>
              <a:t>s</a:t>
            </a:r>
            <a:r>
              <a:rPr lang="en-US" sz="2200" i="1" baseline="-25000" dirty="0" err="1"/>
              <a:t>Q</a:t>
            </a:r>
            <a:r>
              <a:rPr lang="en-US" sz="2200" dirty="0"/>
              <a:t>)</a:t>
            </a:r>
            <a:r>
              <a:rPr lang="en-US" sz="2200" baseline="-25000" dirty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(-</a:t>
            </a:r>
            <a:r>
              <a:rPr lang="en-US" sz="2200" i="1" dirty="0" smtClean="0"/>
              <a:t>1</a:t>
            </a:r>
            <a:r>
              <a:rPr lang="en-US" sz="2200" dirty="0" smtClean="0"/>
              <a:t>, </a:t>
            </a:r>
            <a:r>
              <a:rPr lang="en-US" sz="2200" i="1" dirty="0" smtClean="0"/>
              <a:t>0</a:t>
            </a:r>
            <a:r>
              <a:rPr lang="en-US" sz="2200" dirty="0" smtClean="0"/>
              <a:t>)</a:t>
            </a:r>
          </a:p>
          <a:p>
            <a:pPr lvl="1" algn="ctr"/>
            <a:r>
              <a:rPr lang="en-US" sz="2200" dirty="0" smtClean="0"/>
              <a:t>‘0’</a:t>
            </a:r>
            <a:r>
              <a:rPr lang="en-US" sz="2200" dirty="0" smtClean="0">
                <a:sym typeface="Wingdings"/>
              </a:rPr>
              <a:t> -</a:t>
            </a:r>
            <a:r>
              <a:rPr lang="en-US" sz="2200" i="1" dirty="0" smtClean="0">
                <a:sym typeface="Wingdings"/>
              </a:rPr>
              <a:t>1+0i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6788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9" grpId="0"/>
      <p:bldP spid="10" grpId="0" animBg="1"/>
      <p:bldP spid="16" grpId="0" animBg="1"/>
      <p:bldP spid="17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4270" y="3492761"/>
            <a:ext cx="3010428" cy="2593652"/>
            <a:chOff x="2997288" y="2187535"/>
            <a:chExt cx="3010428" cy="2593652"/>
          </a:xfrm>
        </p:grpSpPr>
        <p:sp>
          <p:nvSpPr>
            <p:cNvPr id="39" name="Rectangle 38"/>
            <p:cNvSpPr/>
            <p:nvPr/>
          </p:nvSpPr>
          <p:spPr>
            <a:xfrm>
              <a:off x="2997288" y="2550569"/>
              <a:ext cx="1498038" cy="2230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09678" y="2550569"/>
              <a:ext cx="1498038" cy="22306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85565" y="2219801"/>
              <a:ext cx="41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‘1’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96513" y="2187535"/>
              <a:ext cx="41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‘0’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Demodulate BPSK</a:t>
            </a:r>
            <a:endParaRPr lang="en-US" dirty="0"/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628649" y="1295399"/>
            <a:ext cx="8086725" cy="4881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Map to the closest constellation point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Quantitative measure of the distance</a:t>
            </a:r>
            <a:r>
              <a:rPr lang="en-US" sz="2600" dirty="0"/>
              <a:t> </a:t>
            </a:r>
            <a:r>
              <a:rPr lang="en-US" sz="2600" dirty="0" smtClean="0"/>
              <a:t>between the received signal </a:t>
            </a:r>
            <a:r>
              <a:rPr lang="en-US" sz="2600" i="1" dirty="0" smtClean="0"/>
              <a:t>s’</a:t>
            </a:r>
            <a:r>
              <a:rPr lang="en-US" sz="2600" dirty="0" smtClean="0"/>
              <a:t> and any possible signal </a:t>
            </a:r>
            <a:r>
              <a:rPr lang="en-US" sz="2600" i="1" dirty="0" smtClean="0"/>
              <a:t>s</a:t>
            </a:r>
            <a:r>
              <a:rPr lang="en-US" sz="26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ym typeface="Wingdings"/>
              </a:rPr>
              <a:t>Find </a:t>
            </a:r>
            <a:r>
              <a:rPr lang="en-US" sz="2200" dirty="0" smtClean="0">
                <a:solidFill>
                  <a:schemeClr val="accent5"/>
                </a:solidFill>
                <a:sym typeface="Wingdings"/>
              </a:rPr>
              <a:t>|s’-s|</a:t>
            </a:r>
            <a:r>
              <a:rPr lang="en-US" sz="2200" baseline="30000" dirty="0">
                <a:solidFill>
                  <a:schemeClr val="accent5"/>
                </a:solidFill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in the I-Q plane</a:t>
            </a:r>
            <a:endParaRPr lang="en-US" sz="2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989011" y="3299454"/>
            <a:ext cx="3468689" cy="2843202"/>
            <a:chOff x="975589" y="2759406"/>
            <a:chExt cx="2096042" cy="1672534"/>
          </a:xfrm>
        </p:grpSpPr>
        <p:grpSp>
          <p:nvGrpSpPr>
            <p:cNvPr id="11" name="Group 10"/>
            <p:cNvGrpSpPr/>
            <p:nvPr/>
          </p:nvGrpSpPr>
          <p:grpSpPr>
            <a:xfrm>
              <a:off x="975589" y="2759406"/>
              <a:ext cx="2096042" cy="1672534"/>
              <a:chOff x="1720581" y="3854034"/>
              <a:chExt cx="2408344" cy="2087752"/>
            </a:xfrm>
            <a:effectLst/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753470" y="4155271"/>
                <a:ext cx="0" cy="17865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16161" y="3854034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2474425" y="3659451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62038" y="3656841"/>
              <a:ext cx="619653" cy="235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=1+0i</a:t>
              </a:r>
              <a:endParaRPr lang="en-US" sz="2000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3266467" y="4568166"/>
            <a:ext cx="89363" cy="917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7" idx="5"/>
            <a:endCxn id="17" idx="1"/>
          </p:cNvCxnSpPr>
          <p:nvPr/>
        </p:nvCxnSpPr>
        <p:spPr>
          <a:xfrm>
            <a:off x="3342743" y="4646520"/>
            <a:ext cx="139742" cy="19639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53149" y="4485446"/>
            <a:ext cx="43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47" name="Oval 46"/>
          <p:cNvSpPr/>
          <p:nvPr/>
        </p:nvSpPr>
        <p:spPr>
          <a:xfrm>
            <a:off x="1463495" y="4829472"/>
            <a:ext cx="89363" cy="91797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37" idx="3"/>
            <a:endCxn id="47" idx="7"/>
          </p:cNvCxnSpPr>
          <p:nvPr/>
        </p:nvCxnSpPr>
        <p:spPr>
          <a:xfrm flipH="1">
            <a:off x="1539771" y="4646520"/>
            <a:ext cx="1739783" cy="19639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78369" y="4374712"/>
            <a:ext cx="43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57700" y="4162185"/>
            <a:ext cx="4512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=|s’-s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|=|s’-(1+0i)|</a:t>
            </a:r>
            <a:br>
              <a:rPr lang="en-US" sz="2400" dirty="0" smtClean="0"/>
            </a:br>
            <a:r>
              <a:rPr lang="en-US" sz="2400" dirty="0" smtClean="0"/>
              <a:t>n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=|</a:t>
            </a:r>
            <a:r>
              <a:rPr lang="en-US" sz="2400" dirty="0"/>
              <a:t>s’-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|=| </a:t>
            </a:r>
            <a:r>
              <a:rPr lang="en-US" sz="2400" dirty="0"/>
              <a:t>|s’</a:t>
            </a:r>
            <a:r>
              <a:rPr lang="en-US" sz="2400" dirty="0" smtClean="0"/>
              <a:t>-(-1+0i)|</a:t>
            </a:r>
            <a:endParaRPr lang="en-US" sz="2400" i="1" dirty="0" smtClean="0"/>
          </a:p>
          <a:p>
            <a:pPr lvl="1"/>
            <a:endParaRPr lang="en-US" sz="2400" dirty="0" smtClean="0"/>
          </a:p>
          <a:p>
            <a:pPr marL="0" lvl="1" indent="50800"/>
            <a:r>
              <a:rPr lang="en-US" sz="2400" dirty="0" smtClean="0"/>
              <a:t>since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&lt; n</a:t>
            </a:r>
            <a:r>
              <a:rPr lang="en-US" sz="2400" i="1" baseline="-25000" dirty="0" smtClean="0"/>
              <a:t>0,</a:t>
            </a:r>
            <a:r>
              <a:rPr lang="en-US" sz="2400" dirty="0"/>
              <a:t> </a:t>
            </a:r>
            <a:r>
              <a:rPr lang="en-US" sz="2400" dirty="0" smtClean="0"/>
              <a:t>map </a:t>
            </a:r>
            <a:r>
              <a:rPr lang="en-US" sz="2400" i="1" dirty="0" smtClean="0"/>
              <a:t>s’ </a:t>
            </a:r>
            <a:r>
              <a:rPr lang="en-US" sz="2400" dirty="0" smtClean="0"/>
              <a:t>to (1+0i)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‘1’</a:t>
            </a:r>
            <a:endParaRPr lang="en-US" sz="2400" i="1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2869793" y="4193935"/>
            <a:ext cx="108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s’=</a:t>
            </a:r>
            <a:r>
              <a:rPr lang="en-US" sz="2000" dirty="0" err="1" smtClean="0"/>
              <a:t>a+bi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55405" y="4853635"/>
            <a:ext cx="1110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=-1+0i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47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47" grpId="0" animBg="1"/>
      <p:bldP spid="51" grpId="0"/>
      <p:bldP spid="53" grpId="0"/>
      <p:bldP spid="5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1972" y="3294934"/>
            <a:ext cx="3493430" cy="2843202"/>
            <a:chOff x="951972" y="3294934"/>
            <a:chExt cx="3493430" cy="2843202"/>
          </a:xfrm>
        </p:grpSpPr>
        <p:sp>
          <p:nvSpPr>
            <p:cNvPr id="39" name="Rectangle 38"/>
            <p:cNvSpPr/>
            <p:nvPr/>
          </p:nvSpPr>
          <p:spPr>
            <a:xfrm>
              <a:off x="951972" y="3851275"/>
              <a:ext cx="1498038" cy="22306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64362" y="3851275"/>
              <a:ext cx="1498038" cy="22306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76713" y="3294934"/>
              <a:ext cx="3468689" cy="2843202"/>
              <a:chOff x="1720581" y="3854034"/>
              <a:chExt cx="2408344" cy="2087752"/>
            </a:xfrm>
            <a:effectLst/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753470" y="4155271"/>
                <a:ext cx="0" cy="17865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16161" y="3854034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3457100" y="4824954"/>
              <a:ext cx="89363" cy="91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07653" y="4854067"/>
              <a:ext cx="1025449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=1+0i</a:t>
              </a:r>
              <a:endParaRPr lang="en-US" sz="2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451197" y="4824952"/>
              <a:ext cx="89363" cy="9179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0249" y="3520507"/>
              <a:ext cx="41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‘1’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51197" y="3488241"/>
              <a:ext cx="41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‘0’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55405" y="4853635"/>
              <a:ext cx="1110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0</a:t>
              </a:r>
              <a:r>
                <a:rPr lang="en-US" sz="2000" dirty="0" smtClean="0"/>
                <a:t>=-1+0i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Demodulate BPSK</a:t>
            </a:r>
            <a:endParaRPr lang="en-US" dirty="0"/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628649" y="1063625"/>
            <a:ext cx="8158615" cy="5113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Decoding error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When the received signal is mapped to an incorrect symbol (constellation point) due to a large error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Symbol error rate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P(mapping to a symbol </a:t>
            </a:r>
            <a:r>
              <a:rPr lang="en-US" sz="2200" i="1" dirty="0" err="1" smtClean="0"/>
              <a:t>s</a:t>
            </a:r>
            <a:r>
              <a:rPr lang="en-US" sz="2200" i="1" baseline="-25000" dirty="0" err="1" smtClean="0"/>
              <a:t>j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j</a:t>
            </a:r>
            <a:r>
              <a:rPr lang="en-US" sz="2200" dirty="0" err="1" smtClean="0"/>
              <a:t>≠</a:t>
            </a:r>
            <a:r>
              <a:rPr lang="en-US" sz="2200" i="1" dirty="0" err="1" smtClean="0"/>
              <a:t>i</a:t>
            </a:r>
            <a:r>
              <a:rPr lang="en-US" sz="2200" dirty="0" smtClean="0"/>
              <a:t> | </a:t>
            </a:r>
            <a:r>
              <a:rPr lang="en-US" sz="2200" i="1" dirty="0" err="1" smtClean="0"/>
              <a:t>s</a:t>
            </a:r>
            <a:r>
              <a:rPr lang="en-US" sz="2200" i="1" baseline="-25000" dirty="0" err="1" smtClean="0"/>
              <a:t>i</a:t>
            </a:r>
            <a:r>
              <a:rPr lang="en-US" sz="2200" dirty="0"/>
              <a:t> </a:t>
            </a:r>
            <a:r>
              <a:rPr lang="en-US" sz="2200" dirty="0" smtClean="0"/>
              <a:t>is sent )</a:t>
            </a:r>
            <a:endParaRPr lang="en-US" sz="2200" dirty="0"/>
          </a:p>
        </p:txBody>
      </p:sp>
      <p:sp>
        <p:nvSpPr>
          <p:cNvPr id="53" name="Rectangle 52"/>
          <p:cNvSpPr/>
          <p:nvPr/>
        </p:nvSpPr>
        <p:spPr>
          <a:xfrm>
            <a:off x="4554748" y="3889358"/>
            <a:ext cx="4192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/>
              <a:t>Given the transmitted symbol s</a:t>
            </a:r>
            <a:r>
              <a:rPr lang="en-US" sz="2400" baseline="-25000" dirty="0" smtClean="0"/>
              <a:t>1</a:t>
            </a:r>
            <a:endParaRPr lang="en-US" sz="2400" i="1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13933" y="4351663"/>
            <a:ext cx="1086606" cy="486732"/>
            <a:chOff x="1413933" y="4351663"/>
            <a:chExt cx="1086606" cy="486732"/>
          </a:xfrm>
        </p:grpSpPr>
        <p:sp>
          <p:nvSpPr>
            <p:cNvPr id="37" name="Oval 36"/>
            <p:cNvSpPr/>
            <p:nvPr/>
          </p:nvSpPr>
          <p:spPr>
            <a:xfrm>
              <a:off x="2286083" y="4693625"/>
              <a:ext cx="89363" cy="917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37" idx="3"/>
              <a:endCxn id="47" idx="7"/>
            </p:cNvCxnSpPr>
            <p:nvPr/>
          </p:nvCxnSpPr>
          <p:spPr>
            <a:xfrm flipH="1">
              <a:off x="1527473" y="4771979"/>
              <a:ext cx="771697" cy="6641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413933" y="4351663"/>
              <a:ext cx="10866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s’=</a:t>
              </a:r>
              <a:r>
                <a:rPr lang="en-US" sz="2000" dirty="0" err="1" smtClean="0"/>
                <a:t>a+bi</a:t>
              </a:r>
              <a:endParaRPr lang="en-US" sz="20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4531562" y="4684877"/>
            <a:ext cx="4331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incorrectly map s’ </a:t>
            </a:r>
            <a:r>
              <a:rPr lang="en-US" sz="2400"/>
              <a:t>to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s</a:t>
            </a:r>
            <a:r>
              <a:rPr lang="en-US" sz="2400" baseline="-25000" smtClean="0"/>
              <a:t>0</a:t>
            </a:r>
            <a:r>
              <a:rPr lang="en-US" sz="2400" dirty="0"/>
              <a:t>=(-1+0)</a:t>
            </a:r>
            <a:r>
              <a:rPr lang="en-US" sz="2400" dirty="0">
                <a:sym typeface="Wingdings"/>
              </a:rPr>
              <a:t></a:t>
            </a:r>
            <a:r>
              <a:rPr lang="en-US" sz="2400"/>
              <a:t>‘</a:t>
            </a:r>
            <a:r>
              <a:rPr lang="en-US" sz="2400" smtClean="0"/>
              <a:t>0’, when </a:t>
            </a:r>
            <a:r>
              <a:rPr lang="en-US" sz="2400" dirty="0"/>
              <a:t>the error is too large</a:t>
            </a:r>
          </a:p>
        </p:txBody>
      </p:sp>
    </p:spTree>
    <p:extLst>
      <p:ext uri="{BB962C8B-B14F-4D97-AF65-F5344CB8AC3E}">
        <p14:creationId xmlns:p14="http://schemas.microsoft.com/office/powerpoint/2010/main" val="4870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SNR of BPSK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SNR: Signal-to-Noise Ratio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Say </a:t>
            </a:r>
            <a:r>
              <a:rPr lang="en-US" dirty="0" err="1" smtClean="0"/>
              <a:t>Tx</a:t>
            </a:r>
            <a:r>
              <a:rPr lang="en-US" dirty="0" smtClean="0"/>
              <a:t> sends (1+0i) and Rx receives (1.1 – 0.01i)</a:t>
            </a:r>
          </a:p>
          <a:p>
            <a:pPr lvl="1"/>
            <a:r>
              <a:rPr lang="en-US" dirty="0" smtClean="0"/>
              <a:t>SNR?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85914" y="1307632"/>
            <a:ext cx="3468689" cy="2843202"/>
            <a:chOff x="975589" y="2759406"/>
            <a:chExt cx="2096042" cy="1672534"/>
          </a:xfrm>
        </p:grpSpPr>
        <p:grpSp>
          <p:nvGrpSpPr>
            <p:cNvPr id="8" name="Group 7"/>
            <p:cNvGrpSpPr/>
            <p:nvPr/>
          </p:nvGrpSpPr>
          <p:grpSpPr>
            <a:xfrm>
              <a:off x="975589" y="2759406"/>
              <a:ext cx="2096042" cy="1672534"/>
              <a:chOff x="1720581" y="3854034"/>
              <a:chExt cx="2408344" cy="2087752"/>
            </a:xfrm>
            <a:effectLst/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2753470" y="4155271"/>
                <a:ext cx="0" cy="17865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16161" y="3854034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474425" y="3659451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463370" y="2576344"/>
            <a:ext cx="89363" cy="917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5"/>
            <a:endCxn id="9" idx="1"/>
          </p:cNvCxnSpPr>
          <p:nvPr/>
        </p:nvCxnSpPr>
        <p:spPr>
          <a:xfrm>
            <a:off x="7539646" y="2654698"/>
            <a:ext cx="139742" cy="19639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0052" y="2445999"/>
            <a:ext cx="341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n-US" sz="2000" baseline="-25000" dirty="0"/>
          </a:p>
        </p:txBody>
      </p:sp>
      <p:sp>
        <p:nvSpPr>
          <p:cNvPr id="18" name="Oval 17"/>
          <p:cNvSpPr/>
          <p:nvPr/>
        </p:nvSpPr>
        <p:spPr>
          <a:xfrm>
            <a:off x="5660398" y="2837650"/>
            <a:ext cx="89363" cy="91797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15" idx="2"/>
          </p:cNvCxnSpPr>
          <p:nvPr/>
        </p:nvCxnSpPr>
        <p:spPr>
          <a:xfrm flipV="1">
            <a:off x="6673563" y="2622243"/>
            <a:ext cx="789807" cy="261304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7537" y="2155176"/>
            <a:ext cx="122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s’ = </a:t>
            </a:r>
            <a:r>
              <a:rPr lang="en-US" sz="2000" dirty="0" err="1" smtClean="0"/>
              <a:t>a+bi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0856" t="4235" r="10736" b="16916"/>
          <a:stretch/>
        </p:blipFill>
        <p:spPr>
          <a:xfrm>
            <a:off x="8154179" y="44569"/>
            <a:ext cx="851990" cy="856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51" y="2080734"/>
            <a:ext cx="3810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355" t="4508" r="18065" b="7013"/>
          <a:stretch/>
        </p:blipFill>
        <p:spPr>
          <a:xfrm>
            <a:off x="1991032" y="1388294"/>
            <a:ext cx="5161936" cy="2433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3939" y="4026312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= bit-stream?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540161" y="4946560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(a) 10110011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4370" y="4943372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 00101010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1778" y="4943372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(c) 10010101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48" y="1810193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SER/BER of BPSK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BER (Bit </a:t>
            </a:r>
            <a:r>
              <a:rPr lang="en-US" dirty="0">
                <a:solidFill>
                  <a:schemeClr val="accent2"/>
                </a:solidFill>
              </a:rPr>
              <a:t>Error </a:t>
            </a:r>
            <a:r>
              <a:rPr lang="en-US" dirty="0" smtClean="0">
                <a:solidFill>
                  <a:schemeClr val="accent2"/>
                </a:solidFill>
              </a:rPr>
              <a:t>Rate)  = SER (Symbol </a:t>
            </a:r>
            <a:r>
              <a:rPr lang="en-US" dirty="0">
                <a:solidFill>
                  <a:schemeClr val="accent2"/>
                </a:solidFill>
              </a:rPr>
              <a:t>Error </a:t>
            </a:r>
            <a:r>
              <a:rPr lang="en-US" dirty="0" smtClean="0">
                <a:solidFill>
                  <a:schemeClr val="accent2"/>
                </a:solidFill>
              </a:rPr>
              <a:t>Rate)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4" y="2119882"/>
            <a:ext cx="6007100" cy="1371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8650" y="4048027"/>
            <a:ext cx="7947362" cy="2308324"/>
            <a:chOff x="721217" y="4342316"/>
            <a:chExt cx="7947362" cy="2308324"/>
          </a:xfrm>
        </p:grpSpPr>
        <p:sp>
          <p:nvSpPr>
            <p:cNvPr id="9" name="Rectangle 8"/>
            <p:cNvSpPr/>
            <p:nvPr/>
          </p:nvSpPr>
          <p:spPr>
            <a:xfrm>
              <a:off x="721217" y="4342316"/>
              <a:ext cx="7947362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rgbClr val="252525"/>
                  </a:solidFill>
                  <a:latin typeface="Trebuchet MS" charset="0"/>
                  <a:ea typeface="Trebuchet MS" charset="0"/>
                  <a:cs typeface="Trebuchet MS" charset="0"/>
                </a:rPr>
                <a:t>From Wikipedia</a:t>
              </a:r>
              <a:r>
                <a:rPr lang="en-US" i="1" dirty="0" smtClean="0">
                  <a:solidFill>
                    <a:srgbClr val="252525"/>
                  </a:solidFill>
                  <a:latin typeface="Trebuchet MS" charset="0"/>
                  <a:ea typeface="Trebuchet MS" charset="0"/>
                  <a:cs typeface="Trebuchet MS" charset="0"/>
                </a:rPr>
                <a:t>:</a:t>
              </a:r>
            </a:p>
            <a:p>
              <a:pPr algn="ctr"/>
              <a:endParaRPr lang="en-US" i="1" dirty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algn="ctr"/>
              <a:r>
                <a:rPr lang="en-US" i="1" dirty="0">
                  <a:solidFill>
                    <a:srgbClr val="252525"/>
                  </a:solidFill>
                  <a:latin typeface="Trebuchet MS" charset="0"/>
                  <a:ea typeface="Trebuchet MS" charset="0"/>
                  <a:cs typeface="Trebuchet MS" charset="0"/>
                </a:rPr>
                <a:t>Q(x) is the probability that a normal (Gaussian) random variable will obtain a value larger than x standard deviations above the mean</a:t>
              </a:r>
              <a:r>
                <a:rPr lang="en-US" i="1" dirty="0" smtClean="0">
                  <a:solidFill>
                    <a:srgbClr val="252525"/>
                  </a:solidFill>
                  <a:latin typeface="Trebuchet MS" charset="0"/>
                  <a:ea typeface="Trebuchet MS" charset="0"/>
                  <a:cs typeface="Trebuchet MS" charset="0"/>
                </a:rPr>
                <a:t>.</a:t>
              </a:r>
            </a:p>
            <a:p>
              <a:pPr algn="ctr"/>
              <a:endParaRPr lang="en-US" i="1" dirty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algn="ctr"/>
              <a:endParaRPr lang="en-US" i="1" dirty="0" smtClean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algn="ctr"/>
              <a:endParaRPr lang="en-US" i="1" dirty="0">
                <a:solidFill>
                  <a:srgbClr val="252525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algn="ctr"/>
              <a:r>
                <a:rPr lang="en-US" i="1" dirty="0">
                  <a:solidFill>
                    <a:srgbClr val="252525"/>
                  </a:solidFill>
                  <a:latin typeface="Trebuchet MS" charset="0"/>
                  <a:ea typeface="Trebuchet MS" charset="0"/>
                  <a:cs typeface="Trebuchet MS" charset="0"/>
                </a:rPr>
                <a:t> 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150" y="5683251"/>
              <a:ext cx="3479800" cy="6731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935183" y="1851211"/>
            <a:ext cx="319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Minimum distance of any </a:t>
            </a:r>
            <a:r>
              <a:rPr lang="en-US" smtClean="0">
                <a:solidFill>
                  <a:schemeClr val="accent5"/>
                </a:solidFill>
              </a:rPr>
              <a:t>two cancellation points</a:t>
            </a:r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32597" y="2287992"/>
            <a:ext cx="1661375" cy="4165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 point for BPSK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we send the signal with phase delay </a:t>
            </a:r>
            <a:r>
              <a:rPr lang="en-US" i="1" dirty="0" smtClean="0"/>
              <a:t>π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2008980"/>
            <a:ext cx="5321300" cy="1727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0820" y="4241561"/>
            <a:ext cx="5196379" cy="15125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Illustrate this by the </a:t>
            </a:r>
            <a:r>
              <a:rPr lang="en-US" sz="2400" b="1" u="sng" dirty="0">
                <a:solidFill>
                  <a:schemeClr val="tx1"/>
                </a:solidFill>
              </a:rPr>
              <a:t>constellation point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(-1 + 0i) </a:t>
            </a:r>
            <a:r>
              <a:rPr lang="en-US" sz="2400" dirty="0">
                <a:solidFill>
                  <a:schemeClr val="tx1"/>
                </a:solidFill>
              </a:rPr>
              <a:t>in an I-Q plane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49284" y="4111744"/>
            <a:ext cx="2056860" cy="1803449"/>
            <a:chOff x="1720581" y="3690619"/>
            <a:chExt cx="2363325" cy="2251167"/>
          </a:xfrm>
          <a:effectLst/>
        </p:grpSpPr>
        <p:cxnSp>
          <p:nvCxnSpPr>
            <p:cNvPr id="9" name="Straight Arrow Connector 8"/>
            <p:cNvCxnSpPr/>
            <p:nvPr/>
          </p:nvCxnSpPr>
          <p:spPr>
            <a:xfrm>
              <a:off x="1720581" y="5011222"/>
              <a:ext cx="2143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753470" y="4155271"/>
              <a:ext cx="0" cy="17865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91778" y="4780389"/>
              <a:ext cx="292128" cy="5762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3063" y="3690619"/>
              <a:ext cx="520229" cy="5762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6726988" y="5115702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6431411" y="4123486"/>
            <a:ext cx="8304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/>
              <a:t>𝜙=π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3363" y="5330859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-1+0i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3994430" y="3317034"/>
            <a:ext cx="3353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Band-pass representation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16011" y="3509927"/>
            <a:ext cx="362577" cy="7162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PSK (QPSK)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four phase rotations 1</a:t>
            </a:r>
            <a:r>
              <a:rPr lang="en-US" i="1" dirty="0" smtClean="0"/>
              <a:t>/4π, </a:t>
            </a:r>
            <a:r>
              <a:rPr lang="en-US" dirty="0" smtClean="0"/>
              <a:t>3</a:t>
            </a:r>
            <a:r>
              <a:rPr lang="en-US" i="1" dirty="0" smtClean="0"/>
              <a:t>/4π</a:t>
            </a:r>
            <a:r>
              <a:rPr lang="en-US" dirty="0" smtClean="0"/>
              <a:t>, 5</a:t>
            </a:r>
            <a:r>
              <a:rPr lang="en-US" i="1" dirty="0" smtClean="0"/>
              <a:t>/4π, </a:t>
            </a:r>
            <a:r>
              <a:rPr lang="en-US" dirty="0" smtClean="0"/>
              <a:t>7</a:t>
            </a:r>
            <a:r>
              <a:rPr lang="en-US" i="1" dirty="0" smtClean="0"/>
              <a:t>/4π </a:t>
            </a:r>
            <a:r>
              <a:rPr lang="en-US" dirty="0" smtClean="0"/>
              <a:t>to represent ‘00’, ‘01’, ‘11’, 10’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0" y="2410400"/>
            <a:ext cx="6426200" cy="172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36" y="4508843"/>
            <a:ext cx="6731000" cy="172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886" y="2263515"/>
            <a:ext cx="6906129" cy="19079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886" y="4385605"/>
            <a:ext cx="6906129" cy="19079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054850" y="3234786"/>
            <a:ext cx="1907304" cy="1932370"/>
            <a:chOff x="6227920" y="2563010"/>
            <a:chExt cx="2701344" cy="2744524"/>
          </a:xfrm>
        </p:grpSpPr>
        <p:grpSp>
          <p:nvGrpSpPr>
            <p:cNvPr id="9" name="Group 8"/>
            <p:cNvGrpSpPr/>
            <p:nvPr/>
          </p:nvGrpSpPr>
          <p:grpSpPr>
            <a:xfrm>
              <a:off x="6494842" y="2563010"/>
              <a:ext cx="2434422" cy="2744524"/>
              <a:chOff x="1160956" y="2817454"/>
              <a:chExt cx="1471060" cy="161448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60956" y="2817454"/>
                <a:ext cx="1471060" cy="1614486"/>
                <a:chOff x="1933566" y="3926493"/>
                <a:chExt cx="1690241" cy="2015293"/>
              </a:xfrm>
              <a:effectLst/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1933566" y="5004803"/>
                  <a:ext cx="1690241" cy="75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2753470" y="4155271"/>
                  <a:ext cx="0" cy="17865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3361596" y="4906432"/>
                  <a:ext cx="26221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I</a:t>
                  </a:r>
                  <a:endParaRPr lang="en-US" sz="24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323105" y="3926493"/>
                  <a:ext cx="40267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Q</a:t>
                  </a:r>
                  <a:endParaRPr lang="en-US" sz="2400" dirty="0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2235852" y="3273453"/>
                <a:ext cx="540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294730" y="3161979"/>
              <a:ext cx="533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‘00’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769152" y="3132530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988074" y="4629703"/>
              <a:ext cx="89363" cy="91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60866" y="4623027"/>
              <a:ext cx="89363" cy="91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88074" y="3350235"/>
              <a:ext cx="89363" cy="91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14311" y="4487012"/>
              <a:ext cx="533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‘10’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7920" y="3096814"/>
              <a:ext cx="533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‘01’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0098" y="4583364"/>
              <a:ext cx="533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‘11’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Quadrature PSK (QPSK)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Use 2 degrees of freedom in I-Q plane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Represent </a:t>
            </a:r>
            <a:r>
              <a:rPr lang="en-US" dirty="0" smtClean="0">
                <a:solidFill>
                  <a:schemeClr val="accent5"/>
                </a:solidFill>
              </a:rPr>
              <a:t>two bits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chemeClr val="accent5"/>
                </a:solidFill>
              </a:rPr>
              <a:t>a constellation point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Rotate the constellations by π/2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Demodulation by mapping </a:t>
            </a:r>
            <a:r>
              <a:rPr lang="en-US" dirty="0"/>
              <a:t>the received signal to the closest constellation point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Double the bit-rate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No free lunch: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Higher error probability (Why?)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75346" y="3535517"/>
            <a:ext cx="3138242" cy="2641445"/>
            <a:chOff x="975589" y="2878090"/>
            <a:chExt cx="1896361" cy="1553849"/>
          </a:xfrm>
        </p:grpSpPr>
        <p:grpSp>
          <p:nvGrpSpPr>
            <p:cNvPr id="13" name="Group 12"/>
            <p:cNvGrpSpPr/>
            <p:nvPr/>
          </p:nvGrpSpPr>
          <p:grpSpPr>
            <a:xfrm>
              <a:off x="975589" y="2878090"/>
              <a:ext cx="1896361" cy="1553849"/>
              <a:chOff x="1720581" y="4002183"/>
              <a:chExt cx="2178911" cy="1939603"/>
            </a:xfrm>
            <a:effectLst/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753470" y="4155271"/>
                <a:ext cx="0" cy="17865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637282" y="4689884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63864" y="4002183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235852" y="3273453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81993" y="4031409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‘00’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156415" y="4001960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75337" y="5499133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48129" y="549245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75337" y="421966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01574" y="5356442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‘10’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13923" y="4051931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‘01’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97958" y="5369957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‘11’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  <p:bldP spid="30" grpId="0" animBg="1"/>
      <p:bldP spid="31" grpId="0" animBg="1"/>
      <p:bldP spid="34" grpId="0" animBg="1"/>
      <p:bldP spid="35" grpId="0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Quadrature PSK (QPSK)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000125"/>
            <a:ext cx="8569326" cy="511333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Maximum power is bounded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Amplitude of each constellation point should still be 1</a:t>
            </a:r>
          </a:p>
          <a:p>
            <a:pPr lvl="1">
              <a:spcBef>
                <a:spcPts val="600"/>
              </a:spcBef>
            </a:pPr>
            <a:endParaRPr lang="en-US" sz="2000" dirty="0" smtClean="0"/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lvl="1">
              <a:spcBef>
                <a:spcPts val="600"/>
              </a:spcBef>
            </a:pPr>
            <a:endParaRPr lang="en-US" sz="2000" dirty="0" smtClean="0"/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lvl="1">
              <a:spcBef>
                <a:spcPts val="600"/>
              </a:spcBef>
            </a:pPr>
            <a:endParaRPr lang="en-US" sz="200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sz="2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8742" y="2765379"/>
            <a:ext cx="3468689" cy="2386332"/>
            <a:chOff x="975589" y="2918307"/>
            <a:chExt cx="2096042" cy="1403778"/>
          </a:xfrm>
        </p:grpSpPr>
        <p:grpSp>
          <p:nvGrpSpPr>
            <p:cNvPr id="13" name="Group 12"/>
            <p:cNvGrpSpPr/>
            <p:nvPr/>
          </p:nvGrpSpPr>
          <p:grpSpPr>
            <a:xfrm>
              <a:off x="975589" y="2918307"/>
              <a:ext cx="2096042" cy="1403778"/>
              <a:chOff x="1720581" y="4052387"/>
              <a:chExt cx="2408344" cy="1752278"/>
            </a:xfrm>
            <a:effectLst/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753470" y="4155271"/>
                <a:ext cx="0" cy="1649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99011" y="4052387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235852" y="3273453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55389" y="3192911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‘00’ = 1/√2(1+1i)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1529811" y="3163462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1748733" y="466063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3021525" y="465395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Oval 33"/>
          <p:cNvSpPr/>
          <p:nvPr/>
        </p:nvSpPr>
        <p:spPr>
          <a:xfrm>
            <a:off x="1748733" y="338116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TextBox 34"/>
          <p:cNvSpPr txBox="1"/>
          <p:nvPr/>
        </p:nvSpPr>
        <p:spPr>
          <a:xfrm>
            <a:off x="3074970" y="4517944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‘10’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87319" y="3213433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‘01’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271354" y="4531459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‘11’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83751" y="3381167"/>
            <a:ext cx="9913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83751" y="4725170"/>
            <a:ext cx="9913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074970" y="3996907"/>
            <a:ext cx="0" cy="15602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805199" y="3987533"/>
            <a:ext cx="0" cy="15602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1093"/>
              </p:ext>
            </p:extLst>
          </p:nvPr>
        </p:nvGraphicFramePr>
        <p:xfrm>
          <a:off x="2961991" y="4152933"/>
          <a:ext cx="186795" cy="3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Equation" r:id="rId3" imgW="266700" imgH="431800" progId="Equation.3">
                  <p:embed/>
                </p:oleObj>
              </mc:Choice>
              <mc:Fallback>
                <p:oleObj name="Equation" r:id="rId3" imgW="26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1991" y="4152933"/>
                        <a:ext cx="186795" cy="3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13258"/>
              </p:ext>
            </p:extLst>
          </p:nvPr>
        </p:nvGraphicFramePr>
        <p:xfrm>
          <a:off x="2190376" y="3203632"/>
          <a:ext cx="186795" cy="3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" name="Equation" r:id="rId5" imgW="266700" imgH="431800" progId="Equation.3">
                  <p:embed/>
                </p:oleObj>
              </mc:Choice>
              <mc:Fallback>
                <p:oleObj name="Equation" r:id="rId5" imgW="26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376" y="3203632"/>
                        <a:ext cx="186795" cy="3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844259"/>
              </p:ext>
            </p:extLst>
          </p:nvPr>
        </p:nvGraphicFramePr>
        <p:xfrm>
          <a:off x="1532324" y="4087921"/>
          <a:ext cx="241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Equation" r:id="rId6" imgW="342900" imgH="431800" progId="Equation.3">
                  <p:embed/>
                </p:oleObj>
              </mc:Choice>
              <mc:Fallback>
                <p:oleObj name="Equation" r:id="rId6" imgW="34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2324" y="4087921"/>
                        <a:ext cx="2413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13316"/>
              </p:ext>
            </p:extLst>
          </p:nvPr>
        </p:nvGraphicFramePr>
        <p:xfrm>
          <a:off x="2118590" y="4601619"/>
          <a:ext cx="241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" name="Equation" r:id="rId8" imgW="342900" imgH="431800" progId="Equation.3">
                  <p:embed/>
                </p:oleObj>
              </mc:Choice>
              <mc:Fallback>
                <p:oleObj name="Equation" r:id="rId8" imgW="34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590" y="4601619"/>
                        <a:ext cx="2413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209"/>
              </p:ext>
            </p:extLst>
          </p:nvPr>
        </p:nvGraphicFramePr>
        <p:xfrm>
          <a:off x="5218904" y="2797969"/>
          <a:ext cx="3422722" cy="213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9979"/>
                <a:gridCol w="25627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Symbols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‘00’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1/√2+1/√2i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’</a:t>
                      </a:r>
                      <a:r>
                        <a:rPr lang="en-US" sz="2200" dirty="0" smtClean="0"/>
                        <a:t>01’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-1/√2+1/√2i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‘10’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1/√2-1/√2i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‘11’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-1/√2-1/√2i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5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  <p:bldP spid="30" grpId="0" animBg="1"/>
      <p:bldP spid="31" grpId="0" animBg="1"/>
      <p:bldP spid="34" grpId="0" animBg="1"/>
      <p:bldP spid="35" grpId="0"/>
      <p:bldP spid="36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Error Probability in QPSK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974"/>
            <a:ext cx="8229600" cy="52687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For a particular error </a:t>
            </a:r>
            <a:r>
              <a:rPr lang="en-US" i="1" dirty="0" smtClean="0"/>
              <a:t>n, </a:t>
            </a:r>
            <a:r>
              <a:rPr lang="en-US" dirty="0" smtClean="0"/>
              <a:t>the symbol could be decoded correctly in BPSK, but not in QPSK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Why? Each sample only gets half power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9722" y="2674078"/>
            <a:ext cx="3345279" cy="2843202"/>
            <a:chOff x="975589" y="2759406"/>
            <a:chExt cx="2021468" cy="1672534"/>
          </a:xfrm>
        </p:grpSpPr>
        <p:grpSp>
          <p:nvGrpSpPr>
            <p:cNvPr id="5" name="Group 4"/>
            <p:cNvGrpSpPr/>
            <p:nvPr/>
          </p:nvGrpSpPr>
          <p:grpSpPr>
            <a:xfrm>
              <a:off x="975589" y="2759406"/>
              <a:ext cx="2021468" cy="1672534"/>
              <a:chOff x="1720581" y="3854034"/>
              <a:chExt cx="2322659" cy="2087752"/>
            </a:xfrm>
            <a:effectLst/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2753470" y="4155271"/>
                <a:ext cx="0" cy="17865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866715" y="4780389"/>
                <a:ext cx="176525" cy="338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16161" y="3854034"/>
                <a:ext cx="314361" cy="338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2474425" y="3659451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Oval 10"/>
          <p:cNvSpPr/>
          <p:nvPr/>
        </p:nvSpPr>
        <p:spPr>
          <a:xfrm>
            <a:off x="2429419" y="3956716"/>
            <a:ext cx="89363" cy="917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/>
          <p:cNvCxnSpPr>
            <a:stCxn id="11" idx="5"/>
            <a:endCxn id="6" idx="1"/>
          </p:cNvCxnSpPr>
          <p:nvPr/>
        </p:nvCxnSpPr>
        <p:spPr>
          <a:xfrm>
            <a:off x="2505695" y="4035070"/>
            <a:ext cx="817501" cy="18247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05629" y="3834764"/>
            <a:ext cx="37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1304206" y="4204096"/>
            <a:ext cx="89363" cy="917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2654799" y="4195019"/>
            <a:ext cx="35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9622" y="5402700"/>
            <a:ext cx="155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Zapf Dingbats"/>
                <a:cs typeface="Zapf Dingbats"/>
                <a:sym typeface="Zapf Dingbats"/>
              </a:rPr>
              <a:t>in BPSK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3377" y="2674078"/>
            <a:ext cx="3345279" cy="2843202"/>
            <a:chOff x="975589" y="2759406"/>
            <a:chExt cx="2021468" cy="1672534"/>
          </a:xfrm>
        </p:grpSpPr>
        <p:grpSp>
          <p:nvGrpSpPr>
            <p:cNvPr id="21" name="Group 20"/>
            <p:cNvGrpSpPr/>
            <p:nvPr/>
          </p:nvGrpSpPr>
          <p:grpSpPr>
            <a:xfrm>
              <a:off x="975589" y="2759406"/>
              <a:ext cx="2021468" cy="1672534"/>
              <a:chOff x="1720581" y="3854034"/>
              <a:chExt cx="2322659" cy="2087752"/>
            </a:xfrm>
            <a:effectLst/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753470" y="4155271"/>
                <a:ext cx="0" cy="17865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866715" y="4780389"/>
                <a:ext cx="176525" cy="338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16161" y="3854034"/>
                <a:ext cx="314361" cy="338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283577" y="4077502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107935" y="5319159"/>
            <a:ext cx="157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Zapf Dingbats"/>
                <a:cs typeface="Zapf Dingbats"/>
                <a:sym typeface="Zapf Dingbats"/>
              </a:rPr>
              <a:t>In QPSK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42659" y="4680068"/>
            <a:ext cx="89363" cy="917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8" name="Straight Arrow Connector 37"/>
          <p:cNvCxnSpPr>
            <a:stCxn id="37" idx="5"/>
          </p:cNvCxnSpPr>
          <p:nvPr/>
        </p:nvCxnSpPr>
        <p:spPr>
          <a:xfrm>
            <a:off x="6318935" y="4758422"/>
            <a:ext cx="817501" cy="18247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18869" y="4558116"/>
            <a:ext cx="37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baseline="-25000" dirty="0"/>
          </a:p>
        </p:txBody>
      </p:sp>
      <p:cxnSp>
        <p:nvCxnSpPr>
          <p:cNvPr id="42" name="Straight Arrow Connector 41"/>
          <p:cNvCxnSpPr>
            <a:endCxn id="22" idx="2"/>
          </p:cNvCxnSpPr>
          <p:nvPr/>
        </p:nvCxnSpPr>
        <p:spPr>
          <a:xfrm>
            <a:off x="6431026" y="4960657"/>
            <a:ext cx="676909" cy="0"/>
          </a:xfrm>
          <a:prstGeom prst="straightConnector1">
            <a:avLst/>
          </a:prstGeom>
          <a:ln w="44450">
            <a:solidFill>
              <a:schemeClr val="accent2"/>
            </a:solidFill>
            <a:prstDash val="solid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" idx="2"/>
          </p:cNvCxnSpPr>
          <p:nvPr/>
        </p:nvCxnSpPr>
        <p:spPr>
          <a:xfrm>
            <a:off x="2317371" y="4249997"/>
            <a:ext cx="992738" cy="0"/>
          </a:xfrm>
          <a:prstGeom prst="straightConnector1">
            <a:avLst/>
          </a:prstGeom>
          <a:ln w="44450">
            <a:solidFill>
              <a:schemeClr val="accent2"/>
            </a:solidFill>
            <a:prstDash val="solid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24452" y="4906368"/>
            <a:ext cx="82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1/√2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304206" y="3022987"/>
            <a:ext cx="57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‘0’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2873518" y="3009193"/>
            <a:ext cx="57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‘1’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538623" y="3036781"/>
            <a:ext cx="71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‘x1’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7107935" y="3022987"/>
            <a:ext cx="71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‘x0’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29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8" grpId="0"/>
      <p:bldP spid="19" grpId="0"/>
      <p:bldP spid="32" grpId="0"/>
      <p:bldP spid="37" grpId="0" animBg="1"/>
      <p:bldP spid="39" grpId="0"/>
      <p:bldP spid="51" grpId="0"/>
      <p:bldP spid="53" grpId="0"/>
      <p:bldP spid="52" grpId="0"/>
      <p:bldP spid="55" grpId="0"/>
      <p:bldP spid="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7154"/>
            <a:ext cx="8282875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Trade-off between Rate and 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</a:rPr>
              <a:t>Trade-off between the </a:t>
            </a:r>
            <a:r>
              <a:rPr lang="en-US" dirty="0">
                <a:solidFill>
                  <a:schemeClr val="accent5"/>
                </a:solidFill>
              </a:rPr>
              <a:t>data rate </a:t>
            </a:r>
            <a:r>
              <a:rPr lang="en-US" dirty="0">
                <a:solidFill>
                  <a:schemeClr val="accent2"/>
                </a:solidFill>
              </a:rPr>
              <a:t>and the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symbol error rate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Denser constellation points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More bits encoded in each symbol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Higher data rate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Denser constellation points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Smaller distance between any two points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Higher decoding error probability 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 and BER of QPSK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96" y="1231899"/>
            <a:ext cx="8785654" cy="4881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SNR</a:t>
            </a:r>
            <a:r>
              <a:rPr lang="en-US" baseline="-25000" dirty="0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: SNR per symbol; </a:t>
            </a:r>
            <a:r>
              <a:rPr lang="en-US" dirty="0" err="1" smtClean="0">
                <a:solidFill>
                  <a:schemeClr val="accent2"/>
                </a:solidFill>
              </a:rPr>
              <a:t>SNR</a:t>
            </a:r>
            <a:r>
              <a:rPr lang="en-US" baseline="-25000" dirty="0" err="1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: SNR 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er bit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SER</a:t>
            </a:r>
            <a:r>
              <a:rPr lang="en-US" dirty="0" smtClean="0"/>
              <a:t>: The probability that each branch has a bit error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BER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02" y="5657851"/>
            <a:ext cx="2209800" cy="63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4700" y="1886769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QPSK: M=4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1792779"/>
            <a:ext cx="4013200" cy="711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13250" y="5286955"/>
            <a:ext cx="3472887" cy="11065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E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 is the bounded maximum power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46" y="3414737"/>
            <a:ext cx="8001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1579878" y="1663455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M-PSK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91680" y="1265372"/>
            <a:ext cx="3468689" cy="2386332"/>
            <a:chOff x="975589" y="2918307"/>
            <a:chExt cx="2096042" cy="1403778"/>
          </a:xfrm>
        </p:grpSpPr>
        <p:grpSp>
          <p:nvGrpSpPr>
            <p:cNvPr id="6" name="Group 5"/>
            <p:cNvGrpSpPr/>
            <p:nvPr/>
          </p:nvGrpSpPr>
          <p:grpSpPr>
            <a:xfrm>
              <a:off x="975589" y="2918307"/>
              <a:ext cx="2096042" cy="1403778"/>
              <a:chOff x="1720581" y="4052387"/>
              <a:chExt cx="2408344" cy="1752278"/>
            </a:xfrm>
            <a:effectLst/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2753470" y="4155271"/>
                <a:ext cx="0" cy="1649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99011" y="4052387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2235852" y="3273453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5472749" y="1663455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91671" y="316062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64463" y="3153952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91671" y="188116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17908" y="3017937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‘10’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30257" y="1713426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‘01’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14292" y="3031452"/>
            <a:ext cx="5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‘11’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26689" y="1881160"/>
            <a:ext cx="9913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6689" y="3225163"/>
            <a:ext cx="9913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17908" y="2496900"/>
            <a:ext cx="0" cy="15602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48137" y="2487526"/>
            <a:ext cx="0" cy="15602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978237"/>
              </p:ext>
            </p:extLst>
          </p:nvPr>
        </p:nvGraphicFramePr>
        <p:xfrm>
          <a:off x="6904929" y="2652926"/>
          <a:ext cx="186795" cy="3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" name="Equation" r:id="rId3" imgW="266700" imgH="431800" progId="Equation.3">
                  <p:embed/>
                </p:oleObj>
              </mc:Choice>
              <mc:Fallback>
                <p:oleObj name="Equation" r:id="rId3" imgW="26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4929" y="2652926"/>
                        <a:ext cx="186795" cy="3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82536"/>
              </p:ext>
            </p:extLst>
          </p:nvPr>
        </p:nvGraphicFramePr>
        <p:xfrm>
          <a:off x="6133314" y="1703625"/>
          <a:ext cx="186795" cy="3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" name="Equation" r:id="rId5" imgW="266700" imgH="431800" progId="Equation.3">
                  <p:embed/>
                </p:oleObj>
              </mc:Choice>
              <mc:Fallback>
                <p:oleObj name="Equation" r:id="rId5" imgW="26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3314" y="1703625"/>
                        <a:ext cx="186795" cy="3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78957"/>
              </p:ext>
            </p:extLst>
          </p:nvPr>
        </p:nvGraphicFramePr>
        <p:xfrm>
          <a:off x="5475262" y="2587914"/>
          <a:ext cx="241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" name="Equation" r:id="rId6" imgW="342900" imgH="431800" progId="Equation.3">
                  <p:embed/>
                </p:oleObj>
              </mc:Choice>
              <mc:Fallback>
                <p:oleObj name="Equation" r:id="rId6" imgW="34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5262" y="2587914"/>
                        <a:ext cx="2413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8809" y="1265372"/>
            <a:ext cx="3468689" cy="2386332"/>
            <a:chOff x="975589" y="2918307"/>
            <a:chExt cx="2096042" cy="1403778"/>
          </a:xfrm>
        </p:grpSpPr>
        <p:grpSp>
          <p:nvGrpSpPr>
            <p:cNvPr id="28" name="Group 27"/>
            <p:cNvGrpSpPr/>
            <p:nvPr/>
          </p:nvGrpSpPr>
          <p:grpSpPr>
            <a:xfrm>
              <a:off x="975589" y="2918307"/>
              <a:ext cx="2096042" cy="1403778"/>
              <a:chOff x="1720581" y="4052387"/>
              <a:chExt cx="2408344" cy="1752278"/>
            </a:xfrm>
            <a:effectLst/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753470" y="4155271"/>
                <a:ext cx="0" cy="1649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99011" y="4052387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2388919" y="3662336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98035"/>
              </p:ext>
            </p:extLst>
          </p:nvPr>
        </p:nvGraphicFramePr>
        <p:xfrm>
          <a:off x="6061528" y="3101612"/>
          <a:ext cx="241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" name="Equation" r:id="rId8" imgW="342900" imgH="431800" progId="Equation.3">
                  <p:embed/>
                </p:oleObj>
              </mc:Choice>
              <mc:Fallback>
                <p:oleObj name="Equation" r:id="rId8" imgW="34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1528" y="3101612"/>
                        <a:ext cx="24130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1532699" y="2517556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34426" y="257964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‘1’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51833" y="25573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‘0’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576821" y="4466906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995752" y="4068823"/>
            <a:ext cx="3468689" cy="2386332"/>
            <a:chOff x="975589" y="2918307"/>
            <a:chExt cx="2096042" cy="1403778"/>
          </a:xfrm>
        </p:grpSpPr>
        <p:grpSp>
          <p:nvGrpSpPr>
            <p:cNvPr id="52" name="Group 51"/>
            <p:cNvGrpSpPr/>
            <p:nvPr/>
          </p:nvGrpSpPr>
          <p:grpSpPr>
            <a:xfrm>
              <a:off x="975589" y="2918307"/>
              <a:ext cx="2096042" cy="1403778"/>
              <a:chOff x="1720581" y="4052387"/>
              <a:chExt cx="2408344" cy="1752278"/>
            </a:xfrm>
            <a:effectLst/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2753470" y="4155271"/>
                <a:ext cx="0" cy="1649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799011" y="4052387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2388919" y="3662336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/>
          <p:cNvSpPr/>
          <p:nvPr/>
        </p:nvSpPr>
        <p:spPr>
          <a:xfrm>
            <a:off x="1529642" y="532100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278981" y="532100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‘111’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063182" y="469262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435196" y="442100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94347" y="469262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14258" y="596650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432139" y="622333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63181" y="596650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72783" y="455877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‘100’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823837" y="416270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‘010’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126046" y="455905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‘011’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30562" y="533448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‘001’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147966" y="586701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‘000’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842153" y="624861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‘100’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159105" y="599296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‘101’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72749" y="4409811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4891680" y="4011728"/>
            <a:ext cx="3468689" cy="2386332"/>
            <a:chOff x="975589" y="2918307"/>
            <a:chExt cx="2096042" cy="1403778"/>
          </a:xfrm>
        </p:grpSpPr>
        <p:grpSp>
          <p:nvGrpSpPr>
            <p:cNvPr id="78" name="Group 77"/>
            <p:cNvGrpSpPr/>
            <p:nvPr/>
          </p:nvGrpSpPr>
          <p:grpSpPr>
            <a:xfrm>
              <a:off x="975589" y="2918307"/>
              <a:ext cx="2096042" cy="1403778"/>
              <a:chOff x="1720581" y="4052387"/>
              <a:chExt cx="2408344" cy="1752278"/>
            </a:xfrm>
            <a:effectLst/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720581" y="5011222"/>
                <a:ext cx="214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2753470" y="4155271"/>
                <a:ext cx="0" cy="1649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3866715" y="4780389"/>
                <a:ext cx="262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</a:t>
                </a:r>
                <a:endParaRPr lang="en-US" sz="24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99011" y="4052387"/>
                <a:ext cx="4026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Q</a:t>
                </a:r>
                <a:endParaRPr lang="en-US" sz="2400" dirty="0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2380227" y="3771806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Oval 83"/>
          <p:cNvSpPr/>
          <p:nvPr/>
        </p:nvSpPr>
        <p:spPr>
          <a:xfrm>
            <a:off x="5430580" y="5461481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222696" y="5319633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‘1111’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080018" y="476780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535175" y="438295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573859" y="476780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791995" y="600280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535175" y="614454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080017" y="5760059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222696" y="5093571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830105" y="4521846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830105" y="600244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120220" y="6144546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559528" y="5771751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28067" y="5093571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791995" y="4512873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120220" y="437510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7226428" y="495677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‘0000’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04699" y="139254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</a:rPr>
              <a:t>BPSK</a:t>
            </a:r>
            <a:endParaRPr lang="en-US" sz="2400" b="1">
              <a:solidFill>
                <a:schemeClr val="accent5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29357" y="134889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</a:rPr>
              <a:t>QPSK</a:t>
            </a:r>
            <a:endParaRPr lang="en-US" sz="2400" b="1">
              <a:solidFill>
                <a:schemeClr val="accent5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16818" y="3869553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8-PSK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14427" y="3869599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</a:rPr>
              <a:t>16-PSK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 animBg="1"/>
      <p:bldP spid="60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84" grpId="0" animBg="1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/>
      <p:bldP spid="111" grpId="0"/>
      <p:bldP spid="1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M-PSK BER versus SNR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84" y="1365250"/>
            <a:ext cx="5898432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01519" y="1365250"/>
            <a:ext cx="15498" cy="462280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695991" y="1146874"/>
            <a:ext cx="2999521" cy="82141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Denser constellation points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 higher BER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1756" y="3487119"/>
            <a:ext cx="5289460" cy="15498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248091" y="3584867"/>
            <a:ext cx="1825224" cy="7866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Acceptable reliability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3939" y="4026312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= bit-stream?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805632" y="4928755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(a) 01001011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36376" y="4916651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 00101011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33488" y="4928755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(c) 11110100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185" t="5623" r="19931" b="7798"/>
          <a:stretch/>
        </p:blipFill>
        <p:spPr>
          <a:xfrm>
            <a:off x="1991032" y="1437284"/>
            <a:ext cx="4717640" cy="2308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48" y="1810193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886700" cy="38909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Amplitude</a:t>
            </a:r>
            <a:endParaRPr lang="en-US" i="1" dirty="0">
              <a:solidFill>
                <a:schemeClr val="accent1"/>
              </a:solidFill>
            </a:endParaRPr>
          </a:p>
          <a:p>
            <a:pPr lvl="1"/>
            <a:r>
              <a:rPr lang="en-US" i="1" dirty="0" smtClean="0"/>
              <a:t>M-ASK</a:t>
            </a:r>
            <a:r>
              <a:rPr lang="en-US" i="1" dirty="0"/>
              <a:t>: </a:t>
            </a:r>
            <a:r>
              <a:rPr lang="en-US" i="1" dirty="0" smtClean="0"/>
              <a:t>Amplitude Shift Keying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Frequency</a:t>
            </a:r>
            <a:endParaRPr lang="en-US" i="1" dirty="0">
              <a:solidFill>
                <a:schemeClr val="accent2"/>
              </a:solidFill>
            </a:endParaRPr>
          </a:p>
          <a:p>
            <a:pPr lvl="1"/>
            <a:r>
              <a:rPr lang="en-US" i="1" dirty="0" smtClean="0"/>
              <a:t>M-FSK</a:t>
            </a:r>
            <a:r>
              <a:rPr lang="en-US" i="1" dirty="0"/>
              <a:t>: Frequency Shift </a:t>
            </a:r>
            <a:r>
              <a:rPr lang="en-US" i="1" dirty="0" smtClean="0"/>
              <a:t>Keying</a:t>
            </a:r>
            <a:endParaRPr lang="en-US" i="1" dirty="0"/>
          </a:p>
          <a:p>
            <a:r>
              <a:rPr lang="en-US" i="1" dirty="0" smtClean="0">
                <a:solidFill>
                  <a:schemeClr val="accent6"/>
                </a:solidFill>
              </a:rPr>
              <a:t>Phase</a:t>
            </a:r>
          </a:p>
          <a:p>
            <a:pPr lvl="1"/>
            <a:r>
              <a:rPr lang="en-US" i="1" dirty="0" smtClean="0"/>
              <a:t>M-PSK: Phase Shift Keying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Amplitude</a:t>
            </a:r>
            <a:r>
              <a:rPr lang="en-US" i="1" dirty="0" smtClean="0"/>
              <a:t> + </a:t>
            </a:r>
            <a:r>
              <a:rPr lang="en-US" i="1" dirty="0" smtClean="0">
                <a:solidFill>
                  <a:schemeClr val="accent6"/>
                </a:solidFill>
              </a:rPr>
              <a:t>Phase</a:t>
            </a:r>
          </a:p>
          <a:p>
            <a:pPr lvl="1"/>
            <a:r>
              <a:rPr lang="en-US" i="1" dirty="0" smtClean="0"/>
              <a:t>M-QAM: Quadrature Amplitude Modulation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4968" y="1392377"/>
            <a:ext cx="380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s</a:t>
            </a:r>
            <a:r>
              <a:rPr lang="en-US" sz="2800" dirty="0"/>
              <a:t>(</a:t>
            </a:r>
            <a:r>
              <a:rPr lang="en-US" sz="2800" i="1" dirty="0"/>
              <a:t>t</a:t>
            </a:r>
            <a:r>
              <a:rPr lang="en-US" sz="2800" dirty="0"/>
              <a:t>) = </a:t>
            </a:r>
            <a:r>
              <a:rPr lang="en-US" sz="2800" dirty="0" err="1"/>
              <a:t>A</a:t>
            </a:r>
            <a:r>
              <a:rPr lang="en-US" sz="2800" i="1" dirty="0" err="1"/>
              <a:t>cos</a:t>
            </a:r>
            <a:r>
              <a:rPr lang="en-US" sz="2800" dirty="0"/>
              <a:t>(</a:t>
            </a:r>
            <a:r>
              <a:rPr lang="en-US" sz="2800" i="1" dirty="0"/>
              <a:t>2π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c</a:t>
            </a:r>
            <a:r>
              <a:rPr lang="en-US" sz="2800" i="1" dirty="0" err="1"/>
              <a:t>t</a:t>
            </a:r>
            <a:r>
              <a:rPr lang="en-US" sz="2800" i="1" dirty="0"/>
              <a:t>+</a:t>
            </a:r>
            <a:r>
              <a:rPr lang="en-US" sz="2800" i="1" dirty="0">
                <a:solidFill>
                  <a:schemeClr val="accent6"/>
                </a:solidFill>
              </a:rPr>
              <a:t>𝜙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55" t="4508" r="18065" b="7013"/>
          <a:stretch/>
        </p:blipFill>
        <p:spPr>
          <a:xfrm>
            <a:off x="6315344" y="2393641"/>
            <a:ext cx="1821252" cy="53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85" t="5623" r="19931" b="7798"/>
          <a:stretch/>
        </p:blipFill>
        <p:spPr>
          <a:xfrm>
            <a:off x="6315344" y="3371806"/>
            <a:ext cx="1618711" cy="498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221" t="6728" r="20968" b="9386"/>
          <a:stretch/>
        </p:blipFill>
        <p:spPr>
          <a:xfrm>
            <a:off x="6384356" y="4315815"/>
            <a:ext cx="1701029" cy="506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5419" y="4931998"/>
            <a:ext cx="8180173" cy="92675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Quadrature Amplitude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604"/>
            <a:ext cx="8229600" cy="5151165"/>
          </a:xfrm>
        </p:spPr>
        <p:txBody>
          <a:bodyPr>
            <a:normAutofit/>
          </a:bodyPr>
          <a:lstStyle/>
          <a:p>
            <a:r>
              <a:rPr lang="en-US" dirty="0" smtClean="0"/>
              <a:t>Change both amplitude and phase</a:t>
            </a:r>
          </a:p>
          <a:p>
            <a:r>
              <a:rPr lang="en-US" dirty="0" smtClean="0"/>
              <a:t>s(t)=</a:t>
            </a:r>
            <a:r>
              <a:rPr lang="en-US" dirty="0" err="1" smtClean="0">
                <a:solidFill>
                  <a:srgbClr val="77933C"/>
                </a:solidFill>
              </a:rPr>
              <a:t>A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i="1" dirty="0" smtClean="0"/>
              <a:t>2π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c</a:t>
            </a:r>
            <a:r>
              <a:rPr lang="en-US" i="1" dirty="0" err="1" smtClean="0"/>
              <a:t>t</a:t>
            </a:r>
            <a:r>
              <a:rPr lang="en-US" i="1" dirty="0"/>
              <a:t>+</a:t>
            </a:r>
            <a:r>
              <a:rPr lang="en-US" i="1" dirty="0" smtClean="0">
                <a:solidFill>
                  <a:schemeClr val="accent6"/>
                </a:solidFill>
              </a:rPr>
              <a:t>𝜙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sz="2400" dirty="0" smtClean="0"/>
              <a:t>64-QAM: 64 constellation points, each with 8 bits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39411" y="2275042"/>
            <a:ext cx="3468689" cy="2843202"/>
            <a:chOff x="1720581" y="3854034"/>
            <a:chExt cx="2408344" cy="2087752"/>
          </a:xfrm>
          <a:effectLst/>
        </p:grpSpPr>
        <p:cxnSp>
          <p:nvCxnSpPr>
            <p:cNvPr id="7" name="Straight Arrow Connector 6"/>
            <p:cNvCxnSpPr/>
            <p:nvPr/>
          </p:nvCxnSpPr>
          <p:spPr>
            <a:xfrm>
              <a:off x="1720581" y="5011222"/>
              <a:ext cx="2143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53470" y="4155271"/>
              <a:ext cx="0" cy="17865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66715" y="4780389"/>
              <a:ext cx="262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16161" y="3854034"/>
              <a:ext cx="4026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2749917" y="352632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3073680" y="271884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‘1000’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2749917" y="407351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Oval 14"/>
          <p:cNvSpPr/>
          <p:nvPr/>
        </p:nvSpPr>
        <p:spPr>
          <a:xfrm>
            <a:off x="2201302" y="352942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Oval 18"/>
          <p:cNvSpPr/>
          <p:nvPr/>
        </p:nvSpPr>
        <p:spPr>
          <a:xfrm>
            <a:off x="3303247" y="2979302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Oval 20"/>
          <p:cNvSpPr/>
          <p:nvPr/>
        </p:nvSpPr>
        <p:spPr>
          <a:xfrm>
            <a:off x="3303247" y="3526500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Oval 21"/>
          <p:cNvSpPr/>
          <p:nvPr/>
        </p:nvSpPr>
        <p:spPr>
          <a:xfrm>
            <a:off x="2754632" y="298240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Oval 23"/>
          <p:cNvSpPr/>
          <p:nvPr/>
        </p:nvSpPr>
        <p:spPr>
          <a:xfrm>
            <a:off x="2744159" y="461537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Oval 24"/>
          <p:cNvSpPr/>
          <p:nvPr/>
        </p:nvSpPr>
        <p:spPr>
          <a:xfrm>
            <a:off x="3296667" y="4615374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Oval 26"/>
          <p:cNvSpPr/>
          <p:nvPr/>
        </p:nvSpPr>
        <p:spPr>
          <a:xfrm>
            <a:off x="2198454" y="2982227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1645946" y="3529425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1649839" y="2985332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198454" y="4070413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Oval 31"/>
          <p:cNvSpPr/>
          <p:nvPr/>
        </p:nvSpPr>
        <p:spPr>
          <a:xfrm>
            <a:off x="1645946" y="4617611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Oval 32"/>
          <p:cNvSpPr/>
          <p:nvPr/>
        </p:nvSpPr>
        <p:spPr>
          <a:xfrm>
            <a:off x="2198454" y="4617611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Oval 33"/>
          <p:cNvSpPr/>
          <p:nvPr/>
        </p:nvSpPr>
        <p:spPr>
          <a:xfrm>
            <a:off x="1649839" y="4073518"/>
            <a:ext cx="89363" cy="917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TextBox 34"/>
          <p:cNvSpPr txBox="1"/>
          <p:nvPr/>
        </p:nvSpPr>
        <p:spPr>
          <a:xfrm>
            <a:off x="2511213" y="2718840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‘1100’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5991" y="271377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‘0100’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343524" y="2720350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‘0000’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62225" y="3270211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‘1001’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499758" y="32702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‘1101’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894536" y="3265141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‘0101’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332069" y="3271721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‘0001’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82371" y="408718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‘1011’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519904" y="408718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‘1111’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914682" y="40821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‘0111’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352215" y="4088691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‘0011’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95531" y="4639861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‘1010’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2533064" y="463986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‘1110’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27842" y="4634791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‘0110’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365375" y="4641371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‘0010’</a:t>
            </a:r>
            <a:endParaRPr lang="en-US" sz="14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91026"/>
              </p:ext>
            </p:extLst>
          </p:nvPr>
        </p:nvGraphicFramePr>
        <p:xfrm>
          <a:off x="4716112" y="2535688"/>
          <a:ext cx="3799238" cy="213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90183"/>
                <a:gridCol w="2609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Symbols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‘1000’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2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=3a+3ai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’</a:t>
                      </a:r>
                      <a:r>
                        <a:rPr lang="en-US" sz="2200" dirty="0" smtClean="0"/>
                        <a:t>1001’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=3a+ai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‘1100’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2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=a+3ai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‘1101’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2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a+ai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23689"/>
              </p:ext>
            </p:extLst>
          </p:nvPr>
        </p:nvGraphicFramePr>
        <p:xfrm>
          <a:off x="4716112" y="4753032"/>
          <a:ext cx="3515339" cy="68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name="Equation" r:id="rId3" imgW="1689100" imgH="330200" progId="Equation.3">
                  <p:embed/>
                </p:oleObj>
              </mc:Choice>
              <mc:Fallback>
                <p:oleObj name="Equation" r:id="rId3" imgW="1689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112" y="4753032"/>
                        <a:ext cx="3515339" cy="68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744159" y="3739099"/>
            <a:ext cx="977304" cy="420874"/>
            <a:chOff x="2744159" y="3739099"/>
            <a:chExt cx="977304" cy="420874"/>
          </a:xfrm>
        </p:grpSpPr>
        <p:sp>
          <p:nvSpPr>
            <p:cNvPr id="23" name="Oval 22"/>
            <p:cNvSpPr/>
            <p:nvPr/>
          </p:nvSpPr>
          <p:spPr>
            <a:xfrm>
              <a:off x="3296667" y="4068176"/>
              <a:ext cx="89363" cy="91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2780207" y="3772944"/>
              <a:ext cx="0" cy="156026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744159" y="3739099"/>
              <a:ext cx="2829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3353130" y="3772944"/>
              <a:ext cx="0" cy="156026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334518" y="3757464"/>
              <a:ext cx="3869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3a</a:t>
              </a:r>
              <a:endParaRPr lang="en-US" sz="16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918256" y="5118244"/>
            <a:ext cx="12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cs typeface="Trebuchet MS"/>
              </a:rPr>
              <a:t>16-QAM</a:t>
            </a:r>
            <a:endParaRPr lang="en-US" sz="2000" dirty="0">
              <a:solidFill>
                <a:schemeClr val="accent2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331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 animBg="1"/>
      <p:bldP spid="15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M-QAM BER versus SNR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4" y="1397000"/>
            <a:ext cx="6060478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5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in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055803"/>
            <a:ext cx="8350250" cy="55023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802.11a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 6 </a:t>
            </a:r>
            <a:r>
              <a:rPr lang="en-US" dirty="0" err="1" smtClean="0"/>
              <a:t>mb</a:t>
            </a:r>
            <a:r>
              <a:rPr lang="en-US" dirty="0" smtClean="0"/>
              <a:t>/s: BPSK + ½ code rate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 9 </a:t>
            </a:r>
            <a:r>
              <a:rPr lang="en-US" dirty="0" err="1" smtClean="0"/>
              <a:t>mb</a:t>
            </a:r>
            <a:r>
              <a:rPr lang="en-US" dirty="0" smtClean="0"/>
              <a:t>/s: BPSK + ¾ code rate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12 </a:t>
            </a:r>
            <a:r>
              <a:rPr lang="en-US" dirty="0" err="1" smtClean="0"/>
              <a:t>mb</a:t>
            </a:r>
            <a:r>
              <a:rPr lang="en-US" dirty="0" smtClean="0"/>
              <a:t>/s: QPSK + ½ code rate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18 </a:t>
            </a:r>
            <a:r>
              <a:rPr lang="en-US" dirty="0" err="1" smtClean="0"/>
              <a:t>mb</a:t>
            </a:r>
            <a:r>
              <a:rPr lang="en-US" dirty="0" smtClean="0"/>
              <a:t>/s: QPSK + ¾ code rate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24 </a:t>
            </a:r>
            <a:r>
              <a:rPr lang="en-US" dirty="0" err="1" smtClean="0"/>
              <a:t>mb</a:t>
            </a:r>
            <a:r>
              <a:rPr lang="en-US" dirty="0" smtClean="0"/>
              <a:t>/s: 16-QAM + ½ code rate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36 </a:t>
            </a:r>
            <a:r>
              <a:rPr lang="en-US" dirty="0" err="1" smtClean="0"/>
              <a:t>mb</a:t>
            </a:r>
            <a:r>
              <a:rPr lang="en-US" dirty="0" smtClean="0"/>
              <a:t>/s: 16-QAM + ¾ code rate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48 </a:t>
            </a:r>
            <a:r>
              <a:rPr lang="en-US" dirty="0" err="1" smtClean="0"/>
              <a:t>mb</a:t>
            </a:r>
            <a:r>
              <a:rPr lang="en-US" dirty="0" smtClean="0"/>
              <a:t>/s: 64-QAM +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⅔ </a:t>
            </a:r>
            <a:r>
              <a:rPr lang="en-US" dirty="0" smtClean="0"/>
              <a:t>code rate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54 </a:t>
            </a:r>
            <a:r>
              <a:rPr lang="en-US" dirty="0" err="1" smtClean="0"/>
              <a:t>mb</a:t>
            </a:r>
            <a:r>
              <a:rPr lang="en-US" dirty="0" smtClean="0"/>
              <a:t>/s: 64-QAM + ¾ code rate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FEC (forward error correction)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k/n: k-bits useful information among n-bits of data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Decodable if any k bits among n transmitted bits are correct</a:t>
            </a:r>
          </a:p>
        </p:txBody>
      </p:sp>
    </p:spTree>
    <p:extLst>
      <p:ext uri="{BB962C8B-B14F-4D97-AF65-F5344CB8AC3E}">
        <p14:creationId xmlns:p14="http://schemas.microsoft.com/office/powerpoint/2010/main" val="8102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04020" y="3654695"/>
            <a:ext cx="118813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Signal Encoder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69125" y="3652599"/>
            <a:ext cx="1080120" cy="867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90 degree shift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橢圓 5"/>
              <p:cNvSpPr/>
              <p:nvPr/>
            </p:nvSpPr>
            <p:spPr>
              <a:xfrm>
                <a:off x="4977016" y="225020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橢圓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16" y="2250209"/>
                <a:ext cx="432048" cy="432048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橢圓 6"/>
              <p:cNvSpPr/>
              <p:nvPr/>
            </p:nvSpPr>
            <p:spPr>
              <a:xfrm>
                <a:off x="4995452" y="554048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橢圓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52" y="5540486"/>
                <a:ext cx="432048" cy="432048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stCxn id="6" idx="4"/>
            <a:endCxn id="5" idx="0"/>
          </p:cNvCxnSpPr>
          <p:nvPr/>
        </p:nvCxnSpPr>
        <p:spPr>
          <a:xfrm>
            <a:off x="5193040" y="2682257"/>
            <a:ext cx="16145" cy="970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直線單箭頭接點 14"/>
          <p:cNvCxnSpPr>
            <a:stCxn id="17" idx="3"/>
            <a:endCxn id="4" idx="1"/>
          </p:cNvCxnSpPr>
          <p:nvPr/>
        </p:nvCxnSpPr>
        <p:spPr>
          <a:xfrm>
            <a:off x="1976920" y="4086743"/>
            <a:ext cx="327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矩形 16"/>
          <p:cNvSpPr/>
          <p:nvPr/>
        </p:nvSpPr>
        <p:spPr>
          <a:xfrm>
            <a:off x="788788" y="3654695"/>
            <a:ext cx="118813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Message Source</a:t>
            </a:r>
            <a:endParaRPr lang="zh-TW" altLang="en-US" dirty="0"/>
          </a:p>
        </p:txBody>
      </p:sp>
      <p:cxnSp>
        <p:nvCxnSpPr>
          <p:cNvPr id="20" name="肘形接點 19"/>
          <p:cNvCxnSpPr>
            <a:stCxn id="4" idx="3"/>
            <a:endCxn id="6" idx="2"/>
          </p:cNvCxnSpPr>
          <p:nvPr/>
        </p:nvCxnSpPr>
        <p:spPr>
          <a:xfrm flipV="1">
            <a:off x="3492152" y="2466233"/>
            <a:ext cx="1484864" cy="1620510"/>
          </a:xfrm>
          <a:prstGeom prst="bentConnector3">
            <a:avLst>
              <a:gd name="adj1" fmla="val 2647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直線單箭頭接點 33"/>
          <p:cNvCxnSpPr>
            <a:stCxn id="5" idx="2"/>
            <a:endCxn id="7" idx="0"/>
          </p:cNvCxnSpPr>
          <p:nvPr/>
        </p:nvCxnSpPr>
        <p:spPr>
          <a:xfrm>
            <a:off x="5209185" y="4520235"/>
            <a:ext cx="2291" cy="1020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肘形接點 37"/>
          <p:cNvCxnSpPr>
            <a:stCxn id="6" idx="6"/>
            <a:endCxn id="63" idx="0"/>
          </p:cNvCxnSpPr>
          <p:nvPr/>
        </p:nvCxnSpPr>
        <p:spPr>
          <a:xfrm>
            <a:off x="5409064" y="2466233"/>
            <a:ext cx="941627" cy="14002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肘形接點 40"/>
          <p:cNvCxnSpPr>
            <a:stCxn id="7" idx="6"/>
            <a:endCxn id="63" idx="4"/>
          </p:cNvCxnSpPr>
          <p:nvPr/>
        </p:nvCxnSpPr>
        <p:spPr>
          <a:xfrm flipV="1">
            <a:off x="5427500" y="4298575"/>
            <a:ext cx="923191" cy="1457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直線單箭頭接點 44"/>
          <p:cNvCxnSpPr>
            <a:stCxn id="63" idx="6"/>
            <a:endCxn id="46" idx="1"/>
          </p:cNvCxnSpPr>
          <p:nvPr/>
        </p:nvCxnSpPr>
        <p:spPr>
          <a:xfrm>
            <a:off x="6566715" y="4082551"/>
            <a:ext cx="619913" cy="3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文字方塊 45"/>
          <p:cNvSpPr txBox="1"/>
          <p:nvPr/>
        </p:nvSpPr>
        <p:spPr>
          <a:xfrm>
            <a:off x="7186628" y="3652599"/>
            <a:ext cx="1481122" cy="866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TW" dirty="0"/>
              <a:t>Band-pass</a:t>
            </a:r>
            <a:br>
              <a:rPr lang="en-US" altLang="zh-TW" dirty="0"/>
            </a:br>
            <a:r>
              <a:rPr lang="en-US" altLang="zh-TW" dirty="0"/>
              <a:t>Signal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t</a:t>
            </a:r>
            <a:r>
              <a:rPr lang="en-US" altLang="zh-TW" dirty="0"/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6334294" y="3469347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94" y="3469347"/>
                <a:ext cx="40427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6334295" y="4276273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95" y="4276273"/>
                <a:ext cx="4042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1508125" y="2849507"/>
            <a:ext cx="240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Map each bit into </a:t>
            </a:r>
            <a:r>
              <a:rPr lang="en-US" altLang="zh-TW" sz="2000" i="1" dirty="0" err="1" smtClean="0"/>
              <a:t>s</a:t>
            </a:r>
            <a:r>
              <a:rPr lang="en-US" altLang="zh-TW" sz="2000" i="1" baseline="-25000" dirty="0" err="1" smtClean="0"/>
              <a:t>I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) and </a:t>
            </a:r>
            <a:r>
              <a:rPr lang="en-US" altLang="zh-TW" sz="2000" i="1" dirty="0" err="1" smtClean="0"/>
              <a:t>s</a:t>
            </a:r>
            <a:r>
              <a:rPr lang="en-US" altLang="zh-TW" sz="2000" i="1" baseline="-25000" dirty="0" err="1" smtClean="0"/>
              <a:t>Q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t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Band-Pass </a:t>
            </a:r>
            <a:r>
              <a:rPr lang="en-US" altLang="zh-TW" dirty="0"/>
              <a:t>Signal Transmitter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81748" y="1366142"/>
            <a:ext cx="5201671" cy="460717"/>
            <a:chOff x="2379518" y="1118701"/>
            <a:chExt cx="5201671" cy="460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1570" y="1191438"/>
              <a:ext cx="5004955" cy="29634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379518" y="1118701"/>
              <a:ext cx="5201671" cy="460717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肘形接點 19"/>
          <p:cNvCxnSpPr>
            <a:stCxn id="4" idx="3"/>
            <a:endCxn id="7" idx="2"/>
          </p:cNvCxnSpPr>
          <p:nvPr/>
        </p:nvCxnSpPr>
        <p:spPr>
          <a:xfrm>
            <a:off x="3492152" y="4086743"/>
            <a:ext cx="1503300" cy="1669767"/>
          </a:xfrm>
          <a:prstGeom prst="bentConnector3">
            <a:avLst>
              <a:gd name="adj1" fmla="val 2571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1" name="Rectangle 60"/>
          <p:cNvSpPr/>
          <p:nvPr/>
        </p:nvSpPr>
        <p:spPr>
          <a:xfrm>
            <a:off x="4002932" y="2008932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 err="1" smtClean="0">
                <a:solidFill>
                  <a:schemeClr val="accent2"/>
                </a:solidFill>
              </a:rPr>
              <a:t>s</a:t>
            </a:r>
            <a:r>
              <a:rPr lang="en-US" altLang="zh-TW" sz="2000" i="1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altLang="zh-TW" sz="2000" dirty="0" smtClean="0">
                <a:solidFill>
                  <a:schemeClr val="accent2"/>
                </a:solidFill>
              </a:rPr>
              <a:t>(</a:t>
            </a:r>
            <a:r>
              <a:rPr lang="en-US" altLang="zh-TW" sz="2000" i="1" dirty="0" smtClean="0">
                <a:solidFill>
                  <a:schemeClr val="accent2"/>
                </a:solidFill>
              </a:rPr>
              <a:t>t</a:t>
            </a:r>
            <a:r>
              <a:rPr lang="en-US" altLang="zh-TW" sz="2000" dirty="0" smtClean="0">
                <a:solidFill>
                  <a:schemeClr val="accent2"/>
                </a:solidFill>
              </a:rPr>
              <a:t>)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20223" y="5727432"/>
            <a:ext cx="779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 err="1" smtClean="0">
                <a:solidFill>
                  <a:schemeClr val="accent2"/>
                </a:solidFill>
              </a:rPr>
              <a:t>s</a:t>
            </a:r>
            <a:r>
              <a:rPr lang="en-US" altLang="zh-TW" sz="2000" i="1" baseline="-25000" dirty="0" err="1" smtClean="0">
                <a:solidFill>
                  <a:schemeClr val="accent2"/>
                </a:solidFill>
              </a:rPr>
              <a:t>Q</a:t>
            </a:r>
            <a:r>
              <a:rPr lang="en-US" altLang="zh-TW" sz="2000" dirty="0" smtClean="0">
                <a:solidFill>
                  <a:schemeClr val="accent2"/>
                </a:solidFill>
              </a:rPr>
              <a:t>(</a:t>
            </a:r>
            <a:r>
              <a:rPr lang="en-US" altLang="zh-TW" sz="2000" i="1" dirty="0" smtClean="0">
                <a:solidFill>
                  <a:schemeClr val="accent2"/>
                </a:solidFill>
              </a:rPr>
              <a:t>t</a:t>
            </a:r>
            <a:r>
              <a:rPr lang="en-US" altLang="zh-TW" sz="2000" dirty="0">
                <a:solidFill>
                  <a:schemeClr val="accent2"/>
                </a:solidFill>
              </a:rPr>
              <a:t>) </a:t>
            </a:r>
            <a:endParaRPr lang="en-US"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橢圓 41"/>
              <p:cNvSpPr/>
              <p:nvPr/>
            </p:nvSpPr>
            <p:spPr>
              <a:xfrm>
                <a:off x="6134667" y="3866527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3" name="橢圓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667" y="3866527"/>
                <a:ext cx="432048" cy="432048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文字方塊 59"/>
          <p:cNvSpPr txBox="1"/>
          <p:nvPr/>
        </p:nvSpPr>
        <p:spPr>
          <a:xfrm>
            <a:off x="5327320" y="1934278"/>
            <a:ext cx="71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ixer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橢圓 7"/>
              <p:cNvSpPr/>
              <p:nvPr/>
            </p:nvSpPr>
            <p:spPr>
              <a:xfrm>
                <a:off x="4311072" y="2704993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/>
                        </a:rPr>
                        <m:t>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6" name="橢圓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72" y="2704993"/>
                <a:ext cx="432048" cy="432048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接點 12"/>
          <p:cNvCxnSpPr/>
          <p:nvPr/>
        </p:nvCxnSpPr>
        <p:spPr>
          <a:xfrm flipH="1">
            <a:off x="4743120" y="2921017"/>
            <a:ext cx="45120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8" name="文字方塊 46"/>
          <p:cNvSpPr txBox="1"/>
          <p:nvPr/>
        </p:nvSpPr>
        <p:spPr>
          <a:xfrm>
            <a:off x="3887361" y="3181755"/>
            <a:ext cx="135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cos(2</a:t>
            </a:r>
            <a:r>
              <a:rPr lang="en-US" altLang="zh-TW" i="1" dirty="0" smtClean="0"/>
              <a:t>π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/>
              <a:t>c</a:t>
            </a:r>
            <a:r>
              <a:rPr lang="en-US" altLang="zh-TW" i="1" dirty="0" err="1" smtClean="0"/>
              <a:t>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9" name="文字方塊 46"/>
          <p:cNvSpPr txBox="1"/>
          <p:nvPr/>
        </p:nvSpPr>
        <p:spPr>
          <a:xfrm>
            <a:off x="3982881" y="4898832"/>
            <a:ext cx="104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sin(2</a:t>
            </a:r>
            <a:r>
              <a:rPr lang="en-US" altLang="zh-TW" i="1" dirty="0" smtClean="0"/>
              <a:t>π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c</a:t>
            </a:r>
            <a:r>
              <a:rPr lang="en-US" altLang="zh-TW" i="1" dirty="0" err="1" smtClean="0"/>
              <a:t>t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82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Band-Pass Signal Receiver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41174" y="3665984"/>
            <a:ext cx="118813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Band-pass Filter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31157" y="3654084"/>
            <a:ext cx="1080120" cy="867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90 degree shift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橢圓 5"/>
              <p:cNvSpPr/>
              <p:nvPr/>
            </p:nvSpPr>
            <p:spPr>
              <a:xfrm>
                <a:off x="4455193" y="221003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橢圓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93" y="2210036"/>
                <a:ext cx="432048" cy="432048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橢圓 6"/>
              <p:cNvSpPr/>
              <p:nvPr/>
            </p:nvSpPr>
            <p:spPr>
              <a:xfrm>
                <a:off x="4453018" y="5467750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橢圓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18" y="5467750"/>
                <a:ext cx="432048" cy="432048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>
            <a:stCxn id="6" idx="4"/>
            <a:endCxn id="5" idx="0"/>
          </p:cNvCxnSpPr>
          <p:nvPr/>
        </p:nvCxnSpPr>
        <p:spPr>
          <a:xfrm>
            <a:off x="4671217" y="2642084"/>
            <a:ext cx="0" cy="101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矩形 11"/>
          <p:cNvSpPr/>
          <p:nvPr/>
        </p:nvSpPr>
        <p:spPr>
          <a:xfrm>
            <a:off x="7431292" y="3653140"/>
            <a:ext cx="1228656" cy="876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Message Sink</a:t>
            </a:r>
            <a:endParaRPr lang="zh-TW" altLang="en-US" dirty="0"/>
          </a:p>
        </p:txBody>
      </p:sp>
      <p:cxnSp>
        <p:nvCxnSpPr>
          <p:cNvPr id="13" name="肘形接點 12"/>
          <p:cNvCxnSpPr>
            <a:stCxn id="4" idx="3"/>
            <a:endCxn id="6" idx="2"/>
          </p:cNvCxnSpPr>
          <p:nvPr/>
        </p:nvCxnSpPr>
        <p:spPr>
          <a:xfrm flipV="1">
            <a:off x="3029306" y="2426060"/>
            <a:ext cx="1425887" cy="1671972"/>
          </a:xfrm>
          <a:prstGeom prst="bentConnector3">
            <a:avLst>
              <a:gd name="adj1" fmla="val 2328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肘形接點 14"/>
          <p:cNvCxnSpPr>
            <a:stCxn id="4" idx="3"/>
            <a:endCxn id="7" idx="2"/>
          </p:cNvCxnSpPr>
          <p:nvPr/>
        </p:nvCxnSpPr>
        <p:spPr>
          <a:xfrm>
            <a:off x="3029306" y="4098032"/>
            <a:ext cx="1423712" cy="1585742"/>
          </a:xfrm>
          <a:prstGeom prst="bentConnector3">
            <a:avLst>
              <a:gd name="adj1" fmla="val 2323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直線單箭頭接點 16"/>
          <p:cNvCxnSpPr>
            <a:stCxn id="5" idx="2"/>
            <a:endCxn id="7" idx="0"/>
          </p:cNvCxnSpPr>
          <p:nvPr/>
        </p:nvCxnSpPr>
        <p:spPr>
          <a:xfrm flipH="1">
            <a:off x="4669042" y="4522000"/>
            <a:ext cx="2175" cy="94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41300" y="3637988"/>
            <a:ext cx="1304875" cy="92333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zh-TW" dirty="0" smtClean="0"/>
              <a:t>Received Signal </a:t>
            </a:r>
            <a:br>
              <a:rPr lang="en-US" altLang="zh-TW" dirty="0" smtClean="0"/>
            </a:br>
            <a:r>
              <a:rPr lang="en-US" altLang="zh-TW" dirty="0" smtClean="0"/>
              <a:t>plus noise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270001" y="2579608"/>
            <a:ext cx="206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Filters out out-of-band signals and noises</a:t>
            </a:r>
            <a:endParaRPr lang="zh-TW" altLang="en-US" sz="2000" dirty="0"/>
          </a:p>
        </p:txBody>
      </p:sp>
      <p:cxnSp>
        <p:nvCxnSpPr>
          <p:cNvPr id="31" name="直線單箭頭接點 30"/>
          <p:cNvCxnSpPr>
            <a:stCxn id="22" idx="3"/>
            <a:endCxn id="4" idx="1"/>
          </p:cNvCxnSpPr>
          <p:nvPr/>
        </p:nvCxnSpPr>
        <p:spPr>
          <a:xfrm flipV="1">
            <a:off x="1546175" y="4098032"/>
            <a:ext cx="294999" cy="1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文字方塊 33"/>
          <p:cNvSpPr txBox="1"/>
          <p:nvPr/>
        </p:nvSpPr>
        <p:spPr>
          <a:xfrm>
            <a:off x="109402" y="4462432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x</a:t>
            </a:r>
            <a:r>
              <a:rPr lang="en-US" altLang="zh-TW" dirty="0" smtClean="0"/>
              <a:t>(t) =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) + </a:t>
            </a:r>
            <a:r>
              <a:rPr lang="en-US" altLang="zh-TW" i="1" dirty="0" smtClean="0"/>
              <a:t>n(t)</a:t>
            </a:r>
            <a:endParaRPr lang="zh-TW" altLang="en-US" i="1" dirty="0"/>
          </a:p>
        </p:txBody>
      </p:sp>
      <p:sp>
        <p:nvSpPr>
          <p:cNvPr id="37" name="矩形 36"/>
          <p:cNvSpPr/>
          <p:nvPr/>
        </p:nvSpPr>
        <p:spPr>
          <a:xfrm>
            <a:off x="5463144" y="1960667"/>
            <a:ext cx="1116549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Low-pass Filter</a:t>
            </a:r>
            <a:endParaRPr lang="zh-TW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5729168" y="3653140"/>
            <a:ext cx="1228656" cy="868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Signal Detector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5463144" y="5212060"/>
            <a:ext cx="1116549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Low-pass Filter</a:t>
            </a:r>
            <a:endParaRPr lang="zh-TW" altLang="en-US" dirty="0"/>
          </a:p>
        </p:txBody>
      </p:sp>
      <p:cxnSp>
        <p:nvCxnSpPr>
          <p:cNvPr id="40" name="直線單箭頭接點 39"/>
          <p:cNvCxnSpPr>
            <a:stCxn id="6" idx="6"/>
            <a:endCxn id="37" idx="1"/>
          </p:cNvCxnSpPr>
          <p:nvPr/>
        </p:nvCxnSpPr>
        <p:spPr>
          <a:xfrm>
            <a:off x="4887241" y="2426060"/>
            <a:ext cx="575903" cy="2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直線單箭頭接點 41"/>
          <p:cNvCxnSpPr>
            <a:stCxn id="7" idx="6"/>
            <a:endCxn id="39" idx="1"/>
          </p:cNvCxnSpPr>
          <p:nvPr/>
        </p:nvCxnSpPr>
        <p:spPr>
          <a:xfrm flipV="1">
            <a:off x="4885066" y="5680112"/>
            <a:ext cx="578078" cy="3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直線單箭頭接點 48"/>
          <p:cNvCxnSpPr>
            <a:endCxn id="38" idx="0"/>
          </p:cNvCxnSpPr>
          <p:nvPr/>
        </p:nvCxnSpPr>
        <p:spPr>
          <a:xfrm>
            <a:off x="6343496" y="2896771"/>
            <a:ext cx="0" cy="756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直線單箭頭接點 51"/>
          <p:cNvCxnSpPr>
            <a:endCxn id="38" idx="2"/>
          </p:cNvCxnSpPr>
          <p:nvPr/>
        </p:nvCxnSpPr>
        <p:spPr>
          <a:xfrm flipV="1">
            <a:off x="6343496" y="4522000"/>
            <a:ext cx="0" cy="690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直線單箭頭接點 54"/>
          <p:cNvCxnSpPr>
            <a:stCxn id="38" idx="3"/>
            <a:endCxn id="12" idx="1"/>
          </p:cNvCxnSpPr>
          <p:nvPr/>
        </p:nvCxnSpPr>
        <p:spPr>
          <a:xfrm>
            <a:off x="6957824" y="4087570"/>
            <a:ext cx="473468" cy="4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" name="Rectangle 70"/>
          <p:cNvSpPr/>
          <p:nvPr/>
        </p:nvSpPr>
        <p:spPr>
          <a:xfrm>
            <a:off x="6343495" y="3014508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chemeClr val="accent5"/>
                </a:solidFill>
              </a:rPr>
              <a:t>0.5[</a:t>
            </a:r>
            <a:r>
              <a:rPr lang="en-US" altLang="zh-TW" sz="2000" dirty="0" err="1" smtClean="0">
                <a:solidFill>
                  <a:schemeClr val="accent5"/>
                </a:solidFill>
              </a:rPr>
              <a:t>A</a:t>
            </a:r>
            <a:r>
              <a:rPr lang="en-US" altLang="zh-TW" sz="2000" baseline="-25000" dirty="0" err="1" smtClean="0">
                <a:solidFill>
                  <a:schemeClr val="accent5"/>
                </a:solidFill>
              </a:rPr>
              <a:t>c</a:t>
            </a:r>
            <a:r>
              <a:rPr lang="en-US" altLang="zh-TW" sz="2000" i="1" dirty="0" err="1" smtClean="0">
                <a:solidFill>
                  <a:schemeClr val="accent5"/>
                </a:solidFill>
              </a:rPr>
              <a:t>s</a:t>
            </a:r>
            <a:r>
              <a:rPr lang="en-US" altLang="zh-TW" sz="2000" i="1" baseline="-25000" dirty="0" err="1" smtClean="0">
                <a:solidFill>
                  <a:schemeClr val="accent5"/>
                </a:solidFill>
              </a:rPr>
              <a:t>I</a:t>
            </a:r>
            <a:r>
              <a:rPr lang="en-US" altLang="zh-TW" sz="2000" dirty="0" smtClean="0">
                <a:solidFill>
                  <a:schemeClr val="accent5"/>
                </a:solidFill>
              </a:rPr>
              <a:t>(</a:t>
            </a:r>
            <a:r>
              <a:rPr lang="en-US" altLang="zh-TW" sz="2000" i="1" dirty="0" smtClean="0">
                <a:solidFill>
                  <a:schemeClr val="accent5"/>
                </a:solidFill>
              </a:rPr>
              <a:t>t</a:t>
            </a:r>
            <a:r>
              <a:rPr lang="en-US" altLang="zh-TW" sz="2000" dirty="0" smtClean="0">
                <a:solidFill>
                  <a:schemeClr val="accent5"/>
                </a:solidFill>
              </a:rPr>
              <a:t>) + </a:t>
            </a:r>
            <a:r>
              <a:rPr lang="en-US" altLang="zh-TW" sz="2000" dirty="0" err="1" smtClean="0">
                <a:solidFill>
                  <a:schemeClr val="accent5"/>
                </a:solidFill>
              </a:rPr>
              <a:t>n</a:t>
            </a:r>
            <a:r>
              <a:rPr lang="en-US" altLang="zh-TW" sz="2000" i="1" baseline="-25000" dirty="0" err="1" smtClean="0">
                <a:solidFill>
                  <a:schemeClr val="accent5"/>
                </a:solidFill>
              </a:rPr>
              <a:t>I</a:t>
            </a:r>
            <a:r>
              <a:rPr lang="en-US" altLang="zh-TW" sz="2000" dirty="0" smtClean="0">
                <a:solidFill>
                  <a:schemeClr val="accent5"/>
                </a:solidFill>
              </a:rPr>
              <a:t>(t)] 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43494" y="4666975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chemeClr val="accent5"/>
                </a:solidFill>
              </a:rPr>
              <a:t>0.5[</a:t>
            </a:r>
            <a:r>
              <a:rPr lang="en-US" altLang="zh-TW" sz="2000" dirty="0" err="1" smtClean="0">
                <a:solidFill>
                  <a:schemeClr val="accent5"/>
                </a:solidFill>
              </a:rPr>
              <a:t>A</a:t>
            </a:r>
            <a:r>
              <a:rPr lang="en-US" altLang="zh-TW" sz="2000" baseline="-25000" dirty="0" err="1" smtClean="0">
                <a:solidFill>
                  <a:schemeClr val="accent5"/>
                </a:solidFill>
              </a:rPr>
              <a:t>c</a:t>
            </a:r>
            <a:r>
              <a:rPr lang="en-US" altLang="zh-TW" sz="2000" i="1" dirty="0" err="1" smtClean="0">
                <a:solidFill>
                  <a:schemeClr val="accent5"/>
                </a:solidFill>
              </a:rPr>
              <a:t>s</a:t>
            </a:r>
            <a:r>
              <a:rPr lang="en-US" altLang="zh-TW" sz="2000" i="1" baseline="-25000" dirty="0" err="1" smtClean="0">
                <a:solidFill>
                  <a:schemeClr val="accent5"/>
                </a:solidFill>
              </a:rPr>
              <a:t>Q</a:t>
            </a:r>
            <a:r>
              <a:rPr lang="en-US" altLang="zh-TW" sz="2000" dirty="0" smtClean="0">
                <a:solidFill>
                  <a:schemeClr val="accent5"/>
                </a:solidFill>
              </a:rPr>
              <a:t>(</a:t>
            </a:r>
            <a:r>
              <a:rPr lang="en-US" altLang="zh-TW" sz="2000" i="1" dirty="0" smtClean="0">
                <a:solidFill>
                  <a:schemeClr val="accent5"/>
                </a:solidFill>
              </a:rPr>
              <a:t>t</a:t>
            </a:r>
            <a:r>
              <a:rPr lang="en-US" altLang="zh-TW" sz="2000" dirty="0" smtClean="0">
                <a:solidFill>
                  <a:schemeClr val="accent5"/>
                </a:solidFill>
              </a:rPr>
              <a:t>) + </a:t>
            </a:r>
            <a:r>
              <a:rPr lang="en-US" altLang="zh-TW" sz="2000" dirty="0" err="1" smtClean="0">
                <a:solidFill>
                  <a:schemeClr val="accent5"/>
                </a:solidFill>
              </a:rPr>
              <a:t>n</a:t>
            </a:r>
            <a:r>
              <a:rPr lang="en-US" altLang="zh-TW" sz="2000" i="1" baseline="-25000" dirty="0" err="1" smtClean="0">
                <a:solidFill>
                  <a:schemeClr val="accent5"/>
                </a:solidFill>
              </a:rPr>
              <a:t>Q</a:t>
            </a:r>
            <a:r>
              <a:rPr lang="en-US" altLang="zh-TW" sz="2000" dirty="0" smtClean="0">
                <a:solidFill>
                  <a:schemeClr val="accent5"/>
                </a:solidFill>
              </a:rPr>
              <a:t>(t)] </a:t>
            </a:r>
            <a:endParaRPr lang="en-US" sz="2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橢圓 7"/>
              <p:cNvSpPr/>
              <p:nvPr/>
            </p:nvSpPr>
            <p:spPr>
              <a:xfrm>
                <a:off x="3780824" y="269855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/>
                        </a:rPr>
                        <m:t>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6" name="橢圓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824" y="2698559"/>
                <a:ext cx="432048" cy="432048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接點 12"/>
          <p:cNvCxnSpPr>
            <a:endCxn id="76" idx="6"/>
          </p:cNvCxnSpPr>
          <p:nvPr/>
        </p:nvCxnSpPr>
        <p:spPr>
          <a:xfrm flipH="1">
            <a:off x="4212872" y="2914583"/>
            <a:ext cx="45120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8" name="文字方塊 46"/>
          <p:cNvSpPr txBox="1"/>
          <p:nvPr/>
        </p:nvSpPr>
        <p:spPr>
          <a:xfrm>
            <a:off x="3372988" y="3175321"/>
            <a:ext cx="10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cos(2</a:t>
            </a:r>
            <a:r>
              <a:rPr lang="en-US" altLang="zh-TW" i="1" dirty="0" smtClean="0"/>
              <a:t>π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c</a:t>
            </a:r>
            <a:r>
              <a:rPr lang="en-US" altLang="zh-TW" i="1" dirty="0" err="1" smtClean="0"/>
              <a:t>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9" name="文字方塊 46"/>
          <p:cNvSpPr txBox="1"/>
          <p:nvPr/>
        </p:nvSpPr>
        <p:spPr>
          <a:xfrm>
            <a:off x="3389133" y="4892398"/>
            <a:ext cx="104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sin(2</a:t>
            </a:r>
            <a:r>
              <a:rPr lang="en-US" altLang="zh-TW" i="1" dirty="0" smtClean="0"/>
              <a:t>π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c</a:t>
            </a:r>
            <a:r>
              <a:rPr lang="en-US" altLang="zh-TW" i="1" dirty="0" err="1" smtClean="0"/>
              <a:t>t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08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Map the received signal to one of the possible transmitted signal with the minimum distance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Find the corresponding bit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9" y="4801295"/>
            <a:ext cx="3035300" cy="27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281" y="3728145"/>
            <a:ext cx="901700" cy="2501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81" y="3709888"/>
            <a:ext cx="1612900" cy="252015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198061" y="3477673"/>
            <a:ext cx="1856669" cy="3002844"/>
          </a:xfrm>
          <a:prstGeom prst="roundRect">
            <a:avLst>
              <a:gd name="adj" fmla="val 11092"/>
            </a:avLst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95212" y="3477673"/>
            <a:ext cx="1314098" cy="3002844"/>
          </a:xfrm>
          <a:prstGeom prst="roundRect">
            <a:avLst>
              <a:gd name="adj" fmla="val 11092"/>
            </a:avLst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31631" y="4268287"/>
            <a:ext cx="203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received signal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0795" y="2825121"/>
            <a:ext cx="3003578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 sz="2200" dirty="0"/>
              <a:t>possible transmitted signals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8359" y="2801362"/>
            <a:ext cx="2319892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chemeClr val="accent2"/>
                </a:solidFill>
              </a:rPr>
              <a:t>c</a:t>
            </a:r>
            <a:r>
              <a:rPr lang="en-US" sz="2200" dirty="0" smtClean="0">
                <a:solidFill>
                  <a:schemeClr val="accent2"/>
                </a:solidFill>
              </a:rPr>
              <a:t>orresponding bit streams</a:t>
            </a:r>
            <a:endParaRPr lang="en-US" sz="2200" dirty="0">
              <a:solidFill>
                <a:schemeClr val="accent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46781" y="3853993"/>
            <a:ext cx="1002377" cy="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9530" y="4265502"/>
            <a:ext cx="1002377" cy="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50335" y="5161685"/>
            <a:ext cx="1002377" cy="55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8221" y="6099346"/>
            <a:ext cx="1002377" cy="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6298783" y="45383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mtClean="0">
                <a:solidFill>
                  <a:schemeClr val="accent5"/>
                </a:solidFill>
              </a:rPr>
              <a:t>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6276287" y="544863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mtClean="0">
                <a:solidFill>
                  <a:schemeClr val="accent5"/>
                </a:solidFill>
              </a:rPr>
              <a:t>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0215" y="5097188"/>
            <a:ext cx="1040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closest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69127" y="4924919"/>
            <a:ext cx="764754" cy="2367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9" grpId="0"/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Install </a:t>
            </a:r>
            <a:r>
              <a:rPr lang="en-US" dirty="0" err="1" smtClean="0"/>
              <a:t>Matlab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Teaming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Elevator pitch: 2 per group (Each group talks about 3-5 minutes. Each member needs to talk)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Lab and project: 3-4 members per group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Send your team members to the TA (</a:t>
            </a:r>
            <a:r>
              <a:rPr lang="ja-JP" altLang="en-US" dirty="0" smtClean="0"/>
              <a:t>張威竣</a:t>
            </a:r>
            <a:r>
              <a:rPr lang="en-US" altLang="ja-JP" dirty="0" smtClean="0"/>
              <a:t>)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Sign up for the talk topic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Pick the paper (topic) according to your preference or schedule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Sign up from 18:00@Thu (will announce the </a:t>
            </a:r>
            <a:r>
              <a:rPr lang="en-US" dirty="0" err="1" smtClean="0"/>
              <a:t>url</a:t>
            </a:r>
            <a:r>
              <a:rPr lang="en-US" dirty="0" smtClean="0"/>
              <a:t> in the </a:t>
            </a:r>
            <a:r>
              <a:rPr lang="en-US" i="1" dirty="0" smtClean="0"/>
              <a:t>announcement</a:t>
            </a:r>
            <a:r>
              <a:rPr lang="en-US" dirty="0" smtClean="0"/>
              <a:t> tab of the course website)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Pick your top five choices (from Lectures 4-18)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FIFS 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the four types of modulation introduced in the class?</a:t>
            </a:r>
          </a:p>
          <a:p>
            <a:endParaRPr lang="en-US" sz="2400" dirty="0"/>
          </a:p>
          <a:p>
            <a:r>
              <a:rPr lang="en-US" sz="2400" dirty="0" smtClean="0"/>
              <a:t>Say </a:t>
            </a:r>
            <a:r>
              <a:rPr lang="en-US" sz="2400" dirty="0" err="1" smtClean="0"/>
              <a:t>Tx</a:t>
            </a:r>
            <a:r>
              <a:rPr lang="en-US" sz="2400" dirty="0" smtClean="0"/>
              <a:t> sends (-1 + 0i) and Rx receives -(0.95+0.01i). Calculate the SNR.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3939" y="4026312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= bit-stream?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1130094" y="4827454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(a) 11010100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830096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 00101011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30094" y="5680015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(c) 01010011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682657"/>
            <a:ext cx="2927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(d) 11010100 or </a:t>
            </a:r>
            <a:br>
              <a:rPr lang="en-US" sz="2800" dirty="0" smtClean="0"/>
            </a:br>
            <a:r>
              <a:rPr lang="en-US" sz="2800" dirty="0" smtClean="0"/>
              <a:t>      00101011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221" t="6728" r="20968" b="9386"/>
          <a:stretch/>
        </p:blipFill>
        <p:spPr>
          <a:xfrm>
            <a:off x="2094268" y="1439986"/>
            <a:ext cx="4725147" cy="22176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48" y="1810193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Modulation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55" t="4508" r="18065" b="7013"/>
          <a:stretch/>
        </p:blipFill>
        <p:spPr>
          <a:xfrm>
            <a:off x="628650" y="1218221"/>
            <a:ext cx="5161936" cy="1510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85" t="5623" r="19931" b="7798"/>
          <a:stretch/>
        </p:blipFill>
        <p:spPr>
          <a:xfrm>
            <a:off x="850798" y="3147098"/>
            <a:ext cx="4717640" cy="145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221" t="6728" r="20968" b="9386"/>
          <a:stretch/>
        </p:blipFill>
        <p:spPr>
          <a:xfrm>
            <a:off x="850798" y="5132439"/>
            <a:ext cx="4725147" cy="1406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3398" y="1106130"/>
            <a:ext cx="7886700" cy="174030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3066" y="4922175"/>
            <a:ext cx="7886700" cy="174030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8318" y="3008563"/>
            <a:ext cx="7886700" cy="174030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6223" y="1559876"/>
            <a:ext cx="1996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Amplitude</a:t>
            </a:r>
          </a:p>
          <a:p>
            <a:pPr algn="ctr"/>
            <a:r>
              <a:rPr lang="en-US" sz="2800" dirty="0" smtClean="0"/>
              <a:t>ASK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3979" y="3464708"/>
            <a:ext cx="2042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Frequency</a:t>
            </a:r>
          </a:p>
          <a:p>
            <a:pPr algn="ctr"/>
            <a:r>
              <a:rPr lang="en-US" sz="2800" dirty="0" smtClean="0"/>
              <a:t>FSK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2022" y="5402244"/>
            <a:ext cx="1236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Phase</a:t>
            </a:r>
          </a:p>
          <a:p>
            <a:pPr algn="ctr"/>
            <a:r>
              <a:rPr lang="en-US" sz="2800" dirty="0" smtClean="0"/>
              <a:t>PSK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6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bits to signals   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84" y="4368131"/>
            <a:ext cx="3048000" cy="914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62560" y="4806448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wireless</a:t>
            </a:r>
            <a:br>
              <a:rPr lang="en-US" sz="2000" dirty="0" smtClean="0"/>
            </a:br>
            <a:r>
              <a:rPr lang="en-US" sz="2000" dirty="0" smtClean="0"/>
              <a:t>channel</a:t>
            </a:r>
            <a:endParaRPr lang="en-US" sz="2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760" y="2471573"/>
            <a:ext cx="3048000" cy="914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03158" y="197204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TX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540" y="4502165"/>
            <a:ext cx="158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transmitted</a:t>
            </a:r>
          </a:p>
          <a:p>
            <a:pPr algn="ctr"/>
            <a:r>
              <a:rPr lang="en-US" sz="2000" dirty="0" smtClean="0"/>
              <a:t>Signal s(t)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725826" y="27441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179886" y="27396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33946" y="27396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088006" y="27441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604473" y="27396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5718" y="2748572"/>
            <a:ext cx="1412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bit stream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481546" y="3394434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8642" y="3670149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modulation</a:t>
            </a:r>
            <a:endParaRPr lang="en-US" sz="24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188853" y="4812808"/>
            <a:ext cx="77104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459"/>
            <a:ext cx="8229600" cy="5054338"/>
          </a:xfrm>
        </p:spPr>
        <p:txBody>
          <a:bodyPr>
            <a:normAutofit/>
          </a:bodyPr>
          <a:lstStyle/>
          <a:p>
            <a:r>
              <a:rPr lang="en-US" dirty="0" smtClean="0"/>
              <a:t>Map signals to bits   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036" y="4410466"/>
            <a:ext cx="3048000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76" y="2480034"/>
            <a:ext cx="3048000" cy="914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443975" y="1972040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RX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546510" y="27485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6000570" y="27441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54630" y="27441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6908690" y="27485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7425157" y="27441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298060" y="3379102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35156" y="3654817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demodulation</a:t>
            </a:r>
            <a:endParaRPr lang="en-US" sz="2400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5224234" y="4745416"/>
            <a:ext cx="2725614" cy="153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232695" y="4940151"/>
            <a:ext cx="2725614" cy="153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15517" y="4480354"/>
            <a:ext cx="136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received</a:t>
            </a:r>
          </a:p>
          <a:p>
            <a:pPr algn="ctr"/>
            <a:r>
              <a:rPr lang="en-US" sz="2000" dirty="0" smtClean="0"/>
              <a:t>signal x(t)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84" y="4368131"/>
            <a:ext cx="3048000" cy="914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62560" y="4806448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wireless</a:t>
            </a:r>
            <a:br>
              <a:rPr lang="en-US" sz="2000" dirty="0" smtClean="0"/>
            </a:br>
            <a:r>
              <a:rPr lang="en-US" sz="2000" dirty="0" smtClean="0"/>
              <a:t>channel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760" y="2471573"/>
            <a:ext cx="3048000" cy="914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03158" y="197204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TX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2540" y="4502165"/>
            <a:ext cx="158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transmitted</a:t>
            </a:r>
          </a:p>
          <a:p>
            <a:pPr algn="ctr"/>
            <a:r>
              <a:rPr lang="en-US" sz="2000" dirty="0" smtClean="0"/>
              <a:t>Signal s(t)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725826" y="27441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179886" y="27396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3946" y="27396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088006" y="27441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604473" y="27396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718" y="2748572"/>
            <a:ext cx="1412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bit stream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81546" y="3394434"/>
            <a:ext cx="0" cy="10869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18642" y="3670149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modulation</a:t>
            </a:r>
            <a:endParaRPr lang="en-US" sz="24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88853" y="4812808"/>
            <a:ext cx="77104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  <p:bldP spid="57" grpId="0"/>
      <p:bldP spid="58" grpId="0"/>
      <p:bldP spid="59" grpId="0"/>
      <p:bldP spid="60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 and Digital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190896"/>
            <a:ext cx="8277225" cy="55305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Analog modulation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5"/>
                </a:solidFill>
              </a:rPr>
              <a:t>Modulation is applied continuously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Amplitude modulation (AM)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Frequency modulation (FM)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/>
                </a:solidFill>
              </a:rPr>
              <a:t>Digital modulation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5"/>
                </a:solidFill>
              </a:rPr>
              <a:t>An analog carrier signal is modulated by a discrete signal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Amplitude-Shift Keying (ASK)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Frequency-Shift </a:t>
            </a:r>
            <a:r>
              <a:rPr lang="en-US" dirty="0"/>
              <a:t>Keying </a:t>
            </a:r>
            <a:r>
              <a:rPr lang="en-US" dirty="0" smtClean="0"/>
              <a:t>(FSK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Phase-Shift Keying (PSK)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Quadrature Amplitude </a:t>
            </a:r>
            <a:br>
              <a:rPr lang="en-US" dirty="0" smtClean="0"/>
            </a:br>
            <a:r>
              <a:rPr lang="en-US" dirty="0" smtClean="0"/>
              <a:t>Modulation (QAM)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57" y="1098477"/>
            <a:ext cx="2645894" cy="2067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76" t="3841" r="2845" b="7750"/>
          <a:stretch/>
        </p:blipFill>
        <p:spPr>
          <a:xfrm>
            <a:off x="5444182" y="4440454"/>
            <a:ext cx="3259451" cy="1837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2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2533</Words>
  <Application>Microsoft Macintosh PowerPoint</Application>
  <PresentationFormat>On-screen Show (4:3)</PresentationFormat>
  <Paragraphs>686</Paragraphs>
  <Slides>48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AppleSymbols</vt:lpstr>
      <vt:lpstr>Calibri</vt:lpstr>
      <vt:lpstr>Cambria Math</vt:lpstr>
      <vt:lpstr>Century Gothic</vt:lpstr>
      <vt:lpstr>Lucida Grande</vt:lpstr>
      <vt:lpstr>Microsoft JhengHei</vt:lpstr>
      <vt:lpstr>Trebuchet MS</vt:lpstr>
      <vt:lpstr>Wingdings</vt:lpstr>
      <vt:lpstr>Zapf Dingbats</vt:lpstr>
      <vt:lpstr>メイリオ</vt:lpstr>
      <vt:lpstr>新細明體</vt:lpstr>
      <vt:lpstr>Arial</vt:lpstr>
      <vt:lpstr>Office Theme</vt:lpstr>
      <vt:lpstr>Equation</vt:lpstr>
      <vt:lpstr>Wireless Communication Systems @CS.NCTU</vt:lpstr>
      <vt:lpstr>Modulation</vt:lpstr>
      <vt:lpstr>Example 1</vt:lpstr>
      <vt:lpstr>Example 2</vt:lpstr>
      <vt:lpstr>Example 3 </vt:lpstr>
      <vt:lpstr>Types of Modulation</vt:lpstr>
      <vt:lpstr>Modulation</vt:lpstr>
      <vt:lpstr>Demodulation</vt:lpstr>
      <vt:lpstr>Analog and Digital Modulation</vt:lpstr>
      <vt:lpstr>Advantages of Digital Modulation</vt:lpstr>
      <vt:lpstr>Modulation and Demodulation</vt:lpstr>
      <vt:lpstr>Band-pass Signal Representation</vt:lpstr>
      <vt:lpstr>In-phase and Quadrature Components </vt:lpstr>
      <vt:lpstr>Band-Pass Signal Representation</vt:lpstr>
      <vt:lpstr>Types of Modulation</vt:lpstr>
      <vt:lpstr>Amplitude Shift Keying (ASK)</vt:lpstr>
      <vt:lpstr>M-ASK</vt:lpstr>
      <vt:lpstr>Example: 4-ASK</vt:lpstr>
      <vt:lpstr>Pros and Cons of ASK</vt:lpstr>
      <vt:lpstr>Types of Modulation</vt:lpstr>
      <vt:lpstr>Frequency Shift Keying (FSK)</vt:lpstr>
      <vt:lpstr>M-FSK</vt:lpstr>
      <vt:lpstr>Pros and Cons of FSK</vt:lpstr>
      <vt:lpstr>Types of Modulation</vt:lpstr>
      <vt:lpstr>Phase Shift Keying (PSK)</vt:lpstr>
      <vt:lpstr>Constellation Points for BPSK</vt:lpstr>
      <vt:lpstr>Demodulate BPSK</vt:lpstr>
      <vt:lpstr>Demodulate BPSK</vt:lpstr>
      <vt:lpstr>SNR of BPSK</vt:lpstr>
      <vt:lpstr>SER/BER of BPSK</vt:lpstr>
      <vt:lpstr>Constellation point for BPSK</vt:lpstr>
      <vt:lpstr>Quadrature PSK (QPSK)</vt:lpstr>
      <vt:lpstr>Quadrature PSK (QPSK)</vt:lpstr>
      <vt:lpstr>Quadrature PSK (QPSK)</vt:lpstr>
      <vt:lpstr>Higher Error Probability in QPSK</vt:lpstr>
      <vt:lpstr>Trade-off between Rate and SER</vt:lpstr>
      <vt:lpstr>SEN and BER of QPSK</vt:lpstr>
      <vt:lpstr>M-PSK</vt:lpstr>
      <vt:lpstr>M-PSK BER versus SNR</vt:lpstr>
      <vt:lpstr>Types of Modulation</vt:lpstr>
      <vt:lpstr>Quadrature Amplitude Modulation</vt:lpstr>
      <vt:lpstr>M-QAM BER versus SNR</vt:lpstr>
      <vt:lpstr>Modulation in 802.11</vt:lpstr>
      <vt:lpstr>Band-Pass Signal Transmitter</vt:lpstr>
      <vt:lpstr>Band-Pass Signal Receiver</vt:lpstr>
      <vt:lpstr>Detection</vt:lpstr>
      <vt:lpstr>Announcement</vt:lpstr>
      <vt:lpstr>Quiz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Microsoft Office User</dc:creator>
  <cp:lastModifiedBy>Kate Lin</cp:lastModifiedBy>
  <cp:revision>958</cp:revision>
  <cp:lastPrinted>2016-09-17T16:17:13Z</cp:lastPrinted>
  <dcterms:created xsi:type="dcterms:W3CDTF">2016-05-20T14:57:22Z</dcterms:created>
  <dcterms:modified xsi:type="dcterms:W3CDTF">2016-09-22T09:14:56Z</dcterms:modified>
</cp:coreProperties>
</file>