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3" r:id="rId1"/>
  </p:sldMasterIdLst>
  <p:notesMasterIdLst>
    <p:notesMasterId r:id="rId49"/>
  </p:notesMasterIdLst>
  <p:sldIdLst>
    <p:sldId id="256" r:id="rId2"/>
    <p:sldId id="343" r:id="rId3"/>
    <p:sldId id="302" r:id="rId4"/>
    <p:sldId id="303" r:id="rId5"/>
    <p:sldId id="30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44" r:id="rId14"/>
    <p:sldId id="327" r:id="rId15"/>
    <p:sldId id="305" r:id="rId16"/>
    <p:sldId id="307" r:id="rId17"/>
    <p:sldId id="308" r:id="rId18"/>
    <p:sldId id="309" r:id="rId19"/>
    <p:sldId id="310" r:id="rId20"/>
    <p:sldId id="311" r:id="rId21"/>
    <p:sldId id="312" r:id="rId22"/>
    <p:sldId id="314" r:id="rId23"/>
    <p:sldId id="306" r:id="rId24"/>
    <p:sldId id="313" r:id="rId25"/>
    <p:sldId id="316" r:id="rId26"/>
    <p:sldId id="315" r:id="rId27"/>
    <p:sldId id="317" r:id="rId28"/>
    <p:sldId id="352" r:id="rId29"/>
    <p:sldId id="328" r:id="rId30"/>
    <p:sldId id="329" r:id="rId31"/>
    <p:sldId id="330" r:id="rId32"/>
    <p:sldId id="331" r:id="rId33"/>
    <p:sldId id="332" r:id="rId34"/>
    <p:sldId id="338" r:id="rId35"/>
    <p:sldId id="339" r:id="rId36"/>
    <p:sldId id="34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77" r:id="rId45"/>
    <p:sldId id="379" r:id="rId46"/>
    <p:sldId id="380" r:id="rId47"/>
    <p:sldId id="378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134" userDrawn="1">
          <p15:clr>
            <a:srgbClr val="A4A3A4"/>
          </p15:clr>
        </p15:guide>
        <p15:guide id="5" orient="horz" pos="24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23" autoAdjust="0"/>
    <p:restoredTop sz="88415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104" y="200"/>
      </p:cViewPr>
      <p:guideLst>
        <p:guide pos="1134"/>
        <p:guide orient="horz" pos="2455"/>
      </p:guideLst>
    </p:cSldViewPr>
  </p:slideViewPr>
  <p:outlineViewPr>
    <p:cViewPr>
      <p:scale>
        <a:sx n="33" d="100"/>
        <a:sy n="33" d="100"/>
      </p:scale>
      <p:origin x="0" y="220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D3669-69F2-3243-930B-CCB8B35DED66}" type="datetimeFigureOut">
              <a:rPr lang="en-US" smtClean="0"/>
              <a:t>1/3/17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80528-0557-C24C-954E-CAEC5030BE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6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khorshid.ut.ac.ir</a:t>
            </a:r>
            <a:r>
              <a:rPr lang="en-US" dirty="0" smtClean="0"/>
              <a:t>/~</a:t>
            </a:r>
            <a:r>
              <a:rPr lang="en-US" dirty="0" err="1" smtClean="0"/>
              <a:t>mo.ghassemi</a:t>
            </a:r>
            <a:r>
              <a:rPr lang="en-US" dirty="0" smtClean="0"/>
              <a:t>/resume/</a:t>
            </a:r>
            <a:r>
              <a:rPr lang="en-US" dirty="0" err="1" smtClean="0"/>
              <a:t>presentation_fd</a:t>
            </a:r>
            <a:r>
              <a:rPr lang="en-US" dirty="0" smtClean="0"/>
              <a:t>/#/step-9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4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4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23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9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1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28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45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691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0257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63621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8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digital: self-interference is too strong, quantize away the received signals -&gt; unrecoverable</a:t>
            </a:r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analog: introduce non-linearity and distortion, making digital more complicated</a:t>
            </a:r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antenna: 1) bandwidth: subcarrier OFDM. 2) require three antennas. 3) tune the phase and amplitute</a:t>
            </a:r>
          </a:p>
        </p:txBody>
      </p:sp>
    </p:spTree>
    <p:extLst>
      <p:ext uri="{BB962C8B-B14F-4D97-AF65-F5344CB8AC3E}">
        <p14:creationId xmlns:p14="http://schemas.microsoft.com/office/powerpoint/2010/main" val="219835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615598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06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12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benefits of such construct-and</a:t>
            </a:r>
            <a:r>
              <a:rPr lang="en-US" baseline="0" dirty="0" smtClean="0"/>
              <a:t>-forward is that it introduce negligible processing delay </a:t>
            </a:r>
          </a:p>
          <a:p>
            <a:r>
              <a:rPr lang="en-US" baseline="0" dirty="0" smtClean="0"/>
              <a:t>because the operation is very simple and can be done in the time-domain.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(Specifically, </a:t>
            </a:r>
            <a:r>
              <a:rPr lang="en-US" baseline="0" dirty="0" err="1" smtClean="0"/>
              <a:t>FastForward</a:t>
            </a:r>
            <a:r>
              <a:rPr lang="en-US" baseline="0" dirty="0" smtClean="0"/>
              <a:t> tries to make such construct-and-forward be done within an OFDM CP interval.)</a:t>
            </a:r>
          </a:p>
          <a:p>
            <a:r>
              <a:rPr lang="en-US" baseline="0" dirty="0" smtClean="0"/>
              <a:t>This means that the forwarded signal can be thought of just one of the multiple paths in the environment.</a:t>
            </a:r>
          </a:p>
          <a:p>
            <a:r>
              <a:rPr lang="en-US" dirty="0" smtClean="0"/>
              <a:t>So, with OFDM, the combined</a:t>
            </a:r>
            <a:r>
              <a:rPr lang="en-US" baseline="0" dirty="0" smtClean="0"/>
              <a:t> signal will still be decodable.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the problem of such a simple forwarding mechanism is that the relay simply amplifies the received signal.</a:t>
            </a:r>
          </a:p>
          <a:p>
            <a:r>
              <a:rPr lang="en-US" dirty="0" smtClean="0"/>
              <a:t>Hence, the noise at the relay is also amplified and forwarded to the destination.</a:t>
            </a:r>
          </a:p>
          <a:p>
            <a:r>
              <a:rPr lang="en-US" dirty="0" smtClean="0"/>
              <a:t>As a result, </a:t>
            </a:r>
            <a:r>
              <a:rPr lang="en-US" baseline="0" dirty="0" smtClean="0"/>
              <a:t>the SNR might not improve as much as we expect.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73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= H_{\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tx,tx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X_{\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+ n</a:t>
            </a:r>
          </a:p>
          <a:p>
            <a:endParaRPr lang="es-ES_trad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{H}_{\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tx,tx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= \frac{Y}{X_{\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</a:t>
            </a:r>
            <a:r>
              <a:rPr lang="es-ES_tradnl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s-ES_tradn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}}}</a:t>
            </a:r>
          </a:p>
          <a:p>
            <a:endParaRPr lang="es-ES_trad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= H_{\text{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rx,tx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X_{\text{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+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]{0.200000,0.400000,0.800000}H_{\text{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tx,tx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X_{\text{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}+ 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-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]{0.200000,0.400000,0.800000}\hat{H}_{\text{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tx,tx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X_{\text{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}</a:t>
            </a:r>
          </a:p>
          <a:p>
            <a:endParaRPr lang="es-ES_trad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s-ES_tradnl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8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}}[k]\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Y[k] - {\color[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rgb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]{0.200000,0.400000,0.800000}\hat{H}[k]_{\text{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tx,tx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 X_{\text{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}}[k] } = H_{\text{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rx,tx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}}[k] X_{\text{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rx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 + 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80528-0557-C24C-954E-CAEC5030BE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27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digital: self-interference is too strong, quantize away the received signals -&gt; unrecoverable</a:t>
            </a:r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analog: introduce non-linearity and distortion, making digital more complicated</a:t>
            </a:r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endParaRPr/>
          </a:p>
          <a:p>
            <a:pPr>
              <a:defRPr sz="24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antenna: 1) bandwidth: subcarrier OFDM. 2) require three antennas. 3) tune the phase and amplitute</a:t>
            </a:r>
          </a:p>
        </p:txBody>
      </p:sp>
    </p:spTree>
    <p:extLst>
      <p:ext uri="{BB962C8B-B14F-4D97-AF65-F5344CB8AC3E}">
        <p14:creationId xmlns:p14="http://schemas.microsoft.com/office/powerpoint/2010/main" val="599369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1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3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AA14-D6D2-304A-A1CA-183CFFDFFE8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333C7-C77C-F844-B00D-D5CCA29CD3EC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1376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59B-03FE-7942-BB5A-302AFA9CCBB1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1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BFE42-FA21-ED4B-A034-48E97DC1FE67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69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669727" y="1237722"/>
            <a:ext cx="7804547" cy="5004129"/>
          </a:xfrm>
          <a:prstGeom prst="rect">
            <a:avLst/>
          </a:prstGeom>
        </p:spPr>
        <p:txBody>
          <a:bodyPr/>
          <a:lstStyle>
            <a:lvl1pPr>
              <a:defRPr sz="2953">
                <a:latin typeface="Gill Sans"/>
                <a:ea typeface="Gill Sans"/>
                <a:cs typeface="Gill Sans"/>
                <a:sym typeface="Gill Sans"/>
              </a:defRPr>
            </a:lvl1pPr>
            <a:lvl2pPr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>
              <a:defRPr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7411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solidFill>
                  <a:schemeClr val="bg1"/>
                </a:solidFill>
              </a:defRPr>
            </a:lvl1pPr>
            <a:lvl2pPr marL="685800" indent="-228600">
              <a:lnSpc>
                <a:spcPct val="100000"/>
              </a:lnSpc>
              <a:buFont typeface="AppleSymbols" charset="0"/>
              <a:buChar char="⎻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FD18A7-5840-B749-983B-B81D5C762933}" type="datetime1">
              <a:rPr lang="en-US" smtClean="0"/>
              <a:pPr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05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38865-22E5-4F4C-B9F3-A29EE39C7E93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58A05-359D-4C4B-882A-015CC3BA2353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85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A5CA-5D63-5845-928C-9ABDD15CEEE2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7686-A80A-4A48-BF05-18CF5685754B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0114" y="947057"/>
            <a:ext cx="8425543" cy="0"/>
          </a:xfrm>
          <a:prstGeom prst="line">
            <a:avLst/>
          </a:prstGeom>
          <a:ln w="34925" cap="rnd">
            <a:solidFill>
              <a:schemeClr val="accent6"/>
            </a:solidFill>
            <a:rou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53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307A-F606-CB4F-A01A-101726FD676A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08710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BE794-C623-C044-9635-6B98933C42A9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4673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7F95-61AD-ED45-A424-21065F1F60CC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3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7886700" cy="67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5399"/>
            <a:ext cx="7886700" cy="488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7042B-37DA-C744-89B7-7A737E26FE59}" type="datetime1">
              <a:rPr lang="en-US" smtClean="0"/>
              <a:t>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WCS'16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69989"/>
            <a:ext cx="9167150" cy="1238492"/>
          </a:xfrm>
        </p:spPr>
        <p:txBody>
          <a:bodyPr anchor="b">
            <a:normAutofit/>
          </a:bodyPr>
          <a:lstStyle/>
          <a:p>
            <a:r>
              <a:rPr lang="en-US" sz="4000" dirty="0" smtClean="0">
                <a:latin typeface="+mn-lt"/>
              </a:rPr>
              <a:t>Wireless Communication Systems</a:t>
            </a:r>
            <a:br>
              <a:rPr lang="en-US" sz="40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@CS.NCTU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35713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Lecture 14: Full-Duplex Communications</a:t>
            </a:r>
          </a:p>
          <a:p>
            <a:pPr>
              <a:spcBef>
                <a:spcPts val="1600"/>
              </a:spcBef>
            </a:pPr>
            <a:r>
              <a:rPr lang="en-US" dirty="0" smtClean="0">
                <a:solidFill>
                  <a:schemeClr val="bg1"/>
                </a:solidFill>
              </a:rPr>
              <a:t>Instructor: Kate Ching-</a:t>
            </a:r>
            <a:r>
              <a:rPr lang="en-US" dirty="0" err="1" smtClean="0">
                <a:solidFill>
                  <a:schemeClr val="bg1"/>
                </a:solidFill>
              </a:rPr>
              <a:t>Ju</a:t>
            </a:r>
            <a:r>
              <a:rPr lang="en-US" dirty="0" smtClean="0">
                <a:solidFill>
                  <a:schemeClr val="bg1"/>
                </a:solidFill>
              </a:rPr>
              <a:t> Lin (</a:t>
            </a:r>
            <a:r>
              <a:rPr lang="zh-TW" altLang="en-US" dirty="0" smtClean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林靖茹</a:t>
            </a:r>
            <a:r>
              <a:rPr lang="en-US" altLang="zh-TW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Congestion and Fairness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5" b="46699"/>
          <a:stretch/>
        </p:blipFill>
        <p:spPr>
          <a:xfrm>
            <a:off x="40640" y="984283"/>
            <a:ext cx="9103360" cy="291303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2" b="6536"/>
          <a:stretch/>
        </p:blipFill>
        <p:spPr>
          <a:xfrm>
            <a:off x="40640" y="1047073"/>
            <a:ext cx="9103360" cy="55952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67154"/>
            <a:ext cx="7886700" cy="6799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 Congestion and Fairness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Reducing Round-Trip Time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14741" r="3947" b="575"/>
          <a:stretch/>
        </p:blipFill>
        <p:spPr>
          <a:xfrm>
            <a:off x="771524" y="1006438"/>
            <a:ext cx="7743825" cy="57817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188"/>
            <a:ext cx="7886700" cy="4676774"/>
          </a:xfrm>
        </p:spPr>
        <p:txBody>
          <a:bodyPr/>
          <a:lstStyle/>
          <a:p>
            <a:r>
              <a:rPr lang="en-US" dirty="0" smtClean="0"/>
              <a:t>What’s full-duplex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chemeClr val="accent4"/>
                </a:solidFill>
              </a:rPr>
              <a:t>Self-Interference Cancellation</a:t>
            </a:r>
            <a:r>
              <a:rPr lang="en-US" dirty="0" smtClean="0"/>
              <a:t>	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Full-duplex and Half-duplex Co-existence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Full-duplex relaying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Self-Interference Cancellation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6882" y="3592936"/>
            <a:ext cx="402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Y = </a:t>
            </a:r>
            <a:r>
              <a:rPr lang="en-US" sz="3200" dirty="0" err="1" smtClean="0">
                <a:solidFill>
                  <a:schemeClr val="bg1"/>
                </a:solidFill>
              </a:rPr>
              <a:t>Hx</a:t>
            </a:r>
            <a:r>
              <a:rPr lang="en-US" sz="3200" dirty="0" smtClean="0">
                <a:solidFill>
                  <a:schemeClr val="bg1"/>
                </a:solidFill>
              </a:rPr>
              <a:t> + </a:t>
            </a:r>
            <a:r>
              <a:rPr lang="en-US" sz="3200" dirty="0" err="1" smtClean="0">
                <a:solidFill>
                  <a:schemeClr val="accent1"/>
                </a:solidFill>
              </a:rPr>
              <a:t>H</a:t>
            </a:r>
            <a:r>
              <a:rPr lang="en-US" sz="3200" baseline="-25000" dirty="0" err="1" smtClean="0">
                <a:solidFill>
                  <a:schemeClr val="accent1"/>
                </a:solidFill>
              </a:rPr>
              <a:t>self</a:t>
            </a:r>
            <a:r>
              <a:rPr lang="en-US" sz="3200" dirty="0" err="1" smtClean="0">
                <a:solidFill>
                  <a:schemeClr val="accent1"/>
                </a:solidFill>
              </a:rPr>
              <a:t>x</a:t>
            </a:r>
            <a:r>
              <a:rPr lang="en-US" sz="3200" baseline="-25000" dirty="0" err="1" smtClean="0">
                <a:solidFill>
                  <a:schemeClr val="accent1"/>
                </a:solidFill>
              </a:rPr>
              <a:t>self</a:t>
            </a:r>
            <a:r>
              <a:rPr lang="en-US" sz="3200" dirty="0" smtClean="0">
                <a:solidFill>
                  <a:schemeClr val="accent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+ n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0225" y="1255232"/>
            <a:ext cx="5410200" cy="2066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38285" y="1642904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</a:t>
            </a:r>
            <a:r>
              <a:rPr lang="en-US" sz="2400" b="1" baseline="-250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serlf</a:t>
            </a:r>
            <a:endParaRPr lang="en-US" sz="2400" b="1" baseline="-25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8915" y="1642904"/>
            <a:ext cx="537484" cy="4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H</a:t>
            </a:r>
            <a:endParaRPr lang="en-US" sz="2400" b="1" baseline="-25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44574" y="4177711"/>
            <a:ext cx="507999" cy="385083"/>
          </a:xfrm>
          <a:prstGeom prst="straightConnector1">
            <a:avLst/>
          </a:prstGeom>
          <a:ln w="38100">
            <a:headEnd type="none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0200" y="4502146"/>
            <a:ext cx="272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4"/>
                </a:solidFill>
              </a:rPr>
              <a:t>Wanted signals</a:t>
            </a:r>
            <a:endParaRPr lang="en-US" sz="2400" baseline="-25000" dirty="0">
              <a:solidFill>
                <a:schemeClr val="accent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2403" y="4423755"/>
            <a:ext cx="361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Unwanted 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self-interference</a:t>
            </a:r>
            <a:endParaRPr lang="en-US" sz="2400" baseline="-25000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072063" y="4370253"/>
            <a:ext cx="728664" cy="424232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141572" y="3592936"/>
            <a:ext cx="1501991" cy="77731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5254752"/>
            <a:ext cx="9144000" cy="160324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108000" rIns="108000" rtlCol="0">
            <a:no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Challenge1: self-interference is much stronger than wanted signals, i.e.,|H</a:t>
            </a:r>
            <a:r>
              <a:rPr lang="en-US" sz="2800" baseline="-25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self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|</a:t>
            </a:r>
            <a:r>
              <a:rPr lang="en-US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≫|H|</a:t>
            </a:r>
            <a:r>
              <a:rPr lang="en-US" sz="2800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endParaRPr lang="en-US" sz="2800" baseline="30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spcBef>
                <a:spcPts val="1200"/>
              </a:spcBef>
            </a:pP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Challeng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 2: hard to learn real </a:t>
            </a:r>
            <a:r>
              <a:rPr lang="en-US" sz="2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800" baseline="-25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self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78358">
              <a:defRPr sz="6930"/>
            </a:lvl1pPr>
          </a:lstStyle>
          <a:p>
            <a:r>
              <a:rPr sz="4000" dirty="0"/>
              <a:t>Self-Interference </a:t>
            </a:r>
            <a:r>
              <a:rPr lang="en-US" sz="4000" dirty="0" smtClean="0"/>
              <a:t>Cancellation</a:t>
            </a:r>
            <a:endParaRPr sz="4000" dirty="0"/>
          </a:p>
        </p:txBody>
      </p:sp>
      <p:sp>
        <p:nvSpPr>
          <p:cNvPr id="212" name="Shape 21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50022" indent="-250022" defTabSz="328600">
              <a:spcBef>
                <a:spcPts val="1195"/>
              </a:spcBef>
              <a:defRPr sz="3360"/>
            </a:pPr>
            <a:r>
              <a:rPr sz="2800" b="1" dirty="0"/>
              <a:t>Analog interference cancellation </a:t>
            </a:r>
            <a:endParaRPr lang="en-US" sz="2800" b="1" dirty="0" smtClean="0"/>
          </a:p>
          <a:p>
            <a:pPr marL="707222" lvl="1" indent="-250022" defTabSz="328600">
              <a:spcBef>
                <a:spcPts val="1195"/>
              </a:spcBef>
              <a:defRPr sz="3360"/>
            </a:pPr>
            <a:r>
              <a:rPr sz="2400" dirty="0" smtClean="0"/>
              <a:t>RF cancellation</a:t>
            </a:r>
            <a:r>
              <a:rPr lang="en-US" sz="2400" dirty="0" smtClean="0"/>
              <a:t> </a:t>
            </a:r>
            <a:r>
              <a:rPr sz="2400" dirty="0" smtClean="0"/>
              <a:t> </a:t>
            </a:r>
            <a:r>
              <a:rPr lang="en-US" sz="2400" dirty="0" smtClean="0"/>
              <a:t>(</a:t>
            </a:r>
            <a:r>
              <a:rPr sz="2400" dirty="0" smtClean="0"/>
              <a:t>~</a:t>
            </a:r>
            <a:r>
              <a:rPr sz="2400" dirty="0"/>
              <a:t>25dB </a:t>
            </a:r>
            <a:r>
              <a:rPr sz="2400" dirty="0" smtClean="0"/>
              <a:t>reduction</a:t>
            </a:r>
            <a:r>
              <a:rPr lang="en-US" sz="2400" dirty="0" smtClean="0"/>
              <a:t>)</a:t>
            </a:r>
          </a:p>
          <a:p>
            <a:pPr marL="707222" lvl="1" indent="-250022" defTabSz="328600">
              <a:spcBef>
                <a:spcPts val="1195"/>
              </a:spcBef>
              <a:defRPr sz="3360"/>
            </a:pPr>
            <a:r>
              <a:rPr lang="en-US" sz="2400" dirty="0" smtClean="0"/>
              <a:t>Active</a:t>
            </a:r>
            <a:endParaRPr sz="2400" dirty="0"/>
          </a:p>
          <a:p>
            <a:pPr marL="250022" indent="-250022" defTabSz="328600">
              <a:spcBef>
                <a:spcPts val="1195"/>
              </a:spcBef>
              <a:defRPr sz="3360"/>
            </a:pPr>
            <a:r>
              <a:rPr sz="2800" b="1" dirty="0"/>
              <a:t>Digital interference </a:t>
            </a:r>
            <a:r>
              <a:rPr sz="2800" b="1" dirty="0" smtClean="0"/>
              <a:t>cancellation</a:t>
            </a:r>
            <a:endParaRPr lang="en-US" sz="2800" b="1" dirty="0" smtClean="0"/>
          </a:p>
          <a:p>
            <a:pPr marL="707222" lvl="1" indent="-250022" defTabSz="328600">
              <a:spcBef>
                <a:spcPts val="1195"/>
              </a:spcBef>
              <a:defRPr sz="3360"/>
            </a:pPr>
            <a:r>
              <a:rPr lang="en-US" sz="2400" dirty="0" smtClean="0"/>
              <a:t>B</a:t>
            </a:r>
            <a:r>
              <a:rPr sz="2400" dirty="0" smtClean="0"/>
              <a:t>aseband cancellation</a:t>
            </a:r>
            <a:r>
              <a:rPr lang="en-US" sz="2400" dirty="0" smtClean="0"/>
              <a:t> (~15dB </a:t>
            </a:r>
            <a:r>
              <a:rPr lang="en-US" sz="2400" dirty="0"/>
              <a:t>reduction)</a:t>
            </a:r>
            <a:endParaRPr lang="en-US" sz="2400" dirty="0" smtClean="0"/>
          </a:p>
          <a:p>
            <a:pPr marL="707222" lvl="1" indent="-250022" defTabSz="328600">
              <a:spcBef>
                <a:spcPts val="1195"/>
              </a:spcBef>
              <a:defRPr sz="3360"/>
            </a:pPr>
            <a:r>
              <a:rPr lang="en-US" sz="2400" dirty="0" smtClean="0"/>
              <a:t>Active</a:t>
            </a:r>
          </a:p>
          <a:p>
            <a:pPr marL="250022" indent="-250022" defTabSz="328600">
              <a:spcBef>
                <a:spcPts val="1195"/>
              </a:spcBef>
              <a:defRPr sz="3360"/>
            </a:pPr>
            <a:r>
              <a:rPr lang="en-US" sz="2800" b="1" dirty="0" smtClean="0"/>
              <a:t>Antenna cancellation</a:t>
            </a:r>
          </a:p>
          <a:p>
            <a:pPr marL="707222" lvl="1" indent="-250022" defTabSz="328600">
              <a:spcBef>
                <a:spcPts val="1195"/>
              </a:spcBef>
              <a:defRPr sz="3360"/>
            </a:pPr>
            <a:r>
              <a:rPr lang="en-US" sz="2400" dirty="0" smtClean="0"/>
              <a:t>Passive</a:t>
            </a:r>
            <a:endParaRPr sz="2400" dirty="0"/>
          </a:p>
          <a:p>
            <a:pPr marL="250022" indent="-250022" defTabSz="328600">
              <a:spcBef>
                <a:spcPts val="1195"/>
              </a:spcBef>
              <a:defRPr sz="3360"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912010777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uiExpan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83" y="267154"/>
            <a:ext cx="8569234" cy="6799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Makes Cancellation Non-Ideal?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Transmitter and receiver phase noise</a:t>
            </a:r>
          </a:p>
          <a:p>
            <a:endParaRPr lang="en-US" dirty="0" smtClean="0"/>
          </a:p>
          <a:p>
            <a:r>
              <a:rPr lang="en-US" dirty="0" smtClean="0"/>
              <a:t>LNA (</a:t>
            </a:r>
            <a:r>
              <a:rPr lang="en-US" dirty="0"/>
              <a:t>low-noise </a:t>
            </a:r>
            <a:r>
              <a:rPr lang="en-US" dirty="0" smtClean="0"/>
              <a:t>amplifier) and Mixer noise figure</a:t>
            </a:r>
          </a:p>
          <a:p>
            <a:endParaRPr lang="en-US" dirty="0"/>
          </a:p>
          <a:p>
            <a:r>
              <a:rPr lang="en-US" dirty="0" err="1" smtClean="0"/>
              <a:t>Tx</a:t>
            </a:r>
            <a:r>
              <a:rPr lang="en-US" dirty="0" smtClean="0"/>
              <a:t>/Rx nonlinearity</a:t>
            </a:r>
          </a:p>
          <a:p>
            <a:endParaRPr lang="en-US" dirty="0" smtClean="0"/>
          </a:p>
          <a:p>
            <a:r>
              <a:rPr lang="en-US" dirty="0" smtClean="0"/>
              <a:t>ADC quantization error</a:t>
            </a:r>
          </a:p>
          <a:p>
            <a:endParaRPr lang="en-US" dirty="0" smtClean="0"/>
          </a:p>
          <a:p>
            <a:r>
              <a:rPr lang="en-US" dirty="0" smtClean="0"/>
              <a:t>Self-interference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4697" y="2926079"/>
            <a:ext cx="3905794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i="1">
                <a:solidFill>
                  <a:srgbClr val="252525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Noise figure (NF) is the measure of degradation of SNR caused by components in a RF chain</a:t>
            </a:r>
          </a:p>
        </p:txBody>
      </p:sp>
    </p:spTree>
    <p:extLst>
      <p:ext uri="{BB962C8B-B14F-4D97-AF65-F5344CB8AC3E}">
        <p14:creationId xmlns:p14="http://schemas.microsoft.com/office/powerpoint/2010/main" val="12349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Analog Cancellation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important?</a:t>
            </a:r>
          </a:p>
          <a:p>
            <a:pPr lvl="1"/>
            <a:r>
              <a:rPr lang="en-US" dirty="0" smtClean="0"/>
              <a:t>Before digital cancellation, </a:t>
            </a:r>
            <a:r>
              <a:rPr lang="en-US" dirty="0"/>
              <a:t>we should avoid </a:t>
            </a:r>
            <a:r>
              <a:rPr lang="en-US" dirty="0" smtClean="0"/>
              <a:t>saturating </a:t>
            </a:r>
            <a:r>
              <a:rPr lang="en-US" dirty="0"/>
              <a:t>the Low Noise </a:t>
            </a:r>
            <a:r>
              <a:rPr lang="en-US" dirty="0" smtClean="0"/>
              <a:t>Amplifier and ADC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., </a:t>
            </a:r>
            <a:r>
              <a:rPr lang="en-US" dirty="0" err="1" smtClean="0"/>
              <a:t>Tx</a:t>
            </a:r>
            <a:r>
              <a:rPr lang="en-US" dirty="0" smtClean="0"/>
              <a:t> power = 20 </a:t>
            </a:r>
            <a:r>
              <a:rPr lang="en-US" dirty="0" err="1" smtClean="0"/>
              <a:t>dBm</a:t>
            </a:r>
            <a:r>
              <a:rPr lang="en-US" dirty="0"/>
              <a:t> </a:t>
            </a:r>
            <a:r>
              <a:rPr lang="en-US" dirty="0" smtClean="0"/>
              <a:t>and LNA with a saturation level -25dB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at least need -45 </a:t>
            </a:r>
            <a:r>
              <a:rPr lang="en-US" dirty="0"/>
              <a:t>dB of </a:t>
            </a:r>
            <a:r>
              <a:rPr lang="en-US" dirty="0" smtClean="0"/>
              <a:t>analog cancellation</a:t>
            </a:r>
            <a:endParaRPr lang="en-US" dirty="0"/>
          </a:p>
          <a:p>
            <a:r>
              <a:rPr lang="en-US" dirty="0" smtClean="0"/>
              <a:t>Major drawback</a:t>
            </a:r>
          </a:p>
          <a:p>
            <a:pPr lvl="1"/>
            <a:r>
              <a:rPr lang="en-US" dirty="0" smtClean="0"/>
              <a:t>Need </a:t>
            </a:r>
            <a:r>
              <a:rPr lang="en-US" dirty="0"/>
              <a:t>to </a:t>
            </a:r>
            <a:r>
              <a:rPr lang="en-US" dirty="0" smtClean="0"/>
              <a:t>modify the </a:t>
            </a:r>
            <a:r>
              <a:rPr lang="en-US" dirty="0"/>
              <a:t>radio </a:t>
            </a:r>
            <a:r>
              <a:rPr lang="en-US" dirty="0" smtClean="0"/>
              <a:t>circuitry</a:t>
            </a:r>
          </a:p>
          <a:p>
            <a:pPr lvl="1"/>
            <a:r>
              <a:rPr lang="en-US" dirty="0" smtClean="0"/>
              <a:t>Should be added after RF </a:t>
            </a:r>
            <a:r>
              <a:rPr lang="en-US" dirty="0"/>
              <a:t>down-converter but before the </a:t>
            </a:r>
            <a:r>
              <a:rPr lang="en-US" dirty="0" smtClean="0"/>
              <a:t>analog-to-digital converter, usually not accessible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01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67154"/>
            <a:ext cx="8725989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Analog Cancellation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137026"/>
            <a:ext cx="7886700" cy="2233612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sym typeface="Symbol" charset="2"/>
              </a:rPr>
              <a:t>Objective is to achieve exact 0 at the</a:t>
            </a:r>
            <a:r>
              <a:rPr lang="en-US" sz="2800" kern="0" dirty="0">
                <a:solidFill>
                  <a:schemeClr val="accent2"/>
                </a:solidFill>
                <a:sym typeface="Symbol" charset="2"/>
              </a:rPr>
              <a:t> Rx antenna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ym typeface="Symbol" charset="2"/>
              </a:rPr>
              <a:t>Cancellation path = negative of interfering path</a:t>
            </a:r>
            <a:endParaRPr lang="en-US" sz="2800" kern="0" dirty="0">
              <a:sym typeface="Symbol" charset="2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ym typeface="Symbol" charset="2"/>
              </a:rPr>
              <a:t>These techniques need </a:t>
            </a:r>
            <a:r>
              <a:rPr lang="en-US" kern="0" dirty="0">
                <a:solidFill>
                  <a:schemeClr val="accent2"/>
                </a:solidFill>
                <a:sym typeface="Symbol" charset="2"/>
              </a:rPr>
              <a:t>analog parts</a:t>
            </a:r>
            <a:endParaRPr lang="en-US" sz="2800" kern="0" dirty="0">
              <a:solidFill>
                <a:schemeClr val="accent2"/>
              </a:solidFill>
              <a:sym typeface="Symbol" charset="2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kern="0" dirty="0">
              <a:sym typeface="Symbol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 descr="Self-interference-cancellation-pat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1" y="1530350"/>
            <a:ext cx="8039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Cancellation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186238"/>
            <a:ext cx="7886700" cy="2170113"/>
          </a:xfrm>
        </p:spPr>
        <p:txBody>
          <a:bodyPr>
            <a:normAutofit lnSpcReduction="10000"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sym typeface="Symbol" charset="2"/>
              </a:rPr>
              <a:t>Cancel interference at baseband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>
                <a:sym typeface="Symbol" charset="2"/>
              </a:rPr>
              <a:t>Conceptually simpler </a:t>
            </a:r>
            <a:r>
              <a:rPr lang="en-US" kern="0" dirty="0">
                <a:solidFill>
                  <a:schemeClr val="accent2"/>
                </a:solidFill>
                <a:sym typeface="Symbol" charset="2"/>
              </a:rPr>
              <a:t>– requires no new “parts”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kern="0" dirty="0">
                <a:sym typeface="Symbol" charset="2"/>
              </a:rPr>
              <a:t>Useles</a:t>
            </a:r>
            <a:r>
              <a:rPr lang="en-US" kern="0" dirty="0">
                <a:sym typeface="Symbol" charset="2"/>
              </a:rPr>
              <a:t>s if interference is too strong (ADC bottleneck)</a:t>
            </a:r>
            <a:endParaRPr lang="en-US" sz="2800" kern="0" dirty="0">
              <a:sym typeface="Symbol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Digital Cancella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49" y="1494105"/>
            <a:ext cx="8943975" cy="24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188"/>
            <a:ext cx="7886700" cy="4676774"/>
          </a:xfrm>
        </p:spPr>
        <p:txBody>
          <a:bodyPr/>
          <a:lstStyle/>
          <a:p>
            <a:r>
              <a:rPr lang="en-US" dirty="0" smtClean="0"/>
              <a:t>What’s full-duplex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Self-Interference Cancellation	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Full-duplex and Half-duplex Co-existence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Full-duplex relaying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67154"/>
            <a:ext cx="8725989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How Digital Cancellation Works?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399"/>
            <a:ext cx="5328013" cy="4881563"/>
          </a:xfrm>
        </p:spPr>
        <p:txBody>
          <a:bodyPr/>
          <a:lstStyle/>
          <a:p>
            <a:r>
              <a:rPr lang="en-US" dirty="0" smtClean="0"/>
              <a:t>Assume only </a:t>
            </a:r>
            <a:r>
              <a:rPr lang="en-US" dirty="0" err="1" smtClean="0"/>
              <a:t>Tx</a:t>
            </a:r>
            <a:r>
              <a:rPr lang="en-US" dirty="0" smtClean="0"/>
              <a:t> is transmitting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 smtClean="0"/>
              <a:t>Tx</a:t>
            </a:r>
            <a:r>
              <a:rPr lang="en-US" dirty="0" smtClean="0"/>
              <a:t> receives self-interference</a:t>
            </a:r>
          </a:p>
          <a:p>
            <a:endParaRPr lang="en-US" dirty="0"/>
          </a:p>
          <a:p>
            <a:r>
              <a:rPr lang="en-US" dirty="0" smtClean="0"/>
              <a:t>Estimate the self-channel</a:t>
            </a:r>
          </a:p>
          <a:p>
            <a:endParaRPr lang="en-US" dirty="0"/>
          </a:p>
          <a:p>
            <a:r>
              <a:rPr lang="en-US" dirty="0" smtClean="0"/>
              <a:t>When Rx starts transmitting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Tx</a:t>
            </a:r>
            <a:r>
              <a:rPr lang="en-US" dirty="0" smtClean="0">
                <a:sym typeface="Wingdings"/>
              </a:rPr>
              <a:t> now receives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Cancel self-interference 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87669" y="6325278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864479" y="2454382"/>
            <a:ext cx="212651" cy="278219"/>
            <a:chOff x="7926572" y="2155371"/>
            <a:chExt cx="292395" cy="43365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864479" y="3017235"/>
            <a:ext cx="212651" cy="278219"/>
            <a:chOff x="7926572" y="2155371"/>
            <a:chExt cx="292395" cy="43365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/>
          <p:cNvCxnSpPr>
            <a:stCxn id="30" idx="3"/>
          </p:cNvCxnSpPr>
          <p:nvPr/>
        </p:nvCxnSpPr>
        <p:spPr>
          <a:xfrm>
            <a:off x="6982430" y="2587124"/>
            <a:ext cx="868986" cy="0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982430" y="3197882"/>
            <a:ext cx="824024" cy="0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67170" y="2402458"/>
            <a:ext cx="715260" cy="369332"/>
          </a:xfrm>
          <a:prstGeom prst="rect">
            <a:avLst/>
          </a:prstGeom>
          <a:noFill/>
          <a:ln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DAC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61007" y="3013216"/>
            <a:ext cx="715260" cy="369332"/>
          </a:xfrm>
          <a:prstGeom prst="rect">
            <a:avLst/>
          </a:prstGeom>
          <a:noFill/>
          <a:ln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4" name="Straight Arrow Connector 33"/>
          <p:cNvCxnSpPr>
            <a:endCxn id="30" idx="1"/>
          </p:cNvCxnSpPr>
          <p:nvPr/>
        </p:nvCxnSpPr>
        <p:spPr>
          <a:xfrm>
            <a:off x="5677374" y="2587124"/>
            <a:ext cx="589796" cy="0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34014" y="2186266"/>
            <a:ext cx="470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tx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43724" y="2827682"/>
            <a:ext cx="470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Y</a:t>
            </a:r>
            <a:r>
              <a:rPr lang="en-US" baseline="-25000" dirty="0" err="1" smtClean="0">
                <a:solidFill>
                  <a:schemeClr val="bg1"/>
                </a:solidFill>
              </a:rPr>
              <a:t>tx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>
            <a:stCxn id="33" idx="1"/>
          </p:cNvCxnSpPr>
          <p:nvPr/>
        </p:nvCxnSpPr>
        <p:spPr>
          <a:xfrm flipH="1" flipV="1">
            <a:off x="5640977" y="3185753"/>
            <a:ext cx="620030" cy="12129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urved Down Arrow 41"/>
          <p:cNvSpPr/>
          <p:nvPr/>
        </p:nvSpPr>
        <p:spPr>
          <a:xfrm rot="5400000">
            <a:off x="8007499" y="2679439"/>
            <a:ext cx="699157" cy="335997"/>
          </a:xfrm>
          <a:prstGeom prst="curvedDownArrow">
            <a:avLst/>
          </a:prstGeom>
          <a:ln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39249" y="1816934"/>
            <a:ext cx="14638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Node 1 (</a:t>
            </a:r>
            <a:r>
              <a:rPr lang="en-US" b="1" u="sng" dirty="0" err="1" smtClean="0">
                <a:solidFill>
                  <a:schemeClr val="bg1"/>
                </a:solidFill>
              </a:rPr>
              <a:t>Tx</a:t>
            </a:r>
            <a:r>
              <a:rPr lang="en-US" b="1" u="sng" dirty="0" smtClean="0">
                <a:solidFill>
                  <a:schemeClr val="bg1"/>
                </a:solidFill>
              </a:rPr>
              <a:t>)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25911" y="2076406"/>
            <a:ext cx="6511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tx,tx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4336" y="4426192"/>
            <a:ext cx="14382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Node2 (Rx)</a:t>
            </a:r>
            <a:endParaRPr lang="en-US" b="1" u="sng" dirty="0">
              <a:solidFill>
                <a:schemeClr val="bg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858316" y="4976653"/>
            <a:ext cx="212651" cy="278219"/>
            <a:chOff x="7926572" y="2155371"/>
            <a:chExt cx="292395" cy="433657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>
                  <a:alpha val="9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>
            <a:off x="6976267" y="5109395"/>
            <a:ext cx="868986" cy="0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261007" y="4924729"/>
            <a:ext cx="715260" cy="369332"/>
          </a:xfrm>
          <a:prstGeom prst="rect">
            <a:avLst/>
          </a:prstGeom>
          <a:noFill/>
          <a:ln>
            <a:solidFill>
              <a:schemeClr val="bg1">
                <a:alpha val="99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DAC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671211" y="5109395"/>
            <a:ext cx="589796" cy="0"/>
          </a:xfrm>
          <a:prstGeom prst="straightConnector1">
            <a:avLst/>
          </a:prstGeom>
          <a:ln w="25400">
            <a:solidFill>
              <a:schemeClr val="bg1">
                <a:alpha val="99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727851" y="4708537"/>
            <a:ext cx="4703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X</a:t>
            </a:r>
            <a:r>
              <a:rPr lang="en-US" baseline="-25000" dirty="0" err="1" smtClean="0">
                <a:solidFill>
                  <a:schemeClr val="bg1"/>
                </a:solidFill>
              </a:rPr>
              <a:t>rx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55" name="Curved Down Arrow 54"/>
          <p:cNvSpPr/>
          <p:nvPr/>
        </p:nvSpPr>
        <p:spPr>
          <a:xfrm rot="5400000" flipH="1">
            <a:off x="7482662" y="3851178"/>
            <a:ext cx="1739790" cy="431462"/>
          </a:xfrm>
          <a:prstGeom prst="curvedDownArrow">
            <a:avLst/>
          </a:prstGeom>
          <a:ln>
            <a:solidFill>
              <a:schemeClr val="bg1">
                <a:alpha val="99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84644" y="3807393"/>
            <a:ext cx="6511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</a:t>
            </a:r>
            <a:r>
              <a:rPr lang="en-US" b="1" baseline="-25000" dirty="0" err="1" smtClean="0">
                <a:solidFill>
                  <a:schemeClr val="bg1"/>
                </a:solidFill>
              </a:rPr>
              <a:t>rx,tx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3547688" y="4826597"/>
            <a:ext cx="996411" cy="594489"/>
          </a:xfrm>
          <a:prstGeom prst="line">
            <a:avLst/>
          </a:prstGeom>
          <a:ln w="50800">
            <a:solidFill>
              <a:srgbClr val="FF0000">
                <a:alpha val="9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44" y="2261072"/>
            <a:ext cx="2374900" cy="33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44" y="3235325"/>
            <a:ext cx="1612900" cy="698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509" y="4893203"/>
            <a:ext cx="3937000" cy="33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56" y="5931578"/>
            <a:ext cx="47244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Cancellation for OFDM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Cancel for each subcarrier separately</a:t>
            </a:r>
          </a:p>
          <a:p>
            <a:endParaRPr lang="en-US" dirty="0"/>
          </a:p>
          <a:p>
            <a:r>
              <a:rPr lang="en-US" dirty="0" smtClean="0"/>
              <a:t>But, can’t just perform cancellation in the frequency domain </a:t>
            </a:r>
            <a:r>
              <a:rPr lang="en-US" dirty="0" smtClean="0">
                <a:sym typeface="Wingdings"/>
              </a:rPr>
              <a:t> Why</a:t>
            </a:r>
          </a:p>
          <a:p>
            <a:pPr lvl="1"/>
            <a:r>
              <a:rPr lang="en-US" dirty="0" smtClean="0">
                <a:sym typeface="Wingdings"/>
              </a:rPr>
              <a:t>Hard to do </a:t>
            </a:r>
            <a:r>
              <a:rPr lang="en-US" dirty="0" err="1" smtClean="0">
                <a:sym typeface="Wingdings"/>
              </a:rPr>
              <a:t>iFFT</a:t>
            </a:r>
            <a:r>
              <a:rPr lang="en-US" dirty="0" smtClean="0">
                <a:sym typeface="Wingdings"/>
              </a:rPr>
              <a:t>  Cancellation  FFT in real-time</a:t>
            </a:r>
          </a:p>
          <a:p>
            <a:r>
              <a:rPr lang="en-US" dirty="0" smtClean="0">
                <a:sym typeface="Wingdings"/>
              </a:rPr>
              <a:t>How can we do digital cancellation for each subcarrier in the time-domain?</a:t>
            </a:r>
          </a:p>
          <a:p>
            <a:pPr lvl="1"/>
            <a:r>
              <a:rPr lang="en-US" dirty="0" smtClean="0">
                <a:sym typeface="Wingdings"/>
              </a:rPr>
              <a:t>See </a:t>
            </a:r>
            <a:r>
              <a:rPr lang="en-US" dirty="0" err="1" smtClean="0">
                <a:sym typeface="Wingdings"/>
              </a:rPr>
              <a:t>FastForward</a:t>
            </a:r>
            <a:r>
              <a:rPr lang="en-US" dirty="0" smtClean="0">
                <a:sym typeface="Wingdings"/>
              </a:rPr>
              <a:t> [Sigcomm’14]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95" y="1853837"/>
            <a:ext cx="68961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21" y="2871652"/>
            <a:ext cx="374208" cy="3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2965266" y="4067310"/>
            <a:ext cx="4955721" cy="1002989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965266" y="2189146"/>
            <a:ext cx="4955721" cy="1183527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67154"/>
            <a:ext cx="8293281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Combine </a:t>
            </a:r>
            <a:r>
              <a:rPr lang="en-US" smtClean="0"/>
              <a:t>RF/Digital Cancellation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327820" y="1997206"/>
            <a:ext cx="212651" cy="278219"/>
            <a:chOff x="7926572" y="2155371"/>
            <a:chExt cx="292395" cy="43365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834984" y="1995634"/>
            <a:ext cx="212651" cy="278219"/>
            <a:chOff x="7926572" y="2155371"/>
            <a:chExt cx="292395" cy="43365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709571" y="1488453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Rx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5650" y="1566994"/>
            <a:ext cx="417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Tx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50445" y="3517747"/>
            <a:ext cx="77296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DAC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57267" y="3517747"/>
            <a:ext cx="77296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ADC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>
            <a:endCxn id="15" idx="2"/>
          </p:cNvCxnSpPr>
          <p:nvPr/>
        </p:nvCxnSpPr>
        <p:spPr>
          <a:xfrm flipV="1">
            <a:off x="4434200" y="3917857"/>
            <a:ext cx="2730" cy="1312118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58233" y="5249836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Tx</a:t>
            </a:r>
            <a:r>
              <a:rPr lang="en-US" sz="2000" dirty="0" smtClean="0">
                <a:solidFill>
                  <a:schemeClr val="bg1"/>
                </a:solidFill>
              </a:rPr>
              <a:t> samples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>
            <a:endCxn id="15" idx="0"/>
          </p:cNvCxnSpPr>
          <p:nvPr/>
        </p:nvCxnSpPr>
        <p:spPr>
          <a:xfrm>
            <a:off x="4434201" y="2273853"/>
            <a:ext cx="2729" cy="1243894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10047" y="2750493"/>
            <a:ext cx="1662635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RF canceler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65993" y="2689976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Tx</a:t>
            </a:r>
            <a:r>
              <a:rPr lang="en-US" sz="2000" dirty="0" smtClean="0">
                <a:solidFill>
                  <a:schemeClr val="bg1"/>
                </a:solidFill>
              </a:rPr>
              <a:t> signal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endCxn id="26" idx="1"/>
          </p:cNvCxnSpPr>
          <p:nvPr/>
        </p:nvCxnSpPr>
        <p:spPr>
          <a:xfrm>
            <a:off x="4434201" y="2930374"/>
            <a:ext cx="1675846" cy="20174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0"/>
          </p:cNvCxnSpPr>
          <p:nvPr/>
        </p:nvCxnSpPr>
        <p:spPr>
          <a:xfrm flipV="1">
            <a:off x="6941365" y="2255433"/>
            <a:ext cx="2387" cy="495060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6" idx="2"/>
            <a:endCxn id="16" idx="0"/>
          </p:cNvCxnSpPr>
          <p:nvPr/>
        </p:nvCxnSpPr>
        <p:spPr>
          <a:xfrm>
            <a:off x="6941365" y="3150603"/>
            <a:ext cx="2387" cy="367144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58938" y="4333587"/>
            <a:ext cx="1229824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Adapter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766490" y="4355622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Σ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>
            <a:endCxn id="45" idx="1"/>
          </p:cNvCxnSpPr>
          <p:nvPr/>
        </p:nvCxnSpPr>
        <p:spPr>
          <a:xfrm>
            <a:off x="4434200" y="4533642"/>
            <a:ext cx="624738" cy="0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5" idx="3"/>
            <a:endCxn id="46" idx="2"/>
          </p:cNvCxnSpPr>
          <p:nvPr/>
        </p:nvCxnSpPr>
        <p:spPr>
          <a:xfrm>
            <a:off x="6288762" y="4533642"/>
            <a:ext cx="477728" cy="1980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6" idx="2"/>
            <a:endCxn id="46" idx="0"/>
          </p:cNvCxnSpPr>
          <p:nvPr/>
        </p:nvCxnSpPr>
        <p:spPr>
          <a:xfrm>
            <a:off x="6943752" y="3917857"/>
            <a:ext cx="2738" cy="437765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6" idx="4"/>
            <a:endCxn id="59" idx="0"/>
          </p:cNvCxnSpPr>
          <p:nvPr/>
        </p:nvCxnSpPr>
        <p:spPr>
          <a:xfrm>
            <a:off x="6946490" y="4715622"/>
            <a:ext cx="5054" cy="547277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181141" y="5262899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Rx samples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9663" y="2326830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Analog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Cancellation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7378" y="4067310"/>
            <a:ext cx="2117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Digital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Cancellation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5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78358">
              <a:defRPr sz="6930"/>
            </a:lvl1pPr>
          </a:lstStyle>
          <a:p>
            <a:r>
              <a:rPr lang="en-US" sz="4000" dirty="0" smtClean="0"/>
              <a:t>Antenna Cancellation</a:t>
            </a:r>
            <a:endParaRPr sz="4000" dirty="0"/>
          </a:p>
        </p:txBody>
      </p:sp>
      <p:sp>
        <p:nvSpPr>
          <p:cNvPr id="212" name="Shape 212"/>
          <p:cNvSpPr>
            <a:spLocks noGrp="1"/>
          </p:cNvSpPr>
          <p:nvPr>
            <p:ph idx="1"/>
          </p:nvPr>
        </p:nvSpPr>
        <p:spPr>
          <a:xfrm>
            <a:off x="628650" y="1117227"/>
            <a:ext cx="7886700" cy="50597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Separate the antennas such that the two signals become </a:t>
            </a:r>
            <a:r>
              <a:rPr lang="en-US" dirty="0">
                <a:solidFill>
                  <a:schemeClr val="accent5"/>
                </a:solidFill>
              </a:rPr>
              <a:t>deconstructive</a:t>
            </a:r>
          </a:p>
          <a:p>
            <a:pPr lvl="1"/>
            <a:r>
              <a:rPr lang="en-US" dirty="0" smtClean="0"/>
              <a:t>The distance different = </a:t>
            </a:r>
            <a:r>
              <a:rPr lang="en-US" dirty="0" err="1" smtClean="0"/>
              <a:t>λ</a:t>
            </a:r>
            <a:r>
              <a:rPr lang="en-US" dirty="0" smtClean="0"/>
              <a:t>/2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53265"/>
            <a:ext cx="6248400" cy="2235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1447800" y="4940512"/>
            <a:ext cx="6458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~30dB self-interference cancellation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74538" y="5393026"/>
            <a:ext cx="780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combined with analog/digital cancellation </a:t>
            </a:r>
            <a:b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/>
              </a:rPr>
              <a:t> 70 dB</a:t>
            </a:r>
            <a:endParaRPr lang="en-US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8507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2181745" y="2743200"/>
            <a:ext cx="1717873" cy="575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267154"/>
            <a:ext cx="8715374" cy="67990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/>
              <a:t>Antenna </a:t>
            </a:r>
            <a:r>
              <a:rPr lang="en-US" dirty="0" smtClean="0"/>
              <a:t>Cancellation: Block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37320" y="2049458"/>
            <a:ext cx="212651" cy="278219"/>
            <a:chOff x="7926572" y="2155371"/>
            <a:chExt cx="292395" cy="43365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894618" y="2047886"/>
            <a:ext cx="212651" cy="278219"/>
            <a:chOff x="7926572" y="2155371"/>
            <a:chExt cx="292395" cy="43365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422237" y="2049458"/>
            <a:ext cx="212651" cy="278219"/>
            <a:chOff x="7926572" y="2155371"/>
            <a:chExt cx="292395" cy="43365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7926572" y="2155371"/>
              <a:ext cx="146274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072847" y="2155371"/>
              <a:ext cx="146120" cy="179205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8072846" y="2334576"/>
              <a:ext cx="0" cy="254452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>
            <a:off x="2237768" y="2240940"/>
            <a:ext cx="1417501" cy="5113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44237" y="2240940"/>
            <a:ext cx="2291063" cy="5113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21545" y="3879669"/>
            <a:ext cx="15023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Tx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mtClean="0">
                <a:solidFill>
                  <a:schemeClr val="bg1"/>
                </a:solidFill>
              </a:rPr>
              <a:t>RF Frontend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97284" y="3879669"/>
            <a:ext cx="15023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Rx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RF Frontend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93181" y="5142723"/>
            <a:ext cx="202651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Digital processor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63829" y="4526000"/>
            <a:ext cx="0" cy="616723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231521" y="4535812"/>
            <a:ext cx="0" cy="616723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40593" y="3314690"/>
            <a:ext cx="166423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Power splitter</a:t>
            </a: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>
            <a:stCxn id="22" idx="0"/>
            <a:endCxn id="29" idx="2"/>
          </p:cNvCxnSpPr>
          <p:nvPr/>
        </p:nvCxnSpPr>
        <p:spPr>
          <a:xfrm flipV="1">
            <a:off x="5672712" y="3684022"/>
            <a:ext cx="0" cy="195647"/>
          </a:xfrm>
          <a:prstGeom prst="straightConnector1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9" idx="0"/>
          </p:cNvCxnSpPr>
          <p:nvPr/>
        </p:nvCxnSpPr>
        <p:spPr>
          <a:xfrm rot="5400000">
            <a:off x="5581398" y="2367469"/>
            <a:ext cx="1038535" cy="855906"/>
          </a:xfrm>
          <a:prstGeom prst="bentConnector3">
            <a:avLst>
              <a:gd name="adj1" fmla="val 50000"/>
            </a:avLst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23" idx="0"/>
          </p:cNvCxnSpPr>
          <p:nvPr/>
        </p:nvCxnSpPr>
        <p:spPr>
          <a:xfrm rot="5400000">
            <a:off x="2772968" y="2651638"/>
            <a:ext cx="1603514" cy="852548"/>
          </a:xfrm>
          <a:prstGeom prst="bentConnector3">
            <a:avLst>
              <a:gd name="adj1" fmla="val 87473"/>
            </a:avLst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9789" y="2852188"/>
            <a:ext cx="1401346" cy="369332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Attenuator</a:t>
            </a:r>
          </a:p>
        </p:txBody>
      </p:sp>
      <p:cxnSp>
        <p:nvCxnSpPr>
          <p:cNvPr id="41" name="Elbow Connector 40"/>
          <p:cNvCxnSpPr>
            <a:stCxn id="40" idx="3"/>
          </p:cNvCxnSpPr>
          <p:nvPr/>
        </p:nvCxnSpPr>
        <p:spPr>
          <a:xfrm>
            <a:off x="3721135" y="3036854"/>
            <a:ext cx="1271069" cy="268024"/>
          </a:xfrm>
          <a:prstGeom prst="bentConnector3">
            <a:avLst>
              <a:gd name="adj1" fmla="val 99330"/>
            </a:avLst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endCxn id="40" idx="1"/>
          </p:cNvCxnSpPr>
          <p:nvPr/>
        </p:nvCxnSpPr>
        <p:spPr>
          <a:xfrm rot="16200000" flipH="1">
            <a:off x="1801396" y="2518461"/>
            <a:ext cx="760698" cy="276088"/>
          </a:xfrm>
          <a:prstGeom prst="bentConnector2">
            <a:avLst/>
          </a:prstGeom>
          <a:ln w="254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769205" y="1540705"/>
            <a:ext cx="463588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Rx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309887" y="1612011"/>
            <a:ext cx="41710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Tx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835150" y="1619246"/>
            <a:ext cx="41710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Tx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589" y="1134910"/>
            <a:ext cx="6454948" cy="532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Bandwidth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6" r="4341"/>
          <a:stretch/>
        </p:blipFill>
        <p:spPr>
          <a:xfrm>
            <a:off x="0" y="1116327"/>
            <a:ext cx="8708183" cy="55619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13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00025"/>
            <a:ext cx="8843962" cy="747032"/>
          </a:xfrm>
        </p:spPr>
        <p:txBody>
          <a:bodyPr>
            <a:normAutofit/>
          </a:bodyPr>
          <a:lstStyle/>
          <a:p>
            <a:r>
              <a:rPr lang="en-US" dirty="0" smtClean="0"/>
              <a:t>Bandwidth </a:t>
            </a:r>
            <a:r>
              <a:rPr lang="en-US" dirty="0" err="1" smtClean="0"/>
              <a:t>v.s</a:t>
            </a:r>
            <a:r>
              <a:rPr lang="en-US" dirty="0" smtClean="0"/>
              <a:t>. SIC Performance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18108" r="9390" b="-4684"/>
          <a:stretch/>
        </p:blipFill>
        <p:spPr>
          <a:xfrm>
            <a:off x="517522" y="1132793"/>
            <a:ext cx="8148600" cy="591094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188"/>
            <a:ext cx="7886700" cy="4676774"/>
          </a:xfrm>
        </p:spPr>
        <p:txBody>
          <a:bodyPr/>
          <a:lstStyle/>
          <a:p>
            <a:r>
              <a:rPr lang="en-US" dirty="0" smtClean="0"/>
              <a:t>What’s full-duplex</a:t>
            </a:r>
          </a:p>
          <a:p>
            <a:pPr lvl="1"/>
            <a:endParaRPr lang="en-US" dirty="0" smtClean="0"/>
          </a:p>
          <a:p>
            <a:r>
              <a:rPr lang="en-US" dirty="0"/>
              <a:t>Self-Interference Cancellation	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chemeClr val="accent4"/>
                </a:solidFill>
              </a:rPr>
              <a:t>Full-duplex and Half-duplex Co-existence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Full-duplex relaying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2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Full-Duplex Radios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20882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Transmit </a:t>
            </a:r>
            <a:r>
              <a:rPr lang="en-US" sz="2800" dirty="0"/>
              <a:t>and receive </a:t>
            </a:r>
            <a:r>
              <a:rPr lang="en-US" sz="2800" dirty="0" smtClean="0"/>
              <a:t>simultaneously </a:t>
            </a:r>
            <a:r>
              <a:rPr lang="en-US" sz="2800" dirty="0"/>
              <a:t>in the same frequency </a:t>
            </a:r>
            <a:r>
              <a:rPr lang="en-US" sz="2800" dirty="0" smtClean="0"/>
              <a:t>band</a:t>
            </a:r>
          </a:p>
          <a:p>
            <a:r>
              <a:rPr lang="en-US" altLang="zh-TW" sz="2800" dirty="0" smtClean="0"/>
              <a:t>Suppress self</a:t>
            </a:r>
            <a:r>
              <a:rPr lang="en-US" altLang="zh-TW" sz="2800" dirty="0"/>
              <a:t>-interference (SI</a:t>
            </a:r>
            <a:r>
              <a:rPr lang="en-US" altLang="zh-TW" sz="2800" dirty="0" smtClean="0"/>
              <a:t>) </a:t>
            </a:r>
            <a:r>
              <a:rPr lang="en-US" altLang="zh-TW" sz="2000" dirty="0" smtClean="0"/>
              <a:t>[Choi</a:t>
            </a:r>
            <a:r>
              <a:rPr lang="en-US" altLang="zh-TW" sz="2000" dirty="0"/>
              <a:t> et al.</a:t>
            </a:r>
            <a:r>
              <a:rPr lang="en-US" altLang="zh-TW" sz="2000" dirty="0" smtClean="0"/>
              <a:t> 2010, </a:t>
            </a:r>
            <a:r>
              <a:rPr lang="en-US" altLang="zh-TW" sz="2000" dirty="0" err="1" smtClean="0"/>
              <a:t>Bharadia</a:t>
            </a:r>
            <a:r>
              <a:rPr lang="en-US" altLang="zh-TW" sz="2000" dirty="0"/>
              <a:t> et al.</a:t>
            </a:r>
            <a:r>
              <a:rPr lang="en-US" altLang="zh-TW" sz="2000" dirty="0" smtClean="0"/>
              <a:t> 2013]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675012" y="1596873"/>
            <a:ext cx="1455035" cy="711738"/>
            <a:chOff x="1956952" y="1832858"/>
            <a:chExt cx="1508380" cy="737832"/>
          </a:xfrm>
          <a:noFill/>
        </p:grpSpPr>
        <p:grpSp>
          <p:nvGrpSpPr>
            <p:cNvPr id="21" name="群組 95"/>
            <p:cNvGrpSpPr/>
            <p:nvPr/>
          </p:nvGrpSpPr>
          <p:grpSpPr>
            <a:xfrm>
              <a:off x="2258628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26" name="肘形接點 100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等腰三角形 101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群組 96"/>
            <p:cNvGrpSpPr/>
            <p:nvPr/>
          </p:nvGrpSpPr>
          <p:grpSpPr>
            <a:xfrm>
              <a:off x="3103321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24" name="肘形接點 6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等腰三角形 99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圓角矩形 97"/>
            <p:cNvSpPr/>
            <p:nvPr/>
          </p:nvSpPr>
          <p:spPr>
            <a:xfrm>
              <a:off x="1956952" y="2017316"/>
              <a:ext cx="1508380" cy="322802"/>
            </a:xfrm>
            <a:prstGeom prst="roundRect">
              <a:avLst/>
            </a:prstGeom>
            <a:solidFill>
              <a:schemeClr val="tx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AP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3"/>
          <p:cNvCxnSpPr/>
          <p:nvPr/>
        </p:nvCxnSpPr>
        <p:spPr>
          <a:xfrm flipV="1">
            <a:off x="4897243" y="2467740"/>
            <a:ext cx="1" cy="1217553"/>
          </a:xfrm>
          <a:prstGeom prst="straightConnector1">
            <a:avLst/>
          </a:prstGeom>
          <a:ln w="63500">
            <a:solidFill>
              <a:schemeClr val="accent2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6"/>
          <p:cNvCxnSpPr/>
          <p:nvPr/>
        </p:nvCxnSpPr>
        <p:spPr>
          <a:xfrm flipH="1" flipV="1">
            <a:off x="4191074" y="2492896"/>
            <a:ext cx="1" cy="1192397"/>
          </a:xfrm>
          <a:prstGeom prst="straightConnector1">
            <a:avLst/>
          </a:prstGeom>
          <a:ln w="63500">
            <a:solidFill>
              <a:srgbClr val="4F81BD"/>
            </a:solidFill>
            <a:prstDash val="sysDot"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75012" y="3733342"/>
            <a:ext cx="711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send</a:t>
            </a:r>
            <a:endParaRPr lang="en-US"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41542" y="3733342"/>
            <a:ext cx="102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receive</a:t>
            </a:r>
            <a:endParaRPr lang="en-US"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008148" y="1229998"/>
            <a:ext cx="754008" cy="264970"/>
          </a:xfrm>
          <a:custGeom>
            <a:avLst/>
            <a:gdLst>
              <a:gd name="connsiteX0" fmla="*/ 0 w 754008"/>
              <a:gd name="connsiteY0" fmla="*/ 264970 h 264970"/>
              <a:gd name="connsiteX1" fmla="*/ 119053 w 754008"/>
              <a:gd name="connsiteY1" fmla="*/ 92982 h 264970"/>
              <a:gd name="connsiteX2" fmla="*/ 330705 w 754008"/>
              <a:gd name="connsiteY2" fmla="*/ 374 h 264970"/>
              <a:gd name="connsiteX3" fmla="*/ 621725 w 754008"/>
              <a:gd name="connsiteY3" fmla="*/ 66523 h 264970"/>
              <a:gd name="connsiteX4" fmla="*/ 754008 w 754008"/>
              <a:gd name="connsiteY4" fmla="*/ 212051 h 26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008" h="264970">
                <a:moveTo>
                  <a:pt x="0" y="264970"/>
                </a:moveTo>
                <a:cubicBezTo>
                  <a:pt x="31968" y="201025"/>
                  <a:pt x="63936" y="137081"/>
                  <a:pt x="119053" y="92982"/>
                </a:cubicBezTo>
                <a:cubicBezTo>
                  <a:pt x="174171" y="48883"/>
                  <a:pt x="246926" y="4784"/>
                  <a:pt x="330705" y="374"/>
                </a:cubicBezTo>
                <a:cubicBezTo>
                  <a:pt x="414484" y="-4036"/>
                  <a:pt x="551175" y="31243"/>
                  <a:pt x="621725" y="66523"/>
                </a:cubicBezTo>
                <a:cubicBezTo>
                  <a:pt x="692276" y="101802"/>
                  <a:pt x="754008" y="212051"/>
                  <a:pt x="754008" y="212051"/>
                </a:cubicBezTo>
              </a:path>
            </a:pathLst>
          </a:custGeom>
          <a:ln w="63500">
            <a:solidFill>
              <a:srgbClr val="4F81BD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97242" y="1227541"/>
            <a:ext cx="2131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000">
                <a:latin typeface="Trebuchet MS"/>
                <a:cs typeface="Trebuchet M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self </a:t>
            </a:r>
            <a:r>
              <a:rPr lang="en-US" dirty="0">
                <a:solidFill>
                  <a:schemeClr val="bg1"/>
                </a:solidFill>
              </a:rPr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7266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Duplex?</a:t>
            </a:r>
          </a:p>
        </p:txBody>
      </p:sp>
      <p:sp>
        <p:nvSpPr>
          <p:cNvPr id="196" name="Shape 196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Simplex</a:t>
            </a:r>
          </a:p>
          <a:p>
            <a:pPr lvl="1"/>
            <a:endParaRPr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dirty="0" smtClean="0"/>
              <a:t>Half-duplex</a:t>
            </a:r>
            <a:endParaRPr dirty="0"/>
          </a:p>
          <a:p>
            <a:endParaRPr dirty="0"/>
          </a:p>
          <a:p>
            <a:endParaRPr lang="en-US" dirty="0" smtClean="0"/>
          </a:p>
          <a:p>
            <a:r>
              <a:rPr dirty="0" smtClean="0"/>
              <a:t>Full-duplex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267" y="1132680"/>
            <a:ext cx="1028700" cy="260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58" y="1837530"/>
            <a:ext cx="952500" cy="119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148" y="3128734"/>
            <a:ext cx="2794000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5037227"/>
            <a:ext cx="49911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8717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Three-Node Full-Duplex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61048"/>
            <a:ext cx="8396288" cy="2592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Commodity </a:t>
            </a:r>
            <a:r>
              <a:rPr lang="en-US" sz="2800" dirty="0"/>
              <a:t>t</a:t>
            </a:r>
            <a:r>
              <a:rPr lang="en-US" sz="2800" dirty="0" smtClean="0"/>
              <a:t>hin clients might only be </a:t>
            </a:r>
            <a:br>
              <a:rPr lang="en-US" sz="2800" dirty="0" smtClean="0"/>
            </a:br>
            <a:r>
              <a:rPr lang="en-US" sz="2800" dirty="0" smtClean="0"/>
              <a:t>half-duplex</a:t>
            </a:r>
          </a:p>
          <a:p>
            <a:r>
              <a:rPr lang="en-US" sz="2800" dirty="0" smtClean="0"/>
              <a:t>Inter-client interference (ICI)</a:t>
            </a:r>
          </a:p>
          <a:p>
            <a:pPr lvl="1"/>
            <a:r>
              <a:rPr lang="en-US" sz="2400" dirty="0" smtClean="0"/>
              <a:t>Uplink </a:t>
            </a:r>
            <a:r>
              <a:rPr lang="en-US" sz="2400" dirty="0"/>
              <a:t>transmission </a:t>
            </a:r>
            <a:r>
              <a:rPr lang="en-US" sz="2400" dirty="0" smtClean="0"/>
              <a:t>interferes downlink </a:t>
            </a:r>
            <a:r>
              <a:rPr lang="en-US" sz="2400" dirty="0"/>
              <a:t>reception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75012" y="1268760"/>
            <a:ext cx="1455035" cy="711738"/>
            <a:chOff x="1956952" y="1832858"/>
            <a:chExt cx="1508380" cy="737832"/>
          </a:xfrm>
          <a:solidFill>
            <a:schemeClr val="tx1"/>
          </a:solidFill>
        </p:grpSpPr>
        <p:grpSp>
          <p:nvGrpSpPr>
            <p:cNvPr id="5" name="群組 95"/>
            <p:cNvGrpSpPr/>
            <p:nvPr/>
          </p:nvGrpSpPr>
          <p:grpSpPr>
            <a:xfrm>
              <a:off x="2258628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10" name="肘形接點 100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等腰三角形 101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群組 96"/>
            <p:cNvGrpSpPr/>
            <p:nvPr/>
          </p:nvGrpSpPr>
          <p:grpSpPr>
            <a:xfrm>
              <a:off x="3103321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8" name="肘形接點 6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等腰三角形 99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圓角矩形 97"/>
            <p:cNvSpPr/>
            <p:nvPr/>
          </p:nvSpPr>
          <p:spPr>
            <a:xfrm>
              <a:off x="1956952" y="2017316"/>
              <a:ext cx="1508380" cy="322802"/>
            </a:xfrm>
            <a:prstGeom prst="round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AP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圓角矩形 104"/>
          <p:cNvSpPr/>
          <p:nvPr/>
        </p:nvSpPr>
        <p:spPr>
          <a:xfrm>
            <a:off x="2886076" y="2984941"/>
            <a:ext cx="853864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Alice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4" name="圓角矩形 104"/>
          <p:cNvSpPr/>
          <p:nvPr/>
        </p:nvSpPr>
        <p:spPr>
          <a:xfrm>
            <a:off x="5165146" y="2983138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Bob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3"/>
          <p:cNvCxnSpPr>
            <a:stCxn id="24" idx="0"/>
          </p:cNvCxnSpPr>
          <p:nvPr/>
        </p:nvCxnSpPr>
        <p:spPr>
          <a:xfrm flipH="1" flipV="1">
            <a:off x="5013644" y="2124514"/>
            <a:ext cx="527683" cy="858624"/>
          </a:xfrm>
          <a:prstGeom prst="straightConnector1">
            <a:avLst/>
          </a:prstGeom>
          <a:ln w="63500">
            <a:solidFill>
              <a:schemeClr val="accent2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6"/>
          <p:cNvCxnSpPr>
            <a:stCxn id="19" idx="0"/>
          </p:cNvCxnSpPr>
          <p:nvPr/>
        </p:nvCxnSpPr>
        <p:spPr>
          <a:xfrm flipV="1">
            <a:off x="3313008" y="2124515"/>
            <a:ext cx="885816" cy="860426"/>
          </a:xfrm>
          <a:prstGeom prst="straightConnector1">
            <a:avLst/>
          </a:prstGeom>
          <a:ln w="63500">
            <a:solidFill>
              <a:srgbClr val="4F81BD"/>
            </a:solidFill>
            <a:prstDash val="sysDot"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771800" y="2124514"/>
            <a:ext cx="121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Trebuchet MS"/>
                <a:cs typeface="Trebuchet MS"/>
              </a:rPr>
              <a:t>downlink</a:t>
            </a:r>
            <a:endParaRPr lang="en-US" sz="2000" dirty="0">
              <a:solidFill>
                <a:schemeClr val="accent1"/>
              </a:solidFill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385" y="212451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rebuchet MS"/>
                <a:cs typeface="Trebuchet MS"/>
              </a:rPr>
              <a:t>uplink</a:t>
            </a:r>
            <a:endParaRPr lang="en-US" sz="2000" dirty="0">
              <a:solidFill>
                <a:schemeClr val="accent2"/>
              </a:solidFill>
              <a:latin typeface="Trebuchet MS"/>
              <a:cs typeface="Trebuchet MS"/>
            </a:endParaRPr>
          </a:p>
        </p:txBody>
      </p:sp>
      <p:cxnSp>
        <p:nvCxnSpPr>
          <p:cNvPr id="32" name="Straight Arrow Connector 23"/>
          <p:cNvCxnSpPr>
            <a:stCxn id="24" idx="1"/>
            <a:endCxn id="19" idx="3"/>
          </p:cNvCxnSpPr>
          <p:nvPr/>
        </p:nvCxnSpPr>
        <p:spPr>
          <a:xfrm flipH="1">
            <a:off x="3739940" y="3159631"/>
            <a:ext cx="1425206" cy="1803"/>
          </a:xfrm>
          <a:prstGeom prst="straightConnector1">
            <a:avLst/>
          </a:prstGeom>
          <a:ln w="63500">
            <a:solidFill>
              <a:schemeClr val="accent3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07904" y="3301971"/>
            <a:ext cx="1620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rebuchet MS"/>
                <a:cs typeface="Trebuchet MS"/>
              </a:rPr>
              <a:t>interference</a:t>
            </a:r>
            <a:endParaRPr lang="en-US" sz="20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6589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Access Control for 3-Node FD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861048"/>
            <a:ext cx="8424936" cy="28803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ICI might degrade the gain of full-duplex </a:t>
            </a:r>
          </a:p>
          <a:p>
            <a:pPr lvl="1"/>
            <a:r>
              <a:rPr lang="en-US" sz="2400" dirty="0" smtClean="0"/>
              <a:t>Appropriate client pairing is required</a:t>
            </a:r>
          </a:p>
          <a:p>
            <a:pPr lvl="1"/>
            <a:r>
              <a:rPr lang="en-US" sz="2400" dirty="0" smtClean="0"/>
              <a:t>Always enabling full-duplex may not good due to inter-client interference</a:t>
            </a:r>
          </a:p>
          <a:p>
            <a:pPr lvl="1"/>
            <a:r>
              <a:rPr lang="en-US" sz="2400" dirty="0" smtClean="0"/>
              <a:t>Switch adaptively between full-duplex and half-duplex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75012" y="1412776"/>
            <a:ext cx="1455035" cy="711738"/>
            <a:chOff x="1956952" y="1832858"/>
            <a:chExt cx="1508380" cy="737832"/>
          </a:xfrm>
          <a:solidFill>
            <a:schemeClr val="tx1"/>
          </a:solidFill>
        </p:grpSpPr>
        <p:grpSp>
          <p:nvGrpSpPr>
            <p:cNvPr id="5" name="群組 95"/>
            <p:cNvGrpSpPr/>
            <p:nvPr/>
          </p:nvGrpSpPr>
          <p:grpSpPr>
            <a:xfrm>
              <a:off x="2258628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10" name="肘形接點 100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等腰三角形 101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群組 96"/>
            <p:cNvGrpSpPr/>
            <p:nvPr/>
          </p:nvGrpSpPr>
          <p:grpSpPr>
            <a:xfrm>
              <a:off x="3103321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8" name="肘形接點 6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等腰三角形 99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圓角矩形 97"/>
            <p:cNvSpPr/>
            <p:nvPr/>
          </p:nvSpPr>
          <p:spPr>
            <a:xfrm>
              <a:off x="1956952" y="2017316"/>
              <a:ext cx="1508380" cy="322802"/>
            </a:xfrm>
            <a:prstGeom prst="round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AP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圓角矩形 104"/>
          <p:cNvSpPr/>
          <p:nvPr/>
        </p:nvSpPr>
        <p:spPr>
          <a:xfrm>
            <a:off x="2444041" y="2592092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Rx1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3"/>
          <p:cNvCxnSpPr>
            <a:endCxn id="9" idx="2"/>
          </p:cNvCxnSpPr>
          <p:nvPr/>
        </p:nvCxnSpPr>
        <p:spPr>
          <a:xfrm flipH="1" flipV="1">
            <a:off x="5047762" y="2124514"/>
            <a:ext cx="1340859" cy="442356"/>
          </a:xfrm>
          <a:prstGeom prst="straightConnector1">
            <a:avLst/>
          </a:prstGeom>
          <a:ln w="63500">
            <a:solidFill>
              <a:schemeClr val="accent2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6"/>
          <p:cNvCxnSpPr>
            <a:stCxn id="14" idx="0"/>
            <a:endCxn id="11" idx="1"/>
          </p:cNvCxnSpPr>
          <p:nvPr/>
        </p:nvCxnSpPr>
        <p:spPr>
          <a:xfrm flipV="1">
            <a:off x="2820222" y="2091151"/>
            <a:ext cx="1337460" cy="500941"/>
          </a:xfrm>
          <a:prstGeom prst="straightConnector1">
            <a:avLst/>
          </a:prstGeom>
          <a:ln w="63500">
            <a:solidFill>
              <a:srgbClr val="4F81BD"/>
            </a:solidFill>
            <a:prstDash val="sysDot"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3"/>
          <p:cNvCxnSpPr>
            <a:stCxn id="43" idx="1"/>
            <a:endCxn id="14" idx="3"/>
          </p:cNvCxnSpPr>
          <p:nvPr/>
        </p:nvCxnSpPr>
        <p:spPr>
          <a:xfrm flipH="1">
            <a:off x="3196402" y="2741397"/>
            <a:ext cx="2816038" cy="27188"/>
          </a:xfrm>
          <a:prstGeom prst="straightConnector1">
            <a:avLst/>
          </a:prstGeom>
          <a:ln w="63500">
            <a:solidFill>
              <a:schemeClr val="accent3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21578" y="2348880"/>
            <a:ext cx="1180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Trebuchet MS"/>
                <a:cs typeface="Trebuchet MS"/>
              </a:rPr>
              <a:t>Small ICI</a:t>
            </a:r>
            <a:endParaRPr lang="en-US" sz="2000" dirty="0">
              <a:solidFill>
                <a:schemeClr val="accent3"/>
              </a:solidFill>
              <a:latin typeface="Trebuchet MS"/>
              <a:cs typeface="Trebuchet MS"/>
            </a:endParaRPr>
          </a:p>
        </p:txBody>
      </p:sp>
      <p:sp>
        <p:nvSpPr>
          <p:cNvPr id="42" name="圓角矩形 104"/>
          <p:cNvSpPr/>
          <p:nvPr/>
        </p:nvSpPr>
        <p:spPr>
          <a:xfrm>
            <a:off x="5796136" y="1814571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3" name="圓角矩形 104"/>
          <p:cNvSpPr/>
          <p:nvPr/>
        </p:nvSpPr>
        <p:spPr>
          <a:xfrm>
            <a:off x="6012440" y="2564904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Tx1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5" name="圓角矩形 104"/>
          <p:cNvSpPr/>
          <p:nvPr/>
        </p:nvSpPr>
        <p:spPr>
          <a:xfrm>
            <a:off x="3545397" y="3048058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Tx2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6" name="圓角矩形 104"/>
          <p:cNvSpPr/>
          <p:nvPr/>
        </p:nvSpPr>
        <p:spPr>
          <a:xfrm>
            <a:off x="4671581" y="3224551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Rx3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4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Only allow hidden nodes to enable full-duplex </a:t>
            </a:r>
            <a:r>
              <a:rPr lang="en-US" sz="2000" dirty="0" smtClean="0"/>
              <a:t>[</a:t>
            </a:r>
            <a:r>
              <a:rPr lang="en-US" altLang="zh-TW" sz="2000" dirty="0" err="1"/>
              <a:t>Sahai</a:t>
            </a:r>
            <a:r>
              <a:rPr lang="en-US" altLang="zh-TW" sz="2000" dirty="0"/>
              <a:t> et al. 2011</a:t>
            </a:r>
            <a:r>
              <a:rPr lang="en-US" sz="2000" dirty="0" smtClean="0"/>
              <a:t>]</a:t>
            </a:r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Favor only part of </a:t>
            </a:r>
            <a:r>
              <a:rPr lang="en-US" sz="2400" dirty="0" smtClean="0">
                <a:solidFill>
                  <a:schemeClr val="accent1"/>
                </a:solidFill>
              </a:rPr>
              <a:t>clients, e.g., hidden nodes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800" dirty="0" smtClean="0"/>
              <a:t>Pair clients based on historical transmission success probability </a:t>
            </a:r>
            <a:r>
              <a:rPr lang="en-US" sz="2000" dirty="0" smtClean="0"/>
              <a:t>[</a:t>
            </a:r>
            <a:r>
              <a:rPr lang="en-US" altLang="zh-TW" sz="2000" dirty="0"/>
              <a:t>Singh et al. 2011</a:t>
            </a:r>
            <a:r>
              <a:rPr lang="en-US" sz="2000" dirty="0" smtClean="0"/>
              <a:t>]</a:t>
            </a:r>
            <a:endParaRPr lang="en-US" sz="2800" dirty="0" smtClean="0"/>
          </a:p>
          <a:p>
            <a:pPr lvl="1"/>
            <a:r>
              <a:rPr lang="en-US" sz="2400" dirty="0">
                <a:solidFill>
                  <a:schemeClr val="accent1"/>
                </a:solidFill>
              </a:rPr>
              <a:t>Statistics takes time and might not be </a:t>
            </a:r>
            <a:r>
              <a:rPr lang="en-US" sz="2400" dirty="0" smtClean="0">
                <a:solidFill>
                  <a:schemeClr val="accent1"/>
                </a:solidFill>
              </a:rPr>
              <a:t>accurate </a:t>
            </a:r>
            <a:r>
              <a:rPr lang="en-US" sz="2400" dirty="0">
                <a:solidFill>
                  <a:schemeClr val="accent1"/>
                </a:solidFill>
              </a:rPr>
              <a:t>due to channel dynamics </a:t>
            </a:r>
          </a:p>
          <a:p>
            <a:r>
              <a:rPr lang="en-US" sz="2800" dirty="0" smtClean="0"/>
              <a:t>Schedule all the transmissions based on given traffic patterns </a:t>
            </a:r>
            <a:r>
              <a:rPr lang="en-US" altLang="zh-TW" sz="2000" dirty="0"/>
              <a:t>[Kim et al. 2013]</a:t>
            </a:r>
            <a:endParaRPr lang="en-US" sz="2800" dirty="0" smtClean="0"/>
          </a:p>
          <a:p>
            <a:pPr lvl="1"/>
            <a:r>
              <a:rPr lang="en-US" sz="2400" dirty="0" smtClean="0">
                <a:solidFill>
                  <a:schemeClr val="accent1"/>
                </a:solidFill>
              </a:rPr>
              <a:t>Need centralized coordinator and expensive overhead of information collection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974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67154"/>
            <a:ext cx="8401050" cy="679903"/>
          </a:xfrm>
        </p:spPr>
        <p:txBody>
          <a:bodyPr>
            <a:normAutofit fontScale="90000"/>
          </a:bodyPr>
          <a:lstStyle/>
          <a:p>
            <a:r>
              <a:rPr lang="en-US" sz="3800" dirty="0" smtClean="0"/>
              <a:t>Our Proposal: </a:t>
            </a:r>
            <a:r>
              <a:rPr lang="en-US" sz="3800" dirty="0" smtClean="0">
                <a:solidFill>
                  <a:schemeClr val="accent4"/>
                </a:solidFill>
              </a:rPr>
              <a:t>Probabilistic-based MAC </a:t>
            </a:r>
            <a:endParaRPr lang="en-US" sz="3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Flexible adaptation</a:t>
            </a:r>
          </a:p>
          <a:p>
            <a:pPr lvl="1"/>
            <a:r>
              <a:rPr lang="en-US" sz="2400" u="sng" dirty="0" smtClean="0"/>
              <a:t>Adaptively switch </a:t>
            </a:r>
            <a:r>
              <a:rPr lang="en-US" sz="2400" dirty="0" smtClean="0"/>
              <a:t>between full-duplex and half-duplex</a:t>
            </a:r>
          </a:p>
          <a:p>
            <a:r>
              <a:rPr lang="en-US" sz="2800" dirty="0" smtClean="0">
                <a:solidFill>
                  <a:schemeClr val="accent4"/>
                </a:solidFill>
              </a:rPr>
              <a:t>Fully utilizing of full-duplex gains</a:t>
            </a:r>
          </a:p>
          <a:p>
            <a:pPr lvl="1"/>
            <a:r>
              <a:rPr lang="en-US" sz="2400" dirty="0" smtClean="0"/>
              <a:t>Assign a pair of clients a probability of full-duplex access</a:t>
            </a:r>
          </a:p>
          <a:p>
            <a:pPr lvl="1"/>
            <a:r>
              <a:rPr lang="en-US" sz="2400" dirty="0" smtClean="0"/>
              <a:t>Find the probabilities so as to maximize the </a:t>
            </a:r>
            <a:r>
              <a:rPr lang="en-US" sz="2400" u="sng" dirty="0" smtClean="0"/>
              <a:t>expected overall network throughput</a:t>
            </a:r>
          </a:p>
          <a:p>
            <a:r>
              <a:rPr lang="en-US" sz="2800" dirty="0" smtClean="0">
                <a:solidFill>
                  <a:schemeClr val="accent4"/>
                </a:solidFill>
              </a:rPr>
              <a:t>Distributed random access</a:t>
            </a:r>
          </a:p>
          <a:p>
            <a:pPr lvl="1"/>
            <a:r>
              <a:rPr lang="en-US" sz="2400" dirty="0" smtClean="0"/>
              <a:t>Clients still contend for medium access based on the assigned probability </a:t>
            </a:r>
            <a:r>
              <a:rPr lang="en-US" sz="2400" u="sng" dirty="0" smtClean="0"/>
              <a:t>in a distributed way</a:t>
            </a:r>
          </a:p>
        </p:txBody>
      </p:sp>
    </p:spTree>
    <p:extLst>
      <p:ext uri="{BB962C8B-B14F-4D97-AF65-F5344CB8AC3E}">
        <p14:creationId xmlns:p14="http://schemas.microsoft.com/office/powerpoint/2010/main" val="14700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Pairing Pairs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Full-duplex pairs</a:t>
            </a:r>
          </a:p>
          <a:p>
            <a:pPr lvl="1"/>
            <a:r>
              <a:rPr lang="en-US" dirty="0" smtClean="0"/>
              <a:t>Only allows those with both clients with non-negligible rates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Half-duplex </a:t>
            </a:r>
            <a:r>
              <a:rPr lang="en-US" i="1" dirty="0" smtClean="0"/>
              <a:t>virtual</a:t>
            </a:r>
            <a:r>
              <a:rPr lang="en-US" dirty="0" smtClean="0"/>
              <a:t> pairs</a:t>
            </a:r>
          </a:p>
          <a:p>
            <a:pPr lvl="1"/>
            <a:r>
              <a:rPr lang="en-US" dirty="0" smtClean="0"/>
              <a:t>Let ‘0’ denote the index of a virtual empty node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All candidate pairs</a:t>
            </a:r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16" y="2562434"/>
            <a:ext cx="6553200" cy="457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16" y="3979138"/>
            <a:ext cx="5715000" cy="406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416" y="4982735"/>
            <a:ext cx="2197100" cy="355600"/>
          </a:xfrm>
          <a:prstGeom prst="rect">
            <a:avLst/>
          </a:prstGeom>
        </p:spPr>
      </p:pic>
      <p:sp>
        <p:nvSpPr>
          <p:cNvPr id="9" name="圓角矩形 9"/>
          <p:cNvSpPr/>
          <p:nvPr/>
        </p:nvSpPr>
        <p:spPr>
          <a:xfrm>
            <a:off x="4716016" y="5201068"/>
            <a:ext cx="3816424" cy="1008112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600" dirty="0" smtClean="0">
                <a:solidFill>
                  <a:schemeClr val="tx1"/>
                </a:solidFill>
                <a:latin typeface="Trebuchet MS"/>
                <a:cs typeface="Trebuchet MS"/>
              </a:rPr>
              <a:t>Assign each pair </a:t>
            </a:r>
            <a:br>
              <a:rPr lang="en-US" altLang="zh-TW" sz="2600" dirty="0" smtClean="0">
                <a:solidFill>
                  <a:schemeClr val="tx1"/>
                </a:solidFill>
                <a:latin typeface="Trebuchet MS"/>
                <a:cs typeface="Trebuchet MS"/>
              </a:rPr>
            </a:br>
            <a:r>
              <a:rPr lang="en-US" altLang="zh-TW" sz="2600" dirty="0" smtClean="0">
                <a:solidFill>
                  <a:schemeClr val="tx1"/>
                </a:solidFill>
                <a:latin typeface="Trebuchet MS"/>
                <a:cs typeface="Trebuchet MS"/>
              </a:rPr>
              <a:t>a probability p</a:t>
            </a:r>
            <a:r>
              <a:rPr lang="en-US" altLang="zh-TW" sz="2600" baseline="30000" dirty="0" smtClean="0">
                <a:solidFill>
                  <a:schemeClr val="tx1"/>
                </a:solidFill>
                <a:latin typeface="Trebuchet MS"/>
                <a:cs typeface="Trebuchet MS"/>
              </a:rPr>
              <a:t>(</a:t>
            </a:r>
            <a:r>
              <a:rPr lang="en-US" altLang="zh-TW" sz="2600" baseline="30000" dirty="0" err="1" smtClean="0">
                <a:solidFill>
                  <a:schemeClr val="tx1"/>
                </a:solidFill>
                <a:latin typeface="Trebuchet MS"/>
                <a:cs typeface="Trebuchet MS"/>
              </a:rPr>
              <a:t>i,j</a:t>
            </a:r>
            <a:r>
              <a:rPr lang="en-US" altLang="zh-TW" sz="2600" baseline="30000" dirty="0" smtClean="0">
                <a:solidFill>
                  <a:schemeClr val="tx1"/>
                </a:solidFill>
                <a:latin typeface="Trebuchet MS"/>
                <a:cs typeface="Trebuchet MS"/>
              </a:rPr>
              <a:t>)</a:t>
            </a:r>
            <a:endParaRPr lang="zh-TW" altLang="en-US" sz="2600" baseline="30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86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Programming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08190" y="1512207"/>
            <a:ext cx="2426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Trebuchet MS"/>
                <a:cs typeface="Trebuchet MS"/>
              </a:rPr>
              <a:t>Expected total rate</a:t>
            </a:r>
            <a:endParaRPr lang="en-US" sz="2000" dirty="0">
              <a:solidFill>
                <a:schemeClr val="accent3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731" y="2564904"/>
            <a:ext cx="219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Trebuchet MS"/>
                <a:cs typeface="Trebuchet MS"/>
              </a:rPr>
              <a:t>Downlink fairness</a:t>
            </a:r>
            <a:endParaRPr lang="en-US" sz="2000" dirty="0">
              <a:solidFill>
                <a:schemeClr val="accent3"/>
              </a:solidFill>
              <a:latin typeface="Trebuchet MS"/>
              <a:cs typeface="Trebuchet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7030" y="3538538"/>
            <a:ext cx="1879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Trebuchet MS"/>
                <a:cs typeface="Trebuchet MS"/>
              </a:rPr>
              <a:t>Uplink fairness</a:t>
            </a:r>
            <a:endParaRPr lang="en-US" sz="2000" dirty="0">
              <a:solidFill>
                <a:schemeClr val="accent3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0362" y="4653136"/>
            <a:ext cx="199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Trebuchet MS"/>
                <a:cs typeface="Trebuchet MS"/>
              </a:rPr>
              <a:t>Sum probability</a:t>
            </a:r>
            <a:endParaRPr lang="en-US" sz="2000" dirty="0">
              <a:solidFill>
                <a:schemeClr val="accent3"/>
              </a:solidFill>
              <a:latin typeface="Trebuchet MS"/>
              <a:cs typeface="Trebuchet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23290" y="1484343"/>
            <a:ext cx="61849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12" y="3645024"/>
            <a:ext cx="8562976" cy="25202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AP selects downlink user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with probability</a:t>
            </a:r>
          </a:p>
          <a:p>
            <a:pPr marL="457200" lvl="1" indent="0">
              <a:buNone/>
            </a:pPr>
            <a:r>
              <a:rPr lang="en-US" sz="3600" dirty="0" smtClean="0"/>
              <a:t>  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Given downlink user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, uplink users adjust its priority by changing its contention window to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75012" y="1124744"/>
            <a:ext cx="1455035" cy="711738"/>
            <a:chOff x="1956952" y="1832858"/>
            <a:chExt cx="1508380" cy="737832"/>
          </a:xfrm>
          <a:solidFill>
            <a:schemeClr val="tx1"/>
          </a:solidFill>
        </p:grpSpPr>
        <p:grpSp>
          <p:nvGrpSpPr>
            <p:cNvPr id="5" name="群組 95"/>
            <p:cNvGrpSpPr/>
            <p:nvPr/>
          </p:nvGrpSpPr>
          <p:grpSpPr>
            <a:xfrm>
              <a:off x="2258628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10" name="肘形接點 100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等腰三角形 101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群組 96"/>
            <p:cNvGrpSpPr/>
            <p:nvPr/>
          </p:nvGrpSpPr>
          <p:grpSpPr>
            <a:xfrm>
              <a:off x="3103321" y="1832858"/>
              <a:ext cx="276709" cy="737832"/>
              <a:chOff x="3851920" y="2132856"/>
              <a:chExt cx="330243" cy="1152127"/>
            </a:xfrm>
            <a:grpFill/>
          </p:grpSpPr>
          <p:cxnSp>
            <p:nvCxnSpPr>
              <p:cNvPr id="8" name="肘形接點 6"/>
              <p:cNvCxnSpPr/>
              <p:nvPr/>
            </p:nvCxnSpPr>
            <p:spPr>
              <a:xfrm rot="16200000" flipH="1">
                <a:off x="3473878" y="2510898"/>
                <a:ext cx="1044116" cy="288032"/>
              </a:xfrm>
              <a:prstGeom prst="bentConnector2">
                <a:avLst/>
              </a:prstGeom>
              <a:grpFill/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等腰三角形 99"/>
              <p:cNvSpPr/>
              <p:nvPr/>
            </p:nvSpPr>
            <p:spPr>
              <a:xfrm rot="16200000">
                <a:off x="3981038" y="3083858"/>
                <a:ext cx="216023" cy="186227"/>
              </a:xfrm>
              <a:prstGeom prst="triangl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圓角矩形 97"/>
            <p:cNvSpPr/>
            <p:nvPr/>
          </p:nvSpPr>
          <p:spPr>
            <a:xfrm>
              <a:off x="1956952" y="2017316"/>
              <a:ext cx="1508380" cy="322802"/>
            </a:xfrm>
            <a:prstGeom prst="roundRect">
              <a:avLst/>
            </a:prstGeom>
            <a:grpFill/>
            <a:ln w="38100" cmpd="sng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>
                  <a:solidFill>
                    <a:schemeClr val="bg1"/>
                  </a:solidFill>
                </a:rPr>
                <a:t>AP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圓角矩形 104"/>
          <p:cNvSpPr/>
          <p:nvPr/>
        </p:nvSpPr>
        <p:spPr>
          <a:xfrm>
            <a:off x="2444041" y="2304060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Rx1</a:t>
            </a:r>
            <a:endParaRPr lang="zh-TW" alt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23"/>
          <p:cNvCxnSpPr>
            <a:endCxn id="9" idx="2"/>
          </p:cNvCxnSpPr>
          <p:nvPr/>
        </p:nvCxnSpPr>
        <p:spPr>
          <a:xfrm flipH="1" flipV="1">
            <a:off x="5047762" y="1836482"/>
            <a:ext cx="1340859" cy="442356"/>
          </a:xfrm>
          <a:prstGeom prst="straightConnector1">
            <a:avLst/>
          </a:prstGeom>
          <a:ln w="63500">
            <a:solidFill>
              <a:schemeClr val="accent2"/>
            </a:solidFill>
            <a:prstDash val="sysDot"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6"/>
          <p:cNvCxnSpPr>
            <a:stCxn id="12" idx="0"/>
            <a:endCxn id="11" idx="1"/>
          </p:cNvCxnSpPr>
          <p:nvPr/>
        </p:nvCxnSpPr>
        <p:spPr>
          <a:xfrm flipV="1">
            <a:off x="2820222" y="1803119"/>
            <a:ext cx="1337460" cy="500941"/>
          </a:xfrm>
          <a:prstGeom prst="straightConnector1">
            <a:avLst/>
          </a:prstGeom>
          <a:ln w="63500">
            <a:solidFill>
              <a:srgbClr val="4F81BD"/>
            </a:solidFill>
            <a:prstDash val="sysDot"/>
            <a:headEnd type="stealth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圓角矩形 104"/>
          <p:cNvSpPr/>
          <p:nvPr/>
        </p:nvSpPr>
        <p:spPr>
          <a:xfrm>
            <a:off x="5796136" y="1526539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8" name="圓角矩形 104"/>
          <p:cNvSpPr/>
          <p:nvPr/>
        </p:nvSpPr>
        <p:spPr>
          <a:xfrm>
            <a:off x="6012440" y="2276872"/>
            <a:ext cx="752361" cy="35298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Tx1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9" name="圓角矩形 104"/>
          <p:cNvSpPr/>
          <p:nvPr/>
        </p:nvSpPr>
        <p:spPr>
          <a:xfrm>
            <a:off x="3545397" y="2760026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Tx2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0" name="圓角矩形 104"/>
          <p:cNvSpPr/>
          <p:nvPr/>
        </p:nvSpPr>
        <p:spPr>
          <a:xfrm>
            <a:off x="4671581" y="2936519"/>
            <a:ext cx="752361" cy="352985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4F81B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Rx3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1" y="1628800"/>
            <a:ext cx="294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/>
            <a:r>
              <a:rPr lang="en-US" sz="2000" dirty="0" smtClean="0">
                <a:solidFill>
                  <a:schemeClr val="bg1"/>
                </a:solidFill>
              </a:rPr>
              <a:t>1. AP selects downlink user first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文字方塊 64"/>
          <p:cNvSpPr txBox="1"/>
          <p:nvPr/>
        </p:nvSpPr>
        <p:spPr>
          <a:xfrm>
            <a:off x="5763845" y="2670011"/>
            <a:ext cx="3265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000">
                <a:solidFill>
                  <a:schemeClr val="accent3"/>
                </a:solidFill>
              </a:defRPr>
            </a:lvl1pPr>
          </a:lstStyle>
          <a:p>
            <a:pPr marL="274638" indent="-274638"/>
            <a:r>
              <a:rPr lang="en-US" altLang="zh-TW" dirty="0" smtClean="0">
                <a:solidFill>
                  <a:schemeClr val="bg1"/>
                </a:solidFill>
              </a:rPr>
              <a:t>2. Uplink </a:t>
            </a:r>
            <a:r>
              <a:rPr lang="en-US" altLang="zh-TW" dirty="0">
                <a:solidFill>
                  <a:schemeClr val="bg1"/>
                </a:solidFill>
              </a:rPr>
              <a:t>clients </a:t>
            </a:r>
            <a:r>
              <a:rPr lang="en-US" altLang="zh-TW" dirty="0" smtClean="0">
                <a:solidFill>
                  <a:schemeClr val="bg1"/>
                </a:solidFill>
              </a:rPr>
              <a:t/>
            </a:r>
            <a:br>
              <a:rPr lang="en-US" altLang="zh-TW" dirty="0" smtClean="0">
                <a:solidFill>
                  <a:schemeClr val="bg1"/>
                </a:solidFill>
              </a:rPr>
            </a:br>
            <a:r>
              <a:rPr lang="en-US" altLang="zh-TW" dirty="0" smtClean="0">
                <a:solidFill>
                  <a:schemeClr val="bg1"/>
                </a:solidFill>
              </a:rPr>
              <a:t>contend by </a:t>
            </a:r>
            <a:r>
              <a:rPr lang="en-US" altLang="zh-TW" dirty="0">
                <a:solidFill>
                  <a:schemeClr val="bg1"/>
                </a:solidFill>
              </a:rPr>
              <a:t>CSMA/CA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9" y="4221088"/>
            <a:ext cx="3225800" cy="8255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9" y="6063624"/>
            <a:ext cx="5295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188"/>
            <a:ext cx="7886700" cy="4676774"/>
          </a:xfrm>
        </p:spPr>
        <p:txBody>
          <a:bodyPr/>
          <a:lstStyle/>
          <a:p>
            <a:r>
              <a:rPr lang="en-US" dirty="0" smtClean="0"/>
              <a:t>What’s full-duplex</a:t>
            </a:r>
          </a:p>
          <a:p>
            <a:pPr lvl="1"/>
            <a:endParaRPr lang="en-US" dirty="0" smtClean="0"/>
          </a:p>
          <a:p>
            <a:r>
              <a:rPr lang="en-US" dirty="0"/>
              <a:t>Self-Interference Cancellation	</a:t>
            </a:r>
          </a:p>
          <a:p>
            <a:pPr lvl="1"/>
            <a:endParaRPr lang="en-US" dirty="0" smtClean="0"/>
          </a:p>
          <a:p>
            <a:r>
              <a:rPr lang="en-US" dirty="0"/>
              <a:t>Full-duplex and Half-duplex Co-existence </a:t>
            </a:r>
            <a:endParaRPr lang="en-US" dirty="0" smtClean="0"/>
          </a:p>
          <a:p>
            <a:pPr lvl="1"/>
            <a:endParaRPr lang="en-US" sz="2200" dirty="0"/>
          </a:p>
          <a:p>
            <a:r>
              <a:rPr lang="en-US" dirty="0" smtClean="0">
                <a:solidFill>
                  <a:schemeClr val="accent4"/>
                </a:solidFill>
              </a:rPr>
              <a:t>Full-duplex </a:t>
            </a:r>
            <a:r>
              <a:rPr lang="en-US" dirty="0">
                <a:solidFill>
                  <a:schemeClr val="accent4"/>
                </a:solidFill>
              </a:rPr>
              <a:t>relaying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5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Wireless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035068" cy="532859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Ideally, 802.11ac and 802.11n support up to 780 Mb/s and 150 Mb/s, respectively</a:t>
            </a:r>
          </a:p>
          <a:p>
            <a:r>
              <a:rPr lang="en-US" dirty="0" smtClean="0">
                <a:latin typeface="+mn-lt"/>
              </a:rPr>
              <a:t>In reality, signals experience propagation loss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90" t="5096" r="9053" b="9169"/>
          <a:stretch/>
        </p:blipFill>
        <p:spPr>
          <a:xfrm>
            <a:off x="1595549" y="2857340"/>
            <a:ext cx="5964595" cy="3522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78" y="4851776"/>
            <a:ext cx="478057" cy="5178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50679" t="52334" r="5901" b="7767"/>
          <a:stretch/>
        </p:blipFill>
        <p:spPr>
          <a:xfrm>
            <a:off x="3908790" y="5357261"/>
            <a:ext cx="652026" cy="599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875" y="4829082"/>
            <a:ext cx="1056357" cy="1056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0679" t="6820" r="5901" b="51990"/>
          <a:stretch/>
        </p:blipFill>
        <p:spPr>
          <a:xfrm>
            <a:off x="4626207" y="2902694"/>
            <a:ext cx="664528" cy="630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083" y="2842222"/>
            <a:ext cx="771029" cy="7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6702"/>
            <a:ext cx="8229600" cy="49566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Increase capacity and coverage using relay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590" t="5096" r="9053" b="9169"/>
          <a:stretch/>
        </p:blipFill>
        <p:spPr>
          <a:xfrm>
            <a:off x="1595549" y="2857340"/>
            <a:ext cx="5964595" cy="3522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78" y="4851776"/>
            <a:ext cx="478057" cy="5178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0679" t="52334" r="5901" b="7767"/>
          <a:stretch/>
        </p:blipFill>
        <p:spPr>
          <a:xfrm>
            <a:off x="3908790" y="5357261"/>
            <a:ext cx="652026" cy="599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7875" y="4829082"/>
            <a:ext cx="1056357" cy="105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0679" t="6820" r="5901" b="51990"/>
          <a:stretch/>
        </p:blipFill>
        <p:spPr>
          <a:xfrm>
            <a:off x="4626207" y="2902694"/>
            <a:ext cx="664528" cy="6303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7083" y="2842222"/>
            <a:ext cx="771029" cy="771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1433" y="3948113"/>
            <a:ext cx="478057" cy="51789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1" name="TextBox 10"/>
          <p:cNvSpPr txBox="1"/>
          <p:nvPr/>
        </p:nvSpPr>
        <p:spPr>
          <a:xfrm>
            <a:off x="3237876" y="3951631"/>
            <a:ext cx="758488" cy="5143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46800" rtlCol="0" anchor="ctr" anchorCtr="1">
            <a:no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re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ay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5" idx="0"/>
            <a:endCxn id="8" idx="2"/>
          </p:cNvCxnSpPr>
          <p:nvPr/>
        </p:nvCxnSpPr>
        <p:spPr>
          <a:xfrm flipH="1" flipV="1">
            <a:off x="4958471" y="3533080"/>
            <a:ext cx="93236" cy="1318696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0"/>
          </p:cNvCxnSpPr>
          <p:nvPr/>
        </p:nvCxnSpPr>
        <p:spPr>
          <a:xfrm flipH="1" flipV="1">
            <a:off x="4355976" y="4365104"/>
            <a:ext cx="695731" cy="486672"/>
          </a:xfrm>
          <a:prstGeom prst="straightConnector1">
            <a:avLst/>
          </a:prstGeom>
          <a:ln w="920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0"/>
            <a:endCxn id="8" idx="2"/>
          </p:cNvCxnSpPr>
          <p:nvPr/>
        </p:nvCxnSpPr>
        <p:spPr>
          <a:xfrm flipV="1">
            <a:off x="4230462" y="3533080"/>
            <a:ext cx="728009" cy="415033"/>
          </a:xfrm>
          <a:prstGeom prst="straightConnector1">
            <a:avLst/>
          </a:prstGeom>
          <a:ln w="92075">
            <a:solidFill>
              <a:srgbClr val="00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0679" t="52334" r="5901" b="7767"/>
          <a:stretch/>
        </p:blipFill>
        <p:spPr>
          <a:xfrm>
            <a:off x="4638709" y="2902694"/>
            <a:ext cx="652026" cy="599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1634" y="2683514"/>
            <a:ext cx="1056357" cy="10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Half-duplex Works?</a:t>
            </a:r>
          </a:p>
        </p:txBody>
      </p:sp>
      <p:sp>
        <p:nvSpPr>
          <p:cNvPr id="203" name="Shape 20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rPr dirty="0"/>
              <a:t>Time-division half-duplex</a:t>
            </a:r>
          </a:p>
          <a:p>
            <a:endParaRPr dirty="0"/>
          </a:p>
          <a:p>
            <a:endParaRPr dirty="0"/>
          </a:p>
          <a:p>
            <a:endParaRPr lang="en-US" dirty="0" smtClean="0"/>
          </a:p>
          <a:p>
            <a:endParaRPr lang="en-US" dirty="0"/>
          </a:p>
          <a:p>
            <a:r>
              <a:rPr dirty="0" smtClean="0"/>
              <a:t>Frequency-devision </a:t>
            </a:r>
            <a:r>
              <a:rPr dirty="0"/>
              <a:t>half-duplex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7" y="1843700"/>
            <a:ext cx="8048625" cy="19907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5797" y="4517844"/>
            <a:ext cx="3962400" cy="2105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963207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uiExpand="1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Half-Duplex Relaying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9872" y="5410099"/>
            <a:ext cx="8467360" cy="28774"/>
          </a:xfrm>
          <a:prstGeom prst="straightConnector1">
            <a:avLst/>
          </a:prstGeom>
          <a:ln w="12700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7632" y="1074538"/>
            <a:ext cx="8229600" cy="7699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TX and RX in a time/frequency division manner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148" t="11169" r="21205" b="9726"/>
          <a:stretch/>
        </p:blipFill>
        <p:spPr>
          <a:xfrm>
            <a:off x="1171387" y="2991751"/>
            <a:ext cx="1396142" cy="1007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563" y="3075928"/>
            <a:ext cx="1187964" cy="97413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699242" y="3586420"/>
            <a:ext cx="3995371" cy="1295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21269" y="3537816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direct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09417" y="1812328"/>
            <a:ext cx="263015" cy="474831"/>
            <a:chOff x="5887780" y="1326325"/>
            <a:chExt cx="263015" cy="47483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887780" y="1326325"/>
              <a:ext cx="139197" cy="16383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026977" y="1326325"/>
              <a:ext cx="123818" cy="15088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23220" y="1477205"/>
              <a:ext cx="2937" cy="323951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sp>
        <p:nvSpPr>
          <p:cNvPr id="16" name="Rounded Rectangle 15"/>
          <p:cNvSpPr/>
          <p:nvPr/>
        </p:nvSpPr>
        <p:spPr>
          <a:xfrm>
            <a:off x="3393987" y="2177747"/>
            <a:ext cx="2303786" cy="414655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Half Duplex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25323" y="1841863"/>
            <a:ext cx="1666637" cy="1296821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69458" y="1856814"/>
            <a:ext cx="1760152" cy="1206157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35376" y="2111360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relayed</a:t>
            </a:r>
            <a:endParaRPr lang="en-US" sz="2000" dirty="0"/>
          </a:p>
        </p:txBody>
      </p:sp>
      <p:sp>
        <p:nvSpPr>
          <p:cNvPr id="20" name="Rounded Rectangle 19"/>
          <p:cNvSpPr/>
          <p:nvPr/>
        </p:nvSpPr>
        <p:spPr>
          <a:xfrm>
            <a:off x="3393986" y="2786773"/>
            <a:ext cx="2321976" cy="570219"/>
          </a:xfrm>
          <a:prstGeom prst="roundRect">
            <a:avLst>
              <a:gd name="adj" fmla="val 1041"/>
            </a:avLst>
          </a:prstGeom>
          <a:solidFill>
            <a:schemeClr val="tx1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buffer or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switch frequency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U-Turn Arrow 20"/>
          <p:cNvSpPr/>
          <p:nvPr/>
        </p:nvSpPr>
        <p:spPr>
          <a:xfrm rot="5400000">
            <a:off x="5568307" y="2535875"/>
            <a:ext cx="650878" cy="357896"/>
          </a:xfrm>
          <a:prstGeom prst="uturnArrow">
            <a:avLst>
              <a:gd name="adj1" fmla="val 16164"/>
              <a:gd name="adj2" fmla="val 23408"/>
              <a:gd name="adj3" fmla="val 28955"/>
              <a:gd name="adj4" fmla="val 31674"/>
              <a:gd name="adj5" fmla="val 9209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2" name="U-Turn Arrow 21"/>
          <p:cNvSpPr/>
          <p:nvPr/>
        </p:nvSpPr>
        <p:spPr>
          <a:xfrm rot="16200000">
            <a:off x="2880766" y="2527038"/>
            <a:ext cx="696918" cy="329530"/>
          </a:xfrm>
          <a:prstGeom prst="uturnArrow">
            <a:avLst>
              <a:gd name="adj1" fmla="val 16770"/>
              <a:gd name="adj2" fmla="val 23408"/>
              <a:gd name="adj3" fmla="val 28955"/>
              <a:gd name="adj4" fmla="val 31674"/>
              <a:gd name="adj5" fmla="val 9209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6531" y="2433325"/>
            <a:ext cx="43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RX</a:t>
            </a:r>
            <a:endParaRPr lang="en-US" sz="1600" u="sng" dirty="0"/>
          </a:p>
        </p:txBody>
      </p:sp>
      <p:sp>
        <p:nvSpPr>
          <p:cNvPr id="24" name="TextBox 23"/>
          <p:cNvSpPr txBox="1"/>
          <p:nvPr/>
        </p:nvSpPr>
        <p:spPr>
          <a:xfrm>
            <a:off x="3039060" y="2434357"/>
            <a:ext cx="396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TX</a:t>
            </a:r>
            <a:endParaRPr lang="en-US" sz="1600" u="sng" dirty="0"/>
          </a:p>
        </p:txBody>
      </p:sp>
      <p:sp>
        <p:nvSpPr>
          <p:cNvPr id="25" name="Rectangle 24"/>
          <p:cNvSpPr/>
          <p:nvPr/>
        </p:nvSpPr>
        <p:spPr>
          <a:xfrm>
            <a:off x="1298404" y="4521154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024" y="4502763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direct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024" y="5023160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26669" y="5016600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72432" y="5014026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81109" y="5364206"/>
            <a:ext cx="730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time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51439" y="4516746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43278" y="4999696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15013" y="4518431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3233" y="442595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93709" y="493365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433814" y="5829665"/>
            <a:ext cx="8229600" cy="76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4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4"/>
                </a:solidFill>
              </a:rPr>
              <a:t>Improve SNR, but also halve the bandwidth 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/>
          <p:cNvCxnSpPr/>
          <p:nvPr/>
        </p:nvCxnSpPr>
        <p:spPr>
          <a:xfrm flipV="1">
            <a:off x="1637994" y="5411877"/>
            <a:ext cx="6269443" cy="14785"/>
          </a:xfrm>
          <a:prstGeom prst="straightConnector1">
            <a:avLst/>
          </a:prstGeom>
          <a:ln w="12700">
            <a:solidFill>
              <a:schemeClr val="bg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Full-Duplex Relaying!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632" y="1074538"/>
            <a:ext cx="8229600" cy="7699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Simultaneous TX and RX on the same frequency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148" t="11169" r="21205" b="9726"/>
          <a:stretch/>
        </p:blipFill>
        <p:spPr>
          <a:xfrm>
            <a:off x="1171387" y="2991751"/>
            <a:ext cx="1396142" cy="1007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6" b="98780" l="3667" r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563" y="3075928"/>
            <a:ext cx="1187964" cy="974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21269" y="3537816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direct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4409417" y="1812328"/>
            <a:ext cx="263015" cy="474831"/>
            <a:chOff x="5887780" y="1326325"/>
            <a:chExt cx="263015" cy="47483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887780" y="1326325"/>
              <a:ext cx="139197" cy="16383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6026977" y="1326325"/>
              <a:ext cx="123818" cy="15088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023220" y="1477205"/>
              <a:ext cx="2937" cy="323951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cxnSp>
      </p:grpSp>
      <p:sp>
        <p:nvSpPr>
          <p:cNvPr id="13" name="Rounded Rectangle 12"/>
          <p:cNvSpPr/>
          <p:nvPr/>
        </p:nvSpPr>
        <p:spPr>
          <a:xfrm>
            <a:off x="3393987" y="2177747"/>
            <a:ext cx="2303786" cy="4146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Full Duplex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5376" y="2111360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relayed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3393986" y="2786773"/>
            <a:ext cx="2321976" cy="637289"/>
          </a:xfrm>
          <a:prstGeom prst="roundRect">
            <a:avLst>
              <a:gd name="adj" fmla="val 1041"/>
            </a:avLst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self-interference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cancellation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9060" y="2434357"/>
            <a:ext cx="396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TX</a:t>
            </a:r>
            <a:endParaRPr lang="en-US" sz="1600" u="sng" dirty="0"/>
          </a:p>
        </p:txBody>
      </p:sp>
      <p:sp>
        <p:nvSpPr>
          <p:cNvPr id="23" name="Rectangle 22"/>
          <p:cNvSpPr/>
          <p:nvPr/>
        </p:nvSpPr>
        <p:spPr>
          <a:xfrm>
            <a:off x="2257518" y="4521154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8576" y="4515146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direct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59956" y="5036670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57518" y="5016600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85783" y="5016600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59681" y="5342172"/>
            <a:ext cx="730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time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85783" y="4521154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44737" y="5013877"/>
            <a:ext cx="1128265" cy="39819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44737" y="4518431"/>
            <a:ext cx="1128265" cy="3981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symbol 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41389" y="442595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341865" y="493365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33814" y="5681717"/>
            <a:ext cx="8229600" cy="769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4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+mn-lt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smtClean="0">
                <a:solidFill>
                  <a:schemeClr val="accent4"/>
                </a:solidFill>
              </a:rPr>
              <a:t>Improve SNR without halving the bandwidth 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699242" y="3586420"/>
            <a:ext cx="3995371" cy="1295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525323" y="1841863"/>
            <a:ext cx="1666637" cy="1296821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869458" y="1856814"/>
            <a:ext cx="1760152" cy="1206157"/>
          </a:xfrm>
          <a:prstGeom prst="straightConnector1">
            <a:avLst/>
          </a:prstGeom>
          <a:ln w="50800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U-Turn Arrow 49"/>
          <p:cNvSpPr/>
          <p:nvPr/>
        </p:nvSpPr>
        <p:spPr>
          <a:xfrm rot="5400000">
            <a:off x="5568307" y="2535875"/>
            <a:ext cx="650878" cy="357896"/>
          </a:xfrm>
          <a:prstGeom prst="uturnArrow">
            <a:avLst>
              <a:gd name="adj1" fmla="val 16164"/>
              <a:gd name="adj2" fmla="val 23408"/>
              <a:gd name="adj3" fmla="val 28955"/>
              <a:gd name="adj4" fmla="val 31674"/>
              <a:gd name="adj5" fmla="val 9209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1" name="U-Turn Arrow 50"/>
          <p:cNvSpPr/>
          <p:nvPr/>
        </p:nvSpPr>
        <p:spPr>
          <a:xfrm rot="16200000">
            <a:off x="2880766" y="2527038"/>
            <a:ext cx="696918" cy="329530"/>
          </a:xfrm>
          <a:prstGeom prst="uturnArrow">
            <a:avLst>
              <a:gd name="adj1" fmla="val 16770"/>
              <a:gd name="adj2" fmla="val 23408"/>
              <a:gd name="adj3" fmla="val 28955"/>
              <a:gd name="adj4" fmla="val 31674"/>
              <a:gd name="adj5" fmla="val 92095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36531" y="2433325"/>
            <a:ext cx="434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/>
              <a:t>RX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2426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1" grpId="0"/>
      <p:bldP spid="23" grpId="0" animBg="1"/>
      <p:bldP spid="24" grpId="0"/>
      <p:bldP spid="27" grpId="0"/>
      <p:bldP spid="31" grpId="0" animBg="1"/>
      <p:bldP spid="33" grpId="0" animBg="1"/>
      <p:bldP spid="40" grpId="0"/>
      <p:bldP spid="41" grpId="0" animBg="1"/>
      <p:bldP spid="42" grpId="0" animBg="1"/>
      <p:bldP spid="43" grpId="0" animBg="1"/>
      <p:bldP spid="44" grpId="0"/>
      <p:bldP spid="45" grpId="0"/>
      <p:bldP spid="46" grpId="0"/>
      <p:bldP spid="50" grpId="0" animBg="1"/>
      <p:bldP spid="51" grpId="0" animBg="1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8913" y="211138"/>
            <a:ext cx="8955087" cy="62420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Amplify-and-forward or Construct-and-forward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514350" indent="-514350">
              <a:spcBef>
                <a:spcPts val="3600"/>
              </a:spcBef>
              <a:buFont typeface="+mj-lt"/>
              <a:buAutoNum type="arabicPeriod" startAt="2"/>
            </a:pPr>
            <a:r>
              <a:rPr lang="en-US" sz="2800" b="1" dirty="0" smtClean="0">
                <a:solidFill>
                  <a:schemeClr val="bg1"/>
                </a:solidFill>
              </a:rPr>
              <a:t>Demodulate-and-forward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52656" y="1772913"/>
            <a:ext cx="1099669" cy="571213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884" y="1887689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91680" y="1772913"/>
            <a:ext cx="438686" cy="359943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8479" y="2797158"/>
            <a:ext cx="381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rather decrease the SNR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659020" y="1794462"/>
            <a:ext cx="2293695" cy="53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58686" y="895937"/>
            <a:ext cx="0" cy="17970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58686" y="1366414"/>
            <a:ext cx="474662" cy="42625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8694" y="942705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direct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758689" y="1392145"/>
            <a:ext cx="1053485" cy="40052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595038" y="1380093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758690" y="1046445"/>
            <a:ext cx="1344300" cy="75335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043667" y="838147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combined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42434" y="1823267"/>
            <a:ext cx="3154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rotate before forward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91990" y="2787537"/>
            <a:ext cx="3417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amplify constructively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0110" y="1786922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may amplify </a:t>
            </a:r>
            <a:br>
              <a:rPr lang="en-US" sz="2200" dirty="0" smtClean="0">
                <a:solidFill>
                  <a:schemeClr val="accent4"/>
                </a:solidFill>
              </a:rPr>
            </a:br>
            <a:r>
              <a:rPr lang="en-US" sz="2200" dirty="0" smtClean="0">
                <a:solidFill>
                  <a:schemeClr val="accent4"/>
                </a:solidFill>
              </a:rPr>
              <a:t>destructively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49993" y="14766"/>
            <a:ext cx="298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</a:t>
            </a:r>
            <a:r>
              <a:rPr lang="en-US" sz="1600" dirty="0" err="1" smtClean="0">
                <a:solidFill>
                  <a:schemeClr val="bg1"/>
                </a:solidFill>
              </a:rPr>
              <a:t>FastForward</a:t>
            </a:r>
            <a:r>
              <a:rPr lang="en-US" sz="1600" dirty="0" smtClean="0">
                <a:solidFill>
                  <a:schemeClr val="bg1"/>
                </a:solidFill>
              </a:rPr>
              <a:t>, SIGCOMM’14]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6907" y="727261"/>
            <a:ext cx="2604122" cy="1945975"/>
            <a:chOff x="796907" y="727261"/>
            <a:chExt cx="2604122" cy="19459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052656" y="1774711"/>
              <a:ext cx="2293695" cy="53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152322" y="876186"/>
              <a:ext cx="0" cy="179705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152322" y="1346663"/>
              <a:ext cx="474662" cy="42625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3634" y="1022813"/>
              <a:ext cx="9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96907" y="1536204"/>
              <a:ext cx="2426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I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80278" y="727261"/>
              <a:ext cx="408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Q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393907" y="1541536"/>
            <a:ext cx="24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77278" y="732593"/>
            <a:ext cx="40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197" y="2265265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combined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7278" y="3680722"/>
            <a:ext cx="3039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</a:t>
            </a:r>
            <a:r>
              <a:rPr lang="en-US" sz="1600" dirty="0" err="1" smtClean="0">
                <a:solidFill>
                  <a:schemeClr val="bg1"/>
                </a:solidFill>
              </a:rPr>
              <a:t>DelayForward</a:t>
            </a:r>
            <a:r>
              <a:rPr lang="en-US" sz="1600" dirty="0" smtClean="0">
                <a:solidFill>
                  <a:schemeClr val="bg1"/>
                </a:solidFill>
              </a:rPr>
              <a:t>, MobiHoc’16]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8" grpId="0"/>
      <p:bldP spid="40" grpId="0"/>
      <p:bldP spid="40" grpId="1"/>
      <p:bldP spid="48" grpId="0"/>
      <p:bldP spid="49" grpId="0"/>
      <p:bldP spid="50" grpId="0"/>
      <p:bldP spid="54" grpId="0"/>
      <p:bldP spid="60" grpId="0"/>
      <p:bldP spid="61" grpId="0"/>
      <p:bldP spid="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8" y="267154"/>
            <a:ext cx="8437145" cy="6799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Pros and Cons of Amplify-and-Forward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751" y="1004804"/>
            <a:ext cx="8735249" cy="11381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Zapf Dingbats" charset="2"/>
              <a:buChar char="✔"/>
            </a:pPr>
            <a:r>
              <a:rPr lang="en-US" sz="2400" dirty="0" smtClean="0"/>
              <a:t>Negligible processing delay at relay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3349" y="3507621"/>
            <a:ext cx="8569193" cy="88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4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 Dingbats" charset="2"/>
              <a:buChar char="✘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Also amplifying the noise at the relay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7656" y="1916697"/>
            <a:ext cx="2308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Still decodable </a:t>
            </a:r>
            <a:br>
              <a:rPr lang="en-US" sz="2200" dirty="0" smtClean="0">
                <a:solidFill>
                  <a:schemeClr val="accent4"/>
                </a:solidFill>
              </a:rPr>
            </a:br>
            <a:r>
              <a:rPr lang="en-US" sz="2200" dirty="0" smtClean="0">
                <a:solidFill>
                  <a:schemeClr val="accent4"/>
                </a:solidFill>
              </a:rPr>
              <a:t>with</a:t>
            </a:r>
            <a:r>
              <a:rPr lang="en-US" sz="2200" dirty="0">
                <a:solidFill>
                  <a:schemeClr val="accent4"/>
                </a:solidFill>
              </a:rPr>
              <a:t> </a:t>
            </a:r>
            <a:r>
              <a:rPr lang="en-US" sz="2200" dirty="0" smtClean="0">
                <a:solidFill>
                  <a:schemeClr val="accent4"/>
                </a:solidFill>
              </a:rPr>
              <a:t>OFDM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2405" y="3453136"/>
            <a:ext cx="8558089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565289" y="5738513"/>
            <a:ext cx="823286" cy="632780"/>
            <a:chOff x="5565289" y="5738513"/>
            <a:chExt cx="823286" cy="632780"/>
          </a:xfrm>
        </p:grpSpPr>
        <p:sp>
          <p:nvSpPr>
            <p:cNvPr id="64" name="Rectangle 63"/>
            <p:cNvSpPr/>
            <p:nvPr/>
          </p:nvSpPr>
          <p:spPr>
            <a:xfrm>
              <a:off x="5565289" y="6046697"/>
              <a:ext cx="823286" cy="3245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/>
                <a:t>noise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565289" y="5738513"/>
              <a:ext cx="823286" cy="31674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6404" y="4105062"/>
            <a:ext cx="4593631" cy="2433931"/>
            <a:chOff x="876404" y="4105062"/>
            <a:chExt cx="4593631" cy="24339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17148" t="11169" r="21205" b="9726"/>
            <a:stretch/>
          </p:blipFill>
          <p:spPr>
            <a:xfrm>
              <a:off x="876404" y="5767065"/>
              <a:ext cx="749249" cy="5408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1870" l="0" r="933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47807" y="5790804"/>
              <a:ext cx="722228" cy="59222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1721073" y="6193492"/>
              <a:ext cx="2855596" cy="0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8565" y="6138883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008138" y="5004286"/>
              <a:ext cx="263015" cy="474831"/>
              <a:chOff x="5887780" y="1326325"/>
              <a:chExt cx="263015" cy="474831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5887780" y="1326325"/>
                <a:ext cx="139197" cy="1638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026977" y="1326325"/>
                <a:ext cx="123818" cy="1508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023220" y="1477205"/>
                <a:ext cx="2937" cy="3239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3403398" y="5246139"/>
              <a:ext cx="1344409" cy="748308"/>
            </a:xfrm>
            <a:prstGeom prst="straightConnector1">
              <a:avLst/>
            </a:prstGeom>
            <a:ln w="508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626117" y="5246139"/>
              <a:ext cx="1261035" cy="74830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954090" y="5514998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811596" y="4537470"/>
              <a:ext cx="823286" cy="3363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811596" y="4105062"/>
              <a:ext cx="823286" cy="43756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34882" y="4030965"/>
            <a:ext cx="1282641" cy="1413650"/>
            <a:chOff x="3634882" y="4030965"/>
            <a:chExt cx="1282641" cy="1413650"/>
          </a:xfrm>
        </p:grpSpPr>
        <p:sp>
          <p:nvSpPr>
            <p:cNvPr id="68" name="Rectangle 67"/>
            <p:cNvSpPr/>
            <p:nvPr/>
          </p:nvSpPr>
          <p:spPr>
            <a:xfrm>
              <a:off x="4094237" y="4830273"/>
              <a:ext cx="823286" cy="6143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ctr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94237" y="4030965"/>
              <a:ext cx="823286" cy="79930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648417" y="4537471"/>
              <a:ext cx="439617" cy="292802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634882" y="4873776"/>
              <a:ext cx="466383" cy="570839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565289" y="4319200"/>
            <a:ext cx="823286" cy="1413650"/>
            <a:chOff x="5565289" y="4319200"/>
            <a:chExt cx="823286" cy="1413650"/>
          </a:xfrm>
        </p:grpSpPr>
        <p:sp>
          <p:nvSpPr>
            <p:cNvPr id="79" name="Rectangle 78"/>
            <p:cNvSpPr/>
            <p:nvPr/>
          </p:nvSpPr>
          <p:spPr>
            <a:xfrm>
              <a:off x="5565289" y="5118508"/>
              <a:ext cx="823286" cy="61434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468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noise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565289" y="4319200"/>
              <a:ext cx="823286" cy="7993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20238" y="4314103"/>
            <a:ext cx="823286" cy="2052094"/>
            <a:chOff x="6920238" y="4314103"/>
            <a:chExt cx="823286" cy="2052094"/>
          </a:xfrm>
        </p:grpSpPr>
        <p:sp>
          <p:nvSpPr>
            <p:cNvPr id="83" name="Rectangle 82"/>
            <p:cNvSpPr/>
            <p:nvPr/>
          </p:nvSpPr>
          <p:spPr>
            <a:xfrm>
              <a:off x="6920238" y="5420583"/>
              <a:ext cx="823286" cy="9456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0" rtlCol="0" anchor="ctr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920238" y="4314103"/>
              <a:ext cx="823286" cy="1144332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6656554" y="3882064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combined</a:t>
            </a:r>
            <a:endParaRPr lang="en-US" sz="20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0683" y="1799273"/>
            <a:ext cx="5186180" cy="1354449"/>
            <a:chOff x="1280823" y="2003393"/>
            <a:chExt cx="5186180" cy="1354449"/>
          </a:xfrm>
        </p:grpSpPr>
        <p:sp>
          <p:nvSpPr>
            <p:cNvPr id="6" name="Rectangle 5"/>
            <p:cNvSpPr/>
            <p:nvPr/>
          </p:nvSpPr>
          <p:spPr>
            <a:xfrm>
              <a:off x="2518397" y="212476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95069" y="212476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80823" y="2091734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518397" y="2003393"/>
              <a:ext cx="0" cy="1253809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518397" y="2914499"/>
              <a:ext cx="255600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22519" y="2988510"/>
              <a:ext cx="392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4F81BD"/>
                  </a:solidFill>
                </a:rPr>
                <a:t>Δt</a:t>
              </a:r>
              <a:endParaRPr lang="en-US" dirty="0">
                <a:solidFill>
                  <a:srgbClr val="4F81BD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5943" y="2660738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65741" y="212476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42413" y="212476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763781" y="265926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240453" y="265926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symbol1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611125" y="265926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/>
                <a:t>CP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087797" y="265926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682846" y="1820997"/>
            <a:ext cx="1383520" cy="1117784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5" name="Right Arrow 94"/>
          <p:cNvSpPr/>
          <p:nvPr/>
        </p:nvSpPr>
        <p:spPr>
          <a:xfrm>
            <a:off x="6519665" y="5209506"/>
            <a:ext cx="287785" cy="251165"/>
          </a:xfrm>
          <a:prstGeom prst="rightArrow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7" name="Rectangle 106"/>
          <p:cNvSpPr/>
          <p:nvPr/>
        </p:nvSpPr>
        <p:spPr>
          <a:xfrm>
            <a:off x="4523234" y="1820997"/>
            <a:ext cx="1383520" cy="1117784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1" name="Group 110"/>
          <p:cNvGrpSpPr/>
          <p:nvPr/>
        </p:nvGrpSpPr>
        <p:grpSpPr>
          <a:xfrm>
            <a:off x="7861031" y="4830273"/>
            <a:ext cx="509971" cy="784830"/>
            <a:chOff x="8168745" y="4921715"/>
            <a:chExt cx="509971" cy="784830"/>
          </a:xfrm>
        </p:grpSpPr>
        <p:sp>
          <p:nvSpPr>
            <p:cNvPr id="108" name="TextBox 107"/>
            <p:cNvSpPr txBox="1"/>
            <p:nvPr/>
          </p:nvSpPr>
          <p:spPr>
            <a:xfrm>
              <a:off x="8182840" y="4921715"/>
              <a:ext cx="47959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S↑</a:t>
              </a:r>
            </a:p>
            <a:p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N↑</a:t>
              </a:r>
              <a:endParaRPr lang="en-US" sz="2000" dirty="0">
                <a:solidFill>
                  <a:schemeClr val="accent4"/>
                </a:solidFill>
                <a:latin typeface="Franklin Gothic Medium"/>
                <a:cs typeface="Franklin Gothic Medium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8168745" y="5343430"/>
              <a:ext cx="509971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40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86" grpId="0"/>
      <p:bldP spid="94" grpId="0" animBg="1"/>
      <p:bldP spid="95" grpId="0" animBg="1"/>
      <p:bldP spid="10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88913" y="211138"/>
            <a:ext cx="8955087" cy="62420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Amplify-and-forward or Construct-and-forward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514350" indent="-514350">
              <a:spcBef>
                <a:spcPts val="3600"/>
              </a:spcBef>
              <a:buFont typeface="+mj-lt"/>
              <a:buAutoNum type="arabicPeriod" startAt="2"/>
            </a:pPr>
            <a:r>
              <a:rPr lang="en-US" sz="2800" b="1" dirty="0" smtClean="0">
                <a:solidFill>
                  <a:schemeClr val="bg1"/>
                </a:solidFill>
              </a:rPr>
              <a:t>Demodulate-and-forward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52656" y="1772913"/>
            <a:ext cx="1099669" cy="571213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884" y="1887689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91680" y="1772913"/>
            <a:ext cx="438686" cy="359943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28479" y="2797158"/>
            <a:ext cx="3818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rather decrease the SNR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659020" y="1794462"/>
            <a:ext cx="2293695" cy="53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58686" y="895937"/>
            <a:ext cx="0" cy="17970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58686" y="1366414"/>
            <a:ext cx="474662" cy="42625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8694" y="942705"/>
            <a:ext cx="90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direct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5758689" y="1392145"/>
            <a:ext cx="1053485" cy="400520"/>
          </a:xfrm>
          <a:prstGeom prst="straightConnector1">
            <a:avLst/>
          </a:prstGeom>
          <a:ln w="508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595038" y="1380093"/>
            <a:ext cx="113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relayed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758690" y="1046445"/>
            <a:ext cx="1344300" cy="753358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043667" y="838147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combined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42434" y="1823267"/>
            <a:ext cx="3154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rotate before forward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91990" y="2787537"/>
            <a:ext cx="3417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amplify constructively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0110" y="1786922"/>
            <a:ext cx="1949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may amplify </a:t>
            </a:r>
            <a:br>
              <a:rPr lang="en-US" sz="2200" dirty="0" smtClean="0">
                <a:solidFill>
                  <a:schemeClr val="accent4"/>
                </a:solidFill>
              </a:rPr>
            </a:br>
            <a:r>
              <a:rPr lang="en-US" sz="2200" dirty="0" smtClean="0">
                <a:solidFill>
                  <a:schemeClr val="accent4"/>
                </a:solidFill>
              </a:rPr>
              <a:t>destructively</a:t>
            </a:r>
            <a:endParaRPr lang="en-US" sz="2200" dirty="0">
              <a:solidFill>
                <a:schemeClr val="accent4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49993" y="14766"/>
            <a:ext cx="298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</a:t>
            </a:r>
            <a:r>
              <a:rPr lang="en-US" sz="1600" dirty="0" err="1" smtClean="0">
                <a:solidFill>
                  <a:schemeClr val="bg1"/>
                </a:solidFill>
              </a:rPr>
              <a:t>FastForward</a:t>
            </a:r>
            <a:r>
              <a:rPr lang="en-US" sz="1600" dirty="0" smtClean="0">
                <a:solidFill>
                  <a:schemeClr val="bg1"/>
                </a:solidFill>
              </a:rPr>
              <a:t>, SIGCOMM’14]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96907" y="727261"/>
            <a:ext cx="2604122" cy="1945975"/>
            <a:chOff x="796907" y="727261"/>
            <a:chExt cx="2604122" cy="19459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1052656" y="1774711"/>
              <a:ext cx="2293695" cy="53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152322" y="876186"/>
              <a:ext cx="0" cy="179705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2152322" y="1346663"/>
              <a:ext cx="474662" cy="42625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2493634" y="1022813"/>
              <a:ext cx="90739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96907" y="1536204"/>
              <a:ext cx="2426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I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80278" y="727261"/>
              <a:ext cx="408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Q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393907" y="1541536"/>
            <a:ext cx="24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77278" y="732593"/>
            <a:ext cx="40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197" y="2265265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combined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67241" y="4062467"/>
            <a:ext cx="46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063408" y="5066925"/>
            <a:ext cx="1051763" cy="426567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483861" y="5072037"/>
            <a:ext cx="631307" cy="645847"/>
          </a:xfrm>
          <a:prstGeom prst="straightConnector1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3044" y="5440047"/>
            <a:ext cx="550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N</a:t>
            </a:r>
            <a:r>
              <a:rPr lang="en-US" sz="2000" baseline="-25000" dirty="0" smtClean="0">
                <a:solidFill>
                  <a:schemeClr val="accent6"/>
                </a:solidFill>
              </a:rPr>
              <a:t>r</a:t>
            </a:r>
            <a:endParaRPr lang="en-US" sz="2000" baseline="-25000" dirty="0">
              <a:solidFill>
                <a:schemeClr val="accent6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378568" y="5066923"/>
            <a:ext cx="153035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115168" y="4364327"/>
            <a:ext cx="0" cy="15017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737468" y="4415127"/>
            <a:ext cx="93600" cy="93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6" name="Oval 45"/>
          <p:cNvSpPr/>
          <p:nvPr/>
        </p:nvSpPr>
        <p:spPr>
          <a:xfrm>
            <a:off x="1403968" y="4415127"/>
            <a:ext cx="93600" cy="93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7" name="Oval 46"/>
          <p:cNvSpPr/>
          <p:nvPr/>
        </p:nvSpPr>
        <p:spPr>
          <a:xfrm>
            <a:off x="2737468" y="5704177"/>
            <a:ext cx="93600" cy="93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1" name="Oval 50"/>
          <p:cNvSpPr/>
          <p:nvPr/>
        </p:nvSpPr>
        <p:spPr>
          <a:xfrm>
            <a:off x="1403968" y="5704177"/>
            <a:ext cx="93600" cy="93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1125173" y="5493492"/>
            <a:ext cx="325595" cy="210685"/>
          </a:xfrm>
          <a:prstGeom prst="straightConnector1">
            <a:avLst/>
          </a:prstGeom>
          <a:ln w="28575">
            <a:solidFill>
              <a:schemeClr val="accent6"/>
            </a:solidFill>
            <a:prstDash val="sysDot"/>
            <a:headEnd type="arrow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245813" y="4065360"/>
            <a:ext cx="46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35558" y="5725310"/>
            <a:ext cx="46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00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40839" y="5701570"/>
            <a:ext cx="46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259625" y="4971160"/>
            <a:ext cx="397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</a:t>
            </a:r>
            <a:r>
              <a:rPr lang="en-US" sz="2000" dirty="0" smtClean="0">
                <a:solidFill>
                  <a:schemeClr val="bg1"/>
                </a:solidFill>
              </a:rPr>
              <a:t>’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35852" y="523353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x</a:t>
            </a:r>
            <a:endParaRPr lang="en-US" sz="2000" baseline="-25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91351" y="3977702"/>
            <a:ext cx="40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25173" y="4805035"/>
            <a:ext cx="24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3125" y="6044560"/>
            <a:ext cx="3156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 smtClean="0">
                <a:solidFill>
                  <a:schemeClr val="bg1"/>
                </a:solidFill>
              </a:rPr>
              <a:t>denoise</a:t>
            </a:r>
            <a:r>
              <a:rPr lang="en-US" sz="2400" u="sng" dirty="0" smtClean="0">
                <a:solidFill>
                  <a:schemeClr val="bg1"/>
                </a:solidFill>
              </a:rPr>
              <a:t> at the relay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479844" y="5933607"/>
            <a:ext cx="823286" cy="632780"/>
            <a:chOff x="7479844" y="5933607"/>
            <a:chExt cx="823286" cy="632780"/>
          </a:xfrm>
        </p:grpSpPr>
        <p:sp>
          <p:nvSpPr>
            <p:cNvPr id="68" name="Rectangle 67"/>
            <p:cNvSpPr/>
            <p:nvPr/>
          </p:nvSpPr>
          <p:spPr>
            <a:xfrm>
              <a:off x="7479844" y="6241791"/>
              <a:ext cx="823286" cy="3245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479844" y="5933607"/>
              <a:ext cx="823286" cy="31674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987291" y="4359506"/>
            <a:ext cx="823286" cy="768714"/>
            <a:chOff x="4987291" y="4359506"/>
            <a:chExt cx="823286" cy="768714"/>
          </a:xfrm>
        </p:grpSpPr>
        <p:sp>
          <p:nvSpPr>
            <p:cNvPr id="71" name="Rectangle 70"/>
            <p:cNvSpPr/>
            <p:nvPr/>
          </p:nvSpPr>
          <p:spPr>
            <a:xfrm>
              <a:off x="4987291" y="4791914"/>
              <a:ext cx="823286" cy="3363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987291" y="4359506"/>
              <a:ext cx="823286" cy="43756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810577" y="4356629"/>
            <a:ext cx="1282641" cy="822606"/>
            <a:chOff x="5810577" y="4356629"/>
            <a:chExt cx="1282641" cy="822606"/>
          </a:xfrm>
        </p:grpSpPr>
        <p:sp>
          <p:nvSpPr>
            <p:cNvPr id="74" name="Rectangle 73"/>
            <p:cNvSpPr/>
            <p:nvPr/>
          </p:nvSpPr>
          <p:spPr>
            <a:xfrm>
              <a:off x="6269932" y="4356629"/>
              <a:ext cx="823286" cy="79930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5810577" y="4364327"/>
              <a:ext cx="459355" cy="0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819470" y="4805035"/>
              <a:ext cx="450462" cy="374200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/>
          <p:cNvSpPr/>
          <p:nvPr/>
        </p:nvSpPr>
        <p:spPr>
          <a:xfrm>
            <a:off x="7479844" y="5121182"/>
            <a:ext cx="823286" cy="79930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4992766" y="4823193"/>
            <a:ext cx="817811" cy="331153"/>
            <a:chOff x="5135206" y="4571537"/>
            <a:chExt cx="817811" cy="331153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135206" y="4571537"/>
              <a:ext cx="817811" cy="331153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135206" y="4571537"/>
              <a:ext cx="817811" cy="331153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3786011" y="5199380"/>
            <a:ext cx="3565076" cy="1527824"/>
            <a:chOff x="3786011" y="5199380"/>
            <a:chExt cx="3565076" cy="1527824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3"/>
            <a:srcRect l="17148" t="11169" r="21205" b="9726"/>
            <a:stretch/>
          </p:blipFill>
          <p:spPr>
            <a:xfrm>
              <a:off x="3786011" y="5974431"/>
              <a:ext cx="749249" cy="54080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26" b="95935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8859" y="5974160"/>
              <a:ext cx="722228" cy="592227"/>
            </a:xfrm>
            <a:prstGeom prst="rect">
              <a:avLst/>
            </a:prstGeom>
          </p:spPr>
        </p:pic>
        <p:cxnSp>
          <p:nvCxnSpPr>
            <p:cNvPr id="84" name="Straight Arrow Connector 83"/>
            <p:cNvCxnSpPr/>
            <p:nvPr/>
          </p:nvCxnSpPr>
          <p:spPr>
            <a:xfrm>
              <a:off x="4601513" y="6388586"/>
              <a:ext cx="1950474" cy="0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>
              <a:off x="5290663" y="5199380"/>
              <a:ext cx="263015" cy="474831"/>
              <a:chOff x="5887780" y="1326325"/>
              <a:chExt cx="263015" cy="474831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5887780" y="1326325"/>
                <a:ext cx="139197" cy="16383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6026977" y="1326325"/>
                <a:ext cx="123818" cy="15088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6023220" y="1477205"/>
                <a:ext cx="2937" cy="32395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cxnSp>
          <p:nvCxnSpPr>
            <p:cNvPr id="86" name="Straight Arrow Connector 85"/>
            <p:cNvCxnSpPr/>
            <p:nvPr/>
          </p:nvCxnSpPr>
          <p:spPr>
            <a:xfrm>
              <a:off x="5685923" y="5441233"/>
              <a:ext cx="984759" cy="638529"/>
            </a:xfrm>
            <a:prstGeom prst="straightConnector1">
              <a:avLst/>
            </a:prstGeom>
            <a:ln w="508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4451763" y="5465655"/>
              <a:ext cx="742338" cy="638529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160561" y="5755782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52755" y="6327094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397493" y="3784871"/>
            <a:ext cx="348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bg1"/>
                </a:solidFill>
              </a:rPr>
              <a:t>only amplify the signal</a:t>
            </a:r>
            <a:endParaRPr lang="en-US" sz="2400" u="sng" dirty="0">
              <a:solidFill>
                <a:schemeClr val="bg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7647910" y="4337282"/>
            <a:ext cx="509971" cy="784830"/>
            <a:chOff x="8168745" y="4921715"/>
            <a:chExt cx="509971" cy="784830"/>
          </a:xfrm>
        </p:grpSpPr>
        <p:sp>
          <p:nvSpPr>
            <p:cNvPr id="95" name="TextBox 94"/>
            <p:cNvSpPr txBox="1"/>
            <p:nvPr/>
          </p:nvSpPr>
          <p:spPr>
            <a:xfrm>
              <a:off x="8182840" y="4921715"/>
              <a:ext cx="459431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S↑</a:t>
              </a:r>
            </a:p>
            <a:p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N</a:t>
              </a:r>
              <a:endParaRPr lang="en-US" sz="2000" dirty="0">
                <a:solidFill>
                  <a:schemeClr val="accent4"/>
                </a:solidFill>
                <a:latin typeface="Franklin Gothic Medium"/>
                <a:cs typeface="Franklin Gothic Medium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8168745" y="5343430"/>
              <a:ext cx="509971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1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7" grpId="0" animBg="1"/>
      <p:bldP spid="9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Mixed Symbols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018174" cy="5328592"/>
          </a:xfrm>
        </p:spPr>
        <p:txBody>
          <a:bodyPr/>
          <a:lstStyle/>
          <a:p>
            <a:r>
              <a:rPr lang="en-US" dirty="0" smtClean="0"/>
              <a:t>Demodulation takes a much longer time</a:t>
            </a:r>
          </a:p>
          <a:p>
            <a:pPr lvl="1"/>
            <a:r>
              <a:rPr lang="en-US" dirty="0" smtClean="0"/>
              <a:t>Receive the whole symbol </a:t>
            </a:r>
            <a:r>
              <a:rPr lang="en-US" dirty="0" smtClean="0">
                <a:sym typeface="Wingdings"/>
              </a:rPr>
              <a:t> FFT  demodulation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 modulation  IFFT</a:t>
            </a:r>
          </a:p>
          <a:p>
            <a:r>
              <a:rPr lang="en-US" dirty="0" smtClean="0">
                <a:sym typeface="Wingdings"/>
              </a:rPr>
              <a:t>It’s unlikely to fast forward within a CP interval</a:t>
            </a:r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73951" y="4765160"/>
            <a:ext cx="60836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smtClean="0"/>
              <a:t>Inter-symbol interference at the destination</a:t>
            </a:r>
            <a:endParaRPr lang="en-US" sz="2200" dirty="0"/>
          </a:p>
        </p:txBody>
      </p:sp>
      <p:sp>
        <p:nvSpPr>
          <p:cNvPr id="25" name="Explosion 1 24"/>
          <p:cNvSpPr/>
          <p:nvPr/>
        </p:nvSpPr>
        <p:spPr>
          <a:xfrm>
            <a:off x="4851941" y="2993432"/>
            <a:ext cx="613536" cy="449786"/>
          </a:xfrm>
          <a:prstGeom prst="irregularSeal1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6" name="圓角矩形 74"/>
          <p:cNvSpPr/>
          <p:nvPr/>
        </p:nvSpPr>
        <p:spPr>
          <a:xfrm>
            <a:off x="-6338" y="5620474"/>
            <a:ext cx="9187200" cy="78743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/>
                </a:solidFill>
                <a:sym typeface="Wingdings"/>
              </a:rPr>
              <a:t>Need to recover from mixed symbols</a:t>
            </a:r>
            <a:endParaRPr lang="en-US" sz="28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62235" y="3479851"/>
            <a:ext cx="7060600" cy="1277286"/>
            <a:chOff x="1525695" y="3555683"/>
            <a:chExt cx="7060600" cy="1277286"/>
          </a:xfrm>
        </p:grpSpPr>
        <p:sp>
          <p:nvSpPr>
            <p:cNvPr id="27" name="Rectangle 26"/>
            <p:cNvSpPr/>
            <p:nvPr/>
          </p:nvSpPr>
          <p:spPr>
            <a:xfrm>
              <a:off x="2641661" y="367705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18333" y="367705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25695" y="3630514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641661" y="3555683"/>
              <a:ext cx="0" cy="1253809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641661" y="4466789"/>
              <a:ext cx="2241412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538171" y="4463637"/>
              <a:ext cx="493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4F81BD"/>
                  </a:solidFill>
                </a:rPr>
                <a:t>Δt</a:t>
              </a:r>
              <a:endParaRPr lang="en-US" dirty="0">
                <a:solidFill>
                  <a:srgbClr val="4F81BD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40815" y="4199518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89005" y="367705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65677" y="367705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 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83073" y="421155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59745" y="421155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 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730417" y="421155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/>
                <a:t>CP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07089" y="421155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 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702123" y="3473969"/>
            <a:ext cx="979300" cy="1211685"/>
          </a:xfrm>
          <a:prstGeom prst="rect">
            <a:avLst/>
          </a:prstGeom>
          <a:solidFill>
            <a:schemeClr val="accent4">
              <a:alpha val="78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8085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22" y="1124744"/>
            <a:ext cx="8887278" cy="5328592"/>
          </a:xfrm>
        </p:spPr>
        <p:txBody>
          <a:bodyPr/>
          <a:lstStyle/>
          <a:p>
            <a:r>
              <a:rPr lang="en-US" dirty="0" smtClean="0"/>
              <a:t>Introduce delay to enable symbol-level alignment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Structure of combined signals is analogous to </a:t>
            </a:r>
            <a:r>
              <a:rPr lang="en-US" b="1" dirty="0" smtClean="0">
                <a:solidFill>
                  <a:srgbClr val="000000"/>
                </a:solidFill>
              </a:rPr>
              <a:t>convolutional code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Ensure </a:t>
            </a:r>
            <a:r>
              <a:rPr lang="en-US" dirty="0" err="1" smtClean="0"/>
              <a:t>Decodability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741359" y="3091634"/>
            <a:ext cx="403012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reception + processing + delay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90591" y="1837825"/>
            <a:ext cx="7215811" cy="1253809"/>
            <a:chOff x="890591" y="1837825"/>
            <a:chExt cx="7215811" cy="1253809"/>
          </a:xfrm>
        </p:grpSpPr>
        <p:sp>
          <p:nvSpPr>
            <p:cNvPr id="36" name="Rectangle 35"/>
            <p:cNvSpPr/>
            <p:nvPr/>
          </p:nvSpPr>
          <p:spPr>
            <a:xfrm>
              <a:off x="2042151" y="1962408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568374" y="1962408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2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094596" y="1962408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20819" y="1962408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996642" y="1961496"/>
              <a:ext cx="526223" cy="41048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n-</a:t>
              </a:r>
              <a:r>
                <a:rPr lang="en-US" sz="20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50901" y="1980091"/>
              <a:ext cx="441146" cy="42664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bIns="72000" rtlCol="0" anchor="b" anchorCtr="1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2568374" y="2793605"/>
              <a:ext cx="292519" cy="0"/>
            </a:xfrm>
            <a:prstGeom prst="straightConnector1">
              <a:avLst/>
            </a:prstGeom>
            <a:ln w="12700">
              <a:prstDash val="sysDash"/>
              <a:headEnd type="arrow" w="sm" len="sm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350645" y="2508844"/>
              <a:ext cx="441146" cy="426646"/>
            </a:xfrm>
            <a:prstGeom prst="rect">
              <a:avLst/>
            </a:prstGeom>
            <a:noFill/>
          </p:spPr>
          <p:txBody>
            <a:bodyPr wrap="none" bIns="72000" rtlCol="0" anchor="b" anchorCtr="1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522864" y="1961496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err="1" smtClean="0">
                  <a:solidFill>
                    <a:schemeClr val="bg1"/>
                  </a:solidFill>
                </a:rPr>
                <a:t>n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90591" y="1966297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93499" y="2535301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042151" y="1837825"/>
              <a:ext cx="0" cy="1253809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3099466" y="2557957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625689" y="2557957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2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51911" y="2557957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678134" y="2557957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053957" y="2559096"/>
              <a:ext cx="526223" cy="41048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n-</a:t>
              </a:r>
              <a:r>
                <a:rPr lang="en-US" sz="2000" baseline="-25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80179" y="2559096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err="1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err="1" smtClean="0">
                  <a:solidFill>
                    <a:schemeClr val="bg1"/>
                  </a:solidFill>
                </a:rPr>
                <a:t>n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3099466" y="1837825"/>
              <a:ext cx="0" cy="1253809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054699" y="2793605"/>
              <a:ext cx="513675" cy="0"/>
            </a:xfrm>
            <a:prstGeom prst="straightConnector1">
              <a:avLst/>
            </a:prstGeom>
            <a:ln w="12700">
              <a:prstDash val="sysDash"/>
              <a:headEnd type="arrow" w="sm" len="sm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4139699" y="1961496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5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665922" y="1961496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001512" y="2559176"/>
              <a:ext cx="526223" cy="41048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n-3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527734" y="2559176"/>
              <a:ext cx="526223" cy="410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93600" numCol="1" spcCol="0" rtlCol="0" fromWordArt="0" anchor="b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n-2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2860893" y="2793605"/>
              <a:ext cx="233703" cy="0"/>
            </a:xfrm>
            <a:prstGeom prst="straightConnector1">
              <a:avLst/>
            </a:prstGeom>
            <a:ln w="12700">
              <a:prstDash val="sysDash"/>
              <a:headEnd type="arrow" w="sm" len="sm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368319" y="4925201"/>
            <a:ext cx="6225795" cy="1192507"/>
            <a:chOff x="1368319" y="4925201"/>
            <a:chExt cx="6225795" cy="1192507"/>
          </a:xfrm>
        </p:grpSpPr>
        <p:sp>
          <p:nvSpPr>
            <p:cNvPr id="84" name="Rectangle 83"/>
            <p:cNvSpPr/>
            <p:nvPr/>
          </p:nvSpPr>
          <p:spPr>
            <a:xfrm>
              <a:off x="2210972" y="5625873"/>
              <a:ext cx="621450" cy="49183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bIns="140400" rtlCol="0" anchor="ctr" anchorCtr="1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i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824679" y="5625873"/>
              <a:ext cx="619740" cy="49183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bIns="140400" rtlCol="0" anchor="ctr" anchorCtr="1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i-1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44420" y="5625873"/>
              <a:ext cx="619740" cy="49183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bIns="140400" rtlCol="0" anchor="ctr" anchorCtr="1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x</a:t>
              </a:r>
              <a:r>
                <a:rPr lang="en-US" sz="2000" baseline="-25000" dirty="0" smtClean="0">
                  <a:solidFill>
                    <a:schemeClr val="bg1"/>
                  </a:solidFill>
                </a:rPr>
                <a:t>i-2</a:t>
              </a:r>
              <a:endParaRPr lang="en-US" sz="2000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90" name="Straight Arrow Connector 89"/>
            <p:cNvCxnSpPr>
              <a:endCxn id="84" idx="1"/>
            </p:cNvCxnSpPr>
            <p:nvPr/>
          </p:nvCxnSpPr>
          <p:spPr>
            <a:xfrm>
              <a:off x="1368319" y="5871791"/>
              <a:ext cx="842653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4304271" y="4933242"/>
              <a:ext cx="468000" cy="46800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360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+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97" name="Elbow Connector 96"/>
            <p:cNvCxnSpPr>
              <a:stCxn id="84" idx="0"/>
              <a:endCxn id="92" idx="2"/>
            </p:cNvCxnSpPr>
            <p:nvPr/>
          </p:nvCxnSpPr>
          <p:spPr>
            <a:xfrm rot="5400000" flipH="1" flipV="1">
              <a:off x="3183669" y="4505271"/>
              <a:ext cx="458631" cy="1782574"/>
            </a:xfrm>
            <a:prstGeom prst="bentConnector2">
              <a:avLst/>
            </a:prstGeom>
            <a:ln w="31750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2" idx="6"/>
            </p:cNvCxnSpPr>
            <p:nvPr/>
          </p:nvCxnSpPr>
          <p:spPr>
            <a:xfrm>
              <a:off x="4772271" y="5167242"/>
              <a:ext cx="1285592" cy="0"/>
            </a:xfrm>
            <a:prstGeom prst="straightConnector1">
              <a:avLst/>
            </a:prstGeom>
            <a:ln w="44450">
              <a:solidFill>
                <a:schemeClr val="accent4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547283" y="5185798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520741" y="5379849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03" name="Elbow Connector 102"/>
            <p:cNvCxnSpPr>
              <a:stCxn id="88" idx="3"/>
              <a:endCxn id="92" idx="4"/>
            </p:cNvCxnSpPr>
            <p:nvPr/>
          </p:nvCxnSpPr>
          <p:spPr>
            <a:xfrm flipV="1">
              <a:off x="4064160" y="5401242"/>
              <a:ext cx="474111" cy="470549"/>
            </a:xfrm>
            <a:prstGeom prst="bentConnector2">
              <a:avLst/>
            </a:prstGeom>
            <a:ln w="3175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6109889" y="4925201"/>
              <a:ext cx="14842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combined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06389" y="4239089"/>
            <a:ext cx="41908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accent4"/>
                </a:solidFill>
                <a:ea typeface="MS UI Gothic" pitchFamily="34" charset="-128"/>
                <a:cs typeface="Helvetica Light"/>
                <a:sym typeface="Wingdings"/>
              </a:rPr>
              <a:t> Viterbi-type Decoding</a:t>
            </a:r>
            <a:endParaRPr lang="en-US" sz="2600" b="1" dirty="0">
              <a:solidFill>
                <a:schemeClr val="accent4"/>
              </a:solidFill>
              <a:ea typeface="MS UI Gothic" pitchFamily="34" charset="-128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15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8" y="267154"/>
            <a:ext cx="8437145" cy="67990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Pros and Cons of Delay-and-Forward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751" y="1004804"/>
            <a:ext cx="8735249" cy="113814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Zapf Dingbats" charset="2"/>
              <a:buChar char="✔"/>
            </a:pPr>
            <a:r>
              <a:rPr lang="en-US" sz="2400" dirty="0" smtClean="0"/>
              <a:t>Negligible processing delay at relay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3349" y="3507621"/>
            <a:ext cx="8569193" cy="882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SzPct val="60000"/>
              <a:buFont typeface="Wingdings 3" pitchFamily="18" charset="2"/>
              <a:buChar char=""/>
              <a:defRPr sz="24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SzPct val="100000"/>
              <a:buFont typeface="Arial" pitchFamily="34" charset="0"/>
              <a:buChar char="•"/>
              <a:defRPr sz="20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b="0" kern="1200">
                <a:solidFill>
                  <a:schemeClr val="tx1"/>
                </a:solidFill>
                <a:latin typeface="Trebuchet MS" pitchFamily="34" charset="0"/>
                <a:ea typeface="MS UI Gothic" pitchFamily="34" charset="-128"/>
                <a:cs typeface="Lucida Sans Unicod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Zapf Dingbats" charset="2"/>
              <a:buChar char="✘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Also amplifying the noise at the relay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37656" y="1916697"/>
            <a:ext cx="23086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accent4"/>
                </a:solidFill>
              </a:rPr>
              <a:t>Still decodable </a:t>
            </a:r>
            <a:br>
              <a:rPr lang="en-US" sz="2200" dirty="0" smtClean="0">
                <a:solidFill>
                  <a:schemeClr val="accent4"/>
                </a:solidFill>
              </a:rPr>
            </a:br>
            <a:r>
              <a:rPr lang="en-US" sz="2200" dirty="0" smtClean="0">
                <a:solidFill>
                  <a:schemeClr val="accent4"/>
                </a:solidFill>
              </a:rPr>
              <a:t>with</a:t>
            </a:r>
            <a:r>
              <a:rPr lang="en-US" sz="2200" dirty="0">
                <a:solidFill>
                  <a:schemeClr val="accent4"/>
                </a:solidFill>
              </a:rPr>
              <a:t> </a:t>
            </a:r>
            <a:r>
              <a:rPr lang="en-US" sz="2200" dirty="0" smtClean="0">
                <a:solidFill>
                  <a:schemeClr val="accent4"/>
                </a:solidFill>
              </a:rPr>
              <a:t>OFDM</a:t>
            </a:r>
            <a:endParaRPr lang="en-US" sz="2200" dirty="0">
              <a:solidFill>
                <a:schemeClr val="accent4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2405" y="3453136"/>
            <a:ext cx="8558089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565289" y="5738513"/>
            <a:ext cx="823286" cy="632780"/>
            <a:chOff x="5565289" y="5738513"/>
            <a:chExt cx="823286" cy="632780"/>
          </a:xfrm>
        </p:grpSpPr>
        <p:sp>
          <p:nvSpPr>
            <p:cNvPr id="64" name="Rectangle 63"/>
            <p:cNvSpPr/>
            <p:nvPr/>
          </p:nvSpPr>
          <p:spPr>
            <a:xfrm>
              <a:off x="5565289" y="6046697"/>
              <a:ext cx="823286" cy="32459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/>
                <a:t>noise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565289" y="5738513"/>
              <a:ext cx="823286" cy="31674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6404" y="4105062"/>
            <a:ext cx="4593631" cy="2433931"/>
            <a:chOff x="876404" y="4105062"/>
            <a:chExt cx="4593631" cy="24339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17148" t="11169" r="21205" b="9726"/>
            <a:stretch/>
          </p:blipFill>
          <p:spPr>
            <a:xfrm>
              <a:off x="876404" y="5767065"/>
              <a:ext cx="749249" cy="54080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1870" l="0" r="9333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47807" y="5790804"/>
              <a:ext cx="722228" cy="592227"/>
            </a:xfrm>
            <a:prstGeom prst="rect">
              <a:avLst/>
            </a:prstGeom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1721073" y="6193492"/>
              <a:ext cx="2855596" cy="0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8565" y="6138883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008138" y="5004286"/>
              <a:ext cx="263015" cy="474831"/>
              <a:chOff x="5887780" y="1326325"/>
              <a:chExt cx="263015" cy="474831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5887780" y="1326325"/>
                <a:ext cx="139197" cy="1638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026977" y="1326325"/>
                <a:ext cx="123818" cy="1508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023220" y="1477205"/>
                <a:ext cx="2937" cy="32395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cxnSp>
        </p:grpSp>
        <p:cxnSp>
          <p:nvCxnSpPr>
            <p:cNvPr id="53" name="Straight Arrow Connector 52"/>
            <p:cNvCxnSpPr/>
            <p:nvPr/>
          </p:nvCxnSpPr>
          <p:spPr>
            <a:xfrm>
              <a:off x="3403398" y="5246139"/>
              <a:ext cx="1344409" cy="748308"/>
            </a:xfrm>
            <a:prstGeom prst="straightConnector1">
              <a:avLst/>
            </a:prstGeom>
            <a:ln w="50800">
              <a:solidFill>
                <a:schemeClr val="accent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1626117" y="5246139"/>
              <a:ext cx="1261035" cy="748308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2954090" y="5514998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811596" y="4537470"/>
              <a:ext cx="823286" cy="33630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b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811596" y="4105062"/>
              <a:ext cx="823286" cy="43756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34882" y="4030965"/>
            <a:ext cx="1282641" cy="1413650"/>
            <a:chOff x="3634882" y="4030965"/>
            <a:chExt cx="1282641" cy="1413650"/>
          </a:xfrm>
        </p:grpSpPr>
        <p:sp>
          <p:nvSpPr>
            <p:cNvPr id="68" name="Rectangle 67"/>
            <p:cNvSpPr/>
            <p:nvPr/>
          </p:nvSpPr>
          <p:spPr>
            <a:xfrm>
              <a:off x="4094237" y="4830273"/>
              <a:ext cx="823286" cy="61434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46800" rtlCol="0" anchor="ctr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94237" y="4030965"/>
              <a:ext cx="823286" cy="79930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648417" y="4537471"/>
              <a:ext cx="439617" cy="292802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634882" y="4873776"/>
              <a:ext cx="466383" cy="570839"/>
            </a:xfrm>
            <a:prstGeom prst="line">
              <a:avLst/>
            </a:prstGeom>
            <a:ln w="38100">
              <a:solidFill>
                <a:schemeClr val="bg1"/>
              </a:solidFill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565289" y="4319200"/>
            <a:ext cx="823286" cy="1413650"/>
            <a:chOff x="5565289" y="4319200"/>
            <a:chExt cx="823286" cy="1413650"/>
          </a:xfrm>
        </p:grpSpPr>
        <p:sp>
          <p:nvSpPr>
            <p:cNvPr id="79" name="Rectangle 78"/>
            <p:cNvSpPr/>
            <p:nvPr/>
          </p:nvSpPr>
          <p:spPr>
            <a:xfrm>
              <a:off x="5565289" y="5118508"/>
              <a:ext cx="823286" cy="61434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45720" rIns="0" bIns="4680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/>
                <a:t>noise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565289" y="4319200"/>
              <a:ext cx="823286" cy="7993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20238" y="4314103"/>
            <a:ext cx="823286" cy="2052094"/>
            <a:chOff x="6920238" y="4314103"/>
            <a:chExt cx="823286" cy="2052094"/>
          </a:xfrm>
        </p:grpSpPr>
        <p:sp>
          <p:nvSpPr>
            <p:cNvPr id="83" name="Rectangle 82"/>
            <p:cNvSpPr/>
            <p:nvPr/>
          </p:nvSpPr>
          <p:spPr>
            <a:xfrm>
              <a:off x="6920238" y="5420583"/>
              <a:ext cx="823286" cy="9456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bIns="0" rtlCol="0" anchor="ctr" anchorCtr="1"/>
            <a:lstStyle/>
            <a:p>
              <a:pPr algn="ctr"/>
              <a:r>
                <a:rPr lang="en-US" sz="2000" dirty="0" smtClean="0"/>
                <a:t>noise</a:t>
              </a:r>
              <a:endParaRPr lang="en-US" sz="2000" dirty="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920238" y="4314103"/>
              <a:ext cx="823286" cy="1144332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6656554" y="3882064"/>
            <a:ext cx="14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/>
                </a:solidFill>
              </a:rPr>
              <a:t>combined</a:t>
            </a:r>
            <a:endParaRPr lang="en-US" sz="2000" dirty="0">
              <a:solidFill>
                <a:schemeClr val="accent4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40683" y="1799273"/>
            <a:ext cx="5186180" cy="1354449"/>
            <a:chOff x="1280823" y="2003393"/>
            <a:chExt cx="5186180" cy="1354449"/>
          </a:xfrm>
        </p:grpSpPr>
        <p:sp>
          <p:nvSpPr>
            <p:cNvPr id="6" name="Rectangle 5"/>
            <p:cNvSpPr/>
            <p:nvPr/>
          </p:nvSpPr>
          <p:spPr>
            <a:xfrm>
              <a:off x="2518397" y="212476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995069" y="212476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80823" y="2091734"/>
              <a:ext cx="90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direct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518397" y="2003393"/>
              <a:ext cx="0" cy="1253809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518397" y="2914499"/>
              <a:ext cx="255600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22519" y="2988510"/>
              <a:ext cx="3922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4F81BD"/>
                  </a:solidFill>
                </a:rPr>
                <a:t>Δt</a:t>
              </a:r>
              <a:endParaRPr lang="en-US" dirty="0">
                <a:solidFill>
                  <a:srgbClr val="4F81BD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95943" y="2660738"/>
              <a:ext cx="1133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relayed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365741" y="2124762"/>
              <a:ext cx="483938" cy="3981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42413" y="2124762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763781" y="265926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/>
                <a:t>CP</a:t>
              </a:r>
              <a:endParaRPr lang="en-US" sz="2000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240453" y="265926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symbol1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611125" y="2659265"/>
              <a:ext cx="483938" cy="39819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/>
                <a:t>CP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087797" y="2659265"/>
              <a:ext cx="1379206" cy="398192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symbol2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2682846" y="1820997"/>
            <a:ext cx="1383520" cy="1117784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5" name="Right Arrow 94"/>
          <p:cNvSpPr/>
          <p:nvPr/>
        </p:nvSpPr>
        <p:spPr>
          <a:xfrm>
            <a:off x="6519665" y="5209506"/>
            <a:ext cx="287785" cy="251165"/>
          </a:xfrm>
          <a:prstGeom prst="rightArrow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7" name="Rectangle 106"/>
          <p:cNvSpPr/>
          <p:nvPr/>
        </p:nvSpPr>
        <p:spPr>
          <a:xfrm>
            <a:off x="4523234" y="1820997"/>
            <a:ext cx="1383520" cy="1117784"/>
          </a:xfrm>
          <a:prstGeom prst="rect">
            <a:avLst/>
          </a:prstGeom>
          <a:solidFill>
            <a:schemeClr val="accent4">
              <a:lumMod val="60000"/>
              <a:lumOff val="40000"/>
              <a:alpha val="63000"/>
            </a:schemeClr>
          </a:solidFill>
          <a:ln w="1270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1" name="Group 110"/>
          <p:cNvGrpSpPr/>
          <p:nvPr/>
        </p:nvGrpSpPr>
        <p:grpSpPr>
          <a:xfrm>
            <a:off x="7861031" y="4830273"/>
            <a:ext cx="509971" cy="784830"/>
            <a:chOff x="8168745" y="4921715"/>
            <a:chExt cx="509971" cy="784830"/>
          </a:xfrm>
        </p:grpSpPr>
        <p:sp>
          <p:nvSpPr>
            <p:cNvPr id="108" name="TextBox 107"/>
            <p:cNvSpPr txBox="1"/>
            <p:nvPr/>
          </p:nvSpPr>
          <p:spPr>
            <a:xfrm>
              <a:off x="8182840" y="4921715"/>
              <a:ext cx="47959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S↑</a:t>
              </a:r>
            </a:p>
            <a:p>
              <a:r>
                <a:rPr lang="en-US" sz="2000" dirty="0" smtClean="0">
                  <a:solidFill>
                    <a:schemeClr val="accent4"/>
                  </a:solidFill>
                  <a:latin typeface="Franklin Gothic Medium"/>
                  <a:cs typeface="Franklin Gothic Medium"/>
                </a:rPr>
                <a:t>N↑</a:t>
              </a:r>
              <a:endParaRPr lang="en-US" sz="2000" dirty="0">
                <a:solidFill>
                  <a:schemeClr val="accent4"/>
                </a:solidFill>
                <a:latin typeface="Franklin Gothic Medium"/>
                <a:cs typeface="Franklin Gothic Medium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8168745" y="5343430"/>
              <a:ext cx="509971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241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86" grpId="0"/>
      <p:bldP spid="94" grpId="0" animBg="1"/>
      <p:bldP spid="95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287383" y="267154"/>
            <a:ext cx="8569234" cy="679903"/>
          </a:xfrm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5880"/>
            </a:lvl1pPr>
          </a:lstStyle>
          <a:p>
            <a:r>
              <a:rPr sz="4000" dirty="0"/>
              <a:t>Co-Channel (In-band) Full-duplex</a:t>
            </a:r>
          </a:p>
        </p:txBody>
      </p:sp>
      <p:sp>
        <p:nvSpPr>
          <p:cNvPr id="208" name="Shape 208"/>
          <p:cNvSpPr>
            <a:spLocks noGrp="1"/>
          </p:cNvSpPr>
          <p:nvPr>
            <p:ph idx="1"/>
          </p:nvPr>
        </p:nvSpPr>
        <p:spPr>
          <a:xfrm>
            <a:off x="628650" y="4415247"/>
            <a:ext cx="7886700" cy="19986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03152" indent="-303152" defTabSz="398428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 smtClean="0"/>
              <a:t>The transmitted signals will be an interference of the received signals!</a:t>
            </a:r>
          </a:p>
          <a:p>
            <a:pPr marL="303152" indent="-303152" defTabSz="398428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 smtClean="0"/>
              <a:t>But, </a:t>
            </a:r>
            <a:r>
              <a:rPr lang="en-US" altLang="zh-CN" dirty="0" smtClean="0">
                <a:solidFill>
                  <a:schemeClr val="accent2"/>
                </a:solidFill>
              </a:rPr>
              <a:t>we know what we are transmitting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>
                <a:sym typeface="Wingdings"/>
              </a:rPr>
              <a:t> Cancel it! </a:t>
            </a:r>
            <a:endParaRPr lang="en-US" altLang="zh-CN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14642" y="1864832"/>
            <a:ext cx="5410200" cy="20669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1880" y="1214647"/>
            <a:ext cx="8360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Very strong self-interference (~70dB for 802.11)</a:t>
            </a:r>
          </a:p>
        </p:txBody>
      </p:sp>
    </p:spTree>
    <p:extLst>
      <p:ext uri="{BB962C8B-B14F-4D97-AF65-F5344CB8AC3E}">
        <p14:creationId xmlns:p14="http://schemas.microsoft.com/office/powerpoint/2010/main" val="1278484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beyond 2x 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Can solve some fundamental problems 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Hidden terminal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Primary detection for cognitive radios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Network congestion and WLAN fairness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/>
              <a:t>Excessive latency in </a:t>
            </a:r>
            <a:r>
              <a:rPr lang="en-US" sz="2400" dirty="0" err="1" smtClean="0"/>
              <a:t>multihop</a:t>
            </a:r>
            <a:r>
              <a:rPr lang="en-US" sz="2400" dirty="0" smtClean="0"/>
              <a:t> wireless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73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Mitigating Hidden Terminal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network have hidden terminals </a:t>
            </a:r>
          </a:p>
          <a:p>
            <a:pPr lvl="1"/>
            <a:r>
              <a:rPr lang="en-US" dirty="0" smtClean="0"/>
              <a:t>CSMA/CA cannot solve this</a:t>
            </a:r>
          </a:p>
          <a:p>
            <a:pPr lvl="1"/>
            <a:r>
              <a:rPr lang="en-US" dirty="0" smtClean="0"/>
              <a:t>Schemes like RTS/CTS introduce significant overhead</a:t>
            </a:r>
            <a:endParaRPr lang="en-US" dirty="0"/>
          </a:p>
          <a:p>
            <a:pPr lvl="4"/>
            <a:endParaRPr lang="en-US" dirty="0" smtClean="0"/>
          </a:p>
          <a:p>
            <a:pPr lvl="5"/>
            <a:endParaRPr lang="en-US" dirty="0" smtClean="0"/>
          </a:p>
          <a:p>
            <a:pPr lvl="5"/>
            <a:endParaRPr lang="en-US" dirty="0"/>
          </a:p>
          <a:p>
            <a:r>
              <a:rPr lang="en-US" dirty="0" smtClean="0"/>
              <a:t>Full-duplex solves hidden terminals</a:t>
            </a:r>
          </a:p>
          <a:p>
            <a:pPr lvl="1"/>
            <a:r>
              <a:rPr lang="en-US" dirty="0" smtClean="0"/>
              <a:t>Since both slides transmit at the same time, no hidden terminals exist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144837" y="3039917"/>
            <a:ext cx="710255" cy="7716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02058" y="2596922"/>
            <a:ext cx="1117993" cy="12146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05045" y="3039917"/>
            <a:ext cx="710255" cy="771669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24" idx="3"/>
          </p:cNvCxnSpPr>
          <p:nvPr/>
        </p:nvCxnSpPr>
        <p:spPr>
          <a:xfrm flipV="1">
            <a:off x="3855092" y="3425751"/>
            <a:ext cx="957528" cy="1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1"/>
          </p:cNvCxnSpPr>
          <p:nvPr/>
        </p:nvCxnSpPr>
        <p:spPr>
          <a:xfrm flipH="1" flipV="1">
            <a:off x="6109490" y="3425751"/>
            <a:ext cx="1295555" cy="1"/>
          </a:xfrm>
          <a:prstGeom prst="straightConnector1">
            <a:avLst/>
          </a:prstGeom>
          <a:ln w="44450">
            <a:solidFill>
              <a:schemeClr val="bg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240086" y="2733269"/>
            <a:ext cx="333626" cy="470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X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923868" y="5405293"/>
            <a:ext cx="710255" cy="77166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1089" y="4962298"/>
            <a:ext cx="1117993" cy="12146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184076" y="5405293"/>
            <a:ext cx="710255" cy="771669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3705563" y="5791127"/>
            <a:ext cx="957528" cy="1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888521" y="5791127"/>
            <a:ext cx="1295555" cy="1"/>
          </a:xfrm>
          <a:prstGeom prst="straightConnector1">
            <a:avLst/>
          </a:prstGeom>
          <a:ln w="44450">
            <a:solidFill>
              <a:schemeClr val="bg1"/>
            </a:solidFill>
            <a:prstDash val="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3634123" y="5941938"/>
            <a:ext cx="1052182" cy="13526"/>
          </a:xfrm>
          <a:prstGeom prst="straightConnector1">
            <a:avLst/>
          </a:prstGeom>
          <a:ln w="444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6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3" y="252866"/>
            <a:ext cx="8515351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Primary Detection </a:t>
            </a:r>
            <a:r>
              <a:rPr lang="en-US" smtClean="0"/>
              <a:t>in Whitespaces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b="7601"/>
          <a:stretch/>
        </p:blipFill>
        <p:spPr>
          <a:xfrm>
            <a:off x="14288" y="1094102"/>
            <a:ext cx="9103360" cy="54448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8292"/>
          <a:stretch/>
        </p:blipFill>
        <p:spPr>
          <a:xfrm>
            <a:off x="12064" y="1138261"/>
            <a:ext cx="9103360" cy="53555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3" y="252866"/>
            <a:ext cx="8515351" cy="679903"/>
          </a:xfrm>
        </p:spPr>
        <p:txBody>
          <a:bodyPr>
            <a:normAutofit/>
          </a:bodyPr>
          <a:lstStyle/>
          <a:p>
            <a:r>
              <a:rPr lang="en-US" dirty="0" smtClean="0"/>
              <a:t>Primary Detection </a:t>
            </a:r>
            <a:r>
              <a:rPr lang="en-US" smtClean="0"/>
              <a:t>in Whitespaces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5423</TotalTime>
  <Words>1624</Words>
  <Application>Microsoft Macintosh PowerPoint</Application>
  <PresentationFormat>On-screen Show (4:3)</PresentationFormat>
  <Paragraphs>529</Paragraphs>
  <Slides>47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AppleSymbols</vt:lpstr>
      <vt:lpstr>Avenir Roman</vt:lpstr>
      <vt:lpstr>Calibri</vt:lpstr>
      <vt:lpstr>Century Gothic</vt:lpstr>
      <vt:lpstr>Franklin Gothic Medium</vt:lpstr>
      <vt:lpstr>Gill Sans</vt:lpstr>
      <vt:lpstr>Helvetica Light</vt:lpstr>
      <vt:lpstr>Lucida Sans Unicode</vt:lpstr>
      <vt:lpstr>Microsoft JhengHei</vt:lpstr>
      <vt:lpstr>MS UI Gothic</vt:lpstr>
      <vt:lpstr>Symbol</vt:lpstr>
      <vt:lpstr>Trebuchet MS</vt:lpstr>
      <vt:lpstr>Wingdings</vt:lpstr>
      <vt:lpstr>Zapf Dingbats</vt:lpstr>
      <vt:lpstr>宋体</vt:lpstr>
      <vt:lpstr>新細明體</vt:lpstr>
      <vt:lpstr>Arial</vt:lpstr>
      <vt:lpstr>Office Theme</vt:lpstr>
      <vt:lpstr>Wireless Communication Systems @CS.NCTU</vt:lpstr>
      <vt:lpstr>Outline</vt:lpstr>
      <vt:lpstr>What is Duplex?</vt:lpstr>
      <vt:lpstr>How Half-duplex Works?</vt:lpstr>
      <vt:lpstr>Co-Channel (In-band) Full-duplex</vt:lpstr>
      <vt:lpstr>Benefits beyond 2x Gain</vt:lpstr>
      <vt:lpstr>Mitigating Hidden Terminal</vt:lpstr>
      <vt:lpstr>Primary Detection in Whitespaces</vt:lpstr>
      <vt:lpstr>Primary Detection in Whitespaces</vt:lpstr>
      <vt:lpstr>Network Congestion and Fairness</vt:lpstr>
      <vt:lpstr>Network Congestion and Fairness</vt:lpstr>
      <vt:lpstr>Reducing Round-Trip Time</vt:lpstr>
      <vt:lpstr>Outline</vt:lpstr>
      <vt:lpstr>Self-Interference Cancellation</vt:lpstr>
      <vt:lpstr>Self-Interference Cancellation</vt:lpstr>
      <vt:lpstr>What Makes Cancellation Non-Ideal?</vt:lpstr>
      <vt:lpstr>Analog Cancellation</vt:lpstr>
      <vt:lpstr>Analog Cancellation</vt:lpstr>
      <vt:lpstr>Digital Cancellation</vt:lpstr>
      <vt:lpstr>How Digital Cancellation Works?</vt:lpstr>
      <vt:lpstr>Digital Cancellation for OFDM</vt:lpstr>
      <vt:lpstr>Combine RF/Digital Cancellation</vt:lpstr>
      <vt:lpstr>Antenna Cancellation</vt:lpstr>
      <vt:lpstr>Antenna Cancellation: Block Diagram</vt:lpstr>
      <vt:lpstr>Performance</vt:lpstr>
      <vt:lpstr>Impact of Bandwidth</vt:lpstr>
      <vt:lpstr>Bandwidth v.s. SIC Performance </vt:lpstr>
      <vt:lpstr>Outline</vt:lpstr>
      <vt:lpstr>Full-Duplex Radios </vt:lpstr>
      <vt:lpstr>Three-Node Full-Duplex</vt:lpstr>
      <vt:lpstr>Access Control for 3-Node FD</vt:lpstr>
      <vt:lpstr>Existing Works</vt:lpstr>
      <vt:lpstr>Our Proposal: Probabilistic-based MAC </vt:lpstr>
      <vt:lpstr>Candidate Pairing Pairs</vt:lpstr>
      <vt:lpstr>Linear Programming Model</vt:lpstr>
      <vt:lpstr>Probabilistic Contention</vt:lpstr>
      <vt:lpstr>Outline</vt:lpstr>
      <vt:lpstr>Today’s Wireless Networks</vt:lpstr>
      <vt:lpstr>What Can We Do?</vt:lpstr>
      <vt:lpstr>Traditional Half-Duplex Relaying</vt:lpstr>
      <vt:lpstr>Full-Duplex Relaying!</vt:lpstr>
      <vt:lpstr>PowerPoint Presentation</vt:lpstr>
      <vt:lpstr>Pros and Cons of Amplify-and-Forward</vt:lpstr>
      <vt:lpstr>PowerPoint Presentation</vt:lpstr>
      <vt:lpstr>Challenges: Mixed Symbols</vt:lpstr>
      <vt:lpstr>How to Ensure Decodability?</vt:lpstr>
      <vt:lpstr>Pros and Cons of Delay-and-Forward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Microsoft Office User</dc:creator>
  <cp:lastModifiedBy>Microsoft Office User</cp:lastModifiedBy>
  <cp:revision>2590</cp:revision>
  <dcterms:created xsi:type="dcterms:W3CDTF">2016-05-20T14:57:22Z</dcterms:created>
  <dcterms:modified xsi:type="dcterms:W3CDTF">2017-01-03T01:11:20Z</dcterms:modified>
</cp:coreProperties>
</file>