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3" r:id="rId1"/>
  </p:sldMasterIdLst>
  <p:notesMasterIdLst>
    <p:notesMasterId r:id="rId28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84" userDrawn="1">
          <p15:clr>
            <a:srgbClr val="A4A3A4"/>
          </p15:clr>
        </p15:guide>
        <p15:guide id="5" orient="horz" pos="2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1" autoAdjust="0"/>
    <p:restoredTop sz="88462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832" y="200"/>
      </p:cViewPr>
      <p:guideLst>
        <p:guide pos="1584"/>
        <p:guide orient="horz" pos="2976"/>
      </p:guideLst>
    </p:cSldViewPr>
  </p:slideViewPr>
  <p:outlineViewPr>
    <p:cViewPr>
      <p:scale>
        <a:sx n="33" d="100"/>
        <a:sy n="33" d="100"/>
      </p:scale>
      <p:origin x="0" y="220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D3669-69F2-3243-930B-CCB8B35DED66}" type="datetimeFigureOut">
              <a:rPr lang="en-US" smtClean="0"/>
              <a:t>12/26/16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0528-0557-C24C-954E-CAEC5030BE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6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9597D-6637-2C47-B97E-CEBE3153BF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960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7F219-FFCA-A94B-9A6A-E04CE31D2B2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005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92EE-16DB-1E44-A72D-B2560EFF51B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574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593D7-EDD9-EA49-967F-C42251FD6A1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04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2BC48-AA2D-C049-BFFE-FF82D7BD29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287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250F0-D94A-904F-B2C3-FF0E9750EBD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291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B7706-1A91-3948-AB7D-E777577272B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933136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BA841-D008-ED45-A38E-C2070974BDC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867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E8680-7BB8-384D-B829-FE4B12B43C9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06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C4F1A-9AA4-AB48-9943-7D083182540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826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9EBA1-F1C8-F244-BA82-EE55E5AA129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76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1FD4C-E9C9-F646-A8FF-E262463AE68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854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90828-D7F4-7349-A9C7-AF268ED5668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240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AC34A-277B-2E46-BF21-6CF8AD2C66B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8883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DFDC8-C86D-584D-AF12-07D5A310AE0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993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C0BB1-C46D-9B44-97FF-61BE6E1F595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310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6DFEA-DF57-4B46-BA24-412D5195F92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42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EAD43-0F41-4749-9DD1-FDFE7D0C069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6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9D82C-1C97-4D48-A9F1-5F48B224ECE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25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D90CC-F5D1-8145-8672-7BE646CEAD8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32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974D9-8C09-9144-85B0-3D46476BE49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4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A8F70-191D-5F42-90BC-D9CC982316E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368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756A0-42D3-BB44-A143-CD42FBA3CBE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509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3BE6C-BFB8-3E44-9136-CDF0A916A7F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76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33C7-C77C-F844-B00D-D5CCA29CD3EC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13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459B-03FE-7942-BB5A-302AFA9CCBB1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0114" y="947057"/>
            <a:ext cx="8425543" cy="0"/>
          </a:xfrm>
          <a:prstGeom prst="line">
            <a:avLst/>
          </a:prstGeom>
          <a:ln w="34925" cap="rnd">
            <a:solidFill>
              <a:schemeClr val="accent6"/>
            </a:solidFill>
            <a:rou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1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FE42-FA21-ED4B-A034-48E97DC1FE67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69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0271B-9AEA-7040-AB23-15AE4C04D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6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D2E068-9AA1-D242-8D20-C315E7EA7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41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 marL="685800" indent="-228600">
              <a:lnSpc>
                <a:spcPct val="100000"/>
              </a:lnSpc>
              <a:buFont typeface="AppleSymbols" charset="0"/>
              <a:buChar char="⎻"/>
              <a:defRPr/>
            </a:lvl2pPr>
            <a:lvl3pPr marL="1143000" indent="-228600">
              <a:buFont typeface="Wingdings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18A7-5840-B749-983B-B81D5C762933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0114" y="947057"/>
            <a:ext cx="8425543" cy="0"/>
          </a:xfrm>
          <a:prstGeom prst="line">
            <a:avLst/>
          </a:prstGeom>
          <a:ln w="34925" cap="rnd">
            <a:solidFill>
              <a:schemeClr val="accent6"/>
            </a:solidFill>
            <a:rou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05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8865-22E5-4F4C-B9F3-A29EE39C7E93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614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8A05-359D-4C4B-882A-015CC3BA2353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70114" y="947057"/>
            <a:ext cx="8425543" cy="0"/>
          </a:xfrm>
          <a:prstGeom prst="line">
            <a:avLst/>
          </a:prstGeom>
          <a:ln w="34925" cap="rnd">
            <a:solidFill>
              <a:schemeClr val="accent6"/>
            </a:solidFill>
            <a:rou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5CA-5D63-5845-928C-9ABDD15CEEE2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5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7686-A80A-4A48-BF05-18CF5685754B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70114" y="947057"/>
            <a:ext cx="8425543" cy="0"/>
          </a:xfrm>
          <a:prstGeom prst="line">
            <a:avLst/>
          </a:prstGeom>
          <a:ln w="34925" cap="rnd">
            <a:solidFill>
              <a:schemeClr val="accent6"/>
            </a:solidFill>
            <a:rou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3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307A-F606-CB4F-A01A-101726FD676A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871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E794-C623-C044-9635-6B98933C42A9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467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F95-61AD-ED45-A424-21065F1F60CC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3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7154"/>
            <a:ext cx="7886700" cy="679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5399"/>
            <a:ext cx="7886700" cy="488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042B-37DA-C744-89B7-7A737E26FE59}" type="datetime1">
              <a:rPr lang="en-US" smtClean="0"/>
              <a:t>12/26/16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WCS'16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69989"/>
            <a:ext cx="9167150" cy="1238492"/>
          </a:xfrm>
        </p:spPr>
        <p:txBody>
          <a:bodyPr anchor="b">
            <a:normAutofit/>
          </a:bodyPr>
          <a:lstStyle/>
          <a:p>
            <a:r>
              <a:rPr lang="en-US" sz="4000" dirty="0" smtClean="0">
                <a:latin typeface="+mn-lt"/>
              </a:rPr>
              <a:t>Wireless Communication Systems</a:t>
            </a:r>
            <a:br>
              <a:rPr lang="en-US" sz="40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@CS.NCTU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357132"/>
          </a:xfrm>
        </p:spPr>
        <p:txBody>
          <a:bodyPr>
            <a:normAutofit/>
          </a:bodyPr>
          <a:lstStyle/>
          <a:p>
            <a:r>
              <a:rPr lang="en-US" sz="2800" smtClean="0"/>
              <a:t>Lecture </a:t>
            </a:r>
            <a:r>
              <a:rPr lang="en-US" sz="2800" smtClean="0"/>
              <a:t>12: </a:t>
            </a:r>
            <a:r>
              <a:rPr lang="en-US" sz="2800" dirty="0" smtClean="0"/>
              <a:t>Soft Information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Instructor: Kate Ching-</a:t>
            </a:r>
            <a:r>
              <a:rPr lang="en-US" dirty="0" err="1" smtClean="0"/>
              <a:t>Ju</a:t>
            </a:r>
            <a:r>
              <a:rPr lang="en-US" dirty="0" smtClean="0"/>
              <a:t> Lin (</a:t>
            </a:r>
            <a:r>
              <a:rPr lang="zh-TW" altLang="en-US" dirty="0" smtClean="0">
                <a:latin typeface="Microsoft JhengHei" charset="-120"/>
                <a:ea typeface="Microsoft JhengHei" charset="-120"/>
                <a:cs typeface="Microsoft JhengHei" charset="-120"/>
              </a:rPr>
              <a:t>林靖茹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38-474A-2843-8564-E62A248678C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31950"/>
            <a:ext cx="8686800" cy="7270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How does receiver know which bits are correct?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231775" y="4351338"/>
            <a:ext cx="8455025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cophilSans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cophilSans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cophilSans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cophilSans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US" altLang="en-US" sz="2600" b="1" dirty="0">
                <a:latin typeface="+mn-lt"/>
              </a:rPr>
              <a:t>How does receiver know P2 is there at all?</a:t>
            </a:r>
          </a:p>
          <a:p>
            <a:pPr>
              <a:buFontTx/>
              <a:buAutoNum type="arabicPeriod" startAt="3"/>
            </a:pPr>
            <a:r>
              <a:rPr lang="en-US" altLang="en-US" sz="2600" dirty="0">
                <a:latin typeface="+mn-lt"/>
              </a:rPr>
              <a:t>How to design an efficient ARQ protocol?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877888" y="2341563"/>
            <a:ext cx="2143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b="1">
                <a:solidFill>
                  <a:srgbClr val="FF5050"/>
                </a:solidFill>
              </a:rPr>
              <a:t>A: SoftPHY:</a:t>
            </a:r>
          </a:p>
        </p:txBody>
      </p:sp>
      <p:pic>
        <p:nvPicPr>
          <p:cNvPr id="271367" name="Picture 7" descr="uncertaint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2419350"/>
            <a:ext cx="3697287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368" name="Picture 8" descr="collision_nopo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898775"/>
            <a:ext cx="5822950" cy="118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8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2804-93AD-8143-87F5-33FF3C670321}" type="slidenum">
              <a:rPr lang="en-US" altLang="en-US"/>
              <a:pPr/>
              <a:t>11</a:t>
            </a:fld>
            <a:endParaRPr lang="en-US" altLang="en-US"/>
          </a:p>
        </p:txBody>
      </p:sp>
      <p:pic>
        <p:nvPicPr>
          <p:cNvPr id="61460" name="Picture 20" descr="packet_lay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65"/>
          <a:stretch/>
        </p:blipFill>
        <p:spPr bwMode="auto">
          <a:xfrm>
            <a:off x="434975" y="4610100"/>
            <a:ext cx="5861322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Postamble decoding</a:t>
            </a:r>
          </a:p>
        </p:txBody>
      </p:sp>
      <p:pic>
        <p:nvPicPr>
          <p:cNvPr id="61467" name="Picture 27" descr="collision_pp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090738"/>
            <a:ext cx="828675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packet_layou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47" r="-392"/>
          <a:stretch/>
        </p:blipFill>
        <p:spPr bwMode="auto">
          <a:xfrm>
            <a:off x="6296297" y="4610100"/>
            <a:ext cx="2424793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7C9-5F2B-8847-AFF0-E4C790CFB3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7653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87325" y="1417638"/>
            <a:ext cx="8686800" cy="5018087"/>
          </a:xfrm>
        </p:spPr>
        <p:txBody>
          <a:bodyPr/>
          <a:lstStyle/>
          <a:p>
            <a:pPr marL="609600" indent="-609600">
              <a:spcBef>
                <a:spcPct val="0"/>
              </a:spcBef>
            </a:pPr>
            <a:r>
              <a:rPr lang="en-US" altLang="en-US" dirty="0" err="1"/>
              <a:t>Codeword</a:t>
            </a:r>
            <a:r>
              <a:rPr lang="en-US" altLang="en-US" dirty="0"/>
              <a:t> synchronization</a:t>
            </a:r>
          </a:p>
          <a:p>
            <a:pPr marL="990600" lvl="1" indent="-533400">
              <a:spcBef>
                <a:spcPct val="0"/>
              </a:spcBef>
            </a:pPr>
            <a:r>
              <a:rPr lang="en-US" altLang="en-US" dirty="0"/>
              <a:t>Translate stream of chips to </a:t>
            </a:r>
            <a:r>
              <a:rPr lang="en-US" altLang="en-US" dirty="0" err="1"/>
              <a:t>codewords</a:t>
            </a:r>
            <a:endParaRPr lang="en-US" altLang="en-US" dirty="0"/>
          </a:p>
          <a:p>
            <a:pPr marL="990600" lvl="1" indent="-533400">
              <a:spcBef>
                <a:spcPct val="0"/>
              </a:spcBef>
            </a:pPr>
            <a:r>
              <a:rPr lang="en-US" altLang="en-US" dirty="0"/>
              <a:t>Search for </a:t>
            </a:r>
            <a:r>
              <a:rPr lang="en-US" altLang="en-US" b="1" dirty="0" err="1"/>
              <a:t>postamble</a:t>
            </a:r>
            <a:r>
              <a:rPr lang="en-US" altLang="en-US" dirty="0"/>
              <a:t> at all chip offsets</a:t>
            </a:r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 smtClean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Receiver </a:t>
            </a:r>
            <a:r>
              <a:rPr lang="en-US" altLang="en-US" dirty="0" smtClean="0"/>
              <a:t>Design </a:t>
            </a:r>
            <a:r>
              <a:rPr lang="en-US" altLang="en-US" dirty="0"/>
              <a:t>with </a:t>
            </a:r>
            <a:r>
              <a:rPr lang="en-US" altLang="en-US" dirty="0" err="1" smtClean="0"/>
              <a:t>Postamble</a:t>
            </a:r>
            <a:endParaRPr lang="en-US" altLang="en-US" dirty="0"/>
          </a:p>
        </p:txBody>
      </p:sp>
      <p:grpSp>
        <p:nvGrpSpPr>
          <p:cNvPr id="197668" name="Group 36"/>
          <p:cNvGrpSpPr>
            <a:grpSpLocks/>
          </p:cNvGrpSpPr>
          <p:nvPr/>
        </p:nvGrpSpPr>
        <p:grpSpPr bwMode="auto">
          <a:xfrm>
            <a:off x="652463" y="3081338"/>
            <a:ext cx="8034337" cy="1600200"/>
            <a:chOff x="432" y="1329"/>
            <a:chExt cx="5061" cy="1008"/>
          </a:xfrm>
        </p:grpSpPr>
        <p:sp>
          <p:nvSpPr>
            <p:cNvPr id="197636" name="Text Box 4"/>
            <p:cNvSpPr txBox="1">
              <a:spLocks noChangeArrowheads="1"/>
            </p:cNvSpPr>
            <p:nvPr/>
          </p:nvSpPr>
          <p:spPr bwMode="auto">
            <a:xfrm>
              <a:off x="1089" y="1720"/>
              <a:ext cx="4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latin typeface="Courier New" charset="0"/>
                </a:rPr>
                <a:t>010101001010011101010001011101001010…</a:t>
              </a:r>
            </a:p>
          </p:txBody>
        </p:sp>
        <p:sp>
          <p:nvSpPr>
            <p:cNvPr id="197640" name="AutoShape 8"/>
            <p:cNvSpPr>
              <a:spLocks/>
            </p:cNvSpPr>
            <p:nvPr/>
          </p:nvSpPr>
          <p:spPr bwMode="auto">
            <a:xfrm rot="-5400000">
              <a:off x="1683" y="1043"/>
              <a:ext cx="193" cy="1234"/>
            </a:xfrm>
            <a:prstGeom prst="rightBrace">
              <a:avLst>
                <a:gd name="adj1" fmla="val 5328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197644" name="AutoShape 12"/>
            <p:cNvSpPr>
              <a:spLocks/>
            </p:cNvSpPr>
            <p:nvPr/>
          </p:nvSpPr>
          <p:spPr bwMode="auto">
            <a:xfrm rot="5400000">
              <a:off x="2036" y="1429"/>
              <a:ext cx="163" cy="1234"/>
            </a:xfrm>
            <a:prstGeom prst="rightBrace">
              <a:avLst>
                <a:gd name="adj1" fmla="val 63088"/>
                <a:gd name="adj2" fmla="val 50000"/>
              </a:avLst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5" name="AutoShape 13"/>
            <p:cNvSpPr>
              <a:spLocks/>
            </p:cNvSpPr>
            <p:nvPr/>
          </p:nvSpPr>
          <p:spPr bwMode="auto">
            <a:xfrm rot="5400000">
              <a:off x="3295" y="1429"/>
              <a:ext cx="163" cy="1234"/>
            </a:xfrm>
            <a:prstGeom prst="rightBrace">
              <a:avLst>
                <a:gd name="adj1" fmla="val 63088"/>
                <a:gd name="adj2" fmla="val 50000"/>
              </a:avLst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8" name="Text Box 16"/>
            <p:cNvSpPr txBox="1">
              <a:spLocks noChangeArrowheads="1"/>
            </p:cNvSpPr>
            <p:nvPr/>
          </p:nvSpPr>
          <p:spPr bwMode="auto">
            <a:xfrm>
              <a:off x="432" y="1346"/>
              <a:ext cx="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Offset 0:</a:t>
              </a:r>
            </a:p>
          </p:txBody>
        </p:sp>
        <p:sp>
          <p:nvSpPr>
            <p:cNvPr id="197649" name="Text Box 17"/>
            <p:cNvSpPr txBox="1">
              <a:spLocks noChangeArrowheads="1"/>
            </p:cNvSpPr>
            <p:nvPr/>
          </p:nvSpPr>
          <p:spPr bwMode="auto">
            <a:xfrm>
              <a:off x="439" y="2079"/>
              <a:ext cx="6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0066FF"/>
                  </a:solidFill>
                </a:rPr>
                <a:t>Offset 3:</a:t>
              </a:r>
            </a:p>
          </p:txBody>
        </p:sp>
        <p:sp>
          <p:nvSpPr>
            <p:cNvPr id="197652" name="AutoShape 20"/>
            <p:cNvSpPr>
              <a:spLocks/>
            </p:cNvSpPr>
            <p:nvPr/>
          </p:nvSpPr>
          <p:spPr bwMode="auto">
            <a:xfrm rot="5400000">
              <a:off x="4571" y="1429"/>
              <a:ext cx="163" cy="1234"/>
            </a:xfrm>
            <a:prstGeom prst="rightBrace">
              <a:avLst>
                <a:gd name="adj1" fmla="val 63088"/>
                <a:gd name="adj2" fmla="val 50000"/>
              </a:avLst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56" name="Text Box 24"/>
            <p:cNvSpPr txBox="1">
              <a:spLocks noChangeArrowheads="1"/>
            </p:cNvSpPr>
            <p:nvPr/>
          </p:nvSpPr>
          <p:spPr bwMode="auto">
            <a:xfrm>
              <a:off x="438" y="1733"/>
              <a:ext cx="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Chips:</a:t>
              </a:r>
            </a:p>
          </p:txBody>
        </p:sp>
        <p:sp>
          <p:nvSpPr>
            <p:cNvPr id="197657" name="AutoShape 25"/>
            <p:cNvSpPr>
              <a:spLocks/>
            </p:cNvSpPr>
            <p:nvPr/>
          </p:nvSpPr>
          <p:spPr bwMode="auto">
            <a:xfrm rot="-5400000">
              <a:off x="2941" y="1043"/>
              <a:ext cx="193" cy="1234"/>
            </a:xfrm>
            <a:prstGeom prst="rightBrace">
              <a:avLst>
                <a:gd name="adj1" fmla="val 5328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197658" name="AutoShape 26"/>
            <p:cNvSpPr>
              <a:spLocks/>
            </p:cNvSpPr>
            <p:nvPr/>
          </p:nvSpPr>
          <p:spPr bwMode="auto">
            <a:xfrm rot="-5400000">
              <a:off x="4223" y="1043"/>
              <a:ext cx="193" cy="1234"/>
            </a:xfrm>
            <a:prstGeom prst="rightBrace">
              <a:avLst>
                <a:gd name="adj1" fmla="val 5328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 sz="2400">
                <a:solidFill>
                  <a:srgbClr val="FF0000"/>
                </a:solidFill>
              </a:endParaRPr>
            </a:p>
          </p:txBody>
        </p:sp>
        <p:sp>
          <p:nvSpPr>
            <p:cNvPr id="197659" name="Text Box 27"/>
            <p:cNvSpPr txBox="1">
              <a:spLocks noChangeArrowheads="1"/>
            </p:cNvSpPr>
            <p:nvPr/>
          </p:nvSpPr>
          <p:spPr bwMode="auto">
            <a:xfrm>
              <a:off x="1220" y="1337"/>
              <a:ext cx="10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 err="1">
                  <a:solidFill>
                    <a:srgbClr val="FF0000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FF0000"/>
                  </a:solidFill>
                </a:rPr>
                <a:t> 1</a:t>
              </a:r>
            </a:p>
          </p:txBody>
        </p:sp>
        <p:sp>
          <p:nvSpPr>
            <p:cNvPr id="197660" name="Text Box 28"/>
            <p:cNvSpPr txBox="1">
              <a:spLocks noChangeArrowheads="1"/>
            </p:cNvSpPr>
            <p:nvPr/>
          </p:nvSpPr>
          <p:spPr bwMode="auto">
            <a:xfrm>
              <a:off x="2398" y="1329"/>
              <a:ext cx="1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 err="1">
                  <a:solidFill>
                    <a:srgbClr val="FF0000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FF0000"/>
                  </a:solidFill>
                </a:rPr>
                <a:t> 2</a:t>
              </a:r>
            </a:p>
          </p:txBody>
        </p:sp>
        <p:sp>
          <p:nvSpPr>
            <p:cNvPr id="197661" name="Text Box 29"/>
            <p:cNvSpPr txBox="1">
              <a:spLocks noChangeArrowheads="1"/>
            </p:cNvSpPr>
            <p:nvPr/>
          </p:nvSpPr>
          <p:spPr bwMode="auto">
            <a:xfrm>
              <a:off x="3749" y="1329"/>
              <a:ext cx="11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FF0000"/>
                  </a:solidFill>
                </a:rPr>
                <a:t> 3</a:t>
              </a:r>
            </a:p>
          </p:txBody>
        </p:sp>
        <p:sp>
          <p:nvSpPr>
            <p:cNvPr id="197662" name="Text Box 30"/>
            <p:cNvSpPr txBox="1">
              <a:spLocks noChangeArrowheads="1"/>
            </p:cNvSpPr>
            <p:nvPr/>
          </p:nvSpPr>
          <p:spPr bwMode="auto">
            <a:xfrm>
              <a:off x="1478" y="2087"/>
              <a:ext cx="12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rgbClr val="0066FF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0066FF"/>
                  </a:solidFill>
                </a:rPr>
                <a:t> 1</a:t>
              </a:r>
            </a:p>
          </p:txBody>
        </p:sp>
        <p:sp>
          <p:nvSpPr>
            <p:cNvPr id="197663" name="Text Box 31"/>
            <p:cNvSpPr txBox="1">
              <a:spLocks noChangeArrowheads="1"/>
            </p:cNvSpPr>
            <p:nvPr/>
          </p:nvSpPr>
          <p:spPr bwMode="auto">
            <a:xfrm>
              <a:off x="2735" y="2087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rgbClr val="0066FF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0066FF"/>
                  </a:solidFill>
                </a:rPr>
                <a:t> 2</a:t>
              </a:r>
            </a:p>
          </p:txBody>
        </p:sp>
        <p:sp>
          <p:nvSpPr>
            <p:cNvPr id="197664" name="Text Box 32"/>
            <p:cNvSpPr txBox="1">
              <a:spLocks noChangeArrowheads="1"/>
            </p:cNvSpPr>
            <p:nvPr/>
          </p:nvSpPr>
          <p:spPr bwMode="auto">
            <a:xfrm>
              <a:off x="4012" y="2087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rgbClr val="0066FF"/>
                  </a:solidFill>
                </a:rPr>
                <a:t>Codeword</a:t>
              </a:r>
              <a:r>
                <a:rPr lang="en-US" altLang="en-US" sz="2000" dirty="0">
                  <a:solidFill>
                    <a:srgbClr val="0066FF"/>
                  </a:solidFill>
                </a:rPr>
                <a:t>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8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B8C-8D84-5040-AD94-669CFF92CBF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</a:t>
            </a:r>
            <a:r>
              <a:rPr lang="en-US" altLang="en-US" dirty="0" smtClean="0"/>
              <a:t>Key Questions</a:t>
            </a:r>
            <a:endParaRPr lang="en-US" alt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87525"/>
            <a:ext cx="8686800" cy="17446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How does receiver know which bits are correct?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How does receiver know P2 is there at all?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66700" y="5040313"/>
            <a:ext cx="84502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cophilSans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cophilSans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cophilSans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cophilSans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9pPr>
          </a:lstStyle>
          <a:p>
            <a:pPr>
              <a:buFontTx/>
              <a:buAutoNum type="arabicPeriod" startAt="3"/>
            </a:pPr>
            <a:r>
              <a:rPr lang="en-US" altLang="en-US" sz="2600" b="1" dirty="0">
                <a:latin typeface="+mn-lt"/>
              </a:rPr>
              <a:t>How to design an efficient ARQ protocol?</a:t>
            </a: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-34925" y="2962275"/>
            <a:ext cx="2798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b="1">
                <a:solidFill>
                  <a:srgbClr val="FF5050"/>
                </a:solidFill>
              </a:rPr>
              <a:t>A: Postamble:</a:t>
            </a:r>
          </a:p>
        </p:txBody>
      </p:sp>
      <p:pic>
        <p:nvPicPr>
          <p:cNvPr id="269320" name="Picture 8" descr="collision_pp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3057525"/>
            <a:ext cx="5764212" cy="12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3946525" y="4351338"/>
            <a:ext cx="2576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Partial Packets</a:t>
            </a:r>
          </a:p>
        </p:txBody>
      </p:sp>
      <p:sp>
        <p:nvSpPr>
          <p:cNvPr id="269322" name="Line 10"/>
          <p:cNvSpPr>
            <a:spLocks noChangeShapeType="1"/>
          </p:cNvSpPr>
          <p:nvPr/>
        </p:nvSpPr>
        <p:spPr bwMode="auto">
          <a:xfrm flipV="1">
            <a:off x="5695406" y="3790950"/>
            <a:ext cx="1791244" cy="66992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3" name="Line 11"/>
          <p:cNvSpPr>
            <a:spLocks noChangeShapeType="1"/>
          </p:cNvSpPr>
          <p:nvPr/>
        </p:nvSpPr>
        <p:spPr bwMode="auto">
          <a:xfrm flipH="1" flipV="1">
            <a:off x="3429000" y="3295650"/>
            <a:ext cx="517525" cy="1333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1E31A-7773-2140-B3FE-0E271DF0B05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6688"/>
            <a:ext cx="8229600" cy="4708525"/>
          </a:xfrm>
        </p:spPr>
        <p:txBody>
          <a:bodyPr/>
          <a:lstStyle/>
          <a:p>
            <a:pPr marL="609600" indent="-609600"/>
            <a:r>
              <a:rPr lang="en-US" altLang="en-US" dirty="0"/>
              <a:t>ARQ today: correctly-received bits get resent</a:t>
            </a:r>
          </a:p>
          <a:p>
            <a:pPr marL="609600" indent="-609600"/>
            <a:r>
              <a:rPr lang="en-US" altLang="en-US" b="1" dirty="0">
                <a:solidFill>
                  <a:schemeClr val="accent5"/>
                </a:solidFill>
              </a:rPr>
              <a:t>PP-ARQ</a:t>
            </a:r>
            <a:r>
              <a:rPr lang="en-US" altLang="en-US" dirty="0"/>
              <a:t> key idea: resend </a:t>
            </a:r>
            <a:r>
              <a:rPr lang="en-US" altLang="en-US" b="1" dirty="0">
                <a:solidFill>
                  <a:schemeClr val="accent5"/>
                </a:solidFill>
              </a:rPr>
              <a:t>only</a:t>
            </a:r>
            <a:r>
              <a:rPr lang="en-US" altLang="en-US" dirty="0"/>
              <a:t> incorrect bits</a:t>
            </a:r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b="1" dirty="0"/>
              <a:t>Efficiently</a:t>
            </a:r>
            <a:r>
              <a:rPr lang="en-US" altLang="en-US" dirty="0"/>
              <a:t> tell sender about what happened</a:t>
            </a:r>
          </a:p>
          <a:p>
            <a:pPr marL="990600" lvl="1" indent="-533400"/>
            <a:r>
              <a:rPr lang="en-US" altLang="en-US" dirty="0"/>
              <a:t>Feedback packet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ARQ with partial packets</a:t>
            </a:r>
          </a:p>
        </p:txBody>
      </p:sp>
      <p:grpSp>
        <p:nvGrpSpPr>
          <p:cNvPr id="249903" name="Group 47"/>
          <p:cNvGrpSpPr>
            <a:grpSpLocks/>
          </p:cNvGrpSpPr>
          <p:nvPr/>
        </p:nvGrpSpPr>
        <p:grpSpPr bwMode="auto">
          <a:xfrm>
            <a:off x="596900" y="3287713"/>
            <a:ext cx="7415213" cy="1093787"/>
            <a:chOff x="439" y="2188"/>
            <a:chExt cx="4671" cy="689"/>
          </a:xfrm>
        </p:grpSpPr>
        <p:sp>
          <p:nvSpPr>
            <p:cNvPr id="249896" name="Rectangle 40"/>
            <p:cNvSpPr>
              <a:spLocks noChangeArrowheads="1"/>
            </p:cNvSpPr>
            <p:nvPr/>
          </p:nvSpPr>
          <p:spPr bwMode="auto">
            <a:xfrm>
              <a:off x="2343" y="2614"/>
              <a:ext cx="2763" cy="2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latin typeface="Courier New" charset="0"/>
                </a:rPr>
                <a:t>1010001101010111101101010101</a:t>
              </a:r>
            </a:p>
          </p:txBody>
        </p:sp>
        <p:pic>
          <p:nvPicPr>
            <p:cNvPr id="249898" name="Picture 42" descr="uncertainty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" y="2188"/>
              <a:ext cx="2879" cy="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9901" name="Text Box 45"/>
            <p:cNvSpPr txBox="1">
              <a:spLocks noChangeArrowheads="1"/>
            </p:cNvSpPr>
            <p:nvPr/>
          </p:nvSpPr>
          <p:spPr bwMode="auto">
            <a:xfrm>
              <a:off x="439" y="2220"/>
              <a:ext cx="19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Hamming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8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Labeling </a:t>
            </a:r>
            <a:r>
              <a:rPr lang="en-US" altLang="en-US" dirty="0" smtClean="0"/>
              <a:t>Bits </a:t>
            </a:r>
            <a:r>
              <a:rPr lang="en-US" altLang="en-US" dirty="0"/>
              <a:t>“good” or “bad”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Threshold test</a:t>
            </a:r>
            <a:r>
              <a:rPr lang="en-US" altLang="en-US" dirty="0"/>
              <a:t>: pick a threshold </a:t>
            </a:r>
            <a:r>
              <a:rPr lang="en-US" altLang="en-US" b="1" i="1" dirty="0">
                <a:latin typeface="Symbol" charset="2"/>
              </a:rPr>
              <a:t>h</a:t>
            </a:r>
          </a:p>
          <a:p>
            <a:pPr lvl="1"/>
            <a:r>
              <a:rPr lang="en-US" altLang="en-US" dirty="0"/>
              <a:t>Label </a:t>
            </a:r>
            <a:r>
              <a:rPr lang="en-US" altLang="en-US" dirty="0" err="1"/>
              <a:t>codewords</a:t>
            </a:r>
            <a:r>
              <a:rPr lang="en-US" altLang="en-US" dirty="0"/>
              <a:t> with </a:t>
            </a:r>
            <a:r>
              <a:rPr lang="en-US" altLang="en-US" dirty="0" err="1"/>
              <a:t>SoftPHY</a:t>
            </a:r>
            <a:r>
              <a:rPr lang="en-US" altLang="en-US" dirty="0"/>
              <a:t> hint &gt; </a:t>
            </a:r>
            <a:r>
              <a:rPr lang="en-US" altLang="en-US" b="1" i="1" dirty="0">
                <a:latin typeface="Symbol" charset="2"/>
              </a:rPr>
              <a:t>h</a:t>
            </a:r>
            <a:r>
              <a:rPr lang="en-US" altLang="en-US" dirty="0"/>
              <a:t> </a:t>
            </a:r>
            <a:r>
              <a:rPr lang="en-US" altLang="en-US" b="1" dirty="0"/>
              <a:t>“bad”</a:t>
            </a:r>
          </a:p>
          <a:p>
            <a:pPr lvl="1"/>
            <a:r>
              <a:rPr lang="en-US" altLang="en-US" dirty="0"/>
              <a:t>Label </a:t>
            </a:r>
            <a:r>
              <a:rPr lang="en-US" altLang="en-US" dirty="0" err="1"/>
              <a:t>codewords</a:t>
            </a:r>
            <a:r>
              <a:rPr lang="en-US" altLang="en-US" dirty="0"/>
              <a:t> with </a:t>
            </a:r>
            <a:r>
              <a:rPr lang="en-US" altLang="en-US" dirty="0" err="1"/>
              <a:t>SoftPHY</a:t>
            </a:r>
            <a:r>
              <a:rPr lang="en-US" altLang="en-US" dirty="0"/>
              <a:t> hint ≤ </a:t>
            </a:r>
            <a:r>
              <a:rPr lang="en-US" altLang="en-US" b="1" i="1" dirty="0">
                <a:latin typeface="Symbol" charset="2"/>
              </a:rPr>
              <a:t>h</a:t>
            </a:r>
            <a:r>
              <a:rPr lang="en-US" altLang="en-US" dirty="0"/>
              <a:t> </a:t>
            </a:r>
            <a:r>
              <a:rPr lang="en-US" altLang="en-US" b="1" dirty="0"/>
              <a:t>“good”</a:t>
            </a:r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9A20-72DD-744E-9E94-22C1A4CD206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133975" y="4492716"/>
            <a:ext cx="6878637" cy="5857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10101011010100001001010101010101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133975" y="5078504"/>
            <a:ext cx="3297237" cy="585788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“good”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431212" y="5078504"/>
            <a:ext cx="3581400" cy="585788"/>
          </a:xfrm>
          <a:prstGeom prst="rect">
            <a:avLst/>
          </a:prstGeom>
          <a:solidFill>
            <a:srgbClr val="FF5050">
              <a:alpha val="8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“bad”</a:t>
            </a:r>
          </a:p>
        </p:txBody>
      </p:sp>
      <p:pic>
        <p:nvPicPr>
          <p:cNvPr id="20491" name="Picture 11" descr="uncertaint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5" y="3449729"/>
            <a:ext cx="7264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33975" y="4124416"/>
            <a:ext cx="6878637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743450" y="3733891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latin typeface="Symbol" charset="2"/>
              </a:rPr>
              <a:t>h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999627" y="2930616"/>
            <a:ext cx="30155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/>
              <a:t>Hamming distance</a:t>
            </a:r>
          </a:p>
        </p:txBody>
      </p:sp>
    </p:spTree>
    <p:extLst>
      <p:ext uri="{BB962C8B-B14F-4D97-AF65-F5344CB8AC3E}">
        <p14:creationId xmlns:p14="http://schemas.microsoft.com/office/powerpoint/2010/main" val="7342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90" grpId="0" animBg="1"/>
      <p:bldP spid="20492" grpId="0" animBg="1"/>
      <p:bldP spid="204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7A22-D751-9648-8549-82002F32AAA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PP-ARQ protocol</a:t>
            </a:r>
          </a:p>
        </p:txBody>
      </p:sp>
      <p:sp>
        <p:nvSpPr>
          <p:cNvPr id="69673" name="Rectangle 4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9713" y="4013201"/>
            <a:ext cx="8697912" cy="2441574"/>
          </a:xfrm>
        </p:spPr>
        <p:txBody>
          <a:bodyPr/>
          <a:lstStyle/>
          <a:p>
            <a:pPr marL="533400" indent="-533400">
              <a:buFontTx/>
              <a:buAutoNum type="arabicPeriod" startAt="2"/>
            </a:pPr>
            <a:r>
              <a:rPr lang="en-US" altLang="en-US" dirty="0" err="1"/>
              <a:t>Codewords</a:t>
            </a:r>
            <a:r>
              <a:rPr lang="en-US" altLang="en-US" dirty="0"/>
              <a:t> are in fact </a:t>
            </a:r>
            <a:r>
              <a:rPr lang="en-US" altLang="en-US" b="1" dirty="0"/>
              <a:t>correct</a:t>
            </a:r>
            <a:endParaRPr lang="en-US" altLang="en-US" dirty="0"/>
          </a:p>
          <a:p>
            <a:pPr marL="533400" indent="-533400">
              <a:spcBef>
                <a:spcPct val="0"/>
              </a:spcBef>
              <a:buFontTx/>
              <a:buNone/>
            </a:pPr>
            <a:r>
              <a:rPr lang="en-US" altLang="en-US" dirty="0"/>
              <a:t>	or </a:t>
            </a:r>
            <a:r>
              <a:rPr lang="en-US" altLang="en-US" b="1" dirty="0"/>
              <a:t>incorrect</a:t>
            </a:r>
            <a:endParaRPr lang="en-US" altLang="en-US" dirty="0"/>
          </a:p>
          <a:p>
            <a:pPr marL="914400" lvl="1" indent="-457200"/>
            <a:r>
              <a:rPr lang="en-US" altLang="en-US" dirty="0"/>
              <a:t>Two possibilities for mistakes</a:t>
            </a:r>
          </a:p>
          <a:p>
            <a:pPr marL="1295400" lvl="2" indent="-381000"/>
            <a:r>
              <a:rPr lang="en-US" altLang="en-US" dirty="0"/>
              <a:t>Labeling a correct </a:t>
            </a:r>
            <a:r>
              <a:rPr lang="en-US" altLang="en-US" dirty="0" err="1"/>
              <a:t>codeword</a:t>
            </a:r>
            <a:r>
              <a:rPr lang="en-US" altLang="en-US" dirty="0"/>
              <a:t> “bad”</a:t>
            </a:r>
          </a:p>
          <a:p>
            <a:pPr marL="1295400" lvl="2" indent="-381000"/>
            <a:r>
              <a:rPr lang="en-US" altLang="en-US" dirty="0"/>
              <a:t>Labeling an incorrect </a:t>
            </a:r>
            <a:r>
              <a:rPr lang="en-US" altLang="en-US" dirty="0" err="1"/>
              <a:t>codeword</a:t>
            </a:r>
            <a:r>
              <a:rPr lang="en-US" altLang="en-US" dirty="0"/>
              <a:t> “good”</a:t>
            </a:r>
          </a:p>
        </p:txBody>
      </p:sp>
      <p:grpSp>
        <p:nvGrpSpPr>
          <p:cNvPr id="69711" name="Group 79"/>
          <p:cNvGrpSpPr>
            <a:grpSpLocks/>
          </p:cNvGrpSpPr>
          <p:nvPr/>
        </p:nvGrpSpPr>
        <p:grpSpPr bwMode="auto">
          <a:xfrm>
            <a:off x="754063" y="2971800"/>
            <a:ext cx="7773987" cy="585788"/>
            <a:chOff x="475" y="1656"/>
            <a:chExt cx="4897" cy="369"/>
          </a:xfrm>
        </p:grpSpPr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624" y="1656"/>
              <a:ext cx="138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1914" y="1656"/>
              <a:ext cx="845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475" y="1656"/>
              <a:ext cx="149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2759" y="1656"/>
              <a:ext cx="847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606" y="1656"/>
              <a:ext cx="895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4501" y="1656"/>
              <a:ext cx="871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Rectangle 23"/>
            <p:cNvSpPr>
              <a:spLocks noChangeArrowheads="1"/>
            </p:cNvSpPr>
            <p:nvPr/>
          </p:nvSpPr>
          <p:spPr bwMode="auto">
            <a:xfrm>
              <a:off x="762" y="1656"/>
              <a:ext cx="149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9656" name="Rectangle 24"/>
            <p:cNvSpPr>
              <a:spLocks noChangeArrowheads="1"/>
            </p:cNvSpPr>
            <p:nvPr/>
          </p:nvSpPr>
          <p:spPr bwMode="auto">
            <a:xfrm>
              <a:off x="911" y="1656"/>
              <a:ext cx="138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Rectangle 25"/>
            <p:cNvSpPr>
              <a:spLocks noChangeArrowheads="1"/>
            </p:cNvSpPr>
            <p:nvPr/>
          </p:nvSpPr>
          <p:spPr bwMode="auto">
            <a:xfrm>
              <a:off x="1049" y="1656"/>
              <a:ext cx="149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9658" name="Rectangle 26"/>
            <p:cNvSpPr>
              <a:spLocks noChangeArrowheads="1"/>
            </p:cNvSpPr>
            <p:nvPr/>
          </p:nvSpPr>
          <p:spPr bwMode="auto">
            <a:xfrm>
              <a:off x="1198" y="1656"/>
              <a:ext cx="138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Rectangle 27"/>
            <p:cNvSpPr>
              <a:spLocks noChangeArrowheads="1"/>
            </p:cNvSpPr>
            <p:nvPr/>
          </p:nvSpPr>
          <p:spPr bwMode="auto">
            <a:xfrm>
              <a:off x="1336" y="1656"/>
              <a:ext cx="149" cy="369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9660" name="Rectangle 28"/>
            <p:cNvSpPr>
              <a:spLocks noChangeArrowheads="1"/>
            </p:cNvSpPr>
            <p:nvPr/>
          </p:nvSpPr>
          <p:spPr bwMode="auto">
            <a:xfrm>
              <a:off x="1485" y="1656"/>
              <a:ext cx="42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93" name="AutoShape 61"/>
          <p:cNvSpPr>
            <a:spLocks/>
          </p:cNvSpPr>
          <p:nvPr/>
        </p:nvSpPr>
        <p:spPr bwMode="auto">
          <a:xfrm rot="-5400000">
            <a:off x="4799013" y="1211262"/>
            <a:ext cx="585788" cy="4106863"/>
          </a:xfrm>
          <a:prstGeom prst="leftBrace">
            <a:avLst>
              <a:gd name="adj1" fmla="val 58424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4" name="AutoShape 62"/>
          <p:cNvSpPr>
            <a:spLocks/>
          </p:cNvSpPr>
          <p:nvPr/>
        </p:nvSpPr>
        <p:spPr bwMode="auto">
          <a:xfrm rot="-5400000">
            <a:off x="3416300" y="2593975"/>
            <a:ext cx="585788" cy="1341438"/>
          </a:xfrm>
          <a:prstGeom prst="leftBrace">
            <a:avLst>
              <a:gd name="adj1" fmla="val 19083"/>
              <a:gd name="adj2" fmla="val 50000"/>
            </a:avLst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5" name="AutoShape 63"/>
          <p:cNvSpPr>
            <a:spLocks/>
          </p:cNvSpPr>
          <p:nvPr/>
        </p:nvSpPr>
        <p:spPr bwMode="auto">
          <a:xfrm rot="-5400000">
            <a:off x="6142038" y="2554287"/>
            <a:ext cx="585788" cy="1420813"/>
          </a:xfrm>
          <a:prstGeom prst="leftBrace">
            <a:avLst>
              <a:gd name="adj1" fmla="val 20212"/>
              <a:gd name="adj2" fmla="val 50000"/>
            </a:avLst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6" name="AutoShape 64"/>
          <p:cNvSpPr>
            <a:spLocks/>
          </p:cNvSpPr>
          <p:nvPr/>
        </p:nvSpPr>
        <p:spPr bwMode="auto">
          <a:xfrm rot="-5400000">
            <a:off x="579438" y="3146425"/>
            <a:ext cx="585788" cy="236537"/>
          </a:xfrm>
          <a:prstGeom prst="leftBrace">
            <a:avLst>
              <a:gd name="adj1" fmla="val 8333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7" name="AutoShape 65"/>
          <p:cNvSpPr>
            <a:spLocks/>
          </p:cNvSpPr>
          <p:nvPr/>
        </p:nvSpPr>
        <p:spPr bwMode="auto">
          <a:xfrm rot="-5400000">
            <a:off x="1035050" y="3146425"/>
            <a:ext cx="585788" cy="236538"/>
          </a:xfrm>
          <a:prstGeom prst="leftBrace">
            <a:avLst>
              <a:gd name="adj1" fmla="val 8333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8" name="AutoShape 66"/>
          <p:cNvSpPr>
            <a:spLocks/>
          </p:cNvSpPr>
          <p:nvPr/>
        </p:nvSpPr>
        <p:spPr bwMode="auto">
          <a:xfrm rot="-5400000">
            <a:off x="1490663" y="3146425"/>
            <a:ext cx="585788" cy="236537"/>
          </a:xfrm>
          <a:prstGeom prst="leftBrace">
            <a:avLst>
              <a:gd name="adj1" fmla="val 8333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9" name="AutoShape 67"/>
          <p:cNvSpPr>
            <a:spLocks/>
          </p:cNvSpPr>
          <p:nvPr/>
        </p:nvSpPr>
        <p:spPr bwMode="auto">
          <a:xfrm rot="-5400000">
            <a:off x="1946275" y="3146425"/>
            <a:ext cx="585788" cy="236538"/>
          </a:xfrm>
          <a:prstGeom prst="leftBrace">
            <a:avLst>
              <a:gd name="adj1" fmla="val 8333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03" name="AutoShape 71"/>
          <p:cNvSpPr>
            <a:spLocks/>
          </p:cNvSpPr>
          <p:nvPr/>
        </p:nvSpPr>
        <p:spPr bwMode="auto">
          <a:xfrm rot="-5400000">
            <a:off x="1262857" y="2463006"/>
            <a:ext cx="585788" cy="1603375"/>
          </a:xfrm>
          <a:prstGeom prst="leftBrace">
            <a:avLst>
              <a:gd name="adj1" fmla="val 22809"/>
              <a:gd name="adj2" fmla="val 50000"/>
            </a:avLst>
          </a:prstGeom>
          <a:noFill/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12" name="Group 80"/>
          <p:cNvGrpSpPr>
            <a:grpSpLocks/>
          </p:cNvGrpSpPr>
          <p:nvPr/>
        </p:nvGrpSpPr>
        <p:grpSpPr bwMode="auto">
          <a:xfrm>
            <a:off x="6799263" y="3662363"/>
            <a:ext cx="1887537" cy="879475"/>
            <a:chOff x="4078" y="2778"/>
            <a:chExt cx="1189" cy="554"/>
          </a:xfrm>
        </p:grpSpPr>
        <p:sp>
          <p:nvSpPr>
            <p:cNvPr id="69706" name="Text Box 74"/>
            <p:cNvSpPr txBox="1">
              <a:spLocks noChangeArrowheads="1"/>
            </p:cNvSpPr>
            <p:nvPr/>
          </p:nvSpPr>
          <p:spPr bwMode="auto">
            <a:xfrm>
              <a:off x="4234" y="2778"/>
              <a:ext cx="10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“Good” bits</a:t>
              </a:r>
            </a:p>
          </p:txBody>
        </p:sp>
        <p:sp>
          <p:nvSpPr>
            <p:cNvPr id="69707" name="Text Box 75"/>
            <p:cNvSpPr txBox="1">
              <a:spLocks noChangeArrowheads="1"/>
            </p:cNvSpPr>
            <p:nvPr/>
          </p:nvSpPr>
          <p:spPr bwMode="auto">
            <a:xfrm>
              <a:off x="4227" y="3044"/>
              <a:ext cx="9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“Bad” bits</a:t>
              </a:r>
            </a:p>
          </p:txBody>
        </p:sp>
        <p:sp>
          <p:nvSpPr>
            <p:cNvPr id="69708" name="Rectangle 76"/>
            <p:cNvSpPr>
              <a:spLocks noChangeArrowheads="1"/>
            </p:cNvSpPr>
            <p:nvPr/>
          </p:nvSpPr>
          <p:spPr bwMode="auto">
            <a:xfrm>
              <a:off x="4078" y="2826"/>
              <a:ext cx="173" cy="1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Rectangle 77"/>
            <p:cNvSpPr>
              <a:spLocks noChangeArrowheads="1"/>
            </p:cNvSpPr>
            <p:nvPr/>
          </p:nvSpPr>
          <p:spPr bwMode="auto">
            <a:xfrm>
              <a:off x="4078" y="3096"/>
              <a:ext cx="173" cy="173"/>
            </a:xfrm>
            <a:prstGeom prst="rect">
              <a:avLst/>
            </a:prstGeom>
            <a:solidFill>
              <a:srgbClr val="FF505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714" name="Rectangle 82"/>
          <p:cNvSpPr>
            <a:spLocks noChangeArrowheads="1"/>
          </p:cNvSpPr>
          <p:nvPr/>
        </p:nvSpPr>
        <p:spPr bwMode="auto">
          <a:xfrm>
            <a:off x="393700" y="1268413"/>
            <a:ext cx="8697913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FrancophilSans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FrancophilSans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FrancophilSans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FrancophilSans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FrancophilSans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cophilSans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cophilSans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cophilSans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FrancophilSans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600" dirty="0">
                <a:latin typeface="+mn-lt"/>
              </a:rPr>
              <a:t>Assuming hints correct, which ranges to ask for?</a:t>
            </a:r>
          </a:p>
          <a:p>
            <a:pPr lvl="1"/>
            <a:r>
              <a:rPr lang="en-US" altLang="en-US" sz="2200" dirty="0">
                <a:latin typeface="+mn-lt"/>
              </a:rPr>
              <a:t>Dynamic programming problem</a:t>
            </a:r>
          </a:p>
          <a:p>
            <a:pPr lvl="1"/>
            <a:r>
              <a:rPr lang="en-US" altLang="en-US" sz="2200" dirty="0">
                <a:latin typeface="+mn-lt"/>
              </a:rPr>
              <a:t>Forward and feedback channels</a:t>
            </a:r>
          </a:p>
        </p:txBody>
      </p:sp>
    </p:spTree>
    <p:extLst>
      <p:ext uri="{BB962C8B-B14F-4D97-AF65-F5344CB8AC3E}">
        <p14:creationId xmlns:p14="http://schemas.microsoft.com/office/powerpoint/2010/main" val="200998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93" grpId="0" animBg="1"/>
      <p:bldP spid="69693" grpId="1" animBg="1"/>
      <p:bldP spid="69694" grpId="0" animBg="1"/>
      <p:bldP spid="69695" grpId="0" animBg="1"/>
      <p:bldP spid="69696" grpId="0" animBg="1"/>
      <p:bldP spid="69696" grpId="1" animBg="1"/>
      <p:bldP spid="69697" grpId="0" animBg="1"/>
      <p:bldP spid="69697" grpId="1" animBg="1"/>
      <p:bldP spid="69698" grpId="0" animBg="1"/>
      <p:bldP spid="69698" grpId="1" animBg="1"/>
      <p:bldP spid="69699" grpId="0" animBg="1"/>
      <p:bldP spid="69699" grpId="1" animBg="1"/>
      <p:bldP spid="697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8239-D0AE-C349-8BDF-855FAAE16B8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8950"/>
            <a:ext cx="6842125" cy="13081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dirty="0"/>
              <a:t>Sender:</a:t>
            </a:r>
            <a:r>
              <a:rPr lang="en-US" altLang="en-US" sz="2800" dirty="0"/>
              <a:t> telos </a:t>
            </a:r>
            <a:r>
              <a:rPr lang="en-US" altLang="en-US" sz="2800" dirty="0" err="1"/>
              <a:t>tmote</a:t>
            </a:r>
            <a:r>
              <a:rPr lang="en-US" altLang="en-US" sz="2800" dirty="0"/>
              <a:t> sky sensor node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Radio: CC2420 DSSS/MSK (</a:t>
            </a:r>
            <a:r>
              <a:rPr lang="en-US" altLang="en-US" dirty="0" err="1"/>
              <a:t>Zigbee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Modified to send </a:t>
            </a:r>
            <a:r>
              <a:rPr lang="en-US" altLang="en-US" b="1" dirty="0" err="1"/>
              <a:t>postambles</a:t>
            </a:r>
            <a:endParaRPr lang="en-US" altLang="en-US" b="1" dirty="0"/>
          </a:p>
        </p:txBody>
      </p:sp>
      <p:sp>
        <p:nvSpPr>
          <p:cNvPr id="22529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2613025" y="3525838"/>
            <a:ext cx="6289675" cy="243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dirty="0"/>
              <a:t>Receiver:</a:t>
            </a:r>
            <a:r>
              <a:rPr lang="en-US" altLang="en-US" sz="2800" dirty="0"/>
              <a:t> USRP software radio with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2.4 GHz RFX 2400 daughterboard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Despreading</a:t>
            </a:r>
            <a:r>
              <a:rPr lang="en-US" altLang="en-US" dirty="0"/>
              <a:t>, </a:t>
            </a:r>
            <a:r>
              <a:rPr lang="en-US" altLang="en-US" dirty="0" err="1"/>
              <a:t>postamble</a:t>
            </a:r>
            <a:r>
              <a:rPr lang="en-US" altLang="en-US" dirty="0"/>
              <a:t> synchronization, demodulation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err="1"/>
              <a:t>SoftPHY</a:t>
            </a:r>
            <a:r>
              <a:rPr lang="en-US" altLang="en-US" dirty="0"/>
              <a:t> implementation</a:t>
            </a:r>
          </a:p>
        </p:txBody>
      </p:sp>
      <p:grpSp>
        <p:nvGrpSpPr>
          <p:cNvPr id="225290" name="Group 10"/>
          <p:cNvGrpSpPr>
            <a:grpSpLocks/>
          </p:cNvGrpSpPr>
          <p:nvPr/>
        </p:nvGrpSpPr>
        <p:grpSpPr bwMode="auto">
          <a:xfrm>
            <a:off x="6648450" y="1982788"/>
            <a:ext cx="1571625" cy="1176337"/>
            <a:chOff x="4482" y="1008"/>
            <a:chExt cx="990" cy="741"/>
          </a:xfrm>
        </p:grpSpPr>
        <p:pic>
          <p:nvPicPr>
            <p:cNvPr id="22528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2" y="1008"/>
              <a:ext cx="990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25285" name="Text Box 5"/>
            <p:cNvSpPr txBox="1">
              <a:spLocks noChangeArrowheads="1"/>
            </p:cNvSpPr>
            <p:nvPr/>
          </p:nvSpPr>
          <p:spPr bwMode="auto">
            <a:xfrm>
              <a:off x="4559" y="1557"/>
              <a:ext cx="6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chemeClr val="bg1"/>
                  </a:solidFill>
                </a:rPr>
                <a:t>[moteiv.com]</a:t>
              </a:r>
            </a:p>
          </p:txBody>
        </p:sp>
      </p:grpSp>
      <p:grpSp>
        <p:nvGrpSpPr>
          <p:cNvPr id="225293" name="Group 13"/>
          <p:cNvGrpSpPr>
            <a:grpSpLocks/>
          </p:cNvGrpSpPr>
          <p:nvPr/>
        </p:nvGrpSpPr>
        <p:grpSpPr bwMode="auto">
          <a:xfrm>
            <a:off x="539750" y="3525838"/>
            <a:ext cx="1874838" cy="2063750"/>
            <a:chOff x="4453" y="1966"/>
            <a:chExt cx="1181" cy="1300"/>
          </a:xfrm>
        </p:grpSpPr>
        <p:pic>
          <p:nvPicPr>
            <p:cNvPr id="22528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" y="1966"/>
              <a:ext cx="990" cy="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25288" name="Text Box 8"/>
            <p:cNvSpPr txBox="1">
              <a:spLocks noChangeArrowheads="1"/>
            </p:cNvSpPr>
            <p:nvPr/>
          </p:nvSpPr>
          <p:spPr bwMode="auto">
            <a:xfrm>
              <a:off x="4453" y="2744"/>
              <a:ext cx="6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chemeClr val="bg1"/>
                  </a:solidFill>
                </a:rPr>
                <a:t>[ettus.com]</a:t>
              </a:r>
            </a:p>
          </p:txBody>
        </p:sp>
        <p:pic>
          <p:nvPicPr>
            <p:cNvPr id="225291" name="Picture 11"/>
            <p:cNvPicPr>
              <a:picLocks noChangeAspect="1" noChangeArrowheads="1"/>
            </p:cNvPicPr>
            <p:nvPr/>
          </p:nvPicPr>
          <p:blipFill>
            <a:blip r:embed="rId5"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3" y="2222"/>
              <a:ext cx="601" cy="1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3028950" y="5737906"/>
            <a:ext cx="5486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 dirty="0"/>
              <a:t>PP-ARQ:</a:t>
            </a:r>
            <a:r>
              <a:rPr lang="en-US" altLang="en-US" sz="2600" dirty="0"/>
              <a:t> </a:t>
            </a:r>
            <a:r>
              <a:rPr lang="en-US" altLang="en-US" sz="2600"/>
              <a:t>trace-driven </a:t>
            </a:r>
            <a:r>
              <a:rPr lang="en-US" altLang="en-US" sz="2600" smtClean="0"/>
              <a:t>simulation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9473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2" grpId="0" build="p"/>
      <p:bldP spid="2252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5199-3B05-DE43-908A-33429ADE9F98}" type="slidenum">
              <a:rPr lang="en-US" altLang="en-US"/>
              <a:pPr/>
              <a:t>18</a:t>
            </a:fld>
            <a:endParaRPr lang="en-US" altLang="en-US"/>
          </a:p>
        </p:txBody>
      </p:sp>
      <p:pic>
        <p:nvPicPr>
          <p:cNvPr id="33803" name="Picture 11" descr="testb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002" y="2095499"/>
            <a:ext cx="4005070" cy="247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313509" y="1600200"/>
            <a:ext cx="8373291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Live wireless testbed experiments</a:t>
            </a:r>
          </a:p>
          <a:p>
            <a:pPr marL="492125" lvl="1" indent="-220663">
              <a:lnSpc>
                <a:spcPct val="80000"/>
              </a:lnSpc>
              <a:tabLst>
                <a:tab pos="530225" algn="l"/>
              </a:tabLst>
            </a:pPr>
            <a:r>
              <a:rPr lang="en-US" altLang="en-US" sz="2400" dirty="0"/>
              <a:t>Senders transmit 101-byte </a:t>
            </a:r>
          </a:p>
          <a:p>
            <a:pPr marL="492125" lvl="1" indent="-220663">
              <a:lnSpc>
                <a:spcPct val="80000"/>
              </a:lnSpc>
              <a:buFontTx/>
              <a:buNone/>
              <a:tabLst>
                <a:tab pos="530225" algn="l"/>
              </a:tabLst>
            </a:pPr>
            <a:r>
              <a:rPr lang="en-US" altLang="en-US" sz="2400" dirty="0"/>
              <a:t>	packets, varying traffic rate</a:t>
            </a:r>
          </a:p>
          <a:p>
            <a:pPr marL="492125" lvl="1" indent="-220663">
              <a:lnSpc>
                <a:spcPct val="80000"/>
              </a:lnSpc>
              <a:tabLst>
                <a:tab pos="530225" algn="l"/>
              </a:tabLst>
            </a:pPr>
            <a:r>
              <a:rPr lang="en-US" altLang="en-US" sz="2400" dirty="0"/>
              <a:t>Evaluate raw PPR</a:t>
            </a:r>
          </a:p>
          <a:p>
            <a:pPr marL="492125" lvl="1" indent="-220663">
              <a:lnSpc>
                <a:spcPct val="80000"/>
              </a:lnSpc>
              <a:buFontTx/>
              <a:buNone/>
              <a:tabLst>
                <a:tab pos="530225" algn="l"/>
              </a:tabLst>
            </a:pPr>
            <a:r>
              <a:rPr lang="en-US" altLang="en-US" sz="2400" dirty="0"/>
              <a:t>	throughput</a:t>
            </a:r>
          </a:p>
          <a:p>
            <a:pPr marL="492125" lvl="1" indent="-220663">
              <a:lnSpc>
                <a:spcPct val="80000"/>
              </a:lnSpc>
              <a:tabLst>
                <a:tab pos="530225" algn="l"/>
              </a:tabLst>
            </a:pPr>
            <a:r>
              <a:rPr lang="en-US" altLang="en-US" sz="2400" dirty="0"/>
              <a:t>Evaluate </a:t>
            </a:r>
            <a:r>
              <a:rPr lang="en-US" altLang="en-US" sz="2400" dirty="0" err="1"/>
              <a:t>SoftPHY</a:t>
            </a:r>
            <a:r>
              <a:rPr lang="en-US" altLang="en-US" sz="2400" dirty="0"/>
              <a:t> and</a:t>
            </a:r>
          </a:p>
          <a:p>
            <a:pPr marL="492125" lvl="1" indent="-220663">
              <a:lnSpc>
                <a:spcPct val="80000"/>
              </a:lnSpc>
              <a:buFontTx/>
              <a:buNone/>
              <a:tabLst>
                <a:tab pos="530225" algn="l"/>
              </a:tabLst>
            </a:pPr>
            <a:r>
              <a:rPr lang="en-US" altLang="en-US" sz="2400" dirty="0"/>
              <a:t>	</a:t>
            </a:r>
            <a:r>
              <a:rPr lang="en-US" altLang="en-US" sz="2400" dirty="0" err="1"/>
              <a:t>postamble</a:t>
            </a:r>
            <a:r>
              <a:rPr lang="en-US" altLang="en-US" sz="2400" dirty="0"/>
              <a:t> improvements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Trace-driven experiments</a:t>
            </a:r>
          </a:p>
          <a:p>
            <a:pPr marL="542925" lvl="1" indent="-271463">
              <a:lnSpc>
                <a:spcPct val="80000"/>
              </a:lnSpc>
            </a:pPr>
            <a:r>
              <a:rPr lang="en-US" altLang="en-US" sz="2400" dirty="0"/>
              <a:t>Evaluate end-to-end PP-ARQ performance</a:t>
            </a:r>
          </a:p>
          <a:p>
            <a:pPr marL="542925" lvl="1" indent="-271463">
              <a:lnSpc>
                <a:spcPct val="80000"/>
              </a:lnSpc>
            </a:pPr>
            <a:r>
              <a:rPr lang="en-US" altLang="en-US" sz="2400" dirty="0"/>
              <a:t>Internet packet size distribution</a:t>
            </a:r>
          </a:p>
          <a:p>
            <a:pPr marL="542925" lvl="1" indent="-271463">
              <a:lnSpc>
                <a:spcPct val="80000"/>
              </a:lnSpc>
            </a:pPr>
            <a:r>
              <a:rPr lang="en-US" altLang="en-US" sz="2400" dirty="0"/>
              <a:t>802.11-size preambles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design</a:t>
            </a:r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6931025" y="1191418"/>
            <a:ext cx="1843087" cy="817563"/>
            <a:chOff x="4103" y="3512"/>
            <a:chExt cx="1161" cy="515"/>
          </a:xfrm>
        </p:grpSpPr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4126" y="3612"/>
              <a:ext cx="92" cy="9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Oval 14"/>
            <p:cNvSpPr>
              <a:spLocks noChangeArrowheads="1"/>
            </p:cNvSpPr>
            <p:nvPr/>
          </p:nvSpPr>
          <p:spPr bwMode="auto">
            <a:xfrm>
              <a:off x="4103" y="3824"/>
              <a:ext cx="136" cy="136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4307" y="3512"/>
              <a:ext cx="9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25 senders</a:t>
              </a: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4299" y="3739"/>
              <a:ext cx="9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6 receivers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9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F285-3A63-8042-BE9E-5D2BEFE22DB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PP-ARQ performance comparison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24263"/>
          </a:xfrm>
        </p:spPr>
        <p:txBody>
          <a:bodyPr/>
          <a:lstStyle/>
          <a:p>
            <a:r>
              <a:rPr lang="en-US" altLang="en-US" dirty="0"/>
              <a:t>Packet CRC (no </a:t>
            </a:r>
            <a:r>
              <a:rPr lang="en-US" altLang="en-US" dirty="0" err="1"/>
              <a:t>postamble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Fragmented CRC (no </a:t>
            </a:r>
            <a:r>
              <a:rPr lang="en-US" altLang="en-US" dirty="0" err="1"/>
              <a:t>postamble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Tuned against traces for optimal fragment size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grpSp>
        <p:nvGrpSpPr>
          <p:cNvPr id="264225" name="Group 33"/>
          <p:cNvGrpSpPr>
            <a:grpSpLocks/>
          </p:cNvGrpSpPr>
          <p:nvPr/>
        </p:nvGrpSpPr>
        <p:grpSpPr bwMode="auto">
          <a:xfrm>
            <a:off x="1371600" y="2393950"/>
            <a:ext cx="6116638" cy="1325563"/>
            <a:chOff x="1332" y="1508"/>
            <a:chExt cx="3853" cy="835"/>
          </a:xfrm>
        </p:grpSpPr>
        <p:sp>
          <p:nvSpPr>
            <p:cNvPr id="264197" name="AutoShape 5"/>
            <p:cNvSpPr>
              <a:spLocks noChangeArrowheads="1"/>
            </p:cNvSpPr>
            <p:nvPr/>
          </p:nvSpPr>
          <p:spPr bwMode="auto">
            <a:xfrm>
              <a:off x="1332" y="1508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1470" y="1508"/>
              <a:ext cx="3577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3" name="AutoShape 11"/>
            <p:cNvSpPr>
              <a:spLocks noChangeArrowheads="1"/>
            </p:cNvSpPr>
            <p:nvPr/>
          </p:nvSpPr>
          <p:spPr bwMode="auto">
            <a:xfrm>
              <a:off x="5047" y="1508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7" name="AutoShape 25"/>
            <p:cNvSpPr>
              <a:spLocks/>
            </p:cNvSpPr>
            <p:nvPr/>
          </p:nvSpPr>
          <p:spPr bwMode="auto">
            <a:xfrm>
              <a:off x="1871" y="1982"/>
              <a:ext cx="959" cy="338"/>
            </a:xfrm>
            <a:prstGeom prst="callout2">
              <a:avLst>
                <a:gd name="adj1" fmla="val 21301"/>
                <a:gd name="adj2" fmla="val -5005"/>
                <a:gd name="adj3" fmla="val 21301"/>
                <a:gd name="adj4" fmla="val -27111"/>
                <a:gd name="adj5" fmla="val -89056"/>
                <a:gd name="adj6" fmla="val -4942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en-US" sz="2000" dirty="0"/>
                <a:t>Preamble</a:t>
              </a:r>
            </a:p>
          </p:txBody>
        </p:sp>
        <p:sp>
          <p:nvSpPr>
            <p:cNvPr id="264223" name="AutoShape 31"/>
            <p:cNvSpPr>
              <a:spLocks/>
            </p:cNvSpPr>
            <p:nvPr/>
          </p:nvSpPr>
          <p:spPr bwMode="auto">
            <a:xfrm>
              <a:off x="3640" y="2005"/>
              <a:ext cx="1047" cy="338"/>
            </a:xfrm>
            <a:prstGeom prst="callout2">
              <a:avLst>
                <a:gd name="adj1" fmla="val 21301"/>
                <a:gd name="adj2" fmla="val 104583"/>
                <a:gd name="adj3" fmla="val 21301"/>
                <a:gd name="adj4" fmla="val 122352"/>
                <a:gd name="adj5" fmla="val -100593"/>
                <a:gd name="adj6" fmla="val 14020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/>
              <a:r>
                <a:rPr lang="en-US" altLang="en-US" sz="2000"/>
                <a:t>Checksum</a:t>
              </a:r>
            </a:p>
          </p:txBody>
        </p:sp>
      </p:grpSp>
      <p:grpSp>
        <p:nvGrpSpPr>
          <p:cNvPr id="264226" name="Group 34"/>
          <p:cNvGrpSpPr>
            <a:grpSpLocks/>
          </p:cNvGrpSpPr>
          <p:nvPr/>
        </p:nvGrpSpPr>
        <p:grpSpPr bwMode="auto">
          <a:xfrm>
            <a:off x="1455738" y="5224463"/>
            <a:ext cx="6116637" cy="1376362"/>
            <a:chOff x="1325" y="3291"/>
            <a:chExt cx="3853" cy="867"/>
          </a:xfrm>
        </p:grpSpPr>
        <p:sp>
          <p:nvSpPr>
            <p:cNvPr id="264205" name="Rectangle 13"/>
            <p:cNvSpPr>
              <a:spLocks noChangeArrowheads="1"/>
            </p:cNvSpPr>
            <p:nvPr/>
          </p:nvSpPr>
          <p:spPr bwMode="auto">
            <a:xfrm>
              <a:off x="1463" y="3291"/>
              <a:ext cx="60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6" name="AutoShape 14"/>
            <p:cNvSpPr>
              <a:spLocks noChangeArrowheads="1"/>
            </p:cNvSpPr>
            <p:nvPr/>
          </p:nvSpPr>
          <p:spPr bwMode="auto">
            <a:xfrm>
              <a:off x="2068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7" name="Rectangle 15"/>
            <p:cNvSpPr>
              <a:spLocks noChangeArrowheads="1"/>
            </p:cNvSpPr>
            <p:nvPr/>
          </p:nvSpPr>
          <p:spPr bwMode="auto">
            <a:xfrm>
              <a:off x="2206" y="3291"/>
              <a:ext cx="60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8" name="Rectangle 16"/>
            <p:cNvSpPr>
              <a:spLocks noChangeArrowheads="1"/>
            </p:cNvSpPr>
            <p:nvPr/>
          </p:nvSpPr>
          <p:spPr bwMode="auto">
            <a:xfrm>
              <a:off x="2949" y="3291"/>
              <a:ext cx="60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9" name="Rectangle 17"/>
            <p:cNvSpPr>
              <a:spLocks noChangeArrowheads="1"/>
            </p:cNvSpPr>
            <p:nvPr/>
          </p:nvSpPr>
          <p:spPr bwMode="auto">
            <a:xfrm>
              <a:off x="3692" y="3291"/>
              <a:ext cx="60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0" name="Rectangle 18"/>
            <p:cNvSpPr>
              <a:spLocks noChangeArrowheads="1"/>
            </p:cNvSpPr>
            <p:nvPr/>
          </p:nvSpPr>
          <p:spPr bwMode="auto">
            <a:xfrm>
              <a:off x="4435" y="3291"/>
              <a:ext cx="605" cy="3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1" name="AutoShape 19"/>
            <p:cNvSpPr>
              <a:spLocks noChangeArrowheads="1"/>
            </p:cNvSpPr>
            <p:nvPr/>
          </p:nvSpPr>
          <p:spPr bwMode="auto">
            <a:xfrm>
              <a:off x="2811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2" name="AutoShape 20"/>
            <p:cNvSpPr>
              <a:spLocks noChangeArrowheads="1"/>
            </p:cNvSpPr>
            <p:nvPr/>
          </p:nvSpPr>
          <p:spPr bwMode="auto">
            <a:xfrm>
              <a:off x="3554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3" name="AutoShape 21"/>
            <p:cNvSpPr>
              <a:spLocks noChangeArrowheads="1"/>
            </p:cNvSpPr>
            <p:nvPr/>
          </p:nvSpPr>
          <p:spPr bwMode="auto">
            <a:xfrm>
              <a:off x="4297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4" name="AutoShape 22"/>
            <p:cNvSpPr>
              <a:spLocks noChangeArrowheads="1"/>
            </p:cNvSpPr>
            <p:nvPr/>
          </p:nvSpPr>
          <p:spPr bwMode="auto">
            <a:xfrm>
              <a:off x="5040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8" name="AutoShape 26"/>
            <p:cNvSpPr>
              <a:spLocks/>
            </p:cNvSpPr>
            <p:nvPr/>
          </p:nvSpPr>
          <p:spPr bwMode="auto">
            <a:xfrm>
              <a:off x="3805" y="3803"/>
              <a:ext cx="1047" cy="338"/>
            </a:xfrm>
            <a:prstGeom prst="callout2">
              <a:avLst>
                <a:gd name="adj1" fmla="val 21301"/>
                <a:gd name="adj2" fmla="val 104583"/>
                <a:gd name="adj3" fmla="val 21301"/>
                <a:gd name="adj4" fmla="val 116046"/>
                <a:gd name="adj5" fmla="val -85208"/>
                <a:gd name="adj6" fmla="val 124449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/>
              <a:r>
                <a:rPr lang="en-US" altLang="en-US" sz="2000"/>
                <a:t>Checksum</a:t>
              </a:r>
            </a:p>
          </p:txBody>
        </p:sp>
        <p:sp>
          <p:nvSpPr>
            <p:cNvPr id="264221" name="AutoShape 29"/>
            <p:cNvSpPr>
              <a:spLocks noChangeArrowheads="1"/>
            </p:cNvSpPr>
            <p:nvPr/>
          </p:nvSpPr>
          <p:spPr bwMode="auto">
            <a:xfrm>
              <a:off x="1325" y="3291"/>
              <a:ext cx="138" cy="36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2" name="AutoShape 30"/>
            <p:cNvSpPr>
              <a:spLocks/>
            </p:cNvSpPr>
            <p:nvPr/>
          </p:nvSpPr>
          <p:spPr bwMode="auto">
            <a:xfrm>
              <a:off x="1582" y="3820"/>
              <a:ext cx="1113" cy="338"/>
            </a:xfrm>
            <a:prstGeom prst="callout2">
              <a:avLst>
                <a:gd name="adj1" fmla="val 21301"/>
                <a:gd name="adj2" fmla="val -4315"/>
                <a:gd name="adj3" fmla="val 21301"/>
                <a:gd name="adj4" fmla="val -15903"/>
                <a:gd name="adj5" fmla="val -95856"/>
                <a:gd name="adj6" fmla="val -1761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en-US" sz="2000"/>
                <a:t>Preamble</a:t>
              </a:r>
            </a:p>
          </p:txBody>
        </p:sp>
        <p:sp>
          <p:nvSpPr>
            <p:cNvPr id="264224" name="AutoShape 32"/>
            <p:cNvSpPr>
              <a:spLocks/>
            </p:cNvSpPr>
            <p:nvPr/>
          </p:nvSpPr>
          <p:spPr bwMode="auto">
            <a:xfrm>
              <a:off x="2298" y="3819"/>
              <a:ext cx="1047" cy="338"/>
            </a:xfrm>
            <a:prstGeom prst="callout2">
              <a:avLst>
                <a:gd name="adj1" fmla="val 21301"/>
                <a:gd name="adj2" fmla="val 104583"/>
                <a:gd name="adj3" fmla="val 21301"/>
                <a:gd name="adj4" fmla="val 121968"/>
                <a:gd name="adj5" fmla="val -93491"/>
                <a:gd name="adj6" fmla="val 12836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/>
              <a:r>
                <a:rPr lang="en-US" altLang="en-US" sz="2000" dirty="0"/>
                <a:t>Checksum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6754" y="1122363"/>
            <a:ext cx="8830492" cy="2387600"/>
          </a:xfrm>
        </p:spPr>
        <p:txBody>
          <a:bodyPr/>
          <a:lstStyle/>
          <a:p>
            <a:r>
              <a:rPr lang="en-US" altLang="en-US" dirty="0"/>
              <a:t>PPR: Partial Packet Recovery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/>
              <a:t>Wireless Networks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ACM SIGOCMM, 2017</a:t>
            </a:r>
          </a:p>
          <a:p>
            <a:r>
              <a:rPr lang="en-US" altLang="en-US" dirty="0" smtClean="0"/>
              <a:t>Kyle </a:t>
            </a:r>
            <a:r>
              <a:rPr lang="en-US" altLang="en-US" dirty="0"/>
              <a:t>Jamieson and Hari </a:t>
            </a:r>
            <a:r>
              <a:rPr lang="en-US" altLang="en-US" dirty="0" err="1"/>
              <a:t>Balakrishnan</a:t>
            </a:r>
            <a:endParaRPr lang="en-US" altLang="en-US" dirty="0"/>
          </a:p>
          <a:p>
            <a:r>
              <a:rPr lang="en-US" altLang="en-US" dirty="0" smtClean="0"/>
              <a:t>CSAIL, MIT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94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Throughput </a:t>
            </a:r>
            <a:r>
              <a:rPr lang="en-US" altLang="en-US" dirty="0" smtClean="0"/>
              <a:t>Gain: </a:t>
            </a:r>
            <a:r>
              <a:rPr lang="en-US" altLang="en-US" dirty="0"/>
              <a:t>2.3-2.8x</a:t>
            </a:r>
          </a:p>
        </p:txBody>
      </p:sp>
      <p:pic>
        <p:nvPicPr>
          <p:cNvPr id="275467" name="Picture 11" descr="varyofferedload_nofragcr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84" y="1680305"/>
            <a:ext cx="6428232" cy="42946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5906-E61C-5748-812F-613760788BBF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9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PP-ARQ </a:t>
            </a:r>
            <a:r>
              <a:rPr lang="en-US" altLang="en-US" dirty="0" smtClean="0"/>
              <a:t>Retransmissions </a:t>
            </a:r>
            <a:r>
              <a:rPr lang="en-US" altLang="en-US" dirty="0"/>
              <a:t>are </a:t>
            </a:r>
            <a:r>
              <a:rPr lang="en-US" altLang="en-US" dirty="0" smtClean="0"/>
              <a:t>Short</a:t>
            </a:r>
            <a:endParaRPr lang="en-US" altLang="en-US" dirty="0"/>
          </a:p>
        </p:txBody>
      </p:sp>
      <p:pic>
        <p:nvPicPr>
          <p:cNvPr id="283660" name="Picture 12" descr="tracecdf_nofragcrc--allxmit-cf2405000000-pd64-csTRU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33061"/>
            <a:ext cx="7886700" cy="4206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B684-900F-6548-9BDB-6B60A2700BE1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25% </a:t>
            </a:r>
            <a:r>
              <a:rPr lang="en-US" altLang="en-US" sz="4000" dirty="0" smtClean="0"/>
              <a:t>Gain </a:t>
            </a:r>
            <a:r>
              <a:rPr lang="en-US" altLang="en-US" sz="4000" dirty="0"/>
              <a:t>over </a:t>
            </a:r>
            <a:r>
              <a:rPr lang="en-US" altLang="en-US" sz="4000" dirty="0" smtClean="0"/>
              <a:t>Fragmented</a:t>
            </a:r>
            <a:endParaRPr lang="en-US" altLang="en-US" sz="4000" dirty="0"/>
          </a:p>
        </p:txBody>
      </p:sp>
      <p:pic>
        <p:nvPicPr>
          <p:cNvPr id="273415" name="Picture 7" descr="varyofferedloa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84" y="1588865"/>
            <a:ext cx="6428232" cy="42946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007F-B712-DF4C-87AA-4E5CE4895B0F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3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PP-ARQ </a:t>
            </a:r>
            <a:r>
              <a:rPr lang="en-US" altLang="en-US" dirty="0" smtClean="0"/>
              <a:t>Retransmissions </a:t>
            </a:r>
            <a:r>
              <a:rPr lang="en-US" altLang="en-US" dirty="0"/>
              <a:t>are </a:t>
            </a:r>
            <a:r>
              <a:rPr lang="en-US" altLang="en-US" dirty="0" smtClean="0"/>
              <a:t>Short</a:t>
            </a:r>
            <a:endParaRPr lang="en-US" altLang="en-US" dirty="0"/>
          </a:p>
        </p:txBody>
      </p:sp>
      <p:pic>
        <p:nvPicPr>
          <p:cNvPr id="246802" name="Picture 18" descr="tracecdf--allxmit-cf2405000000-pd64-csTRU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33061"/>
            <a:ext cx="7886700" cy="4206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E6405-B82C-B54C-B099-315C10438FA7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8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7770-323F-A449-8B3A-F635ABB4BCF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 flipV="1">
            <a:off x="2732088" y="1951038"/>
            <a:ext cx="0" cy="3230562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2870" name="Picture 6" descr="pparq_feedback_cdf--allxmit-cf2405000000-pd64-csTRU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56985"/>
            <a:ext cx="8229600" cy="438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Low PP-ARQ Feedback Overhead</a:t>
            </a:r>
            <a:endParaRPr lang="en-US" altLang="en-US" dirty="0"/>
          </a:p>
        </p:txBody>
      </p:sp>
      <p:sp>
        <p:nvSpPr>
          <p:cNvPr id="292871" name="Line 7"/>
          <p:cNvSpPr>
            <a:spLocks noChangeShapeType="1"/>
          </p:cNvSpPr>
          <p:nvPr/>
        </p:nvSpPr>
        <p:spPr bwMode="auto">
          <a:xfrm flipV="1">
            <a:off x="2732088" y="5237163"/>
            <a:ext cx="0" cy="820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1657350" y="6010275"/>
            <a:ext cx="215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/>
              <a:t>802.11 ACK size</a:t>
            </a:r>
          </a:p>
        </p:txBody>
      </p:sp>
    </p:spTree>
    <p:extLst>
      <p:ext uri="{BB962C8B-B14F-4D97-AF65-F5344CB8AC3E}">
        <p14:creationId xmlns:p14="http://schemas.microsoft.com/office/powerpoint/2010/main" val="9276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work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ARQ with memory</a:t>
            </a:r>
            <a:r>
              <a:rPr lang="en-US" altLang="en-US" sz="2800" b="1" dirty="0"/>
              <a:t> </a:t>
            </a:r>
            <a:r>
              <a:rPr lang="en-US" altLang="en-US" sz="1900" dirty="0"/>
              <a:t>[Sindhu, IEEE Trans. On Comm. ’77]</a:t>
            </a:r>
            <a:endParaRPr lang="en-US" altLang="en-US" sz="2800" b="1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Incremental redundancy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Metzner</a:t>
            </a:r>
            <a:r>
              <a:rPr lang="en-US" altLang="en-US" sz="1900" dirty="0"/>
              <a:t>, IEEE Trans. On Comm. ’79]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Code combining </a:t>
            </a:r>
            <a:r>
              <a:rPr lang="en-US" altLang="en-US" sz="1900" dirty="0"/>
              <a:t>[Chase, IEEE Trans. On Comm. ’85]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Combining retransmissions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 err="1"/>
              <a:t>SPaC</a:t>
            </a:r>
            <a:r>
              <a:rPr lang="en-US" altLang="en-US" sz="2400" dirty="0"/>
              <a:t> </a:t>
            </a:r>
            <a:r>
              <a:rPr lang="en-US" altLang="en-US" sz="1900" dirty="0"/>
              <a:t>[Dubois-</a:t>
            </a:r>
            <a:r>
              <a:rPr lang="en-US" altLang="en-US" sz="1900" dirty="0" err="1"/>
              <a:t>Ferrière</a:t>
            </a:r>
            <a:r>
              <a:rPr lang="en-US" altLang="en-US" sz="1900" dirty="0"/>
              <a:t>, Estrin, </a:t>
            </a:r>
            <a:r>
              <a:rPr lang="en-US" altLang="en-US" sz="1900" dirty="0" err="1"/>
              <a:t>Vetterli</a:t>
            </a:r>
            <a:r>
              <a:rPr lang="en-US" altLang="en-US" sz="1900" dirty="0"/>
              <a:t>; </a:t>
            </a:r>
            <a:r>
              <a:rPr lang="en-US" altLang="en-US" sz="1900" dirty="0" err="1"/>
              <a:t>SenSys</a:t>
            </a:r>
            <a:r>
              <a:rPr lang="en-US" altLang="en-US" sz="1900" dirty="0"/>
              <a:t> ’05]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Diversity combining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Reliability exchanging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Avudainayagam</a:t>
            </a:r>
            <a:r>
              <a:rPr lang="en-US" altLang="en-US" sz="1900" dirty="0"/>
              <a:t> et al., IEEE WCNC ’03]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MRD</a:t>
            </a:r>
            <a:r>
              <a:rPr lang="en-US" altLang="en-US" sz="2400" dirty="0"/>
              <a:t>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Miu</a:t>
            </a:r>
            <a:r>
              <a:rPr lang="en-US" altLang="en-US" sz="1900" dirty="0"/>
              <a:t>, </a:t>
            </a:r>
            <a:r>
              <a:rPr lang="en-US" altLang="en-US" sz="1900" dirty="0" err="1"/>
              <a:t>Balakrishnan</a:t>
            </a:r>
            <a:r>
              <a:rPr lang="en-US" altLang="en-US" sz="1900" dirty="0"/>
              <a:t>, </a:t>
            </a:r>
            <a:r>
              <a:rPr lang="en-US" altLang="en-US" sz="1900" dirty="0" err="1"/>
              <a:t>Koksal</a:t>
            </a:r>
            <a:r>
              <a:rPr lang="en-US" altLang="en-US" sz="1900" dirty="0"/>
              <a:t>; </a:t>
            </a:r>
            <a:r>
              <a:rPr lang="en-US" altLang="en-US" sz="1900" dirty="0" err="1"/>
              <a:t>MobiCom</a:t>
            </a:r>
            <a:r>
              <a:rPr lang="en-US" altLang="en-US" sz="1900" dirty="0"/>
              <a:t> ’05]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SOFT</a:t>
            </a:r>
            <a:r>
              <a:rPr lang="en-US" altLang="en-US" sz="2400" dirty="0"/>
              <a:t> </a:t>
            </a:r>
            <a:r>
              <a:rPr lang="en-US" altLang="en-US" sz="1900" dirty="0"/>
              <a:t>[Woo et al.; </a:t>
            </a:r>
            <a:r>
              <a:rPr lang="en-US" altLang="en-US" sz="1900" dirty="0" err="1"/>
              <a:t>MobiCom</a:t>
            </a:r>
            <a:r>
              <a:rPr lang="en-US" altLang="en-US" sz="1900" dirty="0"/>
              <a:t> ’07]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Fragmented CRC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 err="1"/>
              <a:t>Seda</a:t>
            </a:r>
            <a:r>
              <a:rPr lang="en-US" altLang="en-US" sz="2400" dirty="0"/>
              <a:t> </a:t>
            </a:r>
            <a:r>
              <a:rPr lang="en-US" altLang="en-US" sz="1900" dirty="0"/>
              <a:t>[</a:t>
            </a:r>
            <a:r>
              <a:rPr lang="en-US" altLang="en-US" sz="1900" dirty="0" err="1"/>
              <a:t>Ganti</a:t>
            </a:r>
            <a:r>
              <a:rPr lang="en-US" altLang="en-US" sz="1900" dirty="0"/>
              <a:t> et al.; </a:t>
            </a:r>
            <a:r>
              <a:rPr lang="en-US" altLang="en-US" sz="1900" dirty="0" err="1"/>
              <a:t>SenSys</a:t>
            </a:r>
            <a:r>
              <a:rPr lang="en-US" altLang="en-US" sz="1900" dirty="0"/>
              <a:t> ’06]</a:t>
            </a:r>
            <a:r>
              <a:rPr lang="en-US" altLang="en-US" sz="2400" dirty="0"/>
              <a:t>, 802.11 fragmentation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AE64-8B83-C842-A543-D069FCE7096F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98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Mechanisms for recovering correct bits from parts of packets</a:t>
            </a:r>
          </a:p>
          <a:p>
            <a:pPr lvl="1"/>
            <a:r>
              <a:rPr lang="en-US" altLang="en-US"/>
              <a:t>SoftPHY interface (PHY-independent)</a:t>
            </a:r>
          </a:p>
          <a:p>
            <a:pPr lvl="1"/>
            <a:r>
              <a:rPr lang="en-US" altLang="en-US"/>
              <a:t>Postamble decoding</a:t>
            </a:r>
          </a:p>
          <a:p>
            <a:r>
              <a:rPr lang="en-US" altLang="en-US"/>
              <a:t>PP-ARQ improves throughput 2.3–2.8</a:t>
            </a:r>
            <a:r>
              <a:rPr lang="en-US" altLang="en-US">
                <a:sym typeface="Symbol" charset="2"/>
              </a:rPr>
              <a:t> over the status quo</a:t>
            </a:r>
          </a:p>
          <a:p>
            <a:r>
              <a:rPr lang="en-US" altLang="en-US">
                <a:sym typeface="Symbol" charset="2"/>
              </a:rPr>
              <a:t>PPR </a:t>
            </a:r>
            <a:r>
              <a:rPr lang="en-US" altLang="en-US"/>
              <a:t>Useful in other apps, e.g. opportunistic forwarding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6E44-42B1-654E-94AC-0567EF5DE465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Partial Packet Error?</a:t>
            </a:r>
            <a:endParaRPr lang="en-US" altLang="en-US" dirty="0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457200" y="1624013"/>
            <a:ext cx="81597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cophilSans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cophilSans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cophilSans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cophilSans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cophilSans" charset="0"/>
              </a:defRPr>
            </a:lvl9pPr>
          </a:lstStyle>
          <a:p>
            <a:pPr marL="0" indent="0">
              <a:buNone/>
            </a:pPr>
            <a:r>
              <a:rPr lang="en-US" altLang="en-US" sz="2800" dirty="0">
                <a:latin typeface="+mn-lt"/>
              </a:rPr>
              <a:t>Lots of packets lost </a:t>
            </a:r>
            <a:r>
              <a:rPr lang="en-US" altLang="en-US" sz="2800" dirty="0" smtClean="0">
                <a:latin typeface="+mn-lt"/>
              </a:rPr>
              <a:t>due to </a:t>
            </a:r>
            <a:r>
              <a:rPr lang="en-US" altLang="en-US" sz="2800" dirty="0">
                <a:latin typeface="+mn-lt"/>
              </a:rPr>
              <a:t>collisions and noise in wireless networks</a:t>
            </a:r>
          </a:p>
        </p:txBody>
      </p:sp>
      <p:grpSp>
        <p:nvGrpSpPr>
          <p:cNvPr id="189464" name="Group 24"/>
          <p:cNvGrpSpPr>
            <a:grpSpLocks/>
          </p:cNvGrpSpPr>
          <p:nvPr/>
        </p:nvGrpSpPr>
        <p:grpSpPr bwMode="auto">
          <a:xfrm>
            <a:off x="727075" y="2968171"/>
            <a:ext cx="7620000" cy="1882775"/>
            <a:chOff x="288" y="1942"/>
            <a:chExt cx="4800" cy="1186"/>
          </a:xfrm>
        </p:grpSpPr>
        <p:sp>
          <p:nvSpPr>
            <p:cNvPr id="189452" name="Text Box 12"/>
            <p:cNvSpPr txBox="1">
              <a:spLocks noChangeArrowheads="1"/>
            </p:cNvSpPr>
            <p:nvPr/>
          </p:nvSpPr>
          <p:spPr bwMode="auto">
            <a:xfrm>
              <a:off x="2459" y="2187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en-US" sz="2400"/>
            </a:p>
          </p:txBody>
        </p:sp>
        <p:sp>
          <p:nvSpPr>
            <p:cNvPr id="189454" name="Rectangle 14"/>
            <p:cNvSpPr>
              <a:spLocks noChangeArrowheads="1"/>
            </p:cNvSpPr>
            <p:nvPr/>
          </p:nvSpPr>
          <p:spPr bwMode="auto">
            <a:xfrm>
              <a:off x="288" y="1942"/>
              <a:ext cx="1600" cy="38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sz="2200" dirty="0"/>
                <a:t>Non-colliding bits</a:t>
              </a:r>
            </a:p>
          </p:txBody>
        </p:sp>
        <p:sp>
          <p:nvSpPr>
            <p:cNvPr id="189455" name="Rectangle 15"/>
            <p:cNvSpPr>
              <a:spLocks noChangeArrowheads="1"/>
            </p:cNvSpPr>
            <p:nvPr/>
          </p:nvSpPr>
          <p:spPr bwMode="auto">
            <a:xfrm>
              <a:off x="1888" y="1942"/>
              <a:ext cx="1600" cy="38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6" name="Rectangle 16"/>
            <p:cNvSpPr>
              <a:spLocks noChangeArrowheads="1"/>
            </p:cNvSpPr>
            <p:nvPr/>
          </p:nvSpPr>
          <p:spPr bwMode="auto">
            <a:xfrm>
              <a:off x="1888" y="2426"/>
              <a:ext cx="1600" cy="38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7" name="Rectangle 17"/>
            <p:cNvSpPr>
              <a:spLocks noChangeArrowheads="1"/>
            </p:cNvSpPr>
            <p:nvPr/>
          </p:nvSpPr>
          <p:spPr bwMode="auto">
            <a:xfrm>
              <a:off x="3488" y="2426"/>
              <a:ext cx="1600" cy="38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sz="2200"/>
                <a:t>Non-colliding bits</a:t>
              </a:r>
            </a:p>
          </p:txBody>
        </p:sp>
        <p:sp>
          <p:nvSpPr>
            <p:cNvPr id="189458" name="Text Box 18"/>
            <p:cNvSpPr txBox="1">
              <a:spLocks noChangeArrowheads="1"/>
            </p:cNvSpPr>
            <p:nvPr/>
          </p:nvSpPr>
          <p:spPr bwMode="auto">
            <a:xfrm>
              <a:off x="3488" y="2012"/>
              <a:ext cx="52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(P1)</a:t>
              </a:r>
            </a:p>
          </p:txBody>
        </p:sp>
        <p:sp>
          <p:nvSpPr>
            <p:cNvPr id="189459" name="Text Box 19"/>
            <p:cNvSpPr txBox="1">
              <a:spLocks noChangeArrowheads="1"/>
            </p:cNvSpPr>
            <p:nvPr/>
          </p:nvSpPr>
          <p:spPr bwMode="auto">
            <a:xfrm>
              <a:off x="1368" y="2502"/>
              <a:ext cx="5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(P2)</a:t>
              </a:r>
            </a:p>
          </p:txBody>
        </p:sp>
        <p:sp>
          <p:nvSpPr>
            <p:cNvPr id="189461" name="Line 21"/>
            <p:cNvSpPr>
              <a:spLocks noChangeShapeType="1"/>
            </p:cNvSpPr>
            <p:nvPr/>
          </p:nvSpPr>
          <p:spPr bwMode="auto">
            <a:xfrm>
              <a:off x="4477" y="3128"/>
              <a:ext cx="61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462" name="Text Box 22"/>
            <p:cNvSpPr txBox="1">
              <a:spLocks noChangeArrowheads="1"/>
            </p:cNvSpPr>
            <p:nvPr/>
          </p:nvSpPr>
          <p:spPr bwMode="auto">
            <a:xfrm>
              <a:off x="4477" y="2840"/>
              <a:ext cx="4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400" dirty="0"/>
                <a:t>Time</a:t>
              </a:r>
            </a:p>
          </p:txBody>
        </p:sp>
      </p:grpSp>
      <p:sp>
        <p:nvSpPr>
          <p:cNvPr id="189463" name="Text Box 23"/>
          <p:cNvSpPr txBox="1">
            <a:spLocks noChangeArrowheads="1"/>
          </p:cNvSpPr>
          <p:nvPr/>
        </p:nvSpPr>
        <p:spPr bwMode="auto">
          <a:xfrm>
            <a:off x="1130993" y="5349332"/>
            <a:ext cx="6882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5"/>
                </a:solidFill>
              </a:rPr>
              <a:t>Can’t </a:t>
            </a:r>
            <a:r>
              <a:rPr lang="en-US" altLang="en-US" sz="2800" dirty="0" smtClean="0">
                <a:solidFill>
                  <a:schemeClr val="accent5"/>
                </a:solidFill>
              </a:rPr>
              <a:t>receive </a:t>
            </a:r>
            <a:r>
              <a:rPr lang="en-US" altLang="en-US" sz="2800" dirty="0">
                <a:solidFill>
                  <a:schemeClr val="accent5"/>
                </a:solidFill>
              </a:rPr>
              <a:t>non-colliding bits today!</a:t>
            </a:r>
          </a:p>
        </p:txBody>
      </p:sp>
    </p:spTree>
    <p:extLst>
      <p:ext uri="{BB962C8B-B14F-4D97-AF65-F5344CB8AC3E}">
        <p14:creationId xmlns:p14="http://schemas.microsoft.com/office/powerpoint/2010/main" val="39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68380" y="272564"/>
            <a:ext cx="8203974" cy="679903"/>
          </a:xfrm>
        </p:spPr>
        <p:txBody>
          <a:bodyPr>
            <a:normAutofit/>
          </a:bodyPr>
          <a:lstStyle/>
          <a:p>
            <a:r>
              <a:rPr lang="en-US" altLang="en-US" dirty="0"/>
              <a:t>Bits in a packet don’t share fate</a:t>
            </a:r>
          </a:p>
        </p:txBody>
      </p:sp>
      <p:pic>
        <p:nvPicPr>
          <p:cNvPr id="7197" name="Picture 29" descr="count_correct_symbol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6" y="1393221"/>
            <a:ext cx="7886700" cy="36968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2FC2-807C-A142-8845-4021CFE1C72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88766" y="5330711"/>
            <a:ext cx="83835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chemeClr val="accent5"/>
                </a:solidFill>
              </a:rPr>
              <a:t>Many bits from corrupted packets are correct, </a:t>
            </a:r>
          </a:p>
          <a:p>
            <a:pPr algn="ctr"/>
            <a:r>
              <a:rPr lang="en-US" altLang="en-US" sz="2800" dirty="0">
                <a:solidFill>
                  <a:schemeClr val="accent5"/>
                </a:solidFill>
              </a:rPr>
              <a:t>but status quo receivers don’t know which!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423160" y="1058083"/>
            <a:ext cx="524954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 b="1"/>
              <a:t>(30 node testbed, CSMA on)</a:t>
            </a:r>
          </a:p>
        </p:txBody>
      </p:sp>
    </p:spTree>
    <p:extLst>
      <p:ext uri="{BB962C8B-B14F-4D97-AF65-F5344CB8AC3E}">
        <p14:creationId xmlns:p14="http://schemas.microsoft.com/office/powerpoint/2010/main" val="1115329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K</a:t>
            </a:r>
            <a:r>
              <a:rPr lang="en-US" altLang="en-US" dirty="0" smtClean="0"/>
              <a:t>ey Questions</a:t>
            </a:r>
            <a:endParaRPr lang="en-US" altLang="en-US" dirty="0"/>
          </a:p>
        </p:txBody>
      </p:sp>
      <p:pic>
        <p:nvPicPr>
          <p:cNvPr id="218125" name="Picture 13" descr="collision_nopp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48" y="1401083"/>
            <a:ext cx="7886700" cy="21676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ECB-29FF-6045-AF17-6E60707160F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4950" y="4041775"/>
            <a:ext cx="8909050" cy="1860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How does receiver know which bits are correct?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How does receiver know P2 is there at all?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How to design an efficient ARQ protocol?</a:t>
            </a:r>
          </a:p>
        </p:txBody>
      </p:sp>
    </p:spTree>
    <p:extLst>
      <p:ext uri="{BB962C8B-B14F-4D97-AF65-F5344CB8AC3E}">
        <p14:creationId xmlns:p14="http://schemas.microsoft.com/office/powerpoint/2010/main" val="213162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18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18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18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Can Receiver Identify Correct Bits</a:t>
            </a:r>
            <a:r>
              <a:rPr lang="en-US" altLang="en-US" dirty="0"/>
              <a:t>?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Use physical layer (PHY) </a:t>
            </a:r>
            <a:r>
              <a:rPr lang="en-US" altLang="en-US" sz="2800" dirty="0" smtClean="0"/>
              <a:t>hints</a:t>
            </a:r>
            <a:endParaRPr lang="en-US" altLang="en-US" sz="2800" dirty="0"/>
          </a:p>
          <a:p>
            <a:pPr lvl="1"/>
            <a:r>
              <a:rPr lang="en-US" altLang="en-US" sz="2400" dirty="0"/>
              <a:t>Receiver PHY has the information!</a:t>
            </a:r>
          </a:p>
          <a:p>
            <a:pPr lvl="1"/>
            <a:r>
              <a:rPr lang="en-US" altLang="en-US" sz="2400" dirty="0"/>
              <a:t>Pass this </a:t>
            </a:r>
            <a:r>
              <a:rPr lang="en-US" altLang="en-US" sz="2400" b="1" dirty="0"/>
              <a:t>confidence information</a:t>
            </a:r>
            <a:r>
              <a:rPr lang="en-US" altLang="en-US" sz="2400" dirty="0"/>
              <a:t> to higher layer as a </a:t>
            </a:r>
            <a:r>
              <a:rPr lang="en-US" altLang="en-US" sz="2400" dirty="0" smtClean="0"/>
              <a:t>hint</a:t>
            </a:r>
            <a:endParaRPr lang="en-US" altLang="en-US" sz="2800" dirty="0"/>
          </a:p>
          <a:p>
            <a:r>
              <a:rPr lang="en-US" altLang="en-US" sz="2800" dirty="0" err="1"/>
              <a:t>SoftPHY</a:t>
            </a:r>
            <a:r>
              <a:rPr lang="en-US" altLang="en-US" sz="2800" dirty="0"/>
              <a:t> implementation is PHY-specific; interface is </a:t>
            </a:r>
            <a:r>
              <a:rPr lang="en-US" altLang="en-US" sz="2800" dirty="0" smtClean="0"/>
              <a:t>PHY-independent</a:t>
            </a:r>
            <a:endParaRPr lang="en-US" altLang="en-US" sz="2800" dirty="0"/>
          </a:p>
          <a:p>
            <a:r>
              <a:rPr lang="en-US" altLang="en-US" sz="2800" dirty="0"/>
              <a:t>Implemented for direct sequence spread spectrum (DSSS) over </a:t>
            </a:r>
            <a:r>
              <a:rPr lang="en-US" altLang="en-US" sz="2800" dirty="0" smtClean="0"/>
              <a:t>MSK and </a:t>
            </a:r>
            <a:r>
              <a:rPr lang="en-US" altLang="en-US" sz="2800" dirty="0"/>
              <a:t>other modulations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2AEE-708E-BF48-B209-2183C4F9A24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5815522" y="1282336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: </a:t>
            </a:r>
            <a:r>
              <a:rPr lang="en-US" altLang="en-US" sz="2800" b="1" dirty="0" err="1"/>
              <a:t>SoftPHY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56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74F9-D0BB-B844-997D-6564E615A247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204844" name="Picture 44" descr="uncertain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554288"/>
            <a:ext cx="5011738" cy="125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Can We Leverage Soft Info?</a:t>
            </a:r>
            <a:endParaRPr lang="en-US" altLang="en-US" dirty="0"/>
          </a:p>
        </p:txBody>
      </p:sp>
      <p:sp>
        <p:nvSpPr>
          <p:cNvPr id="204828" name="Text Box 28"/>
          <p:cNvSpPr txBox="1">
            <a:spLocks noChangeArrowheads="1"/>
          </p:cNvSpPr>
          <p:nvPr/>
        </p:nvSpPr>
        <p:spPr bwMode="auto">
          <a:xfrm>
            <a:off x="3208338" y="2050868"/>
            <a:ext cx="2498725" cy="478019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en-US" sz="2000" dirty="0"/>
              <a:t>High uncertainty</a:t>
            </a:r>
          </a:p>
        </p:txBody>
      </p:sp>
      <p:sp>
        <p:nvSpPr>
          <p:cNvPr id="204833" name="Line 33"/>
          <p:cNvSpPr>
            <a:spLocks noChangeShapeType="1"/>
          </p:cNvSpPr>
          <p:nvPr/>
        </p:nvSpPr>
        <p:spPr bwMode="auto">
          <a:xfrm>
            <a:off x="5646738" y="3786188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6" name="Text Box 36"/>
          <p:cNvSpPr txBox="1">
            <a:spLocks noChangeArrowheads="1"/>
          </p:cNvSpPr>
          <p:nvPr/>
        </p:nvSpPr>
        <p:spPr bwMode="auto">
          <a:xfrm>
            <a:off x="817368" y="1111453"/>
            <a:ext cx="74831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>
                <a:solidFill>
                  <a:schemeClr val="accent5"/>
                </a:solidFill>
              </a:rPr>
              <a:t>PHY conveys uncertainty in each bit it delivers up</a:t>
            </a:r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>
            <a:off x="3152775" y="3783013"/>
            <a:ext cx="0" cy="7604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3" name="Text Box 43"/>
          <p:cNvSpPr txBox="1">
            <a:spLocks noChangeArrowheads="1"/>
          </p:cNvSpPr>
          <p:nvPr/>
        </p:nvSpPr>
        <p:spPr bwMode="auto">
          <a:xfrm>
            <a:off x="889000" y="2050868"/>
            <a:ext cx="2319338" cy="478019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en-US" sz="2000" dirty="0"/>
              <a:t>Low uncertainty</a:t>
            </a:r>
          </a:p>
        </p:txBody>
      </p:sp>
      <p:pic>
        <p:nvPicPr>
          <p:cNvPr id="204846" name="Picture 46" descr="collision_nopo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445000"/>
            <a:ext cx="7947025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8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Direct </a:t>
            </a:r>
            <a:r>
              <a:rPr lang="en-US" altLang="en-US" dirty="0"/>
              <a:t>S</a:t>
            </a:r>
            <a:r>
              <a:rPr lang="en-US" altLang="en-US" dirty="0" smtClean="0"/>
              <a:t>equence</a:t>
            </a:r>
            <a:r>
              <a:rPr lang="en-US" altLang="en-US" sz="4000" dirty="0" smtClean="0"/>
              <a:t> Spread Spectrum</a:t>
            </a:r>
            <a:endParaRPr lang="en-US" altLang="en-US" sz="4000" dirty="0"/>
          </a:p>
        </p:txBody>
      </p:sp>
      <p:pic>
        <p:nvPicPr>
          <p:cNvPr id="79920" name="Picture 48" descr="zigbee_xmi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60" y="1825625"/>
            <a:ext cx="3385579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9901" name="Rectangle 29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z="2800" dirty="0"/>
              <a:t>Demodulate MSK signal</a:t>
            </a:r>
          </a:p>
          <a:p>
            <a:r>
              <a:rPr lang="en-US" altLang="en-US" sz="2800" dirty="0"/>
              <a:t>Decide on closest </a:t>
            </a:r>
            <a:r>
              <a:rPr lang="en-US" altLang="en-US" sz="2800" dirty="0" err="1"/>
              <a:t>codeword</a:t>
            </a:r>
            <a:r>
              <a:rPr lang="en-US" altLang="en-US" sz="2800" dirty="0"/>
              <a:t> to received (Hamming distance)</a:t>
            </a:r>
          </a:p>
          <a:p>
            <a:r>
              <a:rPr lang="en-US" altLang="en-US" sz="2800" dirty="0">
                <a:sym typeface="Symbol" charset="2"/>
              </a:rPr>
              <a:t>Many 32-bit chip sequences are </a:t>
            </a:r>
            <a:r>
              <a:rPr lang="en-US" altLang="en-US" sz="2800" u="sng" dirty="0">
                <a:sym typeface="Symbol" charset="2"/>
              </a:rPr>
              <a:t>not</a:t>
            </a:r>
            <a:r>
              <a:rPr lang="en-US" altLang="en-US" sz="2800" dirty="0">
                <a:sym typeface="Symbol" charset="2"/>
              </a:rPr>
              <a:t> valid </a:t>
            </a:r>
            <a:r>
              <a:rPr lang="en-US" altLang="en-US" sz="2800" dirty="0" err="1">
                <a:sym typeface="Symbol" charset="2"/>
              </a:rPr>
              <a:t>codewords</a:t>
            </a:r>
            <a:endParaRPr lang="en-US" altLang="en-US" sz="2800" dirty="0">
              <a:sym typeface="Symbol" charset="2"/>
            </a:endParaRPr>
          </a:p>
          <a:p>
            <a:r>
              <a:rPr lang="en-US" altLang="en-US" sz="2800" dirty="0" err="1">
                <a:sym typeface="Symbol" charset="2"/>
              </a:rPr>
              <a:t>Codewords</a:t>
            </a:r>
            <a:r>
              <a:rPr lang="en-US" altLang="en-US" sz="2800" dirty="0">
                <a:sym typeface="Symbol" charset="2"/>
              </a:rPr>
              <a:t> separated by </a:t>
            </a:r>
            <a:r>
              <a:rPr lang="en-US" altLang="en-US" sz="2800" dirty="0"/>
              <a:t>at least 11 in Hamming distance</a:t>
            </a:r>
          </a:p>
          <a:p>
            <a:r>
              <a:rPr lang="en-US" altLang="en-US" sz="2800" dirty="0"/>
              <a:t>802.11 similar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628650" y="1126784"/>
            <a:ext cx="199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Transmitter: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4629150" y="1127124"/>
            <a:ext cx="153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Receiver:</a:t>
            </a:r>
          </a:p>
        </p:txBody>
      </p:sp>
    </p:spTree>
    <p:extLst>
      <p:ext uri="{BB962C8B-B14F-4D97-AF65-F5344CB8AC3E}">
        <p14:creationId xmlns:p14="http://schemas.microsoft.com/office/powerpoint/2010/main" val="96797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1" grpId="0" build="p"/>
      <p:bldP spid="799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0218-B65C-2F46-99E5-CC32C1A9A8B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SoftPHY</a:t>
            </a:r>
            <a:r>
              <a:rPr lang="en-US" altLang="en-US" dirty="0"/>
              <a:t> </a:t>
            </a:r>
            <a:r>
              <a:rPr lang="en-US" altLang="en-US" dirty="0" smtClean="0"/>
              <a:t>Hint </a:t>
            </a:r>
            <a:r>
              <a:rPr lang="en-US" altLang="en-US" dirty="0"/>
              <a:t>for </a:t>
            </a:r>
            <a:r>
              <a:rPr lang="en-US" altLang="en-US" dirty="0" smtClean="0"/>
              <a:t>Spread Spectrum</a:t>
            </a:r>
            <a:endParaRPr lang="en-US" altLang="en-US" dirty="0"/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4912518" y="3756661"/>
            <a:ext cx="36028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dirty="0" smtClean="0">
                <a:sym typeface="Wingdings"/>
              </a:rPr>
              <a:t></a:t>
            </a:r>
            <a:r>
              <a:rPr lang="en-US" altLang="en-US" sz="2800" dirty="0" smtClean="0">
                <a:sym typeface="Symbol" charset="2"/>
              </a:rPr>
              <a:t> </a:t>
            </a:r>
            <a:r>
              <a:rPr lang="en-US" altLang="en-US" sz="2800" dirty="0" err="1">
                <a:sym typeface="Symbol" charset="2"/>
              </a:rPr>
              <a:t>SoftPHY</a:t>
            </a:r>
            <a:r>
              <a:rPr lang="en-US" altLang="en-US" sz="2800" dirty="0">
                <a:sym typeface="Symbol" charset="2"/>
              </a:rPr>
              <a:t> hint is </a:t>
            </a:r>
            <a:r>
              <a:rPr lang="en-US" altLang="en-US" sz="2800" b="1" dirty="0">
                <a:sym typeface="Symbol" charset="2"/>
              </a:rPr>
              <a:t>2</a:t>
            </a:r>
          </a:p>
        </p:txBody>
      </p:sp>
      <p:grpSp>
        <p:nvGrpSpPr>
          <p:cNvPr id="142383" name="Group 47"/>
          <p:cNvGrpSpPr>
            <a:grpSpLocks/>
          </p:cNvGrpSpPr>
          <p:nvPr/>
        </p:nvGrpSpPr>
        <p:grpSpPr bwMode="auto">
          <a:xfrm>
            <a:off x="107950" y="2874011"/>
            <a:ext cx="8680450" cy="954088"/>
            <a:chOff x="68" y="1868"/>
            <a:chExt cx="5468" cy="601"/>
          </a:xfrm>
        </p:grpSpPr>
        <p:sp>
          <p:nvSpPr>
            <p:cNvPr id="142377" name="Text Box 41"/>
            <p:cNvSpPr txBox="1">
              <a:spLocks noChangeArrowheads="1"/>
            </p:cNvSpPr>
            <p:nvPr/>
          </p:nvSpPr>
          <p:spPr bwMode="auto">
            <a:xfrm>
              <a:off x="68" y="1868"/>
              <a:ext cx="546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800" dirty="0"/>
                <a:t>Receive: </a:t>
              </a:r>
              <a:r>
                <a:rPr lang="en-US" altLang="en-US" sz="2800" b="1" dirty="0">
                  <a:latin typeface="Courier New" charset="0"/>
                </a:rPr>
                <a:t>11101101000111000011010110100010</a:t>
              </a:r>
            </a:p>
            <a:p>
              <a:pPr algn="r"/>
              <a:r>
                <a:rPr lang="en-US" altLang="en-US" sz="2800" i="1" dirty="0"/>
                <a:t>C</a:t>
              </a:r>
              <a:r>
                <a:rPr lang="en-US" altLang="en-US" sz="2800" i="1" baseline="-25000" dirty="0"/>
                <a:t>1</a:t>
              </a:r>
              <a:r>
                <a:rPr lang="en-US" altLang="en-US" sz="2800" dirty="0"/>
                <a:t>: </a:t>
              </a:r>
              <a:r>
                <a:rPr lang="en-US" altLang="en-US" sz="2800" b="1" dirty="0">
                  <a:latin typeface="Courier New" charset="0"/>
                </a:rPr>
                <a:t>11101101100111000011010100100010</a:t>
              </a:r>
            </a:p>
          </p:txBody>
        </p:sp>
        <p:sp>
          <p:nvSpPr>
            <p:cNvPr id="142357" name="Rectangle 21"/>
            <p:cNvSpPr>
              <a:spLocks noChangeArrowheads="1"/>
            </p:cNvSpPr>
            <p:nvPr/>
          </p:nvSpPr>
          <p:spPr bwMode="auto">
            <a:xfrm>
              <a:off x="2260" y="1901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58" name="Rectangle 22"/>
            <p:cNvSpPr>
              <a:spLocks noChangeArrowheads="1"/>
            </p:cNvSpPr>
            <p:nvPr/>
          </p:nvSpPr>
          <p:spPr bwMode="auto">
            <a:xfrm>
              <a:off x="4389" y="1904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364" name="Text Box 28"/>
          <p:cNvSpPr txBox="1">
            <a:spLocks noChangeArrowheads="1"/>
          </p:cNvSpPr>
          <p:nvPr/>
        </p:nvSpPr>
        <p:spPr bwMode="auto">
          <a:xfrm>
            <a:off x="4833846" y="5587578"/>
            <a:ext cx="3630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smtClean="0">
                <a:sym typeface="Wingdings"/>
              </a:rPr>
              <a:t></a:t>
            </a:r>
            <a:r>
              <a:rPr lang="en-US" altLang="en-US" sz="2800" smtClean="0">
                <a:sym typeface="Symbol" charset="2"/>
              </a:rPr>
              <a:t> </a:t>
            </a:r>
            <a:r>
              <a:rPr lang="en-US" altLang="en-US" sz="2800" dirty="0" err="1">
                <a:sym typeface="Symbol" charset="2"/>
              </a:rPr>
              <a:t>SoftPHY</a:t>
            </a:r>
            <a:r>
              <a:rPr lang="en-US" altLang="en-US" sz="2800" dirty="0">
                <a:sym typeface="Symbol" charset="2"/>
              </a:rPr>
              <a:t> hint is </a:t>
            </a:r>
            <a:r>
              <a:rPr lang="en-US" altLang="en-US" sz="2800" b="1" dirty="0">
                <a:sym typeface="Symbol" charset="2"/>
              </a:rPr>
              <a:t>9</a:t>
            </a:r>
          </a:p>
        </p:txBody>
      </p:sp>
      <p:grpSp>
        <p:nvGrpSpPr>
          <p:cNvPr id="142384" name="Group 48"/>
          <p:cNvGrpSpPr>
            <a:grpSpLocks/>
          </p:cNvGrpSpPr>
          <p:nvPr/>
        </p:nvGrpSpPr>
        <p:grpSpPr bwMode="auto">
          <a:xfrm>
            <a:off x="107950" y="4644602"/>
            <a:ext cx="8680450" cy="954088"/>
            <a:chOff x="194" y="2934"/>
            <a:chExt cx="5468" cy="601"/>
          </a:xfrm>
        </p:grpSpPr>
        <p:sp>
          <p:nvSpPr>
            <p:cNvPr id="142379" name="Text Box 43"/>
            <p:cNvSpPr txBox="1">
              <a:spLocks noChangeArrowheads="1"/>
            </p:cNvSpPr>
            <p:nvPr/>
          </p:nvSpPr>
          <p:spPr bwMode="auto">
            <a:xfrm>
              <a:off x="194" y="2934"/>
              <a:ext cx="546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800" dirty="0"/>
                <a:t>Receive: </a:t>
              </a:r>
              <a:r>
                <a:rPr lang="en-US" altLang="en-US" sz="2800" b="1" dirty="0">
                  <a:latin typeface="Courier New" charset="0"/>
                </a:rPr>
                <a:t>11001101000111010111011110110111</a:t>
              </a:r>
            </a:p>
            <a:p>
              <a:pPr algn="r"/>
              <a:r>
                <a:rPr lang="en-US" altLang="en-US" sz="2800" i="1" dirty="0"/>
                <a:t>C</a:t>
              </a:r>
              <a:r>
                <a:rPr lang="en-US" altLang="en-US" sz="2800" i="1" baseline="-25000" dirty="0"/>
                <a:t>1</a:t>
              </a:r>
              <a:r>
                <a:rPr lang="en-US" altLang="en-US" sz="2800" dirty="0"/>
                <a:t>: </a:t>
              </a:r>
              <a:r>
                <a:rPr lang="en-US" altLang="en-US" sz="2800" b="1" dirty="0">
                  <a:latin typeface="Courier New" charset="0"/>
                </a:rPr>
                <a:t>11101101100111000011010100100010</a:t>
              </a:r>
            </a:p>
          </p:txBody>
        </p:sp>
        <p:sp>
          <p:nvSpPr>
            <p:cNvPr id="142365" name="Rectangle 29"/>
            <p:cNvSpPr>
              <a:spLocks noChangeArrowheads="1"/>
            </p:cNvSpPr>
            <p:nvPr/>
          </p:nvSpPr>
          <p:spPr bwMode="auto">
            <a:xfrm>
              <a:off x="1569" y="2993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2378" y="3007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7" name="Rectangle 31"/>
            <p:cNvSpPr>
              <a:spLocks noChangeArrowheads="1"/>
            </p:cNvSpPr>
            <p:nvPr/>
          </p:nvSpPr>
          <p:spPr bwMode="auto">
            <a:xfrm>
              <a:off x="3302" y="2993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8" name="Rectangle 32"/>
            <p:cNvSpPr>
              <a:spLocks noChangeArrowheads="1"/>
            </p:cNvSpPr>
            <p:nvPr/>
          </p:nvSpPr>
          <p:spPr bwMode="auto">
            <a:xfrm>
              <a:off x="3592" y="2993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69" name="Rectangle 33"/>
            <p:cNvSpPr>
              <a:spLocks noChangeArrowheads="1"/>
            </p:cNvSpPr>
            <p:nvPr/>
          </p:nvSpPr>
          <p:spPr bwMode="auto">
            <a:xfrm>
              <a:off x="4244" y="2993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70" name="Rectangle 34"/>
            <p:cNvSpPr>
              <a:spLocks noChangeArrowheads="1"/>
            </p:cNvSpPr>
            <p:nvPr/>
          </p:nvSpPr>
          <p:spPr bwMode="auto">
            <a:xfrm>
              <a:off x="4534" y="3007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71" name="Rectangle 35"/>
            <p:cNvSpPr>
              <a:spLocks noChangeArrowheads="1"/>
            </p:cNvSpPr>
            <p:nvPr/>
          </p:nvSpPr>
          <p:spPr bwMode="auto">
            <a:xfrm>
              <a:off x="4924" y="2995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72" name="Rectangle 36"/>
            <p:cNvSpPr>
              <a:spLocks noChangeArrowheads="1"/>
            </p:cNvSpPr>
            <p:nvPr/>
          </p:nvSpPr>
          <p:spPr bwMode="auto">
            <a:xfrm>
              <a:off x="5191" y="2993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73" name="Rectangle 37"/>
            <p:cNvSpPr>
              <a:spLocks noChangeArrowheads="1"/>
            </p:cNvSpPr>
            <p:nvPr/>
          </p:nvSpPr>
          <p:spPr bwMode="auto">
            <a:xfrm>
              <a:off x="5458" y="2989"/>
              <a:ext cx="141" cy="48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569118" y="1409393"/>
            <a:ext cx="79962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solidFill>
                  <a:schemeClr val="accent5"/>
                </a:solidFill>
              </a:rPr>
              <a:t>Hamming distance</a:t>
            </a:r>
            <a:r>
              <a:rPr lang="en-US" altLang="en-US" sz="2400" dirty="0">
                <a:solidFill>
                  <a:schemeClr val="accent5"/>
                </a:solidFill>
              </a:rPr>
              <a:t> </a:t>
            </a:r>
            <a:r>
              <a:rPr lang="en-US" altLang="en-US" sz="2400" dirty="0"/>
              <a:t>between </a:t>
            </a:r>
            <a:r>
              <a:rPr lang="en-US" altLang="en-US" sz="2400" b="1" dirty="0">
                <a:solidFill>
                  <a:schemeClr val="accent5"/>
                </a:solidFill>
              </a:rPr>
              <a:t>received</a:t>
            </a:r>
            <a:r>
              <a:rPr lang="en-US" altLang="en-US" sz="2400" b="1" dirty="0"/>
              <a:t> </a:t>
            </a:r>
            <a:r>
              <a:rPr lang="en-US" altLang="en-US" sz="2400" dirty="0"/>
              <a:t>chips and </a:t>
            </a:r>
            <a:r>
              <a:rPr lang="en-US" altLang="en-US" sz="2400" b="1" dirty="0">
                <a:solidFill>
                  <a:schemeClr val="accent5"/>
                </a:solidFill>
              </a:rPr>
              <a:t>decided-upon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codeword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6801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1423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5154</TotalTime>
  <Words>793</Words>
  <Application>Microsoft Macintosh PowerPoint</Application>
  <PresentationFormat>On-screen Show (4:3)</PresentationFormat>
  <Paragraphs>219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AppleSymbols</vt:lpstr>
      <vt:lpstr>Calibri</vt:lpstr>
      <vt:lpstr>Century Gothic</vt:lpstr>
      <vt:lpstr>Courier New</vt:lpstr>
      <vt:lpstr>Microsoft JhengHei</vt:lpstr>
      <vt:lpstr>Symbol</vt:lpstr>
      <vt:lpstr>Wingdings</vt:lpstr>
      <vt:lpstr>新細明體</vt:lpstr>
      <vt:lpstr>Arial</vt:lpstr>
      <vt:lpstr>Office Theme</vt:lpstr>
      <vt:lpstr>Wireless Communication Systems @CS.NCTU</vt:lpstr>
      <vt:lpstr>PPR: Partial Packet Recovery  for Wireless Networks</vt:lpstr>
      <vt:lpstr>What is Partial Packet Error?</vt:lpstr>
      <vt:lpstr>Bits in a packet don’t share fate</vt:lpstr>
      <vt:lpstr>Three Key Questions</vt:lpstr>
      <vt:lpstr>Can Receiver Identify Correct Bits?</vt:lpstr>
      <vt:lpstr>Can We Leverage Soft Info?</vt:lpstr>
      <vt:lpstr>Direct Sequence Spread Spectrum</vt:lpstr>
      <vt:lpstr>SoftPHY Hint for Spread Spectrum</vt:lpstr>
      <vt:lpstr>Three Key Questions</vt:lpstr>
      <vt:lpstr>Postamble decoding</vt:lpstr>
      <vt:lpstr>Receiver Design with Postamble</vt:lpstr>
      <vt:lpstr>Three Key Questions</vt:lpstr>
      <vt:lpstr>ARQ with partial packets</vt:lpstr>
      <vt:lpstr>Labeling Bits “good” or “bad”</vt:lpstr>
      <vt:lpstr>PP-ARQ protocol</vt:lpstr>
      <vt:lpstr>Implementation</vt:lpstr>
      <vt:lpstr>Experimental design</vt:lpstr>
      <vt:lpstr>PP-ARQ performance comparison</vt:lpstr>
      <vt:lpstr>Throughput Gain: 2.3-2.8x</vt:lpstr>
      <vt:lpstr>PP-ARQ Retransmissions are Short</vt:lpstr>
      <vt:lpstr>25% Gain over Fragmented</vt:lpstr>
      <vt:lpstr>PP-ARQ Retransmissions are Short</vt:lpstr>
      <vt:lpstr>Low PP-ARQ Feedback Overhead</vt:lpstr>
      <vt:lpstr>Related work</vt:lpstr>
      <vt:lpstr>Conclusion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Microsoft Office User</dc:creator>
  <cp:lastModifiedBy>Kate Lin</cp:lastModifiedBy>
  <cp:revision>2274</cp:revision>
  <dcterms:created xsi:type="dcterms:W3CDTF">2016-05-20T14:57:22Z</dcterms:created>
  <dcterms:modified xsi:type="dcterms:W3CDTF">2016-12-26T15:46:11Z</dcterms:modified>
</cp:coreProperties>
</file>