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3" r:id="rId1"/>
  </p:sldMasterIdLst>
  <p:notesMasterIdLst>
    <p:notesMasterId r:id="rId54"/>
  </p:notesMasterIdLst>
  <p:sldIdLst>
    <p:sldId id="256" r:id="rId2"/>
    <p:sldId id="258" r:id="rId3"/>
    <p:sldId id="300" r:id="rId4"/>
    <p:sldId id="259" r:id="rId5"/>
    <p:sldId id="299" r:id="rId6"/>
    <p:sldId id="260" r:id="rId7"/>
    <p:sldId id="301" r:id="rId8"/>
    <p:sldId id="302" r:id="rId9"/>
    <p:sldId id="303" r:id="rId10"/>
    <p:sldId id="262" r:id="rId11"/>
    <p:sldId id="263" r:id="rId12"/>
    <p:sldId id="264" r:id="rId13"/>
    <p:sldId id="261" r:id="rId14"/>
    <p:sldId id="304" r:id="rId15"/>
    <p:sldId id="308" r:id="rId16"/>
    <p:sldId id="309" r:id="rId17"/>
    <p:sldId id="310" r:id="rId18"/>
    <p:sldId id="30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6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6" r:id="rId40"/>
    <p:sldId id="285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34" userDrawn="1">
          <p15:clr>
            <a:srgbClr val="A4A3A4"/>
          </p15:clr>
        </p15:guide>
        <p15:guide id="5" orient="horz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86391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00" y="560"/>
      </p:cViewPr>
      <p:guideLst>
        <p:guide pos="5534"/>
        <p:guide orient="horz" pos="3264"/>
      </p:guideLst>
    </p:cSldViewPr>
  </p:slideViewPr>
  <p:outlineViewPr>
    <p:cViewPr>
      <p:scale>
        <a:sx n="33" d="100"/>
        <a:sy n="33" d="100"/>
      </p:scale>
      <p:origin x="0" y="22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3669-69F2-3243-930B-CCB8B35DED66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0528-0557-C24C-954E-CAEC503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\text{SNR}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{P_{\text{signal}}}{P_{\text{noise}}}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P_{\text{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= 10\log_{10}P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\text{SNR}_{\text{dB}} = 10\log_{10} \left 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{P_{\text{signal}}}{P_{\text{noise}}} \right 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\text{SNR}_{\text{dB}} &amp; = 10\log_{10} \left 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{P_{\text{signal}}}{P_{\text{noise}}} \right 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 10\log_{10} (P_{\text{signal}}) - 10\log_{10} (P_{\text{noise}})\\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]{0.200000,0.400000,0.800000}P_{\text{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signal,dBm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- P_{\text{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noise,dBm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y_1 = h_{11}x_1+n_1\\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y_2 = h_{21}x_1+n_2\\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x_1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{y_1}{h_{11}}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    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 x_1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{y_2}{h_{21}}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5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…………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How do we leverage these interference free bits to decode the collisions?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C98-7ABB-554D-A908-746B5A8F3E0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47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9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18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FF24DDB-845C-41DD-A3D0-3807A5D6C6BD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\text{SINR}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{P_1}{P_2+N_0}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\le C = 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{P1}{P_2+N_0})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\text{SINR}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{P_1}{P_2+N_0}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\le C = 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{P1}{P_2+N_0})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{P_2}{P_1+N_0})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{P_1}{P_2+N_0})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8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{P_2}{P_1+N_0})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{P_1}{P_2+N_0})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{P_2}{P_1+N_0})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{P_1}{P_2+N_0})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2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{P_2}{P_1+N_0})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{P_1}{P_2+N_0})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y_1h_{21}-y_2h_{11} = (h_{12}h_{21} - h_{22}h_{11}) x_2 + n’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x’_2 &amp;  =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{y_1h_{21}-y_2h_{11}}{h_{12}h_{21} - h_{22}h_{11}}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x_2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{n'}{h_{12}h_{21} - h_{22}h_{11}}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x_2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{n'}{\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}_1}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9BC-5868-D94C-AB5E-9656E2FBE9BC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3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4E9-6411-8240-B79D-03EBDF9B6B21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CA5B-3D50-0C4C-8FEB-6EFEF9042872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28600">
              <a:lnSpc>
                <a:spcPct val="100000"/>
              </a:lnSpc>
              <a:buFont typeface="AppleSymbols" charset="0"/>
              <a:buChar char="⎻"/>
              <a:defRPr/>
            </a:lvl2pPr>
            <a:lvl3pPr marL="1143000" indent="-228600">
              <a:buFont typeface="Wingdings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D033-7949-CA41-AE89-5726A6B1EB66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8C3A-738E-0248-860D-9B5782DCCD21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942C-D3A7-4A41-928C-10D571F8DDDB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0F0-BD85-3241-B6BB-A282CDBC9AAB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E14-4CB8-4F41-8229-453B1C392385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DE94-2271-B44C-A456-4C18A5C04FA0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7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B5F8-16B6-8245-87B1-C3FC39E25878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6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67ED-BFF8-6946-AD60-C399FA4F73BE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399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3540-71E7-A043-889D-B7295D32A314}" type="datetime1">
              <a:rPr lang="en-US" smtClean="0"/>
              <a:t>12/26/16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0.em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9989"/>
            <a:ext cx="916715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3571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11: Successive Interference Cancellation</a:t>
            </a:r>
          </a:p>
          <a:p>
            <a:pPr>
              <a:spcBef>
                <a:spcPts val="1600"/>
              </a:spcBef>
            </a:pPr>
            <a:r>
              <a:rPr lang="en-US" dirty="0" err="1" smtClean="0"/>
              <a:t>Instructer</a:t>
            </a:r>
            <a:r>
              <a:rPr lang="en-US" dirty="0" smtClean="0"/>
              <a:t>: 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Region of 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364958"/>
            <a:ext cx="7030077" cy="1509959"/>
          </a:xfrm>
        </p:spPr>
        <p:txBody>
          <a:bodyPr>
            <a:normAutofit/>
          </a:bodyPr>
          <a:lstStyle/>
          <a:p>
            <a:r>
              <a:rPr lang="en-US" dirty="0" smtClean="0"/>
              <a:t>To ensure reliable decoding, the rates (R1, R2) need do satisfy three constraints: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21143" y="5876435"/>
            <a:ext cx="2860466" cy="1056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60180" y="3815414"/>
            <a:ext cx="0" cy="220221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0180" y="4154356"/>
            <a:ext cx="1663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95458" y="4592018"/>
            <a:ext cx="5063" cy="1301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3468" y="4154356"/>
            <a:ext cx="583609" cy="443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0180" y="4609525"/>
            <a:ext cx="224689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3468" y="4154356"/>
            <a:ext cx="0" cy="172134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3182" y="549487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55643" y="347835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3238" y="382095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74089" y="44331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4449" y="45610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72" y="3768875"/>
            <a:ext cx="1447800" cy="635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112" y="4495133"/>
            <a:ext cx="2082800" cy="635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70" y="5903913"/>
            <a:ext cx="2082800" cy="635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439" y="5894492"/>
            <a:ext cx="1447800" cy="635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600" y="2391433"/>
            <a:ext cx="3429000" cy="2070100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Region of 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1295399"/>
            <a:ext cx="8309113" cy="5317436"/>
          </a:xfrm>
        </p:spPr>
        <p:txBody>
          <a:bodyPr/>
          <a:lstStyle/>
          <a:p>
            <a:r>
              <a:rPr lang="en-US" dirty="0" smtClean="0"/>
              <a:t>User 1 achieves its single-user bound (point B) while user 2 can get a non-zero rate 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Namely, decode u2 in the presence of interfering u1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Segment AB contains all the </a:t>
            </a:r>
            <a:br>
              <a:rPr lang="en-US" dirty="0" smtClean="0"/>
            </a:br>
            <a:r>
              <a:rPr lang="en-US" dirty="0" smtClean="0"/>
              <a:t>optimal sum-rate, and can </a:t>
            </a:r>
            <a:br>
              <a:rPr lang="en-US" dirty="0" smtClean="0"/>
            </a:br>
            <a:r>
              <a:rPr lang="en-US" dirty="0" smtClean="0"/>
              <a:t>be achieved via time-sharing</a:t>
            </a:r>
          </a:p>
          <a:p>
            <a:pPr lvl="1"/>
            <a:r>
              <a:rPr lang="en-US" dirty="0" smtClean="0"/>
              <a:t>Pareto optimal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21143" y="5876435"/>
            <a:ext cx="2860466" cy="1056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60180" y="3815414"/>
            <a:ext cx="0" cy="220221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0180" y="4154356"/>
            <a:ext cx="1663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95458" y="4592018"/>
            <a:ext cx="5063" cy="1301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3468" y="4154356"/>
            <a:ext cx="583609" cy="443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0180" y="4609525"/>
            <a:ext cx="224689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3468" y="4154356"/>
            <a:ext cx="0" cy="172134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3182" y="549487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5643" y="347835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73238" y="382095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74089" y="44331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4449" y="45610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99" y="2223312"/>
            <a:ext cx="7061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goal is to maximize the sum-rate, any point on AB is equally fine</a:t>
            </a:r>
          </a:p>
          <a:p>
            <a:r>
              <a:rPr lang="en-US" dirty="0" smtClean="0"/>
              <a:t>If we want to ensure </a:t>
            </a:r>
            <a:r>
              <a:rPr lang="en-US" dirty="0" smtClean="0">
                <a:solidFill>
                  <a:schemeClr val="accent5"/>
                </a:solidFill>
              </a:rPr>
              <a:t>max-min fairness </a:t>
            </a:r>
            <a:r>
              <a:rPr lang="en-US" dirty="0" smtClean="0"/>
              <a:t>such that the weak user get its best possible rate</a:t>
            </a:r>
          </a:p>
          <a:p>
            <a:pPr lvl="1"/>
            <a:r>
              <a:rPr lang="en-US" dirty="0" smtClean="0"/>
              <a:t>Decode the stronger user first</a:t>
            </a:r>
          </a:p>
          <a:p>
            <a:r>
              <a:rPr lang="en-US" dirty="0" smtClean="0"/>
              <a:t>To </a:t>
            </a:r>
            <a:r>
              <a:rPr lang="en-US" dirty="0" smtClean="0">
                <a:solidFill>
                  <a:schemeClr val="accent5"/>
                </a:solidFill>
              </a:rPr>
              <a:t>minimize the total transmit power </a:t>
            </a:r>
            <a:r>
              <a:rPr lang="en-US" dirty="0" smtClean="0"/>
              <a:t>or increase the capacity in an </a:t>
            </a:r>
            <a:r>
              <a:rPr lang="en-US" dirty="0" smtClean="0">
                <a:solidFill>
                  <a:schemeClr val="accent5"/>
                </a:solidFill>
              </a:rPr>
              <a:t>interference-limited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Decode the stronger user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3791" y="5354165"/>
            <a:ext cx="8204080" cy="1354059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With SIC,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 near-far problem (SNR2 &lt; SNR1) becomes an advantage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 a far user now becomes decodable if SNR2 &lt;&lt; SNR1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 for Multiple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1362"/>
            <a:ext cx="7886700" cy="3835600"/>
          </a:xfrm>
        </p:spPr>
        <p:txBody>
          <a:bodyPr/>
          <a:lstStyle/>
          <a:p>
            <a:r>
              <a:rPr lang="en-US" dirty="0" smtClean="0"/>
              <a:t>Repeat the following procedure iteratively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Decode any user x</a:t>
            </a:r>
            <a:r>
              <a:rPr lang="en-US" baseline="-25000" dirty="0" smtClean="0"/>
              <a:t>i</a:t>
            </a:r>
            <a:r>
              <a:rPr lang="en-US" dirty="0" smtClean="0"/>
              <a:t> = y/h</a:t>
            </a:r>
            <a:r>
              <a:rPr lang="en-US" baseline="-25000" dirty="0" smtClean="0"/>
              <a:t>i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Re-encode x</a:t>
            </a:r>
            <a:r>
              <a:rPr lang="en-US" baseline="-25000" dirty="0" smtClean="0"/>
              <a:t>i</a:t>
            </a:r>
            <a:r>
              <a:rPr lang="en-US" dirty="0" smtClean="0"/>
              <a:t> (demodulate and re-modulate)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Subtract the re-encoded signal from y</a:t>
            </a:r>
          </a:p>
          <a:p>
            <a:r>
              <a:rPr lang="en-US" dirty="0" smtClean="0"/>
              <a:t>The user decoded earlier is interfered by more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2550" y="1559170"/>
            <a:ext cx="458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y = 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1</a:t>
            </a:r>
            <a:r>
              <a:rPr lang="en-US" sz="2400" dirty="0" smtClean="0">
                <a:solidFill>
                  <a:schemeClr val="accent5"/>
                </a:solidFill>
              </a:rPr>
              <a:t>x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1</a:t>
            </a:r>
            <a:r>
              <a:rPr lang="en-US" sz="2400" dirty="0" smtClean="0">
                <a:solidFill>
                  <a:schemeClr val="accent5"/>
                </a:solidFill>
              </a:rPr>
              <a:t> + 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</a:t>
            </a:r>
            <a:r>
              <a:rPr lang="en-US" sz="2400" dirty="0" smtClean="0">
                <a:solidFill>
                  <a:schemeClr val="accent5"/>
                </a:solidFill>
              </a:rPr>
              <a:t>x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+ 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is-IS" sz="2400" dirty="0" smtClean="0">
                <a:solidFill>
                  <a:schemeClr val="accent5"/>
                </a:solidFill>
              </a:rPr>
              <a:t>… </a:t>
            </a:r>
            <a:r>
              <a:rPr lang="en-US" sz="2400" dirty="0">
                <a:solidFill>
                  <a:schemeClr val="accent5"/>
                </a:solidFill>
              </a:rPr>
              <a:t>+ </a:t>
            </a:r>
            <a:r>
              <a:rPr lang="en-US" sz="2400" dirty="0" err="1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accent5"/>
                </a:solidFill>
              </a:rPr>
              <a:t>N</a:t>
            </a:r>
            <a:r>
              <a:rPr lang="en-US" sz="2400" dirty="0" err="1" smtClean="0">
                <a:solidFill>
                  <a:schemeClr val="accent5"/>
                </a:solidFill>
              </a:rPr>
              <a:t>x</a:t>
            </a:r>
            <a:r>
              <a:rPr lang="en-US" sz="2400" baseline="-25000" dirty="0" err="1" smtClean="0">
                <a:solidFill>
                  <a:schemeClr val="accent5"/>
                </a:solidFill>
              </a:rPr>
              <a:t>N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+ </a:t>
            </a:r>
            <a:r>
              <a:rPr lang="en-US" sz="2400" dirty="0" smtClean="0">
                <a:solidFill>
                  <a:schemeClr val="accent5"/>
                </a:solidFill>
              </a:rPr>
              <a:t>n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SIC in MIMO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Zero Forcing (ZF) decoding</a:t>
            </a:r>
          </a:p>
          <a:p>
            <a:pPr lvl="1"/>
            <a:r>
              <a:rPr lang="en-US" dirty="0" smtClean="0"/>
              <a:t>SNR reduction due to channel correlation</a:t>
            </a:r>
            <a:br>
              <a:rPr lang="en-US" dirty="0" smtClean="0"/>
            </a:br>
            <a:r>
              <a:rPr lang="en-US" dirty="0" smtClean="0"/>
              <a:t>SNR</a:t>
            </a:r>
            <a:r>
              <a:rPr lang="en-US" baseline="-25000" dirty="0" smtClean="0"/>
              <a:t>ZF</a:t>
            </a:r>
            <a:r>
              <a:rPr lang="en-US" dirty="0" smtClean="0"/>
              <a:t> = </a:t>
            </a:r>
            <a:r>
              <a:rPr lang="en-US" dirty="0" err="1" smtClean="0"/>
              <a:t>SNR</a:t>
            </a:r>
            <a:r>
              <a:rPr lang="en-US" baseline="-25000" dirty="0" err="1" smtClean="0"/>
              <a:t>orig</a:t>
            </a:r>
            <a:r>
              <a:rPr lang="en-US" dirty="0" smtClean="0"/>
              <a:t> * sin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θ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2x2 system, both streams suffer from SNR reduction if they are both decoded using ZF</a:t>
            </a:r>
          </a:p>
          <a:p>
            <a:r>
              <a:rPr lang="en-US" dirty="0" smtClean="0"/>
              <a:t>Combine ZF with SIC</a:t>
            </a:r>
          </a:p>
          <a:p>
            <a:pPr lvl="1"/>
            <a:r>
              <a:rPr lang="en-US" dirty="0" smtClean="0"/>
              <a:t>2x2 example</a:t>
            </a:r>
          </a:p>
          <a:p>
            <a:pPr lvl="1"/>
            <a:r>
              <a:rPr lang="en-US" dirty="0" smtClean="0"/>
              <a:t>Decode x</a:t>
            </a:r>
            <a:r>
              <a:rPr lang="en-US" baseline="-25000" dirty="0" smtClean="0"/>
              <a:t>2</a:t>
            </a:r>
            <a:r>
              <a:rPr lang="en-US" dirty="0" smtClean="0"/>
              <a:t> using ZF</a:t>
            </a:r>
          </a:p>
          <a:p>
            <a:pPr lvl="1"/>
            <a:r>
              <a:rPr lang="en-US" dirty="0" smtClean="0"/>
              <a:t>Decode 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using </a:t>
            </a:r>
            <a:r>
              <a:rPr lang="en-US" dirty="0" smtClean="0"/>
              <a:t>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267154"/>
            <a:ext cx="8510954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Decode x</a:t>
            </a:r>
            <a:r>
              <a:rPr lang="en-US" baseline="-25000" dirty="0" smtClean="0"/>
              <a:t>2</a:t>
            </a:r>
            <a:r>
              <a:rPr lang="en-US" dirty="0" smtClean="0"/>
              <a:t> Using ZF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222116" y="237171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* h</a:t>
            </a:r>
            <a:r>
              <a:rPr lang="en-US" sz="2000" baseline="-25000" dirty="0" smtClean="0"/>
              <a:t>21</a:t>
            </a:r>
            <a:endParaRPr lang="en-US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222116" y="2795968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* - h</a:t>
            </a:r>
            <a:r>
              <a:rPr lang="en-US" sz="2000" baseline="-25000" dirty="0" smtClean="0"/>
              <a:t>11</a:t>
            </a:r>
            <a:endParaRPr lang="en-US" sz="2000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33691" y="3343087"/>
            <a:ext cx="5951242" cy="158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8048" y="293845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)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7262" y="1793849"/>
            <a:ext cx="2352890" cy="577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7078105" y="1795646"/>
            <a:ext cx="534503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3410" y="1320110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orthogonal vectors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10" y="2419990"/>
            <a:ext cx="5003800" cy="749300"/>
          </a:xfrm>
          <a:prstGeom prst="rect">
            <a:avLst/>
          </a:prstGeom>
        </p:spPr>
      </p:pic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42283"/>
            <a:ext cx="20574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103" y="3603131"/>
            <a:ext cx="5486400" cy="33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828" y="4140602"/>
            <a:ext cx="3543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Decode x</a:t>
            </a:r>
            <a:r>
              <a:rPr lang="en-US" baseline="-25000" dirty="0" smtClean="0"/>
              <a:t>1</a:t>
            </a:r>
            <a:r>
              <a:rPr lang="en-US" dirty="0" smtClean="0"/>
              <a:t> Using SIC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28650" y="2562857"/>
            <a:ext cx="7886700" cy="3614105"/>
          </a:xfrm>
        </p:spPr>
        <p:txBody>
          <a:bodyPr/>
          <a:lstStyle/>
          <a:p>
            <a:r>
              <a:rPr lang="en-US" dirty="0" smtClean="0"/>
              <a:t>Re-encode x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R</a:t>
            </a:r>
            <a:r>
              <a:rPr lang="en-US" dirty="0" smtClean="0"/>
              <a:t>emoving x</a:t>
            </a:r>
            <a:r>
              <a:rPr lang="en-US" baseline="-25000" dirty="0" smtClean="0"/>
              <a:t>2</a:t>
            </a:r>
            <a:r>
              <a:rPr lang="en-US" dirty="0" smtClean="0"/>
              <a:t> and we get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traditional SISO decoder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43" y="1380307"/>
            <a:ext cx="5003800" cy="7493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4346143" y="1380307"/>
            <a:ext cx="1191491" cy="11222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388" y="3878118"/>
            <a:ext cx="2095500" cy="736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34" y="5585110"/>
            <a:ext cx="28829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ZF-SIC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295399"/>
            <a:ext cx="8299938" cy="5246078"/>
          </a:xfrm>
        </p:spPr>
        <p:txBody>
          <a:bodyPr>
            <a:normAutofit/>
          </a:bodyPr>
          <a:lstStyle/>
          <a:p>
            <a:r>
              <a:rPr lang="en-US" dirty="0" smtClean="0"/>
              <a:t>Combine ZF with SIC to improve SNR</a:t>
            </a:r>
          </a:p>
          <a:p>
            <a:pPr lvl="1"/>
            <a:r>
              <a:rPr lang="en-US" sz="2400" dirty="0" smtClean="0"/>
              <a:t>Decode one stream and subtract it from the received signal</a:t>
            </a:r>
          </a:p>
          <a:p>
            <a:pPr lvl="1"/>
            <a:r>
              <a:rPr lang="en-US" sz="2400" dirty="0" smtClean="0"/>
              <a:t>Repeat until all the streams are recovered</a:t>
            </a:r>
          </a:p>
          <a:p>
            <a:pPr lvl="1"/>
            <a:r>
              <a:rPr lang="en-US" sz="2400" dirty="0" smtClean="0"/>
              <a:t>Example: after decoding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we have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decode x</a:t>
            </a:r>
            <a:r>
              <a:rPr lang="en-US" sz="2400" baseline="-25000" dirty="0" smtClean="0">
                <a:solidFill>
                  <a:schemeClr val="accent5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 using standard SISO decoder</a:t>
            </a:r>
            <a:endParaRPr lang="en-US" sz="2800" dirty="0" smtClean="0">
              <a:solidFill>
                <a:schemeClr val="accent5"/>
              </a:solidFill>
            </a:endParaRPr>
          </a:p>
          <a:p>
            <a:r>
              <a:rPr lang="en-US" sz="2800" dirty="0" smtClean="0"/>
              <a:t>Why it achieves a higher SNR?</a:t>
            </a:r>
          </a:p>
          <a:p>
            <a:pPr lvl="1"/>
            <a:r>
              <a:rPr lang="en-US" sz="2400" dirty="0" smtClean="0"/>
              <a:t>The streams recovered after SIC can be projected to a smaller subspace </a:t>
            </a:r>
            <a:r>
              <a:rPr lang="en-US" sz="2400" dirty="0" smtClean="0">
                <a:sym typeface="Wingdings"/>
              </a:rPr>
              <a:t> lower SNR reduction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In the 2x2 example, x</a:t>
            </a:r>
            <a:r>
              <a:rPr lang="en-US" sz="2400" baseline="-25000" dirty="0" smtClean="0">
                <a:solidFill>
                  <a:schemeClr val="accent5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 can be decoded as usual without ZF  no SNR reduction (though x2 still experience SNR loss)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68" y="1469989"/>
            <a:ext cx="8780614" cy="1238492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8999"/>
            <a:ext cx="9144000" cy="21634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6: Successive Interference Cancellation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ZigZag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Decoding (SIGCOMM’08)</a:t>
            </a:r>
            <a:endParaRPr lang="en-US" dirty="0">
              <a:solidFill>
                <a:schemeClr val="accent2"/>
              </a:solidFill>
            </a:endParaRPr>
          </a:p>
          <a:p>
            <a:pPr>
              <a:spcBef>
                <a:spcPts val="1600"/>
              </a:spcBef>
            </a:pPr>
            <a:r>
              <a:rPr lang="en-US" dirty="0" smtClean="0"/>
              <a:t>Lecturer: 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Successive Interference Cancellation</a:t>
            </a:r>
          </a:p>
          <a:p>
            <a:r>
              <a:rPr lang="en-US" dirty="0" err="1" smtClean="0"/>
              <a:t>ZigZag</a:t>
            </a:r>
            <a:r>
              <a:rPr lang="en-US" dirty="0" smtClean="0"/>
              <a:t> decoding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Terminal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2444"/>
            <a:ext cx="8229600" cy="1243719"/>
          </a:xfrm>
        </p:spPr>
        <p:txBody>
          <a:bodyPr/>
          <a:lstStyle/>
          <a:p>
            <a:r>
              <a:rPr lang="en-US" dirty="0" smtClean="0"/>
              <a:t>Two nodes hidden to each other transmit at the same time, leading to collision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22" y="1507098"/>
            <a:ext cx="5153378" cy="31538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ZigZag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Exploits 802.11’s behavior</a:t>
            </a:r>
          </a:p>
          <a:p>
            <a:r>
              <a:rPr lang="en-US" dirty="0" smtClean="0"/>
              <a:t>Retransmissions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Same packets collide again</a:t>
            </a:r>
          </a:p>
          <a:p>
            <a:r>
              <a:rPr lang="en-US" dirty="0" smtClean="0">
                <a:sym typeface="Wingdings" pitchFamily="2" charset="2"/>
              </a:rPr>
              <a:t>Senders use random jitters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/>
                </a:solidFill>
                <a:sym typeface="Wingdings"/>
              </a:rPr>
              <a:t>    Coll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isions  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start with interference-free bits  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7435" y="5701702"/>
            <a:ext cx="1060641" cy="430887"/>
            <a:chOff x="596708" y="2909055"/>
            <a:chExt cx="1060641" cy="430887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5103268" y="5724524"/>
            <a:ext cx="762000" cy="452438"/>
            <a:chOff x="3180" y="1832"/>
            <a:chExt cx="480" cy="285"/>
          </a:xfrm>
        </p:grpSpPr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26584" y="5176504"/>
            <a:ext cx="3001963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smtClean="0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en-US" sz="2200" baseline="-20000" smtClean="0">
                <a:solidFill>
                  <a:srgbClr val="002060"/>
                </a:solidFill>
                <a:cs typeface="Arial" pitchFamily="34" charset="0"/>
              </a:rPr>
              <a:t>a</a:t>
            </a: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82326" y="5591784"/>
            <a:ext cx="2946400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err="1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sz="2200" baseline="-20000" dirty="0" err="1" smtClean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109452" y="5170488"/>
            <a:ext cx="3027106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a</a:t>
            </a: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568950" y="5591782"/>
            <a:ext cx="2946400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err="1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sz="2200" baseline="-20000" dirty="0" err="1" smtClean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9780" y="4153372"/>
            <a:ext cx="3644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cs typeface="Arial" pitchFamily="34" charset="0"/>
              </a:rPr>
              <a:t>Interference-free Bits</a:t>
            </a:r>
            <a:endParaRPr lang="en-US" sz="2200" dirty="0"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258957" y="4584261"/>
            <a:ext cx="1893912" cy="600622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032534" y="4584261"/>
            <a:ext cx="1387605" cy="58622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smtClean="0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en-US" sz="2200" baseline="-20000" smtClean="0">
                <a:solidFill>
                  <a:srgbClr val="002060"/>
                </a:solidFill>
                <a:cs typeface="Arial" pitchFamily="34" charset="0"/>
              </a:rPr>
              <a:t>a</a:t>
            </a: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84392" y="1843392"/>
            <a:ext cx="2880360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err="1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sz="2200" baseline="-20000" dirty="0" err="1" smtClean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011518" y="1422096"/>
            <a:ext cx="2880360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a</a:t>
            </a: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80360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err="1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sz="2200" baseline="-20000" dirty="0" err="1" smtClean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84392" y="1843392"/>
            <a:ext cx="2887608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011518" y="1422096"/>
            <a:ext cx="2886295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1869" y="1422096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560" y="958094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✔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84392" y="1843392"/>
            <a:ext cx="2887608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011518" y="1422096"/>
            <a:ext cx="2886295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1869" y="1422096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16" idx="0"/>
            <a:endCxn id="17" idx="0"/>
          </p:cNvCxnSpPr>
          <p:nvPr/>
        </p:nvCxnSpPr>
        <p:spPr>
          <a:xfrm rot="5400000" flipH="1" flipV="1">
            <a:off x="3344010" y="-765392"/>
            <a:ext cx="18241" cy="4393219"/>
          </a:xfrm>
          <a:prstGeom prst="curvedConnector3">
            <a:avLst>
              <a:gd name="adj1" fmla="val 1353221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746" y="917117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✔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84392" y="1843392"/>
            <a:ext cx="2887608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077610" y="1422096"/>
            <a:ext cx="1820203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20" idx="2"/>
            <a:endCxn id="21" idx="2"/>
          </p:cNvCxnSpPr>
          <p:nvPr/>
        </p:nvCxnSpPr>
        <p:spPr>
          <a:xfrm rot="5400000" flipH="1">
            <a:off x="3878356" y="345497"/>
            <a:ext cx="5661" cy="3786254"/>
          </a:xfrm>
          <a:prstGeom prst="curvedConnector3">
            <a:avLst>
              <a:gd name="adj1" fmla="val -4038156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84762" y="1837729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8629" y="144704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5622" y="902061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✔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95224" y="1843392"/>
            <a:ext cx="2276776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077610" y="1422096"/>
            <a:ext cx="1820203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22" idx="0"/>
            <a:endCxn id="23" idx="0"/>
          </p:cNvCxnSpPr>
          <p:nvPr/>
        </p:nvCxnSpPr>
        <p:spPr>
          <a:xfrm rot="5400000" flipH="1" flipV="1">
            <a:off x="4186375" y="-759099"/>
            <a:ext cx="11699" cy="4400594"/>
          </a:xfrm>
          <a:prstGeom prst="curvedConnector3">
            <a:avLst>
              <a:gd name="adj1" fmla="val 2054013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8629" y="144704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89223" y="1435348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3695" y="184042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6646" y="862859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✔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95224" y="1843392"/>
            <a:ext cx="2276776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690290" y="1422096"/>
            <a:ext cx="1207523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24" idx="2"/>
            <a:endCxn id="25" idx="2"/>
          </p:cNvCxnSpPr>
          <p:nvPr/>
        </p:nvCxnSpPr>
        <p:spPr>
          <a:xfrm rot="5400000">
            <a:off x="4492783" y="350301"/>
            <a:ext cx="6021" cy="3782400"/>
          </a:xfrm>
          <a:prstGeom prst="curvedConnector3">
            <a:avLst>
              <a:gd name="adj1" fmla="val 3896712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8629" y="144704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3695" y="184042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1295" y="1846448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5224" y="1440922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3196" y="926263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✔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901819" y="1843392"/>
            <a:ext cx="1670182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690290" y="1422096"/>
            <a:ext cx="1221259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26" idx="0"/>
            <a:endCxn id="23" idx="0"/>
          </p:cNvCxnSpPr>
          <p:nvPr/>
        </p:nvCxnSpPr>
        <p:spPr>
          <a:xfrm rot="5400000" flipH="1" flipV="1">
            <a:off x="4794743" y="-761753"/>
            <a:ext cx="6455" cy="4398896"/>
          </a:xfrm>
          <a:prstGeom prst="curvedConnector3">
            <a:avLst>
              <a:gd name="adj1" fmla="val 3641441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8629" y="144704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3695" y="184042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5224" y="1440922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94120" y="143446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89057" y="1838986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4042" y="858133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✔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0" y="1428112"/>
            <a:ext cx="2884001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901819" y="1843392"/>
            <a:ext cx="1670182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295652" y="1422096"/>
            <a:ext cx="602161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14" idx="2"/>
            <a:endCxn id="25" idx="2"/>
          </p:cNvCxnSpPr>
          <p:nvPr/>
        </p:nvCxnSpPr>
        <p:spPr>
          <a:xfrm rot="5400000" flipH="1">
            <a:off x="5058187" y="395113"/>
            <a:ext cx="1923" cy="3696618"/>
          </a:xfrm>
          <a:prstGeom prst="curvedConnector3">
            <a:avLst>
              <a:gd name="adj1" fmla="val -11887676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8629" y="144704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3695" y="184042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5224" y="1440922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89057" y="1838986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07542" y="1844396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06056" y="1440921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1819" y="885877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✔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SRN and </a:t>
            </a:r>
            <a:r>
              <a:rPr lang="en-US" dirty="0" err="1" smtClean="0"/>
              <a:t>SNR</a:t>
            </a:r>
            <a:r>
              <a:rPr lang="en-US" baseline="-25000" dirty="0" err="1" smtClean="0"/>
              <a:t>dB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Unit of power: watt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Logarithmic </a:t>
            </a:r>
            <a:r>
              <a:rPr lang="en-US" dirty="0"/>
              <a:t>unit of power:  decibel (</a:t>
            </a:r>
            <a:r>
              <a:rPr lang="en-US" b="1" dirty="0" err="1" smtClean="0">
                <a:solidFill>
                  <a:schemeClr val="accent2"/>
                </a:solidFill>
              </a:rPr>
              <a:t>dBm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80" y="1221404"/>
            <a:ext cx="17907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80" y="3687588"/>
            <a:ext cx="21463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80" y="4423727"/>
            <a:ext cx="5549900" cy="1676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40626" y="3565112"/>
            <a:ext cx="3174724" cy="1431825"/>
          </a:xfrm>
          <a:prstGeom prst="roundRect">
            <a:avLst>
              <a:gd name="adj" fmla="val 8790"/>
            </a:avLst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r>
              <a:rPr lang="en-US" sz="2000" dirty="0" smtClean="0">
                <a:solidFill>
                  <a:schemeClr val="tx1"/>
                </a:solidFill>
              </a:rPr>
              <a:t>Example: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ignal = -70 </a:t>
            </a:r>
            <a:r>
              <a:rPr lang="en-US" sz="2000" dirty="0" err="1" smtClean="0">
                <a:solidFill>
                  <a:schemeClr val="tx1"/>
                </a:solidFill>
              </a:rPr>
              <a:t>dBm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noise = -90 </a:t>
            </a:r>
            <a:r>
              <a:rPr lang="en-US" sz="2000" dirty="0" err="1" smtClean="0">
                <a:solidFill>
                  <a:schemeClr val="tx1"/>
                </a:solidFill>
              </a:rPr>
              <a:t>dBm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SNR = -70 - (-90) = 20 dB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ZigZag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7267"/>
            <a:ext cx="7886700" cy="2559695"/>
          </a:xfrm>
        </p:spPr>
        <p:txBody>
          <a:bodyPr/>
          <a:lstStyle/>
          <a:p>
            <a:r>
              <a:rPr lang="en-US" dirty="0" smtClean="0"/>
              <a:t>Find a chunk that is </a:t>
            </a:r>
            <a:r>
              <a:rPr lang="en-US" dirty="0" smtClean="0">
                <a:solidFill>
                  <a:schemeClr val="accent1"/>
                </a:solidFill>
              </a:rPr>
              <a:t>interference free</a:t>
            </a:r>
            <a:r>
              <a:rPr lang="en-US" dirty="0" smtClean="0"/>
              <a:t> in one collision and has </a:t>
            </a:r>
            <a:r>
              <a:rPr lang="en-US" dirty="0" smtClean="0">
                <a:solidFill>
                  <a:schemeClr val="accent1"/>
                </a:solidFill>
              </a:rPr>
              <a:t>interference</a:t>
            </a:r>
            <a:r>
              <a:rPr lang="en-US" dirty="0" smtClean="0"/>
              <a:t> in the other</a:t>
            </a:r>
          </a:p>
          <a:p>
            <a:r>
              <a:rPr lang="en-US" dirty="0" smtClean="0"/>
              <a:t>Decode the interference-free chunk and subtract it from the other 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0" y="1428112"/>
            <a:ext cx="2884001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295652" y="1422096"/>
            <a:ext cx="602161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91674" y="2739176"/>
            <a:ext cx="5478236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∆1 ≠∆2 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28" idx="0"/>
            <a:endCxn id="13" idx="0"/>
          </p:cNvCxnSpPr>
          <p:nvPr/>
        </p:nvCxnSpPr>
        <p:spPr>
          <a:xfrm rot="5400000" flipH="1" flipV="1">
            <a:off x="5393631" y="-762180"/>
            <a:ext cx="18825" cy="4387379"/>
          </a:xfrm>
          <a:prstGeom prst="curvedConnector3">
            <a:avLst>
              <a:gd name="adj1" fmla="val 1314343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8629" y="144704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3695" y="1840427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5224" y="1440922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89057" y="1838986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06056" y="1440921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2969" y="1436839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95988" y="1840427"/>
            <a:ext cx="1077031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1817" y="3308631"/>
            <a:ext cx="7977854" cy="2392669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ctr" anchorCtr="1"/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Deliver 2 packets in 2 timeslots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As efficient as if the packets did not collide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0978" y="846197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✔</a:t>
            </a:r>
            <a:endParaRPr 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receiver know it is a collision and where they start?</a:t>
            </a:r>
          </a:p>
          <a:p>
            <a:r>
              <a:rPr lang="en-US" dirty="0" smtClean="0"/>
              <a:t>What if the channel has changes in the second collision?</a:t>
            </a:r>
          </a:p>
          <a:p>
            <a:r>
              <a:rPr lang="en-US" dirty="0" smtClean="0"/>
              <a:t>How to deal with error propagation?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47981"/>
            <a:ext cx="7886700" cy="2928981"/>
          </a:xfrm>
        </p:spPr>
        <p:txBody>
          <a:bodyPr/>
          <a:lstStyle/>
          <a:p>
            <a:r>
              <a:rPr lang="en-US" sz="2800" dirty="0" smtClean="0"/>
              <a:t>Preamble correlation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Detect collision and the offset value </a:t>
            </a:r>
            <a:r>
              <a:rPr lang="en-US" dirty="0" smtClean="0">
                <a:ea typeface="Batang" pitchFamily="18" charset="-127"/>
                <a:cs typeface="Arial" pitchFamily="34" charset="0"/>
              </a:rPr>
              <a:t>∆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ea typeface="Batang" pitchFamily="18" charset="-127"/>
                <a:cs typeface="Arial" pitchFamily="34" charset="0"/>
              </a:rPr>
              <a:t>Work despite interference because correlation with an independent signal (random data samples) is zero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7539" y="2388659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86688" y="1863461"/>
            <a:ext cx="3001963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smtClean="0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en-US" sz="2200" baseline="-20000" smtClean="0">
                <a:solidFill>
                  <a:srgbClr val="002060"/>
                </a:solidFill>
                <a:cs typeface="Arial" pitchFamily="34" charset="0"/>
              </a:rPr>
              <a:t>a</a:t>
            </a: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942430" y="2278741"/>
            <a:ext cx="2946400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err="1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sz="2200" baseline="-20000" dirty="0" err="1" smtClean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86688" y="1863367"/>
            <a:ext cx="278295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942430" y="2278741"/>
            <a:ext cx="278295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6688" y="1412959"/>
            <a:ext cx="278295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4892" y="1360015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73507" y="1816376"/>
            <a:ext cx="4522423" cy="403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69779" y="1445749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time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53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1545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2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Channel’s attenuation or phase may change between collisions</a:t>
            </a:r>
          </a:p>
          <a:p>
            <a:r>
              <a:rPr lang="en-US" dirty="0"/>
              <a:t>Can’t simply subtract a chunk across collisions </a:t>
            </a:r>
          </a:p>
          <a:p>
            <a:r>
              <a:rPr lang="en-US" dirty="0" smtClean="0"/>
              <a:t>Subtract as conventional SIC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Decode</a:t>
            </a:r>
            <a:r>
              <a:rPr lang="en-US" dirty="0" smtClean="0"/>
              <a:t> chunk in one collision into bits</a:t>
            </a:r>
          </a:p>
          <a:p>
            <a:pPr lvl="1"/>
            <a:r>
              <a:rPr lang="en-US" dirty="0" smtClean="0"/>
              <a:t>Demodulate and </a:t>
            </a:r>
            <a:r>
              <a:rPr lang="en-US" b="1" dirty="0" smtClean="0">
                <a:solidFill>
                  <a:schemeClr val="accent1"/>
                </a:solidFill>
              </a:rPr>
              <a:t>re-modulate</a:t>
            </a:r>
            <a:r>
              <a:rPr lang="en-US" dirty="0" smtClean="0"/>
              <a:t> bits to get channel-free signal</a:t>
            </a:r>
          </a:p>
          <a:p>
            <a:pPr lvl="1"/>
            <a:r>
              <a:rPr lang="en-US" dirty="0" smtClean="0"/>
              <a:t>Apply the </a:t>
            </a:r>
            <a:r>
              <a:rPr lang="en-US" b="1" dirty="0" smtClean="0">
                <a:solidFill>
                  <a:schemeClr val="accent1"/>
                </a:solidFill>
              </a:rPr>
              <a:t>channel learned from the other collision </a:t>
            </a:r>
            <a:r>
              <a:rPr lang="en-US" dirty="0" smtClean="0"/>
              <a:t>to encode the signal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Subtract</a:t>
            </a:r>
            <a:r>
              <a:rPr lang="en-US" dirty="0" smtClean="0"/>
              <a:t>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7154"/>
            <a:ext cx="8263559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What if decoding errors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168" y="2601779"/>
            <a:ext cx="7499732" cy="3575184"/>
          </a:xfrm>
        </p:spPr>
        <p:txBody>
          <a:bodyPr/>
          <a:lstStyle/>
          <a:p>
            <a:r>
              <a:rPr lang="en-US" dirty="0" smtClean="0"/>
              <a:t>Error can propagate across chunks</a:t>
            </a:r>
          </a:p>
          <a:p>
            <a:r>
              <a:rPr lang="en-US" dirty="0" smtClean="0"/>
              <a:t>Cannot completely avoid the problem, but can reduce this probability via leveraging 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time diversity</a:t>
            </a:r>
          </a:p>
          <a:p>
            <a:pPr lvl="1"/>
            <a:r>
              <a:rPr lang="en-US" dirty="0" smtClean="0"/>
              <a:t>Get two independent </a:t>
            </a:r>
            <a:r>
              <a:rPr lang="en-US" dirty="0" err="1" smtClean="0"/>
              <a:t>decodings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forward and backward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9501" y="1953310"/>
            <a:ext cx="1060641" cy="430887"/>
            <a:chOff x="596708" y="2909055"/>
            <a:chExt cx="1060641" cy="43088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1375" y="290905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005334" y="1976132"/>
            <a:ext cx="762000" cy="452438"/>
            <a:chOff x="3180" y="1832"/>
            <a:chExt cx="480" cy="28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80" y="184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8651" y="1428112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84392" y="1843392"/>
            <a:ext cx="2887608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011518" y="1422096"/>
            <a:ext cx="2886295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471016" y="184339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50" y="1440337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1869" y="1422096"/>
            <a:ext cx="1055742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1016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1900" y="1843390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2114" y="1439191"/>
            <a:ext cx="606595" cy="398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29968" y="5285502"/>
            <a:ext cx="1063104" cy="430887"/>
            <a:chOff x="596708" y="2560525"/>
            <a:chExt cx="1063104" cy="430887"/>
          </a:xfrm>
        </p:grpSpPr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V="1">
              <a:off x="596708" y="2909055"/>
              <a:ext cx="1060641" cy="45719"/>
            </a:xfrm>
            <a:custGeom>
              <a:avLst/>
              <a:gdLst>
                <a:gd name="connsiteX0" fmla="*/ 0 w 685800"/>
                <a:gd name="connsiteY0" fmla="*/ 0 h 0"/>
                <a:gd name="connsiteX1" fmla="*/ 685800 w 685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897812" y="2560525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Arial" pitchFamily="34" charset="0"/>
                </a:rPr>
                <a:t>∆1</a:t>
              </a:r>
            </a:p>
          </p:txBody>
        </p:sp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7874044" y="5247339"/>
            <a:ext cx="762000" cy="434975"/>
            <a:chOff x="3164" y="1566"/>
            <a:chExt cx="480" cy="274"/>
          </a:xfrm>
        </p:grpSpPr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3199" y="1832"/>
              <a:ext cx="256" cy="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164" y="1566"/>
              <a:ext cx="4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 b="0" i="0" dirty="0">
                  <a:ea typeface="Batang" pitchFamily="18" charset="-127"/>
                  <a:cs typeface="Courier New" pitchFamily="49" charset="0"/>
                </a:rPr>
                <a:t>∆2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30282" y="5438734"/>
            <a:ext cx="2876550" cy="40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86023" y="5854014"/>
            <a:ext cx="2887608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013149" y="5432718"/>
            <a:ext cx="2886295" cy="403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472647" y="5840760"/>
            <a:ext cx="2872884" cy="40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endParaRPr lang="en-US" sz="2200" baseline="-200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6" name="Curved Connector 45"/>
          <p:cNvCxnSpPr>
            <a:stCxn id="49" idx="2"/>
            <a:endCxn id="50" idx="2"/>
          </p:cNvCxnSpPr>
          <p:nvPr/>
        </p:nvCxnSpPr>
        <p:spPr>
          <a:xfrm rot="5400000" flipH="1" flipV="1">
            <a:off x="5922406" y="4362937"/>
            <a:ext cx="4289" cy="3771900"/>
          </a:xfrm>
          <a:prstGeom prst="curvedConnector3">
            <a:avLst>
              <a:gd name="adj1" fmla="val -5329914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505201" y="5847978"/>
            <a:ext cx="1066799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77101" y="5843689"/>
            <a:ext cx="1066799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75470" y="5432718"/>
            <a:ext cx="622343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77462" y="5453699"/>
            <a:ext cx="622343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75338" y="5852792"/>
            <a:ext cx="622343" cy="4030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51" idx="0"/>
            <a:endCxn id="54" idx="0"/>
          </p:cNvCxnSpPr>
          <p:nvPr/>
        </p:nvCxnSpPr>
        <p:spPr>
          <a:xfrm rot="16200000" flipH="1" flipV="1">
            <a:off x="5377147" y="3244204"/>
            <a:ext cx="20981" cy="4398008"/>
          </a:xfrm>
          <a:prstGeom prst="curvedConnector3">
            <a:avLst>
              <a:gd name="adj1" fmla="val -1089557"/>
            </a:avLst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5217" y="948920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✔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8979" y="2213463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✘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06709" y="2204056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✘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35318" y="936163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✘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22463" y="1777184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✘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88067" y="1355162"/>
            <a:ext cx="66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✘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40" grpId="0"/>
      <p:bldP spid="42" grpId="0"/>
      <p:bldP spid="43" grpId="0"/>
      <p:bldP spid="44" grpId="0"/>
      <p:bldP spid="45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</a:t>
            </a:r>
            <a:r>
              <a:rPr lang="en-US" dirty="0" err="1" smtClean="0"/>
              <a:t>ZigZag</a:t>
            </a:r>
            <a:r>
              <a:rPr lang="en-US" dirty="0" smtClean="0"/>
              <a:t>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offsets in the two collisions happen to be the same</a:t>
            </a:r>
          </a:p>
          <a:p>
            <a:r>
              <a:rPr lang="en-US" dirty="0" smtClean="0"/>
              <a:t>A packet is sent at different bit-rates (modulation and coding schemes) in the two collisions</a:t>
            </a:r>
          </a:p>
          <a:p>
            <a:r>
              <a:rPr lang="en-US" dirty="0" smtClean="0"/>
              <a:t>Packets are modulated with OFDM</a:t>
            </a:r>
          </a:p>
          <a:p>
            <a:pPr lvl="1"/>
            <a:r>
              <a:rPr lang="en-US" dirty="0" smtClean="0"/>
              <a:t>Symbols cannot be reliably converted the frequency domain when the colliding packets are not aligned in the symbol level</a:t>
            </a:r>
          </a:p>
          <a:p>
            <a:pPr lvl="1"/>
            <a:r>
              <a:rPr lang="en-US" dirty="0" smtClean="0"/>
              <a:t>Lead to </a:t>
            </a:r>
            <a:r>
              <a:rPr lang="en-US" b="1" dirty="0" smtClean="0">
                <a:solidFill>
                  <a:schemeClr val="accent2"/>
                </a:solidFill>
              </a:rPr>
              <a:t>inter-symbol interference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68" y="1469989"/>
            <a:ext cx="8780614" cy="1238492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8999"/>
            <a:ext cx="9144000" cy="21634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11: Successive Interference Cancellation</a:t>
            </a:r>
          </a:p>
          <a:p>
            <a:r>
              <a:rPr lang="en-US" dirty="0">
                <a:solidFill>
                  <a:schemeClr val="accent2"/>
                </a:solidFill>
              </a:rPr>
              <a:t>Symphony: Cooperative Packet Recovery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over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Wired Backbone(MOBICOM’13)</a:t>
            </a:r>
            <a:endParaRPr lang="en-US" dirty="0">
              <a:solidFill>
                <a:schemeClr val="accent2"/>
              </a:solidFill>
            </a:endParaRPr>
          </a:p>
          <a:p>
            <a:pPr>
              <a:spcBef>
                <a:spcPts val="1600"/>
              </a:spcBef>
            </a:pPr>
            <a:r>
              <a:rPr lang="en-US" dirty="0" smtClean="0"/>
              <a:t>Lecturer: 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multiple APs to cooperatively recover their collided packets</a:t>
            </a:r>
          </a:p>
          <a:p>
            <a:r>
              <a:rPr lang="en-US" dirty="0" smtClean="0"/>
              <a:t>Exchange decoded bits via the wired backbone</a:t>
            </a:r>
          </a:p>
          <a:p>
            <a:r>
              <a:rPr lang="en-US" dirty="0" smtClean="0"/>
              <a:t>Leverage the property that not all the APs will hear the same set of packets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An AP hears an interference-free packet can initiate SIC decoding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910" y="1295399"/>
            <a:ext cx="5091308" cy="5211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In T1, four nodes transmit</a:t>
            </a:r>
          </a:p>
          <a:p>
            <a:pPr lvl="1"/>
            <a:r>
              <a:rPr lang="en-US" dirty="0" smtClean="0"/>
              <a:t>In T2, C and D retransmit</a:t>
            </a:r>
          </a:p>
          <a:p>
            <a:r>
              <a:rPr lang="en-US" sz="2800" dirty="0" smtClean="0"/>
              <a:t>APs</a:t>
            </a:r>
          </a:p>
          <a:p>
            <a:pPr marL="581025" lvl="1" indent="-342900">
              <a:buFont typeface="+mj-lt"/>
              <a:buAutoNum type="arabicPeriod"/>
            </a:pPr>
            <a:r>
              <a:rPr lang="en-US" dirty="0" smtClean="0"/>
              <a:t>AP1 decodes the interference-free packet from D in T2</a:t>
            </a:r>
          </a:p>
          <a:p>
            <a:pPr marL="581025" lvl="1" indent="-342900">
              <a:buFont typeface="+mj-lt"/>
              <a:buAutoNum type="arabicPeriod"/>
            </a:pPr>
            <a:r>
              <a:rPr lang="en-US" dirty="0" smtClean="0"/>
              <a:t>AP1 forwards the bits of D to AP2 </a:t>
            </a:r>
            <a:r>
              <a:rPr lang="en-US" dirty="0" err="1" smtClean="0"/>
              <a:t>s.t.</a:t>
            </a:r>
            <a:r>
              <a:rPr lang="en-US" dirty="0" smtClean="0"/>
              <a:t> it can uses SIC to recover C in T2 via SIC</a:t>
            </a:r>
          </a:p>
          <a:p>
            <a:pPr marL="581025" lvl="1" indent="-342900">
              <a:buFont typeface="+mj-lt"/>
              <a:buAutoNum type="arabicPeriod"/>
            </a:pPr>
            <a:r>
              <a:rPr lang="en-US" dirty="0" smtClean="0"/>
              <a:t>AP1 uses SIC to subtract D </a:t>
            </a:r>
            <a:r>
              <a:rPr lang="en-US" dirty="0"/>
              <a:t>in </a:t>
            </a:r>
            <a:r>
              <a:rPr lang="en-US" dirty="0" smtClean="0"/>
              <a:t>T1 and decode A </a:t>
            </a:r>
          </a:p>
          <a:p>
            <a:pPr marL="581025" lvl="1" indent="-342900">
              <a:buFont typeface="+mj-lt"/>
              <a:buAutoNum type="arabicPeriod"/>
            </a:pPr>
            <a:r>
              <a:rPr lang="en-US" dirty="0" smtClean="0"/>
              <a:t>AP1 forwards the bits of A to AP2 </a:t>
            </a:r>
            <a:r>
              <a:rPr lang="en-US" dirty="0" err="1" smtClean="0"/>
              <a:t>s.t.</a:t>
            </a:r>
            <a:r>
              <a:rPr lang="en-US" dirty="0" smtClean="0"/>
              <a:t> it can recover B in T1</a:t>
            </a:r>
          </a:p>
          <a:p>
            <a:pPr lvl="1"/>
            <a:endParaRPr lang="en-US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478" y="2332991"/>
            <a:ext cx="734059" cy="734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26" y="3081242"/>
            <a:ext cx="679141" cy="679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5201" y="314957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6693" y="2332991"/>
            <a:ext cx="734060" cy="734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68" y="1817590"/>
            <a:ext cx="686233" cy="6862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904" y="195007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074" y="1857643"/>
            <a:ext cx="674892" cy="674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4948" y="18576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570" y="3085491"/>
            <a:ext cx="674892" cy="674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2184" y="308549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9" name="Elbow Connector 28"/>
          <p:cNvCxnSpPr>
            <a:stCxn id="10" idx="0"/>
          </p:cNvCxnSpPr>
          <p:nvPr/>
        </p:nvCxnSpPr>
        <p:spPr>
          <a:xfrm rot="16200000" flipH="1" flipV="1">
            <a:off x="771670" y="1775710"/>
            <a:ext cx="686235" cy="769994"/>
          </a:xfrm>
          <a:prstGeom prst="bentConnector4">
            <a:avLst>
              <a:gd name="adj1" fmla="val -1061"/>
              <a:gd name="adj2" fmla="val 9981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" idx="0"/>
          </p:cNvCxnSpPr>
          <p:nvPr/>
        </p:nvCxnSpPr>
        <p:spPr>
          <a:xfrm rot="16200000" flipH="1">
            <a:off x="1637940" y="1679435"/>
            <a:ext cx="701976" cy="978286"/>
          </a:xfrm>
          <a:prstGeom prst="bentConnector4">
            <a:avLst>
              <a:gd name="adj1" fmla="val -1154"/>
              <a:gd name="adj2" fmla="val 10001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921045" y="1330906"/>
            <a:ext cx="3109295" cy="29846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-877697" y="1295399"/>
            <a:ext cx="3109295" cy="29846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83226" y="6106895"/>
            <a:ext cx="3420740" cy="5397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70120" y="610642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time</a:t>
            </a:r>
            <a:endParaRPr lang="en-US" sz="200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90648" y="4244989"/>
            <a:ext cx="0" cy="206148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008691" y="4235986"/>
            <a:ext cx="0" cy="206148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397518" y="4209482"/>
            <a:ext cx="0" cy="206148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698071" y="5712657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884038" y="4843213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B</a:t>
            </a: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704482" y="4436339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763679" y="5317691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D</a:t>
            </a: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2190191" y="4456525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2169876" y="5324625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smtClean="0">
                <a:solidFill>
                  <a:srgbClr val="002060"/>
                </a:solidFill>
                <a:cs typeface="Arial" pitchFamily="34" charset="0"/>
              </a:rPr>
              <a:t>D</a:t>
            </a: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42247" y="612519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T1</a:t>
            </a:r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453203" y="613758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62340" y="29905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AP1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138981" y="29905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-53008" y="340190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1. D in T2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01804" y="335523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2. C in T2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46303" y="376492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3. A in T1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01804" y="3700355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4. B in T1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1478" y="5274765"/>
            <a:ext cx="32898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80" grpId="0"/>
      <p:bldP spid="81" grpId="0"/>
      <p:bldP spid="82" grpId="0"/>
      <p:bldP spid="8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478" y="2332991"/>
            <a:ext cx="734059" cy="734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26" y="3081242"/>
            <a:ext cx="679141" cy="679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5201" y="314957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6693" y="2332991"/>
            <a:ext cx="734060" cy="734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68" y="1817590"/>
            <a:ext cx="686233" cy="6862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904" y="195007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074" y="1857643"/>
            <a:ext cx="674892" cy="674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4948" y="18576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570" y="3085491"/>
            <a:ext cx="674892" cy="674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2184" y="308549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9" name="Elbow Connector 28"/>
          <p:cNvCxnSpPr>
            <a:stCxn id="10" idx="0"/>
          </p:cNvCxnSpPr>
          <p:nvPr/>
        </p:nvCxnSpPr>
        <p:spPr>
          <a:xfrm rot="16200000" flipH="1" flipV="1">
            <a:off x="771670" y="1775710"/>
            <a:ext cx="686235" cy="769994"/>
          </a:xfrm>
          <a:prstGeom prst="bentConnector4">
            <a:avLst>
              <a:gd name="adj1" fmla="val -1061"/>
              <a:gd name="adj2" fmla="val 9981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" idx="0"/>
          </p:cNvCxnSpPr>
          <p:nvPr/>
        </p:nvCxnSpPr>
        <p:spPr>
          <a:xfrm rot="16200000" flipH="1">
            <a:off x="1637940" y="1679435"/>
            <a:ext cx="701976" cy="978286"/>
          </a:xfrm>
          <a:prstGeom prst="bentConnector4">
            <a:avLst>
              <a:gd name="adj1" fmla="val -1154"/>
              <a:gd name="adj2" fmla="val 10001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921045" y="1330906"/>
            <a:ext cx="3109295" cy="29846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-877697" y="1295399"/>
            <a:ext cx="3109295" cy="29846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62340" y="29905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AP1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138981" y="29905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-53008" y="340190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1. D in T2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01804" y="335523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2. C in T2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46303" y="376492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3. A in T1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01804" y="3700355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4. B in T1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373605" y="2737946"/>
            <a:ext cx="4372830" cy="2392669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ctr" anchorCtr="1"/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Deliver 4 packets in two slots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TDMA: need 4 slots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83226" y="6106895"/>
            <a:ext cx="3420740" cy="5397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70120" y="610642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time</a:t>
            </a:r>
            <a:endParaRPr lang="en-US" sz="200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90648" y="4244989"/>
            <a:ext cx="0" cy="206148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008691" y="4235986"/>
            <a:ext cx="0" cy="206148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97518" y="4209482"/>
            <a:ext cx="0" cy="206148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698071" y="5712657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884038" y="4843213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B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704482" y="4436339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763679" y="5317691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D</a:t>
            </a: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2190191" y="4456525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dirty="0" smtClean="0">
                <a:solidFill>
                  <a:srgbClr val="00206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2169876" y="5324625"/>
            <a:ext cx="988015" cy="39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200" baseline="-20000" smtClean="0">
                <a:solidFill>
                  <a:srgbClr val="002060"/>
                </a:solidFill>
                <a:cs typeface="Arial" pitchFamily="34" charset="0"/>
              </a:rPr>
              <a:t>D</a:t>
            </a:r>
            <a:endParaRPr lang="en-US" sz="2200" baseline="-20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42247" y="612519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T1</a:t>
            </a:r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453203" y="613758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301478" y="5274765"/>
            <a:ext cx="328986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96" y="4853763"/>
            <a:ext cx="980451" cy="98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3" y="4901265"/>
            <a:ext cx="980451" cy="980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8018" y="2963388"/>
            <a:ext cx="1016624" cy="101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55850">
            <a:off x="577354" y="4229178"/>
            <a:ext cx="1785099" cy="1465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852911">
            <a:off x="2177074" y="4194952"/>
            <a:ext cx="1785099" cy="1465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718" y="53068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6465" y="53068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u2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4610" y="2730174"/>
            <a:ext cx="3939884" cy="1151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0624" y="2339817"/>
            <a:ext cx="3004457" cy="393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Data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9596" y="1944536"/>
            <a:ext cx="3004457" cy="393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1138452" y="1881041"/>
            <a:ext cx="914400" cy="91440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2161708" y="1473735"/>
            <a:ext cx="221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collision!!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4792" y="1549738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=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n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290758" y="1537863"/>
            <a:ext cx="685800" cy="54916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85146" y="2251898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interference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620" y="223295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5"/>
                </a:solidFill>
              </a:rPr>
              <a:t>noise</a:t>
            </a:r>
            <a:endParaRPr lang="en-US" sz="2400" dirty="0">
              <a:solidFill>
                <a:schemeClr val="accent5"/>
              </a:solidFill>
            </a:endParaRPr>
          </a:p>
        </p:txBody>
      </p:sp>
      <p:cxnSp>
        <p:nvCxnSpPr>
          <p:cNvPr id="24" name="Straight Arrow Connector 23"/>
          <p:cNvCxnSpPr>
            <a:stCxn id="20" idx="2"/>
          </p:cNvCxnSpPr>
          <p:nvPr/>
        </p:nvCxnSpPr>
        <p:spPr>
          <a:xfrm flipH="1">
            <a:off x="6179830" y="2087023"/>
            <a:ext cx="453828" cy="22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493620" y="1977643"/>
            <a:ext cx="346089" cy="33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561292" y="4129664"/>
            <a:ext cx="4260730" cy="1619089"/>
            <a:chOff x="4561292" y="4129664"/>
            <a:chExt cx="4260730" cy="1619089"/>
          </a:xfrm>
        </p:grpSpPr>
        <p:sp>
          <p:nvSpPr>
            <p:cNvPr id="33" name="Rounded Rectangle 32"/>
            <p:cNvSpPr/>
            <p:nvPr/>
          </p:nvSpPr>
          <p:spPr>
            <a:xfrm>
              <a:off x="4561292" y="4129664"/>
              <a:ext cx="4260730" cy="1619089"/>
            </a:xfrm>
            <a:prstGeom prst="roundRect">
              <a:avLst>
                <a:gd name="adj" fmla="val 879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Reliably decode when the rate is no larger than capacity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6208" y="4958324"/>
              <a:ext cx="3503123" cy="66726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1280" y="2915683"/>
            <a:ext cx="2197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decoding order so as to </a:t>
            </a:r>
            <a:r>
              <a:rPr lang="en-US" dirty="0" smtClean="0">
                <a:solidFill>
                  <a:schemeClr val="accent1"/>
                </a:solidFill>
              </a:rPr>
              <a:t>minimize the amount of traffic forwarded</a:t>
            </a:r>
            <a:r>
              <a:rPr lang="en-US" dirty="0" smtClean="0"/>
              <a:t> via the wired backbone</a:t>
            </a:r>
          </a:p>
          <a:p>
            <a:r>
              <a:rPr lang="en-US" dirty="0" smtClean="0"/>
              <a:t>Specify which clients should transmit in which time slots so as to </a:t>
            </a:r>
            <a:r>
              <a:rPr lang="en-US" dirty="0" smtClean="0">
                <a:solidFill>
                  <a:schemeClr val="accent1"/>
                </a:solidFill>
              </a:rPr>
              <a:t>maximize the number of transmissions</a:t>
            </a:r>
          </a:p>
          <a:p>
            <a:r>
              <a:rPr lang="en-US" dirty="0" smtClean="0"/>
              <a:t>Deal with </a:t>
            </a:r>
            <a:r>
              <a:rPr lang="en-US" dirty="0" smtClean="0">
                <a:solidFill>
                  <a:schemeClr val="accent1"/>
                </a:solidFill>
              </a:rPr>
              <a:t>imperfect time synchronization </a:t>
            </a:r>
            <a:r>
              <a:rPr lang="en-US" dirty="0" smtClean="0"/>
              <a:t>among APs and the </a:t>
            </a:r>
            <a:r>
              <a:rPr lang="en-US" dirty="0" smtClean="0">
                <a:solidFill>
                  <a:schemeClr val="accent1"/>
                </a:solidFill>
              </a:rPr>
              <a:t>latency</a:t>
            </a:r>
            <a:r>
              <a:rPr lang="en-US" dirty="0" smtClean="0"/>
              <a:t> over the backbone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9989"/>
            <a:ext cx="916715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8999"/>
            <a:ext cx="9144000" cy="1867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5: Multi-User MIMO (MU-MIMO)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Interference Alignment and Cancellation (SIGCOMM’09)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 smtClean="0"/>
              <a:t>Lecturer: 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Cooperative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672"/>
            <a:ext cx="7886700" cy="4881563"/>
          </a:xfrm>
        </p:spPr>
        <p:txBody>
          <a:bodyPr/>
          <a:lstStyle/>
          <a:p>
            <a:r>
              <a:rPr lang="en-US" dirty="0" smtClean="0"/>
              <a:t>Say we combine two 2-antnena APs as a 4–antenna virtual AP</a:t>
            </a:r>
          </a:p>
          <a:p>
            <a:r>
              <a:rPr lang="en-US" dirty="0" smtClean="0"/>
              <a:t>Naïve solution:</a:t>
            </a:r>
          </a:p>
          <a:p>
            <a:pPr lvl="1"/>
            <a:r>
              <a:rPr lang="en-US" dirty="0" smtClean="0"/>
              <a:t>Connect the two APs to a server via Ethernet</a:t>
            </a:r>
          </a:p>
          <a:p>
            <a:pPr lvl="1"/>
            <a:r>
              <a:rPr lang="en-US" dirty="0" smtClean="0"/>
              <a:t>Each physical AP sends every received raw signal (complex values) to the server over Ethernet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12"/>
          <p:cNvGrpSpPr/>
          <p:nvPr/>
        </p:nvGrpSpPr>
        <p:grpSpPr>
          <a:xfrm rot="16200000">
            <a:off x="2315380" y="4733419"/>
            <a:ext cx="1137531" cy="2090593"/>
            <a:chOff x="3531862" y="1709064"/>
            <a:chExt cx="1390937" cy="2818683"/>
          </a:xfrm>
        </p:grpSpPr>
        <p:sp>
          <p:nvSpPr>
            <p:cNvPr id="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ounded Rectangle 1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6" name="Group 12"/>
          <p:cNvGrpSpPr/>
          <p:nvPr/>
        </p:nvGrpSpPr>
        <p:grpSpPr>
          <a:xfrm rot="16200000">
            <a:off x="2312152" y="3473005"/>
            <a:ext cx="1137531" cy="2090593"/>
            <a:chOff x="3531862" y="1709064"/>
            <a:chExt cx="1390937" cy="2818683"/>
          </a:xfrm>
        </p:grpSpPr>
        <p:sp>
          <p:nvSpPr>
            <p:cNvPr id="17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4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ounded Rectangle 25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06749" y="3949232"/>
            <a:ext cx="99000" cy="24186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09622" y="4738548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  <p:pic>
        <p:nvPicPr>
          <p:cNvPr id="29" name="Picture 28" descr="C:\Users\Ellen Yang\AppData\Local\Microsoft\Windows\Temporary Internet Files\Content.IE5\LFT09NBW\MC90043156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96" y="5619994"/>
            <a:ext cx="565511" cy="74786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405749" y="5979406"/>
            <a:ext cx="571847" cy="74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90684" y="46428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r>
              <a:rPr lang="en-US" sz="2000" baseline="-2500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83443" y="408887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007207" y="589336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9966" y="53393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39284" y="428892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samples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4374292" y="4349578"/>
            <a:ext cx="2570205" cy="1561621"/>
          </a:xfrm>
          <a:custGeom>
            <a:avLst/>
            <a:gdLst>
              <a:gd name="connsiteX0" fmla="*/ 0 w 2570205"/>
              <a:gd name="connsiteY0" fmla="*/ 0 h 1561621"/>
              <a:gd name="connsiteX1" fmla="*/ 271849 w 2570205"/>
              <a:gd name="connsiteY1" fmla="*/ 135925 h 1561621"/>
              <a:gd name="connsiteX2" fmla="*/ 580767 w 2570205"/>
              <a:gd name="connsiteY2" fmla="*/ 766119 h 1561621"/>
              <a:gd name="connsiteX3" fmla="*/ 1013254 w 2570205"/>
              <a:gd name="connsiteY3" fmla="*/ 1285103 h 1561621"/>
              <a:gd name="connsiteX4" fmla="*/ 1643449 w 2570205"/>
              <a:gd name="connsiteY4" fmla="*/ 1532238 h 1561621"/>
              <a:gd name="connsiteX5" fmla="*/ 2570205 w 2570205"/>
              <a:gd name="connsiteY5" fmla="*/ 1556952 h 15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05" h="1561621">
                <a:moveTo>
                  <a:pt x="0" y="0"/>
                </a:moveTo>
                <a:cubicBezTo>
                  <a:pt x="87527" y="4119"/>
                  <a:pt x="175055" y="8239"/>
                  <a:pt x="271849" y="135925"/>
                </a:cubicBezTo>
                <a:cubicBezTo>
                  <a:pt x="368643" y="263611"/>
                  <a:pt x="457200" y="574589"/>
                  <a:pt x="580767" y="766119"/>
                </a:cubicBezTo>
                <a:cubicBezTo>
                  <a:pt x="704334" y="957649"/>
                  <a:pt x="836140" y="1157417"/>
                  <a:pt x="1013254" y="1285103"/>
                </a:cubicBezTo>
                <a:cubicBezTo>
                  <a:pt x="1190368" y="1412789"/>
                  <a:pt x="1383957" y="1486930"/>
                  <a:pt x="1643449" y="1532238"/>
                </a:cubicBezTo>
                <a:cubicBezTo>
                  <a:pt x="1902941" y="1577546"/>
                  <a:pt x="2570205" y="1556952"/>
                  <a:pt x="2570205" y="1556952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423719" y="4880919"/>
            <a:ext cx="2520778" cy="1161535"/>
          </a:xfrm>
          <a:custGeom>
            <a:avLst/>
            <a:gdLst>
              <a:gd name="connsiteX0" fmla="*/ 0 w 2520778"/>
              <a:gd name="connsiteY0" fmla="*/ 0 h 1161535"/>
              <a:gd name="connsiteX1" fmla="*/ 222422 w 2520778"/>
              <a:gd name="connsiteY1" fmla="*/ 135924 h 1161535"/>
              <a:gd name="connsiteX2" fmla="*/ 716692 w 2520778"/>
              <a:gd name="connsiteY2" fmla="*/ 753762 h 1161535"/>
              <a:gd name="connsiteX3" fmla="*/ 1433384 w 2520778"/>
              <a:gd name="connsiteY3" fmla="*/ 1087395 h 1161535"/>
              <a:gd name="connsiteX4" fmla="*/ 2520778 w 2520778"/>
              <a:gd name="connsiteY4" fmla="*/ 1161535 h 1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778" h="1161535">
                <a:moveTo>
                  <a:pt x="0" y="0"/>
                </a:moveTo>
                <a:cubicBezTo>
                  <a:pt x="51486" y="5148"/>
                  <a:pt x="102973" y="10297"/>
                  <a:pt x="222422" y="135924"/>
                </a:cubicBezTo>
                <a:cubicBezTo>
                  <a:pt x="341871" y="261551"/>
                  <a:pt x="514865" y="595184"/>
                  <a:pt x="716692" y="753762"/>
                </a:cubicBezTo>
                <a:cubicBezTo>
                  <a:pt x="918519" y="912340"/>
                  <a:pt x="1132703" y="1019433"/>
                  <a:pt x="1433384" y="1087395"/>
                </a:cubicBezTo>
                <a:cubicBezTo>
                  <a:pt x="1734065" y="1155357"/>
                  <a:pt x="2520778" y="1161535"/>
                  <a:pt x="2520778" y="1161535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73146" y="5572897"/>
            <a:ext cx="2471351" cy="617838"/>
          </a:xfrm>
          <a:custGeom>
            <a:avLst/>
            <a:gdLst>
              <a:gd name="connsiteX0" fmla="*/ 0 w 2471351"/>
              <a:gd name="connsiteY0" fmla="*/ 0 h 617838"/>
              <a:gd name="connsiteX1" fmla="*/ 370703 w 2471351"/>
              <a:gd name="connsiteY1" fmla="*/ 160638 h 617838"/>
              <a:gd name="connsiteX2" fmla="*/ 1161535 w 2471351"/>
              <a:gd name="connsiteY2" fmla="*/ 531341 h 617838"/>
              <a:gd name="connsiteX3" fmla="*/ 2471351 w 2471351"/>
              <a:gd name="connsiteY3" fmla="*/ 617838 h 617838"/>
              <a:gd name="connsiteX4" fmla="*/ 2471351 w 2471351"/>
              <a:gd name="connsiteY4" fmla="*/ 617838 h 6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351" h="617838">
                <a:moveTo>
                  <a:pt x="0" y="0"/>
                </a:moveTo>
                <a:cubicBezTo>
                  <a:pt x="88557" y="36040"/>
                  <a:pt x="177114" y="72081"/>
                  <a:pt x="370703" y="160638"/>
                </a:cubicBezTo>
                <a:cubicBezTo>
                  <a:pt x="564292" y="249195"/>
                  <a:pt x="811427" y="455141"/>
                  <a:pt x="1161535" y="531341"/>
                </a:cubicBezTo>
                <a:cubicBezTo>
                  <a:pt x="1511643" y="607541"/>
                  <a:pt x="2471351" y="617838"/>
                  <a:pt x="2471351" y="617838"/>
                </a:cubicBezTo>
                <a:lnTo>
                  <a:pt x="2471351" y="61783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510216" y="6128951"/>
            <a:ext cx="2434281" cy="173983"/>
          </a:xfrm>
          <a:custGeom>
            <a:avLst/>
            <a:gdLst>
              <a:gd name="connsiteX0" fmla="*/ 0 w 2434281"/>
              <a:gd name="connsiteY0" fmla="*/ 0 h 173983"/>
              <a:gd name="connsiteX1" fmla="*/ 506627 w 2434281"/>
              <a:gd name="connsiteY1" fmla="*/ 61784 h 173983"/>
              <a:gd name="connsiteX2" fmla="*/ 1556952 w 2434281"/>
              <a:gd name="connsiteY2" fmla="*/ 160638 h 173983"/>
              <a:gd name="connsiteX3" fmla="*/ 2434281 w 2434281"/>
              <a:gd name="connsiteY3" fmla="*/ 172995 h 1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281" h="173983">
                <a:moveTo>
                  <a:pt x="0" y="0"/>
                </a:moveTo>
                <a:cubicBezTo>
                  <a:pt x="123567" y="17505"/>
                  <a:pt x="506627" y="61784"/>
                  <a:pt x="506627" y="61784"/>
                </a:cubicBezTo>
                <a:cubicBezTo>
                  <a:pt x="766119" y="88557"/>
                  <a:pt x="1235676" y="142103"/>
                  <a:pt x="1556952" y="160638"/>
                </a:cubicBezTo>
                <a:cubicBezTo>
                  <a:pt x="1878228" y="179173"/>
                  <a:pt x="2434281" y="172995"/>
                  <a:pt x="2434281" y="17299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Cooperative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672"/>
            <a:ext cx="7886700" cy="4881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Say we combine two 2-antnena APs as a 4–antenna virtual AP</a:t>
            </a:r>
          </a:p>
          <a:p>
            <a:r>
              <a:rPr lang="en-US" dirty="0" smtClean="0"/>
              <a:t>Naïve solution:</a:t>
            </a:r>
          </a:p>
          <a:p>
            <a:pPr lvl="1"/>
            <a:r>
              <a:rPr lang="en-US" dirty="0" smtClean="0"/>
              <a:t>Connect the two APs to a server via Ethernet</a:t>
            </a:r>
          </a:p>
          <a:p>
            <a:pPr lvl="1"/>
            <a:r>
              <a:rPr lang="en-US" dirty="0" smtClean="0"/>
              <a:t>Each physical AP sends every received raw signal (complex values) to the server over Ethernet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5" name="Group 12"/>
          <p:cNvGrpSpPr/>
          <p:nvPr/>
        </p:nvGrpSpPr>
        <p:grpSpPr>
          <a:xfrm rot="16200000">
            <a:off x="2315380" y="4733419"/>
            <a:ext cx="1137531" cy="2090593"/>
            <a:chOff x="3531862" y="1709064"/>
            <a:chExt cx="1390937" cy="2818683"/>
          </a:xfrm>
        </p:grpSpPr>
        <p:sp>
          <p:nvSpPr>
            <p:cNvPr id="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ounded Rectangle 1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6" name="Group 12"/>
          <p:cNvGrpSpPr/>
          <p:nvPr/>
        </p:nvGrpSpPr>
        <p:grpSpPr>
          <a:xfrm rot="16200000">
            <a:off x="2312152" y="3473005"/>
            <a:ext cx="1137531" cy="2090593"/>
            <a:chOff x="3531862" y="1709064"/>
            <a:chExt cx="1390937" cy="2818683"/>
          </a:xfrm>
        </p:grpSpPr>
        <p:sp>
          <p:nvSpPr>
            <p:cNvPr id="17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4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ounded Rectangle 25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06749" y="3949232"/>
            <a:ext cx="99000" cy="24186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09622" y="4738548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  <p:pic>
        <p:nvPicPr>
          <p:cNvPr id="29" name="Picture 28" descr="C:\Users\Ellen Yang\AppData\Local\Microsoft\Windows\Temporary Internet Files\Content.IE5\LFT09NBW\MC90043156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96" y="5619994"/>
            <a:ext cx="565511" cy="74786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405749" y="5979406"/>
            <a:ext cx="571847" cy="74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90684" y="46428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r>
              <a:rPr lang="en-US" sz="2000" baseline="-2500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83443" y="408887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007207" y="589336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9966" y="53393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39284" y="428892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samples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4374292" y="4349578"/>
            <a:ext cx="2570205" cy="1561621"/>
          </a:xfrm>
          <a:custGeom>
            <a:avLst/>
            <a:gdLst>
              <a:gd name="connsiteX0" fmla="*/ 0 w 2570205"/>
              <a:gd name="connsiteY0" fmla="*/ 0 h 1561621"/>
              <a:gd name="connsiteX1" fmla="*/ 271849 w 2570205"/>
              <a:gd name="connsiteY1" fmla="*/ 135925 h 1561621"/>
              <a:gd name="connsiteX2" fmla="*/ 580767 w 2570205"/>
              <a:gd name="connsiteY2" fmla="*/ 766119 h 1561621"/>
              <a:gd name="connsiteX3" fmla="*/ 1013254 w 2570205"/>
              <a:gd name="connsiteY3" fmla="*/ 1285103 h 1561621"/>
              <a:gd name="connsiteX4" fmla="*/ 1643449 w 2570205"/>
              <a:gd name="connsiteY4" fmla="*/ 1532238 h 1561621"/>
              <a:gd name="connsiteX5" fmla="*/ 2570205 w 2570205"/>
              <a:gd name="connsiteY5" fmla="*/ 1556952 h 15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05" h="1561621">
                <a:moveTo>
                  <a:pt x="0" y="0"/>
                </a:moveTo>
                <a:cubicBezTo>
                  <a:pt x="87527" y="4119"/>
                  <a:pt x="175055" y="8239"/>
                  <a:pt x="271849" y="135925"/>
                </a:cubicBezTo>
                <a:cubicBezTo>
                  <a:pt x="368643" y="263611"/>
                  <a:pt x="457200" y="574589"/>
                  <a:pt x="580767" y="766119"/>
                </a:cubicBezTo>
                <a:cubicBezTo>
                  <a:pt x="704334" y="957649"/>
                  <a:pt x="836140" y="1157417"/>
                  <a:pt x="1013254" y="1285103"/>
                </a:cubicBezTo>
                <a:cubicBezTo>
                  <a:pt x="1190368" y="1412789"/>
                  <a:pt x="1383957" y="1486930"/>
                  <a:pt x="1643449" y="1532238"/>
                </a:cubicBezTo>
                <a:cubicBezTo>
                  <a:pt x="1902941" y="1577546"/>
                  <a:pt x="2570205" y="1556952"/>
                  <a:pt x="2570205" y="1556952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423719" y="4880919"/>
            <a:ext cx="2520778" cy="1161535"/>
          </a:xfrm>
          <a:custGeom>
            <a:avLst/>
            <a:gdLst>
              <a:gd name="connsiteX0" fmla="*/ 0 w 2520778"/>
              <a:gd name="connsiteY0" fmla="*/ 0 h 1161535"/>
              <a:gd name="connsiteX1" fmla="*/ 222422 w 2520778"/>
              <a:gd name="connsiteY1" fmla="*/ 135924 h 1161535"/>
              <a:gd name="connsiteX2" fmla="*/ 716692 w 2520778"/>
              <a:gd name="connsiteY2" fmla="*/ 753762 h 1161535"/>
              <a:gd name="connsiteX3" fmla="*/ 1433384 w 2520778"/>
              <a:gd name="connsiteY3" fmla="*/ 1087395 h 1161535"/>
              <a:gd name="connsiteX4" fmla="*/ 2520778 w 2520778"/>
              <a:gd name="connsiteY4" fmla="*/ 1161535 h 1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778" h="1161535">
                <a:moveTo>
                  <a:pt x="0" y="0"/>
                </a:moveTo>
                <a:cubicBezTo>
                  <a:pt x="51486" y="5148"/>
                  <a:pt x="102973" y="10297"/>
                  <a:pt x="222422" y="135924"/>
                </a:cubicBezTo>
                <a:cubicBezTo>
                  <a:pt x="341871" y="261551"/>
                  <a:pt x="514865" y="595184"/>
                  <a:pt x="716692" y="753762"/>
                </a:cubicBezTo>
                <a:cubicBezTo>
                  <a:pt x="918519" y="912340"/>
                  <a:pt x="1132703" y="1019433"/>
                  <a:pt x="1433384" y="1087395"/>
                </a:cubicBezTo>
                <a:cubicBezTo>
                  <a:pt x="1734065" y="1155357"/>
                  <a:pt x="2520778" y="1161535"/>
                  <a:pt x="2520778" y="1161535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73146" y="5572897"/>
            <a:ext cx="2471351" cy="617838"/>
          </a:xfrm>
          <a:custGeom>
            <a:avLst/>
            <a:gdLst>
              <a:gd name="connsiteX0" fmla="*/ 0 w 2471351"/>
              <a:gd name="connsiteY0" fmla="*/ 0 h 617838"/>
              <a:gd name="connsiteX1" fmla="*/ 370703 w 2471351"/>
              <a:gd name="connsiteY1" fmla="*/ 160638 h 617838"/>
              <a:gd name="connsiteX2" fmla="*/ 1161535 w 2471351"/>
              <a:gd name="connsiteY2" fmla="*/ 531341 h 617838"/>
              <a:gd name="connsiteX3" fmla="*/ 2471351 w 2471351"/>
              <a:gd name="connsiteY3" fmla="*/ 617838 h 617838"/>
              <a:gd name="connsiteX4" fmla="*/ 2471351 w 2471351"/>
              <a:gd name="connsiteY4" fmla="*/ 617838 h 6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351" h="617838">
                <a:moveTo>
                  <a:pt x="0" y="0"/>
                </a:moveTo>
                <a:cubicBezTo>
                  <a:pt x="88557" y="36040"/>
                  <a:pt x="177114" y="72081"/>
                  <a:pt x="370703" y="160638"/>
                </a:cubicBezTo>
                <a:cubicBezTo>
                  <a:pt x="564292" y="249195"/>
                  <a:pt x="811427" y="455141"/>
                  <a:pt x="1161535" y="531341"/>
                </a:cubicBezTo>
                <a:cubicBezTo>
                  <a:pt x="1511643" y="607541"/>
                  <a:pt x="2471351" y="617838"/>
                  <a:pt x="2471351" y="617838"/>
                </a:cubicBezTo>
                <a:lnTo>
                  <a:pt x="2471351" y="61783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510216" y="6128951"/>
            <a:ext cx="2434281" cy="173983"/>
          </a:xfrm>
          <a:custGeom>
            <a:avLst/>
            <a:gdLst>
              <a:gd name="connsiteX0" fmla="*/ 0 w 2434281"/>
              <a:gd name="connsiteY0" fmla="*/ 0 h 173983"/>
              <a:gd name="connsiteX1" fmla="*/ 506627 w 2434281"/>
              <a:gd name="connsiteY1" fmla="*/ 61784 h 173983"/>
              <a:gd name="connsiteX2" fmla="*/ 1556952 w 2434281"/>
              <a:gd name="connsiteY2" fmla="*/ 160638 h 173983"/>
              <a:gd name="connsiteX3" fmla="*/ 2434281 w 2434281"/>
              <a:gd name="connsiteY3" fmla="*/ 172995 h 1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281" h="173983">
                <a:moveTo>
                  <a:pt x="0" y="0"/>
                </a:moveTo>
                <a:cubicBezTo>
                  <a:pt x="123567" y="17505"/>
                  <a:pt x="506627" y="61784"/>
                  <a:pt x="506627" y="61784"/>
                </a:cubicBezTo>
                <a:cubicBezTo>
                  <a:pt x="766119" y="88557"/>
                  <a:pt x="1235676" y="142103"/>
                  <a:pt x="1556952" y="160638"/>
                </a:cubicBezTo>
                <a:cubicBezTo>
                  <a:pt x="1878228" y="179173"/>
                  <a:pt x="2434281" y="172995"/>
                  <a:pt x="2434281" y="17299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32012" y="1130168"/>
            <a:ext cx="8707272" cy="924488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Impractical overhead: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For example, a 3 or 4-antenna system needs 10’s of Gb/s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267154"/>
            <a:ext cx="8452022" cy="67990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</a:t>
            </a:r>
            <a:r>
              <a:rPr lang="en-US" sz="3600" smtClean="0"/>
              <a:t>Minimize Ethernet Overhead?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7955"/>
            <a:ext cx="7886700" cy="54958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High-level idea: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Decode some packets in certain 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Forward the decoded packets through the Ethernet to other APs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Other APs decode the remaining packets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Repeat 1-3 until all packets are recovered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267154"/>
            <a:ext cx="8452022" cy="67990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</a:t>
            </a:r>
            <a:r>
              <a:rPr lang="en-US" sz="3600" smtClean="0"/>
              <a:t>Minimize Ethernet Overhead?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7955"/>
            <a:ext cx="7886700" cy="54958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Advantage:</a:t>
            </a:r>
          </a:p>
          <a:p>
            <a:pPr lvl="1"/>
            <a:r>
              <a:rPr lang="en-US" sz="2400" dirty="0" smtClean="0"/>
              <a:t>The size of data packets is much smaller than the size of raw samples </a:t>
            </a:r>
            <a:r>
              <a:rPr lang="en-US" sz="2400" dirty="0" smtClean="0">
                <a:sym typeface="Wingdings"/>
              </a:rPr>
              <a:t> minimize overhead</a:t>
            </a:r>
          </a:p>
          <a:p>
            <a:r>
              <a:rPr lang="en-US" sz="2800" dirty="0" smtClean="0">
                <a:solidFill>
                  <a:schemeClr val="accent2"/>
                </a:solidFill>
                <a:sym typeface="Wingdings"/>
              </a:rPr>
              <a:t>Challenge:</a:t>
            </a:r>
          </a:p>
          <a:p>
            <a:pPr lvl="1"/>
            <a:r>
              <a:rPr lang="en-US" sz="2400" dirty="0" smtClean="0">
                <a:sym typeface="Wingdings"/>
              </a:rPr>
              <a:t>In theory, an N-antenna AP cannot recover M concurrent transmissions if M&gt;N  </a:t>
            </a:r>
          </a:p>
          <a:p>
            <a:pPr lvl="1"/>
            <a:r>
              <a:rPr lang="en-US" sz="2400" dirty="0" smtClean="0">
                <a:sym typeface="Wingdings"/>
              </a:rPr>
              <a:t>How can an N-antenna AP recover its packet from M concurrent transmissions (M&gt;N)?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 </a:t>
            </a:r>
            <a:r>
              <a:rPr lang="en-US" sz="2400" b="1" dirty="0" smtClean="0">
                <a:solidFill>
                  <a:schemeClr val="accent5"/>
                </a:solidFill>
                <a:sym typeface="Wingdings"/>
              </a:rPr>
              <a:t>Interference Alignment and Cancellation 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267154"/>
            <a:ext cx="8873675" cy="679903"/>
          </a:xfrm>
        </p:spPr>
        <p:txBody>
          <a:bodyPr>
            <a:normAutofit/>
          </a:bodyPr>
          <a:lstStyle/>
          <a:p>
            <a:r>
              <a:rPr lang="en-US" sz="3400" dirty="0"/>
              <a:t>Interference Alignment and </a:t>
            </a:r>
            <a:r>
              <a:rPr lang="en-US" sz="3400" dirty="0" smtClean="0"/>
              <a:t>Cancellation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0816" y="1228118"/>
            <a:ext cx="94746" cy="36718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42087" y="1148539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 p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28658" y="2824752"/>
            <a:ext cx="88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18" charset="0"/>
              </a:rPr>
              <a:t>3</a:t>
            </a:r>
          </a:p>
        </p:txBody>
      </p:sp>
      <p:grpSp>
        <p:nvGrpSpPr>
          <p:cNvPr id="43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171"/>
          <p:cNvGrpSpPr/>
          <p:nvPr/>
        </p:nvGrpSpPr>
        <p:grpSpPr>
          <a:xfrm>
            <a:off x="5348971" y="3043085"/>
            <a:ext cx="163740" cy="1856929"/>
            <a:chOff x="5363939" y="3984171"/>
            <a:chExt cx="163740" cy="1856929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rot="16200000" flipV="1">
              <a:off x="4941887" y="4406223"/>
              <a:ext cx="928922" cy="8481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16200000" flipV="1">
              <a:off x="5020809" y="5334230"/>
              <a:ext cx="928922" cy="84818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4556692" y="2038327"/>
            <a:ext cx="1390876" cy="1950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>
            <a:off x="5249333" y="1679440"/>
            <a:ext cx="635307" cy="260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5248274" y="1670600"/>
            <a:ext cx="7939" cy="1064533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119"/>
          <p:cNvGrpSpPr/>
          <p:nvPr/>
        </p:nvGrpSpPr>
        <p:grpSpPr>
          <a:xfrm>
            <a:off x="4561657" y="2466370"/>
            <a:ext cx="582386" cy="400110"/>
            <a:chOff x="5197928" y="2889078"/>
            <a:chExt cx="582386" cy="400110"/>
          </a:xfrm>
        </p:grpSpPr>
        <p:sp>
          <p:nvSpPr>
            <p:cNvPr id="53" name="Rectangle 52"/>
            <p:cNvSpPr/>
            <p:nvPr/>
          </p:nvSpPr>
          <p:spPr>
            <a:xfrm>
              <a:off x="5197928" y="3003550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26951" y="2889078"/>
              <a:ext cx="5245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 p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5" name="Group 122"/>
          <p:cNvGrpSpPr/>
          <p:nvPr/>
        </p:nvGrpSpPr>
        <p:grpSpPr>
          <a:xfrm>
            <a:off x="5817053" y="4717157"/>
            <a:ext cx="1281794" cy="413717"/>
            <a:chOff x="5832021" y="5658243"/>
            <a:chExt cx="1281794" cy="413717"/>
          </a:xfrm>
        </p:grpSpPr>
        <p:sp>
          <p:nvSpPr>
            <p:cNvPr id="56" name="Rectangle 55"/>
            <p:cNvSpPr/>
            <p:nvPr/>
          </p:nvSpPr>
          <p:spPr>
            <a:xfrm>
              <a:off x="5832021" y="5760357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31429" y="5765802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3348" y="5658243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34593" y="5671850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3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03401" y="235742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64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65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6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8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0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2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ounded Rectangle 73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7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Rounded Rectangle 8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421212" y="4961986"/>
            <a:ext cx="4496778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>
                <a:ea typeface="Arial" pitchFamily="-112" charset="0"/>
                <a:cs typeface="Arial" pitchFamily="-112" charset="0"/>
              </a:rPr>
              <a:t> </a:t>
            </a:r>
            <a:r>
              <a:rPr lang="en-US" sz="2600" dirty="0" smtClean="0">
                <a:solidFill>
                  <a:schemeClr val="accent5"/>
                </a:solidFill>
                <a:ea typeface="Arial" pitchFamily="-112" charset="0"/>
                <a:cs typeface="Arial" pitchFamily="-112" charset="0"/>
              </a:rPr>
              <a:t>Align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 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3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 with 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2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 at AP1</a:t>
            </a:r>
            <a:endParaRPr lang="en-US" sz="2600" i="0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440918" y="5501327"/>
            <a:ext cx="8595132" cy="4898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/>
              <a:t> AP1 broadcasts p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on Ethernet </a:t>
            </a:r>
            <a:endParaRPr lang="en-US" sz="2600" dirty="0"/>
          </a:p>
        </p:txBody>
      </p: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450850" y="5986150"/>
            <a:ext cx="9429750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>
                <a:ea typeface="Arial" pitchFamily="-112" charset="0"/>
                <a:cs typeface="Arial" pitchFamily="-112" charset="0"/>
              </a:rPr>
              <a:t> AP2 subtracts/</a:t>
            </a:r>
            <a:r>
              <a:rPr lang="en-US" sz="2600" dirty="0" smtClean="0">
                <a:solidFill>
                  <a:schemeClr val="accent5"/>
                </a:solidFill>
                <a:ea typeface="Arial" pitchFamily="-112" charset="0"/>
                <a:cs typeface="Arial" pitchFamily="-112" charset="0"/>
              </a:rPr>
              <a:t>cancels</a:t>
            </a:r>
            <a:r>
              <a:rPr lang="en-US" sz="26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 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1</a:t>
            </a:r>
            <a:r>
              <a:rPr lang="en-US" sz="2600" dirty="0" smtClean="0">
                <a:ea typeface="Arial" pitchFamily="-112" charset="0"/>
                <a:cs typeface="Arial" pitchFamily="-112" charset="0"/>
                <a:sym typeface="Wingdings" pitchFamily="2" charset="2"/>
              </a:rPr>
              <a:t> decodes </a:t>
            </a:r>
            <a:r>
              <a:rPr lang="en-US" sz="2600" dirty="0">
                <a:ea typeface="Arial" pitchFamily="-112" charset="0"/>
                <a:cs typeface="Arial" pitchFamily="-112" charset="0"/>
              </a:rPr>
              <a:t>p</a:t>
            </a:r>
            <a:r>
              <a:rPr lang="en-US" sz="2600" baseline="-25000" dirty="0">
                <a:ea typeface="Arial" pitchFamily="-112" charset="0"/>
                <a:cs typeface="Arial" pitchFamily="-112" charset="0"/>
              </a:rPr>
              <a:t>2</a:t>
            </a:r>
            <a:r>
              <a:rPr lang="en-US" sz="2600" dirty="0">
                <a:ea typeface="Arial" pitchFamily="-112" charset="0"/>
                <a:cs typeface="Arial" pitchFamily="-112" charset="0"/>
              </a:rPr>
              <a:t>, 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3</a:t>
            </a:r>
            <a:endParaRPr lang="en-US" sz="2600" i="0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655782" y="116701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AP1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834097" y="1504981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2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02326 0.1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09792 0.01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-0.0007 L 0.29461 0.0023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61 0.00231 L 0.29704 0.3356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04 0.33565 L 0.00729 0.32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53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42" grpId="0"/>
      <p:bldP spid="60" grpId="0"/>
      <p:bldP spid="61" grpId="0"/>
      <p:bldP spid="62" grpId="0"/>
      <p:bldP spid="63" grpId="0"/>
      <p:bldP spid="86" grpId="0"/>
      <p:bldP spid="87" grpId="0" animBg="1"/>
      <p:bldP spid="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267154"/>
            <a:ext cx="8873675" cy="679903"/>
          </a:xfrm>
        </p:spPr>
        <p:txBody>
          <a:bodyPr>
            <a:normAutofit/>
          </a:bodyPr>
          <a:lstStyle/>
          <a:p>
            <a:r>
              <a:rPr lang="en-US" sz="3400" dirty="0"/>
              <a:t>Interference Alignment and </a:t>
            </a:r>
            <a:r>
              <a:rPr lang="en-US" sz="3400" dirty="0" smtClean="0"/>
              <a:t>Cancellation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2087" y="1148539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 p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28658" y="2824752"/>
            <a:ext cx="88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18" charset="0"/>
              </a:rPr>
              <a:t>3</a:t>
            </a:r>
          </a:p>
        </p:txBody>
      </p:sp>
      <p:grpSp>
        <p:nvGrpSpPr>
          <p:cNvPr id="43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171"/>
          <p:cNvGrpSpPr/>
          <p:nvPr/>
        </p:nvGrpSpPr>
        <p:grpSpPr>
          <a:xfrm>
            <a:off x="5348971" y="3043085"/>
            <a:ext cx="163740" cy="1856929"/>
            <a:chOff x="5363939" y="3984171"/>
            <a:chExt cx="163740" cy="1856929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rot="16200000" flipV="1">
              <a:off x="4941887" y="4406223"/>
              <a:ext cx="928922" cy="8481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16200000" flipV="1">
              <a:off x="5020809" y="5334230"/>
              <a:ext cx="928922" cy="84818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4556692" y="2038327"/>
            <a:ext cx="1390876" cy="1950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>
            <a:off x="5249333" y="1679440"/>
            <a:ext cx="635307" cy="260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5248274" y="1670600"/>
            <a:ext cx="7939" cy="1064533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119"/>
          <p:cNvGrpSpPr/>
          <p:nvPr/>
        </p:nvGrpSpPr>
        <p:grpSpPr>
          <a:xfrm>
            <a:off x="4561657" y="2466370"/>
            <a:ext cx="582386" cy="400110"/>
            <a:chOff x="5197928" y="2889078"/>
            <a:chExt cx="582386" cy="400110"/>
          </a:xfrm>
        </p:grpSpPr>
        <p:sp>
          <p:nvSpPr>
            <p:cNvPr id="53" name="Rectangle 52"/>
            <p:cNvSpPr/>
            <p:nvPr/>
          </p:nvSpPr>
          <p:spPr>
            <a:xfrm>
              <a:off x="5197928" y="3003550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26951" y="2889078"/>
              <a:ext cx="5245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 p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5" name="Group 122"/>
          <p:cNvGrpSpPr/>
          <p:nvPr/>
        </p:nvGrpSpPr>
        <p:grpSpPr>
          <a:xfrm>
            <a:off x="5817053" y="4717157"/>
            <a:ext cx="1281794" cy="413717"/>
            <a:chOff x="5832021" y="5658243"/>
            <a:chExt cx="1281794" cy="413717"/>
          </a:xfrm>
        </p:grpSpPr>
        <p:sp>
          <p:nvSpPr>
            <p:cNvPr id="56" name="Rectangle 55"/>
            <p:cNvSpPr/>
            <p:nvPr/>
          </p:nvSpPr>
          <p:spPr>
            <a:xfrm>
              <a:off x="5832021" y="5760357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31429" y="5765802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3348" y="5658243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34593" y="5671850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3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03401" y="235742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64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65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6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8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0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2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ounded Rectangle 73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7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Rounded Rectangle 8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440918" y="5501327"/>
            <a:ext cx="8595132" cy="4898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/>
              <a:t> AP1 broadcasts p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on Ethernet </a:t>
            </a:r>
            <a:endParaRPr lang="en-US" sz="2600" dirty="0"/>
          </a:p>
        </p:txBody>
      </p:sp>
      <p:sp>
        <p:nvSpPr>
          <p:cNvPr id="89" name="Rectangle 88"/>
          <p:cNvSpPr/>
          <p:nvPr/>
        </p:nvSpPr>
        <p:spPr>
          <a:xfrm>
            <a:off x="3655782" y="116701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AP1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364924" y="5293306"/>
            <a:ext cx="8150426" cy="917868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r>
              <a:rPr lang="en-US" sz="2400" dirty="0" smtClean="0">
                <a:solidFill>
                  <a:schemeClr val="tx1"/>
                </a:solidFill>
              </a:rPr>
              <a:t>Only forward </a:t>
            </a:r>
            <a:r>
              <a:rPr lang="en-US" sz="2400" b="1" dirty="0" smtClean="0">
                <a:solidFill>
                  <a:schemeClr val="tx1"/>
                </a:solidFill>
              </a:rPr>
              <a:t>1 data packet </a:t>
            </a:r>
            <a:r>
              <a:rPr lang="en-US" sz="2400" dirty="0" smtClean="0">
                <a:solidFill>
                  <a:schemeClr val="tx1"/>
                </a:solidFill>
              </a:rPr>
              <a:t>through the Ethernet!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330816" y="1228118"/>
            <a:ext cx="94746" cy="36718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834097" y="1504981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97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Align?</a:t>
            </a:r>
            <a:endParaRPr lang="en-US" dirty="0"/>
          </a:p>
        </p:txBody>
      </p:sp>
      <p:sp>
        <p:nvSpPr>
          <p:cNvPr id="78" name="Content Placeholder 77"/>
          <p:cNvSpPr>
            <a:spLocks noGrp="1"/>
          </p:cNvSpPr>
          <p:nvPr>
            <p:ph idx="1"/>
          </p:nvPr>
        </p:nvSpPr>
        <p:spPr>
          <a:xfrm>
            <a:off x="628650" y="4996436"/>
            <a:ext cx="7886700" cy="11805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the direction we need to align</a:t>
            </a:r>
          </a:p>
          <a:p>
            <a:pPr lvl="1"/>
            <a:r>
              <a:rPr lang="en-US" dirty="0" smtClean="0"/>
              <a:t>Client 2 aligns p</a:t>
            </a:r>
            <a:r>
              <a:rPr lang="en-US" baseline="-25000" dirty="0" smtClean="0"/>
              <a:t>3 </a:t>
            </a:r>
            <a:r>
              <a:rPr lang="en-US" dirty="0" smtClean="0"/>
              <a:t>along </a:t>
            </a:r>
            <a:r>
              <a:rPr lang="en-US" sz="2000" dirty="0">
                <a:solidFill>
                  <a:schemeClr val="accent5"/>
                </a:solidFill>
              </a:rPr>
              <a:t>(</a:t>
            </a:r>
            <a:r>
              <a:rPr lang="en-US" sz="2000" dirty="0" smtClean="0">
                <a:solidFill>
                  <a:schemeClr val="accent5"/>
                </a:solidFill>
              </a:rPr>
              <a:t>h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000" dirty="0" smtClean="0">
                <a:solidFill>
                  <a:schemeClr val="accent5"/>
                </a:solidFill>
              </a:rPr>
              <a:t>, </a:t>
            </a:r>
            <a:r>
              <a:rPr lang="en-US" sz="2000" dirty="0">
                <a:solidFill>
                  <a:schemeClr val="accent5"/>
                </a:solidFill>
              </a:rPr>
              <a:t>h</a:t>
            </a:r>
            <a:r>
              <a:rPr lang="en-US" sz="2000" baseline="-25000" dirty="0">
                <a:solidFill>
                  <a:schemeClr val="accent5"/>
                </a:solidFill>
              </a:rPr>
              <a:t>22</a:t>
            </a:r>
            <a:r>
              <a:rPr lang="en-US" sz="2000" dirty="0" smtClean="0">
                <a:solidFill>
                  <a:schemeClr val="accent5"/>
                </a:solidFill>
              </a:rPr>
              <a:t>) </a:t>
            </a:r>
            <a:r>
              <a:rPr lang="en-US" sz="2000" dirty="0" smtClean="0"/>
              <a:t>at AP1</a:t>
            </a:r>
            <a:endParaRPr lang="en-US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3401" y="2357420"/>
            <a:ext cx="19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32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33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44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7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1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495057" y="153795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95057" y="2195542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7892" y="118579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cxnSp>
        <p:nvCxnSpPr>
          <p:cNvPr id="58" name="Straight Arrow Connector 23"/>
          <p:cNvCxnSpPr>
            <a:stCxn id="48" idx="4"/>
            <a:endCxn id="44" idx="2"/>
          </p:cNvCxnSpPr>
          <p:nvPr/>
        </p:nvCxnSpPr>
        <p:spPr>
          <a:xfrm flipH="1" flipV="1">
            <a:off x="2707904" y="1676189"/>
            <a:ext cx="885689" cy="11105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3"/>
          <p:cNvCxnSpPr>
            <a:stCxn id="50" idx="4"/>
            <a:endCxn id="44" idx="2"/>
          </p:cNvCxnSpPr>
          <p:nvPr/>
        </p:nvCxnSpPr>
        <p:spPr>
          <a:xfrm flipH="1" flipV="1">
            <a:off x="2707904" y="1676189"/>
            <a:ext cx="888916" cy="562726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3"/>
          <p:cNvCxnSpPr>
            <a:stCxn id="48" idx="4"/>
          </p:cNvCxnSpPr>
          <p:nvPr/>
        </p:nvCxnSpPr>
        <p:spPr>
          <a:xfrm flipH="1">
            <a:off x="2713740" y="1687294"/>
            <a:ext cx="879853" cy="590855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3"/>
          <p:cNvCxnSpPr>
            <a:stCxn id="50" idx="4"/>
          </p:cNvCxnSpPr>
          <p:nvPr/>
        </p:nvCxnSpPr>
        <p:spPr>
          <a:xfrm flipH="1">
            <a:off x="2713740" y="2238915"/>
            <a:ext cx="883080" cy="39234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72863" y="127044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11</a:t>
            </a:r>
            <a:endParaRPr lang="en-US" sz="2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2557922" y="1687293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endParaRPr lang="en-US" sz="20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3294728" y="1708449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21</a:t>
            </a:r>
            <a:endParaRPr lang="en-US" sz="20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3161477" y="2182981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22</a:t>
            </a:r>
            <a:endParaRPr lang="en-US" sz="20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6859423" y="2357419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400" dirty="0" smtClean="0">
                <a:solidFill>
                  <a:schemeClr val="accent5"/>
                </a:solidFill>
              </a:rPr>
              <a:t>, 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7772" y="125182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1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12</a:t>
            </a:r>
            <a:r>
              <a:rPr lang="en-US" sz="2400" dirty="0" smtClean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8842" y="3457888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0421" y="4086391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244492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Align?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3401" y="2357420"/>
            <a:ext cx="19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32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33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44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7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1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495057" y="153795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95057" y="2195542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7892" y="118579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cxnSp>
        <p:nvCxnSpPr>
          <p:cNvPr id="58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188021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3"/>
          <p:cNvCxnSpPr>
            <a:endCxn id="33" idx="2"/>
          </p:cNvCxnSpPr>
          <p:nvPr/>
        </p:nvCxnSpPr>
        <p:spPr>
          <a:xfrm flipH="1">
            <a:off x="2716967" y="2220505"/>
            <a:ext cx="885688" cy="1335903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3"/>
          <p:cNvCxnSpPr>
            <a:stCxn id="50" idx="4"/>
            <a:endCxn id="35" idx="2"/>
          </p:cNvCxnSpPr>
          <p:nvPr/>
        </p:nvCxnSpPr>
        <p:spPr>
          <a:xfrm flipH="1">
            <a:off x="2713739" y="2238915"/>
            <a:ext cx="883081" cy="1893308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18017" y="12957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31</a:t>
            </a:r>
            <a:endParaRPr lang="en-US" sz="2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3384094" y="184891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32</a:t>
            </a:r>
            <a:endParaRPr lang="en-US" sz="20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324664" y="369814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41</a:t>
            </a:r>
            <a:endParaRPr lang="en-US" sz="20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658400" y="401272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4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6859423" y="2357419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dirty="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7772" y="125182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(</a:t>
            </a:r>
            <a:r>
              <a:rPr lang="en-US" sz="240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1</a:t>
            </a:r>
            <a:r>
              <a:rPr lang="en-US" sz="2400">
                <a:solidFill>
                  <a:schemeClr val="accent5"/>
                </a:solidFill>
              </a:rPr>
              <a:t>,</a:t>
            </a:r>
            <a:r>
              <a:rPr lang="en-US" sz="240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8842" y="3457888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0421" y="4086391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Content Placeholder 77"/>
          <p:cNvSpPr>
            <a:spLocks noGrp="1"/>
          </p:cNvSpPr>
          <p:nvPr>
            <p:ph idx="1"/>
          </p:nvPr>
        </p:nvSpPr>
        <p:spPr>
          <a:xfrm>
            <a:off x="628650" y="4996435"/>
            <a:ext cx="7886700" cy="15000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Precode p</a:t>
            </a:r>
            <a:r>
              <a:rPr lang="en-US" baseline="-25000" dirty="0" smtClean="0"/>
              <a:t>3</a:t>
            </a:r>
            <a:r>
              <a:rPr lang="en-US" dirty="0" smtClean="0"/>
              <a:t> by (w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AP2 receives p</a:t>
            </a:r>
            <a:r>
              <a:rPr lang="en-US" baseline="-25000" dirty="0" smtClean="0"/>
              <a:t>3 </a:t>
            </a:r>
            <a:r>
              <a:rPr lang="en-US" dirty="0" smtClean="0"/>
              <a:t>along the direction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(w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31</a:t>
            </a:r>
            <a:r>
              <a:rPr lang="en-US" dirty="0" smtClean="0">
                <a:solidFill>
                  <a:schemeClr val="accent2"/>
                </a:solidFill>
              </a:rPr>
              <a:t>+w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41</a:t>
            </a:r>
            <a:r>
              <a:rPr lang="en-US" dirty="0" smtClean="0">
                <a:solidFill>
                  <a:schemeClr val="accent2"/>
                </a:solidFill>
              </a:rPr>
              <a:t>, 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32</a:t>
            </a:r>
            <a:r>
              <a:rPr lang="en-US" dirty="0" smtClean="0">
                <a:solidFill>
                  <a:schemeClr val="accent2"/>
                </a:solidFill>
              </a:rPr>
              <a:t>+w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42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76356" y="1660897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(w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31</a:t>
            </a:r>
            <a:r>
              <a:rPr lang="en-US" sz="2000">
                <a:solidFill>
                  <a:schemeClr val="accent2"/>
                </a:solidFill>
              </a:rPr>
              <a:t>+w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41</a:t>
            </a:r>
            <a:r>
              <a:rPr lang="en-US" sz="2000">
                <a:solidFill>
                  <a:schemeClr val="accent2"/>
                </a:solidFill>
              </a:rPr>
              <a:t>, w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32</a:t>
            </a:r>
            <a:r>
              <a:rPr lang="en-US" sz="2000">
                <a:solidFill>
                  <a:schemeClr val="accent2"/>
                </a:solidFill>
              </a:rPr>
              <a:t>+w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42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61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96" y="4853763"/>
            <a:ext cx="980451" cy="98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3" y="4901265"/>
            <a:ext cx="980451" cy="980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84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8018" y="2963388"/>
            <a:ext cx="1016624" cy="101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55850">
            <a:off x="577354" y="4229178"/>
            <a:ext cx="1785099" cy="1465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852911">
            <a:off x="2177074" y="4194952"/>
            <a:ext cx="1785099" cy="1465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718" y="53068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6465" y="53068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u2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4610" y="2730174"/>
            <a:ext cx="3939884" cy="1151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0624" y="2339817"/>
            <a:ext cx="3004457" cy="393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Data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9596" y="1944536"/>
            <a:ext cx="3004457" cy="393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1138452" y="1881041"/>
            <a:ext cx="914400" cy="91440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2161708" y="1473735"/>
            <a:ext cx="221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collision!!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4792" y="1549738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=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n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290758" y="1537863"/>
            <a:ext cx="685800" cy="54916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85146" y="2251898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interference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620" y="223295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5"/>
                </a:solidFill>
              </a:rPr>
              <a:t>noise</a:t>
            </a:r>
            <a:endParaRPr lang="en-US" sz="2400" dirty="0">
              <a:solidFill>
                <a:schemeClr val="accent5"/>
              </a:solidFill>
            </a:endParaRPr>
          </a:p>
        </p:txBody>
      </p:sp>
      <p:cxnSp>
        <p:nvCxnSpPr>
          <p:cNvPr id="24" name="Straight Arrow Connector 23"/>
          <p:cNvCxnSpPr>
            <a:stCxn id="20" idx="2"/>
          </p:cNvCxnSpPr>
          <p:nvPr/>
        </p:nvCxnSpPr>
        <p:spPr>
          <a:xfrm flipH="1">
            <a:off x="6179830" y="2087023"/>
            <a:ext cx="453828" cy="22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493620" y="1977643"/>
            <a:ext cx="346089" cy="33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870588" y="4041060"/>
            <a:ext cx="3644762" cy="1793154"/>
          </a:xfrm>
          <a:prstGeom prst="roundRect">
            <a:avLst>
              <a:gd name="adj" fmla="val 8790"/>
            </a:avLst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r>
              <a:rPr lang="en-US" sz="2000" dirty="0" smtClean="0">
                <a:solidFill>
                  <a:schemeClr val="tx1"/>
                </a:solidFill>
              </a:rPr>
              <a:t>Example: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ignal = -70 </a:t>
            </a:r>
            <a:r>
              <a:rPr lang="en-US" sz="2000" dirty="0" err="1" smtClean="0">
                <a:solidFill>
                  <a:schemeClr val="tx1"/>
                </a:solidFill>
              </a:rPr>
              <a:t>dBm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Interference = -75 </a:t>
            </a:r>
            <a:r>
              <a:rPr lang="en-US" sz="2000" dirty="0" err="1" smtClean="0">
                <a:solidFill>
                  <a:schemeClr val="tx1"/>
                </a:solidFill>
              </a:rPr>
              <a:t>dBm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noise = -90 </a:t>
            </a:r>
            <a:r>
              <a:rPr lang="en-US" sz="2000" dirty="0" err="1" smtClean="0">
                <a:solidFill>
                  <a:schemeClr val="tx1"/>
                </a:solidFill>
              </a:rPr>
              <a:t>dBm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SNR ~= -70 - (-75) = 5 dB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979" y="5834214"/>
            <a:ext cx="36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/>
                </a:solidFill>
              </a:rPr>
              <a:t>Can still decode if selecting a very low bit-rate</a:t>
            </a:r>
            <a:endParaRPr lang="en-US" sz="2000">
              <a:solidFill>
                <a:schemeClr val="accent5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280" y="2915683"/>
            <a:ext cx="2197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244492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Align?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3401" y="2357420"/>
            <a:ext cx="19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32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33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44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7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1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495057" y="153795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95057" y="2195542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7892" y="118579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cxnSp>
        <p:nvCxnSpPr>
          <p:cNvPr id="58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188021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3"/>
          <p:cNvCxnSpPr>
            <a:endCxn id="33" idx="2"/>
          </p:cNvCxnSpPr>
          <p:nvPr/>
        </p:nvCxnSpPr>
        <p:spPr>
          <a:xfrm flipH="1">
            <a:off x="2716967" y="2220505"/>
            <a:ext cx="885688" cy="1335903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3"/>
          <p:cNvCxnSpPr>
            <a:stCxn id="50" idx="4"/>
            <a:endCxn id="35" idx="2"/>
          </p:cNvCxnSpPr>
          <p:nvPr/>
        </p:nvCxnSpPr>
        <p:spPr>
          <a:xfrm flipH="1">
            <a:off x="2713739" y="2238915"/>
            <a:ext cx="883081" cy="1893308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18017" y="12957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31</a:t>
            </a:r>
            <a:endParaRPr lang="en-US" sz="2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3384094" y="184891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h</a:t>
            </a:r>
            <a:r>
              <a:rPr lang="en-US" sz="2000" baseline="-25000" dirty="0"/>
              <a:t>3</a:t>
            </a:r>
            <a:r>
              <a:rPr lang="en-US" sz="2000" baseline="-25000" smtClean="0"/>
              <a:t>2</a:t>
            </a:r>
            <a:endParaRPr lang="en-US" sz="20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324664" y="369814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41</a:t>
            </a:r>
            <a:endParaRPr lang="en-US" sz="20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658400" y="401272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4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6859423" y="2357419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dirty="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7772" y="125182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(</a:t>
            </a:r>
            <a:r>
              <a:rPr lang="en-US" sz="240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1</a:t>
            </a:r>
            <a:r>
              <a:rPr lang="en-US" sz="2400">
                <a:solidFill>
                  <a:schemeClr val="accent5"/>
                </a:solidFill>
              </a:rPr>
              <a:t>,</a:t>
            </a:r>
            <a:r>
              <a:rPr lang="en-US" sz="240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8842" y="3457888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0421" y="4086391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Content Placeholder 77"/>
          <p:cNvSpPr>
            <a:spLocks noGrp="1"/>
          </p:cNvSpPr>
          <p:nvPr>
            <p:ph idx="1"/>
          </p:nvPr>
        </p:nvSpPr>
        <p:spPr>
          <a:xfrm>
            <a:off x="628650" y="4695896"/>
            <a:ext cx="7886700" cy="15000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Since AP1 tries to decode p</a:t>
            </a:r>
            <a:r>
              <a:rPr lang="en-US" baseline="-25000" dirty="0" smtClean="0"/>
              <a:t>1</a:t>
            </a:r>
            <a:r>
              <a:rPr lang="en-US" dirty="0" smtClean="0"/>
              <a:t>, we align the interference p</a:t>
            </a:r>
            <a:r>
              <a:rPr lang="en-US" baseline="-25000" dirty="0" smtClean="0"/>
              <a:t>3</a:t>
            </a:r>
            <a:r>
              <a:rPr lang="en-US" dirty="0" smtClean="0"/>
              <a:t> along the direction of p</a:t>
            </a:r>
            <a:r>
              <a:rPr lang="en-US" baseline="-25000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/>
              </a:rPr>
              <a:t> Let 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(</a:t>
            </a:r>
            <a:r>
              <a:rPr lang="en-US" sz="2800" dirty="0" smtClean="0">
                <a:solidFill>
                  <a:schemeClr val="accent2"/>
                </a:solidFill>
              </a:rPr>
              <a:t>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31</a:t>
            </a:r>
            <a:r>
              <a:rPr lang="en-US" sz="2800" dirty="0" smtClean="0">
                <a:solidFill>
                  <a:schemeClr val="accent2"/>
                </a:solidFill>
              </a:rPr>
              <a:t>+w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41</a:t>
            </a:r>
            <a:r>
              <a:rPr lang="en-US" sz="2800" dirty="0" smtClean="0">
                <a:solidFill>
                  <a:schemeClr val="accent2"/>
                </a:solidFill>
              </a:rPr>
              <a:t>)/(w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32</a:t>
            </a:r>
            <a:r>
              <a:rPr lang="en-US" sz="2800" dirty="0" smtClean="0">
                <a:solidFill>
                  <a:schemeClr val="accent2"/>
                </a:solidFill>
              </a:rPr>
              <a:t>+w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42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 smtClean="0">
                <a:solidFill>
                  <a:schemeClr val="accent5"/>
                </a:solidFill>
              </a:rPr>
              <a:t>=h</a:t>
            </a:r>
            <a:r>
              <a:rPr lang="en-US" sz="28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800" dirty="0" smtClean="0">
                <a:solidFill>
                  <a:schemeClr val="accent5"/>
                </a:solidFill>
              </a:rPr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dirty="0" smtClean="0">
                <a:sym typeface="Wingdings"/>
              </a:rPr>
              <a:t> </a:t>
            </a:r>
            <a:endParaRPr lang="en-US" baseline="-250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776356" y="1660897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(w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31</a:t>
            </a:r>
            <a:r>
              <a:rPr lang="en-US" sz="2000" dirty="0">
                <a:solidFill>
                  <a:schemeClr val="accent2"/>
                </a:solidFill>
              </a:rPr>
              <a:t>+w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41</a:t>
            </a:r>
            <a:r>
              <a:rPr lang="en-US" sz="2000" dirty="0">
                <a:solidFill>
                  <a:schemeClr val="accent2"/>
                </a:solidFill>
              </a:rPr>
              <a:t>, w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32</a:t>
            </a:r>
            <a:r>
              <a:rPr lang="en-US" sz="2000" dirty="0">
                <a:solidFill>
                  <a:schemeClr val="accent2"/>
                </a:solidFill>
              </a:rPr>
              <a:t>+w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42</a:t>
            </a:r>
            <a:r>
              <a:rPr lang="en-US" sz="2000" dirty="0">
                <a:solidFill>
                  <a:schemeClr val="accent2"/>
                </a:solidFill>
              </a:rPr>
              <a:t>) </a:t>
            </a:r>
            <a:endParaRPr lang="en-US" sz="2000" dirty="0"/>
          </a:p>
        </p:txBody>
      </p:sp>
      <p:sp>
        <p:nvSpPr>
          <p:cNvPr id="60" name="Rounded Rectangle 59"/>
          <p:cNvSpPr/>
          <p:nvPr/>
        </p:nvSpPr>
        <p:spPr>
          <a:xfrm>
            <a:off x="-8008" y="6078344"/>
            <a:ext cx="9152007" cy="786636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Infinite number of solution? </a:t>
            </a:r>
            <a:r>
              <a:rPr lang="en-US" sz="2400" dirty="0" smtClean="0">
                <a:solidFill>
                  <a:schemeClr val="accent5"/>
                </a:solidFill>
              </a:rPr>
              <a:t/>
            </a:r>
            <a:br>
              <a:rPr lang="en-US" sz="2400" dirty="0" smtClean="0">
                <a:solidFill>
                  <a:schemeClr val="accent5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No! </a:t>
            </a:r>
            <a:r>
              <a:rPr lang="en-US" sz="2400" b="1" dirty="0">
                <a:solidFill>
                  <a:schemeClr val="tx1"/>
                </a:solidFill>
              </a:rPr>
              <a:t>power constraint 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=</a:t>
            </a:r>
            <a:r>
              <a:rPr lang="en-US" sz="2400" dirty="0" err="1">
                <a:solidFill>
                  <a:schemeClr val="tx1"/>
                </a:solidFill>
              </a:rPr>
              <a:t>P</a:t>
            </a:r>
            <a:r>
              <a:rPr lang="en-US" sz="2400" baseline="-25000" dirty="0" err="1">
                <a:solidFill>
                  <a:schemeClr val="tx1"/>
                </a:solidFill>
              </a:rPr>
              <a:t>max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Remove Interference?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295399"/>
            <a:ext cx="8243248" cy="5296470"/>
          </a:xfrm>
        </p:spPr>
        <p:txBody>
          <a:bodyPr>
            <a:normAutofit/>
          </a:bodyPr>
          <a:lstStyle/>
          <a:p>
            <a:r>
              <a:rPr lang="en-US" dirty="0" smtClean="0"/>
              <a:t>For example, how can AP2 remove the interference from p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Cannot just subtract the bits of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 smtClean="0"/>
              <a:t> from the received packet</a:t>
            </a:r>
          </a:p>
          <a:p>
            <a:pPr lvl="1"/>
            <a:r>
              <a:rPr lang="en-US" sz="2400" dirty="0" smtClean="0"/>
              <a:t>Should  subtract interference signals as received by AP2</a:t>
            </a:r>
          </a:p>
          <a:p>
            <a:r>
              <a:rPr lang="en-US" dirty="0" smtClean="0"/>
              <a:t>How? </a:t>
            </a:r>
            <a:r>
              <a:rPr lang="en-US" dirty="0" smtClean="0">
                <a:sym typeface="Wingdings"/>
              </a:rPr>
              <a:t> Similar to SIC</a:t>
            </a:r>
            <a:endParaRPr lang="en-US" dirty="0" smtClean="0"/>
          </a:p>
          <a:p>
            <a:pPr lvl="1"/>
            <a:r>
              <a:rPr lang="en-US" sz="2400" dirty="0" smtClean="0"/>
              <a:t>AP2 </a:t>
            </a:r>
            <a:r>
              <a:rPr lang="en-US" sz="2400" dirty="0" smtClean="0">
                <a:solidFill>
                  <a:schemeClr val="accent5"/>
                </a:solidFill>
              </a:rPr>
              <a:t>re-modulates</a:t>
            </a:r>
            <a:r>
              <a:rPr lang="en-US" sz="2400" dirty="0" smtClean="0"/>
              <a:t>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’s bits</a:t>
            </a:r>
          </a:p>
          <a:p>
            <a:pPr lvl="1"/>
            <a:r>
              <a:rPr lang="en-US" sz="2400" dirty="0" smtClean="0"/>
              <a:t>AP2 </a:t>
            </a:r>
            <a:r>
              <a:rPr lang="en-US" sz="2400" dirty="0" smtClean="0">
                <a:solidFill>
                  <a:schemeClr val="accent5"/>
                </a:solidFill>
              </a:rPr>
              <a:t>estimate the channel </a:t>
            </a:r>
            <a:r>
              <a:rPr lang="en-US" sz="2400" dirty="0" smtClean="0"/>
              <a:t>from client 1 to AP2 and </a:t>
            </a:r>
            <a:r>
              <a:rPr lang="en-US" sz="2400" dirty="0" smtClean="0">
                <a:solidFill>
                  <a:schemeClr val="accent5"/>
                </a:solidFill>
              </a:rPr>
              <a:t>apply the learned channel </a:t>
            </a:r>
            <a:r>
              <a:rPr lang="en-US" sz="2400" dirty="0" smtClean="0"/>
              <a:t>on the re-modulated signals of p</a:t>
            </a:r>
            <a:r>
              <a:rPr lang="en-US" sz="2400" baseline="-25000" dirty="0" smtClean="0"/>
              <a:t>1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Subtract</a:t>
            </a:r>
            <a:r>
              <a:rPr lang="en-US" sz="2400" dirty="0" smtClean="0"/>
              <a:t> it from the received signal 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2842" y="1326121"/>
            <a:ext cx="8421514" cy="272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113" lvl="1"/>
            <a:r>
              <a:rPr lang="en-US" sz="2400" b="1" dirty="0" smtClean="0"/>
              <a:t> </a:t>
            </a:r>
            <a:r>
              <a:rPr lang="en-US" sz="2400" b="1" u="sng" dirty="0" smtClean="0"/>
              <a:t>Theorem</a:t>
            </a:r>
            <a:endParaRPr lang="en-US" sz="2400" b="1" dirty="0" smtClean="0"/>
          </a:p>
          <a:p>
            <a:pPr marL="11113" lvl="1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i="1" dirty="0" smtClean="0"/>
              <a:t>In a M- antenna MIMO system, IAC delivers	</a:t>
            </a:r>
          </a:p>
          <a:p>
            <a:pPr marL="460375"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 2M concurrent packets on uplink</a:t>
            </a:r>
          </a:p>
          <a:p>
            <a:pPr marL="628650" lvl="2" indent="-1682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max{2M-2, 3M/2} concurrent packets on downlink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841" y="267154"/>
            <a:ext cx="8568269" cy="67990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smtClean="0">
                <a:latin typeface="+mn-lt"/>
              </a:rPr>
              <a:t>How to Generalize </a:t>
            </a:r>
            <a:r>
              <a:rPr lang="en-US" sz="3200" dirty="0" smtClean="0">
                <a:latin typeface="+mn-lt"/>
              </a:rPr>
              <a:t>to M-Antenna MIMO?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9079" y="4444668"/>
            <a:ext cx="392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e.g., M=2 antennas 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990" y="4226635"/>
            <a:ext cx="476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sym typeface="Wingdings" pitchFamily="2" charset="2"/>
              </a:rPr>
              <a:t>4 packets on uplink </a:t>
            </a:r>
          </a:p>
          <a:p>
            <a:r>
              <a:rPr lang="en-US" sz="2400" dirty="0" smtClean="0">
                <a:solidFill>
                  <a:schemeClr val="accent5"/>
                </a:solidFill>
                <a:sym typeface="Wingdings" pitchFamily="2" charset="2"/>
              </a:rPr>
              <a:t>3 packets on downlink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579324" y="4362392"/>
            <a:ext cx="243427" cy="642551"/>
          </a:xfrm>
          <a:prstGeom prst="lef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7009" y="5712179"/>
            <a:ext cx="452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See the paper for the details!</a:t>
            </a:r>
            <a:endParaRPr lang="en-US" sz="2400" u="sng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10986"/>
      </p:ext>
    </p:extLst>
  </p:cSld>
  <p:clrMapOvr>
    <a:masterClrMapping/>
  </p:clrMapOvr>
  <p:transition advTm="32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26" y="1295399"/>
            <a:ext cx="8210550" cy="5060952"/>
          </a:xfrm>
        </p:spPr>
        <p:txBody>
          <a:bodyPr>
            <a:normAutofit/>
          </a:bodyPr>
          <a:lstStyle/>
          <a:p>
            <a:r>
              <a:rPr lang="en-US" dirty="0" smtClean="0"/>
              <a:t>Successive Interference Cancellation (SIC)</a:t>
            </a:r>
          </a:p>
          <a:p>
            <a:pPr marL="693738" lvl="1" indent="-4000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Decode one </a:t>
            </a:r>
            <a:r>
              <a:rPr lang="en-US" dirty="0" smtClean="0"/>
              <a:t>user first in the presence of interference</a:t>
            </a:r>
            <a:br>
              <a:rPr lang="en-US" dirty="0" smtClean="0"/>
            </a:br>
            <a:r>
              <a:rPr lang="en-US" sz="2000" dirty="0" smtClean="0"/>
              <a:t>x’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y/h</a:t>
            </a:r>
            <a:r>
              <a:rPr lang="en-US" sz="2000" baseline="-25000" dirty="0"/>
              <a:t>2</a:t>
            </a:r>
            <a:r>
              <a:rPr lang="en-US" sz="2000" dirty="0" smtClean="0"/>
              <a:t> =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b="1" dirty="0" smtClean="0">
                <a:solidFill>
                  <a:schemeClr val="accent5"/>
                </a:solidFill>
              </a:rPr>
              <a:t>h</a:t>
            </a:r>
            <a:r>
              <a:rPr lang="en-US" sz="2000" b="1" baseline="-25000" dirty="0" smtClean="0">
                <a:solidFill>
                  <a:schemeClr val="accent5"/>
                </a:solidFill>
              </a:rPr>
              <a:t>1</a:t>
            </a:r>
            <a:r>
              <a:rPr lang="en-US" sz="2000" b="1" dirty="0" smtClean="0">
                <a:solidFill>
                  <a:schemeClr val="accent5"/>
                </a:solidFill>
              </a:rPr>
              <a:t>x</a:t>
            </a:r>
            <a:r>
              <a:rPr lang="en-US" sz="2000" b="1" baseline="-25000" dirty="0" smtClean="0">
                <a:solidFill>
                  <a:schemeClr val="accent5"/>
                </a:solidFill>
              </a:rPr>
              <a:t>1</a:t>
            </a:r>
            <a:r>
              <a:rPr lang="en-US" sz="2000" b="1" dirty="0" smtClean="0">
                <a:solidFill>
                  <a:schemeClr val="accent5"/>
                </a:solidFill>
              </a:rPr>
              <a:t>/h</a:t>
            </a:r>
            <a:r>
              <a:rPr lang="en-US" sz="2000" b="1" baseline="-25000" dirty="0" smtClean="0">
                <a:solidFill>
                  <a:schemeClr val="accent5"/>
                </a:solidFill>
              </a:rPr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 n/h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  <a:p>
            <a:pPr marL="693738" lvl="1" indent="-4000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5"/>
                </a:solidFill>
              </a:rPr>
              <a:t>Re-encode</a:t>
            </a:r>
            <a:r>
              <a:rPr lang="en-US" sz="2000" dirty="0" smtClean="0"/>
              <a:t> the recovered data to remove the noise </a:t>
            </a:r>
            <a:br>
              <a:rPr lang="en-US" sz="2000" dirty="0" smtClean="0"/>
            </a:br>
            <a:r>
              <a:rPr lang="en-US" sz="2000" dirty="0" smtClean="0"/>
              <a:t>(demodulate x’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re-modulate it)</a:t>
            </a:r>
          </a:p>
          <a:p>
            <a:pPr marL="693738" lvl="1" indent="-4000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5"/>
                </a:solidFill>
              </a:rPr>
              <a:t>Subtract </a:t>
            </a:r>
            <a:r>
              <a:rPr lang="en-US" sz="2000" dirty="0" smtClean="0"/>
              <a:t>the re-encoded data from the received signal</a:t>
            </a:r>
            <a:br>
              <a:rPr lang="en-US" sz="2000" dirty="0" smtClean="0"/>
            </a:br>
            <a:r>
              <a:rPr lang="en-US" sz="2000" dirty="0" smtClean="0"/>
              <a:t>y’ = y </a:t>
            </a:r>
            <a:r>
              <a:rPr lang="en-US" sz="2000" b="1" dirty="0" smtClean="0">
                <a:solidFill>
                  <a:schemeClr val="accent5"/>
                </a:solidFill>
              </a:rPr>
              <a:t>– h</a:t>
            </a:r>
            <a:r>
              <a:rPr lang="en-US" sz="2000" b="1" baseline="-25000" dirty="0" smtClean="0">
                <a:solidFill>
                  <a:schemeClr val="accent5"/>
                </a:solidFill>
              </a:rPr>
              <a:t>2</a:t>
            </a:r>
            <a:r>
              <a:rPr lang="en-US" sz="2000" b="1" dirty="0" smtClean="0">
                <a:solidFill>
                  <a:schemeClr val="accent5"/>
                </a:solidFill>
              </a:rPr>
              <a:t>x</a:t>
            </a:r>
            <a:r>
              <a:rPr lang="en-US" sz="2000" b="1" baseline="-25000" dirty="0" smtClean="0">
                <a:solidFill>
                  <a:schemeClr val="accent5"/>
                </a:solidFill>
              </a:rPr>
              <a:t>2 </a:t>
            </a:r>
            <a:r>
              <a:rPr lang="en-US" sz="2000" dirty="0"/>
              <a:t>=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+n</a:t>
            </a:r>
            <a:endParaRPr lang="en-US" sz="2000" b="1" baseline="-25000" dirty="0" smtClean="0">
              <a:solidFill>
                <a:schemeClr val="accent5"/>
              </a:solidFill>
            </a:endParaRPr>
          </a:p>
          <a:p>
            <a:pPr marL="693738" lvl="1" indent="-4000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Decode the second user </a:t>
            </a:r>
            <a:br>
              <a:rPr lang="en-US" sz="2000" dirty="0" smtClean="0"/>
            </a:br>
            <a:r>
              <a:rPr lang="en-US" sz="2000" dirty="0" smtClean="0"/>
              <a:t>x’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y’/h</a:t>
            </a:r>
            <a:r>
              <a:rPr lang="en-US" sz="2000" baseline="-25000" dirty="0" smtClean="0"/>
              <a:t>1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22630" y="5292250"/>
            <a:ext cx="3192720" cy="667841"/>
            <a:chOff x="5153891" y="3203515"/>
            <a:chExt cx="3952741" cy="78859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153891" y="3989567"/>
              <a:ext cx="3952741" cy="542"/>
            </a:xfrm>
            <a:prstGeom prst="straightConnector1">
              <a:avLst/>
            </a:prstGeom>
            <a:ln w="127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360131" y="3598601"/>
              <a:ext cx="3004457" cy="3935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         Data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39103" y="3203515"/>
              <a:ext cx="3004457" cy="3935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 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32982" y="4802446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  <a:r>
              <a:rPr lang="en-US" sz="2000" dirty="0" smtClean="0"/>
              <a:t> + 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2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60180" y="4626436"/>
            <a:ext cx="1663288" cy="1243976"/>
          </a:xfrm>
          <a:prstGeom prst="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Region without 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364958"/>
            <a:ext cx="7030077" cy="1509959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h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dirty="0">
                <a:solidFill>
                  <a:schemeClr val="accent5"/>
                </a:solidFill>
              </a:rPr>
              <a:t>(h</a:t>
            </a:r>
            <a:r>
              <a:rPr lang="en-US" baseline="-25000" dirty="0">
                <a:solidFill>
                  <a:schemeClr val="accent5"/>
                </a:solidFill>
              </a:rPr>
              <a:t>2</a:t>
            </a:r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baseline="-25000" dirty="0">
                <a:solidFill>
                  <a:schemeClr val="accent5"/>
                </a:solidFill>
              </a:rPr>
              <a:t>2</a:t>
            </a:r>
            <a:r>
              <a:rPr lang="en-US" dirty="0">
                <a:solidFill>
                  <a:schemeClr val="accent5"/>
                </a:solidFill>
              </a:rPr>
              <a:t> + n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pPr marL="228600" lvl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 = h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>
                <a:solidFill>
                  <a:schemeClr val="accent5"/>
                </a:solidFill>
              </a:rPr>
              <a:t>(h</a:t>
            </a:r>
            <a:r>
              <a:rPr lang="en-US" baseline="-25000" dirty="0">
                <a:solidFill>
                  <a:schemeClr val="accent5"/>
                </a:solidFill>
              </a:rPr>
              <a:t>1</a:t>
            </a:r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baseline="-25000" dirty="0">
                <a:solidFill>
                  <a:schemeClr val="accent5"/>
                </a:solidFill>
              </a:rPr>
              <a:t>1</a:t>
            </a:r>
            <a:r>
              <a:rPr lang="en-US" dirty="0">
                <a:solidFill>
                  <a:schemeClr val="accent5"/>
                </a:solidFill>
              </a:rPr>
              <a:t> + n)</a:t>
            </a:r>
          </a:p>
          <a:p>
            <a:pPr marL="228600" lvl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21143" y="5876435"/>
            <a:ext cx="2860466" cy="1056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60180" y="3815414"/>
            <a:ext cx="0" cy="220221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0180" y="4154356"/>
            <a:ext cx="1663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95458" y="4592018"/>
            <a:ext cx="5063" cy="1301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3468" y="4154356"/>
            <a:ext cx="583609" cy="443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0180" y="4609525"/>
            <a:ext cx="224689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3468" y="4154356"/>
            <a:ext cx="0" cy="172134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3182" y="549487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55643" y="347835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3238" y="382095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74089" y="44331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4449" y="45610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112" y="4495133"/>
            <a:ext cx="2082800" cy="635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976" y="6010030"/>
            <a:ext cx="2082800" cy="635000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475" y="1346517"/>
            <a:ext cx="3048000" cy="1473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39327" y="1811687"/>
            <a:ext cx="768626" cy="46334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00382" y="2903459"/>
            <a:ext cx="37914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1">
              <a:lnSpc>
                <a:spcPct val="150000"/>
              </a:lnSpc>
            </a:pPr>
            <a:r>
              <a:rPr lang="en-US" sz="2200" smtClean="0">
                <a:solidFill>
                  <a:schemeClr val="accent2"/>
                </a:solidFill>
              </a:rPr>
              <a:t>Maximal sum-rate: point C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  <p:bldP spid="29" grpId="0"/>
      <p:bldP spid="30" grpId="0"/>
      <p:bldP spid="9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Region of 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364957"/>
            <a:ext cx="7636767" cy="3437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Decoding order: user 1 </a:t>
            </a:r>
            <a:r>
              <a:rPr lang="en-US" dirty="0" smtClean="0">
                <a:sym typeface="Wingdings"/>
              </a:rPr>
              <a:t> user 2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If we decode u1 in the presence of interfering u2, and then decode u2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= h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5"/>
                </a:solidFill>
              </a:rPr>
              <a:t>(h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 + n)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>
                <a:solidFill>
                  <a:schemeClr val="accent5"/>
                </a:solidFill>
              </a:rPr>
              <a:t>n</a:t>
            </a:r>
            <a:br>
              <a:rPr lang="en-US" dirty="0" smtClean="0">
                <a:solidFill>
                  <a:schemeClr val="accent5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21143" y="5876435"/>
            <a:ext cx="2860466" cy="1056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60180" y="3815414"/>
            <a:ext cx="0" cy="220221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0180" y="4154356"/>
            <a:ext cx="1663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95458" y="4592018"/>
            <a:ext cx="5063" cy="1301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3468" y="4154356"/>
            <a:ext cx="583609" cy="443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0180" y="4609525"/>
            <a:ext cx="224689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3468" y="4154356"/>
            <a:ext cx="0" cy="172134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3182" y="549487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55643" y="347835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3238" y="382095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4089" y="44331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4449" y="45610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72" y="3768875"/>
            <a:ext cx="1447800" cy="635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976" y="6004371"/>
            <a:ext cx="2082800" cy="635000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60179" y="4148333"/>
            <a:ext cx="1684657" cy="1722079"/>
          </a:xfrm>
          <a:prstGeom prst="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670" y="4202268"/>
            <a:ext cx="364394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2"/>
                </a:solidFill>
                <a:sym typeface="Wingdings"/>
              </a:rPr>
              <a:t> </a:t>
            </a:r>
            <a:r>
              <a:rPr lang="en-US" sz="2200" dirty="0">
                <a:solidFill>
                  <a:schemeClr val="accent2"/>
                </a:solidFill>
              </a:rPr>
              <a:t>Get single-user rate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0114" y="4745703"/>
            <a:ext cx="45736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2"/>
                </a:solidFill>
                <a:sym typeface="Wingdings"/>
              </a:rPr>
              <a:t> </a:t>
            </a:r>
            <a:r>
              <a:rPr lang="en-US" sz="2200" smtClean="0">
                <a:solidFill>
                  <a:schemeClr val="accent2"/>
                </a:solidFill>
              </a:rPr>
              <a:t>Maximal sum-rate: point A</a:t>
            </a:r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10856" t="4235" r="10736" b="16916"/>
          <a:stretch/>
        </p:blipFill>
        <p:spPr>
          <a:xfrm>
            <a:off x="7654461" y="55531"/>
            <a:ext cx="851990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Region of 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364957"/>
            <a:ext cx="7636767" cy="3437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Decoding order: user 2 </a:t>
            </a:r>
            <a:r>
              <a:rPr lang="en-US" dirty="0" smtClean="0">
                <a:sym typeface="Wingdings"/>
              </a:rPr>
              <a:t> user 1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If we decode u2 in the presence of interfering u1, and then decode u1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 = h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5"/>
                </a:solidFill>
              </a:rPr>
              <a:t>(h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+ n)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h</a:t>
            </a:r>
            <a:r>
              <a:rPr lang="en-US" baseline="-25000" dirty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>
                <a:solidFill>
                  <a:schemeClr val="accent5"/>
                </a:solidFill>
              </a:rPr>
              <a:t>n</a:t>
            </a:r>
            <a:br>
              <a:rPr lang="en-US" dirty="0" smtClean="0">
                <a:solidFill>
                  <a:schemeClr val="accent5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21143" y="5876435"/>
            <a:ext cx="2860466" cy="1056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60180" y="3815414"/>
            <a:ext cx="0" cy="220221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0180" y="4154356"/>
            <a:ext cx="1663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95458" y="4592018"/>
            <a:ext cx="5063" cy="1301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3468" y="4154356"/>
            <a:ext cx="583609" cy="443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0180" y="4609525"/>
            <a:ext cx="224689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3468" y="4154356"/>
            <a:ext cx="0" cy="172134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3182" y="549487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55643" y="347835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3238" y="382095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74089" y="44331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4449" y="45610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60179" y="4610258"/>
            <a:ext cx="2235278" cy="1260154"/>
          </a:xfrm>
          <a:prstGeom prst="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5" y="4546600"/>
            <a:ext cx="2082800" cy="63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439" y="5894492"/>
            <a:ext cx="1447800" cy="635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11759" y="4190291"/>
            <a:ext cx="364394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2"/>
                </a:solidFill>
                <a:sym typeface="Wingdings"/>
              </a:rPr>
              <a:t> </a:t>
            </a:r>
            <a:r>
              <a:rPr lang="en-US" sz="2200" dirty="0">
                <a:solidFill>
                  <a:schemeClr val="accent2"/>
                </a:solidFill>
              </a:rPr>
              <a:t>Get single-user rate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7754" y="5181600"/>
            <a:ext cx="45736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2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schemeClr val="accent2"/>
                </a:solidFill>
              </a:rPr>
              <a:t>Maximal sum-rate: point B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2681</TotalTime>
  <Words>2603</Words>
  <Application>Microsoft Macintosh PowerPoint</Application>
  <PresentationFormat>On-screen Show (4:3)</PresentationFormat>
  <Paragraphs>642</Paragraphs>
  <Slides>52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AppleSymbols</vt:lpstr>
      <vt:lpstr>Batang</vt:lpstr>
      <vt:lpstr>Calibri</vt:lpstr>
      <vt:lpstr>Century Gothic</vt:lpstr>
      <vt:lpstr>Courier New</vt:lpstr>
      <vt:lpstr>Microsoft JhengHei</vt:lpstr>
      <vt:lpstr>Times New Roman</vt:lpstr>
      <vt:lpstr>Wingdings</vt:lpstr>
      <vt:lpstr>新細明體</vt:lpstr>
      <vt:lpstr>Arial</vt:lpstr>
      <vt:lpstr>Office Theme</vt:lpstr>
      <vt:lpstr>Wireless Communication Systems @CS.NCTU</vt:lpstr>
      <vt:lpstr>Agenda</vt:lpstr>
      <vt:lpstr>SRN and SNRdB</vt:lpstr>
      <vt:lpstr>Scenario</vt:lpstr>
      <vt:lpstr>Scenario</vt:lpstr>
      <vt:lpstr>SIC Decoding</vt:lpstr>
      <vt:lpstr>Capacity Region without SIC</vt:lpstr>
      <vt:lpstr>Capacity Region of SIC</vt:lpstr>
      <vt:lpstr>Capacity Region of SIC</vt:lpstr>
      <vt:lpstr>Capacity Region of SIC</vt:lpstr>
      <vt:lpstr>Capacity Region of SIC</vt:lpstr>
      <vt:lpstr>Decoding Order</vt:lpstr>
      <vt:lpstr>SIC for Multiple Users</vt:lpstr>
      <vt:lpstr>PowerPoint Presentation</vt:lpstr>
      <vt:lpstr>Use SIC in MIMO Decoding</vt:lpstr>
      <vt:lpstr>Decode x2 Using ZF</vt:lpstr>
      <vt:lpstr>Decode x1 Using SIC</vt:lpstr>
      <vt:lpstr>ZF-SIC Decoding</vt:lpstr>
      <vt:lpstr>Wireless Communication Systems @CS.NCTU</vt:lpstr>
      <vt:lpstr>Hidden Terminal</vt:lpstr>
      <vt:lpstr>ZigZag</vt:lpstr>
      <vt:lpstr>How does ZigZag Work?</vt:lpstr>
      <vt:lpstr>How does ZigZag Work?</vt:lpstr>
      <vt:lpstr>How does ZigZag Work?</vt:lpstr>
      <vt:lpstr>How does ZigZag Work?</vt:lpstr>
      <vt:lpstr>How does ZigZag Work?</vt:lpstr>
      <vt:lpstr>How does ZigZag Work?</vt:lpstr>
      <vt:lpstr>How does ZigZag Work?</vt:lpstr>
      <vt:lpstr>How does ZigZag Work?</vt:lpstr>
      <vt:lpstr>How does ZigZag Work?</vt:lpstr>
      <vt:lpstr>Practical Issues</vt:lpstr>
      <vt:lpstr>Detecting Collisions</vt:lpstr>
      <vt:lpstr>Signal Subtraction</vt:lpstr>
      <vt:lpstr>What if decoding errors happen?</vt:lpstr>
      <vt:lpstr>When will ZigZag Fail?</vt:lpstr>
      <vt:lpstr>Wireless Communication Systems @CS.NCTU</vt:lpstr>
      <vt:lpstr>Basic Ideas</vt:lpstr>
      <vt:lpstr>Example</vt:lpstr>
      <vt:lpstr>Example</vt:lpstr>
      <vt:lpstr>Challenges</vt:lpstr>
      <vt:lpstr>Wireless Communication Systems @CS.NCTU</vt:lpstr>
      <vt:lpstr>Naïve Cooperative MIMO</vt:lpstr>
      <vt:lpstr>Naïve Cooperative MIMO</vt:lpstr>
      <vt:lpstr>How to Minimize Ethernet Overhead?</vt:lpstr>
      <vt:lpstr>How to Minimize Ethernet Overhead?</vt:lpstr>
      <vt:lpstr>Interference Alignment and Cancellation</vt:lpstr>
      <vt:lpstr>Interference Alignment and Cancellation</vt:lpstr>
      <vt:lpstr>How to Align?</vt:lpstr>
      <vt:lpstr>How to Align?</vt:lpstr>
      <vt:lpstr>How to Align?</vt:lpstr>
      <vt:lpstr>How to Remove Interference?</vt:lpstr>
      <vt:lpstr>How to Generalize to M-Antenna MIMO?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Microsoft Office User</dc:creator>
  <cp:lastModifiedBy>Kate Lin</cp:lastModifiedBy>
  <cp:revision>1502</cp:revision>
  <dcterms:created xsi:type="dcterms:W3CDTF">2016-05-20T14:57:22Z</dcterms:created>
  <dcterms:modified xsi:type="dcterms:W3CDTF">2016-12-26T15:43:36Z</dcterms:modified>
</cp:coreProperties>
</file>