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3" r:id="rId1"/>
  </p:sldMasterIdLst>
  <p:notesMasterIdLst>
    <p:notesMasterId r:id="rId31"/>
  </p:notesMasterIdLst>
  <p:sldIdLst>
    <p:sldId id="256" r:id="rId2"/>
    <p:sldId id="287" r:id="rId3"/>
    <p:sldId id="27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86" r:id="rId17"/>
    <p:sldId id="285" r:id="rId18"/>
    <p:sldId id="274" r:id="rId19"/>
    <p:sldId id="269" r:id="rId20"/>
    <p:sldId id="270" r:id="rId21"/>
    <p:sldId id="275" r:id="rId22"/>
    <p:sldId id="276" r:id="rId23"/>
    <p:sldId id="277" r:id="rId24"/>
    <p:sldId id="280" r:id="rId25"/>
    <p:sldId id="259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4" pos="18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96006"/>
  </p:normalViewPr>
  <p:slideViewPr>
    <p:cSldViewPr snapToGrid="0" snapToObjects="1" showGuides="1">
      <p:cViewPr varScale="1">
        <p:scale>
          <a:sx n="113" d="100"/>
          <a:sy n="113" d="100"/>
        </p:scale>
        <p:origin x="1464" y="176"/>
      </p:cViewPr>
      <p:guideLst>
        <p:guide orient="horz" pos="816"/>
        <p:guide pos="1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3669-69F2-3243-930B-CCB8B35DED6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0528-0557-C24C-954E-CAEC503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r^*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r,n,L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(11/23/11 23:47) -----</a:t>
            </a:r>
          </a:p>
          <a:p>
            <a:r>
              <a:rPr lang="en-US"/>
              <a:t>how to prevent collision? </a:t>
            </a:r>
          </a:p>
          <a:p>
            <a:endParaRPr lang="en-US"/>
          </a:p>
          <a:p>
            <a:r>
              <a:rPr lang="en-US"/>
              <a:t>why there is problem if we have RTS/CTS?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PMTL</a:t>
            </a:r>
          </a:p>
          <a:p>
            <a:r>
              <a:rPr lang="en-US" dirty="0" smtClean="0"/>
              <a:t>P</a:t>
            </a:r>
          </a:p>
          <a:p>
            <a:r>
              <a:rPr lang="en-US" dirty="0" smtClean="0"/>
              <a:t>PORI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(1-P^r_{\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{l}{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r,n,l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 =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{l}{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}(r-1,n=1,l)}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P^r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_{\max} = 1-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r,n,l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}(r-1,n=1,l)}</a:t>
            </a:r>
          </a:p>
          <a:p>
            <a:endParaRPr lang="en-US" dirty="0" smtClean="0"/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_{\min} =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^{r+1}_{\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}/\beta, \beta=2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disadvantage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(11/23/11 22:34) -----</a:t>
            </a:r>
          </a:p>
          <a:p>
            <a:r>
              <a:rPr lang="en-US"/>
              <a:t>one-bit error</a:t>
            </a:r>
          </a:p>
          <a:p>
            <a:endParaRPr lang="en-US"/>
          </a:p>
          <a:p>
            <a:r>
              <a:rPr lang="en-US"/>
              <a:t>might be two bits error if it goes to "11"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(11/23/11 22:34) -----</a:t>
            </a:r>
          </a:p>
          <a:p>
            <a:r>
              <a:rPr lang="en-US"/>
              <a:t>seems to be low, but not really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6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]{0.000000,0.501961,1.000000}r^*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\text{PDR}(r) * r}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 coherence time, if the</a:t>
            </a:r>
            <a:r>
              <a:rPr lang="en-US" baseline="0" dirty="0" smtClean="0"/>
              <a:t> channel condition is good, the channel time of each packet is short -&gt; can send multiple packets before updating the channel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r,n,l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 &amp;T_\text{DIFS}+T_\text{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backoff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}(n)\\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&amp;+(n+1)(T_\text{SIFS}+T_\text{ACK}+T_\text{header}+8*l/r)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r,n,l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 &amp;T_\text{DIFS}+T_\text{back off}(n)\\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&amp;+(n+1)(T_\text{SIFS}+T_\text{ACK}+T_\text{header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}+l/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397F-C166-4041-92CF-54E9E1352EFB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3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E42F-2A93-C246-A219-2A2B8644D72C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7988-058D-2947-B984-8A327F677398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Symbols" charset="0"/>
              <a:buChar char="⎻"/>
              <a:defRPr/>
            </a:lvl2pPr>
            <a:lvl3pPr marL="1143000" indent="-228600">
              <a:spcBef>
                <a:spcPts val="600"/>
              </a:spcBef>
              <a:buFont typeface="Wingdings" charset="2"/>
              <a:buChar char="§"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800F-1BF4-A14B-B7D0-BC850A96C93D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0AE3-BCA6-4B49-8987-63FDB5C98182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A916-22D9-0442-85C3-748395889AD6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559F-2A15-9D4D-8B83-06FDD20F80CE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BD44-CE2A-C34F-860D-63F3D709508E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7127-4C60-044D-B34E-752FD896A9CB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7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39B2-3565-C541-8079-77C6F87F4931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6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101-30BE-C943-86F5-65854D79EB76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399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235E-57A9-9740-B9A7-4A0D31479B9E}" type="datetime1">
              <a:rPr lang="en-US" smtClean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25" y="1469989"/>
            <a:ext cx="881790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357132"/>
          </a:xfrm>
        </p:spPr>
        <p:txBody>
          <a:bodyPr>
            <a:normAutofit/>
          </a:bodyPr>
          <a:lstStyle/>
          <a:p>
            <a:r>
              <a:rPr lang="en-US" sz="2800" smtClean="0"/>
              <a:t>Lecture 10: </a:t>
            </a:r>
            <a:r>
              <a:rPr lang="en-US" sz="2800" dirty="0" smtClean="0"/>
              <a:t>Rate Adaptation</a:t>
            </a:r>
          </a:p>
          <a:p>
            <a:pPr>
              <a:spcBef>
                <a:spcPts val="1600"/>
              </a:spcBef>
            </a:pPr>
            <a:r>
              <a:rPr lang="en-US" dirty="0"/>
              <a:t>Instructor: Kate </a:t>
            </a:r>
            <a:r>
              <a:rPr lang="en-US" dirty="0" smtClean="0"/>
              <a:t>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131892" cy="679903"/>
          </a:xfrm>
        </p:spPr>
        <p:txBody>
          <a:bodyPr>
            <a:normAutofit fontScale="90000"/>
          </a:bodyPr>
          <a:lstStyle/>
          <a:p>
            <a:r>
              <a:rPr lang="en-US" dirty="0"/>
              <a:t>SNR </a:t>
            </a:r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 smtClean="0"/>
              <a:t>PDR (Packet Delivery Ratio)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375" y="1295399"/>
            <a:ext cx="8604147" cy="4881563"/>
          </a:xfrm>
        </p:spPr>
        <p:txBody>
          <a:bodyPr/>
          <a:lstStyle/>
          <a:p>
            <a:r>
              <a:rPr lang="en-US" sz="2400" dirty="0" smtClean="0"/>
              <a:t>In 802.11, a packet is received correctly if it passes the CRC check (all bits are correct)</a:t>
            </a:r>
          </a:p>
          <a:p>
            <a:pPr lvl="1"/>
            <a:r>
              <a:rPr lang="en-US" dirty="0" smtClean="0"/>
              <a:t>Receive </a:t>
            </a:r>
            <a:r>
              <a:rPr lang="en-US" dirty="0" smtClean="0">
                <a:solidFill>
                  <a:schemeClr val="accent5"/>
                </a:solidFill>
              </a:rPr>
              <a:t>all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/>
                </a:solidFill>
              </a:rPr>
              <a:t>none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Given a SNR value, BER and PDR change with bit-rates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45" y="3097165"/>
            <a:ext cx="4761319" cy="3409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5930" y="3293645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cs typeface="Trebuchet MS"/>
              </a:rPr>
              <a:t>PDR(r) </a:t>
            </a:r>
            <a:r>
              <a:rPr lang="en-US" sz="2400" dirty="0">
                <a:cs typeface="Trebuchet MS"/>
              </a:rPr>
              <a:t>= </a:t>
            </a:r>
            <a:r>
              <a:rPr lang="en-US" sz="2400" dirty="0" smtClean="0">
                <a:cs typeface="Trebuchet MS"/>
              </a:rPr>
              <a:t>(1-BER(r))</a:t>
            </a:r>
            <a:r>
              <a:rPr lang="en-US" sz="2400" baseline="30000" dirty="0" smtClean="0">
                <a:cs typeface="Trebuchet MS"/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5930" y="3589237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baseline="30000" dirty="0">
              <a:cs typeface="Trebuchet MS"/>
            </a:endParaRPr>
          </a:p>
          <a:p>
            <a:pPr lvl="1"/>
            <a:r>
              <a:rPr lang="en-US" sz="2400" dirty="0" smtClean="0">
                <a:cs typeface="Trebuchet MS"/>
              </a:rPr>
              <a:t>Throughput(r)</a:t>
            </a:r>
          </a:p>
          <a:p>
            <a:pPr lvl="1"/>
            <a:r>
              <a:rPr lang="en-US" sz="2400" dirty="0" smtClean="0">
                <a:cs typeface="Trebuchet MS"/>
              </a:rPr>
              <a:t>= PDR(r) * r</a:t>
            </a:r>
            <a:endParaRPr lang="en-US" sz="2400" baseline="30000" dirty="0">
              <a:cs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9840" y="4519210"/>
            <a:ext cx="38476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baseline="30000" dirty="0">
              <a:solidFill>
                <a:schemeClr val="accent5"/>
              </a:solidFill>
              <a:cs typeface="Trebuchet MS"/>
            </a:endParaRPr>
          </a:p>
          <a:p>
            <a:pPr lvl="1"/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Throughput degrades quickly even with a small BER</a:t>
            </a:r>
            <a:endParaRPr lang="en-US" sz="2400" baseline="30000" dirty="0">
              <a:solidFill>
                <a:schemeClr val="accent5"/>
              </a:solidFill>
              <a:cs typeface="Trebuchet M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36670" y="3183547"/>
            <a:ext cx="288032" cy="274269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Bit-Rate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5123"/>
            <a:ext cx="7886700" cy="501183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Given the SNR, select the optimal bit-rate that achieves the highest throughput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82" y="3146505"/>
            <a:ext cx="4708891" cy="330345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116016" y="3082414"/>
            <a:ext cx="0" cy="3185528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06275" y="3086125"/>
            <a:ext cx="0" cy="3185528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27368" y="4954173"/>
            <a:ext cx="156548" cy="15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186" y="4512647"/>
            <a:ext cx="729380" cy="387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</a:rPr>
              <a:t>QPSK</a:t>
            </a:r>
            <a:endParaRPr lang="en-US" sz="2400" dirty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4845" y="3332851"/>
            <a:ext cx="980105" cy="387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64QAM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49469" y="3515935"/>
            <a:ext cx="156548" cy="15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3916" y="2149968"/>
            <a:ext cx="4483512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Ideal case without considering the protocol overhead</a:t>
            </a:r>
            <a:endParaRPr lang="en-US" sz="2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66" y="2360609"/>
            <a:ext cx="3200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with Rate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quality changes very quickly</a:t>
            </a:r>
          </a:p>
          <a:p>
            <a:pPr lvl="1"/>
            <a:r>
              <a:rPr lang="en-US" dirty="0" smtClean="0"/>
              <a:t>Especially when the device is moving</a:t>
            </a:r>
            <a:endParaRPr lang="en-US" dirty="0"/>
          </a:p>
          <a:p>
            <a:r>
              <a:rPr lang="en-US" dirty="0" smtClean="0"/>
              <a:t>Can’t tell the difference between </a:t>
            </a:r>
          </a:p>
          <a:p>
            <a:pPr lvl="1"/>
            <a:r>
              <a:rPr lang="en-US" dirty="0" smtClean="0"/>
              <a:t>poor channel quality due </a:t>
            </a:r>
            <a:r>
              <a:rPr lang="en-US" dirty="0" smtClean="0">
                <a:solidFill>
                  <a:schemeClr val="accent5"/>
                </a:solidFill>
              </a:rPr>
              <a:t>to noise/interference/collision </a:t>
            </a:r>
            <a:r>
              <a:rPr lang="en-US" dirty="0" smtClean="0"/>
              <a:t>(high </a:t>
            </a:r>
            <a:r>
              <a:rPr lang="en-US" dirty="0" smtClean="0">
                <a:cs typeface="Trebuchet MS"/>
              </a:rPr>
              <a:t>|noise|)</a:t>
            </a:r>
            <a:endParaRPr lang="en-US" dirty="0" smtClean="0"/>
          </a:p>
          <a:p>
            <a:pPr lvl="1"/>
            <a:r>
              <a:rPr lang="en-US" dirty="0"/>
              <a:t>poor channel quality due to </a:t>
            </a:r>
            <a:r>
              <a:rPr lang="en-US" dirty="0" smtClean="0">
                <a:solidFill>
                  <a:schemeClr val="accent5"/>
                </a:solidFill>
              </a:rPr>
              <a:t>long distance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(low </a:t>
            </a:r>
            <a:r>
              <a:rPr lang="en-US" dirty="0" smtClean="0">
                <a:cs typeface="Trebuchet MS"/>
              </a:rPr>
              <a:t>|signal|)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9250" y="4660496"/>
            <a:ext cx="8445500" cy="1280497"/>
          </a:xfrm>
          <a:prstGeom prst="roundRect">
            <a:avLst>
              <a:gd name="adj" fmla="val 9756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cs typeface="Trebuchet MS"/>
              </a:rPr>
              <a:t>Ideally, we want to decrease the rate due to low signal strength, but not interference/collisions</a:t>
            </a:r>
            <a:endParaRPr lang="en-US" sz="2600" dirty="0">
              <a:solidFill>
                <a:schemeClr val="tx1"/>
              </a:solidFill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Auto-Rate Adaptation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92814"/>
              </p:ext>
            </p:extLst>
          </p:nvPr>
        </p:nvGraphicFramePr>
        <p:xfrm>
          <a:off x="453076" y="1347008"/>
          <a:ext cx="8341673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5599"/>
                <a:gridCol w="2913927"/>
                <a:gridCol w="2702147"/>
              </a:tblGrid>
              <a:tr h="370840">
                <a:tc>
                  <a:txBody>
                    <a:bodyPr/>
                    <a:lstStyle/>
                    <a:p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Transmitter-based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Receiver-Based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SNR-based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RBAR, OAR, ESNR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ACK-based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ARF, AARF, ONOE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Throughput-based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chemeClr val="accent2"/>
                          </a:solidFill>
                        </a:rPr>
                        <a:t>SampleRate</a:t>
                      </a:r>
                      <a:r>
                        <a:rPr lang="en-US" sz="2200" b="1" dirty="0" smtClean="0">
                          <a:solidFill>
                            <a:schemeClr val="accent2"/>
                          </a:solidFill>
                        </a:rPr>
                        <a:t>, RRAA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accent2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Partial packet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ZipTx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information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SoftRate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8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Sync. ACK vs. Async 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2920181"/>
            <a:ext cx="8604250" cy="36739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accent2"/>
                </a:solidFill>
              </a:rPr>
              <a:t>Synchronous ACK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Sent </a:t>
            </a:r>
            <a:r>
              <a:rPr lang="en-US" sz="2200" dirty="0" smtClean="0">
                <a:solidFill>
                  <a:schemeClr val="accent5"/>
                </a:solidFill>
              </a:rPr>
              <a:t>immediately</a:t>
            </a:r>
            <a:r>
              <a:rPr lang="en-US" sz="2200" dirty="0" smtClean="0"/>
              <a:t> after SIFS as a control frame </a:t>
            </a:r>
            <a:br>
              <a:rPr lang="en-US" sz="2200" dirty="0" smtClean="0"/>
            </a:br>
            <a:r>
              <a:rPr lang="en-US" sz="2200" dirty="0" smtClean="0"/>
              <a:t>(defined in 802.11)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Cost the </a:t>
            </a:r>
            <a:r>
              <a:rPr lang="en-US" sz="2200" dirty="0" smtClean="0">
                <a:solidFill>
                  <a:schemeClr val="accent5"/>
                </a:solidFill>
              </a:rPr>
              <a:t>minimum overhead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Only know whether the packet is transmitted correctly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accent2"/>
                </a:solidFill>
              </a:rPr>
              <a:t>Asynchronous </a:t>
            </a:r>
            <a:r>
              <a:rPr lang="en-US" sz="2600" dirty="0">
                <a:solidFill>
                  <a:schemeClr val="accent2"/>
                </a:solidFill>
              </a:rPr>
              <a:t>ACK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Sent as a data frame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Cost additional overhead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Can include </a:t>
            </a:r>
            <a:r>
              <a:rPr lang="en-US" sz="2200" dirty="0" smtClean="0">
                <a:solidFill>
                  <a:schemeClr val="accent5"/>
                </a:solidFill>
              </a:rPr>
              <a:t>more detailed information </a:t>
            </a:r>
            <a:r>
              <a:rPr lang="en-US" sz="2200" dirty="0" smtClean="0"/>
              <a:t>(e.g., error rate)</a:t>
            </a:r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63327" y="2339332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63327" y="1763268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8927" y="1547244"/>
            <a:ext cx="46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Tx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9271" y="2021683"/>
            <a:ext cx="48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3367" y="13939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backoff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51359" y="1331220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>
            <a:off x="2531479" y="1393936"/>
            <a:ext cx="2016224" cy="369332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>
            <a:off x="4714906" y="1963140"/>
            <a:ext cx="552877" cy="369332"/>
          </a:xfrm>
          <a:prstGeom prst="parallelogra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47703" y="1331220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0103" y="1344178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4638" y="2424298"/>
            <a:ext cx="56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SIFS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58771" y="1970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backoff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80634" y="1357136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/>
          <p:cNvSpPr/>
          <p:nvPr/>
        </p:nvSpPr>
        <p:spPr>
          <a:xfrm>
            <a:off x="6995975" y="1970000"/>
            <a:ext cx="792088" cy="369332"/>
          </a:xfrm>
          <a:prstGeom prst="parallelogra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A-ACK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27823" y="1377312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0831" y="2411340"/>
            <a:ext cx="59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Auto-Rate Adaptation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3325605" y="4241648"/>
          <a:ext cx="4992485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247"/>
                <a:gridCol w="2389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Selected by </a:t>
                      </a:r>
                      <a:r>
                        <a:rPr lang="en-US" sz="2200" dirty="0" err="1" smtClean="0"/>
                        <a:t>Tx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Selected by Rx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Sync. ACK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Async</a:t>
                      </a:r>
                      <a:r>
                        <a:rPr lang="en-US" sz="2200" dirty="0" smtClean="0"/>
                        <a:t>. ACK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Less accurate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Higher overhead</a:t>
                      </a:r>
                      <a:endParaRPr lang="en-US" sz="2200" b="1" dirty="0">
                        <a:solidFill>
                          <a:schemeClr val="accent2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4334" y="4671546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Properties</a:t>
            </a:r>
            <a:endParaRPr lang="en-US" sz="24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855467"/>
              </p:ext>
            </p:extLst>
          </p:nvPr>
        </p:nvGraphicFramePr>
        <p:xfrm>
          <a:off x="437198" y="1347008"/>
          <a:ext cx="8373428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5975"/>
                <a:gridCol w="2925019"/>
                <a:gridCol w="2712434"/>
              </a:tblGrid>
              <a:tr h="370840">
                <a:tc>
                  <a:txBody>
                    <a:bodyPr/>
                    <a:lstStyle/>
                    <a:p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Transmitter-based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Receiver-Based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SNR-based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RBAR, OAR, ESNR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ACK-based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ARF, AARF, ONOE</a:t>
                      </a:r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Throughput-based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chemeClr val="accent2"/>
                          </a:solidFill>
                        </a:rPr>
                        <a:t>SampleRate</a:t>
                      </a:r>
                      <a:r>
                        <a:rPr lang="en-US" sz="2200" b="1" dirty="0" smtClean="0">
                          <a:solidFill>
                            <a:schemeClr val="accent2"/>
                          </a:solidFill>
                        </a:rPr>
                        <a:t>, RRAA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accent2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Partial packet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ZipTx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information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SoftRate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5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Rx-based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168399"/>
            <a:ext cx="8445500" cy="522338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Receiver Based Auto Rate </a:t>
            </a:r>
            <a:r>
              <a:rPr lang="en-US" dirty="0" smtClean="0">
                <a:solidFill>
                  <a:schemeClr val="accent2"/>
                </a:solidFill>
              </a:rPr>
              <a:t>(RBAR)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receiver measures the SNR of the RTS, and picks the optimal rate based on the </a:t>
            </a:r>
            <a:r>
              <a:rPr lang="en-US" dirty="0" smtClean="0">
                <a:solidFill>
                  <a:schemeClr val="accent5"/>
                </a:solidFill>
              </a:rPr>
              <a:t>SNR-to-rate lookup table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Piggyback the selected rate in CTS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Opportunistic Auto Rate (OAR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Similar to RBAR, but consider the channel coherence time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If the channel is good, </a:t>
            </a:r>
            <a:r>
              <a:rPr lang="en-US" dirty="0" smtClean="0">
                <a:solidFill>
                  <a:schemeClr val="accent5"/>
                </a:solidFill>
              </a:rPr>
              <a:t>opportunistically send more packets </a:t>
            </a:r>
            <a:r>
              <a:rPr lang="en-US" dirty="0" smtClean="0"/>
              <a:t>since the channel time of each frame is short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Pros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More accurate since the Rx can measure the up-to-date channel condition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Cons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Rely on asynchronous ACK, causing a higher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-based </a:t>
            </a:r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5399"/>
            <a:ext cx="8382615" cy="48815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SampleRate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Default in Linux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RRAA</a:t>
            </a:r>
          </a:p>
          <a:p>
            <a:pPr lvl="1"/>
            <a:r>
              <a:rPr lang="en-US" dirty="0"/>
              <a:t>Robust Rate Adaption </a:t>
            </a:r>
            <a:r>
              <a:rPr lang="en-US" dirty="0" smtClean="0"/>
              <a:t>Algorithm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 common </a:t>
            </a:r>
          </a:p>
          <a:p>
            <a:pPr lvl="1"/>
            <a:r>
              <a:rPr lang="en-US" dirty="0" smtClean="0"/>
              <a:t>Probe the packets at a rate not used currently</a:t>
            </a:r>
          </a:p>
          <a:p>
            <a:pPr lvl="1"/>
            <a:r>
              <a:rPr lang="en-US" dirty="0" smtClean="0"/>
              <a:t>See if switching to another rate gives a higher throughput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Differences</a:t>
            </a:r>
          </a:p>
          <a:p>
            <a:pPr lvl="1"/>
            <a:r>
              <a:rPr lang="en-US" dirty="0" smtClean="0"/>
              <a:t>Switch </a:t>
            </a:r>
            <a:r>
              <a:rPr lang="en-US" dirty="0"/>
              <a:t>the rate by estimating the effective </a:t>
            </a:r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Switch the rate by measuring the packet loss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356600" cy="67990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SampleRate</a:t>
            </a:r>
            <a:r>
              <a:rPr lang="en-US" dirty="0" smtClean="0"/>
              <a:t> – </a:t>
            </a:r>
            <a:r>
              <a:rPr lang="en-US" dirty="0" err="1" smtClean="0"/>
              <a:t>Tx</a:t>
            </a:r>
            <a:r>
              <a:rPr lang="en-US" dirty="0" smtClean="0"/>
              <a:t>-based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8152788" cy="5616624"/>
          </a:xfrm>
        </p:spPr>
        <p:txBody>
          <a:bodyPr>
            <a:normAutofit/>
          </a:bodyPr>
          <a:lstStyle/>
          <a:p>
            <a:r>
              <a:rPr lang="en-US" dirty="0" smtClean="0"/>
              <a:t>Default in Linux</a:t>
            </a:r>
          </a:p>
          <a:p>
            <a:r>
              <a:rPr lang="en-US" dirty="0" smtClean="0"/>
              <a:t>Periodically send </a:t>
            </a:r>
            <a:r>
              <a:rPr lang="en-US" dirty="0"/>
              <a:t>packets at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randomly-sampled bit-rate </a:t>
            </a:r>
            <a:r>
              <a:rPr lang="en-US" dirty="0">
                <a:solidFill>
                  <a:schemeClr val="accent5"/>
                </a:solidFill>
              </a:rPr>
              <a:t>other than the current bit-</a:t>
            </a:r>
            <a:r>
              <a:rPr lang="en-US" dirty="0" smtClean="0">
                <a:solidFill>
                  <a:schemeClr val="accent5"/>
                </a:solidFill>
              </a:rPr>
              <a:t>rate</a:t>
            </a:r>
          </a:p>
          <a:p>
            <a:pPr lvl="1"/>
            <a:r>
              <a:rPr lang="en-US" dirty="0" smtClean="0"/>
              <a:t>Let r</a:t>
            </a:r>
            <a:r>
              <a:rPr lang="en-US" baseline="30000" dirty="0" smtClean="0"/>
              <a:t>*</a:t>
            </a:r>
            <a:r>
              <a:rPr lang="en-US" dirty="0" smtClean="0"/>
              <a:t> be the current best rate</a:t>
            </a:r>
          </a:p>
          <a:p>
            <a:pPr lvl="1"/>
            <a:r>
              <a:rPr lang="en-US" dirty="0" smtClean="0"/>
              <a:t>After sending 10 packets at the best rate, send a packet at a </a:t>
            </a:r>
            <a:r>
              <a:rPr lang="en-US" dirty="0" smtClean="0">
                <a:solidFill>
                  <a:schemeClr val="accent5"/>
                </a:solidFill>
              </a:rPr>
              <a:t>randomly-sampled</a:t>
            </a:r>
            <a:r>
              <a:rPr lang="en-US" dirty="0" smtClean="0"/>
              <a:t> rate</a:t>
            </a:r>
          </a:p>
          <a:p>
            <a:pPr lvl="1"/>
            <a:r>
              <a:rPr lang="en-US" dirty="0" smtClean="0"/>
              <a:t>Estimate the achievable throughput of the </a:t>
            </a:r>
            <a:r>
              <a:rPr lang="en-US" dirty="0" smtClean="0">
                <a:solidFill>
                  <a:schemeClr val="accent5"/>
                </a:solidFill>
              </a:rPr>
              <a:t>sampled</a:t>
            </a:r>
            <a:r>
              <a:rPr lang="en-US" dirty="0" smtClean="0"/>
              <a:t> rates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0173" y="5453602"/>
            <a:ext cx="868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arallelogram 4"/>
          <p:cNvSpPr/>
          <p:nvPr/>
        </p:nvSpPr>
        <p:spPr>
          <a:xfrm>
            <a:off x="294969" y="5084270"/>
            <a:ext cx="720080" cy="369332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pkt1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2367439" y="5080987"/>
            <a:ext cx="720080" cy="369332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pkt2</a:t>
            </a: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>
            <a:off x="3324369" y="5084270"/>
            <a:ext cx="839076" cy="369332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1558" y="502155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971248" y="5080987"/>
            <a:ext cx="720080" cy="369332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pkt1</a:t>
            </a:r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1643173" y="5078814"/>
            <a:ext cx="764756" cy="369332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4464" y="4805530"/>
            <a:ext cx="38404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3918" y="4589506"/>
            <a:ext cx="48735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</a:t>
            </a:r>
            <a:r>
              <a:rPr lang="en-US" sz="2200" baseline="30000" dirty="0" smtClean="0"/>
              <a:t>*</a:t>
            </a:r>
            <a:endParaRPr lang="en-US" sz="22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941309" y="5456586"/>
            <a:ext cx="81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retry 1</a:t>
            </a:r>
            <a:endParaRPr lang="en-US" dirty="0"/>
          </a:p>
        </p:txBody>
      </p:sp>
      <p:sp>
        <p:nvSpPr>
          <p:cNvPr id="16" name="Parallelogram 15"/>
          <p:cNvSpPr/>
          <p:nvPr/>
        </p:nvSpPr>
        <p:spPr>
          <a:xfrm>
            <a:off x="4128762" y="5080987"/>
            <a:ext cx="720080" cy="369332"/>
          </a:xfrm>
          <a:prstGeom prst="parallelogram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pkt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5693" y="4584872"/>
            <a:ext cx="48735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r</a:t>
            </a:r>
            <a:r>
              <a:rPr lang="en-US" sz="2200" dirty="0" smtClean="0">
                <a:solidFill>
                  <a:schemeClr val="accent6"/>
                </a:solidFill>
              </a:rPr>
              <a:t>’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4797653" y="5080987"/>
            <a:ext cx="720080" cy="36933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pkt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70230" y="5453602"/>
            <a:ext cx="81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retry 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57053" y="5419964"/>
            <a:ext cx="81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retry 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78692" y="540856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</a:t>
            </a:r>
            <a:endParaRPr lang="en-US"/>
          </a:p>
        </p:txBody>
      </p:sp>
      <p:sp>
        <p:nvSpPr>
          <p:cNvPr id="25" name="Parallelogram 24"/>
          <p:cNvSpPr/>
          <p:nvPr/>
        </p:nvSpPr>
        <p:spPr>
          <a:xfrm>
            <a:off x="5481885" y="5085889"/>
            <a:ext cx="720080" cy="369332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pkt1</a:t>
            </a:r>
            <a:endParaRPr lang="en-US" dirty="0"/>
          </a:p>
        </p:txBody>
      </p:sp>
      <p:sp>
        <p:nvSpPr>
          <p:cNvPr id="26" name="Parallelogram 25"/>
          <p:cNvSpPr/>
          <p:nvPr/>
        </p:nvSpPr>
        <p:spPr>
          <a:xfrm>
            <a:off x="6394571" y="5074424"/>
            <a:ext cx="839076" cy="369332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13706" y="5025606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571470" y="4772683"/>
            <a:ext cx="1662177" cy="5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07468" y="4584873"/>
            <a:ext cx="48735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</a:t>
            </a:r>
            <a:r>
              <a:rPr lang="en-US" sz="2200" baseline="30000" dirty="0" smtClean="0"/>
              <a:t>*</a:t>
            </a:r>
            <a:endParaRPr lang="en-US" sz="2200" baseline="30000" dirty="0"/>
          </a:p>
        </p:txBody>
      </p:sp>
      <p:sp>
        <p:nvSpPr>
          <p:cNvPr id="30" name="Parallelogram 29"/>
          <p:cNvSpPr/>
          <p:nvPr/>
        </p:nvSpPr>
        <p:spPr>
          <a:xfrm>
            <a:off x="7186069" y="5086189"/>
            <a:ext cx="720080" cy="369332"/>
          </a:xfrm>
          <a:prstGeom prst="parallelogram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pkt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21241" y="4586398"/>
            <a:ext cx="48735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/>
                </a:solidFill>
              </a:rPr>
              <a:t>r</a:t>
            </a:r>
            <a:r>
              <a:rPr lang="en-US" sz="2200" dirty="0" smtClean="0">
                <a:solidFill>
                  <a:schemeClr val="accent2"/>
                </a:solidFill>
              </a:rPr>
              <a:t>’’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7865948" y="5075127"/>
            <a:ext cx="720080" cy="369332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pkt1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487079" y="499542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914127" y="4772683"/>
            <a:ext cx="9144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44339" y="4541089"/>
            <a:ext cx="48735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</a:t>
            </a:r>
            <a:r>
              <a:rPr lang="en-US" sz="2200" baseline="30000" dirty="0" smtClean="0"/>
              <a:t>*</a:t>
            </a:r>
            <a:endParaRPr lang="en-US" sz="2200" baseline="30000" dirty="0"/>
          </a:p>
        </p:txBody>
      </p:sp>
      <p:sp>
        <p:nvSpPr>
          <p:cNvPr id="36" name="Rectangle 35"/>
          <p:cNvSpPr/>
          <p:nvPr/>
        </p:nvSpPr>
        <p:spPr>
          <a:xfrm>
            <a:off x="138381" y="6221720"/>
            <a:ext cx="8249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Bicket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“Bit-rate Selection in Wireless Networks,”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Thesis, MIT, 2005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/>
      <p:bldP spid="10" grpId="0" animBg="1"/>
      <p:bldP spid="11" grpId="0" animBg="1"/>
      <p:bldP spid="9" grpId="0" animBg="1"/>
      <p:bldP spid="15" grpId="0"/>
      <p:bldP spid="16" grpId="0" animBg="1"/>
      <p:bldP spid="19" grpId="0" animBg="1"/>
      <p:bldP spid="20" grpId="0" animBg="1"/>
      <p:bldP spid="21" grpId="0"/>
      <p:bldP spid="22" grpId="0"/>
      <p:bldP spid="12" grpId="0"/>
      <p:bldP spid="25" grpId="0" animBg="1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74" y="267154"/>
            <a:ext cx="8408464" cy="67990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SampleRate</a:t>
            </a:r>
            <a:r>
              <a:rPr lang="en-US" dirty="0" smtClean="0"/>
              <a:t> – Throughput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83" y="2492375"/>
            <a:ext cx="8865592" cy="4042518"/>
          </a:xfrm>
        </p:spPr>
        <p:txBody>
          <a:bodyPr>
            <a:normAutofit/>
          </a:bodyPr>
          <a:lstStyle/>
          <a:p>
            <a:r>
              <a:rPr lang="en-US" dirty="0" smtClean="0"/>
              <a:t>How to estimate the effective throughput of a rate?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Calculate the transmission time of a L-bit packet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Consider </a:t>
            </a:r>
            <a:r>
              <a:rPr lang="en-US" dirty="0" smtClean="0">
                <a:solidFill>
                  <a:schemeClr val="accent5"/>
                </a:solidFill>
              </a:rPr>
              <a:t>packet length (</a:t>
            </a:r>
            <a:r>
              <a:rPr lang="en-US" i="1" dirty="0" smtClean="0">
                <a:solidFill>
                  <a:schemeClr val="accent5"/>
                </a:solidFill>
              </a:rPr>
              <a:t>l</a:t>
            </a:r>
            <a:r>
              <a:rPr lang="en-US" dirty="0" smtClean="0">
                <a:solidFill>
                  <a:schemeClr val="accent5"/>
                </a:solidFill>
              </a:rPr>
              <a:t>), bit-rate (</a:t>
            </a:r>
            <a:r>
              <a:rPr lang="en-US" i="1" dirty="0" smtClean="0">
                <a:solidFill>
                  <a:schemeClr val="accent5"/>
                </a:solidFill>
              </a:rPr>
              <a:t>r</a:t>
            </a:r>
            <a:r>
              <a:rPr lang="en-US" dirty="0" smtClean="0">
                <a:solidFill>
                  <a:schemeClr val="accent5"/>
                </a:solidFill>
              </a:rPr>
              <a:t>), number of retries (n), </a:t>
            </a:r>
            <a:r>
              <a:rPr lang="en-US" dirty="0" err="1" smtClean="0">
                <a:solidFill>
                  <a:schemeClr val="accent5"/>
                </a:solidFill>
              </a:rPr>
              <a:t>backoff</a:t>
            </a:r>
            <a:r>
              <a:rPr lang="en-US" dirty="0" smtClean="0">
                <a:solidFill>
                  <a:schemeClr val="accent5"/>
                </a:solidFill>
              </a:rPr>
              <a:t> time</a:t>
            </a:r>
          </a:p>
          <a:p>
            <a:pPr lvl="1">
              <a:spcBef>
                <a:spcPts val="600"/>
              </a:spcBef>
            </a:pPr>
            <a:endParaRPr lang="en-US" dirty="0">
              <a:solidFill>
                <a:schemeClr val="accent5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 smtClean="0">
              <a:solidFill>
                <a:schemeClr val="accent5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Select the rate that has the smallest measured </a:t>
            </a:r>
            <a:r>
              <a:rPr lang="en-US" dirty="0">
                <a:solidFill>
                  <a:schemeClr val="accent5"/>
                </a:solidFill>
              </a:rPr>
              <a:t>average transmission time </a:t>
            </a:r>
            <a:r>
              <a:rPr lang="en-US" dirty="0"/>
              <a:t>to deliver a </a:t>
            </a:r>
            <a:r>
              <a:rPr lang="en-US" i="1" dirty="0"/>
              <a:t>L</a:t>
            </a:r>
            <a:r>
              <a:rPr lang="en-US" dirty="0"/>
              <a:t>-bit packet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283" y="1035545"/>
            <a:ext cx="8720945" cy="1284829"/>
            <a:chOff x="110173" y="4541089"/>
            <a:chExt cx="8720945" cy="1284829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10173" y="5453602"/>
              <a:ext cx="8686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 24"/>
            <p:cNvSpPr/>
            <p:nvPr/>
          </p:nvSpPr>
          <p:spPr>
            <a:xfrm>
              <a:off x="294969" y="5084270"/>
              <a:ext cx="720080" cy="369332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pkt1</a:t>
              </a:r>
              <a:endParaRPr lang="en-US" dirty="0"/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2367439" y="5080987"/>
              <a:ext cx="720080" cy="369332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pkt2</a:t>
              </a:r>
              <a:endParaRPr lang="en-US" dirty="0"/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3324369" y="5084270"/>
              <a:ext cx="839076" cy="369332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pkt10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1558" y="5021554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971248" y="5080987"/>
              <a:ext cx="720080" cy="369332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pkt1</a:t>
              </a:r>
              <a:endParaRPr lang="en-US" dirty="0"/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1643173" y="5078814"/>
              <a:ext cx="764756" cy="369332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pkt1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24464" y="4805530"/>
              <a:ext cx="38404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43918" y="4589506"/>
              <a:ext cx="4873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r</a:t>
              </a:r>
              <a:r>
                <a:rPr lang="en-US" sz="2200" baseline="30000" dirty="0" smtClean="0"/>
                <a:t>*</a:t>
              </a:r>
              <a:endParaRPr lang="en-US" sz="2200" baseline="30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1309" y="5456586"/>
              <a:ext cx="811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retry 1</a:t>
              </a:r>
              <a:endParaRPr lang="en-US" dirty="0"/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4128762" y="5080987"/>
              <a:ext cx="720080" cy="369332"/>
            </a:xfrm>
            <a:prstGeom prst="parallelogram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/>
                <a:t>pkt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25693" y="4584872"/>
              <a:ext cx="4873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6"/>
                  </a:solidFill>
                </a:rPr>
                <a:t>r</a:t>
              </a:r>
              <a:r>
                <a:rPr lang="en-US" sz="2200" dirty="0" smtClean="0">
                  <a:solidFill>
                    <a:schemeClr val="accent6"/>
                  </a:solidFill>
                </a:rPr>
                <a:t>’</a:t>
              </a:r>
              <a:endParaRPr lang="en-US" sz="2200" dirty="0">
                <a:solidFill>
                  <a:schemeClr val="accent6"/>
                </a:solidFill>
              </a:endParaRP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4797653" y="5080987"/>
              <a:ext cx="720080" cy="369332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/>
                <a:t>pkt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70230" y="5453602"/>
              <a:ext cx="811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retry 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57053" y="5419964"/>
              <a:ext cx="811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retry 1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78692" y="5408561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time</a:t>
              </a:r>
              <a:endParaRPr lang="en-US"/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5481885" y="5085889"/>
              <a:ext cx="720080" cy="369332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pkt1</a:t>
              </a:r>
              <a:endParaRPr lang="en-US" dirty="0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6394571" y="5074424"/>
              <a:ext cx="839076" cy="369332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pkt10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13706" y="5025606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5571470" y="4772683"/>
              <a:ext cx="1662177" cy="58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107468" y="4584873"/>
              <a:ext cx="4873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r</a:t>
              </a:r>
              <a:r>
                <a:rPr lang="en-US" sz="2200" baseline="30000" dirty="0" smtClean="0"/>
                <a:t>*</a:t>
              </a:r>
              <a:endParaRPr lang="en-US" sz="2200" baseline="30000" dirty="0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186069" y="5086189"/>
              <a:ext cx="720080" cy="369332"/>
            </a:xfrm>
            <a:prstGeom prst="parallelogram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/>
                <a:t>pkt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21241" y="4586398"/>
              <a:ext cx="4873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2"/>
                  </a:solidFill>
                </a:rPr>
                <a:t>r</a:t>
              </a:r>
              <a:r>
                <a:rPr lang="en-US" sz="2200" dirty="0" smtClean="0">
                  <a:solidFill>
                    <a:schemeClr val="accent2"/>
                  </a:solidFill>
                </a:rPr>
                <a:t>’’</a:t>
              </a:r>
              <a:endParaRPr lang="en-US" sz="2200" dirty="0">
                <a:solidFill>
                  <a:schemeClr val="accent2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7865948" y="5075127"/>
              <a:ext cx="720080" cy="369332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pkt1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487079" y="499542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914127" y="4772683"/>
              <a:ext cx="914400" cy="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144339" y="4541089"/>
              <a:ext cx="4873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r</a:t>
              </a:r>
              <a:r>
                <a:rPr lang="en-US" sz="2200" baseline="30000" dirty="0" smtClean="0"/>
                <a:t>*</a:t>
              </a:r>
              <a:endParaRPr lang="en-US" sz="2200" baseline="30000" dirty="0"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71" y="6003926"/>
            <a:ext cx="26670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28" y="4252862"/>
            <a:ext cx="7010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1579878" y="1663455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PSK and QAM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91680" y="1265372"/>
            <a:ext cx="3468689" cy="2386332"/>
            <a:chOff x="975589" y="2918307"/>
            <a:chExt cx="2096042" cy="1403778"/>
          </a:xfrm>
        </p:grpSpPr>
        <p:grpSp>
          <p:nvGrpSpPr>
            <p:cNvPr id="6" name="Group 5"/>
            <p:cNvGrpSpPr/>
            <p:nvPr/>
          </p:nvGrpSpPr>
          <p:grpSpPr>
            <a:xfrm>
              <a:off x="975589" y="2918307"/>
              <a:ext cx="2096042" cy="1403778"/>
              <a:chOff x="1720581" y="4052387"/>
              <a:chExt cx="2408344" cy="1752278"/>
            </a:xfrm>
            <a:effectLst/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2753470" y="4155271"/>
                <a:ext cx="0" cy="1649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99011" y="4052387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2235852" y="3273453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5472749" y="1663455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91671" y="316062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64463" y="3153952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91671" y="188116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17908" y="3017937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‘10’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30257" y="171342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‘01’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14292" y="3031452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‘11’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26689" y="1881160"/>
            <a:ext cx="9913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6689" y="3225163"/>
            <a:ext cx="9913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17908" y="2496900"/>
            <a:ext cx="0" cy="15602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48137" y="2487526"/>
            <a:ext cx="0" cy="15602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904929" y="2652926"/>
          <a:ext cx="186795" cy="3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266700" imgH="431800" progId="Equation.3">
                  <p:embed/>
                </p:oleObj>
              </mc:Choice>
              <mc:Fallback>
                <p:oleObj name="Equation" r:id="rId3" imgW="26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4929" y="2652926"/>
                        <a:ext cx="186795" cy="3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133314" y="1703625"/>
          <a:ext cx="186795" cy="3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266700" imgH="431800" progId="Equation.3">
                  <p:embed/>
                </p:oleObj>
              </mc:Choice>
              <mc:Fallback>
                <p:oleObj name="Equation" r:id="rId5" imgW="26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3314" y="1703625"/>
                        <a:ext cx="186795" cy="3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475262" y="2587914"/>
          <a:ext cx="241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342900" imgH="431800" progId="Equation.3">
                  <p:embed/>
                </p:oleObj>
              </mc:Choice>
              <mc:Fallback>
                <p:oleObj name="Equation" r:id="rId6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5262" y="2587914"/>
                        <a:ext cx="241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8809" y="1265372"/>
            <a:ext cx="3468689" cy="2386332"/>
            <a:chOff x="975589" y="2918307"/>
            <a:chExt cx="2096042" cy="1403778"/>
          </a:xfrm>
        </p:grpSpPr>
        <p:grpSp>
          <p:nvGrpSpPr>
            <p:cNvPr id="28" name="Group 27"/>
            <p:cNvGrpSpPr/>
            <p:nvPr/>
          </p:nvGrpSpPr>
          <p:grpSpPr>
            <a:xfrm>
              <a:off x="975589" y="2918307"/>
              <a:ext cx="2096042" cy="1403778"/>
              <a:chOff x="1720581" y="4052387"/>
              <a:chExt cx="2408344" cy="1752278"/>
            </a:xfrm>
            <a:effectLst/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753470" y="4155271"/>
                <a:ext cx="0" cy="1649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99011" y="4052387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2388919" y="3662336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061528" y="3101612"/>
          <a:ext cx="241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342900" imgH="431800" progId="Equation.3">
                  <p:embed/>
                </p:oleObj>
              </mc:Choice>
              <mc:Fallback>
                <p:oleObj name="Equation" r:id="rId8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1528" y="3101612"/>
                        <a:ext cx="241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1532699" y="2517556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34426" y="257964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‘1’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51833" y="25573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‘0’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995752" y="4068823"/>
            <a:ext cx="3468689" cy="2386332"/>
            <a:chOff x="1720581" y="4052387"/>
            <a:chExt cx="2408344" cy="1752278"/>
          </a:xfrm>
          <a:effectLst/>
        </p:grpSpPr>
        <p:cxnSp>
          <p:nvCxnSpPr>
            <p:cNvPr id="54" name="Straight Arrow Connector 53"/>
            <p:cNvCxnSpPr/>
            <p:nvPr/>
          </p:nvCxnSpPr>
          <p:spPr>
            <a:xfrm>
              <a:off x="1720581" y="5011222"/>
              <a:ext cx="2143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753470" y="4155271"/>
              <a:ext cx="0" cy="1649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866715" y="4780389"/>
              <a:ext cx="262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99011" y="4052387"/>
              <a:ext cx="4026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1680" y="4011728"/>
            <a:ext cx="3468689" cy="2386332"/>
            <a:chOff x="1720581" y="4052387"/>
            <a:chExt cx="2408344" cy="1752278"/>
          </a:xfrm>
          <a:effectLst/>
        </p:grpSpPr>
        <p:cxnSp>
          <p:nvCxnSpPr>
            <p:cNvPr id="80" name="Straight Arrow Connector 79"/>
            <p:cNvCxnSpPr/>
            <p:nvPr/>
          </p:nvCxnSpPr>
          <p:spPr>
            <a:xfrm>
              <a:off x="1720581" y="5011222"/>
              <a:ext cx="2143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2753470" y="4155271"/>
              <a:ext cx="0" cy="1649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866715" y="4780389"/>
              <a:ext cx="262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99011" y="4052387"/>
              <a:ext cx="4026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704699" y="139254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</a:rPr>
              <a:t>BPSK</a:t>
            </a:r>
            <a:endParaRPr lang="en-US" sz="2400" b="1">
              <a:solidFill>
                <a:schemeClr val="accent5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29357" y="134889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</a:rPr>
              <a:t>QPSK</a:t>
            </a:r>
            <a:endParaRPr lang="en-US" sz="2400" b="1">
              <a:solidFill>
                <a:schemeClr val="accent5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6818" y="386955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16QAM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14427" y="3869599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64QAM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720867" y="504905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3" name="Oval 92"/>
          <p:cNvSpPr/>
          <p:nvPr/>
        </p:nvSpPr>
        <p:spPr>
          <a:xfrm>
            <a:off x="2720867" y="5596252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4" name="Oval 93"/>
          <p:cNvSpPr/>
          <p:nvPr/>
        </p:nvSpPr>
        <p:spPr>
          <a:xfrm>
            <a:off x="2172252" y="50521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Oval 94"/>
          <p:cNvSpPr/>
          <p:nvPr/>
        </p:nvSpPr>
        <p:spPr>
          <a:xfrm>
            <a:off x="3274197" y="4502036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6" name="Oval 95"/>
          <p:cNvSpPr/>
          <p:nvPr/>
        </p:nvSpPr>
        <p:spPr>
          <a:xfrm>
            <a:off x="3274197" y="504923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Oval 96"/>
          <p:cNvSpPr/>
          <p:nvPr/>
        </p:nvSpPr>
        <p:spPr>
          <a:xfrm>
            <a:off x="2725582" y="450514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8" name="Oval 97"/>
          <p:cNvSpPr/>
          <p:nvPr/>
        </p:nvSpPr>
        <p:spPr>
          <a:xfrm>
            <a:off x="2715109" y="613810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7" name="Oval 106"/>
          <p:cNvSpPr/>
          <p:nvPr/>
        </p:nvSpPr>
        <p:spPr>
          <a:xfrm>
            <a:off x="3267617" y="613810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3" name="Oval 112"/>
          <p:cNvSpPr/>
          <p:nvPr/>
        </p:nvSpPr>
        <p:spPr>
          <a:xfrm>
            <a:off x="2169404" y="450496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4" name="Oval 113"/>
          <p:cNvSpPr/>
          <p:nvPr/>
        </p:nvSpPr>
        <p:spPr>
          <a:xfrm>
            <a:off x="1616896" y="50521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Oval 114"/>
          <p:cNvSpPr/>
          <p:nvPr/>
        </p:nvSpPr>
        <p:spPr>
          <a:xfrm>
            <a:off x="1620789" y="4508066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6" name="Oval 115"/>
          <p:cNvSpPr/>
          <p:nvPr/>
        </p:nvSpPr>
        <p:spPr>
          <a:xfrm>
            <a:off x="2169404" y="559314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7" name="Oval 116"/>
          <p:cNvSpPr/>
          <p:nvPr/>
        </p:nvSpPr>
        <p:spPr>
          <a:xfrm>
            <a:off x="1616896" y="614034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8" name="Oval 117"/>
          <p:cNvSpPr/>
          <p:nvPr/>
        </p:nvSpPr>
        <p:spPr>
          <a:xfrm>
            <a:off x="2169404" y="614034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9" name="Oval 118"/>
          <p:cNvSpPr/>
          <p:nvPr/>
        </p:nvSpPr>
        <p:spPr>
          <a:xfrm>
            <a:off x="1620789" y="5596252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1" name="Oval 130"/>
          <p:cNvSpPr/>
          <p:nvPr/>
        </p:nvSpPr>
        <p:spPr>
          <a:xfrm>
            <a:off x="3256727" y="560117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2" name="Oval 131"/>
          <p:cNvSpPr/>
          <p:nvPr/>
        </p:nvSpPr>
        <p:spPr>
          <a:xfrm>
            <a:off x="5690031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3" name="Oval 132"/>
          <p:cNvSpPr/>
          <p:nvPr/>
        </p:nvSpPr>
        <p:spPr>
          <a:xfrm>
            <a:off x="5454552" y="469285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4" name="Oval 133"/>
          <p:cNvSpPr/>
          <p:nvPr/>
        </p:nvSpPr>
        <p:spPr>
          <a:xfrm>
            <a:off x="5687964" y="469658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5" name="Oval 134"/>
          <p:cNvSpPr/>
          <p:nvPr/>
        </p:nvSpPr>
        <p:spPr>
          <a:xfrm>
            <a:off x="5454553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6" name="Oval 135"/>
          <p:cNvSpPr/>
          <p:nvPr/>
        </p:nvSpPr>
        <p:spPr>
          <a:xfrm>
            <a:off x="5700159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7" name="Oval 136"/>
          <p:cNvSpPr/>
          <p:nvPr/>
        </p:nvSpPr>
        <p:spPr>
          <a:xfrm>
            <a:off x="5464680" y="51474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8" name="Oval 137"/>
          <p:cNvSpPr/>
          <p:nvPr/>
        </p:nvSpPr>
        <p:spPr>
          <a:xfrm>
            <a:off x="5698092" y="515119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9" name="Oval 138"/>
          <p:cNvSpPr/>
          <p:nvPr/>
        </p:nvSpPr>
        <p:spPr>
          <a:xfrm>
            <a:off x="5464681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0" name="Oval 139"/>
          <p:cNvSpPr/>
          <p:nvPr/>
        </p:nvSpPr>
        <p:spPr>
          <a:xfrm>
            <a:off x="6197358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1" name="Oval 140"/>
          <p:cNvSpPr/>
          <p:nvPr/>
        </p:nvSpPr>
        <p:spPr>
          <a:xfrm>
            <a:off x="5961879" y="469285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2" name="Oval 141"/>
          <p:cNvSpPr/>
          <p:nvPr/>
        </p:nvSpPr>
        <p:spPr>
          <a:xfrm>
            <a:off x="6195291" y="469658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3" name="Oval 142"/>
          <p:cNvSpPr/>
          <p:nvPr/>
        </p:nvSpPr>
        <p:spPr>
          <a:xfrm>
            <a:off x="5961880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4" name="Oval 143"/>
          <p:cNvSpPr/>
          <p:nvPr/>
        </p:nvSpPr>
        <p:spPr>
          <a:xfrm>
            <a:off x="6207486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5" name="Oval 144"/>
          <p:cNvSpPr/>
          <p:nvPr/>
        </p:nvSpPr>
        <p:spPr>
          <a:xfrm>
            <a:off x="5972007" y="51474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6" name="Oval 145"/>
          <p:cNvSpPr/>
          <p:nvPr/>
        </p:nvSpPr>
        <p:spPr>
          <a:xfrm>
            <a:off x="6205419" y="515119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7" name="Oval 146"/>
          <p:cNvSpPr/>
          <p:nvPr/>
        </p:nvSpPr>
        <p:spPr>
          <a:xfrm>
            <a:off x="5972008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8" name="Oval 147"/>
          <p:cNvSpPr/>
          <p:nvPr/>
        </p:nvSpPr>
        <p:spPr>
          <a:xfrm>
            <a:off x="6680481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9" name="Oval 148"/>
          <p:cNvSpPr/>
          <p:nvPr/>
        </p:nvSpPr>
        <p:spPr>
          <a:xfrm>
            <a:off x="6445002" y="469285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0" name="Oval 149"/>
          <p:cNvSpPr/>
          <p:nvPr/>
        </p:nvSpPr>
        <p:spPr>
          <a:xfrm>
            <a:off x="6678414" y="469658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1" name="Oval 150"/>
          <p:cNvSpPr/>
          <p:nvPr/>
        </p:nvSpPr>
        <p:spPr>
          <a:xfrm>
            <a:off x="6445003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2" name="Oval 151"/>
          <p:cNvSpPr/>
          <p:nvPr/>
        </p:nvSpPr>
        <p:spPr>
          <a:xfrm>
            <a:off x="6690609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3" name="Oval 152"/>
          <p:cNvSpPr/>
          <p:nvPr/>
        </p:nvSpPr>
        <p:spPr>
          <a:xfrm>
            <a:off x="6455130" y="51474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4" name="Oval 153"/>
          <p:cNvSpPr/>
          <p:nvPr/>
        </p:nvSpPr>
        <p:spPr>
          <a:xfrm>
            <a:off x="6688542" y="515119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5" name="Oval 154"/>
          <p:cNvSpPr/>
          <p:nvPr/>
        </p:nvSpPr>
        <p:spPr>
          <a:xfrm>
            <a:off x="6455131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6" name="Oval 155"/>
          <p:cNvSpPr/>
          <p:nvPr/>
        </p:nvSpPr>
        <p:spPr>
          <a:xfrm>
            <a:off x="7187808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7" name="Oval 156"/>
          <p:cNvSpPr/>
          <p:nvPr/>
        </p:nvSpPr>
        <p:spPr>
          <a:xfrm>
            <a:off x="6952329" y="469285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8" name="Oval 157"/>
          <p:cNvSpPr/>
          <p:nvPr/>
        </p:nvSpPr>
        <p:spPr>
          <a:xfrm>
            <a:off x="7185741" y="469658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9" name="Oval 158"/>
          <p:cNvSpPr/>
          <p:nvPr/>
        </p:nvSpPr>
        <p:spPr>
          <a:xfrm>
            <a:off x="6952330" y="447706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0" name="Oval 159"/>
          <p:cNvSpPr/>
          <p:nvPr/>
        </p:nvSpPr>
        <p:spPr>
          <a:xfrm>
            <a:off x="7197936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1" name="Oval 160"/>
          <p:cNvSpPr/>
          <p:nvPr/>
        </p:nvSpPr>
        <p:spPr>
          <a:xfrm>
            <a:off x="6962457" y="51474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2" name="Oval 161"/>
          <p:cNvSpPr/>
          <p:nvPr/>
        </p:nvSpPr>
        <p:spPr>
          <a:xfrm>
            <a:off x="7195869" y="515119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3" name="Oval 162"/>
          <p:cNvSpPr/>
          <p:nvPr/>
        </p:nvSpPr>
        <p:spPr>
          <a:xfrm>
            <a:off x="6962458" y="493167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4" name="Oval 163"/>
          <p:cNvSpPr/>
          <p:nvPr/>
        </p:nvSpPr>
        <p:spPr>
          <a:xfrm>
            <a:off x="5701580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5" name="Oval 164"/>
          <p:cNvSpPr/>
          <p:nvPr/>
        </p:nvSpPr>
        <p:spPr>
          <a:xfrm>
            <a:off x="5466101" y="562726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6" name="Oval 165"/>
          <p:cNvSpPr/>
          <p:nvPr/>
        </p:nvSpPr>
        <p:spPr>
          <a:xfrm>
            <a:off x="5699513" y="563099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7" name="Oval 166"/>
          <p:cNvSpPr/>
          <p:nvPr/>
        </p:nvSpPr>
        <p:spPr>
          <a:xfrm>
            <a:off x="5466102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8" name="Oval 167"/>
          <p:cNvSpPr/>
          <p:nvPr/>
        </p:nvSpPr>
        <p:spPr>
          <a:xfrm>
            <a:off x="5711708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9" name="Oval 168"/>
          <p:cNvSpPr/>
          <p:nvPr/>
        </p:nvSpPr>
        <p:spPr>
          <a:xfrm>
            <a:off x="5476229" y="608186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0" name="Oval 169"/>
          <p:cNvSpPr/>
          <p:nvPr/>
        </p:nvSpPr>
        <p:spPr>
          <a:xfrm>
            <a:off x="5709641" y="608560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1" name="Oval 170"/>
          <p:cNvSpPr/>
          <p:nvPr/>
        </p:nvSpPr>
        <p:spPr>
          <a:xfrm>
            <a:off x="5476230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2" name="Oval 171"/>
          <p:cNvSpPr/>
          <p:nvPr/>
        </p:nvSpPr>
        <p:spPr>
          <a:xfrm>
            <a:off x="6208907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3" name="Oval 172"/>
          <p:cNvSpPr/>
          <p:nvPr/>
        </p:nvSpPr>
        <p:spPr>
          <a:xfrm>
            <a:off x="5973428" y="562726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4" name="Oval 173"/>
          <p:cNvSpPr/>
          <p:nvPr/>
        </p:nvSpPr>
        <p:spPr>
          <a:xfrm>
            <a:off x="6206840" y="563099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5" name="Oval 174"/>
          <p:cNvSpPr/>
          <p:nvPr/>
        </p:nvSpPr>
        <p:spPr>
          <a:xfrm>
            <a:off x="5973429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6" name="Oval 175"/>
          <p:cNvSpPr/>
          <p:nvPr/>
        </p:nvSpPr>
        <p:spPr>
          <a:xfrm>
            <a:off x="6219035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7" name="Oval 176"/>
          <p:cNvSpPr/>
          <p:nvPr/>
        </p:nvSpPr>
        <p:spPr>
          <a:xfrm>
            <a:off x="5983556" y="608186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8" name="Oval 177"/>
          <p:cNvSpPr/>
          <p:nvPr/>
        </p:nvSpPr>
        <p:spPr>
          <a:xfrm>
            <a:off x="6216968" y="608560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9" name="Oval 178"/>
          <p:cNvSpPr/>
          <p:nvPr/>
        </p:nvSpPr>
        <p:spPr>
          <a:xfrm>
            <a:off x="5983557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0" name="Oval 179"/>
          <p:cNvSpPr/>
          <p:nvPr/>
        </p:nvSpPr>
        <p:spPr>
          <a:xfrm>
            <a:off x="6692030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1" name="Oval 180"/>
          <p:cNvSpPr/>
          <p:nvPr/>
        </p:nvSpPr>
        <p:spPr>
          <a:xfrm>
            <a:off x="6456551" y="562726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2" name="Oval 181"/>
          <p:cNvSpPr/>
          <p:nvPr/>
        </p:nvSpPr>
        <p:spPr>
          <a:xfrm>
            <a:off x="6689963" y="563099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3" name="Oval 182"/>
          <p:cNvSpPr/>
          <p:nvPr/>
        </p:nvSpPr>
        <p:spPr>
          <a:xfrm>
            <a:off x="6456552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4" name="Oval 183"/>
          <p:cNvSpPr/>
          <p:nvPr/>
        </p:nvSpPr>
        <p:spPr>
          <a:xfrm>
            <a:off x="6702158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5" name="Oval 184"/>
          <p:cNvSpPr/>
          <p:nvPr/>
        </p:nvSpPr>
        <p:spPr>
          <a:xfrm>
            <a:off x="6466679" y="608186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6" name="Oval 185"/>
          <p:cNvSpPr/>
          <p:nvPr/>
        </p:nvSpPr>
        <p:spPr>
          <a:xfrm>
            <a:off x="6700091" y="608560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7" name="Oval 186"/>
          <p:cNvSpPr/>
          <p:nvPr/>
        </p:nvSpPr>
        <p:spPr>
          <a:xfrm>
            <a:off x="6466680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8" name="Oval 187"/>
          <p:cNvSpPr/>
          <p:nvPr/>
        </p:nvSpPr>
        <p:spPr>
          <a:xfrm>
            <a:off x="7199357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9" name="Oval 188"/>
          <p:cNvSpPr/>
          <p:nvPr/>
        </p:nvSpPr>
        <p:spPr>
          <a:xfrm>
            <a:off x="6963878" y="562726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0" name="Oval 189"/>
          <p:cNvSpPr/>
          <p:nvPr/>
        </p:nvSpPr>
        <p:spPr>
          <a:xfrm>
            <a:off x="7197290" y="563099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1" name="Oval 190"/>
          <p:cNvSpPr/>
          <p:nvPr/>
        </p:nvSpPr>
        <p:spPr>
          <a:xfrm>
            <a:off x="6963879" y="541147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2" name="Oval 191"/>
          <p:cNvSpPr/>
          <p:nvPr/>
        </p:nvSpPr>
        <p:spPr>
          <a:xfrm>
            <a:off x="7209485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3" name="Oval 192"/>
          <p:cNvSpPr/>
          <p:nvPr/>
        </p:nvSpPr>
        <p:spPr>
          <a:xfrm>
            <a:off x="6974006" y="608186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4" name="Oval 193"/>
          <p:cNvSpPr/>
          <p:nvPr/>
        </p:nvSpPr>
        <p:spPr>
          <a:xfrm>
            <a:off x="7207418" y="608560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5" name="Oval 194"/>
          <p:cNvSpPr/>
          <p:nvPr/>
        </p:nvSpPr>
        <p:spPr>
          <a:xfrm>
            <a:off x="6974007" y="586608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682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7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SampleRate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399"/>
            <a:ext cx="8061564" cy="4881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Do not sample the rates that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Have failed four successive times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Are unlikely to be better than the current one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Is thought of the most efficient scheme for </a:t>
            </a:r>
            <a:r>
              <a:rPr lang="en-US" dirty="0" smtClean="0">
                <a:solidFill>
                  <a:schemeClr val="accent5"/>
                </a:solidFill>
              </a:rPr>
              <a:t>static environments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SNR, and thereby BER and best rate, do not change rapidly over time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Waste channel time for sampling if the channel is very stable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7154"/>
            <a:ext cx="8235131" cy="679903"/>
          </a:xfrm>
        </p:spPr>
        <p:txBody>
          <a:bodyPr>
            <a:normAutofit/>
          </a:bodyPr>
          <a:lstStyle/>
          <a:p>
            <a:r>
              <a:rPr lang="en-US" dirty="0"/>
              <a:t>RRAA – </a:t>
            </a:r>
            <a:r>
              <a:rPr lang="en-US" dirty="0" err="1"/>
              <a:t>Tx</a:t>
            </a:r>
            <a:r>
              <a:rPr lang="en-US" dirty="0"/>
              <a:t>-based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4744"/>
            <a:ext cx="8249635" cy="50004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Robust Rate Adaption </a:t>
            </a:r>
            <a:r>
              <a:rPr lang="en-US" dirty="0" smtClean="0"/>
              <a:t>Algorithm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Root causes of packet failures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Channel fading</a:t>
            </a:r>
            <a:r>
              <a:rPr lang="en-US" dirty="0" smtClean="0"/>
              <a:t>: mainly determined by the link distance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Random events</a:t>
            </a:r>
            <a:r>
              <a:rPr lang="en-US" dirty="0" smtClean="0"/>
              <a:t>: collisions, cross-technique </a:t>
            </a:r>
            <a:r>
              <a:rPr lang="en-US" dirty="0" err="1" smtClean="0"/>
              <a:t>interferenece</a:t>
            </a:r>
            <a:r>
              <a:rPr lang="en-US" dirty="0" smtClean="0"/>
              <a:t> (e.g., </a:t>
            </a:r>
            <a:r>
              <a:rPr lang="en-US" dirty="0" err="1" smtClean="0"/>
              <a:t>bluetooth</a:t>
            </a:r>
            <a:r>
              <a:rPr lang="en-US" dirty="0" smtClean="0"/>
              <a:t> or microwave)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Goal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Robust against random loss</a:t>
            </a:r>
            <a:r>
              <a:rPr lang="en-US" dirty="0" smtClean="0"/>
              <a:t>: Should not switch the rate due to random channel variation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Responsive to drastic channel </a:t>
            </a:r>
            <a:r>
              <a:rPr lang="en-US" dirty="0" smtClean="0">
                <a:solidFill>
                  <a:schemeClr val="accent2"/>
                </a:solidFill>
              </a:rPr>
              <a:t>changes</a:t>
            </a:r>
            <a:r>
              <a:rPr lang="en-US" dirty="0" smtClean="0"/>
              <a:t>: Should respond quickly to significant channel changes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831296"/>
            <a:ext cx="7669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S. Wong, H. Yang, S. Lu, V.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Bharghavan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“Robust Rate Adaptation for 802.11 Wireless Networks,” ACM MOBICOM, 2006	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399"/>
            <a:ext cx="7886700" cy="517914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5"/>
                </a:solidFill>
              </a:rPr>
              <a:t>short-term loss ratio </a:t>
            </a:r>
            <a:r>
              <a:rPr lang="en-US" dirty="0" smtClean="0"/>
              <a:t>to assess the channel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Probe a window of  </a:t>
            </a:r>
            <a:r>
              <a:rPr lang="en-US" i="1" dirty="0" smtClean="0"/>
              <a:t>N</a:t>
            </a:r>
            <a:r>
              <a:rPr lang="en-US" dirty="0" smtClean="0"/>
              <a:t> frames at a bit-rate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Estimate the loss ratio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Stay unchanged if the loss ratio is acceptable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min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/>
                </a:solidFill>
              </a:rPr>
              <a:t>&lt; </a:t>
            </a:r>
            <a:r>
              <a:rPr lang="en-US" dirty="0" smtClean="0">
                <a:solidFill>
                  <a:schemeClr val="accent2"/>
                </a:solidFill>
              </a:rPr>
              <a:t>P </a:t>
            </a:r>
            <a:r>
              <a:rPr lang="en-US" dirty="0">
                <a:solidFill>
                  <a:schemeClr val="accent2"/>
                </a:solidFill>
              </a:rPr>
              <a:t>&lt;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baseline="-25000" dirty="0" smtClean="0">
                <a:solidFill>
                  <a:schemeClr val="accent2"/>
                </a:solidFill>
              </a:rPr>
              <a:t>max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Switch the rate to 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A higher one if P &lt; </a:t>
            </a: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min</a:t>
            </a:r>
            <a:r>
              <a:rPr lang="en-US" dirty="0" smtClean="0"/>
              <a:t>: imply that the channel is good enough to try the higher rate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A lower one if P &lt; P</a:t>
            </a:r>
            <a:r>
              <a:rPr lang="en-US" baseline="-25000" dirty="0" smtClean="0">
                <a:solidFill>
                  <a:schemeClr val="accent2"/>
                </a:solidFill>
              </a:rPr>
              <a:t>max</a:t>
            </a:r>
            <a:r>
              <a:rPr lang="en-US" dirty="0"/>
              <a:t>: imply that the channel is </a:t>
            </a:r>
            <a:r>
              <a:rPr lang="en-US" dirty="0" smtClean="0"/>
              <a:t>too bad to use the current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70" y="2659932"/>
            <a:ext cx="3441700" cy="698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51870" y="2239195"/>
            <a:ext cx="2448233" cy="1008112"/>
          </a:xfrm>
          <a:prstGeom prst="roundRect">
            <a:avLst>
              <a:gd name="adj" fmla="val 9352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Trebuchet MS"/>
              </a:rPr>
              <a:t>How to set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cs typeface="Trebuchet MS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cs typeface="Trebuchet MS"/>
              </a:rPr>
              <a:t>min</a:t>
            </a:r>
            <a:r>
              <a:rPr lang="en-US" sz="2800" dirty="0" smtClean="0">
                <a:solidFill>
                  <a:schemeClr val="tx1"/>
                </a:solidFill>
                <a:cs typeface="Trebuchet MS"/>
              </a:rPr>
              <a:t>, P</a:t>
            </a:r>
            <a:r>
              <a:rPr lang="en-US" sz="2800" baseline="-25000" dirty="0" smtClean="0">
                <a:solidFill>
                  <a:schemeClr val="tx1"/>
                </a:solidFill>
                <a:cs typeface="Trebuchet MS"/>
              </a:rPr>
              <a:t>max</a:t>
            </a:r>
            <a:r>
              <a:rPr lang="en-US" sz="2800" dirty="0" smtClean="0">
                <a:solidFill>
                  <a:schemeClr val="tx1"/>
                </a:solidFill>
                <a:cs typeface="Trebuchet MS"/>
              </a:rPr>
              <a:t>, N?</a:t>
            </a:r>
            <a:endParaRPr lang="en-US" sz="2800" dirty="0">
              <a:solidFill>
                <a:schemeClr val="tx1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61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515350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RRAA – Parameter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1" y="1026433"/>
            <a:ext cx="8588374" cy="57744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baseline="-25000" dirty="0" smtClean="0">
                <a:solidFill>
                  <a:schemeClr val="accent2"/>
                </a:solidFill>
              </a:rPr>
              <a:t>max</a:t>
            </a:r>
            <a:r>
              <a:rPr lang="en-US" dirty="0"/>
              <a:t>: Maximum </a:t>
            </a:r>
            <a:r>
              <a:rPr lang="en-US" dirty="0" smtClean="0"/>
              <a:t>tolerable loss </a:t>
            </a:r>
            <a:r>
              <a:rPr lang="en-US" dirty="0"/>
              <a:t>threshold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the effective throughput of the current rate should be no worse than the loss-free throughput at a lower rate</a:t>
            </a:r>
            <a:endParaRPr lang="en-US" dirty="0">
              <a:solidFill>
                <a:schemeClr val="accent5"/>
              </a:solidFill>
            </a:endParaRPr>
          </a:p>
          <a:p>
            <a:pPr lvl="1">
              <a:lnSpc>
                <a:spcPct val="110000"/>
              </a:lnSpc>
            </a:pPr>
            <a:endParaRPr lang="en-US" dirty="0" smtClean="0">
              <a:solidFill>
                <a:schemeClr val="accent5"/>
              </a:solidFill>
            </a:endParaRPr>
          </a:p>
          <a:p>
            <a:pPr lvl="1">
              <a:lnSpc>
                <a:spcPct val="110000"/>
              </a:lnSpc>
            </a:pPr>
            <a:endParaRPr lang="en-US" dirty="0" smtClean="0">
              <a:solidFill>
                <a:schemeClr val="accent5"/>
              </a:solidFill>
            </a:endParaRPr>
          </a:p>
          <a:p>
            <a:pPr lvl="2">
              <a:lnSpc>
                <a:spcPct val="110000"/>
              </a:lnSpc>
            </a:pPr>
            <a:endParaRPr lang="en-US" dirty="0" smtClean="0">
              <a:solidFill>
                <a:schemeClr val="accent5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min</a:t>
            </a:r>
            <a:r>
              <a:rPr lang="en-US" dirty="0" smtClean="0"/>
              <a:t>: </a:t>
            </a:r>
            <a:r>
              <a:rPr lang="en-US" dirty="0"/>
              <a:t>Opportunistic </a:t>
            </a:r>
            <a:r>
              <a:rPr lang="en-US" dirty="0" smtClean="0"/>
              <a:t>rate </a:t>
            </a:r>
            <a:r>
              <a:rPr lang="en-US" dirty="0"/>
              <a:t>Increase threshold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Harder to predict because we do not know how good is good enough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Heuristic: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Window size 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Long enough to capture the minimum probability </a:t>
            </a:r>
            <a:r>
              <a:rPr lang="en-US" dirty="0" err="1"/>
              <a:t>P</a:t>
            </a:r>
            <a:r>
              <a:rPr lang="en-US" baseline="-25000" dirty="0" err="1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59" y="2375209"/>
            <a:ext cx="5152644" cy="1393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84" y="5080359"/>
            <a:ext cx="2654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Adaptation for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91120"/>
            <a:ext cx="8640960" cy="33576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Why it is difficult?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Can only assign a single rate to each packet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But the channel conditions of clients are different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Possible Solutions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For reliable transmission</a:t>
            </a:r>
            <a:r>
              <a:rPr lang="en-US" dirty="0" smtClean="0"/>
              <a:t>: select the rate based on the worst node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For non-reliable transmission</a:t>
            </a:r>
            <a:r>
              <a:rPr lang="en-US" dirty="0" smtClean="0"/>
              <a:t>: provide clients heterogeneous throughput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1010" b="26999"/>
          <a:stretch/>
        </p:blipFill>
        <p:spPr>
          <a:xfrm>
            <a:off x="1763688" y="1124744"/>
            <a:ext cx="5689336" cy="21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Multicast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89024"/>
            <a:ext cx="8324850" cy="50609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Before rate adaptation, we should first ask: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How to efficiently collect ACK from multicast clients?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Leader-based Protocol (LBP)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Select one of the receivers as the leader to reply ACK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Leader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receive successfully, </a:t>
            </a:r>
            <a:r>
              <a:rPr lang="en-US" dirty="0" smtClean="0">
                <a:solidFill>
                  <a:schemeClr val="accent5"/>
                </a:solidFill>
              </a:rPr>
              <a:t>send ACK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/>
              <a:t>otherwise, send </a:t>
            </a:r>
            <a:r>
              <a:rPr lang="en-US" dirty="0" smtClean="0">
                <a:solidFill>
                  <a:schemeClr val="accent5"/>
                </a:solidFill>
              </a:rPr>
              <a:t>NACK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Others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receive successfully, </a:t>
            </a:r>
            <a:r>
              <a:rPr lang="en-US" dirty="0" smtClean="0">
                <a:solidFill>
                  <a:schemeClr val="accent5"/>
                </a:solidFill>
              </a:rPr>
              <a:t>do nothing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/>
              <a:t>otherwise, </a:t>
            </a:r>
            <a:r>
              <a:rPr lang="en-US" dirty="0" smtClean="0">
                <a:solidFill>
                  <a:schemeClr val="accent5"/>
                </a:solidFill>
              </a:rPr>
              <a:t>send NACK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Retransmit if the AP receives any NACK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0219" y="6002408"/>
            <a:ext cx="823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Kuri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S.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Kasera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“Reliable Multicast in Multi-Access Wireless LANs,”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IEEE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INFOCOM, Mar. 1999. </a:t>
            </a:r>
          </a:p>
        </p:txBody>
      </p:sp>
    </p:spTree>
    <p:extLst>
      <p:ext uri="{BB962C8B-B14F-4D97-AF65-F5344CB8AC3E}">
        <p14:creationId xmlns:p14="http://schemas.microsoft.com/office/powerpoint/2010/main" val="12207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67154"/>
            <a:ext cx="8715375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Rate Adaptation for </a:t>
            </a:r>
            <a:r>
              <a:rPr lang="en-US" u="sng" dirty="0" smtClean="0"/>
              <a:t>Data Multicast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056050"/>
            <a:ext cx="7886700" cy="4881563"/>
          </a:xfrm>
        </p:spPr>
        <p:txBody>
          <a:bodyPr/>
          <a:lstStyle/>
          <a:p>
            <a:r>
              <a:rPr lang="en-US" dirty="0"/>
              <a:t>Rate Adaptive Reliable </a:t>
            </a:r>
            <a:r>
              <a:rPr lang="en-US" dirty="0" smtClean="0"/>
              <a:t>Multicast (RAM)</a:t>
            </a:r>
          </a:p>
          <a:p>
            <a:pPr lvl="1"/>
            <a:r>
              <a:rPr lang="en-US" dirty="0" smtClean="0"/>
              <a:t>Should pick the bit-rate based on the channel of  the worst receiver</a:t>
            </a:r>
          </a:p>
          <a:p>
            <a:r>
              <a:rPr lang="en-US" dirty="0" smtClean="0"/>
              <a:t>Say we have three receivers  A, B, and C</a:t>
            </a:r>
          </a:p>
          <a:p>
            <a:pPr lvl="1"/>
            <a:r>
              <a:rPr lang="en-US" dirty="0" smtClean="0"/>
              <a:t>Each receiver feedbacks </a:t>
            </a:r>
            <a:r>
              <a:rPr lang="en-US" dirty="0" smtClean="0">
                <a:solidFill>
                  <a:schemeClr val="accent5"/>
                </a:solidFill>
              </a:rPr>
              <a:t>CTS at its optimal rate </a:t>
            </a:r>
            <a:r>
              <a:rPr lang="en-US" dirty="0" smtClean="0"/>
              <a:t>chosen based on its SNR</a:t>
            </a:r>
          </a:p>
          <a:p>
            <a:pPr lvl="1"/>
            <a:r>
              <a:rPr lang="en-US" dirty="0" smtClean="0"/>
              <a:t>The AP detects the lowest rate by </a:t>
            </a:r>
            <a:r>
              <a:rPr lang="en-US" dirty="0" smtClean="0">
                <a:solidFill>
                  <a:schemeClr val="accent5"/>
                </a:solidFill>
              </a:rPr>
              <a:t>measuring the longest channel time occupied by CTS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729" y="6075145"/>
            <a:ext cx="8063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Basalamah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H. Sugimoto, and T. Sato, “Rate Adaptive Reliable Multicast MAC Protocol for WLANs,” Proc. IEEE VTC-Spring, May 2006.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1076" y="5074368"/>
            <a:ext cx="6400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56328" y="5389003"/>
            <a:ext cx="6400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31747" y="5688887"/>
            <a:ext cx="6400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80294" y="4536203"/>
            <a:ext cx="866571" cy="23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71076" y="4769564"/>
            <a:ext cx="6400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41237" y="4842082"/>
            <a:ext cx="526163" cy="23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1237" y="5156717"/>
            <a:ext cx="1688391" cy="23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1237" y="5456600"/>
            <a:ext cx="1073094" cy="23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8861" y="4536203"/>
            <a:ext cx="2743200" cy="23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69938" y="5148178"/>
            <a:ext cx="635812" cy="23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6700" y="446768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AP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82423" y="4844689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82423" y="514817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82423" y="544970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2524"/>
            <a:ext cx="7886700" cy="4881563"/>
          </a:xfrm>
        </p:spPr>
        <p:txBody>
          <a:bodyPr/>
          <a:lstStyle/>
          <a:p>
            <a:r>
              <a:rPr lang="en-US" dirty="0" smtClean="0"/>
              <a:t>Video codec usually allows some losses</a:t>
            </a:r>
          </a:p>
          <a:p>
            <a:pPr lvl="1"/>
            <a:r>
              <a:rPr lang="en-US" dirty="0" smtClean="0"/>
              <a:t>Receive more frames </a:t>
            </a:r>
            <a:r>
              <a:rPr lang="en-US" dirty="0" smtClean="0">
                <a:sym typeface="Wingdings"/>
              </a:rPr>
              <a:t> better video quality</a:t>
            </a:r>
          </a:p>
          <a:p>
            <a:pPr lvl="1"/>
            <a:r>
              <a:rPr lang="en-US" dirty="0" smtClean="0">
                <a:sym typeface="Wingdings"/>
              </a:rPr>
              <a:t>Receive less frame  lower </a:t>
            </a:r>
            <a:r>
              <a:rPr lang="en-US" dirty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ideo quality</a:t>
            </a:r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No need to receive everything</a:t>
            </a:r>
          </a:p>
          <a:p>
            <a:pPr lvl="1"/>
            <a:r>
              <a:rPr lang="en-US" dirty="0" smtClean="0"/>
              <a:t>No need to be constrained by the channel of the worst receiver</a:t>
            </a:r>
          </a:p>
          <a:p>
            <a:r>
              <a:rPr lang="en-US" dirty="0" smtClean="0"/>
              <a:t>One would expect a video quality proportional to its channel condition, i.e., </a:t>
            </a:r>
            <a:r>
              <a:rPr lang="en-US" dirty="0" smtClean="0">
                <a:solidFill>
                  <a:schemeClr val="accent2"/>
                </a:solidFill>
              </a:rPr>
              <a:t>differential </a:t>
            </a:r>
            <a:r>
              <a:rPr lang="en-US" dirty="0" err="1" smtClean="0">
                <a:solidFill>
                  <a:schemeClr val="accent2"/>
                </a:solidFill>
              </a:rPr>
              <a:t>QoS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Higher SNR 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 better video quality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  <a:sym typeface="Wingdings"/>
              </a:rPr>
              <a:t>Lower SNR  lower video quality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612" y="5866707"/>
            <a:ext cx="7692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Villalon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et. Al.,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“Cross-Layer Architecture for Adaptive Video Multicast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Streaming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Multirate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Wireless LANs,” IEEE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JSAC,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vol. 25, no. 4, pp. 699-711, May 2007.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625" y="267154"/>
            <a:ext cx="8937625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Rate Adaptation for </a:t>
            </a:r>
            <a:r>
              <a:rPr lang="en-US" u="sng" dirty="0" smtClean="0"/>
              <a:t>Video Multicast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28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37" y="1253507"/>
            <a:ext cx="8558776" cy="50561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H-ARSM (Hybrid Auto Rate Selection Mechanism)</a:t>
            </a:r>
          </a:p>
          <a:p>
            <a:r>
              <a:rPr lang="en-US" dirty="0" smtClean="0"/>
              <a:t>Mainly consider two video layers: </a:t>
            </a:r>
            <a:r>
              <a:rPr lang="en-US" dirty="0" smtClean="0">
                <a:solidFill>
                  <a:schemeClr val="accent2"/>
                </a:solidFill>
              </a:rPr>
              <a:t>base layer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enhancement layer</a:t>
            </a: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 smtClean="0"/>
              <a:t>Design principles</a:t>
            </a:r>
          </a:p>
          <a:p>
            <a:r>
              <a:rPr lang="en-US" sz="2600" dirty="0" smtClean="0">
                <a:solidFill>
                  <a:schemeClr val="accent5"/>
                </a:solidFill>
              </a:rPr>
              <a:t>Guarantee a minimum video quality</a:t>
            </a:r>
          </a:p>
          <a:p>
            <a:pPr lvl="1"/>
            <a:r>
              <a:rPr lang="en-US" sz="2400" dirty="0" smtClean="0"/>
              <a:t>Ensure that everyone reliably gets the base layer</a:t>
            </a:r>
          </a:p>
          <a:p>
            <a:pPr lvl="1"/>
            <a:r>
              <a:rPr lang="en-US" sz="2400" dirty="0" smtClean="0"/>
              <a:t>Again, send at the rate according to the worst receiver</a:t>
            </a:r>
          </a:p>
          <a:p>
            <a:r>
              <a:rPr lang="en-US" sz="2600" dirty="0" smtClean="0">
                <a:solidFill>
                  <a:schemeClr val="accent5"/>
                </a:solidFill>
              </a:rPr>
              <a:t>Pick a more aggressive rate for the enhancement layer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 smtClean="0">
                <a:solidFill>
                  <a:schemeClr val="accent2"/>
                </a:solidFill>
              </a:rPr>
              <a:t>the next higher rate </a:t>
            </a:r>
            <a:r>
              <a:rPr lang="en-US" sz="2400" dirty="0" smtClean="0"/>
              <a:t>if there exist one (or more) receivers with an SNR above the threshold of that 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59250" y="2302120"/>
            <a:ext cx="4149725" cy="902312"/>
          </a:xfrm>
          <a:prstGeom prst="roundRect">
            <a:avLst>
              <a:gd name="adj" fmla="val 9352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cs typeface="Trebuchet MS"/>
              </a:rPr>
              <a:t>Heuristic; not really optimizing for </a:t>
            </a:r>
            <a:r>
              <a:rPr lang="en-US" sz="2600" dirty="0" err="1" smtClean="0">
                <a:solidFill>
                  <a:schemeClr val="tx1"/>
                </a:solidFill>
                <a:cs typeface="Trebuchet MS"/>
              </a:rPr>
              <a:t>QoS</a:t>
            </a:r>
            <a:r>
              <a:rPr lang="en-US" sz="2600" dirty="0" smtClean="0">
                <a:solidFill>
                  <a:schemeClr val="tx1"/>
                </a:solidFill>
                <a:cs typeface="Trebuchet MS"/>
              </a:rPr>
              <a:t>/</a:t>
            </a:r>
            <a:r>
              <a:rPr lang="en-US" sz="2600" dirty="0" err="1" smtClean="0">
                <a:solidFill>
                  <a:schemeClr val="tx1"/>
                </a:solidFill>
                <a:cs typeface="Trebuchet MS"/>
              </a:rPr>
              <a:t>QoE</a:t>
            </a:r>
            <a:endParaRPr lang="en-US" sz="2600" dirty="0">
              <a:solidFill>
                <a:schemeClr val="tx1"/>
              </a:solidFill>
              <a:cs typeface="Trebuchet M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625" y="267154"/>
            <a:ext cx="8937625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Rate Adaptation for </a:t>
            </a:r>
            <a:r>
              <a:rPr lang="en-US" u="sng" dirty="0" smtClean="0"/>
              <a:t>Video Multicast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895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072898" cy="679903"/>
          </a:xfrm>
        </p:spPr>
        <p:txBody>
          <a:bodyPr/>
          <a:lstStyle/>
          <a:p>
            <a:r>
              <a:rPr lang="en-US" dirty="0" smtClean="0"/>
              <a:t>Recent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120775"/>
            <a:ext cx="8229600" cy="5589739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err="1" smtClean="0"/>
              <a:t>ZipTx</a:t>
            </a:r>
            <a:endParaRPr lang="en-US" sz="3400" dirty="0" smtClean="0"/>
          </a:p>
          <a:p>
            <a:pPr marL="341313" indent="0"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K. Lin, N. 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</a:rPr>
              <a:t>Kushman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and D. 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</a:rPr>
              <a:t>Katabi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, “Harnessing Partial Packets in 802.11 Networks,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” ACM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MOBICOM, 2008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1313" indent="0">
              <a:buNone/>
            </a:pPr>
            <a:r>
              <a:rPr lang="en-US" sz="2900" dirty="0" smtClean="0"/>
              <a:t>Exploit partial packets with consideration of bit-rate adaptation</a:t>
            </a:r>
          </a:p>
          <a:p>
            <a:r>
              <a:rPr lang="en-US" sz="3400" dirty="0" err="1" smtClean="0"/>
              <a:t>SoftRate</a:t>
            </a:r>
            <a:endParaRPr lang="en-US" sz="3400" dirty="0"/>
          </a:p>
          <a:p>
            <a:pPr marL="341313" indent="0"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M.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</a:rPr>
              <a:t>Vutukuru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H. 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</a:rPr>
              <a:t>Balakrishnan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and K.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Jamieson, “Cross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-Layer Wireless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Bit Rate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Adaptation,” ACM SIGCOMM, 2009</a:t>
            </a:r>
          </a:p>
          <a:p>
            <a:pPr marL="341313" indent="0">
              <a:buNone/>
            </a:pPr>
            <a:r>
              <a:rPr lang="en-US" sz="2900" dirty="0" smtClean="0"/>
              <a:t>Exploit soft information to improve selection accuracy</a:t>
            </a:r>
          </a:p>
          <a:p>
            <a:r>
              <a:rPr lang="en-US" sz="3400" dirty="0" smtClean="0"/>
              <a:t>FARA</a:t>
            </a:r>
          </a:p>
          <a:p>
            <a:pPr marL="341313" indent="0">
              <a:buNone/>
            </a:pPr>
            <a:r>
              <a:rPr lang="en-US" sz="2600" dirty="0">
                <a:solidFill>
                  <a:srgbClr val="7F7F7F"/>
                </a:solidFill>
              </a:rPr>
              <a:t>H. Rahul, F. </a:t>
            </a:r>
            <a:r>
              <a:rPr lang="en-US" sz="2600" dirty="0" err="1">
                <a:solidFill>
                  <a:srgbClr val="7F7F7F"/>
                </a:solidFill>
              </a:rPr>
              <a:t>Edalat</a:t>
            </a:r>
            <a:r>
              <a:rPr lang="en-US" sz="2600" dirty="0">
                <a:solidFill>
                  <a:srgbClr val="7F7F7F"/>
                </a:solidFill>
              </a:rPr>
              <a:t>, D. </a:t>
            </a:r>
            <a:r>
              <a:rPr lang="en-US" sz="2600" dirty="0" err="1">
                <a:solidFill>
                  <a:srgbClr val="7F7F7F"/>
                </a:solidFill>
              </a:rPr>
              <a:t>Katabi</a:t>
            </a:r>
            <a:r>
              <a:rPr lang="en-US" sz="2600" dirty="0">
                <a:solidFill>
                  <a:srgbClr val="7F7F7F"/>
                </a:solidFill>
              </a:rPr>
              <a:t> and C. </a:t>
            </a:r>
            <a:r>
              <a:rPr lang="en-US" sz="2600" dirty="0" err="1">
                <a:solidFill>
                  <a:srgbClr val="7F7F7F"/>
                </a:solidFill>
              </a:rPr>
              <a:t>Sodini</a:t>
            </a:r>
            <a:r>
              <a:rPr lang="en-US" sz="2600" dirty="0">
                <a:solidFill>
                  <a:srgbClr val="7F7F7F"/>
                </a:solidFill>
              </a:rPr>
              <a:t>, “Frequency-Aware Rate Adaptation and MAC Protocols,” ACM MOBICOM, 2009</a:t>
            </a:r>
          </a:p>
          <a:p>
            <a:pPr marL="341313" indent="0">
              <a:buNone/>
            </a:pPr>
            <a:r>
              <a:rPr lang="en-US" sz="2900" dirty="0" smtClean="0"/>
              <a:t>Adapt the bit-rate for every OFDM subcarrier</a:t>
            </a:r>
            <a:endParaRPr lang="en-US" sz="2900" dirty="0"/>
          </a:p>
          <a:p>
            <a:r>
              <a:rPr lang="en-US" sz="3400" dirty="0" smtClean="0"/>
              <a:t>ESNR</a:t>
            </a:r>
          </a:p>
          <a:p>
            <a:pPr marL="341313" indent="0">
              <a:buNone/>
            </a:pPr>
            <a:r>
              <a:rPr lang="en-US" sz="2600" dirty="0">
                <a:solidFill>
                  <a:srgbClr val="7F7F7F"/>
                </a:solidFill>
              </a:rPr>
              <a:t>D. </a:t>
            </a:r>
            <a:r>
              <a:rPr lang="en-US" sz="2600" dirty="0" err="1">
                <a:solidFill>
                  <a:srgbClr val="7F7F7F"/>
                </a:solidFill>
              </a:rPr>
              <a:t>Halperin</a:t>
            </a:r>
            <a:r>
              <a:rPr lang="en-US" sz="2600" dirty="0">
                <a:solidFill>
                  <a:srgbClr val="7F7F7F"/>
                </a:solidFill>
              </a:rPr>
              <a:t>, W. Hu, A. </a:t>
            </a:r>
            <a:r>
              <a:rPr lang="en-US" sz="2600" dirty="0" err="1" smtClean="0">
                <a:solidFill>
                  <a:srgbClr val="7F7F7F"/>
                </a:solidFill>
              </a:rPr>
              <a:t>Sheth</a:t>
            </a:r>
            <a:r>
              <a:rPr lang="en-US" sz="2600" dirty="0" smtClean="0">
                <a:solidFill>
                  <a:srgbClr val="7F7F7F"/>
                </a:solidFill>
              </a:rPr>
              <a:t> and </a:t>
            </a:r>
            <a:r>
              <a:rPr lang="en-US" sz="2600" dirty="0">
                <a:solidFill>
                  <a:srgbClr val="7F7F7F"/>
                </a:solidFill>
              </a:rPr>
              <a:t>D. </a:t>
            </a:r>
            <a:r>
              <a:rPr lang="en-US" sz="2600" dirty="0" err="1">
                <a:solidFill>
                  <a:srgbClr val="7F7F7F"/>
                </a:solidFill>
              </a:rPr>
              <a:t>Wetherall</a:t>
            </a:r>
            <a:r>
              <a:rPr lang="en-US" sz="2600" dirty="0">
                <a:solidFill>
                  <a:srgbClr val="7F7F7F"/>
                </a:solidFill>
              </a:rPr>
              <a:t>, “Predictable 802.11 Packet Delivery from Wireless Channel Measurements”, ACM SIGCOMM, </a:t>
            </a:r>
            <a:r>
              <a:rPr lang="en-US" sz="2600" dirty="0" smtClean="0">
                <a:solidFill>
                  <a:srgbClr val="7F7F7F"/>
                </a:solidFill>
              </a:rPr>
              <a:t>2010</a:t>
            </a:r>
          </a:p>
          <a:p>
            <a:pPr marL="341313" indent="0">
              <a:buNone/>
            </a:pPr>
            <a:r>
              <a:rPr lang="en-US" sz="2900" dirty="0" smtClean="0"/>
              <a:t>Consider frequency selective fading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71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bit-rate adaptation?</a:t>
            </a:r>
          </a:p>
          <a:p>
            <a:r>
              <a:rPr lang="en-US" dirty="0" smtClean="0"/>
              <a:t>What are the challenges?</a:t>
            </a:r>
          </a:p>
          <a:p>
            <a:r>
              <a:rPr lang="en-US" dirty="0" smtClean="0"/>
              <a:t>Receiver-based bit-rate adaptation</a:t>
            </a:r>
          </a:p>
          <a:p>
            <a:r>
              <a:rPr lang="en-US" dirty="0" smtClean="0"/>
              <a:t>Transmitter-based bit-rate adaptation</a:t>
            </a:r>
          </a:p>
          <a:p>
            <a:r>
              <a:rPr lang="en-US" dirty="0" smtClean="0"/>
              <a:t>Bit-rate adaptation for multicast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53319" y="995476"/>
            <a:ext cx="1226822" cy="72008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2128" y="1009619"/>
            <a:ext cx="1713424" cy="37672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Bit-Rates in 802.11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77" y="1044354"/>
            <a:ext cx="8407846" cy="54550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random errors</a:t>
            </a:r>
          </a:p>
          <a:p>
            <a:pPr lvl="1"/>
            <a:r>
              <a:rPr lang="en-US" sz="2400" dirty="0" smtClean="0"/>
              <a:t>1/2: Add 1</a:t>
            </a:r>
            <a:r>
              <a:rPr lang="en-US" sz="2400" dirty="0"/>
              <a:t>x</a:t>
            </a:r>
            <a:r>
              <a:rPr lang="en-US" sz="2400" dirty="0" smtClean="0"/>
              <a:t> redundant bits</a:t>
            </a:r>
          </a:p>
          <a:p>
            <a:pPr lvl="1"/>
            <a:r>
              <a:rPr lang="en-US" sz="2400" dirty="0" smtClean="0"/>
              <a:t>3/4: Add 1/3x redundant bits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Haven’t solved the problem yet</a:t>
            </a:r>
          </a:p>
          <a:p>
            <a:pPr lvl="1"/>
            <a:r>
              <a:rPr lang="en-US" sz="2400" dirty="0" smtClean="0"/>
              <a:t>Data input: 1, 1, 0, 1, 0, 1, 1, 0, …</a:t>
            </a:r>
          </a:p>
          <a:p>
            <a:pPr lvl="1"/>
            <a:r>
              <a:rPr lang="en-US" sz="2400" dirty="0" smtClean="0"/>
              <a:t>After encoding: </a:t>
            </a:r>
            <a:br>
              <a:rPr lang="en-US" sz="2400" dirty="0" smtClean="0"/>
            </a:br>
            <a:r>
              <a:rPr lang="en-US" sz="2400" dirty="0" smtClean="0"/>
              <a:t>1, 1, 1, 1, 0, 0, 1, 1, 0, 0, 1, 1, 1, 1, 0, 0, ….</a:t>
            </a:r>
          </a:p>
          <a:p>
            <a:pPr lvl="1"/>
            <a:endParaRPr lang="en-US" dirty="0"/>
          </a:p>
          <a:p>
            <a:pPr lvl="1"/>
            <a:r>
              <a:rPr lang="en-US" sz="2400" dirty="0" smtClean="0"/>
              <a:t>Still one bit error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/>
              <a:t>Suffer from </a:t>
            </a:r>
            <a:r>
              <a:rPr lang="en-US" sz="2400" dirty="0" smtClean="0"/>
              <a:t>burst </a:t>
            </a:r>
            <a:r>
              <a:rPr lang="en-US" sz="2400" dirty="0"/>
              <a:t>errors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3157869" y="4414123"/>
            <a:ext cx="1296144" cy="504056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Interleave and De-interleave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543709" y="2037244"/>
            <a:ext cx="1871359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Source coding</a:t>
            </a:r>
            <a:endParaRPr lang="en-US" sz="2000" dirty="0"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343906" y="2037243"/>
            <a:ext cx="1871361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Interleave</a:t>
            </a:r>
            <a:endParaRPr lang="en-US" sz="2000" dirty="0"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144106" y="2019246"/>
            <a:ext cx="1871361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Modulation</a:t>
            </a:r>
            <a:endParaRPr lang="en-US" sz="2000" dirty="0"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084593" y="2019247"/>
            <a:ext cx="1871359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D/A</a:t>
            </a:r>
            <a:endParaRPr lang="en-US" sz="2000" dirty="0">
              <a:cs typeface="Trebuchet MS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7308305" y="2439287"/>
            <a:ext cx="576064" cy="65926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2456" y="314322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channel</a:t>
            </a:r>
            <a:endParaRPr lang="en-US" dirty="0"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3827" y="375151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noise</a:t>
            </a:r>
            <a:endParaRPr lang="en-US" dirty="0">
              <a:cs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40353" y="3790624"/>
            <a:ext cx="288032" cy="3160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>
            <a:off x="7884369" y="3512555"/>
            <a:ext cx="0" cy="2780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6"/>
          </p:cNvCxnSpPr>
          <p:nvPr/>
        </p:nvCxnSpPr>
        <p:spPr>
          <a:xfrm flipH="1">
            <a:off x="8028385" y="3948643"/>
            <a:ext cx="25894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01019" y="3617353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15" name="Elbow Connector 14"/>
          <p:cNvCxnSpPr>
            <a:stCxn id="14" idx="2"/>
            <a:endCxn id="37" idx="2"/>
          </p:cNvCxnSpPr>
          <p:nvPr/>
        </p:nvCxnSpPr>
        <p:spPr>
          <a:xfrm rot="5400000">
            <a:off x="7051925" y="4454778"/>
            <a:ext cx="1099074" cy="593775"/>
          </a:xfrm>
          <a:prstGeom prst="bentConnector4">
            <a:avLst>
              <a:gd name="adj1" fmla="val 36897"/>
              <a:gd name="adj2" fmla="val -81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0"/>
          </p:cNvCxnSpPr>
          <p:nvPr/>
        </p:nvCxnSpPr>
        <p:spPr>
          <a:xfrm>
            <a:off x="755576" y="2325275"/>
            <a:ext cx="43578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5" idx="0"/>
          </p:cNvCxnSpPr>
          <p:nvPr/>
        </p:nvCxnSpPr>
        <p:spPr>
          <a:xfrm flipV="1">
            <a:off x="1767421" y="2325275"/>
            <a:ext cx="1224134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6" idx="0"/>
          </p:cNvCxnSpPr>
          <p:nvPr/>
        </p:nvCxnSpPr>
        <p:spPr>
          <a:xfrm flipV="1">
            <a:off x="3567619" y="2307278"/>
            <a:ext cx="1224136" cy="179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7" idx="0"/>
          </p:cNvCxnSpPr>
          <p:nvPr/>
        </p:nvCxnSpPr>
        <p:spPr>
          <a:xfrm>
            <a:off x="5367819" y="2307278"/>
            <a:ext cx="1364422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873" y="1669580"/>
            <a:ext cx="120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1, 1, 0, 1, 0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67421" y="1637314"/>
            <a:ext cx="12644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1, 1</a:t>
            </a:r>
            <a:r>
              <a:rPr lang="en-US" sz="1600" dirty="0" smtClean="0"/>
              <a:t>, 1, 1, </a:t>
            </a:r>
            <a:r>
              <a:rPr lang="en-US" sz="1600" dirty="0"/>
              <a:t>0,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0, 1, 1, 0, 0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3566931" y="1637314"/>
            <a:ext cx="12644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</a:t>
            </a:r>
            <a:r>
              <a:rPr lang="en-US" sz="1600" dirty="0" smtClean="0"/>
              <a:t>0, 0, 1, </a:t>
            </a:r>
            <a:r>
              <a:rPr lang="en-US" sz="1600" dirty="0"/>
              <a:t>0,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1, 1, 0, 1, 1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5325884" y="1669580"/>
            <a:ext cx="14688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</a:t>
            </a:r>
            <a:r>
              <a:rPr lang="en-US" sz="1600" dirty="0" smtClean="0"/>
              <a:t>-1, -1, 1, -1, </a:t>
            </a:r>
            <a:br>
              <a:rPr lang="en-US" sz="1600" dirty="0" smtClean="0"/>
            </a:br>
            <a:r>
              <a:rPr lang="en-US" sz="1600" dirty="0" smtClean="0"/>
              <a:t>1, 1, -1, 1, 1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28460" y="5031166"/>
            <a:ext cx="1894396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Decoding</a:t>
            </a:r>
            <a:endParaRPr lang="en-US" sz="2000" dirty="0">
              <a:cs typeface="Trebuchet MS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328658" y="5031166"/>
            <a:ext cx="1894396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De-interleave</a:t>
            </a:r>
            <a:endParaRPr lang="en-US" sz="2000" dirty="0">
              <a:cs typeface="Trebuchet MS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4128858" y="5013169"/>
            <a:ext cx="1894396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De-modulation</a:t>
            </a:r>
            <a:endParaRPr lang="en-US" sz="2000" dirty="0">
              <a:cs typeface="Trebuchet MS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6069343" y="5013170"/>
            <a:ext cx="189439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2000" dirty="0" smtClean="0">
                <a:cs typeface="Trebuchet MS"/>
              </a:rPr>
              <a:t>A/D</a:t>
            </a:r>
            <a:endParaRPr lang="en-US" sz="2000" dirty="0">
              <a:cs typeface="Trebuchet MS"/>
            </a:endParaRPr>
          </a:p>
        </p:txBody>
      </p:sp>
      <p:cxnSp>
        <p:nvCxnSpPr>
          <p:cNvPr id="38" name="Straight Arrow Connector 37"/>
          <p:cNvCxnSpPr>
            <a:endCxn id="34" idx="0"/>
          </p:cNvCxnSpPr>
          <p:nvPr/>
        </p:nvCxnSpPr>
        <p:spPr>
          <a:xfrm>
            <a:off x="755576" y="5319198"/>
            <a:ext cx="432050" cy="0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2"/>
            <a:endCxn id="35" idx="0"/>
          </p:cNvCxnSpPr>
          <p:nvPr/>
        </p:nvCxnSpPr>
        <p:spPr>
          <a:xfrm>
            <a:off x="1763690" y="5319198"/>
            <a:ext cx="1224134" cy="0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6" idx="0"/>
          </p:cNvCxnSpPr>
          <p:nvPr/>
        </p:nvCxnSpPr>
        <p:spPr>
          <a:xfrm flipV="1">
            <a:off x="3563888" y="5301201"/>
            <a:ext cx="1224136" cy="17997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2"/>
            <a:endCxn id="37" idx="0"/>
          </p:cNvCxnSpPr>
          <p:nvPr/>
        </p:nvCxnSpPr>
        <p:spPr>
          <a:xfrm>
            <a:off x="5364088" y="5301201"/>
            <a:ext cx="1364422" cy="1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763690" y="4517322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</a:t>
            </a:r>
            <a:r>
              <a:rPr lang="en-US" sz="1600" b="1" dirty="0">
                <a:solidFill>
                  <a:schemeClr val="accent2"/>
                </a:solidFill>
              </a:rPr>
              <a:t>0</a:t>
            </a:r>
            <a:r>
              <a:rPr lang="en-US" sz="1600" dirty="0" smtClean="0"/>
              <a:t>, 1, 1, </a:t>
            </a:r>
            <a:r>
              <a:rPr lang="en-US" sz="1600" dirty="0"/>
              <a:t>0,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0, 1, 1, </a:t>
            </a:r>
            <a:r>
              <a:rPr lang="en-US" sz="1600" b="1" dirty="0">
                <a:solidFill>
                  <a:schemeClr val="accent2"/>
                </a:solidFill>
              </a:rPr>
              <a:t>1</a:t>
            </a:r>
            <a:r>
              <a:rPr lang="en-US" sz="1600" dirty="0" smtClean="0"/>
              <a:t>, 0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3563200" y="4517322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1, 0</a:t>
            </a:r>
            <a:r>
              <a:rPr lang="en-US" sz="1600" dirty="0" smtClean="0"/>
              <a:t>, </a:t>
            </a:r>
            <a:r>
              <a:rPr lang="en-US" sz="1600" b="1" dirty="0">
                <a:solidFill>
                  <a:schemeClr val="accent2"/>
                </a:solidFill>
              </a:rPr>
              <a:t>1, 0,</a:t>
            </a:r>
            <a:r>
              <a:rPr lang="en-US" sz="1600" dirty="0" smtClean="0"/>
              <a:t> </a:t>
            </a:r>
            <a:r>
              <a:rPr lang="en-US" sz="1600" dirty="0"/>
              <a:t>0,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1, 1, 0, 1, 1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5322153" y="4549588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</a:t>
            </a:r>
            <a:r>
              <a:rPr lang="en-US" sz="1600" dirty="0" smtClean="0"/>
              <a:t>-1, </a:t>
            </a:r>
            <a:r>
              <a:rPr lang="en-US" sz="1600" b="1" dirty="0" smtClean="0">
                <a:solidFill>
                  <a:schemeClr val="accent2"/>
                </a:solidFill>
              </a:rPr>
              <a:t>1, -1</a:t>
            </a:r>
            <a:r>
              <a:rPr lang="en-US" sz="1600" dirty="0" smtClean="0"/>
              <a:t>, -1, </a:t>
            </a:r>
            <a:br>
              <a:rPr lang="en-US" sz="1600" dirty="0" smtClean="0"/>
            </a:br>
            <a:r>
              <a:rPr lang="en-US" sz="1600" dirty="0" smtClean="0"/>
              <a:t>1, 1, -1, 1, 1</a:t>
            </a:r>
            <a:endParaRPr lang="en-US" sz="1600" dirty="0"/>
          </a:p>
        </p:txBody>
      </p:sp>
      <p:sp>
        <p:nvSpPr>
          <p:cNvPr id="45" name="Rectangle 44"/>
          <p:cNvSpPr/>
          <p:nvPr/>
        </p:nvSpPr>
        <p:spPr>
          <a:xfrm>
            <a:off x="35496" y="4756632"/>
            <a:ext cx="120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1, 1, 0, 1, 0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19872" y="945081"/>
            <a:ext cx="1675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Trebuchet MS"/>
              </a:rPr>
              <a:t>Transmitter</a:t>
            </a:r>
            <a:endParaRPr lang="en-US" sz="2400" dirty="0">
              <a:cs typeface="Trebuchet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6612" y="6159987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Trebuchet MS"/>
              </a:rPr>
              <a:t>Receiver</a:t>
            </a:r>
            <a:endParaRPr lang="en-US" sz="2400" dirty="0">
              <a:cs typeface="Trebuchet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0750" y="3397772"/>
            <a:ext cx="359300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 a more uniform distribution of errors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 animBg="1"/>
      <p:bldP spid="14" grpId="0"/>
      <p:bldP spid="29" grpId="0"/>
      <p:bldP spid="30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Quality vs. Bit-Rate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channels are very good</a:t>
            </a:r>
          </a:p>
          <a:p>
            <a:pPr lvl="1"/>
            <a:r>
              <a:rPr lang="en-US" dirty="0" smtClean="0"/>
              <a:t>Encode more digital bits as a symbol</a:t>
            </a:r>
          </a:p>
          <a:p>
            <a:pPr lvl="1"/>
            <a:endParaRPr lang="en-US" dirty="0"/>
          </a:p>
          <a:p>
            <a:r>
              <a:rPr lang="en-US" dirty="0" smtClean="0"/>
              <a:t>When channels are noisy</a:t>
            </a:r>
          </a:p>
          <a:p>
            <a:pPr lvl="1"/>
            <a:r>
              <a:rPr lang="en-US" dirty="0" smtClean="0"/>
              <a:t>Encode fewer data bits as a sample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00" y="4670495"/>
            <a:ext cx="85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  <a:ea typeface="MS UI Gothic" pitchFamily="34" charset="-128"/>
                <a:cs typeface="Lucida Sans Unicode" pitchFamily="34" charset="0"/>
              </a:rPr>
              <a:t>Why </a:t>
            </a:r>
            <a:r>
              <a:rPr lang="en-US" sz="2800" dirty="0" smtClean="0">
                <a:solidFill>
                  <a:schemeClr val="accent5"/>
                </a:solidFill>
                <a:ea typeface="MS UI Gothic" pitchFamily="34" charset="-128"/>
                <a:cs typeface="Lucida Sans Unicode" pitchFamily="34" charset="0"/>
              </a:rPr>
              <a:t>is it affected </a:t>
            </a:r>
            <a:r>
              <a:rPr lang="en-US" sz="2800" dirty="0">
                <a:solidFill>
                  <a:schemeClr val="accent5"/>
                </a:solidFill>
                <a:ea typeface="MS UI Gothic" pitchFamily="34" charset="-128"/>
                <a:cs typeface="Lucida Sans Unicode" pitchFamily="34" charset="0"/>
              </a:rPr>
              <a:t>by the channel quality?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Error Probability vs. </a:t>
            </a:r>
            <a:r>
              <a:rPr lang="en-US" smtClean="0">
                <a:latin typeface="+mn-lt"/>
              </a:rPr>
              <a:t>Modulations</a:t>
            </a: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224" y="1537628"/>
            <a:ext cx="3941999" cy="2737480"/>
            <a:chOff x="303224" y="1052736"/>
            <a:chExt cx="3941999" cy="2737480"/>
          </a:xfrm>
        </p:grpSpPr>
        <p:grpSp>
          <p:nvGrpSpPr>
            <p:cNvPr id="5" name="Group 4"/>
            <p:cNvGrpSpPr/>
            <p:nvPr/>
          </p:nvGrpSpPr>
          <p:grpSpPr>
            <a:xfrm>
              <a:off x="683568" y="1052736"/>
              <a:ext cx="3561655" cy="2737480"/>
              <a:chOff x="866329" y="1268760"/>
              <a:chExt cx="3561655" cy="273748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866329" y="2780928"/>
                <a:ext cx="3312368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2518483" y="1628800"/>
                <a:ext cx="0" cy="23774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178697" y="2564904"/>
                <a:ext cx="2492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</a:t>
                </a:r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35590" y="1268760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Q</a:t>
                </a:r>
                <a:endParaRPr lang="en-US" sz="20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03224" y="1095127"/>
              <a:ext cx="899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BPSK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50464" y="2492896"/>
              <a:ext cx="137160" cy="137160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26728" y="2492896"/>
              <a:ext cx="137160" cy="137160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59832" y="211369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Trebuchet MS"/>
              </a:rPr>
              <a:t>|noise|</a:t>
            </a:r>
            <a:endParaRPr lang="en-US" sz="2400" dirty="0">
              <a:cs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6197" y="5002503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Trebuchet MS"/>
              </a:rPr>
              <a:t>SNR = 10log10 </a:t>
            </a:r>
            <a:r>
              <a:rPr lang="en-US" sz="2400" smtClean="0">
                <a:cs typeface="Trebuchet MS"/>
              </a:rPr>
              <a:t>(|signal|</a:t>
            </a:r>
            <a:r>
              <a:rPr lang="en-US" sz="2400" baseline="30000" smtClean="0">
                <a:cs typeface="Trebuchet MS"/>
              </a:rPr>
              <a:t>2</a:t>
            </a:r>
            <a:r>
              <a:rPr lang="en-US" sz="2400" smtClean="0">
                <a:cs typeface="Trebuchet MS"/>
              </a:rPr>
              <a:t>/|noise|</a:t>
            </a:r>
            <a:r>
              <a:rPr lang="en-US" sz="2400" baseline="30000" smtClean="0">
                <a:cs typeface="Trebuchet MS"/>
              </a:rPr>
              <a:t>2</a:t>
            </a:r>
            <a:r>
              <a:rPr lang="en-US" sz="2400" smtClean="0">
                <a:cs typeface="Trebuchet MS"/>
              </a:rPr>
              <a:t>)</a:t>
            </a:r>
            <a:endParaRPr lang="en-US" sz="2400" dirty="0">
              <a:cs typeface="Trebuchet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8750" y="3193812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rebuchet MS"/>
              </a:rPr>
              <a:t>|</a:t>
            </a:r>
            <a:r>
              <a:rPr lang="en-US" sz="2400" dirty="0" smtClean="0">
                <a:cs typeface="Trebuchet MS"/>
              </a:rPr>
              <a:t>signal|</a:t>
            </a:r>
            <a:endParaRPr lang="en-US" sz="2400" dirty="0">
              <a:cs typeface="Trebuchet M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345529" y="3185351"/>
            <a:ext cx="1146352" cy="8461"/>
          </a:xfrm>
          <a:prstGeom prst="straightConnector1">
            <a:avLst/>
          </a:prstGeom>
          <a:ln w="25400">
            <a:headEnd type="stealth" w="lg" len="lg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6289" y="4312980"/>
            <a:ext cx="30283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  <a:cs typeface="Trebuchet MS"/>
              </a:rPr>
              <a:t>decode correctly</a:t>
            </a:r>
            <a:endParaRPr lang="en-US" sz="2600" dirty="0">
              <a:solidFill>
                <a:schemeClr val="accent5"/>
              </a:solidFill>
              <a:cs typeface="Trebuchet M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99992" y="1536452"/>
            <a:ext cx="3888432" cy="2737480"/>
            <a:chOff x="4716016" y="1052736"/>
            <a:chExt cx="3888432" cy="2737480"/>
          </a:xfrm>
        </p:grpSpPr>
        <p:sp>
          <p:nvSpPr>
            <p:cNvPr id="29" name="TextBox 28"/>
            <p:cNvSpPr txBox="1"/>
            <p:nvPr/>
          </p:nvSpPr>
          <p:spPr>
            <a:xfrm>
              <a:off x="4716016" y="109512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QPSK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042793" y="1052736"/>
              <a:ext cx="3561655" cy="2737480"/>
              <a:chOff x="866329" y="1268760"/>
              <a:chExt cx="3561655" cy="273748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866329" y="2780928"/>
                <a:ext cx="3312368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2518483" y="1628800"/>
                <a:ext cx="0" cy="23774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178697" y="2564904"/>
                <a:ext cx="2492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</a:t>
                </a:r>
                <a:endParaRPr lang="en-US" sz="2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35590" y="1268760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Q</a:t>
                </a:r>
                <a:endParaRPr lang="en-US" sz="2000" dirty="0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5586968" y="1556792"/>
              <a:ext cx="137160" cy="137160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86968" y="3356992"/>
              <a:ext cx="137160" cy="137160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740352" y="1556792"/>
              <a:ext cx="137160" cy="137160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740352" y="3356992"/>
              <a:ext cx="137160" cy="137160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4368" y="141277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24128" y="141277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25977" y="320368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97762" y="321297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00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 flipV="1">
            <a:off x="6505280" y="3080571"/>
            <a:ext cx="1010782" cy="761313"/>
          </a:xfrm>
          <a:prstGeom prst="straightConnector1">
            <a:avLst/>
          </a:prstGeom>
          <a:ln w="25400">
            <a:headEnd type="stealth" w="lg" len="lg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201088">
            <a:off x="6574288" y="3658806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rebuchet MS"/>
              </a:rPr>
              <a:t>|</a:t>
            </a:r>
            <a:r>
              <a:rPr lang="en-US" sz="2400" dirty="0" smtClean="0">
                <a:cs typeface="Trebuchet MS"/>
              </a:rPr>
              <a:t>signal|</a:t>
            </a:r>
            <a:endParaRPr lang="en-US" sz="2400" dirty="0">
              <a:cs typeface="Trebuchet MS"/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6791289" y="2663840"/>
            <a:ext cx="216024" cy="216024"/>
          </a:xfrm>
          <a:prstGeom prst="star5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34" idx="0"/>
          </p:cNvCxnSpPr>
          <p:nvPr/>
        </p:nvCxnSpPr>
        <p:spPr>
          <a:xfrm flipH="1" flipV="1">
            <a:off x="6994355" y="2918738"/>
            <a:ext cx="598553" cy="92197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5-Point Star 54"/>
          <p:cNvSpPr/>
          <p:nvPr/>
        </p:nvSpPr>
        <p:spPr>
          <a:xfrm>
            <a:off x="2627784" y="1753652"/>
            <a:ext cx="216024" cy="216024"/>
          </a:xfrm>
          <a:prstGeom prst="star5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2830850" y="2008550"/>
            <a:ext cx="598553" cy="92197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39532" y="3129510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Trebuchet MS"/>
              </a:rPr>
              <a:t>|noise|</a:t>
            </a:r>
            <a:endParaRPr lang="en-US" sz="2400" dirty="0">
              <a:cs typeface="Trebuchet M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28505" y="4312980"/>
            <a:ext cx="3299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accent5"/>
                </a:solidFill>
                <a:cs typeface="Trebuchet MS"/>
              </a:rPr>
              <a:t>decode </a:t>
            </a:r>
            <a:r>
              <a:rPr lang="en-US" sz="2600" dirty="0" smtClean="0">
                <a:solidFill>
                  <a:schemeClr val="accent5"/>
                </a:solidFill>
                <a:cs typeface="Trebuchet MS"/>
              </a:rPr>
              <a:t>incorrectly</a:t>
            </a:r>
            <a:endParaRPr lang="en-US" sz="2600" dirty="0">
              <a:solidFill>
                <a:schemeClr val="accent5"/>
              </a:solidFill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76655" y="1011120"/>
            <a:ext cx="277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cs typeface="Trebuchet MS"/>
              </a:rPr>
              <a:t>Given the same SNR</a:t>
            </a:r>
            <a:endParaRPr lang="en-US" sz="2400" u="sng" dirty="0">
              <a:cs typeface="Trebuchet M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5300" y="5558012"/>
            <a:ext cx="7865368" cy="1008112"/>
          </a:xfrm>
          <a:prstGeom prst="roundRect">
            <a:avLst>
              <a:gd name="adj" fmla="val 9352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Trebuchet MS"/>
              </a:rPr>
              <a:t>Given the same SNR, decodable for BPSK, </a:t>
            </a:r>
            <a:br>
              <a:rPr lang="en-US" sz="2800" dirty="0" smtClean="0">
                <a:solidFill>
                  <a:schemeClr val="tx1"/>
                </a:solidFill>
                <a:cs typeface="Trebuchet MS"/>
              </a:rPr>
            </a:br>
            <a:r>
              <a:rPr lang="en-US" sz="2800" dirty="0" smtClean="0">
                <a:solidFill>
                  <a:schemeClr val="tx1"/>
                </a:solidFill>
                <a:cs typeface="Trebuchet MS"/>
              </a:rPr>
              <a:t>but un-decodable for QPSK</a:t>
            </a:r>
            <a:endParaRPr lang="en-US" sz="2800" dirty="0">
              <a:solidFill>
                <a:schemeClr val="tx1"/>
              </a:solidFill>
              <a:cs typeface="Trebuchet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/>
      <p:bldP spid="47" grpId="0"/>
      <p:bldP spid="49" grpId="0" animBg="1"/>
      <p:bldP spid="57" grpId="0"/>
      <p:bldP spid="58" grpId="0"/>
      <p:bldP spid="59" grpId="0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 vs. BER (Bit Error Rate)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6813488" cy="48411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61668" y="1153258"/>
            <a:ext cx="52074" cy="4940038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6093296"/>
            <a:ext cx="374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Trebuchet MS"/>
              </a:rPr>
              <a:t>802.11 operating region 5dB</a:t>
            </a:r>
            <a:endParaRPr lang="en-US" sz="2400" dirty="0">
              <a:solidFill>
                <a:schemeClr val="accent2"/>
              </a:solidFill>
              <a:cs typeface="Trebuchet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68760" y="3377381"/>
            <a:ext cx="4511339" cy="1610666"/>
          </a:xfrm>
          <a:prstGeom prst="roundRect">
            <a:avLst>
              <a:gd name="adj" fmla="val 9352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Trebuchet MS"/>
              </a:rPr>
              <a:t>Given the same SNR, a higher order modulation leads to </a:t>
            </a:r>
            <a:r>
              <a:rPr lang="en-US" sz="2800" smtClean="0">
                <a:solidFill>
                  <a:schemeClr val="tx1"/>
                </a:solidFill>
                <a:cs typeface="Trebuchet MS"/>
              </a:rPr>
              <a:t>a higher BER</a:t>
            </a:r>
            <a:endParaRPr lang="en-US" sz="2800" dirty="0">
              <a:solidFill>
                <a:schemeClr val="tx1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14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2956</TotalTime>
  <Words>2053</Words>
  <Application>Microsoft Macintosh PowerPoint</Application>
  <PresentationFormat>On-screen Show (4:3)</PresentationFormat>
  <Paragraphs>422</Paragraphs>
  <Slides>29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AppleSymbols</vt:lpstr>
      <vt:lpstr>Calibri</vt:lpstr>
      <vt:lpstr>Century Gothic</vt:lpstr>
      <vt:lpstr>Lucida Sans Unicode</vt:lpstr>
      <vt:lpstr>Microsoft JhengHei</vt:lpstr>
      <vt:lpstr>MS UI Gothic</vt:lpstr>
      <vt:lpstr>Trebuchet MS</vt:lpstr>
      <vt:lpstr>Wingdings</vt:lpstr>
      <vt:lpstr>新細明體</vt:lpstr>
      <vt:lpstr>Arial</vt:lpstr>
      <vt:lpstr>Office Theme</vt:lpstr>
      <vt:lpstr>Equation</vt:lpstr>
      <vt:lpstr>Wireless Communication Systems @CS.NCTU</vt:lpstr>
      <vt:lpstr>PSK and QAM</vt:lpstr>
      <vt:lpstr>Agenda</vt:lpstr>
      <vt:lpstr>Bit-Rates in 802.11</vt:lpstr>
      <vt:lpstr>Coding Rate</vt:lpstr>
      <vt:lpstr>Interleave and De-interleave</vt:lpstr>
      <vt:lpstr>Channel Quality vs. Bit-Rate</vt:lpstr>
      <vt:lpstr>Error Probability vs. Modulations</vt:lpstr>
      <vt:lpstr>SNR vs. BER (Bit Error Rate)</vt:lpstr>
      <vt:lpstr>SNR vs. PDR (Packet Delivery Ratio)</vt:lpstr>
      <vt:lpstr>Bit-Rate Selection</vt:lpstr>
      <vt:lpstr>Difficulties with Rate Adaptation</vt:lpstr>
      <vt:lpstr>Types of Auto-Rate Adaptation</vt:lpstr>
      <vt:lpstr>Sync. ACK vs. Async ACK</vt:lpstr>
      <vt:lpstr>Types of Auto-Rate Adaptation</vt:lpstr>
      <vt:lpstr>Rx-based Adaptation</vt:lpstr>
      <vt:lpstr>Tx-based Adaptation</vt:lpstr>
      <vt:lpstr>SampleRate – Tx-based Adaptation</vt:lpstr>
      <vt:lpstr>SampleRate – Throughput Estimation</vt:lpstr>
      <vt:lpstr>SampleRate</vt:lpstr>
      <vt:lpstr>RRAA – Tx-based Adaptation</vt:lpstr>
      <vt:lpstr>RRAA</vt:lpstr>
      <vt:lpstr>RRAA – Parameter Configuration</vt:lpstr>
      <vt:lpstr>Rate Adaptation for Multicast</vt:lpstr>
      <vt:lpstr>Reliable Multicast Protocol</vt:lpstr>
      <vt:lpstr>Rate Adaptation for Data Multicast</vt:lpstr>
      <vt:lpstr>Rate Adaptation for Video Multicast</vt:lpstr>
      <vt:lpstr>Rate Adaptation for Video Multicast</vt:lpstr>
      <vt:lpstr>Recent Proposals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Microsoft Office User</dc:creator>
  <cp:lastModifiedBy>Kate Lin</cp:lastModifiedBy>
  <cp:revision>1058</cp:revision>
  <cp:lastPrinted>2016-12-03T17:32:09Z</cp:lastPrinted>
  <dcterms:created xsi:type="dcterms:W3CDTF">2016-05-20T14:57:22Z</dcterms:created>
  <dcterms:modified xsi:type="dcterms:W3CDTF">2016-12-05T17:26:50Z</dcterms:modified>
</cp:coreProperties>
</file>