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9" r:id="rId14"/>
    <p:sldId id="267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9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88"/>
    <p:restoredTop sz="79142"/>
  </p:normalViewPr>
  <p:slideViewPr>
    <p:cSldViewPr snapToGrid="0" snapToObjects="1" showGuides="1">
      <p:cViewPr varScale="1">
        <p:scale>
          <a:sx n="87" d="100"/>
          <a:sy n="87" d="100"/>
        </p:scale>
        <p:origin x="568" y="184"/>
      </p:cViewPr>
      <p:guideLst>
        <p:guide orient="horz" pos="2591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3669-69F2-3243-930B-CCB8B35DED66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0528-0557-C24C-954E-CAEC5030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&amp;\text{BER}_{\text{eff},k}=\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{1}{N}\sum\text{BER}_k(\text{SNR}_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&amp;\text{ESNR}_{k}=\text{BER}^{-1}(\text{BER}_{\text{eff},k})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0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397F-C166-4041-92CF-54E9E1352EFB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37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E42F-2A93-C246-A219-2A2B8644D72C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7988-058D-2947-B984-8A327F677398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9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ppleSymbols" charset="0"/>
              <a:buChar char="⎻"/>
              <a:defRPr/>
            </a:lvl2pPr>
            <a:lvl3pPr marL="1143000" indent="-228600">
              <a:spcBef>
                <a:spcPts val="600"/>
              </a:spcBef>
              <a:buFont typeface="Wingdings" charset="2"/>
              <a:buChar char="§"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800F-1BF4-A14B-B7D0-BC850A96C93D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5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0AE3-BCA6-4B49-8987-63FDB5C98182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A916-22D9-0442-85C3-748395889AD6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559F-2A15-9D4D-8B83-06FDD20F80CE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BD44-CE2A-C34F-860D-63F3D709508E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7127-4C60-044D-B34E-752FD896A9CB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7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39B2-3565-C541-8079-77C6F87F4931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67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6101-30BE-C943-86F5-65854D79EB76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399"/>
            <a:ext cx="78867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235E-57A9-9740-B9A7-4A0D31479B9E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710" y="1469989"/>
            <a:ext cx="8429730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281516"/>
          </a:xfrm>
        </p:spPr>
        <p:txBody>
          <a:bodyPr>
            <a:normAutofit/>
          </a:bodyPr>
          <a:lstStyle/>
          <a:p>
            <a:r>
              <a:rPr lang="en-US" sz="2800" dirty="0"/>
              <a:t>Lecture </a:t>
            </a:r>
            <a:r>
              <a:rPr lang="en-US" sz="2800" dirty="0" smtClean="0"/>
              <a:t>10: </a:t>
            </a:r>
            <a:r>
              <a:rPr lang="en-US" sz="2800" dirty="0" smtClean="0"/>
              <a:t>Rate Adaptation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Frequency-Aware Rate </a:t>
            </a:r>
            <a:r>
              <a:rPr lang="en-US" sz="2800" dirty="0" smtClean="0">
                <a:solidFill>
                  <a:schemeClr val="accent2"/>
                </a:solidFill>
              </a:rPr>
              <a:t>Adaptation (MobiCom’09)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spcBef>
                <a:spcPts val="1600"/>
              </a:spcBef>
            </a:pPr>
            <a:r>
              <a:rPr lang="en-US" dirty="0" smtClean="0"/>
              <a:t>Lecturer: Kate </a:t>
            </a:r>
            <a:r>
              <a:rPr lang="en-US" dirty="0"/>
              <a:t>Ching-</a:t>
            </a:r>
            <a:r>
              <a:rPr lang="en-US" dirty="0" err="1"/>
              <a:t>Ju</a:t>
            </a:r>
            <a:r>
              <a:rPr lang="en-US" dirty="0"/>
              <a:t> Lin (</a:t>
            </a:r>
            <a:r>
              <a:rPr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4540250"/>
            <a:ext cx="8572500" cy="218122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Again, different frequencies experience different channel condition 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 smtClean="0"/>
              <a:t> frequency-selective</a:t>
            </a:r>
          </a:p>
          <a:p>
            <a:r>
              <a:rPr lang="en-US" sz="2600" dirty="0" smtClean="0"/>
              <a:t>Why not FARA? </a:t>
            </a:r>
          </a:p>
          <a:p>
            <a:pPr lvl="1"/>
            <a:r>
              <a:rPr lang="en-US" sz="2200" dirty="0" smtClean="0"/>
              <a:t>Need hardware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29" y="1259178"/>
            <a:ext cx="5505450" cy="31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SNR-based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SNR-based rate adaptation is usually inaccurate because we</a:t>
            </a:r>
          </a:p>
          <a:p>
            <a:pPr lvl="1"/>
            <a:r>
              <a:rPr lang="en-US" sz="2200" dirty="0" smtClean="0"/>
              <a:t>Assume frequency-flat fading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elect the bit-rate based on “</a:t>
            </a:r>
            <a:r>
              <a:rPr lang="en-US" sz="2200" dirty="0" smtClean="0">
                <a:solidFill>
                  <a:schemeClr val="accent2"/>
                </a:solidFill>
              </a:rPr>
              <a:t>average SNR</a:t>
            </a:r>
            <a:r>
              <a:rPr lang="en-US" sz="2200" dirty="0" smtClean="0"/>
              <a:t>” across subcarriers</a:t>
            </a:r>
          </a:p>
          <a:p>
            <a:r>
              <a:rPr lang="en-US" sz="2600" dirty="0" smtClean="0"/>
              <a:t>However, this will over-estimate the channel quality because</a:t>
            </a:r>
          </a:p>
          <a:p>
            <a:pPr lvl="1"/>
            <a:r>
              <a:rPr lang="en-US" sz="2200" dirty="0" smtClean="0"/>
              <a:t>A packet will fail to pass the CRC check even if only a few bits are in error due </a:t>
            </a:r>
            <a:r>
              <a:rPr lang="en-US" sz="2200" dirty="0" smtClean="0">
                <a:solidFill>
                  <a:schemeClr val="accent5"/>
                </a:solidFill>
              </a:rPr>
              <a:t>to frequency-selective fading</a:t>
            </a:r>
          </a:p>
        </p:txBody>
      </p:sp>
    </p:spTree>
    <p:extLst>
      <p:ext uri="{BB962C8B-B14F-4D97-AF65-F5344CB8AC3E}">
        <p14:creationId xmlns:p14="http://schemas.microsoft.com/office/powerpoint/2010/main" val="11484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515350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model: Packet SNR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295399"/>
            <a:ext cx="8618895" cy="54260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Traditional theory well </a:t>
            </a:r>
            <a:r>
              <a:rPr lang="en-US" sz="2600" dirty="0" smtClean="0"/>
              <a:t>maps </a:t>
            </a:r>
            <a:r>
              <a:rPr lang="en-US" sz="2600" dirty="0" smtClean="0"/>
              <a:t>the channel condition (SNR) to the corresponding bit-error rate (BER)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e.g.,                                                          in BPSK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But, this </a:t>
            </a:r>
            <a:r>
              <a:rPr lang="en-US" sz="2200" dirty="0" smtClean="0">
                <a:solidFill>
                  <a:schemeClr val="accent5"/>
                </a:solidFill>
              </a:rPr>
              <a:t>only work for  a narrow band channel</a:t>
            </a:r>
            <a:endParaRPr lang="en-US" sz="22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 smtClean="0"/>
              <a:t>The </a:t>
            </a:r>
            <a:r>
              <a:rPr lang="en-US" sz="2600" dirty="0" smtClean="0">
                <a:solidFill>
                  <a:schemeClr val="accent5"/>
                </a:solidFill>
              </a:rPr>
              <a:t>average SNR </a:t>
            </a:r>
            <a:r>
              <a:rPr lang="en-US" sz="2600" dirty="0" smtClean="0"/>
              <a:t>over all sub-carriers is </a:t>
            </a:r>
            <a:r>
              <a:rPr lang="en-US" sz="2600" dirty="0" smtClean="0">
                <a:solidFill>
                  <a:schemeClr val="accent5"/>
                </a:solidFill>
              </a:rPr>
              <a:t>not a good representation</a:t>
            </a:r>
            <a:r>
              <a:rPr lang="en-US" sz="2600" dirty="0" smtClean="0"/>
              <a:t> of a wideband channel 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Why? The channel condition is not a linear function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The losses in a few subcarriers would lead to packet errors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69" y="2231821"/>
            <a:ext cx="4024466" cy="6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515350" cy="679903"/>
          </a:xfrm>
        </p:spPr>
        <p:txBody>
          <a:bodyPr>
            <a:normAutofit/>
          </a:bodyPr>
          <a:lstStyle/>
          <a:p>
            <a:r>
              <a:rPr lang="en-US" dirty="0"/>
              <a:t>Traditional model: Packet SNR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4379789"/>
            <a:ext cx="8590318" cy="204006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Packet SNR</a:t>
            </a:r>
            <a:r>
              <a:rPr lang="en-US" dirty="0" smtClean="0"/>
              <a:t>: Average power of a link / Noise power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Due to frequency-selective fading, a link could have a </a:t>
            </a:r>
            <a:r>
              <a:rPr lang="en-US" dirty="0" smtClean="0">
                <a:solidFill>
                  <a:schemeClr val="accent5"/>
                </a:solidFill>
              </a:rPr>
              <a:t>higher packet SNR</a:t>
            </a:r>
            <a:r>
              <a:rPr lang="en-US" dirty="0" smtClean="0"/>
              <a:t>, but also have a </a:t>
            </a:r>
            <a:r>
              <a:rPr lang="en-US" dirty="0" smtClean="0">
                <a:solidFill>
                  <a:schemeClr val="accent5"/>
                </a:solidFill>
              </a:rPr>
              <a:t>high bit-error rate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88343" y="1533829"/>
            <a:ext cx="5133421" cy="2713703"/>
            <a:chOff x="1685104" y="4144297"/>
            <a:chExt cx="5133421" cy="27137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104" y="4144297"/>
              <a:ext cx="5133421" cy="27137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21626" y="4291781"/>
              <a:ext cx="3036324" cy="811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2418735" y="2507223"/>
            <a:ext cx="4503029" cy="0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7016" y="2322557"/>
            <a:ext cx="167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Packet SNR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5543" y="2890680"/>
            <a:ext cx="1001473" cy="1165123"/>
          </a:xfrm>
          <a:prstGeom prst="ellipse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1764" y="321298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Errors</a:t>
            </a:r>
            <a:endParaRPr lang="en-US" sz="2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SNR (ESNR)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0374"/>
            <a:ext cx="7886700" cy="557110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Can we find a metric</a:t>
            </a:r>
            <a:r>
              <a:rPr lang="en-US" sz="2600" dirty="0" smtClean="0">
                <a:solidFill>
                  <a:schemeClr val="accent2"/>
                </a:solidFill>
              </a:rPr>
              <a:t> </a:t>
            </a:r>
            <a:r>
              <a:rPr lang="en-US" sz="2600" dirty="0"/>
              <a:t>that can be </a:t>
            </a:r>
            <a:r>
              <a:rPr lang="en-US" sz="2600" dirty="0" smtClean="0"/>
              <a:t>used </a:t>
            </a:r>
            <a:r>
              <a:rPr lang="en-US" sz="2600" dirty="0"/>
              <a:t>to </a:t>
            </a:r>
          </a:p>
          <a:p>
            <a:pPr lvl="1"/>
            <a:r>
              <a:rPr lang="en-US" dirty="0" smtClean="0"/>
              <a:t>Represent </a:t>
            </a:r>
            <a:r>
              <a:rPr lang="en-US" dirty="0"/>
              <a:t>a wideband channel</a:t>
            </a:r>
          </a:p>
          <a:p>
            <a:pPr lvl="1"/>
            <a:r>
              <a:rPr lang="en-US" dirty="0"/>
              <a:t>Estimate </a:t>
            </a:r>
            <a:r>
              <a:rPr lang="en-US" dirty="0">
                <a:solidFill>
                  <a:schemeClr val="accent5"/>
                </a:solidFill>
              </a:rPr>
              <a:t>the BER of the whole </a:t>
            </a:r>
            <a:r>
              <a:rPr lang="en-US" dirty="0" smtClean="0">
                <a:solidFill>
                  <a:schemeClr val="accent5"/>
                </a:solidFill>
              </a:rPr>
              <a:t>packet</a:t>
            </a:r>
          </a:p>
          <a:p>
            <a:pPr lvl="2"/>
            <a:endParaRPr lang="en-US" sz="3400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Average SNR vs. Effective SNR</a:t>
            </a:r>
          </a:p>
          <a:p>
            <a:pPr lvl="1"/>
            <a:r>
              <a:rPr lang="en-US" dirty="0" smtClean="0"/>
              <a:t>Total power of a link vs</a:t>
            </a:r>
            <a:r>
              <a:rPr lang="en-US" dirty="0" smtClean="0">
                <a:solidFill>
                  <a:schemeClr val="accent5"/>
                </a:solidFill>
              </a:rPr>
              <a:t>. Useful power </a:t>
            </a:r>
            <a:r>
              <a:rPr lang="en-US" dirty="0" smtClean="0"/>
              <a:t>of a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2877" y="2533182"/>
            <a:ext cx="666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ym typeface="Wingdings"/>
              </a:rPr>
              <a:t> </a:t>
            </a:r>
            <a:r>
              <a:rPr lang="en-US" sz="2800" b="1" dirty="0">
                <a:solidFill>
                  <a:schemeClr val="accent2"/>
                </a:solidFill>
                <a:sym typeface="Wingdings"/>
              </a:rPr>
              <a:t>Effective SNR (ESNR)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96614" y="4007773"/>
            <a:ext cx="5133421" cy="2713703"/>
            <a:chOff x="1685104" y="4144297"/>
            <a:chExt cx="5133421" cy="27137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104" y="4144297"/>
              <a:ext cx="5133421" cy="271370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421626" y="4291781"/>
              <a:ext cx="3036324" cy="811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227006" y="4981167"/>
            <a:ext cx="4503029" cy="0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15287" y="4796501"/>
            <a:ext cx="167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Packet SNR</a:t>
            </a:r>
            <a:endParaRPr lang="en-US" sz="2400" dirty="0">
              <a:solidFill>
                <a:srgbClr val="0432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34380" y="5800935"/>
            <a:ext cx="4503029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22661" y="5616269"/>
            <a:ext cx="193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</a:rPr>
              <a:t>Effective </a:t>
            </a:r>
            <a:r>
              <a:rPr lang="en-US" sz="2400" dirty="0" smtClean="0">
                <a:solidFill>
                  <a:schemeClr val="accent2"/>
                </a:solidFill>
              </a:rPr>
              <a:t>SNR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250849" y="5549444"/>
            <a:ext cx="6861276" cy="897612"/>
          </a:xfrm>
          <a:prstGeom prst="roundRect">
            <a:avLst>
              <a:gd name="adj" fmla="val 9756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cs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SNR (ESNR)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1223"/>
            <a:ext cx="8102395" cy="4881563"/>
          </a:xfrm>
        </p:spPr>
        <p:txBody>
          <a:bodyPr/>
          <a:lstStyle/>
          <a:p>
            <a:r>
              <a:rPr lang="en-US" sz="2600" dirty="0" smtClean="0"/>
              <a:t>Benefits</a:t>
            </a:r>
          </a:p>
          <a:p>
            <a:pPr lvl="1"/>
            <a:r>
              <a:rPr lang="en-US" sz="2200" dirty="0" smtClean="0"/>
              <a:t>Can </a:t>
            </a:r>
            <a:r>
              <a:rPr lang="en-US" sz="2200" dirty="0"/>
              <a:t>accurately estimate the packet delivery rate of </a:t>
            </a:r>
            <a:r>
              <a:rPr lang="en-US" sz="2200" dirty="0" smtClean="0"/>
              <a:t>packets</a:t>
            </a:r>
          </a:p>
          <a:p>
            <a:pPr lvl="1"/>
            <a:r>
              <a:rPr lang="en-US" sz="2200" dirty="0" smtClean="0"/>
              <a:t>Pick </a:t>
            </a:r>
            <a:r>
              <a:rPr lang="en-US" sz="2200" dirty="0"/>
              <a:t>a single bit-rate that maximizes the packet delivery rate </a:t>
            </a:r>
            <a:r>
              <a:rPr lang="en-US" sz="2200" dirty="0" smtClean="0"/>
              <a:t>or the </a:t>
            </a:r>
            <a:r>
              <a:rPr lang="en-US" sz="2200" dirty="0"/>
              <a:t>effective throughput in a wideband </a:t>
            </a:r>
            <a:r>
              <a:rPr lang="en-US" sz="2200" dirty="0" smtClean="0"/>
              <a:t>channel</a:t>
            </a:r>
          </a:p>
          <a:p>
            <a:r>
              <a:rPr lang="en-US" sz="2600" dirty="0" smtClean="0"/>
              <a:t>How to calculate?</a:t>
            </a:r>
          </a:p>
          <a:p>
            <a:pPr lvl="1"/>
            <a:r>
              <a:rPr lang="en-US" sz="2200" dirty="0" smtClean="0"/>
              <a:t>Reuse the theoretical channel model derived in the textbook</a:t>
            </a:r>
          </a:p>
          <a:p>
            <a:pPr lvl="1"/>
            <a:r>
              <a:rPr lang="en-US" sz="2200" dirty="0" smtClean="0"/>
              <a:t>Find the </a:t>
            </a:r>
            <a:r>
              <a:rPr lang="en-US" sz="2200" dirty="0" smtClean="0">
                <a:solidFill>
                  <a:schemeClr val="accent2"/>
                </a:solidFill>
              </a:rPr>
              <a:t>expected BER of a link</a:t>
            </a:r>
          </a:p>
          <a:p>
            <a:pPr lvl="1"/>
            <a:r>
              <a:rPr lang="en-US" sz="2200" dirty="0" smtClean="0"/>
              <a:t>Then, convert it back to the effective SNR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0737" y="5595590"/>
            <a:ext cx="2451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narrow-band SNR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10" idx="1"/>
            <a:endCxn id="5" idx="3"/>
          </p:cNvCxnSpPr>
          <p:nvPr/>
        </p:nvCxnSpPr>
        <p:spPr>
          <a:xfrm flipH="1">
            <a:off x="4102690" y="5826423"/>
            <a:ext cx="942555" cy="0"/>
          </a:xfrm>
          <a:prstGeom prst="straightConnector1">
            <a:avLst/>
          </a:prstGeom>
          <a:ln w="38100" cmpd="dbl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45245" y="5595590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narrow-band BER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60500" y="5949533"/>
            <a:ext cx="264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effective SNR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6" idx="1"/>
            <a:endCxn id="14" idx="3"/>
          </p:cNvCxnSpPr>
          <p:nvPr/>
        </p:nvCxnSpPr>
        <p:spPr>
          <a:xfrm flipH="1" flipV="1">
            <a:off x="4102691" y="6180366"/>
            <a:ext cx="942553" cy="229"/>
          </a:xfrm>
          <a:prstGeom prst="straightConnector1">
            <a:avLst/>
          </a:prstGeom>
          <a:ln w="38100" cmpd="dbl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45244" y="5949762"/>
            <a:ext cx="163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packet 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33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BER and Effective SNR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First calculate the </a:t>
            </a:r>
            <a:r>
              <a:rPr lang="en-US" sz="2600" dirty="0" smtClean="0">
                <a:solidFill>
                  <a:schemeClr val="accent2"/>
                </a:solidFill>
              </a:rPr>
              <a:t>average BER </a:t>
            </a:r>
            <a:r>
              <a:rPr lang="en-US" sz="2600" dirty="0" smtClean="0"/>
              <a:t>of a selected modulation </a:t>
            </a:r>
            <a:r>
              <a:rPr lang="en-US" sz="2600" i="1" dirty="0" smtClean="0"/>
              <a:t>k</a:t>
            </a:r>
            <a:r>
              <a:rPr lang="en-US" sz="2600" dirty="0" smtClean="0"/>
              <a:t> across all subcarriers </a:t>
            </a:r>
            <a:r>
              <a:rPr lang="en-US" sz="2600" i="1" dirty="0" err="1" smtClean="0"/>
              <a:t>i</a:t>
            </a:r>
            <a:endParaRPr lang="en-US" sz="2600" i="1" dirty="0" smtClean="0"/>
          </a:p>
          <a:p>
            <a:pPr lvl="1"/>
            <a:endParaRPr lang="en-US" sz="2600" dirty="0" smtClean="0"/>
          </a:p>
          <a:p>
            <a:pPr>
              <a:spcBef>
                <a:spcPts val="1800"/>
              </a:spcBef>
            </a:pPr>
            <a:r>
              <a:rPr lang="en-US" sz="2600" dirty="0" smtClean="0"/>
              <a:t>Convert it back to the effective SNR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0" y="3350372"/>
            <a:ext cx="3683000" cy="38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8001" y="5944933"/>
            <a:ext cx="6008768" cy="523220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spAutoFit/>
          </a:bodyPr>
          <a:lstStyle/>
          <a:p>
            <a:pPr marL="1152525" indent="-1152525"/>
            <a:r>
              <a:rPr lang="en-US" sz="2200" dirty="0" smtClean="0"/>
              <a:t>BER</a:t>
            </a:r>
            <a:r>
              <a:rPr lang="en-US" sz="2200" baseline="-25000" dirty="0" smtClean="0"/>
              <a:t>k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(): </a:t>
            </a:r>
            <a:r>
              <a:rPr lang="en-US" sz="2200" dirty="0"/>
              <a:t>the </a:t>
            </a:r>
            <a:r>
              <a:rPr lang="en-US" sz="2200" dirty="0" smtClean="0"/>
              <a:t>inverse </a:t>
            </a:r>
            <a:r>
              <a:rPr lang="en-US" sz="2200" dirty="0"/>
              <a:t>function </a:t>
            </a:r>
            <a:r>
              <a:rPr lang="en-US" sz="2200" dirty="0" err="1" smtClean="0"/>
              <a:t>BER</a:t>
            </a:r>
            <a:r>
              <a:rPr lang="en-US" sz="2200" baseline="-25000" dirty="0" err="1" smtClean="0"/>
              <a:t>k</a:t>
            </a:r>
            <a:r>
              <a:rPr lang="en-US" sz="2200" dirty="0" smtClean="0"/>
              <a:t>()</a:t>
            </a:r>
            <a:endParaRPr lang="en-US" sz="2200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0" y="2174511"/>
            <a:ext cx="4140200" cy="63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792" y="3805499"/>
            <a:ext cx="5499858" cy="22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ESNR-based Rate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ESNR can be thought of the equivalent SNR of a wideband flat-fading channel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Hence, now we are able to use ESNR to find the optimal rate by looking up the SNR-to-rate mapping table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33" y="1137557"/>
            <a:ext cx="8871667" cy="542607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bandwidth supported in 802.11 is getting wider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20MHz in 802.11a/b/g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40MHz in 802.11n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80-160MHz in 802.11ac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802.11 adopts OFDM, which partitions the wideband channel to subcarrier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Frequency-selective fading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Different subcarriers experience independent fading due to </a:t>
            </a:r>
            <a:r>
              <a:rPr lang="en-US" dirty="0" smtClean="0">
                <a:solidFill>
                  <a:schemeClr val="accent5"/>
                </a:solidFill>
              </a:rPr>
              <a:t>the multipath effect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accent5"/>
                </a:solidFill>
              </a:rPr>
              <a:t>Different frequencies exhibit very different SNRs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But the transmitter can assign one rate to the entire band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76191"/>
            <a:ext cx="7886700" cy="17391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SNRs of different frequencies can differ by as much as 20dB</a:t>
            </a:r>
          </a:p>
          <a:p>
            <a:r>
              <a:rPr lang="en-US" sz="2600" dirty="0" smtClean="0"/>
              <a:t>Different receivers prefer different frequencies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29" y="1259178"/>
            <a:ext cx="5505450" cy="31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FARA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391167"/>
            <a:ext cx="7886700" cy="218049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Allow a receiver to measure the SNR of each sub-channel</a:t>
            </a:r>
          </a:p>
          <a:p>
            <a:r>
              <a:rPr lang="en-US" sz="2600" dirty="0"/>
              <a:t>Instead of assigning the same rate to the </a:t>
            </a:r>
            <a:r>
              <a:rPr lang="en-US" sz="2600" dirty="0" smtClean="0"/>
              <a:t>entire </a:t>
            </a:r>
            <a:r>
              <a:rPr lang="en-US" sz="2600" dirty="0"/>
              <a:t>band, </a:t>
            </a:r>
            <a:r>
              <a:rPr lang="en-US" sz="2600" dirty="0" smtClean="0"/>
              <a:t>allows </a:t>
            </a:r>
            <a:r>
              <a:rPr lang="en-US" sz="2600" dirty="0"/>
              <a:t>each </a:t>
            </a:r>
            <a:r>
              <a:rPr lang="en-US" sz="2600" dirty="0" smtClean="0"/>
              <a:t>sub-channel to </a:t>
            </a:r>
            <a:r>
              <a:rPr lang="en-US" sz="2600" dirty="0"/>
              <a:t>pick </a:t>
            </a:r>
            <a:r>
              <a:rPr lang="en-US" sz="2600" dirty="0" smtClean="0"/>
              <a:t>the optimal rate matching its SNR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29" y="1259178"/>
            <a:ext cx="5505450" cy="31319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603920" y="1495455"/>
            <a:ext cx="432048" cy="288032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35968" y="1295400"/>
            <a:ext cx="1181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54Mb/s</a:t>
            </a:r>
            <a:endParaRPr lang="en-US" sz="2200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44645" y="3554737"/>
            <a:ext cx="290355" cy="84991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5000" y="3439671"/>
            <a:ext cx="1025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6Mb/s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SNR-based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45" y="4022777"/>
            <a:ext cx="8161389" cy="28408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/>
              <a:t>Maintain a SNR-to-rate lookup table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/>
              <a:t>The </a:t>
            </a:r>
            <a:r>
              <a:rPr lang="en-US" sz="2600" dirty="0"/>
              <a:t>sender </a:t>
            </a:r>
            <a:r>
              <a:rPr lang="en-US" sz="2600" dirty="0" smtClean="0"/>
              <a:t>transmits </a:t>
            </a:r>
            <a:r>
              <a:rPr lang="en-US" sz="2600" dirty="0"/>
              <a:t>few symbols </a:t>
            </a:r>
            <a:r>
              <a:rPr lang="en-US" sz="2600" dirty="0" smtClean="0"/>
              <a:t>at </a:t>
            </a:r>
            <a:r>
              <a:rPr lang="en-US" sz="2600" dirty="0"/>
              <a:t>the lowest bit-rate for all </a:t>
            </a:r>
            <a:r>
              <a:rPr lang="en-US" sz="2600" dirty="0" smtClean="0"/>
              <a:t>sub-channels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/>
              <a:t>The receiver selects the highest rate for each sub-channel corresponding to the SNR of that sub-channel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Discard the sub-channels if SNR is too low to support the lowest rate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48" y="1160822"/>
            <a:ext cx="5138839" cy="27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Rx-based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receiver is in charge of </a:t>
            </a:r>
          </a:p>
          <a:p>
            <a:pPr lvl="1"/>
            <a:r>
              <a:rPr lang="en-US" dirty="0" smtClean="0"/>
              <a:t>Measuring the channel</a:t>
            </a:r>
          </a:p>
          <a:p>
            <a:pPr lvl="1"/>
            <a:r>
              <a:rPr lang="en-US" dirty="0" smtClean="0"/>
              <a:t>Selecting the rate</a:t>
            </a:r>
          </a:p>
          <a:p>
            <a:pPr lvl="1"/>
            <a:r>
              <a:rPr lang="en-US" dirty="0" smtClean="0"/>
              <a:t>Responding to the AP</a:t>
            </a:r>
          </a:p>
          <a:p>
            <a:r>
              <a:rPr lang="en-US" dirty="0" smtClean="0"/>
              <a:t>To decrease the feedback overhead, embed the rate information in ACK</a:t>
            </a:r>
          </a:p>
          <a:p>
            <a:r>
              <a:rPr lang="en-US" dirty="0" smtClean="0"/>
              <a:t>Perform some optimization to reduce the size of the embedded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FARA in Frequency-Aware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399"/>
            <a:ext cx="8153400" cy="4881563"/>
          </a:xfrm>
        </p:spPr>
        <p:txBody>
          <a:bodyPr/>
          <a:lstStyle/>
          <a:p>
            <a:r>
              <a:rPr lang="en-US" sz="2400" dirty="0" smtClean="0"/>
              <a:t>Further combine FARA with the </a:t>
            </a:r>
            <a:r>
              <a:rPr lang="en-US" sz="2400" dirty="0" smtClean="0">
                <a:solidFill>
                  <a:schemeClr val="accent5"/>
                </a:solidFill>
              </a:rPr>
              <a:t>frequency-aware MAC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protocol to leverage </a:t>
            </a:r>
            <a:r>
              <a:rPr lang="en-US" sz="2400" dirty="0" smtClean="0">
                <a:solidFill>
                  <a:schemeClr val="accent5"/>
                </a:solidFill>
              </a:rPr>
              <a:t>frequency diversity</a:t>
            </a:r>
          </a:p>
          <a:p>
            <a:r>
              <a:rPr lang="en-US" sz="2400" dirty="0" smtClean="0"/>
              <a:t>Instead of communicating with one receiver at a time, </a:t>
            </a:r>
            <a:r>
              <a:rPr lang="en-US" sz="2400" dirty="0" smtClean="0">
                <a:solidFill>
                  <a:schemeClr val="accent5"/>
                </a:solidFill>
              </a:rPr>
              <a:t>serve N (2-5) receivers concurrently</a:t>
            </a:r>
          </a:p>
          <a:p>
            <a:pPr lvl="1"/>
            <a:r>
              <a:rPr lang="en-US" sz="2200" dirty="0" smtClean="0"/>
              <a:t>Randomly select N receivers with queued packets</a:t>
            </a:r>
          </a:p>
          <a:p>
            <a:pPr lvl="1"/>
            <a:r>
              <a:rPr lang="en-US" sz="2200" dirty="0" smtClean="0"/>
              <a:t>Assign each sub-channel to a proper receiver</a:t>
            </a:r>
          </a:p>
          <a:p>
            <a:pPr lvl="1"/>
            <a:r>
              <a:rPr lang="en-US" sz="2200" dirty="0" smtClean="0"/>
              <a:t>All the N receivers occupy the entire band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04" y="4316762"/>
            <a:ext cx="3943954" cy="2243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2989" y="4485909"/>
            <a:ext cx="389744" cy="1743442"/>
          </a:xfrm>
          <a:prstGeom prst="rect">
            <a:avLst/>
          </a:prstGeom>
          <a:solidFill>
            <a:schemeClr val="accent5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0557" y="4485909"/>
            <a:ext cx="466872" cy="1743442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7428" y="4485909"/>
            <a:ext cx="1143300" cy="1743442"/>
          </a:xfrm>
          <a:prstGeom prst="rect">
            <a:avLst/>
          </a:prstGeom>
          <a:solidFill>
            <a:schemeClr val="accent5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0127" y="4485909"/>
            <a:ext cx="366013" cy="1743442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56140" y="4485909"/>
            <a:ext cx="504124" cy="1743442"/>
          </a:xfrm>
          <a:prstGeom prst="rect">
            <a:avLst/>
          </a:prstGeom>
          <a:solidFill>
            <a:schemeClr val="accent5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54964" y="4485909"/>
            <a:ext cx="499076" cy="1743442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8144" y="5410818"/>
            <a:ext cx="389744" cy="255262"/>
          </a:xfrm>
          <a:prstGeom prst="rect">
            <a:avLst/>
          </a:prstGeom>
          <a:solidFill>
            <a:schemeClr val="accent5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8144" y="5741900"/>
            <a:ext cx="389744" cy="272522"/>
          </a:xfrm>
          <a:prstGeom prst="rect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00118" y="5332351"/>
            <a:ext cx="3454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assign </a:t>
            </a:r>
            <a:r>
              <a:rPr lang="en-US" sz="2000" dirty="0" smtClean="0"/>
              <a:t>to the </a:t>
            </a:r>
            <a:r>
              <a:rPr lang="en-US" sz="2000" smtClean="0"/>
              <a:t>blue receiver</a:t>
            </a:r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5400118" y="5661745"/>
            <a:ext cx="36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assign to the green receiver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16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Compare with </a:t>
            </a:r>
            <a:r>
              <a:rPr lang="en-US" sz="2400" dirty="0" err="1" smtClean="0"/>
              <a:t>SampleRate</a:t>
            </a:r>
            <a:r>
              <a:rPr lang="en-US" sz="2400" dirty="0" smtClean="0"/>
              <a:t> in 20MHz and 100MHz channel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2" y="1946377"/>
            <a:ext cx="44577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938" y="2003527"/>
            <a:ext cx="4419600" cy="226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2255" y="4240981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location</a:t>
            </a:r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6750565" y="4240981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location</a:t>
            </a:r>
            <a:endParaRPr lang="en-US" sz="1600"/>
          </a:p>
        </p:txBody>
      </p:sp>
      <p:sp>
        <p:nvSpPr>
          <p:cNvPr id="9" name="Oval 8"/>
          <p:cNvSpPr/>
          <p:nvPr/>
        </p:nvSpPr>
        <p:spPr>
          <a:xfrm>
            <a:off x="3274142" y="2448232"/>
            <a:ext cx="1150374" cy="141584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12681" y="452914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100MHz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13224" y="4535291"/>
            <a:ext cx="1105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20MHz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127125" y="5284504"/>
            <a:ext cx="6889750" cy="976597"/>
          </a:xfrm>
          <a:prstGeom prst="roundRect">
            <a:avLst>
              <a:gd name="adj" fmla="val 9756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000" tIns="140400" rIns="180000" bIns="140400"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cs typeface="Trebuchet MS"/>
              </a:rPr>
              <a:t>Throughput gain is especially large as the band is wider </a:t>
            </a:r>
            <a:endParaRPr lang="en-US" sz="2600" dirty="0">
              <a:solidFill>
                <a:schemeClr val="tx1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747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375" y="1469989"/>
            <a:ext cx="7772400" cy="1238492"/>
          </a:xfrm>
        </p:spPr>
        <p:txBody>
          <a:bodyPr anchor="b"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281516"/>
          </a:xfrm>
        </p:spPr>
        <p:txBody>
          <a:bodyPr>
            <a:normAutofit/>
          </a:bodyPr>
          <a:lstStyle/>
          <a:p>
            <a:r>
              <a:rPr lang="en-US" sz="2800" dirty="0"/>
              <a:t>Lecture </a:t>
            </a:r>
            <a:r>
              <a:rPr lang="en-US" sz="2800" dirty="0" smtClean="0"/>
              <a:t>10: </a:t>
            </a:r>
            <a:r>
              <a:rPr lang="en-US" sz="2800" dirty="0" smtClean="0"/>
              <a:t>Rate Adaptation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Predictable 802.11 Packet Delivery from Wireless Channel </a:t>
            </a:r>
            <a:r>
              <a:rPr lang="en-US" sz="2800" dirty="0" smtClean="0">
                <a:solidFill>
                  <a:schemeClr val="accent2"/>
                </a:solidFill>
              </a:rPr>
              <a:t>Measurements (SIGCOMM’10)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spcBef>
                <a:spcPts val="1600"/>
              </a:spcBef>
            </a:pPr>
            <a:r>
              <a:rPr lang="en-US" dirty="0"/>
              <a:t>Kate Ching-</a:t>
            </a:r>
            <a:r>
              <a:rPr lang="en-US" dirty="0" err="1"/>
              <a:t>Ju</a:t>
            </a:r>
            <a:r>
              <a:rPr lang="en-US" dirty="0"/>
              <a:t> Lin (</a:t>
            </a:r>
            <a:r>
              <a:rPr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2012</TotalTime>
  <Words>772</Words>
  <Application>Microsoft Macintosh PowerPoint</Application>
  <PresentationFormat>On-screen Show (4:3)</PresentationFormat>
  <Paragraphs>124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AppleSymbols</vt:lpstr>
      <vt:lpstr>Calibri</vt:lpstr>
      <vt:lpstr>Century Gothic</vt:lpstr>
      <vt:lpstr>Microsoft JhengHei</vt:lpstr>
      <vt:lpstr>Trebuchet MS</vt:lpstr>
      <vt:lpstr>Wingdings</vt:lpstr>
      <vt:lpstr>新細明體</vt:lpstr>
      <vt:lpstr>Arial</vt:lpstr>
      <vt:lpstr>Office Theme</vt:lpstr>
      <vt:lpstr>Wireless Communication Systems @CS.NCTU</vt:lpstr>
      <vt:lpstr>Motivation</vt:lpstr>
      <vt:lpstr>Frequency Diversity</vt:lpstr>
      <vt:lpstr>Key Features of FARA</vt:lpstr>
      <vt:lpstr>SNR-based Adaptation</vt:lpstr>
      <vt:lpstr>Rx-based Adaptation</vt:lpstr>
      <vt:lpstr>FARA in Frequency-Aware MAC</vt:lpstr>
      <vt:lpstr>Performance</vt:lpstr>
      <vt:lpstr>Wireless Communication Systems @CS.NCTU</vt:lpstr>
      <vt:lpstr>Motivation</vt:lpstr>
      <vt:lpstr>Traditional SNR-based Adaptation</vt:lpstr>
      <vt:lpstr>Traditional model: Packet SNR</vt:lpstr>
      <vt:lpstr>Traditional model: Packet SNR</vt:lpstr>
      <vt:lpstr>Effective SNR (ESNR)</vt:lpstr>
      <vt:lpstr>Effective SNR (ESNR)</vt:lpstr>
      <vt:lpstr>Effective BER and Effective SNR</vt:lpstr>
      <vt:lpstr>ESNR-based Rate Adaptation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Microsoft Office User</dc:creator>
  <cp:lastModifiedBy>Microsoft Office User</cp:lastModifiedBy>
  <cp:revision>1117</cp:revision>
  <dcterms:created xsi:type="dcterms:W3CDTF">2016-05-20T14:57:22Z</dcterms:created>
  <dcterms:modified xsi:type="dcterms:W3CDTF">2016-12-12T14:33:36Z</dcterms:modified>
</cp:coreProperties>
</file>