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7099300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FF3399"/>
    <a:srgbClr val="FF00FF"/>
    <a:srgbClr val="3333FF"/>
    <a:srgbClr val="36B0AD"/>
    <a:srgbClr val="3DC3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7859" autoAdjust="0"/>
  </p:normalViewPr>
  <p:slideViewPr>
    <p:cSldViewPr>
      <p:cViewPr varScale="1">
        <p:scale>
          <a:sx n="130" d="100"/>
          <a:sy n="130" d="100"/>
        </p:scale>
        <p:origin x="144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DFCE73-D4D2-47E2-9FD3-C9423A2497CA}" type="datetimeFigureOut">
              <a:rPr lang="zh-TW" altLang="en-US" smtClean="0"/>
              <a:t>2019/10/23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11B0E1D-AA82-4552-8C4E-CF760B87F8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58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/>
          <p:cNvSpPr>
            <a:spLocks noChangeArrowheads="1"/>
          </p:cNvSpPr>
          <p:nvPr userDrawn="1"/>
        </p:nvSpPr>
        <p:spPr bwMode="auto">
          <a:xfrm>
            <a:off x="6269604" y="53910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-5096" y="952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196751"/>
            <a:ext cx="6696744" cy="2403699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15616" y="4509120"/>
            <a:ext cx="6688832" cy="1296368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79E0-EC5F-4ED8-8C06-D01232956CA9}" type="datetime1">
              <a:rPr lang="zh-TW" altLang="en-US" smtClean="0"/>
              <a:t>2019/10/23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Line 18"/>
          <p:cNvSpPr>
            <a:spLocks noChangeShapeType="1"/>
          </p:cNvSpPr>
          <p:nvPr userDrawn="1"/>
        </p:nvSpPr>
        <p:spPr bwMode="auto">
          <a:xfrm>
            <a:off x="900113" y="5805488"/>
            <a:ext cx="7920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>
            <a:off x="8675688" y="3789040"/>
            <a:ext cx="0" cy="22323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3" name="Picture 21" descr="nctu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10096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71338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3D0C-2F4B-4394-A663-2ED9B2146F26}" type="datetime1">
              <a:rPr lang="zh-TW" altLang="en-US" smtClean="0"/>
              <a:t>2019/10/23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ChangeArrowheads="1"/>
          </p:cNvSpPr>
          <p:nvPr userDrawn="1"/>
        </p:nvSpPr>
        <p:spPr bwMode="auto">
          <a:xfrm>
            <a:off x="6269604" y="53146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-5096" y="188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FB0C-72D9-4990-8A6B-4FC9613B5F72}" type="datetime1">
              <a:rPr lang="zh-TW" altLang="en-US" smtClean="0"/>
              <a:t>2019/10/23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3568" y="1412776"/>
            <a:ext cx="3888432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3970784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47330-3841-444D-949B-84D0021A7179}" type="datetime1">
              <a:rPr lang="zh-TW" altLang="en-US" smtClean="0"/>
              <a:t>2019/10/23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D5749-9343-4E4F-AC1F-1D5823DB6C49}" type="datetime1">
              <a:rPr lang="zh-TW" altLang="en-US" smtClean="0"/>
              <a:t>2019/10/23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F9DA-CEFF-415B-9D20-3CF0A366B0F6}" type="datetime1">
              <a:rPr lang="zh-TW" altLang="en-US" smtClean="0"/>
              <a:t>2019/10/23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3128" y="452"/>
            <a:ext cx="530027" cy="48768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6892440" y="1181388"/>
            <a:ext cx="1800000" cy="162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03232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EBC79155-A9EF-486A-9500-F9DEA8976DA4}" type="datetime1">
              <a:rPr lang="zh-TW" altLang="en-US" smtClean="0"/>
              <a:t>2019/10/23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39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539552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8" name="直線接點 7"/>
          <p:cNvCxnSpPr/>
          <p:nvPr userDrawn="1"/>
        </p:nvCxnSpPr>
        <p:spPr>
          <a:xfrm>
            <a:off x="269776" y="1232964"/>
            <a:ext cx="84157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 userDrawn="1"/>
        </p:nvSpPr>
        <p:spPr>
          <a:xfrm>
            <a:off x="8724590" y="6414677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latin typeface="Arial" pitchFamily="34" charset="0"/>
                <a:cs typeface="Arial" pitchFamily="34" charset="0"/>
              </a:rPr>
              <a:t>/24</a:t>
            </a:r>
            <a:endParaRPr lang="zh-TW" alt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q"/>
        <a:defRPr sz="24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NUL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NUL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5" Type="http://schemas.openxmlformats.org/officeDocument/2006/relationships/oleObject" Target="NULL"/><Relationship Id="rId4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8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4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oleObject" Target="../embeddings/oleObject24.bin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Modeling with High-Order Differential Equations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TW" dirty="0">
                <a:ea typeface="標楷體" pitchFamily="65" charset="-120"/>
              </a:rPr>
              <a:t>National </a:t>
            </a:r>
            <a:r>
              <a:rPr lang="en-US" altLang="zh-TW" dirty="0" err="1">
                <a:ea typeface="標楷體" pitchFamily="65" charset="-120"/>
              </a:rPr>
              <a:t>Chiao</a:t>
            </a:r>
            <a:r>
              <a:rPr lang="en-US" altLang="zh-TW" dirty="0">
                <a:ea typeface="標楷體" pitchFamily="65" charset="-120"/>
              </a:rPr>
              <a:t> Tung University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Chun-Jen Tsai</a:t>
            </a:r>
          </a:p>
          <a:p>
            <a:pPr algn="r" eaLnBrk="1" hangingPunct="1"/>
            <a:r>
              <a:rPr lang="en-US" altLang="zh-TW" dirty="0"/>
              <a:t>10</a:t>
            </a:r>
            <a:r>
              <a:rPr lang="en-US" altLang="zh-TW" dirty="0">
                <a:ea typeface="標楷體" pitchFamily="65" charset="-120"/>
              </a:rPr>
              <a:t>/16/2019</a:t>
            </a:r>
            <a:endParaRPr lang="en-US" altLang="zh-TW" sz="2000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0837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Transient/Steady State</a:t>
            </a:r>
          </a:p>
        </p:txBody>
      </p:sp>
      <p:sp>
        <p:nvSpPr>
          <p:cNvPr id="78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solution of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30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– 2)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i="1" baseline="30000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sin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+ 2 sin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ea typeface="華康中明體" pitchFamily="49" charset="-120"/>
              </a:rPr>
              <a:t>,</a:t>
            </a:r>
          </a:p>
        </p:txBody>
      </p:sp>
      <p:graphicFrame>
        <p:nvGraphicFramePr>
          <p:cNvPr id="783364" name="Object 4"/>
          <p:cNvGraphicFramePr>
            <a:graphicFrameLocks noChangeAspect="1"/>
          </p:cNvGraphicFramePr>
          <p:nvPr>
            <p:extLst/>
          </p:nvPr>
        </p:nvGraphicFramePr>
        <p:xfrm>
          <a:off x="1115616" y="1916832"/>
          <a:ext cx="703897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0" r:id="rId3" imgW="7035800" imgH="774700" progId="Equation.3">
                  <p:embed/>
                </p:oleObj>
              </mc:Choice>
              <mc:Fallback>
                <p:oleObj r:id="rId3" imgW="7035800" imgH="774700" progId="Equation.3">
                  <p:embed/>
                  <p:pic>
                    <p:nvPicPr>
                      <p:cNvPr id="7833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916832"/>
                        <a:ext cx="7038975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3366" name="AutoShape 6"/>
          <p:cNvSpPr>
            <a:spLocks/>
          </p:cNvSpPr>
          <p:nvPr/>
        </p:nvSpPr>
        <p:spPr bwMode="auto">
          <a:xfrm rot="5400000">
            <a:off x="3396381" y="2925986"/>
            <a:ext cx="73025" cy="935038"/>
          </a:xfrm>
          <a:prstGeom prst="rightBrace">
            <a:avLst>
              <a:gd name="adj1" fmla="val 10670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83367" name="AutoShape 7"/>
          <p:cNvSpPr>
            <a:spLocks/>
          </p:cNvSpPr>
          <p:nvPr/>
        </p:nvSpPr>
        <p:spPr bwMode="auto">
          <a:xfrm rot="5400000">
            <a:off x="4582244" y="2925986"/>
            <a:ext cx="73025" cy="935037"/>
          </a:xfrm>
          <a:prstGeom prst="rightBrace">
            <a:avLst>
              <a:gd name="adj1" fmla="val 10670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83368" name="Text Box 8"/>
          <p:cNvSpPr txBox="1">
            <a:spLocks noChangeArrowheads="1"/>
          </p:cNvSpPr>
          <p:nvPr/>
        </p:nvSpPr>
        <p:spPr bwMode="auto">
          <a:xfrm>
            <a:off x="2873300" y="3499867"/>
            <a:ext cx="1060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baseline="0"/>
              <a:t>transient</a:t>
            </a:r>
          </a:p>
        </p:txBody>
      </p:sp>
      <p:sp>
        <p:nvSpPr>
          <p:cNvPr id="783369" name="Text Box 9"/>
          <p:cNvSpPr txBox="1">
            <a:spLocks noChangeArrowheads="1"/>
          </p:cNvSpPr>
          <p:nvPr/>
        </p:nvSpPr>
        <p:spPr bwMode="auto">
          <a:xfrm>
            <a:off x="3935338" y="3501454"/>
            <a:ext cx="1428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baseline="0"/>
              <a:t>steady-state</a:t>
            </a:r>
          </a:p>
        </p:txBody>
      </p:sp>
      <p:sp>
        <p:nvSpPr>
          <p:cNvPr id="783373" name="Rectangle 13"/>
          <p:cNvSpPr>
            <a:spLocks noChangeArrowheads="1"/>
          </p:cNvSpPr>
          <p:nvPr/>
        </p:nvSpPr>
        <p:spPr bwMode="auto">
          <a:xfrm>
            <a:off x="6237288" y="3529013"/>
            <a:ext cx="2041525" cy="2128837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3374" name="Freeform 14"/>
          <p:cNvSpPr>
            <a:spLocks/>
          </p:cNvSpPr>
          <p:nvPr/>
        </p:nvSpPr>
        <p:spPr bwMode="auto">
          <a:xfrm>
            <a:off x="6237288" y="4456113"/>
            <a:ext cx="703262" cy="377825"/>
          </a:xfrm>
          <a:custGeom>
            <a:avLst/>
            <a:gdLst>
              <a:gd name="T0" fmla="*/ 443 w 443"/>
              <a:gd name="T1" fmla="*/ 151 h 238"/>
              <a:gd name="T2" fmla="*/ 443 w 443"/>
              <a:gd name="T3" fmla="*/ 141 h 238"/>
              <a:gd name="T4" fmla="*/ 432 w 443"/>
              <a:gd name="T5" fmla="*/ 119 h 238"/>
              <a:gd name="T6" fmla="*/ 421 w 443"/>
              <a:gd name="T7" fmla="*/ 97 h 238"/>
              <a:gd name="T8" fmla="*/ 400 w 443"/>
              <a:gd name="T9" fmla="*/ 65 h 238"/>
              <a:gd name="T10" fmla="*/ 378 w 443"/>
              <a:gd name="T11" fmla="*/ 43 h 238"/>
              <a:gd name="T12" fmla="*/ 346 w 443"/>
              <a:gd name="T13" fmla="*/ 22 h 238"/>
              <a:gd name="T14" fmla="*/ 313 w 443"/>
              <a:gd name="T15" fmla="*/ 0 h 238"/>
              <a:gd name="T16" fmla="*/ 281 w 443"/>
              <a:gd name="T17" fmla="*/ 0 h 238"/>
              <a:gd name="T18" fmla="*/ 259 w 443"/>
              <a:gd name="T19" fmla="*/ 0 h 238"/>
              <a:gd name="T20" fmla="*/ 238 w 443"/>
              <a:gd name="T21" fmla="*/ 11 h 238"/>
              <a:gd name="T22" fmla="*/ 227 w 443"/>
              <a:gd name="T23" fmla="*/ 32 h 238"/>
              <a:gd name="T24" fmla="*/ 205 w 443"/>
              <a:gd name="T25" fmla="*/ 54 h 238"/>
              <a:gd name="T26" fmla="*/ 173 w 443"/>
              <a:gd name="T27" fmla="*/ 108 h 238"/>
              <a:gd name="T28" fmla="*/ 151 w 443"/>
              <a:gd name="T29" fmla="*/ 141 h 238"/>
              <a:gd name="T30" fmla="*/ 140 w 443"/>
              <a:gd name="T31" fmla="*/ 162 h 238"/>
              <a:gd name="T32" fmla="*/ 108 w 443"/>
              <a:gd name="T33" fmla="*/ 206 h 238"/>
              <a:gd name="T34" fmla="*/ 86 w 443"/>
              <a:gd name="T35" fmla="*/ 227 h 238"/>
              <a:gd name="T36" fmla="*/ 65 w 443"/>
              <a:gd name="T37" fmla="*/ 238 h 238"/>
              <a:gd name="T38" fmla="*/ 43 w 443"/>
              <a:gd name="T39" fmla="*/ 238 h 238"/>
              <a:gd name="T40" fmla="*/ 32 w 443"/>
              <a:gd name="T41" fmla="*/ 227 h 238"/>
              <a:gd name="T42" fmla="*/ 22 w 443"/>
              <a:gd name="T43" fmla="*/ 206 h 238"/>
              <a:gd name="T44" fmla="*/ 0 w 443"/>
              <a:gd name="T45" fmla="*/ 17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3" h="238">
                <a:moveTo>
                  <a:pt x="443" y="151"/>
                </a:moveTo>
                <a:lnTo>
                  <a:pt x="443" y="141"/>
                </a:lnTo>
                <a:lnTo>
                  <a:pt x="432" y="119"/>
                </a:lnTo>
                <a:lnTo>
                  <a:pt x="421" y="97"/>
                </a:lnTo>
                <a:lnTo>
                  <a:pt x="400" y="65"/>
                </a:lnTo>
                <a:lnTo>
                  <a:pt x="378" y="43"/>
                </a:lnTo>
                <a:lnTo>
                  <a:pt x="346" y="22"/>
                </a:lnTo>
                <a:lnTo>
                  <a:pt x="313" y="0"/>
                </a:lnTo>
                <a:lnTo>
                  <a:pt x="281" y="0"/>
                </a:lnTo>
                <a:lnTo>
                  <a:pt x="259" y="0"/>
                </a:lnTo>
                <a:lnTo>
                  <a:pt x="238" y="11"/>
                </a:lnTo>
                <a:lnTo>
                  <a:pt x="227" y="32"/>
                </a:lnTo>
                <a:lnTo>
                  <a:pt x="205" y="54"/>
                </a:lnTo>
                <a:lnTo>
                  <a:pt x="173" y="108"/>
                </a:lnTo>
                <a:lnTo>
                  <a:pt x="151" y="141"/>
                </a:lnTo>
                <a:lnTo>
                  <a:pt x="140" y="162"/>
                </a:lnTo>
                <a:lnTo>
                  <a:pt x="108" y="206"/>
                </a:lnTo>
                <a:lnTo>
                  <a:pt x="86" y="227"/>
                </a:lnTo>
                <a:lnTo>
                  <a:pt x="65" y="238"/>
                </a:lnTo>
                <a:lnTo>
                  <a:pt x="43" y="238"/>
                </a:lnTo>
                <a:lnTo>
                  <a:pt x="32" y="227"/>
                </a:lnTo>
                <a:lnTo>
                  <a:pt x="22" y="206"/>
                </a:lnTo>
                <a:lnTo>
                  <a:pt x="0" y="173"/>
                </a:lnTo>
              </a:path>
            </a:pathLst>
          </a:custGeom>
          <a:noFill/>
          <a:ln w="17463">
            <a:solidFill>
              <a:schemeClr val="accent6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375" name="Freeform 15"/>
          <p:cNvSpPr>
            <a:spLocks/>
          </p:cNvSpPr>
          <p:nvPr/>
        </p:nvSpPr>
        <p:spPr bwMode="auto">
          <a:xfrm>
            <a:off x="6237288" y="4335463"/>
            <a:ext cx="668337" cy="395287"/>
          </a:xfrm>
          <a:custGeom>
            <a:avLst/>
            <a:gdLst>
              <a:gd name="T0" fmla="*/ 421 w 421"/>
              <a:gd name="T1" fmla="*/ 173 h 249"/>
              <a:gd name="T2" fmla="*/ 399 w 421"/>
              <a:gd name="T3" fmla="*/ 130 h 249"/>
              <a:gd name="T4" fmla="*/ 345 w 421"/>
              <a:gd name="T5" fmla="*/ 76 h 249"/>
              <a:gd name="T6" fmla="*/ 302 w 421"/>
              <a:gd name="T7" fmla="*/ 22 h 249"/>
              <a:gd name="T8" fmla="*/ 248 w 421"/>
              <a:gd name="T9" fmla="*/ 0 h 249"/>
              <a:gd name="T10" fmla="*/ 216 w 421"/>
              <a:gd name="T11" fmla="*/ 11 h 249"/>
              <a:gd name="T12" fmla="*/ 184 w 421"/>
              <a:gd name="T13" fmla="*/ 32 h 249"/>
              <a:gd name="T14" fmla="*/ 162 w 421"/>
              <a:gd name="T15" fmla="*/ 65 h 249"/>
              <a:gd name="T16" fmla="*/ 130 w 421"/>
              <a:gd name="T17" fmla="*/ 108 h 249"/>
              <a:gd name="T18" fmla="*/ 97 w 421"/>
              <a:gd name="T19" fmla="*/ 162 h 249"/>
              <a:gd name="T20" fmla="*/ 65 w 421"/>
              <a:gd name="T21" fmla="*/ 206 h 249"/>
              <a:gd name="T22" fmla="*/ 43 w 421"/>
              <a:gd name="T23" fmla="*/ 227 h 249"/>
              <a:gd name="T24" fmla="*/ 22 w 421"/>
              <a:gd name="T25" fmla="*/ 238 h 249"/>
              <a:gd name="T26" fmla="*/ 0 w 421"/>
              <a:gd name="T2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1" h="249">
                <a:moveTo>
                  <a:pt x="421" y="173"/>
                </a:moveTo>
                <a:lnTo>
                  <a:pt x="399" y="130"/>
                </a:lnTo>
                <a:lnTo>
                  <a:pt x="345" y="76"/>
                </a:lnTo>
                <a:lnTo>
                  <a:pt x="302" y="22"/>
                </a:lnTo>
                <a:lnTo>
                  <a:pt x="248" y="0"/>
                </a:lnTo>
                <a:lnTo>
                  <a:pt x="216" y="11"/>
                </a:lnTo>
                <a:lnTo>
                  <a:pt x="184" y="32"/>
                </a:lnTo>
                <a:lnTo>
                  <a:pt x="162" y="65"/>
                </a:lnTo>
                <a:lnTo>
                  <a:pt x="130" y="108"/>
                </a:lnTo>
                <a:lnTo>
                  <a:pt x="97" y="162"/>
                </a:lnTo>
                <a:lnTo>
                  <a:pt x="65" y="206"/>
                </a:lnTo>
                <a:lnTo>
                  <a:pt x="43" y="227"/>
                </a:lnTo>
                <a:lnTo>
                  <a:pt x="22" y="238"/>
                </a:lnTo>
                <a:lnTo>
                  <a:pt x="0" y="249"/>
                </a:lnTo>
              </a:path>
            </a:pathLst>
          </a:custGeom>
          <a:noFill/>
          <a:ln w="17463">
            <a:solidFill>
              <a:srgbClr val="FFC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376" name="Freeform 16"/>
          <p:cNvSpPr>
            <a:spLocks/>
          </p:cNvSpPr>
          <p:nvPr/>
        </p:nvSpPr>
        <p:spPr bwMode="auto">
          <a:xfrm>
            <a:off x="6237288" y="4192588"/>
            <a:ext cx="720725" cy="538162"/>
          </a:xfrm>
          <a:custGeom>
            <a:avLst/>
            <a:gdLst>
              <a:gd name="T0" fmla="*/ 0 w 454"/>
              <a:gd name="T1" fmla="*/ 339 h 339"/>
              <a:gd name="T2" fmla="*/ 11 w 454"/>
              <a:gd name="T3" fmla="*/ 317 h 339"/>
              <a:gd name="T4" fmla="*/ 22 w 454"/>
              <a:gd name="T5" fmla="*/ 274 h 339"/>
              <a:gd name="T6" fmla="*/ 43 w 454"/>
              <a:gd name="T7" fmla="*/ 220 h 339"/>
              <a:gd name="T8" fmla="*/ 65 w 454"/>
              <a:gd name="T9" fmla="*/ 166 h 339"/>
              <a:gd name="T10" fmla="*/ 97 w 454"/>
              <a:gd name="T11" fmla="*/ 101 h 339"/>
              <a:gd name="T12" fmla="*/ 130 w 454"/>
              <a:gd name="T13" fmla="*/ 58 h 339"/>
              <a:gd name="T14" fmla="*/ 162 w 454"/>
              <a:gd name="T15" fmla="*/ 26 h 339"/>
              <a:gd name="T16" fmla="*/ 195 w 454"/>
              <a:gd name="T17" fmla="*/ 4 h 339"/>
              <a:gd name="T18" fmla="*/ 218 w 454"/>
              <a:gd name="T19" fmla="*/ 0 h 339"/>
              <a:gd name="T20" fmla="*/ 238 w 454"/>
              <a:gd name="T21" fmla="*/ 15 h 339"/>
              <a:gd name="T22" fmla="*/ 270 w 454"/>
              <a:gd name="T23" fmla="*/ 36 h 339"/>
              <a:gd name="T24" fmla="*/ 335 w 454"/>
              <a:gd name="T25" fmla="*/ 101 h 339"/>
              <a:gd name="T26" fmla="*/ 368 w 454"/>
              <a:gd name="T27" fmla="*/ 155 h 339"/>
              <a:gd name="T28" fmla="*/ 411 w 454"/>
              <a:gd name="T29" fmla="*/ 231 h 339"/>
              <a:gd name="T30" fmla="*/ 454 w 454"/>
              <a:gd name="T31" fmla="*/ 328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4" h="339">
                <a:moveTo>
                  <a:pt x="0" y="339"/>
                </a:moveTo>
                <a:lnTo>
                  <a:pt x="11" y="317"/>
                </a:lnTo>
                <a:lnTo>
                  <a:pt x="22" y="274"/>
                </a:lnTo>
                <a:lnTo>
                  <a:pt x="43" y="220"/>
                </a:lnTo>
                <a:lnTo>
                  <a:pt x="65" y="166"/>
                </a:lnTo>
                <a:lnTo>
                  <a:pt x="97" y="101"/>
                </a:lnTo>
                <a:lnTo>
                  <a:pt x="130" y="58"/>
                </a:lnTo>
                <a:lnTo>
                  <a:pt x="162" y="26"/>
                </a:lnTo>
                <a:lnTo>
                  <a:pt x="195" y="4"/>
                </a:lnTo>
                <a:lnTo>
                  <a:pt x="218" y="0"/>
                </a:lnTo>
                <a:lnTo>
                  <a:pt x="238" y="15"/>
                </a:lnTo>
                <a:lnTo>
                  <a:pt x="270" y="36"/>
                </a:lnTo>
                <a:lnTo>
                  <a:pt x="335" y="101"/>
                </a:lnTo>
                <a:lnTo>
                  <a:pt x="368" y="155"/>
                </a:lnTo>
                <a:lnTo>
                  <a:pt x="411" y="231"/>
                </a:lnTo>
                <a:lnTo>
                  <a:pt x="454" y="328"/>
                </a:lnTo>
              </a:path>
            </a:pathLst>
          </a:custGeom>
          <a:noFill/>
          <a:ln w="17463">
            <a:solidFill>
              <a:srgbClr val="FF339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378" name="Rectangle 18"/>
          <p:cNvSpPr>
            <a:spLocks noChangeArrowheads="1"/>
          </p:cNvSpPr>
          <p:nvPr/>
        </p:nvSpPr>
        <p:spPr bwMode="auto">
          <a:xfrm>
            <a:off x="6116638" y="368300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79" name="Rectangle 19"/>
          <p:cNvSpPr>
            <a:spLocks noChangeArrowheads="1"/>
          </p:cNvSpPr>
          <p:nvPr/>
        </p:nvSpPr>
        <p:spPr bwMode="auto">
          <a:xfrm>
            <a:off x="6030913" y="5537200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80" name="Rectangle 20"/>
          <p:cNvSpPr>
            <a:spLocks noChangeArrowheads="1"/>
          </p:cNvSpPr>
          <p:nvPr/>
        </p:nvSpPr>
        <p:spPr bwMode="auto">
          <a:xfrm>
            <a:off x="6116638" y="553720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81" name="Rectangle 21"/>
          <p:cNvSpPr>
            <a:spLocks noChangeArrowheads="1"/>
          </p:cNvSpPr>
          <p:nvPr/>
        </p:nvSpPr>
        <p:spPr bwMode="auto">
          <a:xfrm>
            <a:off x="6665913" y="3614738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82" name="Rectangle 22"/>
          <p:cNvSpPr>
            <a:spLocks noChangeArrowheads="1"/>
          </p:cNvSpPr>
          <p:nvPr/>
        </p:nvSpPr>
        <p:spPr bwMode="auto">
          <a:xfrm>
            <a:off x="6734175" y="3700463"/>
            <a:ext cx="508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83" name="Rectangle 23"/>
          <p:cNvSpPr>
            <a:spLocks noChangeArrowheads="1"/>
          </p:cNvSpPr>
          <p:nvPr/>
        </p:nvSpPr>
        <p:spPr bwMode="auto">
          <a:xfrm>
            <a:off x="6786563" y="3614738"/>
            <a:ext cx="2190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TW" altLang="en-US" sz="1100" baseline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= 7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84" name="Rectangle 24"/>
          <p:cNvSpPr>
            <a:spLocks noChangeArrowheads="1"/>
          </p:cNvSpPr>
          <p:nvPr/>
        </p:nvSpPr>
        <p:spPr bwMode="auto">
          <a:xfrm>
            <a:off x="6202363" y="3357563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85" name="Rectangle 25"/>
          <p:cNvSpPr>
            <a:spLocks noChangeArrowheads="1"/>
          </p:cNvSpPr>
          <p:nvPr/>
        </p:nvSpPr>
        <p:spPr bwMode="auto">
          <a:xfrm>
            <a:off x="8331200" y="4627563"/>
            <a:ext cx="38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87" name="Line 27"/>
          <p:cNvSpPr>
            <a:spLocks noChangeShapeType="1"/>
          </p:cNvSpPr>
          <p:nvPr/>
        </p:nvSpPr>
        <p:spPr bwMode="auto">
          <a:xfrm>
            <a:off x="6237288" y="3786188"/>
            <a:ext cx="508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388" name="Line 28"/>
          <p:cNvSpPr>
            <a:spLocks noChangeShapeType="1"/>
          </p:cNvSpPr>
          <p:nvPr/>
        </p:nvSpPr>
        <p:spPr bwMode="auto">
          <a:xfrm>
            <a:off x="6237288" y="4267200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389" name="Line 29"/>
          <p:cNvSpPr>
            <a:spLocks noChangeShapeType="1"/>
          </p:cNvSpPr>
          <p:nvPr/>
        </p:nvSpPr>
        <p:spPr bwMode="auto">
          <a:xfrm>
            <a:off x="6237288" y="4730750"/>
            <a:ext cx="204152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390" name="Line 30"/>
          <p:cNvSpPr>
            <a:spLocks noChangeShapeType="1"/>
          </p:cNvSpPr>
          <p:nvPr/>
        </p:nvSpPr>
        <p:spPr bwMode="auto">
          <a:xfrm>
            <a:off x="6237288" y="5194300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391" name="Line 31"/>
          <p:cNvSpPr>
            <a:spLocks noChangeShapeType="1"/>
          </p:cNvSpPr>
          <p:nvPr/>
        </p:nvSpPr>
        <p:spPr bwMode="auto">
          <a:xfrm flipV="1">
            <a:off x="7696200" y="5607050"/>
            <a:ext cx="1588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393" name="Line 33"/>
          <p:cNvSpPr>
            <a:spLocks noChangeShapeType="1"/>
          </p:cNvSpPr>
          <p:nvPr/>
        </p:nvSpPr>
        <p:spPr bwMode="auto">
          <a:xfrm flipV="1">
            <a:off x="6958013" y="5607050"/>
            <a:ext cx="1587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394" name="Rectangle 34"/>
          <p:cNvSpPr>
            <a:spLocks noChangeArrowheads="1"/>
          </p:cNvSpPr>
          <p:nvPr/>
        </p:nvSpPr>
        <p:spPr bwMode="auto">
          <a:xfrm>
            <a:off x="6030913" y="5091113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95" name="Rectangle 35"/>
          <p:cNvSpPr>
            <a:spLocks noChangeArrowheads="1"/>
          </p:cNvSpPr>
          <p:nvPr/>
        </p:nvSpPr>
        <p:spPr bwMode="auto">
          <a:xfrm>
            <a:off x="6116638" y="5091113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96" name="Rectangle 36"/>
          <p:cNvSpPr>
            <a:spLocks noChangeArrowheads="1"/>
          </p:cNvSpPr>
          <p:nvPr/>
        </p:nvSpPr>
        <p:spPr bwMode="auto">
          <a:xfrm>
            <a:off x="6116638" y="4164013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97" name="Rectangle 37"/>
          <p:cNvSpPr>
            <a:spLocks noChangeArrowheads="1"/>
          </p:cNvSpPr>
          <p:nvPr/>
        </p:nvSpPr>
        <p:spPr bwMode="auto">
          <a:xfrm>
            <a:off x="6786563" y="3836988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98" name="Rectangle 38"/>
          <p:cNvSpPr>
            <a:spLocks noChangeArrowheads="1"/>
          </p:cNvSpPr>
          <p:nvPr/>
        </p:nvSpPr>
        <p:spPr bwMode="auto">
          <a:xfrm>
            <a:off x="6837363" y="3924300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399" name="Rectangle 39"/>
          <p:cNvSpPr>
            <a:spLocks noChangeArrowheads="1"/>
          </p:cNvSpPr>
          <p:nvPr/>
        </p:nvSpPr>
        <p:spPr bwMode="auto">
          <a:xfrm>
            <a:off x="6888163" y="3836988"/>
            <a:ext cx="2190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TW" altLang="en-US" sz="1100" baseline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= 3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400" name="Rectangle 40"/>
          <p:cNvSpPr>
            <a:spLocks noChangeArrowheads="1"/>
          </p:cNvSpPr>
          <p:nvPr/>
        </p:nvSpPr>
        <p:spPr bwMode="auto">
          <a:xfrm>
            <a:off x="6923088" y="4060825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401" name="Rectangle 41"/>
          <p:cNvSpPr>
            <a:spLocks noChangeArrowheads="1"/>
          </p:cNvSpPr>
          <p:nvPr/>
        </p:nvSpPr>
        <p:spPr bwMode="auto">
          <a:xfrm>
            <a:off x="6991350" y="4148138"/>
            <a:ext cx="508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402" name="Rectangle 42"/>
          <p:cNvSpPr>
            <a:spLocks noChangeArrowheads="1"/>
          </p:cNvSpPr>
          <p:nvPr/>
        </p:nvSpPr>
        <p:spPr bwMode="auto">
          <a:xfrm>
            <a:off x="7043738" y="4060825"/>
            <a:ext cx="2190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TW" altLang="en-US" sz="1100" baseline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= 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403" name="Rectangle 43"/>
          <p:cNvSpPr>
            <a:spLocks noChangeArrowheads="1"/>
          </p:cNvSpPr>
          <p:nvPr/>
        </p:nvSpPr>
        <p:spPr bwMode="auto">
          <a:xfrm>
            <a:off x="6494463" y="4970463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404" name="Rectangle 44"/>
          <p:cNvSpPr>
            <a:spLocks noChangeArrowheads="1"/>
          </p:cNvSpPr>
          <p:nvPr/>
        </p:nvSpPr>
        <p:spPr bwMode="auto">
          <a:xfrm>
            <a:off x="6562725" y="5057775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405" name="Rectangle 45"/>
          <p:cNvSpPr>
            <a:spLocks noChangeArrowheads="1"/>
          </p:cNvSpPr>
          <p:nvPr/>
        </p:nvSpPr>
        <p:spPr bwMode="auto">
          <a:xfrm>
            <a:off x="6615113" y="4970463"/>
            <a:ext cx="2651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TW" altLang="en-US" sz="1100" baseline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= -3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3406" name="Freeform 46"/>
          <p:cNvSpPr>
            <a:spLocks/>
          </p:cNvSpPr>
          <p:nvPr/>
        </p:nvSpPr>
        <p:spPr bwMode="auto">
          <a:xfrm>
            <a:off x="6237288" y="3959225"/>
            <a:ext cx="2041525" cy="1235075"/>
          </a:xfrm>
          <a:custGeom>
            <a:avLst/>
            <a:gdLst>
              <a:gd name="T0" fmla="*/ 1286 w 1286"/>
              <a:gd name="T1" fmla="*/ 313 h 778"/>
              <a:gd name="T2" fmla="*/ 1264 w 1286"/>
              <a:gd name="T3" fmla="*/ 281 h 778"/>
              <a:gd name="T4" fmla="*/ 1232 w 1286"/>
              <a:gd name="T5" fmla="*/ 238 h 778"/>
              <a:gd name="T6" fmla="*/ 1190 w 1286"/>
              <a:gd name="T7" fmla="*/ 198 h 778"/>
              <a:gd name="T8" fmla="*/ 1156 w 1286"/>
              <a:gd name="T9" fmla="*/ 184 h 778"/>
              <a:gd name="T10" fmla="*/ 1127 w 1286"/>
              <a:gd name="T11" fmla="*/ 186 h 778"/>
              <a:gd name="T12" fmla="*/ 1102 w 1286"/>
              <a:gd name="T13" fmla="*/ 205 h 778"/>
              <a:gd name="T14" fmla="*/ 1081 w 1286"/>
              <a:gd name="T15" fmla="*/ 227 h 778"/>
              <a:gd name="T16" fmla="*/ 1040 w 1286"/>
              <a:gd name="T17" fmla="*/ 270 h 778"/>
              <a:gd name="T18" fmla="*/ 980 w 1286"/>
              <a:gd name="T19" fmla="*/ 375 h 778"/>
              <a:gd name="T20" fmla="*/ 919 w 1286"/>
              <a:gd name="T21" fmla="*/ 486 h 778"/>
              <a:gd name="T22" fmla="*/ 897 w 1286"/>
              <a:gd name="T23" fmla="*/ 519 h 778"/>
              <a:gd name="T24" fmla="*/ 875 w 1286"/>
              <a:gd name="T25" fmla="*/ 562 h 778"/>
              <a:gd name="T26" fmla="*/ 821 w 1286"/>
              <a:gd name="T27" fmla="*/ 659 h 778"/>
              <a:gd name="T28" fmla="*/ 794 w 1286"/>
              <a:gd name="T29" fmla="*/ 699 h 778"/>
              <a:gd name="T30" fmla="*/ 756 w 1286"/>
              <a:gd name="T31" fmla="*/ 746 h 778"/>
              <a:gd name="T32" fmla="*/ 716 w 1286"/>
              <a:gd name="T33" fmla="*/ 768 h 778"/>
              <a:gd name="T34" fmla="*/ 695 w 1286"/>
              <a:gd name="T35" fmla="*/ 774 h 778"/>
              <a:gd name="T36" fmla="*/ 670 w 1286"/>
              <a:gd name="T37" fmla="*/ 778 h 778"/>
              <a:gd name="T38" fmla="*/ 644 w 1286"/>
              <a:gd name="T39" fmla="*/ 765 h 778"/>
              <a:gd name="T40" fmla="*/ 605 w 1286"/>
              <a:gd name="T41" fmla="*/ 735 h 778"/>
              <a:gd name="T42" fmla="*/ 573 w 1286"/>
              <a:gd name="T43" fmla="*/ 702 h 778"/>
              <a:gd name="T44" fmla="*/ 540 w 1286"/>
              <a:gd name="T45" fmla="*/ 648 h 778"/>
              <a:gd name="T46" fmla="*/ 497 w 1286"/>
              <a:gd name="T47" fmla="*/ 584 h 778"/>
              <a:gd name="T48" fmla="*/ 454 w 1286"/>
              <a:gd name="T49" fmla="*/ 486 h 778"/>
              <a:gd name="T50" fmla="*/ 432 w 1286"/>
              <a:gd name="T51" fmla="*/ 421 h 778"/>
              <a:gd name="T52" fmla="*/ 400 w 1286"/>
              <a:gd name="T53" fmla="*/ 357 h 778"/>
              <a:gd name="T54" fmla="*/ 367 w 1286"/>
              <a:gd name="T55" fmla="*/ 270 h 778"/>
              <a:gd name="T56" fmla="*/ 335 w 1286"/>
              <a:gd name="T57" fmla="*/ 195 h 778"/>
              <a:gd name="T58" fmla="*/ 292 w 1286"/>
              <a:gd name="T59" fmla="*/ 119 h 778"/>
              <a:gd name="T60" fmla="*/ 249 w 1286"/>
              <a:gd name="T61" fmla="*/ 54 h 778"/>
              <a:gd name="T62" fmla="*/ 205 w 1286"/>
              <a:gd name="T63" fmla="*/ 11 h 778"/>
              <a:gd name="T64" fmla="*/ 173 w 1286"/>
              <a:gd name="T65" fmla="*/ 0 h 778"/>
              <a:gd name="T66" fmla="*/ 151 w 1286"/>
              <a:gd name="T67" fmla="*/ 0 h 778"/>
              <a:gd name="T68" fmla="*/ 130 w 1286"/>
              <a:gd name="T69" fmla="*/ 11 h 778"/>
              <a:gd name="T70" fmla="*/ 108 w 1286"/>
              <a:gd name="T71" fmla="*/ 43 h 778"/>
              <a:gd name="T72" fmla="*/ 86 w 1286"/>
              <a:gd name="T73" fmla="*/ 86 h 778"/>
              <a:gd name="T74" fmla="*/ 65 w 1286"/>
              <a:gd name="T75" fmla="*/ 151 h 778"/>
              <a:gd name="T76" fmla="*/ 43 w 1286"/>
              <a:gd name="T77" fmla="*/ 238 h 778"/>
              <a:gd name="T78" fmla="*/ 22 w 1286"/>
              <a:gd name="T79" fmla="*/ 346 h 778"/>
              <a:gd name="T80" fmla="*/ 0 w 1286"/>
              <a:gd name="T81" fmla="*/ 486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6" h="778">
                <a:moveTo>
                  <a:pt x="1286" y="313"/>
                </a:moveTo>
                <a:lnTo>
                  <a:pt x="1264" y="281"/>
                </a:lnTo>
                <a:lnTo>
                  <a:pt x="1232" y="238"/>
                </a:lnTo>
                <a:lnTo>
                  <a:pt x="1190" y="198"/>
                </a:lnTo>
                <a:lnTo>
                  <a:pt x="1156" y="184"/>
                </a:lnTo>
                <a:lnTo>
                  <a:pt x="1127" y="186"/>
                </a:lnTo>
                <a:lnTo>
                  <a:pt x="1102" y="205"/>
                </a:lnTo>
                <a:lnTo>
                  <a:pt x="1081" y="227"/>
                </a:lnTo>
                <a:lnTo>
                  <a:pt x="1040" y="270"/>
                </a:lnTo>
                <a:lnTo>
                  <a:pt x="980" y="375"/>
                </a:lnTo>
                <a:lnTo>
                  <a:pt x="919" y="486"/>
                </a:lnTo>
                <a:lnTo>
                  <a:pt x="897" y="519"/>
                </a:lnTo>
                <a:lnTo>
                  <a:pt x="875" y="562"/>
                </a:lnTo>
                <a:lnTo>
                  <a:pt x="821" y="659"/>
                </a:lnTo>
                <a:lnTo>
                  <a:pt x="794" y="699"/>
                </a:lnTo>
                <a:lnTo>
                  <a:pt x="756" y="746"/>
                </a:lnTo>
                <a:lnTo>
                  <a:pt x="716" y="768"/>
                </a:lnTo>
                <a:lnTo>
                  <a:pt x="695" y="774"/>
                </a:lnTo>
                <a:lnTo>
                  <a:pt x="670" y="778"/>
                </a:lnTo>
                <a:lnTo>
                  <a:pt x="644" y="765"/>
                </a:lnTo>
                <a:lnTo>
                  <a:pt x="605" y="735"/>
                </a:lnTo>
                <a:lnTo>
                  <a:pt x="573" y="702"/>
                </a:lnTo>
                <a:lnTo>
                  <a:pt x="540" y="648"/>
                </a:lnTo>
                <a:lnTo>
                  <a:pt x="497" y="584"/>
                </a:lnTo>
                <a:lnTo>
                  <a:pt x="454" y="486"/>
                </a:lnTo>
                <a:lnTo>
                  <a:pt x="432" y="421"/>
                </a:lnTo>
                <a:lnTo>
                  <a:pt x="400" y="357"/>
                </a:lnTo>
                <a:lnTo>
                  <a:pt x="367" y="270"/>
                </a:lnTo>
                <a:lnTo>
                  <a:pt x="335" y="195"/>
                </a:lnTo>
                <a:lnTo>
                  <a:pt x="292" y="119"/>
                </a:lnTo>
                <a:lnTo>
                  <a:pt x="249" y="54"/>
                </a:lnTo>
                <a:lnTo>
                  <a:pt x="205" y="11"/>
                </a:lnTo>
                <a:lnTo>
                  <a:pt x="173" y="0"/>
                </a:lnTo>
                <a:lnTo>
                  <a:pt x="151" y="0"/>
                </a:lnTo>
                <a:lnTo>
                  <a:pt x="130" y="11"/>
                </a:lnTo>
                <a:lnTo>
                  <a:pt x="108" y="43"/>
                </a:lnTo>
                <a:lnTo>
                  <a:pt x="86" y="86"/>
                </a:lnTo>
                <a:lnTo>
                  <a:pt x="65" y="151"/>
                </a:lnTo>
                <a:lnTo>
                  <a:pt x="43" y="238"/>
                </a:lnTo>
                <a:lnTo>
                  <a:pt x="22" y="346"/>
                </a:lnTo>
                <a:lnTo>
                  <a:pt x="0" y="486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407" name="Line 47"/>
          <p:cNvSpPr>
            <a:spLocks noChangeShapeType="1"/>
          </p:cNvSpPr>
          <p:nvPr/>
        </p:nvSpPr>
        <p:spPr bwMode="auto">
          <a:xfrm flipH="1">
            <a:off x="6580188" y="3786188"/>
            <a:ext cx="85725" cy="1206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408" name="Freeform 48"/>
          <p:cNvSpPr>
            <a:spLocks/>
          </p:cNvSpPr>
          <p:nvPr/>
        </p:nvSpPr>
        <p:spPr bwMode="auto">
          <a:xfrm>
            <a:off x="6562725" y="3889375"/>
            <a:ext cx="52388" cy="69850"/>
          </a:xfrm>
          <a:custGeom>
            <a:avLst/>
            <a:gdLst>
              <a:gd name="T0" fmla="*/ 11 w 33"/>
              <a:gd name="T1" fmla="*/ 11 h 44"/>
              <a:gd name="T2" fmla="*/ 33 w 33"/>
              <a:gd name="T3" fmla="*/ 11 h 44"/>
              <a:gd name="T4" fmla="*/ 0 w 33"/>
              <a:gd name="T5" fmla="*/ 44 h 44"/>
              <a:gd name="T6" fmla="*/ 11 w 33"/>
              <a:gd name="T7" fmla="*/ 0 h 44"/>
              <a:gd name="T8" fmla="*/ 11 w 33"/>
              <a:gd name="T9" fmla="*/ 11 h 44"/>
              <a:gd name="T10" fmla="*/ 11 w 33"/>
              <a:gd name="T11" fmla="*/ 1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44">
                <a:moveTo>
                  <a:pt x="11" y="11"/>
                </a:moveTo>
                <a:lnTo>
                  <a:pt x="33" y="11"/>
                </a:lnTo>
                <a:lnTo>
                  <a:pt x="0" y="44"/>
                </a:lnTo>
                <a:lnTo>
                  <a:pt x="11" y="0"/>
                </a:lnTo>
                <a:lnTo>
                  <a:pt x="11" y="11"/>
                </a:lnTo>
                <a:lnTo>
                  <a:pt x="11" y="1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3409" name="Line 49"/>
          <p:cNvSpPr>
            <a:spLocks noChangeShapeType="1"/>
          </p:cNvSpPr>
          <p:nvPr/>
        </p:nvSpPr>
        <p:spPr bwMode="auto">
          <a:xfrm flipH="1">
            <a:off x="6648450" y="3992563"/>
            <a:ext cx="103188" cy="171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410" name="Freeform 50"/>
          <p:cNvSpPr>
            <a:spLocks/>
          </p:cNvSpPr>
          <p:nvPr/>
        </p:nvSpPr>
        <p:spPr bwMode="auto">
          <a:xfrm>
            <a:off x="6615113" y="4130675"/>
            <a:ext cx="50800" cy="68263"/>
          </a:xfrm>
          <a:custGeom>
            <a:avLst/>
            <a:gdLst>
              <a:gd name="T0" fmla="*/ 21 w 32"/>
              <a:gd name="T1" fmla="*/ 21 h 43"/>
              <a:gd name="T2" fmla="*/ 32 w 32"/>
              <a:gd name="T3" fmla="*/ 21 h 43"/>
              <a:gd name="T4" fmla="*/ 0 w 32"/>
              <a:gd name="T5" fmla="*/ 43 h 43"/>
              <a:gd name="T6" fmla="*/ 10 w 32"/>
              <a:gd name="T7" fmla="*/ 0 h 43"/>
              <a:gd name="T8" fmla="*/ 21 w 32"/>
              <a:gd name="T9" fmla="*/ 21 h 43"/>
              <a:gd name="T10" fmla="*/ 21 w 32"/>
              <a:gd name="T11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3">
                <a:moveTo>
                  <a:pt x="21" y="21"/>
                </a:moveTo>
                <a:lnTo>
                  <a:pt x="32" y="21"/>
                </a:lnTo>
                <a:lnTo>
                  <a:pt x="0" y="43"/>
                </a:lnTo>
                <a:lnTo>
                  <a:pt x="10" y="0"/>
                </a:lnTo>
                <a:lnTo>
                  <a:pt x="21" y="21"/>
                </a:lnTo>
                <a:lnTo>
                  <a:pt x="21" y="2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3411" name="Line 51"/>
          <p:cNvSpPr>
            <a:spLocks noChangeShapeType="1"/>
          </p:cNvSpPr>
          <p:nvPr/>
        </p:nvSpPr>
        <p:spPr bwMode="auto">
          <a:xfrm flipH="1">
            <a:off x="6683375" y="4198938"/>
            <a:ext cx="204788" cy="1031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412" name="Freeform 52"/>
          <p:cNvSpPr>
            <a:spLocks/>
          </p:cNvSpPr>
          <p:nvPr/>
        </p:nvSpPr>
        <p:spPr bwMode="auto">
          <a:xfrm>
            <a:off x="6630988" y="4284663"/>
            <a:ext cx="69850" cy="50800"/>
          </a:xfrm>
          <a:custGeom>
            <a:avLst/>
            <a:gdLst>
              <a:gd name="T0" fmla="*/ 33 w 44"/>
              <a:gd name="T1" fmla="*/ 11 h 32"/>
              <a:gd name="T2" fmla="*/ 44 w 44"/>
              <a:gd name="T3" fmla="*/ 22 h 32"/>
              <a:gd name="T4" fmla="*/ 0 w 44"/>
              <a:gd name="T5" fmla="*/ 32 h 32"/>
              <a:gd name="T6" fmla="*/ 33 w 44"/>
              <a:gd name="T7" fmla="*/ 0 h 32"/>
              <a:gd name="T8" fmla="*/ 33 w 44"/>
              <a:gd name="T9" fmla="*/ 11 h 32"/>
              <a:gd name="T10" fmla="*/ 33 w 44"/>
              <a:gd name="T11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32">
                <a:moveTo>
                  <a:pt x="33" y="11"/>
                </a:moveTo>
                <a:lnTo>
                  <a:pt x="44" y="22"/>
                </a:lnTo>
                <a:lnTo>
                  <a:pt x="0" y="32"/>
                </a:lnTo>
                <a:lnTo>
                  <a:pt x="33" y="0"/>
                </a:lnTo>
                <a:lnTo>
                  <a:pt x="33" y="11"/>
                </a:lnTo>
                <a:lnTo>
                  <a:pt x="33" y="1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3413" name="Line 53"/>
          <p:cNvSpPr>
            <a:spLocks noChangeShapeType="1"/>
          </p:cNvSpPr>
          <p:nvPr/>
        </p:nvSpPr>
        <p:spPr bwMode="auto">
          <a:xfrm flipH="1" flipV="1">
            <a:off x="6408738" y="4884738"/>
            <a:ext cx="85725" cy="1381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414" name="Freeform 54"/>
          <p:cNvSpPr>
            <a:spLocks/>
          </p:cNvSpPr>
          <p:nvPr/>
        </p:nvSpPr>
        <p:spPr bwMode="auto">
          <a:xfrm>
            <a:off x="6373813" y="4833938"/>
            <a:ext cx="68262" cy="68262"/>
          </a:xfrm>
          <a:custGeom>
            <a:avLst/>
            <a:gdLst>
              <a:gd name="T0" fmla="*/ 22 w 43"/>
              <a:gd name="T1" fmla="*/ 32 h 43"/>
              <a:gd name="T2" fmla="*/ 11 w 43"/>
              <a:gd name="T3" fmla="*/ 43 h 43"/>
              <a:gd name="T4" fmla="*/ 0 w 43"/>
              <a:gd name="T5" fmla="*/ 0 h 43"/>
              <a:gd name="T6" fmla="*/ 43 w 43"/>
              <a:gd name="T7" fmla="*/ 32 h 43"/>
              <a:gd name="T8" fmla="*/ 22 w 43"/>
              <a:gd name="T9" fmla="*/ 32 h 43"/>
              <a:gd name="T10" fmla="*/ 22 w 43"/>
              <a:gd name="T11" fmla="*/ 3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43">
                <a:moveTo>
                  <a:pt x="22" y="32"/>
                </a:moveTo>
                <a:lnTo>
                  <a:pt x="11" y="43"/>
                </a:lnTo>
                <a:lnTo>
                  <a:pt x="0" y="0"/>
                </a:lnTo>
                <a:lnTo>
                  <a:pt x="43" y="32"/>
                </a:lnTo>
                <a:lnTo>
                  <a:pt x="22" y="32"/>
                </a:lnTo>
                <a:lnTo>
                  <a:pt x="22" y="3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3415" name="Line 55"/>
          <p:cNvSpPr>
            <a:spLocks noChangeShapeType="1"/>
          </p:cNvSpPr>
          <p:nvPr/>
        </p:nvSpPr>
        <p:spPr bwMode="auto">
          <a:xfrm flipH="1">
            <a:off x="6580188" y="3786188"/>
            <a:ext cx="85725" cy="1206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416" name="Line 56"/>
          <p:cNvSpPr>
            <a:spLocks noChangeShapeType="1"/>
          </p:cNvSpPr>
          <p:nvPr/>
        </p:nvSpPr>
        <p:spPr bwMode="auto">
          <a:xfrm flipH="1">
            <a:off x="6648450" y="3992563"/>
            <a:ext cx="103188" cy="1714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417" name="Line 57"/>
          <p:cNvSpPr>
            <a:spLocks noChangeShapeType="1"/>
          </p:cNvSpPr>
          <p:nvPr/>
        </p:nvSpPr>
        <p:spPr bwMode="auto">
          <a:xfrm flipH="1">
            <a:off x="6683375" y="4198938"/>
            <a:ext cx="204788" cy="1031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418" name="Line 58"/>
          <p:cNvSpPr>
            <a:spLocks noChangeShapeType="1"/>
          </p:cNvSpPr>
          <p:nvPr/>
        </p:nvSpPr>
        <p:spPr bwMode="auto">
          <a:xfrm flipH="1" flipV="1">
            <a:off x="6408738" y="4884738"/>
            <a:ext cx="85725" cy="13811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3420" name="Rectangle 60"/>
          <p:cNvSpPr>
            <a:spLocks noChangeArrowheads="1"/>
          </p:cNvSpPr>
          <p:nvPr/>
        </p:nvSpPr>
        <p:spPr bwMode="auto">
          <a:xfrm>
            <a:off x="7596188" y="5661025"/>
            <a:ext cx="1603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2</a:t>
            </a:r>
            <a:endParaRPr lang="en-US" altLang="zh-TW" sz="1200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83421" name="Rectangle 61"/>
          <p:cNvSpPr>
            <a:spLocks noChangeArrowheads="1"/>
          </p:cNvSpPr>
          <p:nvPr/>
        </p:nvSpPr>
        <p:spPr bwMode="auto">
          <a:xfrm>
            <a:off x="6916738" y="5661025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</a:t>
            </a:r>
            <a:endParaRPr lang="en-US" altLang="zh-TW" sz="1200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103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38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8CD15D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Undamped Forced Motion</a:t>
            </a:r>
          </a:p>
        </p:txBody>
      </p:sp>
      <p:sp>
        <p:nvSpPr>
          <p:cNvPr id="78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solution of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0,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–</a:t>
            </a:r>
            <a:r>
              <a:rPr lang="en-US" altLang="zh-TW" i="1" dirty="0">
                <a:latin typeface="Times New Roman" pitchFamily="18" charset="0"/>
              </a:rPr>
              <a:t>γF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/</a:t>
            </a:r>
            <a:r>
              <a:rPr lang="en-US" altLang="zh-TW" i="1" dirty="0">
                <a:latin typeface="Times New Roman" pitchFamily="18" charset="0"/>
              </a:rPr>
              <a:t>ω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ω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γ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/>
              <a:t> 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There is no transient term.</a:t>
            </a:r>
            <a:endParaRPr lang="en-US" altLang="en-US" dirty="0">
              <a:sym typeface="Symbol" pitchFamily="18" charset="2"/>
            </a:endParaRPr>
          </a:p>
        </p:txBody>
      </p:sp>
      <p:graphicFrame>
        <p:nvGraphicFramePr>
          <p:cNvPr id="784388" name="Object 4"/>
          <p:cNvGraphicFramePr>
            <a:graphicFrameLocks noChangeAspect="1"/>
          </p:cNvGraphicFramePr>
          <p:nvPr>
            <p:extLst/>
          </p:nvPr>
        </p:nvGraphicFramePr>
        <p:xfrm>
          <a:off x="1752600" y="1916832"/>
          <a:ext cx="5486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4" r:id="rId3" imgW="5486400" imgH="774700" progId="Equation.3">
                  <p:embed/>
                </p:oleObj>
              </mc:Choice>
              <mc:Fallback>
                <p:oleObj r:id="rId3" imgW="5486400" imgH="774700" progId="Equation.3">
                  <p:embed/>
                  <p:pic>
                    <p:nvPicPr>
                      <p:cNvPr id="7843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916832"/>
                        <a:ext cx="548640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4389" name="Object 5"/>
          <p:cNvGraphicFramePr>
            <a:graphicFrameLocks noChangeAspect="1"/>
          </p:cNvGraphicFramePr>
          <p:nvPr>
            <p:extLst/>
          </p:nvPr>
        </p:nvGraphicFramePr>
        <p:xfrm>
          <a:off x="1763688" y="2996952"/>
          <a:ext cx="52292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5" r:id="rId5" imgW="5232400" imgH="800100" progId="Equation.3">
                  <p:embed/>
                </p:oleObj>
              </mc:Choice>
              <mc:Fallback>
                <p:oleObj r:id="rId5" imgW="5232400" imgH="800100" progId="Equation.3">
                  <p:embed/>
                  <p:pic>
                    <p:nvPicPr>
                      <p:cNvPr id="78438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996952"/>
                        <a:ext cx="5229225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4390" name="Object 6"/>
          <p:cNvGraphicFramePr>
            <a:graphicFrameLocks noChangeAspect="1"/>
          </p:cNvGraphicFramePr>
          <p:nvPr>
            <p:extLst/>
          </p:nvPr>
        </p:nvGraphicFramePr>
        <p:xfrm>
          <a:off x="1619672" y="4573116"/>
          <a:ext cx="59150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6" r:id="rId3" imgW="5918200" imgH="800100" progId="Equation.3">
                  <p:embed/>
                </p:oleObj>
              </mc:Choice>
              <mc:Fallback>
                <p:oleObj r:id="rId3" imgW="5918200" imgH="800100" progId="Equation.3">
                  <p:embed/>
                  <p:pic>
                    <p:nvPicPr>
                      <p:cNvPr id="78439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573116"/>
                        <a:ext cx="5915025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0779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Pure Resonance</a:t>
            </a:r>
          </a:p>
        </p:txBody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In the previous example, when </a:t>
            </a:r>
            <a:r>
              <a:rPr lang="en-US" altLang="zh-TW" i="1">
                <a:sym typeface="Symbol" pitchFamily="18" charset="2"/>
              </a:rPr>
              <a:t></a:t>
            </a:r>
            <a:r>
              <a:rPr lang="en-US" altLang="zh-TW">
                <a:sym typeface="Symbol" pitchFamily="18" charset="2"/>
              </a:rPr>
              <a:t>  </a:t>
            </a:r>
            <a:r>
              <a:rPr lang="en-US" altLang="zh-TW" i="1">
                <a:sym typeface="Symbol" pitchFamily="18" charset="2"/>
              </a:rPr>
              <a:t></a:t>
            </a:r>
            <a:r>
              <a:rPr lang="en-US" altLang="zh-TW"/>
              <a:t>, the displacement of the system become large as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 </a:t>
            </a:r>
            <a:r>
              <a:rPr lang="en-US" altLang="zh-TW">
                <a:sym typeface="Symbol" pitchFamily="18" charset="2"/>
              </a:rPr>
              <a:t> .</a:t>
            </a:r>
          </a:p>
        </p:txBody>
      </p:sp>
      <p:graphicFrame>
        <p:nvGraphicFramePr>
          <p:cNvPr id="785412" name="Object 4"/>
          <p:cNvGraphicFramePr>
            <a:graphicFrameLocks noChangeAspect="1"/>
          </p:cNvGraphicFramePr>
          <p:nvPr>
            <p:extLst/>
          </p:nvPr>
        </p:nvGraphicFramePr>
        <p:xfrm>
          <a:off x="1071612" y="2348880"/>
          <a:ext cx="4508500" cy="244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8" name="Equation" r:id="rId3" imgW="4508280" imgH="2438280" progId="Equation.3">
                  <p:embed/>
                </p:oleObj>
              </mc:Choice>
              <mc:Fallback>
                <p:oleObj name="Equation" r:id="rId3" imgW="4508280" imgH="2438280" progId="Equation.3">
                  <p:embed/>
                  <p:pic>
                    <p:nvPicPr>
                      <p:cNvPr id="78541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612" y="2348880"/>
                        <a:ext cx="4508500" cy="2441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5413" name="Object 5"/>
          <p:cNvGraphicFramePr>
            <a:graphicFrameLocks noChangeAspect="1"/>
          </p:cNvGraphicFramePr>
          <p:nvPr>
            <p:extLst/>
          </p:nvPr>
        </p:nvGraphicFramePr>
        <p:xfrm>
          <a:off x="1633587" y="4857130"/>
          <a:ext cx="33051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9" r:id="rId5" imgW="3302000" imgH="736600" progId="Equation.3">
                  <p:embed/>
                </p:oleObj>
              </mc:Choice>
              <mc:Fallback>
                <p:oleObj r:id="rId5" imgW="3302000" imgH="736600" progId="Equation.3">
                  <p:embed/>
                  <p:pic>
                    <p:nvPicPr>
                      <p:cNvPr id="7854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3587" y="4857130"/>
                        <a:ext cx="330517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5418" name="Freeform 10"/>
          <p:cNvSpPr>
            <a:spLocks/>
          </p:cNvSpPr>
          <p:nvPr/>
        </p:nvSpPr>
        <p:spPr bwMode="auto">
          <a:xfrm>
            <a:off x="6451600" y="3253680"/>
            <a:ext cx="1949450" cy="1404938"/>
          </a:xfrm>
          <a:custGeom>
            <a:avLst/>
            <a:gdLst>
              <a:gd name="T0" fmla="*/ 0 w 1228"/>
              <a:gd name="T1" fmla="*/ 500 h 885"/>
              <a:gd name="T2" fmla="*/ 0 w 1228"/>
              <a:gd name="T3" fmla="*/ 485 h 885"/>
              <a:gd name="T4" fmla="*/ 29 w 1228"/>
              <a:gd name="T5" fmla="*/ 485 h 885"/>
              <a:gd name="T6" fmla="*/ 43 w 1228"/>
              <a:gd name="T7" fmla="*/ 471 h 885"/>
              <a:gd name="T8" fmla="*/ 86 w 1228"/>
              <a:gd name="T9" fmla="*/ 471 h 885"/>
              <a:gd name="T10" fmla="*/ 143 w 1228"/>
              <a:gd name="T11" fmla="*/ 457 h 885"/>
              <a:gd name="T12" fmla="*/ 171 w 1228"/>
              <a:gd name="T13" fmla="*/ 443 h 885"/>
              <a:gd name="T14" fmla="*/ 187 w 1228"/>
              <a:gd name="T15" fmla="*/ 440 h 885"/>
              <a:gd name="T16" fmla="*/ 200 w 1228"/>
              <a:gd name="T17" fmla="*/ 443 h 885"/>
              <a:gd name="T18" fmla="*/ 214 w 1228"/>
              <a:gd name="T19" fmla="*/ 457 h 885"/>
              <a:gd name="T20" fmla="*/ 243 w 1228"/>
              <a:gd name="T21" fmla="*/ 485 h 885"/>
              <a:gd name="T22" fmla="*/ 289 w 1228"/>
              <a:gd name="T23" fmla="*/ 537 h 885"/>
              <a:gd name="T24" fmla="*/ 336 w 1228"/>
              <a:gd name="T25" fmla="*/ 606 h 885"/>
              <a:gd name="T26" fmla="*/ 357 w 1228"/>
              <a:gd name="T27" fmla="*/ 628 h 885"/>
              <a:gd name="T28" fmla="*/ 376 w 1228"/>
              <a:gd name="T29" fmla="*/ 645 h 885"/>
              <a:gd name="T30" fmla="*/ 400 w 1228"/>
              <a:gd name="T31" fmla="*/ 657 h 885"/>
              <a:gd name="T32" fmla="*/ 400 w 1228"/>
              <a:gd name="T33" fmla="*/ 657 h 885"/>
              <a:gd name="T34" fmla="*/ 414 w 1228"/>
              <a:gd name="T35" fmla="*/ 657 h 885"/>
              <a:gd name="T36" fmla="*/ 432 w 1228"/>
              <a:gd name="T37" fmla="*/ 647 h 885"/>
              <a:gd name="T38" fmla="*/ 451 w 1228"/>
              <a:gd name="T39" fmla="*/ 630 h 885"/>
              <a:gd name="T40" fmla="*/ 471 w 1228"/>
              <a:gd name="T41" fmla="*/ 600 h 885"/>
              <a:gd name="T42" fmla="*/ 523 w 1228"/>
              <a:gd name="T43" fmla="*/ 483 h 885"/>
              <a:gd name="T44" fmla="*/ 557 w 1228"/>
              <a:gd name="T45" fmla="*/ 385 h 885"/>
              <a:gd name="T46" fmla="*/ 585 w 1228"/>
              <a:gd name="T47" fmla="*/ 300 h 885"/>
              <a:gd name="T48" fmla="*/ 600 w 1228"/>
              <a:gd name="T49" fmla="*/ 264 h 885"/>
              <a:gd name="T50" fmla="*/ 614 w 1228"/>
              <a:gd name="T51" fmla="*/ 243 h 885"/>
              <a:gd name="T52" fmla="*/ 633 w 1228"/>
              <a:gd name="T53" fmla="*/ 224 h 885"/>
              <a:gd name="T54" fmla="*/ 657 w 1228"/>
              <a:gd name="T55" fmla="*/ 214 h 885"/>
              <a:gd name="T56" fmla="*/ 670 w 1228"/>
              <a:gd name="T57" fmla="*/ 222 h 885"/>
              <a:gd name="T58" fmla="*/ 681 w 1228"/>
              <a:gd name="T59" fmla="*/ 236 h 885"/>
              <a:gd name="T60" fmla="*/ 702 w 1228"/>
              <a:gd name="T61" fmla="*/ 278 h 885"/>
              <a:gd name="T62" fmla="*/ 728 w 1228"/>
              <a:gd name="T63" fmla="*/ 357 h 885"/>
              <a:gd name="T64" fmla="*/ 804 w 1228"/>
              <a:gd name="T65" fmla="*/ 640 h 885"/>
              <a:gd name="T66" fmla="*/ 842 w 1228"/>
              <a:gd name="T67" fmla="*/ 771 h 885"/>
              <a:gd name="T68" fmla="*/ 871 w 1228"/>
              <a:gd name="T69" fmla="*/ 856 h 885"/>
              <a:gd name="T70" fmla="*/ 885 w 1228"/>
              <a:gd name="T71" fmla="*/ 875 h 885"/>
              <a:gd name="T72" fmla="*/ 900 w 1228"/>
              <a:gd name="T73" fmla="*/ 885 h 885"/>
              <a:gd name="T74" fmla="*/ 900 w 1228"/>
              <a:gd name="T75" fmla="*/ 885 h 885"/>
              <a:gd name="T76" fmla="*/ 916 w 1228"/>
              <a:gd name="T77" fmla="*/ 878 h 885"/>
              <a:gd name="T78" fmla="*/ 931 w 1228"/>
              <a:gd name="T79" fmla="*/ 855 h 885"/>
              <a:gd name="T80" fmla="*/ 949 w 1228"/>
              <a:gd name="T81" fmla="*/ 792 h 885"/>
              <a:gd name="T82" fmla="*/ 1020 w 1228"/>
              <a:gd name="T83" fmla="*/ 500 h 885"/>
              <a:gd name="T84" fmla="*/ 1042 w 1228"/>
              <a:gd name="T85" fmla="*/ 385 h 885"/>
              <a:gd name="T86" fmla="*/ 1072 w 1228"/>
              <a:gd name="T87" fmla="*/ 237 h 885"/>
              <a:gd name="T88" fmla="*/ 1108 w 1228"/>
              <a:gd name="T89" fmla="*/ 72 h 885"/>
              <a:gd name="T90" fmla="*/ 1117 w 1228"/>
              <a:gd name="T91" fmla="*/ 38 h 885"/>
              <a:gd name="T92" fmla="*/ 1128 w 1228"/>
              <a:gd name="T93" fmla="*/ 14 h 885"/>
              <a:gd name="T94" fmla="*/ 1157 w 1228"/>
              <a:gd name="T95" fmla="*/ 0 h 885"/>
              <a:gd name="T96" fmla="*/ 1171 w 1228"/>
              <a:gd name="T97" fmla="*/ 14 h 885"/>
              <a:gd name="T98" fmla="*/ 1185 w 1228"/>
              <a:gd name="T99" fmla="*/ 43 h 885"/>
              <a:gd name="T100" fmla="*/ 1208 w 1228"/>
              <a:gd name="T101" fmla="*/ 104 h 885"/>
              <a:gd name="T102" fmla="*/ 1228 w 1228"/>
              <a:gd name="T103" fmla="*/ 171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28" h="885">
                <a:moveTo>
                  <a:pt x="0" y="500"/>
                </a:moveTo>
                <a:lnTo>
                  <a:pt x="0" y="485"/>
                </a:lnTo>
                <a:lnTo>
                  <a:pt x="29" y="485"/>
                </a:lnTo>
                <a:lnTo>
                  <a:pt x="43" y="471"/>
                </a:lnTo>
                <a:lnTo>
                  <a:pt x="86" y="471"/>
                </a:lnTo>
                <a:lnTo>
                  <a:pt x="143" y="457"/>
                </a:lnTo>
                <a:lnTo>
                  <a:pt x="171" y="443"/>
                </a:lnTo>
                <a:lnTo>
                  <a:pt x="187" y="440"/>
                </a:lnTo>
                <a:lnTo>
                  <a:pt x="200" y="443"/>
                </a:lnTo>
                <a:lnTo>
                  <a:pt x="214" y="457"/>
                </a:lnTo>
                <a:lnTo>
                  <a:pt x="243" y="485"/>
                </a:lnTo>
                <a:lnTo>
                  <a:pt x="289" y="537"/>
                </a:lnTo>
                <a:lnTo>
                  <a:pt x="336" y="606"/>
                </a:lnTo>
                <a:lnTo>
                  <a:pt x="357" y="628"/>
                </a:lnTo>
                <a:lnTo>
                  <a:pt x="376" y="645"/>
                </a:lnTo>
                <a:lnTo>
                  <a:pt x="400" y="657"/>
                </a:lnTo>
                <a:lnTo>
                  <a:pt x="400" y="657"/>
                </a:lnTo>
                <a:lnTo>
                  <a:pt x="414" y="657"/>
                </a:lnTo>
                <a:lnTo>
                  <a:pt x="432" y="647"/>
                </a:lnTo>
                <a:lnTo>
                  <a:pt x="451" y="630"/>
                </a:lnTo>
                <a:lnTo>
                  <a:pt x="471" y="600"/>
                </a:lnTo>
                <a:lnTo>
                  <a:pt x="523" y="483"/>
                </a:lnTo>
                <a:lnTo>
                  <a:pt x="557" y="385"/>
                </a:lnTo>
                <a:lnTo>
                  <a:pt x="585" y="300"/>
                </a:lnTo>
                <a:lnTo>
                  <a:pt x="600" y="264"/>
                </a:lnTo>
                <a:lnTo>
                  <a:pt x="614" y="243"/>
                </a:lnTo>
                <a:lnTo>
                  <a:pt x="633" y="224"/>
                </a:lnTo>
                <a:lnTo>
                  <a:pt x="657" y="214"/>
                </a:lnTo>
                <a:lnTo>
                  <a:pt x="670" y="222"/>
                </a:lnTo>
                <a:lnTo>
                  <a:pt x="681" y="236"/>
                </a:lnTo>
                <a:lnTo>
                  <a:pt x="702" y="278"/>
                </a:lnTo>
                <a:lnTo>
                  <a:pt x="728" y="357"/>
                </a:lnTo>
                <a:lnTo>
                  <a:pt x="804" y="640"/>
                </a:lnTo>
                <a:lnTo>
                  <a:pt x="842" y="771"/>
                </a:lnTo>
                <a:lnTo>
                  <a:pt x="871" y="856"/>
                </a:lnTo>
                <a:lnTo>
                  <a:pt x="885" y="875"/>
                </a:lnTo>
                <a:lnTo>
                  <a:pt x="900" y="885"/>
                </a:lnTo>
                <a:lnTo>
                  <a:pt x="900" y="885"/>
                </a:lnTo>
                <a:lnTo>
                  <a:pt x="916" y="878"/>
                </a:lnTo>
                <a:lnTo>
                  <a:pt x="931" y="855"/>
                </a:lnTo>
                <a:lnTo>
                  <a:pt x="949" y="792"/>
                </a:lnTo>
                <a:lnTo>
                  <a:pt x="1020" y="500"/>
                </a:lnTo>
                <a:lnTo>
                  <a:pt x="1042" y="385"/>
                </a:lnTo>
                <a:lnTo>
                  <a:pt x="1072" y="237"/>
                </a:lnTo>
                <a:lnTo>
                  <a:pt x="1108" y="72"/>
                </a:lnTo>
                <a:lnTo>
                  <a:pt x="1117" y="38"/>
                </a:lnTo>
                <a:lnTo>
                  <a:pt x="1128" y="14"/>
                </a:lnTo>
                <a:lnTo>
                  <a:pt x="1157" y="0"/>
                </a:lnTo>
                <a:lnTo>
                  <a:pt x="1171" y="14"/>
                </a:lnTo>
                <a:lnTo>
                  <a:pt x="1185" y="43"/>
                </a:lnTo>
                <a:lnTo>
                  <a:pt x="1208" y="104"/>
                </a:lnTo>
                <a:lnTo>
                  <a:pt x="1228" y="171"/>
                </a:lnTo>
              </a:path>
            </a:pathLst>
          </a:custGeom>
          <a:noFill/>
          <a:ln w="2222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5419" name="Rectangle 11"/>
          <p:cNvSpPr>
            <a:spLocks noChangeArrowheads="1"/>
          </p:cNvSpPr>
          <p:nvPr/>
        </p:nvSpPr>
        <p:spPr bwMode="auto">
          <a:xfrm>
            <a:off x="8423275" y="3912493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5420" name="Rectangle 12"/>
          <p:cNvSpPr>
            <a:spLocks noChangeArrowheads="1"/>
          </p:cNvSpPr>
          <p:nvPr/>
        </p:nvSpPr>
        <p:spPr bwMode="auto">
          <a:xfrm>
            <a:off x="6292850" y="3140968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5421" name="Line 13"/>
          <p:cNvSpPr>
            <a:spLocks noChangeShapeType="1"/>
          </p:cNvSpPr>
          <p:nvPr/>
        </p:nvSpPr>
        <p:spPr bwMode="auto">
          <a:xfrm>
            <a:off x="6178550" y="4047430"/>
            <a:ext cx="2176463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5422" name="Line 14"/>
          <p:cNvSpPr>
            <a:spLocks noChangeShapeType="1"/>
          </p:cNvSpPr>
          <p:nvPr/>
        </p:nvSpPr>
        <p:spPr bwMode="auto">
          <a:xfrm flipV="1">
            <a:off x="6451600" y="3231455"/>
            <a:ext cx="1588" cy="170021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5423" name="Line 15"/>
          <p:cNvSpPr>
            <a:spLocks noChangeShapeType="1"/>
          </p:cNvSpPr>
          <p:nvPr/>
        </p:nvSpPr>
        <p:spPr bwMode="auto">
          <a:xfrm flipV="1">
            <a:off x="6451600" y="3187005"/>
            <a:ext cx="1971675" cy="860425"/>
          </a:xfrm>
          <a:prstGeom prst="line">
            <a:avLst/>
          </a:pr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5424" name="Line 16"/>
          <p:cNvSpPr>
            <a:spLocks noChangeShapeType="1"/>
          </p:cNvSpPr>
          <p:nvPr/>
        </p:nvSpPr>
        <p:spPr bwMode="auto">
          <a:xfrm>
            <a:off x="6451600" y="4047430"/>
            <a:ext cx="1971675" cy="860425"/>
          </a:xfrm>
          <a:prstGeom prst="line">
            <a:avLst/>
          </a:pr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25269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Tacoma Narrow Bridge, WA, USA</a:t>
            </a:r>
          </a:p>
        </p:txBody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Opened in July 1, 1940, collapsed in Nov. 7, 1940.</a:t>
            </a:r>
          </a:p>
          <a:p>
            <a:pPr lvl="1"/>
            <a:r>
              <a:rPr lang="en-US" altLang="zh-TW"/>
              <a:t>The wind-blow frequency matched the natural frequency of the bridge, which caused a pure resonance effect that destroyed the bridge.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364" y="3212976"/>
            <a:ext cx="3055620" cy="204216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460" y="3212976"/>
            <a:ext cx="3037924" cy="203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83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Damping System of Taipei 101</a:t>
            </a:r>
          </a:p>
        </p:txBody>
      </p:sp>
      <p:sp>
        <p:nvSpPr>
          <p:cNvPr id="94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Taipei 101 uses a 730-ton damping ball</a:t>
            </a:r>
            <a:r>
              <a:rPr lang="en-US" altLang="zh-TW" baseline="30000" dirty="0"/>
              <a:t>†</a:t>
            </a:r>
            <a:r>
              <a:rPr lang="en-US" altLang="zh-TW" dirty="0"/>
              <a:t> to stabilize the building under wind-blow effect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142" y="2399034"/>
            <a:ext cx="3593306" cy="302180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50C22F29-B7E6-4C66-ACDC-EAA82A63B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399034"/>
            <a:ext cx="3590616" cy="3021806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271E63C9-D50B-40B5-9C53-C3B8F5347F59}"/>
              </a:ext>
            </a:extLst>
          </p:cNvPr>
          <p:cNvSpPr txBox="1"/>
          <p:nvPr/>
        </p:nvSpPr>
        <p:spPr>
          <a:xfrm>
            <a:off x="827584" y="6323388"/>
            <a:ext cx="64358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† Picture from: https://nl.m.wikipedia.org/wiki/Bestand:Tuned_mass_damper.gif</a:t>
            </a:r>
            <a:endParaRPr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B18EBAAF-65D7-4579-9411-6694D5185037}"/>
              </a:ext>
            </a:extLst>
          </p:cNvPr>
          <p:cNvCxnSpPr/>
          <p:nvPr/>
        </p:nvCxnSpPr>
        <p:spPr>
          <a:xfrm>
            <a:off x="683568" y="6356350"/>
            <a:ext cx="80648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2785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Linear Models: BVP</a:t>
            </a:r>
          </a:p>
        </p:txBody>
      </p:sp>
      <p:sp>
        <p:nvSpPr>
          <p:cNvPr id="78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deflection of a flexible beam can be modelled by a 4</a:t>
            </a:r>
            <a:r>
              <a:rPr lang="en-US" altLang="zh-TW" baseline="30000" dirty="0"/>
              <a:t>th</a:t>
            </a:r>
            <a:r>
              <a:rPr lang="en-US" altLang="zh-TW" dirty="0"/>
              <a:t>-order differential equation:</a:t>
            </a:r>
          </a:p>
        </p:txBody>
      </p:sp>
      <p:sp>
        <p:nvSpPr>
          <p:cNvPr id="786437" name="AutoShape 5"/>
          <p:cNvSpPr>
            <a:spLocks/>
          </p:cNvSpPr>
          <p:nvPr/>
        </p:nvSpPr>
        <p:spPr bwMode="auto">
          <a:xfrm rot="5400000">
            <a:off x="4906441" y="2888408"/>
            <a:ext cx="73025" cy="576262"/>
          </a:xfrm>
          <a:prstGeom prst="rightBrace">
            <a:avLst>
              <a:gd name="adj1" fmla="val 6576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86438" name="Line 6"/>
          <p:cNvSpPr>
            <a:spLocks noChangeShapeType="1"/>
          </p:cNvSpPr>
          <p:nvPr/>
        </p:nvSpPr>
        <p:spPr bwMode="auto">
          <a:xfrm>
            <a:off x="4942160" y="3213051"/>
            <a:ext cx="64770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6439" name="Text Box 7"/>
          <p:cNvSpPr txBox="1">
            <a:spLocks noChangeArrowheads="1"/>
          </p:cNvSpPr>
          <p:nvPr/>
        </p:nvSpPr>
        <p:spPr bwMode="auto">
          <a:xfrm>
            <a:off x="5004048" y="3450486"/>
            <a:ext cx="182306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600" baseline="0" dirty="0"/>
              <a:t>load per unit length</a:t>
            </a:r>
          </a:p>
        </p:txBody>
      </p:sp>
      <p:sp>
        <p:nvSpPr>
          <p:cNvPr id="786440" name="AutoShape 8"/>
          <p:cNvSpPr>
            <a:spLocks/>
          </p:cNvSpPr>
          <p:nvPr/>
        </p:nvSpPr>
        <p:spPr bwMode="auto">
          <a:xfrm rot="5400000">
            <a:off x="3545954" y="2996357"/>
            <a:ext cx="73025" cy="360363"/>
          </a:xfrm>
          <a:prstGeom prst="rightBrace">
            <a:avLst>
              <a:gd name="adj1" fmla="val 4112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86441" name="Line 9"/>
          <p:cNvSpPr>
            <a:spLocks noChangeShapeType="1"/>
          </p:cNvSpPr>
          <p:nvPr/>
        </p:nvSpPr>
        <p:spPr bwMode="auto">
          <a:xfrm>
            <a:off x="3586435" y="3213051"/>
            <a:ext cx="404813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6442" name="Text Box 10"/>
          <p:cNvSpPr txBox="1">
            <a:spLocks noChangeArrowheads="1"/>
          </p:cNvSpPr>
          <p:nvPr/>
        </p:nvSpPr>
        <p:spPr bwMode="auto">
          <a:xfrm>
            <a:off x="3275856" y="3449866"/>
            <a:ext cx="142250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600" baseline="0"/>
              <a:t>flexural rigidity</a:t>
            </a:r>
          </a:p>
        </p:txBody>
      </p:sp>
      <p:sp>
        <p:nvSpPr>
          <p:cNvPr id="786443" name="AutoShape 11"/>
          <p:cNvSpPr>
            <a:spLocks noChangeArrowheads="1"/>
          </p:cNvSpPr>
          <p:nvPr/>
        </p:nvSpPr>
        <p:spPr bwMode="auto">
          <a:xfrm>
            <a:off x="1258888" y="4365724"/>
            <a:ext cx="3025775" cy="360363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786444" name="Group 12"/>
          <p:cNvGrpSpPr>
            <a:grpSpLocks/>
          </p:cNvGrpSpPr>
          <p:nvPr/>
        </p:nvGrpSpPr>
        <p:grpSpPr bwMode="auto">
          <a:xfrm>
            <a:off x="5146675" y="4330799"/>
            <a:ext cx="3025775" cy="503238"/>
            <a:chOff x="3061" y="2931"/>
            <a:chExt cx="1906" cy="363"/>
          </a:xfrm>
        </p:grpSpPr>
        <p:sp>
          <p:nvSpPr>
            <p:cNvPr id="786445" name="Freeform 13"/>
            <p:cNvSpPr>
              <a:spLocks/>
            </p:cNvSpPr>
            <p:nvPr/>
          </p:nvSpPr>
          <p:spPr bwMode="auto">
            <a:xfrm>
              <a:off x="3061" y="2931"/>
              <a:ext cx="1906" cy="182"/>
            </a:xfrm>
            <a:custGeom>
              <a:avLst/>
              <a:gdLst>
                <a:gd name="T0" fmla="*/ 0 w 1906"/>
                <a:gd name="T1" fmla="*/ 91 h 182"/>
                <a:gd name="T2" fmla="*/ 91 w 1906"/>
                <a:gd name="T3" fmla="*/ 0 h 182"/>
                <a:gd name="T4" fmla="*/ 454 w 1906"/>
                <a:gd name="T5" fmla="*/ 45 h 182"/>
                <a:gd name="T6" fmla="*/ 772 w 1906"/>
                <a:gd name="T7" fmla="*/ 91 h 182"/>
                <a:gd name="T8" fmla="*/ 1044 w 1906"/>
                <a:gd name="T9" fmla="*/ 91 h 182"/>
                <a:gd name="T10" fmla="*/ 1180 w 1906"/>
                <a:gd name="T11" fmla="*/ 91 h 182"/>
                <a:gd name="T12" fmla="*/ 1588 w 1906"/>
                <a:gd name="T13" fmla="*/ 45 h 182"/>
                <a:gd name="T14" fmla="*/ 1906 w 1906"/>
                <a:gd name="T15" fmla="*/ 0 h 182"/>
                <a:gd name="T16" fmla="*/ 1860 w 1906"/>
                <a:gd name="T17" fmla="*/ 91 h 182"/>
                <a:gd name="T18" fmla="*/ 1225 w 1906"/>
                <a:gd name="T19" fmla="*/ 182 h 182"/>
                <a:gd name="T20" fmla="*/ 817 w 1906"/>
                <a:gd name="T21" fmla="*/ 182 h 182"/>
                <a:gd name="T22" fmla="*/ 318 w 1906"/>
                <a:gd name="T23" fmla="*/ 136 h 182"/>
                <a:gd name="T24" fmla="*/ 0 w 1906"/>
                <a:gd name="T25" fmla="*/ 9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6" h="182">
                  <a:moveTo>
                    <a:pt x="0" y="91"/>
                  </a:moveTo>
                  <a:lnTo>
                    <a:pt x="91" y="0"/>
                  </a:lnTo>
                  <a:lnTo>
                    <a:pt x="454" y="45"/>
                  </a:lnTo>
                  <a:lnTo>
                    <a:pt x="772" y="91"/>
                  </a:lnTo>
                  <a:lnTo>
                    <a:pt x="1044" y="91"/>
                  </a:lnTo>
                  <a:lnTo>
                    <a:pt x="1180" y="91"/>
                  </a:lnTo>
                  <a:lnTo>
                    <a:pt x="1588" y="45"/>
                  </a:lnTo>
                  <a:lnTo>
                    <a:pt x="1906" y="0"/>
                  </a:lnTo>
                  <a:lnTo>
                    <a:pt x="1860" y="91"/>
                  </a:lnTo>
                  <a:lnTo>
                    <a:pt x="1225" y="182"/>
                  </a:lnTo>
                  <a:lnTo>
                    <a:pt x="817" y="182"/>
                  </a:lnTo>
                  <a:lnTo>
                    <a:pt x="318" y="13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6446" name="Freeform 14"/>
            <p:cNvSpPr>
              <a:spLocks/>
            </p:cNvSpPr>
            <p:nvPr/>
          </p:nvSpPr>
          <p:spPr bwMode="auto">
            <a:xfrm>
              <a:off x="4921" y="2931"/>
              <a:ext cx="46" cy="272"/>
            </a:xfrm>
            <a:custGeom>
              <a:avLst/>
              <a:gdLst>
                <a:gd name="T0" fmla="*/ 46 w 46"/>
                <a:gd name="T1" fmla="*/ 0 h 272"/>
                <a:gd name="T2" fmla="*/ 46 w 46"/>
                <a:gd name="T3" fmla="*/ 182 h 272"/>
                <a:gd name="T4" fmla="*/ 0 w 46"/>
                <a:gd name="T5" fmla="*/ 272 h 272"/>
                <a:gd name="T6" fmla="*/ 0 w 46"/>
                <a:gd name="T7" fmla="*/ 91 h 272"/>
                <a:gd name="T8" fmla="*/ 46 w 46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72">
                  <a:moveTo>
                    <a:pt x="46" y="0"/>
                  </a:moveTo>
                  <a:lnTo>
                    <a:pt x="46" y="182"/>
                  </a:lnTo>
                  <a:lnTo>
                    <a:pt x="0" y="272"/>
                  </a:lnTo>
                  <a:lnTo>
                    <a:pt x="0" y="9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6447" name="Freeform 15"/>
            <p:cNvSpPr>
              <a:spLocks/>
            </p:cNvSpPr>
            <p:nvPr/>
          </p:nvSpPr>
          <p:spPr bwMode="auto">
            <a:xfrm>
              <a:off x="3061" y="3022"/>
              <a:ext cx="1860" cy="181"/>
            </a:xfrm>
            <a:custGeom>
              <a:avLst/>
              <a:gdLst>
                <a:gd name="T0" fmla="*/ 0 w 1860"/>
                <a:gd name="T1" fmla="*/ 0 h 181"/>
                <a:gd name="T2" fmla="*/ 635 w 1860"/>
                <a:gd name="T3" fmla="*/ 91 h 181"/>
                <a:gd name="T4" fmla="*/ 1134 w 1860"/>
                <a:gd name="T5" fmla="*/ 91 h 181"/>
                <a:gd name="T6" fmla="*/ 1543 w 1860"/>
                <a:gd name="T7" fmla="*/ 45 h 181"/>
                <a:gd name="T8" fmla="*/ 1860 w 1860"/>
                <a:gd name="T9" fmla="*/ 0 h 181"/>
                <a:gd name="T10" fmla="*/ 1860 w 1860"/>
                <a:gd name="T11" fmla="*/ 181 h 181"/>
                <a:gd name="T12" fmla="*/ 0 w 1860"/>
                <a:gd name="T13" fmla="*/ 181 h 181"/>
                <a:gd name="T14" fmla="*/ 0 w 186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0" h="181">
                  <a:moveTo>
                    <a:pt x="0" y="0"/>
                  </a:moveTo>
                  <a:lnTo>
                    <a:pt x="635" y="91"/>
                  </a:lnTo>
                  <a:lnTo>
                    <a:pt x="1134" y="91"/>
                  </a:lnTo>
                  <a:lnTo>
                    <a:pt x="1543" y="45"/>
                  </a:lnTo>
                  <a:lnTo>
                    <a:pt x="1860" y="0"/>
                  </a:lnTo>
                  <a:lnTo>
                    <a:pt x="1860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786448" name="Group 16"/>
            <p:cNvGrpSpPr>
              <a:grpSpLocks/>
            </p:cNvGrpSpPr>
            <p:nvPr/>
          </p:nvGrpSpPr>
          <p:grpSpPr bwMode="auto">
            <a:xfrm>
              <a:off x="3061" y="3022"/>
              <a:ext cx="1860" cy="272"/>
              <a:chOff x="3061" y="2931"/>
              <a:chExt cx="1860" cy="272"/>
            </a:xfrm>
          </p:grpSpPr>
          <p:sp>
            <p:nvSpPr>
              <p:cNvPr id="786449" name="Freeform 17"/>
              <p:cNvSpPr>
                <a:spLocks/>
              </p:cNvSpPr>
              <p:nvPr/>
            </p:nvSpPr>
            <p:spPr bwMode="auto">
              <a:xfrm>
                <a:off x="3061" y="2931"/>
                <a:ext cx="1860" cy="91"/>
              </a:xfrm>
              <a:custGeom>
                <a:avLst/>
                <a:gdLst>
                  <a:gd name="T0" fmla="*/ 0 w 1860"/>
                  <a:gd name="T1" fmla="*/ 0 h 91"/>
                  <a:gd name="T2" fmla="*/ 908 w 1860"/>
                  <a:gd name="T3" fmla="*/ 91 h 91"/>
                  <a:gd name="T4" fmla="*/ 1860 w 1860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60" h="91">
                    <a:moveTo>
                      <a:pt x="0" y="0"/>
                    </a:moveTo>
                    <a:cubicBezTo>
                      <a:pt x="299" y="45"/>
                      <a:pt x="598" y="91"/>
                      <a:pt x="908" y="91"/>
                    </a:cubicBezTo>
                    <a:cubicBezTo>
                      <a:pt x="1218" y="91"/>
                      <a:pt x="1709" y="15"/>
                      <a:pt x="186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786450" name="Freeform 18"/>
              <p:cNvSpPr>
                <a:spLocks/>
              </p:cNvSpPr>
              <p:nvPr/>
            </p:nvSpPr>
            <p:spPr bwMode="auto">
              <a:xfrm>
                <a:off x="3061" y="3112"/>
                <a:ext cx="1860" cy="91"/>
              </a:xfrm>
              <a:custGeom>
                <a:avLst/>
                <a:gdLst>
                  <a:gd name="T0" fmla="*/ 0 w 1860"/>
                  <a:gd name="T1" fmla="*/ 0 h 91"/>
                  <a:gd name="T2" fmla="*/ 908 w 1860"/>
                  <a:gd name="T3" fmla="*/ 91 h 91"/>
                  <a:gd name="T4" fmla="*/ 1860 w 1860"/>
                  <a:gd name="T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60" h="91">
                    <a:moveTo>
                      <a:pt x="0" y="0"/>
                    </a:moveTo>
                    <a:cubicBezTo>
                      <a:pt x="299" y="45"/>
                      <a:pt x="598" y="91"/>
                      <a:pt x="908" y="91"/>
                    </a:cubicBezTo>
                    <a:cubicBezTo>
                      <a:pt x="1218" y="91"/>
                      <a:pt x="1709" y="15"/>
                      <a:pt x="1860" y="0"/>
                    </a:cubicBezTo>
                  </a:path>
                </a:pathLst>
              </a:cu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786451" name="Line 19"/>
              <p:cNvSpPr>
                <a:spLocks noChangeShapeType="1"/>
              </p:cNvSpPr>
              <p:nvPr/>
            </p:nvSpPr>
            <p:spPr bwMode="auto">
              <a:xfrm>
                <a:off x="3061" y="293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786452" name="Line 20"/>
              <p:cNvSpPr>
                <a:spLocks noChangeShapeType="1"/>
              </p:cNvSpPr>
              <p:nvPr/>
            </p:nvSpPr>
            <p:spPr bwMode="auto">
              <a:xfrm>
                <a:off x="4921" y="293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  <p:sp>
        <p:nvSpPr>
          <p:cNvPr id="786453" name="Line 21"/>
          <p:cNvSpPr>
            <a:spLocks noChangeShapeType="1"/>
          </p:cNvSpPr>
          <p:nvPr/>
        </p:nvSpPr>
        <p:spPr bwMode="auto">
          <a:xfrm>
            <a:off x="1043608" y="4581624"/>
            <a:ext cx="338455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6454" name="Text Box 22"/>
          <p:cNvSpPr txBox="1">
            <a:spLocks noChangeArrowheads="1"/>
          </p:cNvSpPr>
          <p:nvPr/>
        </p:nvSpPr>
        <p:spPr bwMode="auto">
          <a:xfrm>
            <a:off x="1600793" y="5070574"/>
            <a:ext cx="23951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baseline="0" dirty="0"/>
              <a:t>A straight flexible beam</a:t>
            </a:r>
          </a:p>
        </p:txBody>
      </p:sp>
      <p:sp>
        <p:nvSpPr>
          <p:cNvPr id="786455" name="Freeform 23"/>
          <p:cNvSpPr>
            <a:spLocks/>
          </p:cNvSpPr>
          <p:nvPr/>
        </p:nvSpPr>
        <p:spPr bwMode="auto">
          <a:xfrm>
            <a:off x="5003800" y="4508599"/>
            <a:ext cx="3384550" cy="198438"/>
          </a:xfrm>
          <a:custGeom>
            <a:avLst/>
            <a:gdLst>
              <a:gd name="T0" fmla="*/ 0 w 2132"/>
              <a:gd name="T1" fmla="*/ 0 h 136"/>
              <a:gd name="T2" fmla="*/ 1043 w 2132"/>
              <a:gd name="T3" fmla="*/ 136 h 136"/>
              <a:gd name="T4" fmla="*/ 2132 w 2132"/>
              <a:gd name="T5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2" h="136">
                <a:moveTo>
                  <a:pt x="0" y="0"/>
                </a:moveTo>
                <a:cubicBezTo>
                  <a:pt x="344" y="68"/>
                  <a:pt x="688" y="136"/>
                  <a:pt x="1043" y="136"/>
                </a:cubicBezTo>
                <a:cubicBezTo>
                  <a:pt x="1398" y="136"/>
                  <a:pt x="1958" y="23"/>
                  <a:pt x="2132" y="0"/>
                </a:cubicBezTo>
              </a:path>
            </a:pathLst>
          </a:custGeom>
          <a:noFill/>
          <a:ln w="19050" cap="flat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6456" name="Text Box 24"/>
          <p:cNvSpPr txBox="1">
            <a:spLocks noChangeArrowheads="1"/>
          </p:cNvSpPr>
          <p:nvPr/>
        </p:nvSpPr>
        <p:spPr bwMode="auto">
          <a:xfrm>
            <a:off x="5004048" y="5078512"/>
            <a:ext cx="33019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baseline="0" dirty="0"/>
              <a:t>The deflection curve of the beam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682551"/>
              </p:ext>
            </p:extLst>
          </p:nvPr>
        </p:nvGraphicFramePr>
        <p:xfrm>
          <a:off x="3402285" y="2420888"/>
          <a:ext cx="18827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02" name="方程式" r:id="rId3" imgW="939600" imgH="419040" progId="Equation.3">
                  <p:embed/>
                </p:oleObj>
              </mc:Choice>
              <mc:Fallback>
                <p:oleObj name="方程式" r:id="rId3" imgW="939600" imgH="419040" progId="Equation.3">
                  <p:embed/>
                  <p:pic>
                    <p:nvPicPr>
                      <p:cNvPr id="78643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2285" y="2420888"/>
                        <a:ext cx="1882775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639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/>
          <p:cNvGrpSpPr/>
          <p:nvPr/>
        </p:nvGrpSpPr>
        <p:grpSpPr>
          <a:xfrm>
            <a:off x="2219934" y="2717309"/>
            <a:ext cx="2525472" cy="2509572"/>
            <a:chOff x="1891376" y="3820228"/>
            <a:chExt cx="1562827" cy="1552988"/>
          </a:xfrm>
        </p:grpSpPr>
        <p:sp>
          <p:nvSpPr>
            <p:cNvPr id="6" name="矩形 5"/>
            <p:cNvSpPr/>
            <p:nvPr/>
          </p:nvSpPr>
          <p:spPr>
            <a:xfrm>
              <a:off x="1907704" y="4365104"/>
              <a:ext cx="216024" cy="10081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手繪多邊形 10"/>
            <p:cNvSpPr/>
            <p:nvPr/>
          </p:nvSpPr>
          <p:spPr>
            <a:xfrm>
              <a:off x="1907704" y="3872306"/>
              <a:ext cx="800100" cy="636814"/>
            </a:xfrm>
            <a:custGeom>
              <a:avLst/>
              <a:gdLst>
                <a:gd name="connsiteX0" fmla="*/ 0 w 800100"/>
                <a:gd name="connsiteY0" fmla="*/ 457200 h 636814"/>
                <a:gd name="connsiteX1" fmla="*/ 130628 w 800100"/>
                <a:gd name="connsiteY1" fmla="*/ 636814 h 636814"/>
                <a:gd name="connsiteX2" fmla="*/ 800100 w 800100"/>
                <a:gd name="connsiteY2" fmla="*/ 57150 h 636814"/>
                <a:gd name="connsiteX3" fmla="*/ 742950 w 800100"/>
                <a:gd name="connsiteY3" fmla="*/ 0 h 636814"/>
                <a:gd name="connsiteX4" fmla="*/ 0 w 800100"/>
                <a:gd name="connsiteY4" fmla="*/ 457200 h 636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100" h="636814">
                  <a:moveTo>
                    <a:pt x="0" y="457200"/>
                  </a:moveTo>
                  <a:lnTo>
                    <a:pt x="130628" y="636814"/>
                  </a:lnTo>
                  <a:lnTo>
                    <a:pt x="800100" y="57150"/>
                  </a:lnTo>
                  <a:lnTo>
                    <a:pt x="74295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橢圓 6"/>
            <p:cNvSpPr/>
            <p:nvPr/>
          </p:nvSpPr>
          <p:spPr>
            <a:xfrm>
              <a:off x="1891376" y="4261908"/>
              <a:ext cx="252028" cy="2520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707804" y="3855978"/>
              <a:ext cx="640060" cy="663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2627784" y="3823370"/>
              <a:ext cx="126014" cy="1260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群組 17"/>
            <p:cNvGrpSpPr/>
            <p:nvPr/>
          </p:nvGrpSpPr>
          <p:grpSpPr>
            <a:xfrm>
              <a:off x="3213809" y="3972408"/>
              <a:ext cx="240394" cy="317725"/>
              <a:chOff x="3230137" y="5301208"/>
              <a:chExt cx="163446" cy="216024"/>
            </a:xfrm>
          </p:grpSpPr>
          <p:sp>
            <p:nvSpPr>
              <p:cNvPr id="14" name="直角三角形 13"/>
              <p:cNvSpPr/>
              <p:nvPr/>
            </p:nvSpPr>
            <p:spPr>
              <a:xfrm flipV="1">
                <a:off x="3347864" y="5373216"/>
                <a:ext cx="45719" cy="144016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直角三角形 14"/>
              <p:cNvSpPr/>
              <p:nvPr/>
            </p:nvSpPr>
            <p:spPr>
              <a:xfrm flipH="1" flipV="1">
                <a:off x="3230137" y="5373216"/>
                <a:ext cx="45719" cy="144016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230137" y="5301208"/>
                <a:ext cx="163446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橢圓 18"/>
            <p:cNvSpPr/>
            <p:nvPr/>
          </p:nvSpPr>
          <p:spPr>
            <a:xfrm>
              <a:off x="3261202" y="3820228"/>
              <a:ext cx="126014" cy="1260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橢圓 48"/>
          <p:cNvSpPr/>
          <p:nvPr/>
        </p:nvSpPr>
        <p:spPr>
          <a:xfrm>
            <a:off x="2396104" y="3607694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Flexible Beam Applications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precise robot arm control, we must take into account the bending effect of the robot links: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  <p:sp>
        <p:nvSpPr>
          <p:cNvPr id="21" name="梯形 20"/>
          <p:cNvSpPr/>
          <p:nvPr/>
        </p:nvSpPr>
        <p:spPr>
          <a:xfrm>
            <a:off x="2132117" y="5280207"/>
            <a:ext cx="578482" cy="259229"/>
          </a:xfrm>
          <a:prstGeom prst="trapezoid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字方塊 22"/>
          <p:cNvSpPr txBox="1"/>
          <p:nvPr/>
        </p:nvSpPr>
        <p:spPr>
          <a:xfrm>
            <a:off x="2972415" y="5256744"/>
            <a:ext cx="2099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Base position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cxnSp>
        <p:nvCxnSpPr>
          <p:cNvPr id="25" name="直線單箭頭接點 24"/>
          <p:cNvCxnSpPr/>
          <p:nvPr/>
        </p:nvCxnSpPr>
        <p:spPr>
          <a:xfrm>
            <a:off x="2428771" y="5415600"/>
            <a:ext cx="604867" cy="0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群組 39"/>
          <p:cNvGrpSpPr>
            <a:grpSpLocks/>
          </p:cNvGrpSpPr>
          <p:nvPr/>
        </p:nvGrpSpPr>
        <p:grpSpPr>
          <a:xfrm>
            <a:off x="2415253" y="2941722"/>
            <a:ext cx="4493088" cy="2472268"/>
            <a:chOff x="2498271" y="3331029"/>
            <a:chExt cx="3744240" cy="2060223"/>
          </a:xfrm>
        </p:grpSpPr>
        <p:cxnSp>
          <p:nvCxnSpPr>
            <p:cNvPr id="28" name="直線接點 27"/>
            <p:cNvCxnSpPr/>
            <p:nvPr/>
          </p:nvCxnSpPr>
          <p:spPr>
            <a:xfrm flipV="1">
              <a:off x="2508260" y="3913610"/>
              <a:ext cx="0" cy="1477642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手繪多邊形 30"/>
            <p:cNvSpPr/>
            <p:nvPr/>
          </p:nvSpPr>
          <p:spPr>
            <a:xfrm>
              <a:off x="2498271" y="3331029"/>
              <a:ext cx="914400" cy="571500"/>
            </a:xfrm>
            <a:custGeom>
              <a:avLst/>
              <a:gdLst>
                <a:gd name="connsiteX0" fmla="*/ 0 w 914400"/>
                <a:gd name="connsiteY0" fmla="*/ 571500 h 571500"/>
                <a:gd name="connsiteX1" fmla="*/ 457200 w 914400"/>
                <a:gd name="connsiteY1" fmla="*/ 220435 h 571500"/>
                <a:gd name="connsiteX2" fmla="*/ 914400 w 914400"/>
                <a:gd name="connsiteY2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571500">
                  <a:moveTo>
                    <a:pt x="0" y="571500"/>
                  </a:moveTo>
                  <a:cubicBezTo>
                    <a:pt x="152400" y="443592"/>
                    <a:pt x="304800" y="315685"/>
                    <a:pt x="457200" y="220435"/>
                  </a:cubicBezTo>
                  <a:cubicBezTo>
                    <a:pt x="609600" y="125185"/>
                    <a:pt x="762000" y="62592"/>
                    <a:pt x="91440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手繪多邊形 31"/>
            <p:cNvSpPr/>
            <p:nvPr/>
          </p:nvSpPr>
          <p:spPr>
            <a:xfrm>
              <a:off x="3412671" y="3331029"/>
              <a:ext cx="865415" cy="73478"/>
            </a:xfrm>
            <a:custGeom>
              <a:avLst/>
              <a:gdLst>
                <a:gd name="connsiteX0" fmla="*/ 0 w 865415"/>
                <a:gd name="connsiteY0" fmla="*/ 0 h 73478"/>
                <a:gd name="connsiteX1" fmla="*/ 391886 w 865415"/>
                <a:gd name="connsiteY1" fmla="*/ 16328 h 73478"/>
                <a:gd name="connsiteX2" fmla="*/ 865415 w 865415"/>
                <a:gd name="connsiteY2" fmla="*/ 73478 h 7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5415" h="73478">
                  <a:moveTo>
                    <a:pt x="0" y="0"/>
                  </a:moveTo>
                  <a:cubicBezTo>
                    <a:pt x="123825" y="2041"/>
                    <a:pt x="247650" y="4082"/>
                    <a:pt x="391886" y="16328"/>
                  </a:cubicBezTo>
                  <a:cubicBezTo>
                    <a:pt x="536122" y="28574"/>
                    <a:pt x="791936" y="68035"/>
                    <a:pt x="865415" y="73478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4282451" y="3403533"/>
              <a:ext cx="0" cy="393671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單箭頭接點 37"/>
            <p:cNvCxnSpPr/>
            <p:nvPr/>
          </p:nvCxnSpPr>
          <p:spPr>
            <a:xfrm>
              <a:off x="4353760" y="3845767"/>
              <a:ext cx="290248" cy="375321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字方塊 38"/>
            <p:cNvSpPr txBox="1"/>
            <p:nvPr/>
          </p:nvSpPr>
          <p:spPr>
            <a:xfrm>
              <a:off x="4170363" y="4156399"/>
              <a:ext cx="20721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</a:rPr>
                <a:t>True end-point position </a:t>
              </a:r>
              <a:r>
                <a:rPr lang="en-US" sz="1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14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1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sz="1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14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sz="1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sz="1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字方塊 21"/>
              <p:cNvSpPr txBox="1"/>
              <p:nvPr/>
            </p:nvSpPr>
            <p:spPr>
              <a:xfrm>
                <a:off x="5093498" y="3068960"/>
                <a:ext cx="2934886" cy="451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sz="1400" dirty="0"/>
                  <a:t>Estimated end-point position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zh-TW" sz="1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br>
                  <a:rPr lang="en-US" sz="1400" dirty="0"/>
                </a:br>
                <a:r>
                  <a:rPr lang="en-US" sz="1400" dirty="0"/>
                  <a:t>without considering bending effect</a:t>
                </a:r>
                <a:endPara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文字方塊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3498" y="3068960"/>
                <a:ext cx="2934886" cy="451406"/>
              </a:xfrm>
              <a:prstGeom prst="rect">
                <a:avLst/>
              </a:prstGeom>
              <a:blipFill>
                <a:blip r:embed="rId2"/>
                <a:stretch>
                  <a:fillRect l="-624" t="-8108" b="-148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橢圓 46"/>
          <p:cNvSpPr/>
          <p:nvPr/>
        </p:nvSpPr>
        <p:spPr>
          <a:xfrm>
            <a:off x="3489790" y="2806095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橢圓 47"/>
          <p:cNvSpPr/>
          <p:nvPr/>
        </p:nvSpPr>
        <p:spPr>
          <a:xfrm>
            <a:off x="4516770" y="2797706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直線單箭頭接點 25"/>
          <p:cNvCxnSpPr>
            <a:endCxn id="22" idx="1"/>
          </p:cNvCxnSpPr>
          <p:nvPr/>
        </p:nvCxnSpPr>
        <p:spPr>
          <a:xfrm flipV="1">
            <a:off x="4556268" y="3294663"/>
            <a:ext cx="537230" cy="676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62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Boundary Conditions</a:t>
            </a:r>
          </a:p>
        </p:txBody>
      </p:sp>
      <p:sp>
        <p:nvSpPr>
          <p:cNvPr id="78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Boundary conditions of a flexible beam:</a:t>
            </a:r>
          </a:p>
        </p:txBody>
      </p:sp>
      <p:graphicFrame>
        <p:nvGraphicFramePr>
          <p:cNvPr id="787460" name="Group 4"/>
          <p:cNvGraphicFramePr>
            <a:graphicFrameLocks noGrp="1"/>
          </p:cNvGraphicFramePr>
          <p:nvPr/>
        </p:nvGraphicFramePr>
        <p:xfrm>
          <a:off x="1524000" y="2276475"/>
          <a:ext cx="6000750" cy="1584960"/>
        </p:xfrm>
        <a:graphic>
          <a:graphicData uri="http://schemas.openxmlformats.org/drawingml/2006/table">
            <a:tbl>
              <a:tblPr/>
              <a:tblGrid>
                <a:gridCol w="2000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End of beam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Boundary conditions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embedded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y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 =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y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sym typeface="Symbol" pitchFamily="18" charset="2"/>
                        </a:rPr>
                        <a:t>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 = 0</a:t>
                      </a:r>
                      <a:endParaRPr kumimoji="1" lang="zh-TW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free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y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sym typeface="Symbol" pitchFamily="18" charset="2"/>
                        </a:rPr>
                        <a:t>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 = 0</a:t>
                      </a:r>
                      <a:endParaRPr kumimoji="1" lang="zh-TW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y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sym typeface="Symbol" pitchFamily="18" charset="2"/>
                        </a:rPr>
                        <a:t>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 = 0</a:t>
                      </a:r>
                      <a:endParaRPr kumimoji="1" lang="zh-TW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supported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y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 = 0</a:t>
                      </a:r>
                      <a:endParaRPr kumimoji="1" lang="zh-TW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y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sym typeface="Symbol" pitchFamily="18" charset="2"/>
                        </a:rPr>
                        <a:t>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</a:rPr>
                        <a:t> = 0</a:t>
                      </a:r>
                      <a:endParaRPr kumimoji="1" lang="zh-TW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87481" name="Group 25"/>
          <p:cNvGrpSpPr>
            <a:grpSpLocks/>
          </p:cNvGrpSpPr>
          <p:nvPr/>
        </p:nvGrpSpPr>
        <p:grpSpPr bwMode="auto">
          <a:xfrm>
            <a:off x="1187450" y="4508500"/>
            <a:ext cx="142875" cy="504825"/>
            <a:chOff x="930" y="2840"/>
            <a:chExt cx="90" cy="318"/>
          </a:xfrm>
          <a:solidFill>
            <a:schemeClr val="bg2">
              <a:lumMod val="50000"/>
            </a:schemeClr>
          </a:solidFill>
        </p:grpSpPr>
        <p:sp>
          <p:nvSpPr>
            <p:cNvPr id="787482" name="Rectangle 26"/>
            <p:cNvSpPr>
              <a:spLocks noChangeArrowheads="1"/>
            </p:cNvSpPr>
            <p:nvPr/>
          </p:nvSpPr>
          <p:spPr bwMode="auto">
            <a:xfrm>
              <a:off x="930" y="2840"/>
              <a:ext cx="90" cy="31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787483" name="Line 27"/>
            <p:cNvSpPr>
              <a:spLocks noChangeShapeType="1"/>
            </p:cNvSpPr>
            <p:nvPr/>
          </p:nvSpPr>
          <p:spPr bwMode="auto">
            <a:xfrm>
              <a:off x="1020" y="2840"/>
              <a:ext cx="0" cy="318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787484" name="Group 28"/>
          <p:cNvGrpSpPr>
            <a:grpSpLocks/>
          </p:cNvGrpSpPr>
          <p:nvPr/>
        </p:nvGrpSpPr>
        <p:grpSpPr bwMode="auto">
          <a:xfrm>
            <a:off x="2914650" y="4508500"/>
            <a:ext cx="142875" cy="504825"/>
            <a:chOff x="2018" y="2840"/>
            <a:chExt cx="90" cy="318"/>
          </a:xfrm>
          <a:solidFill>
            <a:schemeClr val="bg2">
              <a:lumMod val="50000"/>
            </a:schemeClr>
          </a:solidFill>
        </p:grpSpPr>
        <p:sp>
          <p:nvSpPr>
            <p:cNvPr id="787485" name="Rectangle 29"/>
            <p:cNvSpPr>
              <a:spLocks noChangeArrowheads="1"/>
            </p:cNvSpPr>
            <p:nvPr/>
          </p:nvSpPr>
          <p:spPr bwMode="auto">
            <a:xfrm>
              <a:off x="2018" y="2840"/>
              <a:ext cx="90" cy="31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787486" name="Line 30"/>
            <p:cNvSpPr>
              <a:spLocks noChangeShapeType="1"/>
            </p:cNvSpPr>
            <p:nvPr/>
          </p:nvSpPr>
          <p:spPr bwMode="auto">
            <a:xfrm>
              <a:off x="2018" y="2840"/>
              <a:ext cx="0" cy="318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787487" name="Freeform 31"/>
          <p:cNvSpPr>
            <a:spLocks/>
          </p:cNvSpPr>
          <p:nvPr/>
        </p:nvSpPr>
        <p:spPr bwMode="auto">
          <a:xfrm>
            <a:off x="1330325" y="4724400"/>
            <a:ext cx="1584325" cy="144463"/>
          </a:xfrm>
          <a:custGeom>
            <a:avLst/>
            <a:gdLst>
              <a:gd name="T0" fmla="*/ 0 w 998"/>
              <a:gd name="T1" fmla="*/ 0 h 91"/>
              <a:gd name="T2" fmla="*/ 499 w 998"/>
              <a:gd name="T3" fmla="*/ 91 h 91"/>
              <a:gd name="T4" fmla="*/ 998 w 998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98" h="91">
                <a:moveTo>
                  <a:pt x="0" y="0"/>
                </a:moveTo>
                <a:cubicBezTo>
                  <a:pt x="166" y="45"/>
                  <a:pt x="333" y="91"/>
                  <a:pt x="499" y="91"/>
                </a:cubicBezTo>
                <a:cubicBezTo>
                  <a:pt x="665" y="91"/>
                  <a:pt x="915" y="23"/>
                  <a:pt x="998" y="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pSp>
        <p:nvGrpSpPr>
          <p:cNvPr id="787488" name="Group 32"/>
          <p:cNvGrpSpPr>
            <a:grpSpLocks/>
          </p:cNvGrpSpPr>
          <p:nvPr/>
        </p:nvGrpSpPr>
        <p:grpSpPr bwMode="auto">
          <a:xfrm>
            <a:off x="3708400" y="4508500"/>
            <a:ext cx="142875" cy="504825"/>
            <a:chOff x="930" y="2840"/>
            <a:chExt cx="90" cy="318"/>
          </a:xfrm>
          <a:solidFill>
            <a:schemeClr val="bg2">
              <a:lumMod val="50000"/>
            </a:schemeClr>
          </a:solidFill>
        </p:grpSpPr>
        <p:sp>
          <p:nvSpPr>
            <p:cNvPr id="787489" name="Rectangle 33"/>
            <p:cNvSpPr>
              <a:spLocks noChangeArrowheads="1"/>
            </p:cNvSpPr>
            <p:nvPr/>
          </p:nvSpPr>
          <p:spPr bwMode="auto">
            <a:xfrm>
              <a:off x="930" y="2840"/>
              <a:ext cx="90" cy="31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787490" name="Line 34"/>
            <p:cNvSpPr>
              <a:spLocks noChangeShapeType="1"/>
            </p:cNvSpPr>
            <p:nvPr/>
          </p:nvSpPr>
          <p:spPr bwMode="auto">
            <a:xfrm>
              <a:off x="1020" y="2840"/>
              <a:ext cx="0" cy="318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787491" name="Freeform 35"/>
          <p:cNvSpPr>
            <a:spLocks/>
          </p:cNvSpPr>
          <p:nvPr/>
        </p:nvSpPr>
        <p:spPr bwMode="auto">
          <a:xfrm>
            <a:off x="3851275" y="4724400"/>
            <a:ext cx="1441450" cy="288925"/>
          </a:xfrm>
          <a:custGeom>
            <a:avLst/>
            <a:gdLst>
              <a:gd name="T0" fmla="*/ 0 w 908"/>
              <a:gd name="T1" fmla="*/ 0 h 182"/>
              <a:gd name="T2" fmla="*/ 499 w 908"/>
              <a:gd name="T3" fmla="*/ 46 h 182"/>
              <a:gd name="T4" fmla="*/ 908 w 908"/>
              <a:gd name="T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8" h="182">
                <a:moveTo>
                  <a:pt x="0" y="0"/>
                </a:moveTo>
                <a:cubicBezTo>
                  <a:pt x="174" y="8"/>
                  <a:pt x="348" y="16"/>
                  <a:pt x="499" y="46"/>
                </a:cubicBezTo>
                <a:cubicBezTo>
                  <a:pt x="650" y="76"/>
                  <a:pt x="779" y="129"/>
                  <a:pt x="908" y="182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7492" name="Text Box 36"/>
          <p:cNvSpPr txBox="1">
            <a:spLocks noChangeArrowheads="1"/>
          </p:cNvSpPr>
          <p:nvPr/>
        </p:nvSpPr>
        <p:spPr bwMode="auto">
          <a:xfrm>
            <a:off x="1042988" y="5056188"/>
            <a:ext cx="4079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i="1" baseline="0">
                <a:latin typeface="Times New Roman" pitchFamily="18" charset="0"/>
              </a:rPr>
              <a:t>x</a:t>
            </a:r>
            <a:r>
              <a:rPr lang="en-US" altLang="zh-TW" sz="1600" baseline="0">
                <a:latin typeface="Times New Roman" pitchFamily="18" charset="0"/>
              </a:rPr>
              <a:t> = 0</a:t>
            </a:r>
          </a:p>
        </p:txBody>
      </p:sp>
      <p:sp>
        <p:nvSpPr>
          <p:cNvPr id="787493" name="Text Box 37"/>
          <p:cNvSpPr txBox="1">
            <a:spLocks noChangeArrowheads="1"/>
          </p:cNvSpPr>
          <p:nvPr/>
        </p:nvSpPr>
        <p:spPr bwMode="auto">
          <a:xfrm>
            <a:off x="2765425" y="5056188"/>
            <a:ext cx="4191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i="1" baseline="0">
                <a:latin typeface="Times New Roman" pitchFamily="18" charset="0"/>
              </a:rPr>
              <a:t>x</a:t>
            </a:r>
            <a:r>
              <a:rPr lang="en-US" altLang="zh-TW" sz="1600" baseline="0">
                <a:latin typeface="Times New Roman" pitchFamily="18" charset="0"/>
              </a:rPr>
              <a:t> = </a:t>
            </a:r>
            <a:r>
              <a:rPr lang="en-US" altLang="zh-TW" sz="1600" i="1" baseline="0">
                <a:latin typeface="Times New Roman" pitchFamily="18" charset="0"/>
              </a:rPr>
              <a:t>L</a:t>
            </a:r>
          </a:p>
        </p:txBody>
      </p:sp>
      <p:sp>
        <p:nvSpPr>
          <p:cNvPr id="787494" name="Text Box 38"/>
          <p:cNvSpPr txBox="1">
            <a:spLocks noChangeArrowheads="1"/>
          </p:cNvSpPr>
          <p:nvPr/>
        </p:nvSpPr>
        <p:spPr bwMode="auto">
          <a:xfrm>
            <a:off x="3582988" y="5056188"/>
            <a:ext cx="4079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i="1" baseline="0">
                <a:latin typeface="Times New Roman" pitchFamily="18" charset="0"/>
              </a:rPr>
              <a:t>x</a:t>
            </a:r>
            <a:r>
              <a:rPr lang="en-US" altLang="zh-TW" sz="1600" baseline="0">
                <a:latin typeface="Times New Roman" pitchFamily="18" charset="0"/>
              </a:rPr>
              <a:t> = 0</a:t>
            </a:r>
          </a:p>
        </p:txBody>
      </p:sp>
      <p:sp>
        <p:nvSpPr>
          <p:cNvPr id="787495" name="Text Box 39"/>
          <p:cNvSpPr txBox="1">
            <a:spLocks noChangeArrowheads="1"/>
          </p:cNvSpPr>
          <p:nvPr/>
        </p:nvSpPr>
        <p:spPr bwMode="auto">
          <a:xfrm>
            <a:off x="5305425" y="5056188"/>
            <a:ext cx="4191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i="1" baseline="0">
                <a:latin typeface="Times New Roman" pitchFamily="18" charset="0"/>
              </a:rPr>
              <a:t>x</a:t>
            </a:r>
            <a:r>
              <a:rPr lang="en-US" altLang="zh-TW" sz="1600" baseline="0">
                <a:latin typeface="Times New Roman" pitchFamily="18" charset="0"/>
              </a:rPr>
              <a:t> = </a:t>
            </a:r>
            <a:r>
              <a:rPr lang="en-US" altLang="zh-TW" sz="1600" i="1" baseline="0">
                <a:latin typeface="Times New Roman" pitchFamily="18" charset="0"/>
              </a:rPr>
              <a:t>L</a:t>
            </a:r>
          </a:p>
        </p:txBody>
      </p:sp>
      <p:sp>
        <p:nvSpPr>
          <p:cNvPr id="787496" name="AutoShape 40"/>
          <p:cNvSpPr>
            <a:spLocks noChangeArrowheads="1"/>
          </p:cNvSpPr>
          <p:nvPr/>
        </p:nvSpPr>
        <p:spPr bwMode="auto">
          <a:xfrm>
            <a:off x="6105270" y="4645929"/>
            <a:ext cx="215900" cy="360362"/>
          </a:xfrm>
          <a:prstGeom prst="triangle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87497" name="AutoShape 41"/>
          <p:cNvSpPr>
            <a:spLocks noChangeArrowheads="1"/>
          </p:cNvSpPr>
          <p:nvPr/>
        </p:nvSpPr>
        <p:spPr bwMode="auto">
          <a:xfrm>
            <a:off x="7906215" y="4645929"/>
            <a:ext cx="215900" cy="360362"/>
          </a:xfrm>
          <a:prstGeom prst="triangle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87498" name="Text Box 42"/>
          <p:cNvSpPr txBox="1">
            <a:spLocks noChangeArrowheads="1"/>
          </p:cNvSpPr>
          <p:nvPr/>
        </p:nvSpPr>
        <p:spPr bwMode="auto">
          <a:xfrm>
            <a:off x="6102350" y="5056188"/>
            <a:ext cx="4079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i="1" baseline="0">
                <a:latin typeface="Times New Roman" pitchFamily="18" charset="0"/>
              </a:rPr>
              <a:t>x</a:t>
            </a:r>
            <a:r>
              <a:rPr lang="en-US" altLang="zh-TW" sz="1600" baseline="0">
                <a:latin typeface="Times New Roman" pitchFamily="18" charset="0"/>
              </a:rPr>
              <a:t> = 0</a:t>
            </a:r>
          </a:p>
        </p:txBody>
      </p:sp>
      <p:sp>
        <p:nvSpPr>
          <p:cNvPr id="787499" name="Text Box 43"/>
          <p:cNvSpPr txBox="1">
            <a:spLocks noChangeArrowheads="1"/>
          </p:cNvSpPr>
          <p:nvPr/>
        </p:nvSpPr>
        <p:spPr bwMode="auto">
          <a:xfrm>
            <a:off x="7824788" y="5056188"/>
            <a:ext cx="4191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i="1" baseline="0">
                <a:latin typeface="Times New Roman" pitchFamily="18" charset="0"/>
              </a:rPr>
              <a:t>x</a:t>
            </a:r>
            <a:r>
              <a:rPr lang="en-US" altLang="zh-TW" sz="1600" baseline="0">
                <a:latin typeface="Times New Roman" pitchFamily="18" charset="0"/>
              </a:rPr>
              <a:t> = </a:t>
            </a:r>
            <a:r>
              <a:rPr lang="en-US" altLang="zh-TW" sz="1600" i="1" baseline="0">
                <a:latin typeface="Times New Roman" pitchFamily="18" charset="0"/>
              </a:rPr>
              <a:t>L</a:t>
            </a:r>
          </a:p>
        </p:txBody>
      </p:sp>
      <p:sp>
        <p:nvSpPr>
          <p:cNvPr id="787500" name="Freeform 44"/>
          <p:cNvSpPr>
            <a:spLocks/>
          </p:cNvSpPr>
          <p:nvPr/>
        </p:nvSpPr>
        <p:spPr bwMode="auto">
          <a:xfrm>
            <a:off x="6227763" y="4652963"/>
            <a:ext cx="1800225" cy="144462"/>
          </a:xfrm>
          <a:custGeom>
            <a:avLst/>
            <a:gdLst>
              <a:gd name="T0" fmla="*/ 0 w 998"/>
              <a:gd name="T1" fmla="*/ 0 h 91"/>
              <a:gd name="T2" fmla="*/ 499 w 998"/>
              <a:gd name="T3" fmla="*/ 91 h 91"/>
              <a:gd name="T4" fmla="*/ 998 w 998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98" h="91">
                <a:moveTo>
                  <a:pt x="0" y="0"/>
                </a:moveTo>
                <a:cubicBezTo>
                  <a:pt x="166" y="45"/>
                  <a:pt x="333" y="91"/>
                  <a:pt x="499" y="91"/>
                </a:cubicBezTo>
                <a:cubicBezTo>
                  <a:pt x="665" y="91"/>
                  <a:pt x="915" y="23"/>
                  <a:pt x="998" y="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7501" name="Text Box 45"/>
          <p:cNvSpPr txBox="1">
            <a:spLocks noChangeArrowheads="1"/>
          </p:cNvSpPr>
          <p:nvPr/>
        </p:nvSpPr>
        <p:spPr bwMode="auto">
          <a:xfrm>
            <a:off x="963613" y="5416550"/>
            <a:ext cx="2341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600" baseline="0"/>
              <a:t>Embedded at both ends</a:t>
            </a:r>
          </a:p>
        </p:txBody>
      </p:sp>
      <p:sp>
        <p:nvSpPr>
          <p:cNvPr id="787502" name="Text Box 46"/>
          <p:cNvSpPr txBox="1">
            <a:spLocks noChangeArrowheads="1"/>
          </p:cNvSpPr>
          <p:nvPr/>
        </p:nvSpPr>
        <p:spPr bwMode="auto">
          <a:xfrm>
            <a:off x="3563938" y="5445125"/>
            <a:ext cx="2016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600" baseline="0"/>
              <a:t>Free at the right end</a:t>
            </a:r>
          </a:p>
        </p:txBody>
      </p:sp>
      <p:sp>
        <p:nvSpPr>
          <p:cNvPr id="787503" name="Text Box 47"/>
          <p:cNvSpPr txBox="1">
            <a:spLocks noChangeArrowheads="1"/>
          </p:cNvSpPr>
          <p:nvPr/>
        </p:nvSpPr>
        <p:spPr bwMode="auto">
          <a:xfrm>
            <a:off x="6084888" y="5445125"/>
            <a:ext cx="22971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600" baseline="0"/>
              <a:t>Supported at both ends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783739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Eigenvalue Problems</a:t>
            </a:r>
            <a:endParaRPr lang="zh-TW" altLang="en-US"/>
          </a:p>
        </p:txBody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</a:extLst>
        </p:spPr>
        <p:txBody>
          <a:bodyPr/>
          <a:lstStyle/>
          <a:p>
            <a:r>
              <a:rPr lang="en-US" altLang="zh-TW" dirty="0"/>
              <a:t>An eigenvalue problem in DE is a homogeneous BVP such that the boundary conditions evaluate to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 and there is a parameter </a:t>
            </a:r>
            <a:r>
              <a:rPr lang="en-US" altLang="zh-TW" i="1" dirty="0">
                <a:latin typeface="Symbol" pitchFamily="18" charset="2"/>
              </a:rPr>
              <a:t>l</a:t>
            </a:r>
            <a:r>
              <a:rPr lang="en-US" altLang="zh-TW" dirty="0"/>
              <a:t> at the coefficient of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baseline="30000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Symbol" pitchFamily="18" charset="2"/>
              </a:rPr>
              <a:t>l</a:t>
            </a:r>
            <a:r>
              <a:rPr lang="en-US" altLang="zh-TW" i="1" dirty="0" err="1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) = 0,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The eigenvalue problem tries to find a </a:t>
            </a:r>
            <a:r>
              <a:rPr lang="en-US" altLang="zh-TW" i="1" dirty="0">
                <a:latin typeface="Symbol" pitchFamily="18" charset="2"/>
              </a:rPr>
              <a:t>l</a:t>
            </a:r>
            <a:r>
              <a:rPr lang="en-US" altLang="zh-TW" dirty="0"/>
              <a:t> (eigenvalue) such that the BVP has a nontrivial solution.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The non-trivial solution that corresponding to an eigenvalue </a:t>
            </a:r>
            <a:r>
              <a:rPr lang="en-US" altLang="zh-TW" i="1" dirty="0">
                <a:latin typeface="Symbol" pitchFamily="18" charset="2"/>
              </a:rPr>
              <a:t>l</a:t>
            </a:r>
            <a:r>
              <a:rPr lang="en-US" altLang="zh-TW" dirty="0"/>
              <a:t> is then called an </a:t>
            </a:r>
            <a:r>
              <a:rPr lang="en-US" altLang="zh-TW" dirty="0" err="1"/>
              <a:t>eigenfunction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17384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1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Example: </a:t>
            </a:r>
            <a:r>
              <a:rPr lang="en-US" altLang="zh-TW" sz="3100" i="1" dirty="0">
                <a:latin typeface="Times New Roman" pitchFamily="18" charset="0"/>
              </a:rPr>
              <a:t>y</a:t>
            </a:r>
            <a:r>
              <a:rPr lang="en-US" altLang="zh-TW" sz="3100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sz="3100" dirty="0">
                <a:latin typeface="Times New Roman" pitchFamily="18" charset="0"/>
              </a:rPr>
              <a:t> + </a:t>
            </a:r>
            <a:r>
              <a:rPr lang="en-US" altLang="zh-TW" sz="3100" i="1" dirty="0" err="1">
                <a:latin typeface="Symbol" pitchFamily="18" charset="2"/>
              </a:rPr>
              <a:t>l</a:t>
            </a:r>
            <a:r>
              <a:rPr lang="en-US" altLang="zh-TW" sz="3100" i="1" dirty="0" err="1">
                <a:latin typeface="Times New Roman" pitchFamily="18" charset="0"/>
              </a:rPr>
              <a:t>y</a:t>
            </a:r>
            <a:r>
              <a:rPr lang="en-US" altLang="zh-TW" sz="3100" dirty="0">
                <a:latin typeface="Times New Roman" pitchFamily="18" charset="0"/>
              </a:rPr>
              <a:t> = 0, </a:t>
            </a:r>
            <a:r>
              <a:rPr lang="en-US" altLang="zh-TW" sz="3100" i="1" dirty="0">
                <a:latin typeface="Times New Roman" pitchFamily="18" charset="0"/>
              </a:rPr>
              <a:t>y</a:t>
            </a:r>
            <a:r>
              <a:rPr lang="en-US" altLang="zh-TW" sz="3100" dirty="0">
                <a:latin typeface="Times New Roman" pitchFamily="18" charset="0"/>
              </a:rPr>
              <a:t>(0) = </a:t>
            </a:r>
            <a:r>
              <a:rPr lang="en-US" altLang="zh-TW" sz="3100" i="1" dirty="0">
                <a:latin typeface="Times New Roman" pitchFamily="18" charset="0"/>
              </a:rPr>
              <a:t>y</a:t>
            </a:r>
            <a:r>
              <a:rPr lang="en-US" altLang="zh-TW" sz="3100" dirty="0">
                <a:latin typeface="Times New Roman" pitchFamily="18" charset="0"/>
              </a:rPr>
              <a:t>(</a:t>
            </a:r>
            <a:r>
              <a:rPr lang="en-US" altLang="zh-TW" sz="3100" i="1" dirty="0">
                <a:latin typeface="Times New Roman" pitchFamily="18" charset="0"/>
              </a:rPr>
              <a:t>L</a:t>
            </a:r>
            <a:r>
              <a:rPr lang="en-US" altLang="zh-TW" sz="3100" dirty="0">
                <a:latin typeface="Times New Roman" pitchFamily="18" charset="0"/>
              </a:rPr>
              <a:t>) = 0</a:t>
            </a:r>
            <a:r>
              <a:rPr lang="en-US" altLang="zh-TW" dirty="0"/>
              <a:t> (1/2)</a:t>
            </a:r>
          </a:p>
        </p:txBody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problem can be solved by enumerating different cases when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,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>
                <a:latin typeface="Times New Roman" pitchFamily="18" charset="0"/>
              </a:rPr>
              <a:t> &lt; 0</a:t>
            </a:r>
            <a:r>
              <a:rPr lang="en-US" altLang="zh-TW"/>
              <a:t>, and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(1)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, we have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 = 0</a:t>
            </a:r>
            <a:r>
              <a:rPr lang="en-US" altLang="zh-TW"/>
              <a:t>,</a:t>
            </a:r>
            <a:br>
              <a:rPr lang="en-US" altLang="zh-TW"/>
            </a:br>
            <a:r>
              <a:rPr lang="en-US" altLang="zh-TW"/>
              <a:t>      </a:t>
            </a:r>
            <a:r>
              <a:rPr lang="en-US" altLang="zh-TW">
                <a:sym typeface="Symbol" pitchFamily="18" charset="2"/>
              </a:rPr>
              <a:t></a:t>
            </a:r>
            <a:r>
              <a:rPr lang="en-US" altLang="zh-TW"/>
              <a:t> the general solution is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Ax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/>
              <a:t>      </a:t>
            </a:r>
            <a:r>
              <a:rPr lang="en-US" altLang="zh-TW">
                <a:sym typeface="Symbol" pitchFamily="18" charset="2"/>
              </a:rPr>
              <a:t>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= 0</a:t>
            </a:r>
            <a:r>
              <a:rPr lang="en-US" altLang="zh-TW">
                <a:sym typeface="Symbol" pitchFamily="18" charset="2"/>
              </a:rPr>
              <a:t> is the only solution for the BVP</a:t>
            </a:r>
            <a:br>
              <a:rPr lang="en-US" altLang="zh-TW">
                <a:sym typeface="Symbol" pitchFamily="18" charset="2"/>
              </a:rPr>
            </a:br>
            <a:r>
              <a:rPr lang="en-US" altLang="zh-TW">
                <a:sym typeface="Symbol" pitchFamily="18" charset="2"/>
              </a:rPr>
              <a:t>      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>
                <a:sym typeface="Symbol" pitchFamily="18" charset="2"/>
              </a:rPr>
              <a:t> is not an eigenvalue of the BVP</a:t>
            </a:r>
            <a:br>
              <a:rPr lang="en-US" altLang="zh-TW">
                <a:sym typeface="Symbol" pitchFamily="18" charset="2"/>
              </a:rPr>
            </a:br>
            <a:br>
              <a:rPr lang="en-US" altLang="zh-TW">
                <a:sym typeface="Symbol" pitchFamily="18" charset="2"/>
              </a:rPr>
            </a:br>
            <a:r>
              <a:rPr lang="en-US" altLang="zh-TW">
                <a:sym typeface="Symbol" pitchFamily="18" charset="2"/>
              </a:rPr>
              <a:t>(2)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>
                <a:latin typeface="Times New Roman" pitchFamily="18" charset="0"/>
              </a:rPr>
              <a:t> &lt; 0</a:t>
            </a:r>
            <a:r>
              <a:rPr lang="en-US" altLang="zh-TW">
                <a:sym typeface="Symbol" pitchFamily="18" charset="2"/>
              </a:rPr>
              <a:t>, let </a:t>
            </a:r>
            <a:r>
              <a:rPr lang="en-US" altLang="zh-TW" i="1">
                <a:latin typeface="Symbol" pitchFamily="18" charset="2"/>
                <a:sym typeface="Symbol" pitchFamily="18" charset="2"/>
              </a:rPr>
              <a:t>l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= –</a:t>
            </a:r>
            <a:r>
              <a:rPr lang="en-US" altLang="zh-TW" i="1">
                <a:latin typeface="Symbol" pitchFamily="18" charset="2"/>
                <a:sym typeface="Symbol" pitchFamily="18" charset="2"/>
              </a:rPr>
              <a:t>a</a:t>
            </a:r>
            <a:r>
              <a:rPr lang="en-US" altLang="zh-TW" baseline="3000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i="1">
                <a:latin typeface="Symbol" pitchFamily="18" charset="2"/>
                <a:sym typeface="Symbol" pitchFamily="18" charset="2"/>
              </a:rPr>
              <a:t>a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&gt; 0</a:t>
            </a:r>
            <a:r>
              <a:rPr lang="en-US" altLang="zh-TW">
                <a:sym typeface="Symbol" pitchFamily="18" charset="2"/>
              </a:rPr>
              <a:t>, we have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 – </a:t>
            </a:r>
            <a:r>
              <a:rPr lang="en-US" altLang="zh-TW" i="1">
                <a:latin typeface="Symbol" pitchFamily="18" charset="2"/>
                <a:sym typeface="Symbol" pitchFamily="18" charset="2"/>
              </a:rPr>
              <a:t>a</a:t>
            </a:r>
            <a:r>
              <a:rPr lang="en-US" altLang="zh-TW" baseline="3000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= 0</a:t>
            </a:r>
            <a:r>
              <a:rPr lang="en-US" altLang="zh-TW">
                <a:sym typeface="Symbol" pitchFamily="18" charset="2"/>
              </a:rPr>
              <a:t>,</a:t>
            </a:r>
            <a:br>
              <a:rPr lang="en-US" altLang="zh-TW">
                <a:sym typeface="Symbol" pitchFamily="18" charset="2"/>
              </a:rPr>
            </a:br>
            <a:r>
              <a:rPr lang="en-US" altLang="zh-TW">
                <a:sym typeface="Symbol" pitchFamily="18" charset="2"/>
              </a:rPr>
              <a:t>       the general solution is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Symbol" pitchFamily="18" charset="2"/>
              </a:rPr>
              <a:t>a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–</a:t>
            </a:r>
            <a:r>
              <a:rPr lang="en-US" altLang="zh-TW" i="1" baseline="30000">
                <a:latin typeface="Symbol" pitchFamily="18" charset="2"/>
              </a:rPr>
              <a:t>a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/>
              <a:t>      </a:t>
            </a:r>
            <a:r>
              <a:rPr lang="en-US" altLang="zh-TW">
                <a:sym typeface="Symbol" pitchFamily="18" charset="2"/>
              </a:rPr>
              <a:t>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= 0</a:t>
            </a:r>
            <a:r>
              <a:rPr lang="en-US" altLang="zh-TW">
                <a:sym typeface="Symbol" pitchFamily="18" charset="2"/>
              </a:rPr>
              <a:t> is the only solution for the BVP</a:t>
            </a:r>
            <a:br>
              <a:rPr lang="en-US" altLang="zh-TW">
                <a:sym typeface="Symbol" pitchFamily="18" charset="2"/>
              </a:rPr>
            </a:br>
            <a:r>
              <a:rPr lang="en-US" altLang="zh-TW">
                <a:sym typeface="Symbol" pitchFamily="18" charset="2"/>
              </a:rPr>
              <a:t>      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>
                <a:latin typeface="Times New Roman" pitchFamily="18" charset="0"/>
              </a:rPr>
              <a:t> &lt; 0</a:t>
            </a:r>
            <a:r>
              <a:rPr lang="en-US" altLang="zh-TW">
                <a:sym typeface="Symbol" pitchFamily="18" charset="2"/>
              </a:rPr>
              <a:t> do not have eigenvalues of the BVP</a:t>
            </a:r>
            <a:endParaRPr lang="en-US" altLang="zh-TW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49777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Linear Models: IVP</a:t>
            </a:r>
          </a:p>
        </p:txBody>
      </p:sp>
      <p:sp>
        <p:nvSpPr>
          <p:cNvPr id="77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Many linear dynamic systems can be represented using a 2</a:t>
            </a:r>
            <a:r>
              <a:rPr lang="en-US" altLang="zh-TW" baseline="30000" dirty="0"/>
              <a:t>nd</a:t>
            </a:r>
            <a:r>
              <a:rPr lang="en-US" altLang="zh-TW" dirty="0"/>
              <a:t> order DE with constant coefficients: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In this formulation,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input or forcing function of the system, the output of the system is a solution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of the DE that satisfies the initial conditions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on an interval containing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.</a:t>
            </a:r>
          </a:p>
        </p:txBody>
      </p:sp>
      <p:graphicFrame>
        <p:nvGraphicFramePr>
          <p:cNvPr id="775172" name="Object 4"/>
          <p:cNvGraphicFramePr>
            <a:graphicFrameLocks noChangeAspect="1"/>
          </p:cNvGraphicFramePr>
          <p:nvPr>
            <p:extLst/>
          </p:nvPr>
        </p:nvGraphicFramePr>
        <p:xfrm>
          <a:off x="2797175" y="2276872"/>
          <a:ext cx="335756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6" name="方程式" r:id="rId3" imgW="1676160" imgH="419040" progId="Equation.3">
                  <p:embed/>
                </p:oleObj>
              </mc:Choice>
              <mc:Fallback>
                <p:oleObj name="方程式" r:id="rId3" imgW="1676160" imgH="419040" progId="Equation.3">
                  <p:embed/>
                  <p:pic>
                    <p:nvPicPr>
                      <p:cNvPr id="7751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7175" y="2276872"/>
                        <a:ext cx="3357563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421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Example: </a:t>
            </a:r>
            <a:r>
              <a:rPr lang="en-US" altLang="zh-TW" sz="3100" i="1" dirty="0">
                <a:latin typeface="Times New Roman" pitchFamily="18" charset="0"/>
              </a:rPr>
              <a:t>y</a:t>
            </a:r>
            <a:r>
              <a:rPr lang="en-US" altLang="zh-TW" sz="3100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sz="3100" dirty="0">
                <a:latin typeface="Times New Roman" pitchFamily="18" charset="0"/>
              </a:rPr>
              <a:t> + </a:t>
            </a:r>
            <a:r>
              <a:rPr lang="en-US" altLang="zh-TW" sz="3100" i="1" dirty="0" err="1">
                <a:latin typeface="Symbol" pitchFamily="18" charset="2"/>
              </a:rPr>
              <a:t>l</a:t>
            </a:r>
            <a:r>
              <a:rPr lang="en-US" altLang="zh-TW" sz="3100" i="1" dirty="0" err="1">
                <a:latin typeface="Times New Roman" pitchFamily="18" charset="0"/>
              </a:rPr>
              <a:t>y</a:t>
            </a:r>
            <a:r>
              <a:rPr lang="en-US" altLang="zh-TW" sz="3100" dirty="0">
                <a:latin typeface="Times New Roman" pitchFamily="18" charset="0"/>
              </a:rPr>
              <a:t> = 0, </a:t>
            </a:r>
            <a:r>
              <a:rPr lang="en-US" altLang="zh-TW" sz="3100" i="1" dirty="0">
                <a:latin typeface="Times New Roman" pitchFamily="18" charset="0"/>
              </a:rPr>
              <a:t>y</a:t>
            </a:r>
            <a:r>
              <a:rPr lang="en-US" altLang="zh-TW" sz="3100" dirty="0">
                <a:latin typeface="Times New Roman" pitchFamily="18" charset="0"/>
              </a:rPr>
              <a:t>(0) = </a:t>
            </a:r>
            <a:r>
              <a:rPr lang="en-US" altLang="zh-TW" sz="3100" i="1" dirty="0">
                <a:latin typeface="Times New Roman" pitchFamily="18" charset="0"/>
              </a:rPr>
              <a:t>y</a:t>
            </a:r>
            <a:r>
              <a:rPr lang="en-US" altLang="zh-TW" sz="3100" dirty="0">
                <a:latin typeface="Times New Roman" pitchFamily="18" charset="0"/>
              </a:rPr>
              <a:t>(</a:t>
            </a:r>
            <a:r>
              <a:rPr lang="en-US" altLang="zh-TW" sz="3100" i="1" dirty="0">
                <a:latin typeface="Times New Roman" pitchFamily="18" charset="0"/>
              </a:rPr>
              <a:t>L</a:t>
            </a:r>
            <a:r>
              <a:rPr lang="en-US" altLang="zh-TW" sz="3100" dirty="0">
                <a:latin typeface="Times New Roman" pitchFamily="18" charset="0"/>
              </a:rPr>
              <a:t>) = 0</a:t>
            </a:r>
            <a:r>
              <a:rPr lang="en-US" altLang="zh-TW" dirty="0"/>
              <a:t> (2/2)</a:t>
            </a:r>
            <a:endParaRPr lang="zh-TW" altLang="en-US" dirty="0">
              <a:latin typeface="Times New Roman" pitchFamily="18" charset="0"/>
            </a:endParaRPr>
          </a:p>
        </p:txBody>
      </p:sp>
      <p:sp>
        <p:nvSpPr>
          <p:cNvPr id="94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dirty="0">
                <a:sym typeface="Symbol" pitchFamily="18" charset="2"/>
              </a:rPr>
              <a:t>    (3) </a:t>
            </a:r>
            <a:r>
              <a:rPr lang="en-US" altLang="zh-TW" i="1" dirty="0">
                <a:latin typeface="Symbol" pitchFamily="18" charset="2"/>
              </a:rPr>
              <a:t>l</a:t>
            </a:r>
            <a:r>
              <a:rPr lang="en-US" altLang="zh-TW" dirty="0">
                <a:latin typeface="Times New Roman" pitchFamily="18" charset="0"/>
              </a:rPr>
              <a:t> &gt; 0</a:t>
            </a:r>
            <a:r>
              <a:rPr lang="en-US" altLang="zh-TW" dirty="0">
                <a:sym typeface="Symbol" pitchFamily="18" charset="2"/>
              </a:rPr>
              <a:t>, let </a:t>
            </a:r>
            <a:r>
              <a:rPr lang="en-US" altLang="zh-TW" i="1" dirty="0">
                <a:latin typeface="Symbol" pitchFamily="18" charset="2"/>
                <a:sym typeface="Symbol" pitchFamily="18" charset="2"/>
              </a:rPr>
              <a:t>l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</a:t>
            </a:r>
            <a:r>
              <a:rPr lang="en-US" altLang="zh-TW" i="1" dirty="0">
                <a:latin typeface="Symbol" pitchFamily="18" charset="2"/>
                <a:sym typeface="Symbol" pitchFamily="18" charset="2"/>
              </a:rPr>
              <a:t>a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i="1" dirty="0">
                <a:latin typeface="Symbol" pitchFamily="18" charset="2"/>
                <a:sym typeface="Symbol" pitchFamily="18" charset="2"/>
              </a:rPr>
              <a:t>a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&gt; 0</a:t>
            </a:r>
            <a:r>
              <a:rPr lang="en-US" altLang="zh-TW" dirty="0">
                <a:sym typeface="Symbol" pitchFamily="18" charset="2"/>
              </a:rPr>
              <a:t>, we have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 + </a:t>
            </a:r>
            <a:r>
              <a:rPr lang="en-US" altLang="zh-TW" i="1" dirty="0">
                <a:latin typeface="Symbol" pitchFamily="18" charset="2"/>
                <a:sym typeface="Symbol" pitchFamily="18" charset="2"/>
              </a:rPr>
              <a:t>a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0</a:t>
            </a:r>
            <a:r>
              <a:rPr lang="en-US" altLang="zh-TW" dirty="0">
                <a:sym typeface="Symbol" pitchFamily="18" charset="2"/>
              </a:rPr>
              <a:t>,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  the solution is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cos(</a:t>
            </a:r>
            <a:r>
              <a:rPr lang="en-US" altLang="zh-TW" i="1" dirty="0">
                <a:latin typeface="Symbol" pitchFamily="18" charset="2"/>
              </a:rPr>
              <a:t>a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 </a:t>
            </a:r>
            <a:r>
              <a:rPr lang="en-US" altLang="zh-TW" dirty="0">
                <a:latin typeface="Times New Roman" pitchFamily="18" charset="0"/>
              </a:rPr>
              <a:t>sin(</a:t>
            </a:r>
            <a:r>
              <a:rPr lang="en-US" altLang="zh-TW" i="1" dirty="0">
                <a:latin typeface="Symbol" pitchFamily="18" charset="2"/>
              </a:rPr>
              <a:t>a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      </a:t>
            </a: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(0) = 0</a:t>
            </a:r>
            <a:r>
              <a:rPr lang="en-US" altLang="zh-TW" dirty="0">
                <a:sym typeface="Symbol" pitchFamily="18" charset="2"/>
              </a:rPr>
              <a:t> implies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0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 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L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= 0</a:t>
            </a:r>
            <a:r>
              <a:rPr lang="en-US" altLang="zh-TW" dirty="0">
                <a:sym typeface="Symbol" pitchFamily="18" charset="2"/>
              </a:rPr>
              <a:t> implies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sin(</a:t>
            </a:r>
            <a:r>
              <a:rPr lang="en-US" altLang="zh-TW" i="1" dirty="0" err="1">
                <a:latin typeface="Symbol" pitchFamily="18" charset="2"/>
                <a:sym typeface="Symbol" pitchFamily="18" charset="2"/>
              </a:rPr>
              <a:t>a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L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= 0</a:t>
            </a:r>
            <a:r>
              <a:rPr lang="en-US" altLang="zh-TW" dirty="0">
                <a:sym typeface="Symbol" pitchFamily="18" charset="2"/>
              </a:rPr>
              <a:t>, or </a:t>
            </a:r>
            <a:r>
              <a:rPr lang="en-US" altLang="zh-TW" i="1" dirty="0" err="1">
                <a:latin typeface="Symbol" pitchFamily="18" charset="2"/>
                <a:sym typeface="Symbol" pitchFamily="18" charset="2"/>
              </a:rPr>
              <a:t>a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L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i="1" dirty="0">
                <a:latin typeface="Symbol" pitchFamily="18" charset="2"/>
                <a:sym typeface="Symbol" pitchFamily="18" charset="2"/>
              </a:rPr>
              <a:t>p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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Z</a:t>
            </a:r>
            <a:r>
              <a:rPr lang="en-US" altLang="zh-TW" dirty="0">
                <a:sym typeface="Symbol" pitchFamily="18" charset="2"/>
              </a:rPr>
              <a:t> 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  The BVP has infinitely many eigenvalues: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      and the corresponding </a:t>
            </a:r>
            <a:r>
              <a:rPr lang="en-US" altLang="zh-TW" dirty="0" err="1">
                <a:sym typeface="Symbol" pitchFamily="18" charset="2"/>
              </a:rPr>
              <a:t>eigenfunctions</a:t>
            </a:r>
            <a:r>
              <a:rPr lang="en-US" altLang="zh-TW" dirty="0">
                <a:sym typeface="Symbol" pitchFamily="18" charset="2"/>
              </a:rPr>
              <a:t> are:</a:t>
            </a:r>
            <a:endParaRPr lang="zh-TW" altLang="en-US" dirty="0">
              <a:sym typeface="Symbol" pitchFamily="18" charset="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Object 4"/>
              <p:cNvSpPr txBox="1"/>
              <p:nvPr/>
            </p:nvSpPr>
            <p:spPr bwMode="auto">
              <a:xfrm>
                <a:off x="3258269" y="3425677"/>
                <a:ext cx="3041923" cy="795411"/>
              </a:xfrm>
              <a:prstGeom prst="rect">
                <a:avLst/>
              </a:prstGeom>
              <a:noFill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240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TW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TW" sz="24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zh-TW" altLang="en-US" sz="2400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zh-TW" sz="24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𝑍</m:t>
                      </m:r>
                    </m:oMath>
                  </m:oMathPara>
                </a14:m>
                <a:endParaRPr lang="zh-TW" altLang="en-US" sz="2400" dirty="0"/>
              </a:p>
            </p:txBody>
          </p:sp>
        </mc:Choice>
        <mc:Fallback>
          <p:sp>
            <p:nvSpPr>
              <p:cNvPr id="7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58269" y="3425677"/>
                <a:ext cx="3041923" cy="79541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物件 7"/>
              <p:cNvSpPr txBox="1"/>
              <p:nvPr/>
            </p:nvSpPr>
            <p:spPr bwMode="auto">
              <a:xfrm>
                <a:off x="2195736" y="5082822"/>
                <a:ext cx="5385320" cy="72244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func>
                        <m:func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zh-TW" altLang="en-US" sz="24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den>
                              </m:f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,     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=1, 2, 3, ...</m:t>
                      </m:r>
                    </m:oMath>
                  </m:oMathPara>
                </a14:m>
                <a:endParaRPr lang="zh-TW" altLang="en-US" sz="2400"/>
              </a:p>
            </p:txBody>
          </p:sp>
        </mc:Choice>
        <mc:Fallback>
          <p:sp>
            <p:nvSpPr>
              <p:cNvPr id="8" name="物件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95736" y="5082822"/>
                <a:ext cx="5385320" cy="72244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5285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Nonlinear Spring Models (1/2)</a:t>
            </a:r>
          </a:p>
        </p:txBody>
      </p:sp>
      <p:sp>
        <p:nvSpPr>
          <p:cNvPr id="78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general mathematical model of an undamped spring has the form: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for a linear spring model,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kx</a:t>
            </a:r>
            <a:r>
              <a:rPr lang="en-US" altLang="zh-TW" dirty="0"/>
              <a:t>.  However, spring are quite often nonlinear, e.g.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kx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3</a:t>
            </a:r>
            <a:r>
              <a:rPr lang="en-US" altLang="zh-TW" dirty="0"/>
              <a:t>.</a:t>
            </a:r>
          </a:p>
        </p:txBody>
      </p:sp>
      <p:sp>
        <p:nvSpPr>
          <p:cNvPr id="788485" name="Line 5"/>
          <p:cNvSpPr>
            <a:spLocks noChangeShapeType="1"/>
          </p:cNvSpPr>
          <p:nvPr/>
        </p:nvSpPr>
        <p:spPr bwMode="auto">
          <a:xfrm flipV="1">
            <a:off x="4065314" y="4364533"/>
            <a:ext cx="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8486" name="Line 6"/>
          <p:cNvSpPr>
            <a:spLocks noChangeShapeType="1"/>
          </p:cNvSpPr>
          <p:nvPr/>
        </p:nvSpPr>
        <p:spPr bwMode="auto">
          <a:xfrm>
            <a:off x="2984227" y="5445621"/>
            <a:ext cx="2305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8487" name="Line 7"/>
          <p:cNvSpPr>
            <a:spLocks noChangeShapeType="1"/>
          </p:cNvSpPr>
          <p:nvPr/>
        </p:nvSpPr>
        <p:spPr bwMode="auto">
          <a:xfrm flipV="1">
            <a:off x="3200127" y="4724896"/>
            <a:ext cx="1728787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8488" name="Freeform 8"/>
          <p:cNvSpPr>
            <a:spLocks/>
          </p:cNvSpPr>
          <p:nvPr/>
        </p:nvSpPr>
        <p:spPr bwMode="auto">
          <a:xfrm>
            <a:off x="3128689" y="4869358"/>
            <a:ext cx="1871663" cy="1152525"/>
          </a:xfrm>
          <a:custGeom>
            <a:avLst/>
            <a:gdLst>
              <a:gd name="T0" fmla="*/ 0 w 1179"/>
              <a:gd name="T1" fmla="*/ 726 h 726"/>
              <a:gd name="T2" fmla="*/ 318 w 1179"/>
              <a:gd name="T3" fmla="*/ 544 h 726"/>
              <a:gd name="T4" fmla="*/ 590 w 1179"/>
              <a:gd name="T5" fmla="*/ 363 h 726"/>
              <a:gd name="T6" fmla="*/ 907 w 1179"/>
              <a:gd name="T7" fmla="*/ 136 h 726"/>
              <a:gd name="T8" fmla="*/ 1179 w 1179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9" h="726">
                <a:moveTo>
                  <a:pt x="0" y="726"/>
                </a:moveTo>
                <a:cubicBezTo>
                  <a:pt x="110" y="665"/>
                  <a:pt x="220" y="604"/>
                  <a:pt x="318" y="544"/>
                </a:cubicBezTo>
                <a:cubicBezTo>
                  <a:pt x="416" y="484"/>
                  <a:pt x="492" y="431"/>
                  <a:pt x="590" y="363"/>
                </a:cubicBezTo>
                <a:cubicBezTo>
                  <a:pt x="688" y="295"/>
                  <a:pt x="809" y="197"/>
                  <a:pt x="907" y="136"/>
                </a:cubicBezTo>
                <a:cubicBezTo>
                  <a:pt x="1005" y="75"/>
                  <a:pt x="1092" y="37"/>
                  <a:pt x="1179" y="0"/>
                </a:cubicBezTo>
              </a:path>
            </a:pathLst>
          </a:custGeom>
          <a:noFill/>
          <a:ln w="95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8489" name="Freeform 9"/>
          <p:cNvSpPr>
            <a:spLocks/>
          </p:cNvSpPr>
          <p:nvPr/>
        </p:nvSpPr>
        <p:spPr bwMode="auto">
          <a:xfrm>
            <a:off x="3417614" y="4582021"/>
            <a:ext cx="1366838" cy="1655762"/>
          </a:xfrm>
          <a:custGeom>
            <a:avLst/>
            <a:gdLst>
              <a:gd name="T0" fmla="*/ 0 w 861"/>
              <a:gd name="T1" fmla="*/ 1043 h 1043"/>
              <a:gd name="T2" fmla="*/ 136 w 861"/>
              <a:gd name="T3" fmla="*/ 816 h 1043"/>
              <a:gd name="T4" fmla="*/ 408 w 861"/>
              <a:gd name="T5" fmla="*/ 544 h 1043"/>
              <a:gd name="T6" fmla="*/ 589 w 861"/>
              <a:gd name="T7" fmla="*/ 363 h 1043"/>
              <a:gd name="T8" fmla="*/ 816 w 861"/>
              <a:gd name="T9" fmla="*/ 90 h 1043"/>
              <a:gd name="T10" fmla="*/ 861 w 861"/>
              <a:gd name="T11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1" h="1043">
                <a:moveTo>
                  <a:pt x="0" y="1043"/>
                </a:moveTo>
                <a:cubicBezTo>
                  <a:pt x="34" y="971"/>
                  <a:pt x="68" y="899"/>
                  <a:pt x="136" y="816"/>
                </a:cubicBezTo>
                <a:cubicBezTo>
                  <a:pt x="204" y="733"/>
                  <a:pt x="333" y="619"/>
                  <a:pt x="408" y="544"/>
                </a:cubicBezTo>
                <a:cubicBezTo>
                  <a:pt x="483" y="469"/>
                  <a:pt x="521" y="439"/>
                  <a:pt x="589" y="363"/>
                </a:cubicBezTo>
                <a:cubicBezTo>
                  <a:pt x="657" y="287"/>
                  <a:pt x="771" y="150"/>
                  <a:pt x="816" y="90"/>
                </a:cubicBezTo>
                <a:cubicBezTo>
                  <a:pt x="861" y="30"/>
                  <a:pt x="861" y="15"/>
                  <a:pt x="861" y="0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8490" name="Text Box 10"/>
          <p:cNvSpPr txBox="1">
            <a:spLocks noChangeArrowheads="1"/>
          </p:cNvSpPr>
          <p:nvPr/>
        </p:nvSpPr>
        <p:spPr bwMode="auto">
          <a:xfrm>
            <a:off x="5414689" y="5309096"/>
            <a:ext cx="904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i="1" baseline="0">
                <a:latin typeface="Times New Roman" pitchFamily="18" charset="0"/>
              </a:rPr>
              <a:t>x</a:t>
            </a:r>
          </a:p>
        </p:txBody>
      </p:sp>
      <p:sp>
        <p:nvSpPr>
          <p:cNvPr id="788491" name="Text Box 11"/>
          <p:cNvSpPr txBox="1">
            <a:spLocks noChangeArrowheads="1"/>
          </p:cNvSpPr>
          <p:nvPr/>
        </p:nvSpPr>
        <p:spPr bwMode="auto">
          <a:xfrm>
            <a:off x="3743052" y="4335958"/>
            <a:ext cx="1238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i="1" baseline="0">
                <a:latin typeface="Times New Roman" pitchFamily="18" charset="0"/>
              </a:rPr>
              <a:t>F</a:t>
            </a:r>
          </a:p>
        </p:txBody>
      </p:sp>
      <p:sp>
        <p:nvSpPr>
          <p:cNvPr id="788492" name="Text Box 12"/>
          <p:cNvSpPr txBox="1">
            <a:spLocks noChangeArrowheads="1"/>
          </p:cNvSpPr>
          <p:nvPr/>
        </p:nvSpPr>
        <p:spPr bwMode="auto">
          <a:xfrm>
            <a:off x="5073377" y="4724896"/>
            <a:ext cx="8667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baseline="0">
                <a:solidFill>
                  <a:srgbClr val="0066FF"/>
                </a:solidFill>
                <a:latin typeface="Times New Roman" pitchFamily="18" charset="0"/>
              </a:rPr>
              <a:t>soft spring</a:t>
            </a:r>
          </a:p>
        </p:txBody>
      </p:sp>
      <p:sp>
        <p:nvSpPr>
          <p:cNvPr id="788493" name="Text Box 13"/>
          <p:cNvSpPr txBox="1">
            <a:spLocks noChangeArrowheads="1"/>
          </p:cNvSpPr>
          <p:nvPr/>
        </p:nvSpPr>
        <p:spPr bwMode="auto">
          <a:xfrm>
            <a:off x="4254227" y="4293096"/>
            <a:ext cx="9223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baseline="0">
                <a:solidFill>
                  <a:schemeClr val="accent2"/>
                </a:solidFill>
                <a:latin typeface="Times New Roman" pitchFamily="18" charset="0"/>
              </a:rPr>
              <a:t>hard spring</a:t>
            </a:r>
          </a:p>
        </p:txBody>
      </p:sp>
      <p:sp>
        <p:nvSpPr>
          <p:cNvPr id="788494" name="Text Box 14"/>
          <p:cNvSpPr txBox="1">
            <a:spLocks noChangeArrowheads="1"/>
          </p:cNvSpPr>
          <p:nvPr/>
        </p:nvSpPr>
        <p:spPr bwMode="auto">
          <a:xfrm>
            <a:off x="2141264" y="6093321"/>
            <a:ext cx="10255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zh-TW" sz="1600" baseline="0">
                <a:latin typeface="Times New Roman" pitchFamily="18" charset="0"/>
              </a:rPr>
              <a:t>linear spring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  <p:graphicFrame>
        <p:nvGraphicFramePr>
          <p:cNvPr id="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494001"/>
              </p:ext>
            </p:extLst>
          </p:nvPr>
        </p:nvGraphicFramePr>
        <p:xfrm>
          <a:off x="3203848" y="2305943"/>
          <a:ext cx="21875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74" name="方程式" r:id="rId3" imgW="1091880" imgH="419040" progId="Equation.3">
                  <p:embed/>
                </p:oleObj>
              </mc:Choice>
              <mc:Fallback>
                <p:oleObj name="方程式" r:id="rId3" imgW="1091880" imgH="419040" progId="Equation.3">
                  <p:embed/>
                  <p:pic>
                    <p:nvPicPr>
                      <p:cNvPr id="788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2305943"/>
                        <a:ext cx="2187575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84061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Nonlinear Spring Models (2/2)</a:t>
            </a:r>
          </a:p>
        </p:txBody>
      </p:sp>
      <p:sp>
        <p:nvSpPr>
          <p:cNvPr id="78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Damping force of a spring system can be nonlinear as well: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/>
              <a:t>Restoring force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</a:t>
            </a:r>
            <a:r>
              <a:rPr lang="en-US" altLang="zh-TW"/>
              <a:t>is usually an odd function such as </a:t>
            </a:r>
            <a:r>
              <a:rPr lang="en-US" altLang="zh-TW" i="1">
                <a:latin typeface="Times New Roman" pitchFamily="18" charset="0"/>
              </a:rPr>
              <a:t>kx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k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3</a:t>
            </a:r>
            <a:r>
              <a:rPr lang="en-US" altLang="zh-TW"/>
              <a:t>.  The reason is that we want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(–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= –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289126"/>
              </p:ext>
            </p:extLst>
          </p:nvPr>
        </p:nvGraphicFramePr>
        <p:xfrm>
          <a:off x="2727325" y="2420888"/>
          <a:ext cx="3509963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8" name="方程式" r:id="rId3" imgW="1752480" imgH="444240" progId="Equation.3">
                  <p:embed/>
                </p:oleObj>
              </mc:Choice>
              <mc:Fallback>
                <p:oleObj name="方程式" r:id="rId3" imgW="1752480" imgH="444240" progId="Equation.3">
                  <p:embed/>
                  <p:pic>
                    <p:nvPicPr>
                      <p:cNvPr id="78950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7325" y="2420888"/>
                        <a:ext cx="3509963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3932238" y="3328938"/>
            <a:ext cx="1008062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6708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78" name="Oval 50"/>
          <p:cNvSpPr>
            <a:spLocks noChangeArrowheads="1"/>
          </p:cNvSpPr>
          <p:nvPr/>
        </p:nvSpPr>
        <p:spPr bwMode="auto">
          <a:xfrm>
            <a:off x="7505700" y="4341813"/>
            <a:ext cx="695325" cy="695325"/>
          </a:xfrm>
          <a:prstGeom prst="ellipse">
            <a:avLst/>
          </a:prstGeom>
          <a:solidFill>
            <a:srgbClr val="BBEEE9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9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Nonlinear Pendulum</a:t>
            </a:r>
          </a:p>
        </p:txBody>
      </p:sp>
      <p:sp>
        <p:nvSpPr>
          <p:cNvPr id="790531" name="AutoShap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pendulum system can be</a:t>
            </a:r>
            <a:br>
              <a:rPr lang="en-US" altLang="zh-TW"/>
            </a:br>
            <a:r>
              <a:rPr lang="en-US" altLang="zh-TW"/>
              <a:t>modeled as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Using Maclaurin series of </a:t>
            </a:r>
            <a:r>
              <a:rPr lang="en-US" altLang="zh-TW">
                <a:latin typeface="Times New Roman" pitchFamily="18" charset="0"/>
              </a:rPr>
              <a:t>sin</a:t>
            </a:r>
            <a:r>
              <a:rPr lang="en-US" altLang="zh-TW"/>
              <a:t> </a:t>
            </a:r>
            <a:r>
              <a:rPr lang="en-US" altLang="zh-TW" i="1">
                <a:sym typeface="Symbol" pitchFamily="18" charset="2"/>
              </a:rPr>
              <a:t></a:t>
            </a:r>
            <a:r>
              <a:rPr lang="en-US" altLang="zh-TW"/>
              <a:t>,</a:t>
            </a:r>
            <a:br>
              <a:rPr lang="en-US" altLang="zh-TW"/>
            </a:br>
            <a:r>
              <a:rPr lang="en-US" altLang="zh-TW"/>
              <a:t>we have</a:t>
            </a:r>
            <a:br>
              <a:rPr lang="en-US" altLang="zh-TW"/>
            </a:br>
            <a:br>
              <a:rPr lang="en-US" altLang="zh-TW"/>
            </a:br>
            <a:endParaRPr lang="en-US" altLang="zh-TW"/>
          </a:p>
        </p:txBody>
      </p:sp>
      <p:sp>
        <p:nvSpPr>
          <p:cNvPr id="790538" name="Rectangle 10"/>
          <p:cNvSpPr>
            <a:spLocks noChangeArrowheads="1"/>
          </p:cNvSpPr>
          <p:nvPr/>
        </p:nvSpPr>
        <p:spPr bwMode="auto">
          <a:xfrm>
            <a:off x="5680075" y="2030413"/>
            <a:ext cx="2968625" cy="382587"/>
          </a:xfrm>
          <a:prstGeom prst="rect">
            <a:avLst/>
          </a:prstGeom>
          <a:solidFill>
            <a:srgbClr val="CCCCCC"/>
          </a:solidFill>
          <a:ln w="0">
            <a:solidFill>
              <a:srgbClr val="CCCCCC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0539" name="Line 11"/>
          <p:cNvSpPr>
            <a:spLocks noChangeShapeType="1"/>
          </p:cNvSpPr>
          <p:nvPr/>
        </p:nvSpPr>
        <p:spPr bwMode="auto">
          <a:xfrm>
            <a:off x="7150100" y="4705350"/>
            <a:ext cx="206375" cy="204788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41" name="Rectangle 13"/>
          <p:cNvSpPr>
            <a:spLocks noChangeArrowheads="1"/>
          </p:cNvSpPr>
          <p:nvPr/>
        </p:nvSpPr>
        <p:spPr bwMode="auto">
          <a:xfrm>
            <a:off x="5856288" y="2413000"/>
            <a:ext cx="1746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i="1" baseline="0">
                <a:solidFill>
                  <a:srgbClr val="000000"/>
                </a:solidFill>
                <a:latin typeface="Times New Roman" pitchFamily="18" charset="0"/>
              </a:rPr>
              <a:t>O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0542" name="Rectangle 14"/>
          <p:cNvSpPr>
            <a:spLocks noChangeArrowheads="1"/>
          </p:cNvSpPr>
          <p:nvPr/>
        </p:nvSpPr>
        <p:spPr bwMode="auto">
          <a:xfrm>
            <a:off x="7061200" y="3294063"/>
            <a:ext cx="666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i="1" baseline="0">
                <a:solidFill>
                  <a:srgbClr val="000000"/>
                </a:solidFill>
                <a:latin typeface="Times New Roman" pitchFamily="18" charset="0"/>
              </a:rPr>
              <a:t>l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0543" name="Rectangle 15"/>
          <p:cNvSpPr>
            <a:spLocks noChangeArrowheads="1"/>
          </p:cNvSpPr>
          <p:nvPr/>
        </p:nvSpPr>
        <p:spPr bwMode="auto">
          <a:xfrm>
            <a:off x="6473825" y="4411663"/>
            <a:ext cx="3556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i="1" baseline="0">
                <a:solidFill>
                  <a:srgbClr val="000000"/>
                </a:solidFill>
                <a:latin typeface="Times New Roman" pitchFamily="18" charset="0"/>
              </a:rPr>
              <a:t>mg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0544" name="Rectangle 16"/>
          <p:cNvSpPr>
            <a:spLocks noChangeArrowheads="1"/>
          </p:cNvSpPr>
          <p:nvPr/>
        </p:nvSpPr>
        <p:spPr bwMode="auto">
          <a:xfrm>
            <a:off x="6826250" y="4411663"/>
            <a:ext cx="4000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baseline="0">
                <a:solidFill>
                  <a:srgbClr val="000000"/>
                </a:solidFill>
                <a:latin typeface="Times New Roman" pitchFamily="18" charset="0"/>
              </a:rPr>
              <a:t>sin</a:t>
            </a:r>
            <a:r>
              <a:rPr lang="en-US" altLang="zh-TW" i="1" baseline="0">
                <a:solidFill>
                  <a:srgbClr val="000000"/>
                </a:solidFill>
                <a:sym typeface="Symbol" pitchFamily="18" charset="2"/>
              </a:rPr>
              <a:t></a:t>
            </a:r>
          </a:p>
        </p:txBody>
      </p:sp>
      <p:sp>
        <p:nvSpPr>
          <p:cNvPr id="790546" name="Rectangle 18"/>
          <p:cNvSpPr>
            <a:spLocks noChangeArrowheads="1"/>
          </p:cNvSpPr>
          <p:nvPr/>
        </p:nvSpPr>
        <p:spPr bwMode="auto">
          <a:xfrm>
            <a:off x="6197600" y="2941638"/>
            <a:ext cx="1254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i="1" baseline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</a:t>
            </a:r>
            <a:endParaRPr lang="en-US" altLang="zh-TW" i="1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90548" name="Rectangle 20"/>
          <p:cNvSpPr>
            <a:spLocks noChangeArrowheads="1"/>
          </p:cNvSpPr>
          <p:nvPr/>
        </p:nvSpPr>
        <p:spPr bwMode="auto">
          <a:xfrm>
            <a:off x="6708775" y="5440363"/>
            <a:ext cx="3556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i="1" baseline="0">
                <a:solidFill>
                  <a:srgbClr val="000000"/>
                </a:solidFill>
                <a:latin typeface="Times New Roman" pitchFamily="18" charset="0"/>
              </a:rPr>
              <a:t>mg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0549" name="Rectangle 21"/>
          <p:cNvSpPr>
            <a:spLocks noChangeArrowheads="1"/>
          </p:cNvSpPr>
          <p:nvPr/>
        </p:nvSpPr>
        <p:spPr bwMode="auto">
          <a:xfrm>
            <a:off x="7061200" y="5440363"/>
            <a:ext cx="43973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baseline="0">
                <a:solidFill>
                  <a:srgbClr val="000000"/>
                </a:solidFill>
                <a:latin typeface="Times New Roman" pitchFamily="18" charset="0"/>
              </a:rPr>
              <a:t>cos</a:t>
            </a:r>
            <a:r>
              <a:rPr lang="en-US" altLang="zh-TW" i="1" baseline="0">
                <a:solidFill>
                  <a:srgbClr val="000000"/>
                </a:solidFill>
                <a:sym typeface="Symbol" pitchFamily="18" charset="2"/>
              </a:rPr>
              <a:t></a:t>
            </a:r>
          </a:p>
        </p:txBody>
      </p:sp>
      <p:sp>
        <p:nvSpPr>
          <p:cNvPr id="790551" name="Rectangle 23"/>
          <p:cNvSpPr>
            <a:spLocks noChangeArrowheads="1"/>
          </p:cNvSpPr>
          <p:nvPr/>
        </p:nvSpPr>
        <p:spPr bwMode="auto">
          <a:xfrm>
            <a:off x="5856288" y="5351463"/>
            <a:ext cx="14763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i="1" baseline="0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0552" name="Rectangle 24"/>
          <p:cNvSpPr>
            <a:spLocks noChangeArrowheads="1"/>
          </p:cNvSpPr>
          <p:nvPr/>
        </p:nvSpPr>
        <p:spPr bwMode="auto">
          <a:xfrm>
            <a:off x="7915275" y="5087938"/>
            <a:ext cx="26193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i="1" baseline="0">
                <a:solidFill>
                  <a:srgbClr val="000000"/>
                </a:solidFill>
                <a:latin typeface="Times New Roman" pitchFamily="18" charset="0"/>
              </a:rPr>
              <a:t>W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0553" name="Rectangle 25"/>
          <p:cNvSpPr>
            <a:spLocks noChangeArrowheads="1"/>
          </p:cNvSpPr>
          <p:nvPr/>
        </p:nvSpPr>
        <p:spPr bwMode="auto">
          <a:xfrm>
            <a:off x="8178800" y="5087938"/>
            <a:ext cx="136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baseline="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0554" name="Rectangle 26"/>
          <p:cNvSpPr>
            <a:spLocks noChangeArrowheads="1"/>
          </p:cNvSpPr>
          <p:nvPr/>
        </p:nvSpPr>
        <p:spPr bwMode="auto">
          <a:xfrm>
            <a:off x="8296275" y="5087938"/>
            <a:ext cx="3556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TW" altLang="en-US" sz="1900" i="1" baseline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TW" sz="1900" i="1" baseline="0">
                <a:solidFill>
                  <a:srgbClr val="000000"/>
                </a:solidFill>
                <a:latin typeface="Times New Roman" pitchFamily="18" charset="0"/>
              </a:rPr>
              <a:t>mg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0555" name="Line 27"/>
          <p:cNvSpPr>
            <a:spLocks noChangeShapeType="1"/>
          </p:cNvSpPr>
          <p:nvPr/>
        </p:nvSpPr>
        <p:spPr bwMode="auto">
          <a:xfrm>
            <a:off x="5710238" y="2413000"/>
            <a:ext cx="2938462" cy="1588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56" name="Line 28"/>
          <p:cNvSpPr>
            <a:spLocks noChangeShapeType="1"/>
          </p:cNvSpPr>
          <p:nvPr/>
        </p:nvSpPr>
        <p:spPr bwMode="auto">
          <a:xfrm>
            <a:off x="6121400" y="2413000"/>
            <a:ext cx="1588" cy="3144838"/>
          </a:xfrm>
          <a:prstGeom prst="line">
            <a:avLst/>
          </a:prstGeom>
          <a:noFill/>
          <a:ln w="301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57" name="Freeform 29"/>
          <p:cNvSpPr>
            <a:spLocks/>
          </p:cNvSpPr>
          <p:nvPr/>
        </p:nvSpPr>
        <p:spPr bwMode="auto">
          <a:xfrm>
            <a:off x="6062663" y="5527675"/>
            <a:ext cx="117475" cy="147638"/>
          </a:xfrm>
          <a:custGeom>
            <a:avLst/>
            <a:gdLst>
              <a:gd name="T0" fmla="*/ 37 w 74"/>
              <a:gd name="T1" fmla="*/ 19 h 93"/>
              <a:gd name="T2" fmla="*/ 74 w 74"/>
              <a:gd name="T3" fmla="*/ 0 h 93"/>
              <a:gd name="T4" fmla="*/ 37 w 74"/>
              <a:gd name="T5" fmla="*/ 93 h 93"/>
              <a:gd name="T6" fmla="*/ 0 w 74"/>
              <a:gd name="T7" fmla="*/ 0 h 93"/>
              <a:gd name="T8" fmla="*/ 37 w 74"/>
              <a:gd name="T9" fmla="*/ 19 h 93"/>
              <a:gd name="T10" fmla="*/ 37 w 74"/>
              <a:gd name="T11" fmla="*/ 1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93">
                <a:moveTo>
                  <a:pt x="37" y="19"/>
                </a:moveTo>
                <a:lnTo>
                  <a:pt x="74" y="0"/>
                </a:lnTo>
                <a:lnTo>
                  <a:pt x="37" y="93"/>
                </a:lnTo>
                <a:lnTo>
                  <a:pt x="0" y="0"/>
                </a:lnTo>
                <a:lnTo>
                  <a:pt x="37" y="19"/>
                </a:lnTo>
                <a:lnTo>
                  <a:pt x="37" y="1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0558" name="Line 30"/>
          <p:cNvSpPr>
            <a:spLocks noChangeShapeType="1"/>
          </p:cNvSpPr>
          <p:nvPr/>
        </p:nvSpPr>
        <p:spPr bwMode="auto">
          <a:xfrm>
            <a:off x="6121400" y="2413000"/>
            <a:ext cx="1528763" cy="1998663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61" name="Line 33"/>
          <p:cNvSpPr>
            <a:spLocks noChangeShapeType="1"/>
          </p:cNvSpPr>
          <p:nvPr/>
        </p:nvSpPr>
        <p:spPr bwMode="auto">
          <a:xfrm flipH="1">
            <a:off x="7415213" y="4705350"/>
            <a:ext cx="439737" cy="323850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62" name="Freeform 34"/>
          <p:cNvSpPr>
            <a:spLocks/>
          </p:cNvSpPr>
          <p:nvPr/>
        </p:nvSpPr>
        <p:spPr bwMode="auto">
          <a:xfrm>
            <a:off x="7356475" y="4968875"/>
            <a:ext cx="117475" cy="147638"/>
          </a:xfrm>
          <a:custGeom>
            <a:avLst/>
            <a:gdLst>
              <a:gd name="T0" fmla="*/ 37 w 74"/>
              <a:gd name="T1" fmla="*/ 38 h 93"/>
              <a:gd name="T2" fmla="*/ 74 w 74"/>
              <a:gd name="T3" fmla="*/ 56 h 93"/>
              <a:gd name="T4" fmla="*/ 0 w 74"/>
              <a:gd name="T5" fmla="*/ 93 h 93"/>
              <a:gd name="T6" fmla="*/ 37 w 74"/>
              <a:gd name="T7" fmla="*/ 0 h 93"/>
              <a:gd name="T8" fmla="*/ 37 w 74"/>
              <a:gd name="T9" fmla="*/ 38 h 93"/>
              <a:gd name="T10" fmla="*/ 37 w 74"/>
              <a:gd name="T11" fmla="*/ 3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93">
                <a:moveTo>
                  <a:pt x="37" y="38"/>
                </a:moveTo>
                <a:lnTo>
                  <a:pt x="74" y="56"/>
                </a:lnTo>
                <a:lnTo>
                  <a:pt x="0" y="93"/>
                </a:lnTo>
                <a:lnTo>
                  <a:pt x="37" y="0"/>
                </a:lnTo>
                <a:lnTo>
                  <a:pt x="37" y="38"/>
                </a:lnTo>
                <a:lnTo>
                  <a:pt x="37" y="3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0563" name="Line 35"/>
          <p:cNvSpPr>
            <a:spLocks noChangeShapeType="1"/>
          </p:cNvSpPr>
          <p:nvPr/>
        </p:nvSpPr>
        <p:spPr bwMode="auto">
          <a:xfrm>
            <a:off x="7854950" y="4705350"/>
            <a:ext cx="1588" cy="939800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64" name="Freeform 36"/>
          <p:cNvSpPr>
            <a:spLocks/>
          </p:cNvSpPr>
          <p:nvPr/>
        </p:nvSpPr>
        <p:spPr bwMode="auto">
          <a:xfrm>
            <a:off x="7796213" y="5616575"/>
            <a:ext cx="119062" cy="117475"/>
          </a:xfrm>
          <a:custGeom>
            <a:avLst/>
            <a:gdLst>
              <a:gd name="T0" fmla="*/ 37 w 75"/>
              <a:gd name="T1" fmla="*/ 18 h 74"/>
              <a:gd name="T2" fmla="*/ 75 w 75"/>
              <a:gd name="T3" fmla="*/ 0 h 74"/>
              <a:gd name="T4" fmla="*/ 37 w 75"/>
              <a:gd name="T5" fmla="*/ 74 h 74"/>
              <a:gd name="T6" fmla="*/ 0 w 75"/>
              <a:gd name="T7" fmla="*/ 0 h 74"/>
              <a:gd name="T8" fmla="*/ 37 w 75"/>
              <a:gd name="T9" fmla="*/ 18 h 74"/>
              <a:gd name="T10" fmla="*/ 37 w 75"/>
              <a:gd name="T11" fmla="*/ 1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5" h="74">
                <a:moveTo>
                  <a:pt x="37" y="18"/>
                </a:moveTo>
                <a:lnTo>
                  <a:pt x="75" y="0"/>
                </a:lnTo>
                <a:lnTo>
                  <a:pt x="37" y="74"/>
                </a:lnTo>
                <a:lnTo>
                  <a:pt x="0" y="0"/>
                </a:lnTo>
                <a:lnTo>
                  <a:pt x="37" y="18"/>
                </a:lnTo>
                <a:lnTo>
                  <a:pt x="37" y="1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0565" name="Line 37"/>
          <p:cNvSpPr>
            <a:spLocks noChangeShapeType="1"/>
          </p:cNvSpPr>
          <p:nvPr/>
        </p:nvSpPr>
        <p:spPr bwMode="auto">
          <a:xfrm>
            <a:off x="7356475" y="5116513"/>
            <a:ext cx="411163" cy="558800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66" name="Freeform 38"/>
          <p:cNvSpPr>
            <a:spLocks/>
          </p:cNvSpPr>
          <p:nvPr/>
        </p:nvSpPr>
        <p:spPr bwMode="auto">
          <a:xfrm>
            <a:off x="7708900" y="5616575"/>
            <a:ext cx="117475" cy="117475"/>
          </a:xfrm>
          <a:custGeom>
            <a:avLst/>
            <a:gdLst>
              <a:gd name="T0" fmla="*/ 37 w 74"/>
              <a:gd name="T1" fmla="*/ 37 h 74"/>
              <a:gd name="T2" fmla="*/ 55 w 74"/>
              <a:gd name="T3" fmla="*/ 0 h 74"/>
              <a:gd name="T4" fmla="*/ 74 w 74"/>
              <a:gd name="T5" fmla="*/ 74 h 74"/>
              <a:gd name="T6" fmla="*/ 0 w 74"/>
              <a:gd name="T7" fmla="*/ 37 h 74"/>
              <a:gd name="T8" fmla="*/ 37 w 74"/>
              <a:gd name="T9" fmla="*/ 37 h 74"/>
              <a:gd name="T10" fmla="*/ 37 w 74"/>
              <a:gd name="T11" fmla="*/ 3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74">
                <a:moveTo>
                  <a:pt x="37" y="37"/>
                </a:moveTo>
                <a:lnTo>
                  <a:pt x="55" y="0"/>
                </a:lnTo>
                <a:lnTo>
                  <a:pt x="74" y="74"/>
                </a:lnTo>
                <a:lnTo>
                  <a:pt x="0" y="37"/>
                </a:lnTo>
                <a:lnTo>
                  <a:pt x="37" y="37"/>
                </a:lnTo>
                <a:lnTo>
                  <a:pt x="37" y="3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0567" name="Line 39"/>
          <p:cNvSpPr>
            <a:spLocks noChangeShapeType="1"/>
          </p:cNvSpPr>
          <p:nvPr/>
        </p:nvSpPr>
        <p:spPr bwMode="auto">
          <a:xfrm flipH="1">
            <a:off x="7415213" y="4705350"/>
            <a:ext cx="439737" cy="323850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68" name="Line 40"/>
          <p:cNvSpPr>
            <a:spLocks noChangeShapeType="1"/>
          </p:cNvSpPr>
          <p:nvPr/>
        </p:nvSpPr>
        <p:spPr bwMode="auto">
          <a:xfrm>
            <a:off x="7854950" y="4705350"/>
            <a:ext cx="1588" cy="939800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69" name="Line 41"/>
          <p:cNvSpPr>
            <a:spLocks noChangeShapeType="1"/>
          </p:cNvSpPr>
          <p:nvPr/>
        </p:nvSpPr>
        <p:spPr bwMode="auto">
          <a:xfrm>
            <a:off x="7356475" y="5116513"/>
            <a:ext cx="411163" cy="558800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70" name="Freeform 42"/>
          <p:cNvSpPr>
            <a:spLocks/>
          </p:cNvSpPr>
          <p:nvPr/>
        </p:nvSpPr>
        <p:spPr bwMode="auto">
          <a:xfrm>
            <a:off x="5651500" y="4705350"/>
            <a:ext cx="2203450" cy="587375"/>
          </a:xfrm>
          <a:custGeom>
            <a:avLst/>
            <a:gdLst>
              <a:gd name="T0" fmla="*/ 0 w 75"/>
              <a:gd name="T1" fmla="*/ 19 h 20"/>
              <a:gd name="T2" fmla="*/ 3 w 75"/>
              <a:gd name="T3" fmla="*/ 20 h 20"/>
              <a:gd name="T4" fmla="*/ 8 w 75"/>
              <a:gd name="T5" fmla="*/ 20 h 20"/>
              <a:gd name="T6" fmla="*/ 16 w 75"/>
              <a:gd name="T7" fmla="*/ 20 h 20"/>
              <a:gd name="T8" fmla="*/ 25 w 75"/>
              <a:gd name="T9" fmla="*/ 20 h 20"/>
              <a:gd name="T10" fmla="*/ 37 w 75"/>
              <a:gd name="T11" fmla="*/ 18 h 20"/>
              <a:gd name="T12" fmla="*/ 49 w 75"/>
              <a:gd name="T13" fmla="*/ 14 h 20"/>
              <a:gd name="T14" fmla="*/ 62 w 75"/>
              <a:gd name="T15" fmla="*/ 9 h 20"/>
              <a:gd name="T16" fmla="*/ 75 w 75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20">
                <a:moveTo>
                  <a:pt x="0" y="19"/>
                </a:moveTo>
                <a:lnTo>
                  <a:pt x="3" y="20"/>
                </a:lnTo>
                <a:lnTo>
                  <a:pt x="8" y="20"/>
                </a:lnTo>
                <a:lnTo>
                  <a:pt x="16" y="20"/>
                </a:lnTo>
                <a:lnTo>
                  <a:pt x="25" y="20"/>
                </a:lnTo>
                <a:lnTo>
                  <a:pt x="37" y="18"/>
                </a:lnTo>
                <a:lnTo>
                  <a:pt x="49" y="14"/>
                </a:lnTo>
                <a:lnTo>
                  <a:pt x="62" y="9"/>
                </a:lnTo>
                <a:lnTo>
                  <a:pt x="75" y="0"/>
                </a:lnTo>
              </a:path>
            </a:pathLst>
          </a:custGeom>
          <a:noFill/>
          <a:ln w="301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71" name="Freeform 43"/>
          <p:cNvSpPr>
            <a:spLocks/>
          </p:cNvSpPr>
          <p:nvPr/>
        </p:nvSpPr>
        <p:spPr bwMode="auto">
          <a:xfrm>
            <a:off x="7650163" y="5410200"/>
            <a:ext cx="204787" cy="88900"/>
          </a:xfrm>
          <a:custGeom>
            <a:avLst/>
            <a:gdLst>
              <a:gd name="T0" fmla="*/ 0 w 7"/>
              <a:gd name="T1" fmla="*/ 3 h 3"/>
              <a:gd name="T2" fmla="*/ 1 w 7"/>
              <a:gd name="T3" fmla="*/ 2 h 3"/>
              <a:gd name="T4" fmla="*/ 2 w 7"/>
              <a:gd name="T5" fmla="*/ 1 h 3"/>
              <a:gd name="T6" fmla="*/ 4 w 7"/>
              <a:gd name="T7" fmla="*/ 0 h 3"/>
              <a:gd name="T8" fmla="*/ 7 w 7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3">
                <a:moveTo>
                  <a:pt x="0" y="3"/>
                </a:moveTo>
                <a:lnTo>
                  <a:pt x="1" y="2"/>
                </a:lnTo>
                <a:lnTo>
                  <a:pt x="2" y="1"/>
                </a:lnTo>
                <a:lnTo>
                  <a:pt x="4" y="0"/>
                </a:lnTo>
                <a:lnTo>
                  <a:pt x="7" y="0"/>
                </a:lnTo>
              </a:path>
            </a:pathLst>
          </a:custGeom>
          <a:noFill/>
          <a:ln w="301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72" name="Freeform 44"/>
          <p:cNvSpPr>
            <a:spLocks/>
          </p:cNvSpPr>
          <p:nvPr/>
        </p:nvSpPr>
        <p:spPr bwMode="auto">
          <a:xfrm>
            <a:off x="6121400" y="2911475"/>
            <a:ext cx="234950" cy="58738"/>
          </a:xfrm>
          <a:custGeom>
            <a:avLst/>
            <a:gdLst>
              <a:gd name="T0" fmla="*/ 0 w 8"/>
              <a:gd name="T1" fmla="*/ 2 h 2"/>
              <a:gd name="T2" fmla="*/ 1 w 8"/>
              <a:gd name="T3" fmla="*/ 2 h 2"/>
              <a:gd name="T4" fmla="*/ 3 w 8"/>
              <a:gd name="T5" fmla="*/ 2 h 2"/>
              <a:gd name="T6" fmla="*/ 6 w 8"/>
              <a:gd name="T7" fmla="*/ 1 h 2"/>
              <a:gd name="T8" fmla="*/ 8 w 8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">
                <a:moveTo>
                  <a:pt x="0" y="2"/>
                </a:moveTo>
                <a:lnTo>
                  <a:pt x="1" y="2"/>
                </a:lnTo>
                <a:lnTo>
                  <a:pt x="3" y="2"/>
                </a:lnTo>
                <a:lnTo>
                  <a:pt x="6" y="1"/>
                </a:lnTo>
                <a:lnTo>
                  <a:pt x="8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73" name="Freeform 45"/>
          <p:cNvSpPr>
            <a:spLocks/>
          </p:cNvSpPr>
          <p:nvPr/>
        </p:nvSpPr>
        <p:spPr bwMode="auto">
          <a:xfrm>
            <a:off x="6297613" y="2852738"/>
            <a:ext cx="117475" cy="117475"/>
          </a:xfrm>
          <a:custGeom>
            <a:avLst/>
            <a:gdLst>
              <a:gd name="T0" fmla="*/ 37 w 74"/>
              <a:gd name="T1" fmla="*/ 37 h 74"/>
              <a:gd name="T2" fmla="*/ 0 w 74"/>
              <a:gd name="T3" fmla="*/ 19 h 74"/>
              <a:gd name="T4" fmla="*/ 74 w 74"/>
              <a:gd name="T5" fmla="*/ 0 h 74"/>
              <a:gd name="T6" fmla="*/ 56 w 74"/>
              <a:gd name="T7" fmla="*/ 74 h 74"/>
              <a:gd name="T8" fmla="*/ 37 w 74"/>
              <a:gd name="T9" fmla="*/ 37 h 74"/>
              <a:gd name="T10" fmla="*/ 37 w 74"/>
              <a:gd name="T11" fmla="*/ 3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74">
                <a:moveTo>
                  <a:pt x="37" y="37"/>
                </a:moveTo>
                <a:lnTo>
                  <a:pt x="0" y="19"/>
                </a:lnTo>
                <a:lnTo>
                  <a:pt x="74" y="0"/>
                </a:lnTo>
                <a:lnTo>
                  <a:pt x="56" y="74"/>
                </a:lnTo>
                <a:lnTo>
                  <a:pt x="37" y="37"/>
                </a:lnTo>
                <a:lnTo>
                  <a:pt x="37" y="3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0574" name="Line 46"/>
          <p:cNvSpPr>
            <a:spLocks noChangeShapeType="1"/>
          </p:cNvSpPr>
          <p:nvPr/>
        </p:nvSpPr>
        <p:spPr bwMode="auto">
          <a:xfrm>
            <a:off x="7150100" y="4705350"/>
            <a:ext cx="206375" cy="2047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75" name="Freeform 47"/>
          <p:cNvSpPr>
            <a:spLocks/>
          </p:cNvSpPr>
          <p:nvPr/>
        </p:nvSpPr>
        <p:spPr bwMode="auto">
          <a:xfrm>
            <a:off x="7297738" y="4851400"/>
            <a:ext cx="117475" cy="117475"/>
          </a:xfrm>
          <a:custGeom>
            <a:avLst/>
            <a:gdLst>
              <a:gd name="T0" fmla="*/ 37 w 74"/>
              <a:gd name="T1" fmla="*/ 37 h 74"/>
              <a:gd name="T2" fmla="*/ 37 w 74"/>
              <a:gd name="T3" fmla="*/ 0 h 74"/>
              <a:gd name="T4" fmla="*/ 74 w 74"/>
              <a:gd name="T5" fmla="*/ 74 h 74"/>
              <a:gd name="T6" fmla="*/ 0 w 74"/>
              <a:gd name="T7" fmla="*/ 37 h 74"/>
              <a:gd name="T8" fmla="*/ 37 w 74"/>
              <a:gd name="T9" fmla="*/ 37 h 74"/>
              <a:gd name="T10" fmla="*/ 37 w 74"/>
              <a:gd name="T11" fmla="*/ 3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74">
                <a:moveTo>
                  <a:pt x="37" y="37"/>
                </a:moveTo>
                <a:lnTo>
                  <a:pt x="37" y="0"/>
                </a:lnTo>
                <a:lnTo>
                  <a:pt x="74" y="74"/>
                </a:lnTo>
                <a:lnTo>
                  <a:pt x="0" y="37"/>
                </a:lnTo>
                <a:lnTo>
                  <a:pt x="37" y="37"/>
                </a:lnTo>
                <a:lnTo>
                  <a:pt x="37" y="3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0576" name="Freeform 48"/>
          <p:cNvSpPr>
            <a:spLocks/>
          </p:cNvSpPr>
          <p:nvPr/>
        </p:nvSpPr>
        <p:spPr bwMode="auto">
          <a:xfrm>
            <a:off x="6121400" y="2911475"/>
            <a:ext cx="234950" cy="58738"/>
          </a:xfrm>
          <a:custGeom>
            <a:avLst/>
            <a:gdLst>
              <a:gd name="T0" fmla="*/ 0 w 8"/>
              <a:gd name="T1" fmla="*/ 2 h 2"/>
              <a:gd name="T2" fmla="*/ 1 w 8"/>
              <a:gd name="T3" fmla="*/ 2 h 2"/>
              <a:gd name="T4" fmla="*/ 3 w 8"/>
              <a:gd name="T5" fmla="*/ 2 h 2"/>
              <a:gd name="T6" fmla="*/ 6 w 8"/>
              <a:gd name="T7" fmla="*/ 1 h 2"/>
              <a:gd name="T8" fmla="*/ 8 w 8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">
                <a:moveTo>
                  <a:pt x="0" y="2"/>
                </a:moveTo>
                <a:lnTo>
                  <a:pt x="1" y="2"/>
                </a:lnTo>
                <a:lnTo>
                  <a:pt x="3" y="2"/>
                </a:lnTo>
                <a:lnTo>
                  <a:pt x="6" y="1"/>
                </a:lnTo>
                <a:lnTo>
                  <a:pt x="8" y="0"/>
                </a:lnTo>
              </a:path>
            </a:pathLst>
          </a:custGeom>
          <a:noFill/>
          <a:ln w="301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0577" name="Rectangle 49"/>
          <p:cNvSpPr>
            <a:spLocks noChangeArrowheads="1"/>
          </p:cNvSpPr>
          <p:nvPr/>
        </p:nvSpPr>
        <p:spPr bwMode="auto">
          <a:xfrm>
            <a:off x="7566025" y="5126038"/>
            <a:ext cx="1254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900" i="1" baseline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</a:t>
            </a:r>
            <a:endParaRPr lang="en-US" altLang="zh-TW" i="1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90579" name="Oval 51"/>
          <p:cNvSpPr>
            <a:spLocks noChangeArrowheads="1"/>
          </p:cNvSpPr>
          <p:nvPr/>
        </p:nvSpPr>
        <p:spPr bwMode="auto">
          <a:xfrm>
            <a:off x="7812088" y="4672013"/>
            <a:ext cx="73025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  <p:graphicFrame>
        <p:nvGraphicFramePr>
          <p:cNvPr id="4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802375"/>
              </p:ext>
            </p:extLst>
          </p:nvPr>
        </p:nvGraphicFramePr>
        <p:xfrm>
          <a:off x="2101379" y="2276872"/>
          <a:ext cx="22637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0" name="方程式" r:id="rId3" imgW="1130040" imgH="419040" progId="Equation.3">
                  <p:embed/>
                </p:oleObj>
              </mc:Choice>
              <mc:Fallback>
                <p:oleObj name="方程式" r:id="rId3" imgW="1130040" imgH="419040" progId="Equation.3">
                  <p:embed/>
                  <p:pic>
                    <p:nvPicPr>
                      <p:cNvPr id="79053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1379" y="2276872"/>
                        <a:ext cx="2263775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160094"/>
              </p:ext>
            </p:extLst>
          </p:nvPr>
        </p:nvGraphicFramePr>
        <p:xfrm>
          <a:off x="1907704" y="3937397"/>
          <a:ext cx="300196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1" name="方程式" r:id="rId5" imgW="1498320" imgH="419040" progId="Equation.3">
                  <p:embed/>
                </p:oleObj>
              </mc:Choice>
              <mc:Fallback>
                <p:oleObj name="方程式" r:id="rId5" imgW="1498320" imgH="419040" progId="Equation.3">
                  <p:embed/>
                  <p:pic>
                    <p:nvPicPr>
                      <p:cNvPr id="7905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3937397"/>
                        <a:ext cx="3001962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0037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Linearization of Nonlinear Systems</a:t>
            </a:r>
          </a:p>
        </p:txBody>
      </p:sp>
      <p:sp>
        <p:nvSpPr>
          <p:cNvPr id="79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Assuming that </a:t>
            </a:r>
            <a:r>
              <a:rPr lang="en-US" altLang="zh-TW" dirty="0">
                <a:latin typeface="Times New Roman" pitchFamily="18" charset="0"/>
              </a:rPr>
              <a:t>sin</a:t>
            </a:r>
            <a:r>
              <a:rPr lang="en-US" altLang="zh-TW" dirty="0"/>
              <a:t> </a:t>
            </a:r>
            <a:r>
              <a:rPr lang="en-US" altLang="zh-TW" i="1" dirty="0">
                <a:sym typeface="Symbol" pitchFamily="18" charset="2"/>
              </a:rPr>
              <a:t>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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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–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 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3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/6</a:t>
            </a:r>
            <a:r>
              <a:rPr lang="en-US" altLang="zh-TW" dirty="0"/>
              <a:t>, we have:</a:t>
            </a:r>
            <a:br>
              <a:rPr lang="en-US" altLang="zh-TW" dirty="0"/>
            </a:br>
            <a:r>
              <a:rPr lang="en-US" altLang="zh-TW" dirty="0"/>
              <a:t>                                                    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System can be linearized by assuming </a:t>
            </a:r>
            <a:r>
              <a:rPr lang="en-US" altLang="zh-TW" dirty="0">
                <a:latin typeface="Times New Roman" pitchFamily="18" charset="0"/>
              </a:rPr>
              <a:t>sin</a:t>
            </a:r>
            <a:r>
              <a:rPr lang="en-US" altLang="zh-TW" dirty="0"/>
              <a:t> </a:t>
            </a:r>
            <a:r>
              <a:rPr lang="en-US" altLang="zh-TW" i="1" dirty="0">
                <a:sym typeface="Symbol" pitchFamily="18" charset="2"/>
              </a:rPr>
              <a:t>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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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>
              <a:sym typeface="Symbol" pitchFamily="18" charset="2"/>
            </a:endParaRPr>
          </a:p>
          <a:p>
            <a:r>
              <a:rPr lang="en-US" altLang="zh-TW" dirty="0"/>
              <a:t>Impact of initial values:</a:t>
            </a:r>
          </a:p>
        </p:txBody>
      </p:sp>
      <p:sp>
        <p:nvSpPr>
          <p:cNvPr id="791559" name="Line 7"/>
          <p:cNvSpPr>
            <a:spLocks noChangeShapeType="1"/>
          </p:cNvSpPr>
          <p:nvPr/>
        </p:nvSpPr>
        <p:spPr bwMode="auto">
          <a:xfrm flipH="1" flipV="1">
            <a:off x="5846241" y="5316538"/>
            <a:ext cx="254000" cy="4460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60" name="Line 8"/>
          <p:cNvSpPr>
            <a:spLocks noChangeShapeType="1"/>
          </p:cNvSpPr>
          <p:nvPr/>
        </p:nvSpPr>
        <p:spPr bwMode="auto">
          <a:xfrm flipV="1">
            <a:off x="5622404" y="5316538"/>
            <a:ext cx="223837" cy="430212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61" name="Freeform 9"/>
          <p:cNvSpPr>
            <a:spLocks/>
          </p:cNvSpPr>
          <p:nvPr/>
        </p:nvSpPr>
        <p:spPr bwMode="auto">
          <a:xfrm>
            <a:off x="5574779" y="5826125"/>
            <a:ext cx="160337" cy="47625"/>
          </a:xfrm>
          <a:custGeom>
            <a:avLst/>
            <a:gdLst>
              <a:gd name="T0" fmla="*/ 0 w 10"/>
              <a:gd name="T1" fmla="*/ 0 h 3"/>
              <a:gd name="T2" fmla="*/ 1 w 10"/>
              <a:gd name="T3" fmla="*/ 0 h 3"/>
              <a:gd name="T4" fmla="*/ 3 w 10"/>
              <a:gd name="T5" fmla="*/ 1 h 3"/>
              <a:gd name="T6" fmla="*/ 6 w 10"/>
              <a:gd name="T7" fmla="*/ 2 h 3"/>
              <a:gd name="T8" fmla="*/ 10 w 10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0" y="0"/>
                </a:moveTo>
                <a:lnTo>
                  <a:pt x="1" y="0"/>
                </a:lnTo>
                <a:lnTo>
                  <a:pt x="3" y="1"/>
                </a:lnTo>
                <a:lnTo>
                  <a:pt x="6" y="2"/>
                </a:lnTo>
                <a:lnTo>
                  <a:pt x="10" y="3"/>
                </a:lnTo>
              </a:path>
            </a:pathLst>
          </a:cu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62" name="Freeform 10"/>
          <p:cNvSpPr>
            <a:spLocks/>
          </p:cNvSpPr>
          <p:nvPr/>
        </p:nvSpPr>
        <p:spPr bwMode="auto">
          <a:xfrm>
            <a:off x="5701779" y="5857875"/>
            <a:ext cx="80962" cy="47625"/>
          </a:xfrm>
          <a:custGeom>
            <a:avLst/>
            <a:gdLst>
              <a:gd name="T0" fmla="*/ 21 w 51"/>
              <a:gd name="T1" fmla="*/ 10 h 30"/>
              <a:gd name="T2" fmla="*/ 10 w 51"/>
              <a:gd name="T3" fmla="*/ 0 h 30"/>
              <a:gd name="T4" fmla="*/ 51 w 51"/>
              <a:gd name="T5" fmla="*/ 20 h 30"/>
              <a:gd name="T6" fmla="*/ 0 w 51"/>
              <a:gd name="T7" fmla="*/ 30 h 30"/>
              <a:gd name="T8" fmla="*/ 21 w 51"/>
              <a:gd name="T9" fmla="*/ 10 h 30"/>
              <a:gd name="T10" fmla="*/ 21 w 51"/>
              <a:gd name="T11" fmla="*/ 10 h 30"/>
              <a:gd name="T12" fmla="*/ 21 w 51"/>
              <a:gd name="T13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30">
                <a:moveTo>
                  <a:pt x="21" y="10"/>
                </a:moveTo>
                <a:lnTo>
                  <a:pt x="10" y="0"/>
                </a:lnTo>
                <a:lnTo>
                  <a:pt x="51" y="20"/>
                </a:lnTo>
                <a:lnTo>
                  <a:pt x="0" y="30"/>
                </a:lnTo>
                <a:lnTo>
                  <a:pt x="21" y="10"/>
                </a:lnTo>
                <a:lnTo>
                  <a:pt x="21" y="10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1563" name="Freeform 11"/>
          <p:cNvSpPr>
            <a:spLocks/>
          </p:cNvSpPr>
          <p:nvPr/>
        </p:nvSpPr>
        <p:spPr bwMode="auto">
          <a:xfrm>
            <a:off x="5735116" y="5889625"/>
            <a:ext cx="222250" cy="1588"/>
          </a:xfrm>
          <a:custGeom>
            <a:avLst/>
            <a:gdLst>
              <a:gd name="T0" fmla="*/ 0 w 14"/>
              <a:gd name="T1" fmla="*/ 3 w 14"/>
              <a:gd name="T2" fmla="*/ 5 w 14"/>
              <a:gd name="T3" fmla="*/ 9 w 14"/>
              <a:gd name="T4" fmla="*/ 14 w 1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4">
                <a:moveTo>
                  <a:pt x="0" y="0"/>
                </a:moveTo>
                <a:lnTo>
                  <a:pt x="3" y="0"/>
                </a:lnTo>
                <a:lnTo>
                  <a:pt x="5" y="0"/>
                </a:lnTo>
                <a:lnTo>
                  <a:pt x="9" y="0"/>
                </a:lnTo>
                <a:lnTo>
                  <a:pt x="14" y="0"/>
                </a:lnTo>
              </a:path>
            </a:pathLst>
          </a:cu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64" name="Freeform 12"/>
          <p:cNvSpPr>
            <a:spLocks/>
          </p:cNvSpPr>
          <p:nvPr/>
        </p:nvSpPr>
        <p:spPr bwMode="auto">
          <a:xfrm>
            <a:off x="6004991" y="5857875"/>
            <a:ext cx="63500" cy="15875"/>
          </a:xfrm>
          <a:custGeom>
            <a:avLst/>
            <a:gdLst>
              <a:gd name="T0" fmla="*/ 0 w 4"/>
              <a:gd name="T1" fmla="*/ 1 h 1"/>
              <a:gd name="T2" fmla="*/ 2 w 4"/>
              <a:gd name="T3" fmla="*/ 1 h 1"/>
              <a:gd name="T4" fmla="*/ 2 w 4"/>
              <a:gd name="T5" fmla="*/ 1 h 1"/>
              <a:gd name="T6" fmla="*/ 3 w 4"/>
              <a:gd name="T7" fmla="*/ 0 h 1"/>
              <a:gd name="T8" fmla="*/ 4 w 4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">
                <a:moveTo>
                  <a:pt x="0" y="1"/>
                </a:moveTo>
                <a:lnTo>
                  <a:pt x="2" y="1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</a:path>
            </a:pathLst>
          </a:cu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65" name="Freeform 13"/>
          <p:cNvSpPr>
            <a:spLocks/>
          </p:cNvSpPr>
          <p:nvPr/>
        </p:nvSpPr>
        <p:spPr bwMode="auto">
          <a:xfrm>
            <a:off x="5957366" y="5842000"/>
            <a:ext cx="79375" cy="63500"/>
          </a:xfrm>
          <a:custGeom>
            <a:avLst/>
            <a:gdLst>
              <a:gd name="T0" fmla="*/ 30 w 50"/>
              <a:gd name="T1" fmla="*/ 20 h 40"/>
              <a:gd name="T2" fmla="*/ 50 w 50"/>
              <a:gd name="T3" fmla="*/ 40 h 40"/>
              <a:gd name="T4" fmla="*/ 0 w 50"/>
              <a:gd name="T5" fmla="*/ 30 h 40"/>
              <a:gd name="T6" fmla="*/ 40 w 50"/>
              <a:gd name="T7" fmla="*/ 0 h 40"/>
              <a:gd name="T8" fmla="*/ 30 w 50"/>
              <a:gd name="T9" fmla="*/ 20 h 40"/>
              <a:gd name="T10" fmla="*/ 30 w 50"/>
              <a:gd name="T11" fmla="*/ 20 h 40"/>
              <a:gd name="T12" fmla="*/ 30 w 50"/>
              <a:gd name="T13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40">
                <a:moveTo>
                  <a:pt x="30" y="20"/>
                </a:moveTo>
                <a:lnTo>
                  <a:pt x="50" y="40"/>
                </a:lnTo>
                <a:lnTo>
                  <a:pt x="0" y="30"/>
                </a:lnTo>
                <a:lnTo>
                  <a:pt x="40" y="0"/>
                </a:lnTo>
                <a:lnTo>
                  <a:pt x="30" y="20"/>
                </a:lnTo>
                <a:lnTo>
                  <a:pt x="30" y="20"/>
                </a:lnTo>
                <a:lnTo>
                  <a:pt x="30" y="2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1566" name="Line 14"/>
          <p:cNvSpPr>
            <a:spLocks noChangeShapeType="1"/>
          </p:cNvSpPr>
          <p:nvPr/>
        </p:nvSpPr>
        <p:spPr bwMode="auto">
          <a:xfrm flipH="1" flipV="1">
            <a:off x="7234907" y="5443835"/>
            <a:ext cx="254000" cy="4302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67" name="Freeform 15"/>
          <p:cNvSpPr>
            <a:spLocks/>
          </p:cNvSpPr>
          <p:nvPr/>
        </p:nvSpPr>
        <p:spPr bwMode="auto">
          <a:xfrm>
            <a:off x="6676107" y="5570835"/>
            <a:ext cx="701675" cy="446087"/>
          </a:xfrm>
          <a:custGeom>
            <a:avLst/>
            <a:gdLst>
              <a:gd name="T0" fmla="*/ 44 w 44"/>
              <a:gd name="T1" fmla="*/ 27 h 28"/>
              <a:gd name="T2" fmla="*/ 35 w 44"/>
              <a:gd name="T3" fmla="*/ 28 h 28"/>
              <a:gd name="T4" fmla="*/ 29 w 44"/>
              <a:gd name="T5" fmla="*/ 27 h 28"/>
              <a:gd name="T6" fmla="*/ 23 w 44"/>
              <a:gd name="T7" fmla="*/ 26 h 28"/>
              <a:gd name="T8" fmla="*/ 18 w 44"/>
              <a:gd name="T9" fmla="*/ 23 h 28"/>
              <a:gd name="T10" fmla="*/ 13 w 44"/>
              <a:gd name="T11" fmla="*/ 20 h 28"/>
              <a:gd name="T12" fmla="*/ 9 w 44"/>
              <a:gd name="T13" fmla="*/ 16 h 28"/>
              <a:gd name="T14" fmla="*/ 5 w 44"/>
              <a:gd name="T15" fmla="*/ 11 h 28"/>
              <a:gd name="T16" fmla="*/ 2 w 44"/>
              <a:gd name="T17" fmla="*/ 6 h 28"/>
              <a:gd name="T18" fmla="*/ 0 w 44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28">
                <a:moveTo>
                  <a:pt x="44" y="27"/>
                </a:moveTo>
                <a:lnTo>
                  <a:pt x="35" y="28"/>
                </a:lnTo>
                <a:lnTo>
                  <a:pt x="29" y="27"/>
                </a:lnTo>
                <a:lnTo>
                  <a:pt x="23" y="26"/>
                </a:lnTo>
                <a:lnTo>
                  <a:pt x="18" y="23"/>
                </a:lnTo>
                <a:lnTo>
                  <a:pt x="13" y="20"/>
                </a:lnTo>
                <a:lnTo>
                  <a:pt x="9" y="16"/>
                </a:lnTo>
                <a:lnTo>
                  <a:pt x="5" y="11"/>
                </a:lnTo>
                <a:lnTo>
                  <a:pt x="2" y="6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68" name="Freeform 16"/>
          <p:cNvSpPr>
            <a:spLocks/>
          </p:cNvSpPr>
          <p:nvPr/>
        </p:nvSpPr>
        <p:spPr bwMode="auto">
          <a:xfrm>
            <a:off x="6660232" y="5523210"/>
            <a:ext cx="47625" cy="79375"/>
          </a:xfrm>
          <a:custGeom>
            <a:avLst/>
            <a:gdLst>
              <a:gd name="T0" fmla="*/ 10 w 30"/>
              <a:gd name="T1" fmla="*/ 30 h 50"/>
              <a:gd name="T2" fmla="*/ 0 w 30"/>
              <a:gd name="T3" fmla="*/ 50 h 50"/>
              <a:gd name="T4" fmla="*/ 10 w 30"/>
              <a:gd name="T5" fmla="*/ 0 h 50"/>
              <a:gd name="T6" fmla="*/ 30 w 30"/>
              <a:gd name="T7" fmla="*/ 40 h 50"/>
              <a:gd name="T8" fmla="*/ 10 w 30"/>
              <a:gd name="T9" fmla="*/ 30 h 50"/>
              <a:gd name="T10" fmla="*/ 10 w 30"/>
              <a:gd name="T11" fmla="*/ 30 h 50"/>
              <a:gd name="T12" fmla="*/ 10 w 30"/>
              <a:gd name="T13" fmla="*/ 3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50">
                <a:moveTo>
                  <a:pt x="10" y="30"/>
                </a:moveTo>
                <a:lnTo>
                  <a:pt x="0" y="50"/>
                </a:lnTo>
                <a:lnTo>
                  <a:pt x="10" y="0"/>
                </a:lnTo>
                <a:lnTo>
                  <a:pt x="30" y="4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1569" name="Freeform 17"/>
          <p:cNvSpPr>
            <a:spLocks/>
          </p:cNvSpPr>
          <p:nvPr/>
        </p:nvSpPr>
        <p:spPr bwMode="auto">
          <a:xfrm>
            <a:off x="6660232" y="4869160"/>
            <a:ext cx="971550" cy="701675"/>
          </a:xfrm>
          <a:custGeom>
            <a:avLst/>
            <a:gdLst>
              <a:gd name="T0" fmla="*/ 2 w 61"/>
              <a:gd name="T1" fmla="*/ 44 h 44"/>
              <a:gd name="T2" fmla="*/ 0 w 61"/>
              <a:gd name="T3" fmla="*/ 36 h 44"/>
              <a:gd name="T4" fmla="*/ 1 w 61"/>
              <a:gd name="T5" fmla="*/ 29 h 44"/>
              <a:gd name="T6" fmla="*/ 3 w 61"/>
              <a:gd name="T7" fmla="*/ 22 h 44"/>
              <a:gd name="T8" fmla="*/ 7 w 61"/>
              <a:gd name="T9" fmla="*/ 16 h 44"/>
              <a:gd name="T10" fmla="*/ 11 w 61"/>
              <a:gd name="T11" fmla="*/ 11 h 44"/>
              <a:gd name="T12" fmla="*/ 16 w 61"/>
              <a:gd name="T13" fmla="*/ 6 h 44"/>
              <a:gd name="T14" fmla="*/ 22 w 61"/>
              <a:gd name="T15" fmla="*/ 3 h 44"/>
              <a:gd name="T16" fmla="*/ 29 w 61"/>
              <a:gd name="T17" fmla="*/ 1 h 44"/>
              <a:gd name="T18" fmla="*/ 36 w 61"/>
              <a:gd name="T19" fmla="*/ 0 h 44"/>
              <a:gd name="T20" fmla="*/ 43 w 61"/>
              <a:gd name="T21" fmla="*/ 1 h 44"/>
              <a:gd name="T22" fmla="*/ 50 w 61"/>
              <a:gd name="T23" fmla="*/ 3 h 44"/>
              <a:gd name="T24" fmla="*/ 56 w 61"/>
              <a:gd name="T25" fmla="*/ 6 h 44"/>
              <a:gd name="T26" fmla="*/ 61 w 61"/>
              <a:gd name="T27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" h="44">
                <a:moveTo>
                  <a:pt x="2" y="44"/>
                </a:moveTo>
                <a:lnTo>
                  <a:pt x="0" y="36"/>
                </a:lnTo>
                <a:lnTo>
                  <a:pt x="1" y="29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6"/>
                </a:lnTo>
                <a:lnTo>
                  <a:pt x="22" y="3"/>
                </a:lnTo>
                <a:lnTo>
                  <a:pt x="29" y="1"/>
                </a:lnTo>
                <a:lnTo>
                  <a:pt x="36" y="0"/>
                </a:lnTo>
                <a:lnTo>
                  <a:pt x="43" y="1"/>
                </a:lnTo>
                <a:lnTo>
                  <a:pt x="50" y="3"/>
                </a:lnTo>
                <a:lnTo>
                  <a:pt x="56" y="6"/>
                </a:lnTo>
                <a:lnTo>
                  <a:pt x="61" y="10"/>
                </a:lnTo>
              </a:path>
            </a:pathLst>
          </a:cu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70" name="Freeform 18"/>
          <p:cNvSpPr>
            <a:spLocks/>
          </p:cNvSpPr>
          <p:nvPr/>
        </p:nvSpPr>
        <p:spPr bwMode="auto">
          <a:xfrm>
            <a:off x="7600032" y="4997747"/>
            <a:ext cx="63500" cy="63500"/>
          </a:xfrm>
          <a:custGeom>
            <a:avLst/>
            <a:gdLst>
              <a:gd name="T0" fmla="*/ 20 w 40"/>
              <a:gd name="T1" fmla="*/ 20 h 40"/>
              <a:gd name="T2" fmla="*/ 20 w 40"/>
              <a:gd name="T3" fmla="*/ 0 h 40"/>
              <a:gd name="T4" fmla="*/ 40 w 40"/>
              <a:gd name="T5" fmla="*/ 40 h 40"/>
              <a:gd name="T6" fmla="*/ 0 w 40"/>
              <a:gd name="T7" fmla="*/ 20 h 40"/>
              <a:gd name="T8" fmla="*/ 20 w 40"/>
              <a:gd name="T9" fmla="*/ 20 h 40"/>
              <a:gd name="T10" fmla="*/ 20 w 40"/>
              <a:gd name="T11" fmla="*/ 20 h 40"/>
              <a:gd name="T12" fmla="*/ 20 w 40"/>
              <a:gd name="T13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40">
                <a:moveTo>
                  <a:pt x="20" y="20"/>
                </a:moveTo>
                <a:lnTo>
                  <a:pt x="20" y="0"/>
                </a:lnTo>
                <a:lnTo>
                  <a:pt x="40" y="40"/>
                </a:lnTo>
                <a:lnTo>
                  <a:pt x="0" y="20"/>
                </a:lnTo>
                <a:lnTo>
                  <a:pt x="20" y="20"/>
                </a:lnTo>
                <a:lnTo>
                  <a:pt x="20" y="20"/>
                </a:lnTo>
                <a:lnTo>
                  <a:pt x="20" y="2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91571" name="Line 19"/>
          <p:cNvSpPr>
            <a:spLocks noChangeShapeType="1"/>
          </p:cNvSpPr>
          <p:nvPr/>
        </p:nvSpPr>
        <p:spPr bwMode="auto">
          <a:xfrm flipH="1">
            <a:off x="7234907" y="5013622"/>
            <a:ext cx="238125" cy="430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72" name="Line 20"/>
          <p:cNvSpPr>
            <a:spLocks noChangeShapeType="1"/>
          </p:cNvSpPr>
          <p:nvPr/>
        </p:nvSpPr>
        <p:spPr bwMode="auto">
          <a:xfrm flipV="1">
            <a:off x="6820570" y="5443835"/>
            <a:ext cx="414337" cy="2540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73" name="Freeform 21"/>
          <p:cNvSpPr>
            <a:spLocks/>
          </p:cNvSpPr>
          <p:nvPr/>
        </p:nvSpPr>
        <p:spPr bwMode="auto">
          <a:xfrm>
            <a:off x="7600032" y="5029497"/>
            <a:ext cx="220663" cy="860425"/>
          </a:xfrm>
          <a:custGeom>
            <a:avLst/>
            <a:gdLst>
              <a:gd name="T0" fmla="*/ 20 w 139"/>
              <a:gd name="T1" fmla="*/ 0 h 542"/>
              <a:gd name="T2" fmla="*/ 71 w 139"/>
              <a:gd name="T3" fmla="*/ 50 h 542"/>
              <a:gd name="T4" fmla="*/ 101 w 139"/>
              <a:gd name="T5" fmla="*/ 110 h 542"/>
              <a:gd name="T6" fmla="*/ 131 w 139"/>
              <a:gd name="T7" fmla="*/ 181 h 542"/>
              <a:gd name="T8" fmla="*/ 139 w 139"/>
              <a:gd name="T9" fmla="*/ 267 h 542"/>
              <a:gd name="T10" fmla="*/ 131 w 139"/>
              <a:gd name="T11" fmla="*/ 341 h 542"/>
              <a:gd name="T12" fmla="*/ 101 w 139"/>
              <a:gd name="T13" fmla="*/ 422 h 542"/>
              <a:gd name="T14" fmla="*/ 50 w 139"/>
              <a:gd name="T15" fmla="*/ 492 h 542"/>
              <a:gd name="T16" fmla="*/ 0 w 139"/>
              <a:gd name="T17" fmla="*/ 542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542">
                <a:moveTo>
                  <a:pt x="20" y="0"/>
                </a:moveTo>
                <a:lnTo>
                  <a:pt x="71" y="50"/>
                </a:lnTo>
                <a:lnTo>
                  <a:pt x="101" y="110"/>
                </a:lnTo>
                <a:lnTo>
                  <a:pt x="131" y="181"/>
                </a:lnTo>
                <a:lnTo>
                  <a:pt x="139" y="267"/>
                </a:lnTo>
                <a:lnTo>
                  <a:pt x="131" y="341"/>
                </a:lnTo>
                <a:lnTo>
                  <a:pt x="101" y="422"/>
                </a:lnTo>
                <a:lnTo>
                  <a:pt x="50" y="492"/>
                </a:lnTo>
                <a:lnTo>
                  <a:pt x="0" y="542"/>
                </a:lnTo>
              </a:path>
            </a:pathLst>
          </a:cu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74" name="Line 22"/>
          <p:cNvSpPr>
            <a:spLocks noChangeShapeType="1"/>
          </p:cNvSpPr>
          <p:nvPr/>
        </p:nvSpPr>
        <p:spPr bwMode="auto">
          <a:xfrm flipH="1">
            <a:off x="7377782" y="5969297"/>
            <a:ext cx="79375" cy="3175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75" name="Rectangle 23"/>
          <p:cNvSpPr>
            <a:spLocks noChangeArrowheads="1"/>
          </p:cNvSpPr>
          <p:nvPr/>
        </p:nvSpPr>
        <p:spPr bwMode="auto">
          <a:xfrm>
            <a:off x="5638279" y="6049963"/>
            <a:ext cx="666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i="1" baseline="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altLang="zh-TW" i="1">
              <a:latin typeface="Symbol" pitchFamily="18" charset="2"/>
            </a:endParaRPr>
          </a:p>
        </p:txBody>
      </p:sp>
      <p:sp>
        <p:nvSpPr>
          <p:cNvPr id="791576" name="Rectangle 24"/>
          <p:cNvSpPr>
            <a:spLocks noChangeArrowheads="1"/>
          </p:cNvSpPr>
          <p:nvPr/>
        </p:nvSpPr>
        <p:spPr bwMode="auto">
          <a:xfrm>
            <a:off x="5717654" y="6034088"/>
            <a:ext cx="252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(0) =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77" name="Rectangle 25"/>
          <p:cNvSpPr>
            <a:spLocks noChangeArrowheads="1"/>
          </p:cNvSpPr>
          <p:nvPr/>
        </p:nvSpPr>
        <p:spPr bwMode="auto">
          <a:xfrm>
            <a:off x="6004991" y="5986463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78" name="Rectangle 26"/>
          <p:cNvSpPr>
            <a:spLocks noChangeArrowheads="1"/>
          </p:cNvSpPr>
          <p:nvPr/>
        </p:nvSpPr>
        <p:spPr bwMode="auto">
          <a:xfrm>
            <a:off x="6004991" y="6113463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79" name="Line 27"/>
          <p:cNvSpPr>
            <a:spLocks noChangeShapeType="1"/>
          </p:cNvSpPr>
          <p:nvPr/>
        </p:nvSpPr>
        <p:spPr bwMode="auto">
          <a:xfrm>
            <a:off x="6004991" y="6145213"/>
            <a:ext cx="635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80" name="Rectangle 28"/>
          <p:cNvSpPr>
            <a:spLocks noChangeArrowheads="1"/>
          </p:cNvSpPr>
          <p:nvPr/>
        </p:nvSpPr>
        <p:spPr bwMode="auto">
          <a:xfrm>
            <a:off x="6084366" y="6034088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,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81" name="Rectangle 29"/>
          <p:cNvSpPr>
            <a:spLocks noChangeArrowheads="1"/>
          </p:cNvSpPr>
          <p:nvPr/>
        </p:nvSpPr>
        <p:spPr bwMode="auto">
          <a:xfrm>
            <a:off x="5606529" y="6288088"/>
            <a:ext cx="984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i="1" baseline="0">
                <a:solidFill>
                  <a:srgbClr val="000000"/>
                </a:solidFill>
                <a:latin typeface="Symbol" pitchFamily="18" charset="2"/>
              </a:rPr>
              <a:t>q</a:t>
            </a:r>
            <a:r>
              <a:rPr lang="en-US" altLang="zh-TW" sz="1000" i="1" baseline="0">
                <a:solidFill>
                  <a:srgbClr val="000000"/>
                </a:solidFill>
                <a:latin typeface="Symbol" pitchFamily="18" charset="2"/>
                <a:sym typeface="Symbol" pitchFamily="18" charset="2"/>
              </a:rPr>
              <a:t></a:t>
            </a:r>
            <a:endParaRPr lang="en-US" altLang="zh-TW" i="1">
              <a:latin typeface="Symbol" pitchFamily="18" charset="2"/>
              <a:sym typeface="Symbol" pitchFamily="18" charset="2"/>
            </a:endParaRPr>
          </a:p>
        </p:txBody>
      </p:sp>
      <p:sp>
        <p:nvSpPr>
          <p:cNvPr id="791582" name="Rectangle 30"/>
          <p:cNvSpPr>
            <a:spLocks noChangeArrowheads="1"/>
          </p:cNvSpPr>
          <p:nvPr/>
        </p:nvSpPr>
        <p:spPr bwMode="auto">
          <a:xfrm>
            <a:off x="5717654" y="6272213"/>
            <a:ext cx="252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(0) =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83" name="Rectangle 31"/>
          <p:cNvSpPr>
            <a:spLocks noChangeArrowheads="1"/>
          </p:cNvSpPr>
          <p:nvPr/>
        </p:nvSpPr>
        <p:spPr bwMode="auto">
          <a:xfrm>
            <a:off x="6004991" y="6224588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84" name="Rectangle 32"/>
          <p:cNvSpPr>
            <a:spLocks noChangeArrowheads="1"/>
          </p:cNvSpPr>
          <p:nvPr/>
        </p:nvSpPr>
        <p:spPr bwMode="auto">
          <a:xfrm>
            <a:off x="6004991" y="6351588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85" name="Line 33"/>
          <p:cNvSpPr>
            <a:spLocks noChangeShapeType="1"/>
          </p:cNvSpPr>
          <p:nvPr/>
        </p:nvSpPr>
        <p:spPr bwMode="auto">
          <a:xfrm>
            <a:off x="6004991" y="6367463"/>
            <a:ext cx="635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86" name="Rectangle 34"/>
          <p:cNvSpPr>
            <a:spLocks noChangeArrowheads="1"/>
          </p:cNvSpPr>
          <p:nvPr/>
        </p:nvSpPr>
        <p:spPr bwMode="auto">
          <a:xfrm>
            <a:off x="7042820" y="6177260"/>
            <a:ext cx="666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i="1" baseline="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altLang="zh-TW" i="1">
              <a:latin typeface="Symbol" pitchFamily="18" charset="2"/>
            </a:endParaRPr>
          </a:p>
        </p:txBody>
      </p:sp>
      <p:sp>
        <p:nvSpPr>
          <p:cNvPr id="791587" name="Rectangle 35"/>
          <p:cNvSpPr>
            <a:spLocks noChangeArrowheads="1"/>
          </p:cNvSpPr>
          <p:nvPr/>
        </p:nvSpPr>
        <p:spPr bwMode="auto">
          <a:xfrm>
            <a:off x="7122195" y="6161385"/>
            <a:ext cx="252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(0) =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88" name="Rectangle 36"/>
          <p:cNvSpPr>
            <a:spLocks noChangeArrowheads="1"/>
          </p:cNvSpPr>
          <p:nvPr/>
        </p:nvSpPr>
        <p:spPr bwMode="auto">
          <a:xfrm>
            <a:off x="7409532" y="6113760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89" name="Rectangle 37"/>
          <p:cNvSpPr>
            <a:spLocks noChangeArrowheads="1"/>
          </p:cNvSpPr>
          <p:nvPr/>
        </p:nvSpPr>
        <p:spPr bwMode="auto">
          <a:xfrm>
            <a:off x="7409532" y="6240760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90" name="Line 38"/>
          <p:cNvSpPr>
            <a:spLocks noChangeShapeType="1"/>
          </p:cNvSpPr>
          <p:nvPr/>
        </p:nvSpPr>
        <p:spPr bwMode="auto">
          <a:xfrm>
            <a:off x="7409532" y="6272510"/>
            <a:ext cx="635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91591" name="Rectangle 39"/>
          <p:cNvSpPr>
            <a:spLocks noChangeArrowheads="1"/>
          </p:cNvSpPr>
          <p:nvPr/>
        </p:nvSpPr>
        <p:spPr bwMode="auto">
          <a:xfrm>
            <a:off x="7488907" y="6161385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,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592" name="Rectangle 40"/>
          <p:cNvSpPr>
            <a:spLocks noChangeArrowheads="1"/>
          </p:cNvSpPr>
          <p:nvPr/>
        </p:nvSpPr>
        <p:spPr bwMode="auto">
          <a:xfrm>
            <a:off x="7011070" y="6415385"/>
            <a:ext cx="984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i="1" baseline="0">
                <a:solidFill>
                  <a:srgbClr val="000000"/>
                </a:solidFill>
                <a:latin typeface="Symbol" pitchFamily="18" charset="2"/>
              </a:rPr>
              <a:t>q</a:t>
            </a:r>
            <a:r>
              <a:rPr lang="en-US" altLang="zh-TW" sz="1000" i="1" baseline="0">
                <a:solidFill>
                  <a:srgbClr val="000000"/>
                </a:solidFill>
                <a:latin typeface="Symbol" pitchFamily="18" charset="2"/>
                <a:sym typeface="Symbol" pitchFamily="18" charset="2"/>
              </a:rPr>
              <a:t></a:t>
            </a:r>
            <a:endParaRPr lang="en-US" altLang="zh-TW" i="1">
              <a:latin typeface="Symbol" pitchFamily="18" charset="2"/>
              <a:sym typeface="Symbol" pitchFamily="18" charset="2"/>
            </a:endParaRPr>
          </a:p>
        </p:txBody>
      </p:sp>
      <p:sp>
        <p:nvSpPr>
          <p:cNvPr id="791593" name="Rectangle 41"/>
          <p:cNvSpPr>
            <a:spLocks noChangeArrowheads="1"/>
          </p:cNvSpPr>
          <p:nvPr/>
        </p:nvSpPr>
        <p:spPr bwMode="auto">
          <a:xfrm>
            <a:off x="7122195" y="6399510"/>
            <a:ext cx="252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 dirty="0">
                <a:solidFill>
                  <a:srgbClr val="000000"/>
                </a:solidFill>
                <a:latin typeface="Times New Roman" pitchFamily="18" charset="0"/>
              </a:rPr>
              <a:t>(0) =</a:t>
            </a:r>
            <a:endParaRPr lang="en-US" altLang="zh-TW" dirty="0">
              <a:latin typeface="Times New Roman" pitchFamily="18" charset="0"/>
            </a:endParaRPr>
          </a:p>
        </p:txBody>
      </p:sp>
      <p:sp>
        <p:nvSpPr>
          <p:cNvPr id="791594" name="Rectangle 42"/>
          <p:cNvSpPr>
            <a:spLocks noChangeArrowheads="1"/>
          </p:cNvSpPr>
          <p:nvPr/>
        </p:nvSpPr>
        <p:spPr bwMode="auto">
          <a:xfrm>
            <a:off x="7409532" y="6399510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000" baseline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91646" name="Oval 94"/>
          <p:cNvSpPr>
            <a:spLocks noChangeArrowheads="1"/>
          </p:cNvSpPr>
          <p:nvPr/>
        </p:nvSpPr>
        <p:spPr bwMode="auto">
          <a:xfrm>
            <a:off x="6051029" y="5757863"/>
            <a:ext cx="144462" cy="144462"/>
          </a:xfrm>
          <a:prstGeom prst="ellipse">
            <a:avLst/>
          </a:prstGeom>
          <a:solidFill>
            <a:srgbClr val="009999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91647" name="Oval 95"/>
          <p:cNvSpPr>
            <a:spLocks noChangeArrowheads="1"/>
          </p:cNvSpPr>
          <p:nvPr/>
        </p:nvSpPr>
        <p:spPr bwMode="auto">
          <a:xfrm>
            <a:off x="7453982" y="5864522"/>
            <a:ext cx="144463" cy="144463"/>
          </a:xfrm>
          <a:prstGeom prst="ellipse">
            <a:avLst/>
          </a:prstGeom>
          <a:solidFill>
            <a:srgbClr val="FF3399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TW" altLang="en-US" dirty="0"/>
          </a:p>
        </p:txBody>
      </p:sp>
      <p:sp>
        <p:nvSpPr>
          <p:cNvPr id="791648" name="Oval 96"/>
          <p:cNvSpPr>
            <a:spLocks noChangeArrowheads="1"/>
          </p:cNvSpPr>
          <p:nvPr/>
        </p:nvSpPr>
        <p:spPr bwMode="auto">
          <a:xfrm>
            <a:off x="5508104" y="5743575"/>
            <a:ext cx="144462" cy="144463"/>
          </a:xfrm>
          <a:prstGeom prst="ellipse">
            <a:avLst/>
          </a:prstGeom>
          <a:noFill/>
          <a:ln w="19050">
            <a:solidFill>
              <a:srgbClr val="009999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91649" name="Oval 97"/>
          <p:cNvSpPr>
            <a:spLocks noChangeArrowheads="1"/>
          </p:cNvSpPr>
          <p:nvPr/>
        </p:nvSpPr>
        <p:spPr bwMode="auto">
          <a:xfrm>
            <a:off x="6676107" y="5661322"/>
            <a:ext cx="144463" cy="144463"/>
          </a:xfrm>
          <a:prstGeom prst="ellipse">
            <a:avLst/>
          </a:prstGeom>
          <a:noFill/>
          <a:ln w="19050">
            <a:solidFill>
              <a:srgbClr val="FF3399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91650" name="Oval 98"/>
          <p:cNvSpPr>
            <a:spLocks noChangeArrowheads="1"/>
          </p:cNvSpPr>
          <p:nvPr/>
        </p:nvSpPr>
        <p:spPr bwMode="auto">
          <a:xfrm>
            <a:off x="7447632" y="4869160"/>
            <a:ext cx="144463" cy="144462"/>
          </a:xfrm>
          <a:prstGeom prst="ellipse">
            <a:avLst/>
          </a:prstGeom>
          <a:noFill/>
          <a:ln w="19050">
            <a:solidFill>
              <a:srgbClr val="FF3399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 dirty="0"/>
          </a:p>
        </p:txBody>
      </p:sp>
      <p:graphicFrame>
        <p:nvGraphicFramePr>
          <p:cNvPr id="9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760233"/>
              </p:ext>
            </p:extLst>
          </p:nvPr>
        </p:nvGraphicFramePr>
        <p:xfrm>
          <a:off x="1676078" y="1916832"/>
          <a:ext cx="3255962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6" name="方程式" r:id="rId3" imgW="1625400" imgH="444240" progId="Equation.3">
                  <p:embed/>
                </p:oleObj>
              </mc:Choice>
              <mc:Fallback>
                <p:oleObj name="方程式" r:id="rId3" imgW="1625400" imgH="444240" progId="Equation.3">
                  <p:embed/>
                  <p:pic>
                    <p:nvPicPr>
                      <p:cNvPr id="791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078" y="1916832"/>
                        <a:ext cx="3255962" cy="8858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110395"/>
              </p:ext>
            </p:extLst>
          </p:nvPr>
        </p:nvGraphicFramePr>
        <p:xfrm>
          <a:off x="3275856" y="3407271"/>
          <a:ext cx="211137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7" name="方程式" r:id="rId5" imgW="1054080" imgH="444240" progId="Equation.3">
                  <p:embed/>
                </p:oleObj>
              </mc:Choice>
              <mc:Fallback>
                <p:oleObj name="方程式" r:id="rId5" imgW="1054080" imgH="444240" progId="Equation.3">
                  <p:embed/>
                  <p:pic>
                    <p:nvPicPr>
                      <p:cNvPr id="79155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3407271"/>
                        <a:ext cx="2111375" cy="8858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315D474A-C4FB-4640-BE9E-C9DE0C822695}"/>
              </a:ext>
            </a:extLst>
          </p:cNvPr>
          <p:cNvSpPr txBox="1"/>
          <p:nvPr/>
        </p:nvSpPr>
        <p:spPr>
          <a:xfrm>
            <a:off x="5125591" y="2010569"/>
            <a:ext cx="2182713" cy="710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TW" sz="1600" i="1" dirty="0">
                <a:sym typeface="Symbol" pitchFamily="18" charset="2"/>
              </a:rPr>
              <a:t>        A nonlinear model</a:t>
            </a:r>
            <a:endParaRPr lang="en-US" altLang="zh-TW" sz="1600" dirty="0">
              <a:sym typeface="Symbol" pitchFamily="18" charset="2"/>
            </a:endParaRPr>
          </a:p>
          <a:p>
            <a:pPr>
              <a:lnSpc>
                <a:spcPts val="1600"/>
              </a:lnSpc>
            </a:pPr>
            <a:r>
              <a:rPr lang="en-US" altLang="zh-TW" sz="1600" dirty="0">
                <a:sym typeface="Symbol" pitchFamily="18" charset="2"/>
              </a:rPr>
              <a:t>  </a:t>
            </a:r>
            <a:r>
              <a:rPr lang="en-US" altLang="zh-TW" sz="1600" i="1" dirty="0">
                <a:sym typeface="Symbol" pitchFamily="18" charset="2"/>
              </a:rPr>
              <a:t> similar to the spring</a:t>
            </a:r>
            <a:br>
              <a:rPr lang="en-US" altLang="zh-TW" sz="1600" i="1" dirty="0">
                <a:sym typeface="Symbol" pitchFamily="18" charset="2"/>
              </a:rPr>
            </a:br>
            <a:r>
              <a:rPr lang="en-US" altLang="zh-TW" sz="1600" i="1" dirty="0">
                <a:sym typeface="Symbol" pitchFamily="18" charset="2"/>
              </a:rPr>
              <a:t>       systems!</a:t>
            </a:r>
            <a:endParaRPr lang="zh-TW" altLang="en-US" sz="1600" i="1" dirty="0"/>
          </a:p>
        </p:txBody>
      </p:sp>
      <p:grpSp>
        <p:nvGrpSpPr>
          <p:cNvPr id="9" name="群組 8">
            <a:extLst>
              <a:ext uri="{FF2B5EF4-FFF2-40B4-BE49-F238E27FC236}">
                <a16:creationId xmlns:a16="http://schemas.microsoft.com/office/drawing/2014/main" id="{7F524D01-C565-4E5D-85B7-86D8D0E45240}"/>
              </a:ext>
            </a:extLst>
          </p:cNvPr>
          <p:cNvGrpSpPr/>
          <p:nvPr/>
        </p:nvGrpSpPr>
        <p:grpSpPr>
          <a:xfrm>
            <a:off x="2686583" y="4815112"/>
            <a:ext cx="2029433" cy="1926256"/>
            <a:chOff x="2686583" y="4815112"/>
            <a:chExt cx="2029433" cy="1926256"/>
          </a:xfrm>
        </p:grpSpPr>
        <p:sp>
          <p:nvSpPr>
            <p:cNvPr id="105" name="Rectangle 43">
              <a:extLst>
                <a:ext uri="{FF2B5EF4-FFF2-40B4-BE49-F238E27FC236}">
                  <a16:creationId xmlns:a16="http://schemas.microsoft.com/office/drawing/2014/main" id="{F1EF6CBC-6059-4FE1-B7A5-6B5541BE8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784" y="4854100"/>
              <a:ext cx="1616384" cy="1677844"/>
            </a:xfrm>
            <a:prstGeom prst="rect">
              <a:avLst/>
            </a:prstGeom>
            <a:solidFill>
              <a:srgbClr val="E5E5E5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" name="Line 57">
              <a:extLst>
                <a:ext uri="{FF2B5EF4-FFF2-40B4-BE49-F238E27FC236}">
                  <a16:creationId xmlns:a16="http://schemas.microsoft.com/office/drawing/2014/main" id="{8D6A39CD-FA36-4C9C-84D7-941AE968CF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4953666"/>
              <a:ext cx="24584" cy="122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" name="Line 58">
              <a:extLst>
                <a:ext uri="{FF2B5EF4-FFF2-40B4-BE49-F238E27FC236}">
                  <a16:creationId xmlns:a16="http://schemas.microsoft.com/office/drawing/2014/main" id="{5290D863-9D3C-4DB1-9B26-F1E5264691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052001"/>
              <a:ext cx="24584" cy="122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8" name="Line 59">
              <a:extLst>
                <a:ext uri="{FF2B5EF4-FFF2-40B4-BE49-F238E27FC236}">
                  <a16:creationId xmlns:a16="http://schemas.microsoft.com/office/drawing/2014/main" id="{76D6A7AC-DAA3-4D36-A5DD-AB2B52EF3C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150336"/>
              <a:ext cx="24584" cy="122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9" name="Line 60">
              <a:extLst>
                <a:ext uri="{FF2B5EF4-FFF2-40B4-BE49-F238E27FC236}">
                  <a16:creationId xmlns:a16="http://schemas.microsoft.com/office/drawing/2014/main" id="{7FF3C92E-27B9-4D4D-9870-4384138660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249900"/>
              <a:ext cx="24584" cy="12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0" name="Line 61">
              <a:extLst>
                <a:ext uri="{FF2B5EF4-FFF2-40B4-BE49-F238E27FC236}">
                  <a16:creationId xmlns:a16="http://schemas.microsoft.com/office/drawing/2014/main" id="{90765FFE-A2A5-43F8-9AE0-71C83CE0C3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348235"/>
              <a:ext cx="24584" cy="12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1" name="Line 62">
              <a:extLst>
                <a:ext uri="{FF2B5EF4-FFF2-40B4-BE49-F238E27FC236}">
                  <a16:creationId xmlns:a16="http://schemas.microsoft.com/office/drawing/2014/main" id="{21F314FC-5007-4301-AF49-4330D33C97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446570"/>
              <a:ext cx="24584" cy="12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2" name="Line 63">
              <a:extLst>
                <a:ext uri="{FF2B5EF4-FFF2-40B4-BE49-F238E27FC236}">
                  <a16:creationId xmlns:a16="http://schemas.microsoft.com/office/drawing/2014/main" id="{EF636E90-81E3-46D5-ADED-1664252449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544906"/>
              <a:ext cx="24584" cy="12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3" name="Line 64">
              <a:extLst>
                <a:ext uri="{FF2B5EF4-FFF2-40B4-BE49-F238E27FC236}">
                  <a16:creationId xmlns:a16="http://schemas.microsoft.com/office/drawing/2014/main" id="{3E465C38-C207-46B1-AFB3-0C7418987B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644470"/>
              <a:ext cx="24584" cy="122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4" name="Line 65">
              <a:extLst>
                <a:ext uri="{FF2B5EF4-FFF2-40B4-BE49-F238E27FC236}">
                  <a16:creationId xmlns:a16="http://schemas.microsoft.com/office/drawing/2014/main" id="{734E0D38-7052-4E9E-9813-0669E6B396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742805"/>
              <a:ext cx="24584" cy="122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5" name="Line 66">
              <a:extLst>
                <a:ext uri="{FF2B5EF4-FFF2-40B4-BE49-F238E27FC236}">
                  <a16:creationId xmlns:a16="http://schemas.microsoft.com/office/drawing/2014/main" id="{806C5C11-8815-4C09-A7C7-7FEFF76536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841140"/>
              <a:ext cx="24584" cy="122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6" name="Line 67">
              <a:extLst>
                <a:ext uri="{FF2B5EF4-FFF2-40B4-BE49-F238E27FC236}">
                  <a16:creationId xmlns:a16="http://schemas.microsoft.com/office/drawing/2014/main" id="{90084132-CDBD-4897-BA7A-AB3A57932C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5940704"/>
              <a:ext cx="24584" cy="12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7" name="Line 68">
              <a:extLst>
                <a:ext uri="{FF2B5EF4-FFF2-40B4-BE49-F238E27FC236}">
                  <a16:creationId xmlns:a16="http://schemas.microsoft.com/office/drawing/2014/main" id="{9D73E790-FEF3-409C-BA3C-47618F2FE7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6039040"/>
              <a:ext cx="24584" cy="12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8" name="Line 69">
              <a:extLst>
                <a:ext uri="{FF2B5EF4-FFF2-40B4-BE49-F238E27FC236}">
                  <a16:creationId xmlns:a16="http://schemas.microsoft.com/office/drawing/2014/main" id="{34C36103-DA98-4619-870E-113C7C749E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6137375"/>
              <a:ext cx="24584" cy="12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9" name="Line 70">
              <a:extLst>
                <a:ext uri="{FF2B5EF4-FFF2-40B4-BE49-F238E27FC236}">
                  <a16:creationId xmlns:a16="http://schemas.microsoft.com/office/drawing/2014/main" id="{FA20C2F4-758D-459D-AEDC-53D11524B5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6235710"/>
              <a:ext cx="24584" cy="12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0" name="Line 71">
              <a:extLst>
                <a:ext uri="{FF2B5EF4-FFF2-40B4-BE49-F238E27FC236}">
                  <a16:creationId xmlns:a16="http://schemas.microsoft.com/office/drawing/2014/main" id="{A75A2B27-3849-402A-ADD8-34A7144305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6335275"/>
              <a:ext cx="1604092" cy="122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1" name="Line 72">
              <a:extLst>
                <a:ext uri="{FF2B5EF4-FFF2-40B4-BE49-F238E27FC236}">
                  <a16:creationId xmlns:a16="http://schemas.microsoft.com/office/drawing/2014/main" id="{D1334DD0-F887-455D-9C30-7D857CB6B3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784" y="6433610"/>
              <a:ext cx="24584" cy="122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2" name="Line 73">
              <a:extLst>
                <a:ext uri="{FF2B5EF4-FFF2-40B4-BE49-F238E27FC236}">
                  <a16:creationId xmlns:a16="http://schemas.microsoft.com/office/drawing/2014/main" id="{49DB5276-4F3B-4D44-B576-12D73C881C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42312" y="6495070"/>
              <a:ext cx="1229" cy="36876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3" name="Line 74">
              <a:extLst>
                <a:ext uri="{FF2B5EF4-FFF2-40B4-BE49-F238E27FC236}">
                  <a16:creationId xmlns:a16="http://schemas.microsoft.com/office/drawing/2014/main" id="{9B35479B-DFF3-4EB1-B833-D4EEE4EDBA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38545" y="6495070"/>
              <a:ext cx="1230" cy="36876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4" name="Line 75">
              <a:extLst>
                <a:ext uri="{FF2B5EF4-FFF2-40B4-BE49-F238E27FC236}">
                  <a16:creationId xmlns:a16="http://schemas.microsoft.com/office/drawing/2014/main" id="{7AD3EA8D-2DBF-40B8-AA4C-7123D3149E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59364" y="6495070"/>
              <a:ext cx="1229" cy="36876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5" name="Line 76">
              <a:extLst>
                <a:ext uri="{FF2B5EF4-FFF2-40B4-BE49-F238E27FC236}">
                  <a16:creationId xmlns:a16="http://schemas.microsoft.com/office/drawing/2014/main" id="{F76C9D62-AA70-4D7C-B9D3-68C4274B9E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55599" y="6495070"/>
              <a:ext cx="1230" cy="36876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6" name="Line 77">
              <a:extLst>
                <a:ext uri="{FF2B5EF4-FFF2-40B4-BE49-F238E27FC236}">
                  <a16:creationId xmlns:a16="http://schemas.microsoft.com/office/drawing/2014/main" id="{6A7B684B-68B4-4707-8B3E-1405E59D58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2896" y="6495070"/>
              <a:ext cx="1230" cy="36876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7" name="Line 78">
              <a:extLst>
                <a:ext uri="{FF2B5EF4-FFF2-40B4-BE49-F238E27FC236}">
                  <a16:creationId xmlns:a16="http://schemas.microsoft.com/office/drawing/2014/main" id="{A607B917-BD6E-4174-939E-263B26E4D4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42312" y="6310691"/>
              <a:ext cx="1229" cy="4916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8" name="Line 79">
              <a:extLst>
                <a:ext uri="{FF2B5EF4-FFF2-40B4-BE49-F238E27FC236}">
                  <a16:creationId xmlns:a16="http://schemas.microsoft.com/office/drawing/2014/main" id="{E4519B33-F85D-4489-9EA0-5CE49A97DF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38545" y="6310691"/>
              <a:ext cx="1230" cy="4916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9" name="Line 80">
              <a:extLst>
                <a:ext uri="{FF2B5EF4-FFF2-40B4-BE49-F238E27FC236}">
                  <a16:creationId xmlns:a16="http://schemas.microsoft.com/office/drawing/2014/main" id="{63DA5FEA-E580-4957-AE5C-179FC927A6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47073" y="6310691"/>
              <a:ext cx="1229" cy="4916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0" name="Line 81">
              <a:extLst>
                <a:ext uri="{FF2B5EF4-FFF2-40B4-BE49-F238E27FC236}">
                  <a16:creationId xmlns:a16="http://schemas.microsoft.com/office/drawing/2014/main" id="{43F9682C-AA06-41F2-BEC3-5481E784F5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55599" y="6310691"/>
              <a:ext cx="1230" cy="4916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1" name="Line 82">
              <a:extLst>
                <a:ext uri="{FF2B5EF4-FFF2-40B4-BE49-F238E27FC236}">
                  <a16:creationId xmlns:a16="http://schemas.microsoft.com/office/drawing/2014/main" id="{34F376DF-A285-43C4-9192-C94015EBF0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2896" y="6310691"/>
              <a:ext cx="1230" cy="4916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2" name="Freeform 83">
              <a:extLst>
                <a:ext uri="{FF2B5EF4-FFF2-40B4-BE49-F238E27FC236}">
                  <a16:creationId xmlns:a16="http://schemas.microsoft.com/office/drawing/2014/main" id="{02F28D4E-25B9-47AC-B242-3F4A0E74A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784" y="6235710"/>
              <a:ext cx="1604092" cy="197900"/>
            </a:xfrm>
            <a:custGeom>
              <a:avLst/>
              <a:gdLst>
                <a:gd name="T0" fmla="*/ 0 w 1305"/>
                <a:gd name="T1" fmla="*/ 40 h 161"/>
                <a:gd name="T2" fmla="*/ 10 w 1305"/>
                <a:gd name="T3" fmla="*/ 30 h 161"/>
                <a:gd name="T4" fmla="*/ 30 w 1305"/>
                <a:gd name="T5" fmla="*/ 10 h 161"/>
                <a:gd name="T6" fmla="*/ 60 w 1305"/>
                <a:gd name="T7" fmla="*/ 0 h 161"/>
                <a:gd name="T8" fmla="*/ 80 w 1305"/>
                <a:gd name="T9" fmla="*/ 0 h 161"/>
                <a:gd name="T10" fmla="*/ 90 w 1305"/>
                <a:gd name="T11" fmla="*/ 0 h 161"/>
                <a:gd name="T12" fmla="*/ 100 w 1305"/>
                <a:gd name="T13" fmla="*/ 0 h 161"/>
                <a:gd name="T14" fmla="*/ 120 w 1305"/>
                <a:gd name="T15" fmla="*/ 5 h 161"/>
                <a:gd name="T16" fmla="*/ 138 w 1305"/>
                <a:gd name="T17" fmla="*/ 11 h 161"/>
                <a:gd name="T18" fmla="*/ 161 w 1305"/>
                <a:gd name="T19" fmla="*/ 30 h 161"/>
                <a:gd name="T20" fmla="*/ 181 w 1305"/>
                <a:gd name="T21" fmla="*/ 50 h 161"/>
                <a:gd name="T22" fmla="*/ 201 w 1305"/>
                <a:gd name="T23" fmla="*/ 81 h 161"/>
                <a:gd name="T24" fmla="*/ 231 w 1305"/>
                <a:gd name="T25" fmla="*/ 111 h 161"/>
                <a:gd name="T26" fmla="*/ 261 w 1305"/>
                <a:gd name="T27" fmla="*/ 131 h 161"/>
                <a:gd name="T28" fmla="*/ 291 w 1305"/>
                <a:gd name="T29" fmla="*/ 151 h 161"/>
                <a:gd name="T30" fmla="*/ 321 w 1305"/>
                <a:gd name="T31" fmla="*/ 161 h 161"/>
                <a:gd name="T32" fmla="*/ 361 w 1305"/>
                <a:gd name="T33" fmla="*/ 151 h 161"/>
                <a:gd name="T34" fmla="*/ 392 w 1305"/>
                <a:gd name="T35" fmla="*/ 131 h 161"/>
                <a:gd name="T36" fmla="*/ 432 w 1305"/>
                <a:gd name="T37" fmla="*/ 101 h 161"/>
                <a:gd name="T38" fmla="*/ 452 w 1305"/>
                <a:gd name="T39" fmla="*/ 81 h 161"/>
                <a:gd name="T40" fmla="*/ 472 w 1305"/>
                <a:gd name="T41" fmla="*/ 60 h 161"/>
                <a:gd name="T42" fmla="*/ 512 w 1305"/>
                <a:gd name="T43" fmla="*/ 30 h 161"/>
                <a:gd name="T44" fmla="*/ 542 w 1305"/>
                <a:gd name="T45" fmla="*/ 10 h 161"/>
                <a:gd name="T46" fmla="*/ 582 w 1305"/>
                <a:gd name="T47" fmla="*/ 0 h 161"/>
                <a:gd name="T48" fmla="*/ 622 w 1305"/>
                <a:gd name="T49" fmla="*/ 10 h 161"/>
                <a:gd name="T50" fmla="*/ 653 w 1305"/>
                <a:gd name="T51" fmla="*/ 30 h 161"/>
                <a:gd name="T52" fmla="*/ 683 w 1305"/>
                <a:gd name="T53" fmla="*/ 60 h 161"/>
                <a:gd name="T54" fmla="*/ 703 w 1305"/>
                <a:gd name="T55" fmla="*/ 81 h 161"/>
                <a:gd name="T56" fmla="*/ 733 w 1305"/>
                <a:gd name="T57" fmla="*/ 101 h 161"/>
                <a:gd name="T58" fmla="*/ 763 w 1305"/>
                <a:gd name="T59" fmla="*/ 131 h 161"/>
                <a:gd name="T60" fmla="*/ 793 w 1305"/>
                <a:gd name="T61" fmla="*/ 151 h 161"/>
                <a:gd name="T62" fmla="*/ 823 w 1305"/>
                <a:gd name="T63" fmla="*/ 161 h 161"/>
                <a:gd name="T64" fmla="*/ 840 w 1305"/>
                <a:gd name="T65" fmla="*/ 161 h 161"/>
                <a:gd name="T66" fmla="*/ 863 w 1305"/>
                <a:gd name="T67" fmla="*/ 151 h 161"/>
                <a:gd name="T68" fmla="*/ 893 w 1305"/>
                <a:gd name="T69" fmla="*/ 131 h 161"/>
                <a:gd name="T70" fmla="*/ 924 w 1305"/>
                <a:gd name="T71" fmla="*/ 111 h 161"/>
                <a:gd name="T72" fmla="*/ 954 w 1305"/>
                <a:gd name="T73" fmla="*/ 81 h 161"/>
                <a:gd name="T74" fmla="*/ 984 w 1305"/>
                <a:gd name="T75" fmla="*/ 50 h 161"/>
                <a:gd name="T76" fmla="*/ 1014 w 1305"/>
                <a:gd name="T77" fmla="*/ 30 h 161"/>
                <a:gd name="T78" fmla="*/ 1044 w 1305"/>
                <a:gd name="T79" fmla="*/ 11 h 161"/>
                <a:gd name="T80" fmla="*/ 1074 w 1305"/>
                <a:gd name="T81" fmla="*/ 0 h 161"/>
                <a:gd name="T82" fmla="*/ 1104 w 1305"/>
                <a:gd name="T83" fmla="*/ 0 h 161"/>
                <a:gd name="T84" fmla="*/ 1134 w 1305"/>
                <a:gd name="T85" fmla="*/ 10 h 161"/>
                <a:gd name="T86" fmla="*/ 1164 w 1305"/>
                <a:gd name="T87" fmla="*/ 40 h 161"/>
                <a:gd name="T88" fmla="*/ 1205 w 1305"/>
                <a:gd name="T89" fmla="*/ 81 h 161"/>
                <a:gd name="T90" fmla="*/ 1236 w 1305"/>
                <a:gd name="T91" fmla="*/ 107 h 161"/>
                <a:gd name="T92" fmla="*/ 1265 w 1305"/>
                <a:gd name="T93" fmla="*/ 131 h 161"/>
                <a:gd name="T94" fmla="*/ 1285 w 1305"/>
                <a:gd name="T95" fmla="*/ 151 h 161"/>
                <a:gd name="T96" fmla="*/ 1305 w 1305"/>
                <a:gd name="T9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5" h="161">
                  <a:moveTo>
                    <a:pt x="0" y="40"/>
                  </a:moveTo>
                  <a:lnTo>
                    <a:pt x="10" y="30"/>
                  </a:lnTo>
                  <a:lnTo>
                    <a:pt x="30" y="10"/>
                  </a:lnTo>
                  <a:lnTo>
                    <a:pt x="60" y="0"/>
                  </a:lnTo>
                  <a:lnTo>
                    <a:pt x="80" y="0"/>
                  </a:lnTo>
                  <a:lnTo>
                    <a:pt x="90" y="0"/>
                  </a:lnTo>
                  <a:lnTo>
                    <a:pt x="100" y="0"/>
                  </a:lnTo>
                  <a:lnTo>
                    <a:pt x="120" y="5"/>
                  </a:lnTo>
                  <a:lnTo>
                    <a:pt x="138" y="11"/>
                  </a:lnTo>
                  <a:lnTo>
                    <a:pt x="161" y="30"/>
                  </a:lnTo>
                  <a:lnTo>
                    <a:pt x="181" y="50"/>
                  </a:lnTo>
                  <a:lnTo>
                    <a:pt x="201" y="81"/>
                  </a:lnTo>
                  <a:lnTo>
                    <a:pt x="231" y="111"/>
                  </a:lnTo>
                  <a:lnTo>
                    <a:pt x="261" y="131"/>
                  </a:lnTo>
                  <a:lnTo>
                    <a:pt x="291" y="151"/>
                  </a:lnTo>
                  <a:lnTo>
                    <a:pt x="321" y="161"/>
                  </a:lnTo>
                  <a:lnTo>
                    <a:pt x="361" y="151"/>
                  </a:lnTo>
                  <a:lnTo>
                    <a:pt x="392" y="131"/>
                  </a:lnTo>
                  <a:lnTo>
                    <a:pt x="432" y="101"/>
                  </a:lnTo>
                  <a:lnTo>
                    <a:pt x="452" y="81"/>
                  </a:lnTo>
                  <a:lnTo>
                    <a:pt x="472" y="60"/>
                  </a:lnTo>
                  <a:lnTo>
                    <a:pt x="512" y="30"/>
                  </a:lnTo>
                  <a:lnTo>
                    <a:pt x="542" y="10"/>
                  </a:lnTo>
                  <a:lnTo>
                    <a:pt x="582" y="0"/>
                  </a:lnTo>
                  <a:lnTo>
                    <a:pt x="622" y="10"/>
                  </a:lnTo>
                  <a:lnTo>
                    <a:pt x="653" y="30"/>
                  </a:lnTo>
                  <a:lnTo>
                    <a:pt x="683" y="60"/>
                  </a:lnTo>
                  <a:lnTo>
                    <a:pt x="703" y="81"/>
                  </a:lnTo>
                  <a:lnTo>
                    <a:pt x="733" y="101"/>
                  </a:lnTo>
                  <a:lnTo>
                    <a:pt x="763" y="131"/>
                  </a:lnTo>
                  <a:lnTo>
                    <a:pt x="793" y="151"/>
                  </a:lnTo>
                  <a:lnTo>
                    <a:pt x="823" y="161"/>
                  </a:lnTo>
                  <a:lnTo>
                    <a:pt x="840" y="161"/>
                  </a:lnTo>
                  <a:lnTo>
                    <a:pt x="863" y="151"/>
                  </a:lnTo>
                  <a:lnTo>
                    <a:pt x="893" y="131"/>
                  </a:lnTo>
                  <a:lnTo>
                    <a:pt x="924" y="111"/>
                  </a:lnTo>
                  <a:lnTo>
                    <a:pt x="954" y="81"/>
                  </a:lnTo>
                  <a:lnTo>
                    <a:pt x="984" y="50"/>
                  </a:lnTo>
                  <a:lnTo>
                    <a:pt x="1014" y="30"/>
                  </a:lnTo>
                  <a:lnTo>
                    <a:pt x="1044" y="11"/>
                  </a:lnTo>
                  <a:lnTo>
                    <a:pt x="1074" y="0"/>
                  </a:lnTo>
                  <a:lnTo>
                    <a:pt x="1104" y="0"/>
                  </a:lnTo>
                  <a:lnTo>
                    <a:pt x="1134" y="10"/>
                  </a:lnTo>
                  <a:lnTo>
                    <a:pt x="1164" y="40"/>
                  </a:lnTo>
                  <a:lnTo>
                    <a:pt x="1205" y="81"/>
                  </a:lnTo>
                  <a:lnTo>
                    <a:pt x="1236" y="107"/>
                  </a:lnTo>
                  <a:lnTo>
                    <a:pt x="1265" y="131"/>
                  </a:lnTo>
                  <a:lnTo>
                    <a:pt x="1285" y="151"/>
                  </a:lnTo>
                  <a:lnTo>
                    <a:pt x="1305" y="161"/>
                  </a:lnTo>
                </a:path>
              </a:pathLst>
            </a:custGeom>
            <a:noFill/>
            <a:ln w="15875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3" name="Freeform 84">
              <a:extLst>
                <a:ext uri="{FF2B5EF4-FFF2-40B4-BE49-F238E27FC236}">
                  <a16:creationId xmlns:a16="http://schemas.microsoft.com/office/drawing/2014/main" id="{B28127A7-26D0-487C-BC6A-852D60833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784" y="4854100"/>
              <a:ext cx="1357025" cy="1432006"/>
            </a:xfrm>
            <a:custGeom>
              <a:avLst/>
              <a:gdLst>
                <a:gd name="T0" fmla="*/ 0 w 1104"/>
                <a:gd name="T1" fmla="*/ 1165 h 1165"/>
                <a:gd name="T2" fmla="*/ 10 w 1104"/>
                <a:gd name="T3" fmla="*/ 1145 h 1165"/>
                <a:gd name="T4" fmla="*/ 20 w 1104"/>
                <a:gd name="T5" fmla="*/ 1125 h 1165"/>
                <a:gd name="T6" fmla="*/ 30 w 1104"/>
                <a:gd name="T7" fmla="*/ 1105 h 1165"/>
                <a:gd name="T8" fmla="*/ 40 w 1104"/>
                <a:gd name="T9" fmla="*/ 1085 h 1165"/>
                <a:gd name="T10" fmla="*/ 60 w 1104"/>
                <a:gd name="T11" fmla="*/ 1055 h 1165"/>
                <a:gd name="T12" fmla="*/ 81 w 1104"/>
                <a:gd name="T13" fmla="*/ 1033 h 1165"/>
                <a:gd name="T14" fmla="*/ 110 w 1104"/>
                <a:gd name="T15" fmla="*/ 1014 h 1165"/>
                <a:gd name="T16" fmla="*/ 141 w 1104"/>
                <a:gd name="T17" fmla="*/ 1004 h 1165"/>
                <a:gd name="T18" fmla="*/ 201 w 1104"/>
                <a:gd name="T19" fmla="*/ 984 h 1165"/>
                <a:gd name="T20" fmla="*/ 271 w 1104"/>
                <a:gd name="T21" fmla="*/ 954 h 1165"/>
                <a:gd name="T22" fmla="*/ 341 w 1104"/>
                <a:gd name="T23" fmla="*/ 924 h 1165"/>
                <a:gd name="T24" fmla="*/ 391 w 1104"/>
                <a:gd name="T25" fmla="*/ 894 h 1165"/>
                <a:gd name="T26" fmla="*/ 423 w 1104"/>
                <a:gd name="T27" fmla="*/ 859 h 1165"/>
                <a:gd name="T28" fmla="*/ 441 w 1104"/>
                <a:gd name="T29" fmla="*/ 829 h 1165"/>
                <a:gd name="T30" fmla="*/ 462 w 1104"/>
                <a:gd name="T31" fmla="*/ 793 h 1165"/>
                <a:gd name="T32" fmla="*/ 483 w 1104"/>
                <a:gd name="T33" fmla="*/ 733 h 1165"/>
                <a:gd name="T34" fmla="*/ 500 w 1104"/>
                <a:gd name="T35" fmla="*/ 683 h 1165"/>
                <a:gd name="T36" fmla="*/ 522 w 1104"/>
                <a:gd name="T37" fmla="*/ 613 h 1165"/>
                <a:gd name="T38" fmla="*/ 546 w 1104"/>
                <a:gd name="T39" fmla="*/ 562 h 1165"/>
                <a:gd name="T40" fmla="*/ 572 w 1104"/>
                <a:gd name="T41" fmla="*/ 532 h 1165"/>
                <a:gd name="T42" fmla="*/ 600 w 1104"/>
                <a:gd name="T43" fmla="*/ 508 h 1165"/>
                <a:gd name="T44" fmla="*/ 652 w 1104"/>
                <a:gd name="T45" fmla="*/ 482 h 1165"/>
                <a:gd name="T46" fmla="*/ 743 w 1104"/>
                <a:gd name="T47" fmla="*/ 452 h 1165"/>
                <a:gd name="T48" fmla="*/ 813 w 1104"/>
                <a:gd name="T49" fmla="*/ 422 h 1165"/>
                <a:gd name="T50" fmla="*/ 873 w 1104"/>
                <a:gd name="T51" fmla="*/ 382 h 1165"/>
                <a:gd name="T52" fmla="*/ 920 w 1104"/>
                <a:gd name="T53" fmla="*/ 347 h 1165"/>
                <a:gd name="T54" fmla="*/ 951 w 1104"/>
                <a:gd name="T55" fmla="*/ 310 h 1165"/>
                <a:gd name="T56" fmla="*/ 974 w 1104"/>
                <a:gd name="T57" fmla="*/ 261 h 1165"/>
                <a:gd name="T58" fmla="*/ 1004 w 1104"/>
                <a:gd name="T59" fmla="*/ 181 h 1165"/>
                <a:gd name="T60" fmla="*/ 1044 w 1104"/>
                <a:gd name="T61" fmla="*/ 90 h 1165"/>
                <a:gd name="T62" fmla="*/ 1104 w 1104"/>
                <a:gd name="T63" fmla="*/ 0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4" h="1165">
                  <a:moveTo>
                    <a:pt x="0" y="1165"/>
                  </a:moveTo>
                  <a:lnTo>
                    <a:pt x="10" y="1145"/>
                  </a:lnTo>
                  <a:lnTo>
                    <a:pt x="20" y="1125"/>
                  </a:lnTo>
                  <a:lnTo>
                    <a:pt x="30" y="1105"/>
                  </a:lnTo>
                  <a:lnTo>
                    <a:pt x="40" y="1085"/>
                  </a:lnTo>
                  <a:lnTo>
                    <a:pt x="60" y="1055"/>
                  </a:lnTo>
                  <a:lnTo>
                    <a:pt x="81" y="1033"/>
                  </a:lnTo>
                  <a:lnTo>
                    <a:pt x="110" y="1014"/>
                  </a:lnTo>
                  <a:lnTo>
                    <a:pt x="141" y="1004"/>
                  </a:lnTo>
                  <a:lnTo>
                    <a:pt x="201" y="984"/>
                  </a:lnTo>
                  <a:lnTo>
                    <a:pt x="271" y="954"/>
                  </a:lnTo>
                  <a:lnTo>
                    <a:pt x="341" y="924"/>
                  </a:lnTo>
                  <a:lnTo>
                    <a:pt x="391" y="894"/>
                  </a:lnTo>
                  <a:lnTo>
                    <a:pt x="423" y="859"/>
                  </a:lnTo>
                  <a:lnTo>
                    <a:pt x="441" y="829"/>
                  </a:lnTo>
                  <a:lnTo>
                    <a:pt x="462" y="793"/>
                  </a:lnTo>
                  <a:lnTo>
                    <a:pt x="483" y="733"/>
                  </a:lnTo>
                  <a:lnTo>
                    <a:pt x="500" y="683"/>
                  </a:lnTo>
                  <a:lnTo>
                    <a:pt x="522" y="613"/>
                  </a:lnTo>
                  <a:lnTo>
                    <a:pt x="546" y="562"/>
                  </a:lnTo>
                  <a:lnTo>
                    <a:pt x="572" y="532"/>
                  </a:lnTo>
                  <a:lnTo>
                    <a:pt x="600" y="508"/>
                  </a:lnTo>
                  <a:lnTo>
                    <a:pt x="652" y="482"/>
                  </a:lnTo>
                  <a:lnTo>
                    <a:pt x="743" y="452"/>
                  </a:lnTo>
                  <a:lnTo>
                    <a:pt x="813" y="422"/>
                  </a:lnTo>
                  <a:lnTo>
                    <a:pt x="873" y="382"/>
                  </a:lnTo>
                  <a:lnTo>
                    <a:pt x="920" y="347"/>
                  </a:lnTo>
                  <a:lnTo>
                    <a:pt x="951" y="310"/>
                  </a:lnTo>
                  <a:lnTo>
                    <a:pt x="974" y="261"/>
                  </a:lnTo>
                  <a:lnTo>
                    <a:pt x="1004" y="181"/>
                  </a:lnTo>
                  <a:lnTo>
                    <a:pt x="1044" y="90"/>
                  </a:lnTo>
                  <a:lnTo>
                    <a:pt x="1104" y="0"/>
                  </a:lnTo>
                </a:path>
              </a:pathLst>
            </a:custGeom>
            <a:noFill/>
            <a:ln w="15875">
              <a:solidFill>
                <a:srgbClr val="FF33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4" name="文字方塊 133">
              <a:extLst>
                <a:ext uri="{FF2B5EF4-FFF2-40B4-BE49-F238E27FC236}">
                  <a16:creationId xmlns:a16="http://schemas.microsoft.com/office/drawing/2014/main" id="{465FFC1A-E2B8-4E6B-9056-DBC804DFF4A3}"/>
                </a:ext>
              </a:extLst>
            </p:cNvPr>
            <p:cNvSpPr txBox="1"/>
            <p:nvPr/>
          </p:nvSpPr>
          <p:spPr>
            <a:xfrm>
              <a:off x="2686583" y="4815112"/>
              <a:ext cx="214974" cy="238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00" i="1" dirty="0">
                  <a:sym typeface="Symbol" panose="05050102010706020507" pitchFamily="18" charset="2"/>
                </a:rPr>
                <a:t></a:t>
              </a:r>
              <a:endParaRPr lang="zh-TW" altLang="en-US" sz="1400" i="1" dirty="0"/>
            </a:p>
          </p:txBody>
        </p:sp>
        <p:sp>
          <p:nvSpPr>
            <p:cNvPr id="135" name="文字方塊 134">
              <a:extLst>
                <a:ext uri="{FF2B5EF4-FFF2-40B4-BE49-F238E27FC236}">
                  <a16:creationId xmlns:a16="http://schemas.microsoft.com/office/drawing/2014/main" id="{1E07BAB4-9C56-4D09-A97E-FB48AAEE1347}"/>
                </a:ext>
              </a:extLst>
            </p:cNvPr>
            <p:cNvSpPr txBox="1"/>
            <p:nvPr/>
          </p:nvSpPr>
          <p:spPr>
            <a:xfrm>
              <a:off x="4534553" y="6335793"/>
              <a:ext cx="181463" cy="238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t</a:t>
              </a:r>
              <a:endParaRPr lang="zh-TW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6" name="文字方塊 135">
              <a:extLst>
                <a:ext uri="{FF2B5EF4-FFF2-40B4-BE49-F238E27FC236}">
                  <a16:creationId xmlns:a16="http://schemas.microsoft.com/office/drawing/2014/main" id="{D3CDE561-E1FC-4CC8-9790-D2B759368DC0}"/>
                </a:ext>
              </a:extLst>
            </p:cNvPr>
            <p:cNvSpPr txBox="1"/>
            <p:nvPr/>
          </p:nvSpPr>
          <p:spPr>
            <a:xfrm>
              <a:off x="3136947" y="6503058"/>
              <a:ext cx="218699" cy="238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>
                  <a:sym typeface="Symbol" panose="05050102010706020507" pitchFamily="18" charset="2"/>
                </a:rPr>
                <a:t></a:t>
              </a:r>
              <a:endParaRPr lang="zh-TW" altLang="en-US" sz="1400" i="1" dirty="0"/>
            </a:p>
          </p:txBody>
        </p:sp>
        <p:sp>
          <p:nvSpPr>
            <p:cNvPr id="137" name="文字方塊 136">
              <a:extLst>
                <a:ext uri="{FF2B5EF4-FFF2-40B4-BE49-F238E27FC236}">
                  <a16:creationId xmlns:a16="http://schemas.microsoft.com/office/drawing/2014/main" id="{E2F7B703-D380-409E-8368-5857D112C99B}"/>
                </a:ext>
              </a:extLst>
            </p:cNvPr>
            <p:cNvSpPr txBox="1"/>
            <p:nvPr/>
          </p:nvSpPr>
          <p:spPr>
            <a:xfrm>
              <a:off x="3415724" y="6503058"/>
              <a:ext cx="289446" cy="238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zh-TW" sz="1400" i="1" dirty="0">
                  <a:sym typeface="Symbol" panose="05050102010706020507" pitchFamily="18" charset="2"/>
                </a:rPr>
                <a:t></a:t>
              </a:r>
              <a:endParaRPr lang="zh-TW" altLang="en-US" sz="1400" i="1" dirty="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8" name="文字方塊 137">
                  <a:extLst>
                    <a:ext uri="{FF2B5EF4-FFF2-40B4-BE49-F238E27FC236}">
                      <a16:creationId xmlns:a16="http://schemas.microsoft.com/office/drawing/2014/main" id="{FC1BA355-3A12-4599-A8A6-C71670F788AD}"/>
                    </a:ext>
                  </a:extLst>
                </p:cNvPr>
                <p:cNvSpPr txBox="1"/>
                <p:nvPr/>
              </p:nvSpPr>
              <p:spPr>
                <a:xfrm>
                  <a:off x="2997682" y="5053422"/>
                  <a:ext cx="993054" cy="18503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zh-TW" altLang="en-US" sz="110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d>
                        <m:dPr>
                          <m:ctrlPr>
                            <a:rPr lang="en-US" altLang="zh-TW" sz="1100" b="0" i="1" smtClean="0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1100" b="0" i="1" smtClean="0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altLang="zh-TW" sz="1100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1100" b="0" i="1" smtClean="0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sz="1100" b="0" i="1" smtClean="0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100" b="0" i="1" smtClean="0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zh-TW" sz="1100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</a:rPr>
                        <m:t>,   </m:t>
                      </m:r>
                      <m:r>
                        <a:rPr lang="zh-TW" altLang="en-US" sz="1100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zh-TW" altLang="en-US" sz="1100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sym typeface="Symbol" panose="05050102010706020507" pitchFamily="18" charset="2"/>
                        </a:rPr>
                        <m:t></m:t>
                      </m:r>
                      <m:d>
                        <m:dPr>
                          <m:ctrlPr>
                            <a:rPr lang="en-US" altLang="zh-TW" sz="1100" b="0" i="1" smtClean="0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altLang="zh-TW" sz="1100" b="0" i="1" smtClean="0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sym typeface="Symbol" panose="05050102010706020507" pitchFamily="18" charset="2"/>
                            </a:rPr>
                            <m:t>0</m:t>
                          </m:r>
                        </m:e>
                      </m:d>
                      <m:r>
                        <a:rPr lang="en-US" altLang="zh-TW" sz="1100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sym typeface="Symbol" panose="05050102010706020507" pitchFamily="18" charset="2"/>
                        </a:rPr>
                        <m:t>=2</m:t>
                      </m:r>
                    </m:oMath>
                  </a14:m>
                  <a:r>
                    <a:rPr lang="en-US" altLang="zh-TW" sz="1100" dirty="0">
                      <a:solidFill>
                        <a:srgbClr val="FF3399"/>
                      </a:solidFill>
                    </a:rPr>
                    <a:t> </a:t>
                  </a:r>
                  <a:endParaRPr lang="zh-TW" altLang="en-US" sz="1100" dirty="0">
                    <a:solidFill>
                      <a:srgbClr val="FF3399"/>
                    </a:solidFill>
                  </a:endParaRPr>
                </a:p>
              </p:txBody>
            </p:sp>
          </mc:Choice>
          <mc:Fallback>
            <p:sp>
              <p:nvSpPr>
                <p:cNvPr id="138" name="文字方塊 137">
                  <a:extLst>
                    <a:ext uri="{FF2B5EF4-FFF2-40B4-BE49-F238E27FC236}">
                      <a16:creationId xmlns:a16="http://schemas.microsoft.com/office/drawing/2014/main" id="{FC1BA355-3A12-4599-A8A6-C71670F788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7682" y="5053422"/>
                  <a:ext cx="993054" cy="185038"/>
                </a:xfrm>
                <a:prstGeom prst="rect">
                  <a:avLst/>
                </a:prstGeom>
                <a:blipFill>
                  <a:blip r:embed="rId7"/>
                  <a:stretch>
                    <a:fillRect l="-5521" r="-29448" b="-5000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9" name="文字方塊 138">
                  <a:extLst>
                    <a:ext uri="{FF2B5EF4-FFF2-40B4-BE49-F238E27FC236}">
                      <a16:creationId xmlns:a16="http://schemas.microsoft.com/office/drawing/2014/main" id="{EDF1C9C0-7102-4D61-A797-E1C751EC64E5}"/>
                    </a:ext>
                  </a:extLst>
                </p:cNvPr>
                <p:cNvSpPr txBox="1"/>
                <p:nvPr/>
              </p:nvSpPr>
              <p:spPr>
                <a:xfrm>
                  <a:off x="3275856" y="6024025"/>
                  <a:ext cx="978160" cy="18503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zh-TW" altLang="en-US" sz="1100" i="1" smtClean="0">
                          <a:solidFill>
                            <a:srgbClr val="00808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d>
                        <m:dPr>
                          <m:ctrlPr>
                            <a:rPr lang="en-US" altLang="zh-TW" sz="1100" b="0" i="1" smtClean="0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1100" b="0" i="1" smtClean="0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altLang="zh-TW" sz="1100" b="0" i="1" smtClean="0">
                          <a:solidFill>
                            <a:srgbClr val="00808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1100" b="0" i="1" smtClean="0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sz="1100" b="0" i="1" smtClean="0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100" b="0" i="1" smtClean="0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zh-TW" sz="1100" b="0" i="1" smtClean="0">
                          <a:solidFill>
                            <a:srgbClr val="008080"/>
                          </a:solidFill>
                          <a:latin typeface="Cambria Math" panose="02040503050406030204" pitchFamily="18" charset="0"/>
                        </a:rPr>
                        <m:t>,   </m:t>
                      </m:r>
                      <m:r>
                        <a:rPr lang="zh-TW" altLang="en-US" sz="1100" b="0" i="1" smtClean="0">
                          <a:solidFill>
                            <a:srgbClr val="00808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zh-TW" altLang="en-US" sz="1100" b="0" i="1" smtClean="0">
                          <a:solidFill>
                            <a:srgbClr val="008080"/>
                          </a:solidFill>
                          <a:latin typeface="Cambria Math" panose="02040503050406030204" pitchFamily="18" charset="0"/>
                          <a:sym typeface="Symbol" panose="05050102010706020507" pitchFamily="18" charset="2"/>
                        </a:rPr>
                        <m:t></m:t>
                      </m:r>
                      <m:d>
                        <m:dPr>
                          <m:ctrlPr>
                            <a:rPr lang="en-US" altLang="zh-TW" sz="1100" b="0" i="1" smtClean="0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altLang="zh-TW" sz="1100" b="0" i="1" smtClean="0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  <a:sym typeface="Symbol" panose="05050102010706020507" pitchFamily="18" charset="2"/>
                            </a:rPr>
                            <m:t>0</m:t>
                          </m:r>
                        </m:e>
                      </m:d>
                      <m:r>
                        <a:rPr lang="en-US" altLang="zh-TW" sz="1100" b="0" i="1" smtClean="0">
                          <a:solidFill>
                            <a:srgbClr val="008080"/>
                          </a:solidFill>
                          <a:latin typeface="Cambria Math" panose="02040503050406030204" pitchFamily="18" charset="0"/>
                          <a:sym typeface="Symbol" panose="05050102010706020507" pitchFamily="18" charset="2"/>
                        </a:rPr>
                        <m:t>=</m:t>
                      </m:r>
                      <m:f>
                        <m:fPr>
                          <m:ctrlPr>
                            <a:rPr lang="en-US" altLang="zh-TW" sz="1100" i="1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sz="1100" i="1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100" i="1">
                              <a:solidFill>
                                <a:srgbClr val="00808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en-US" altLang="zh-TW" sz="1100" dirty="0">
                      <a:solidFill>
                        <a:srgbClr val="008080"/>
                      </a:solidFill>
                    </a:rPr>
                    <a:t> </a:t>
                  </a:r>
                  <a:endParaRPr lang="zh-TW" altLang="en-US" sz="1100" dirty="0">
                    <a:solidFill>
                      <a:srgbClr val="008080"/>
                    </a:solidFill>
                  </a:endParaRPr>
                </a:p>
              </p:txBody>
            </p:sp>
          </mc:Choice>
          <mc:Fallback>
            <p:sp>
              <p:nvSpPr>
                <p:cNvPr id="139" name="文字方塊 138">
                  <a:extLst>
                    <a:ext uri="{FF2B5EF4-FFF2-40B4-BE49-F238E27FC236}">
                      <a16:creationId xmlns:a16="http://schemas.microsoft.com/office/drawing/2014/main" id="{EDF1C9C0-7102-4D61-A797-E1C751EC64E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5856" y="6024025"/>
                  <a:ext cx="978160" cy="185038"/>
                </a:xfrm>
                <a:prstGeom prst="rect">
                  <a:avLst/>
                </a:prstGeom>
                <a:blipFill>
                  <a:blip r:embed="rId8"/>
                  <a:stretch>
                    <a:fillRect l="-4969" r="-27950" b="-45161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564295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Free Undamped Motion</a:t>
            </a:r>
          </a:p>
        </p:txBody>
      </p:sp>
      <p:sp>
        <p:nvSpPr>
          <p:cNvPr id="77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Hooke’s law describes the restoring force:</a:t>
            </a:r>
            <a:br>
              <a:rPr lang="en-US" altLang="zh-TW" dirty="0"/>
            </a:br>
            <a:r>
              <a:rPr lang="en-US" altLang="zh-TW" dirty="0"/>
              <a:t>                             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ks</a:t>
            </a:r>
            <a:endParaRPr lang="en-US" altLang="zh-TW" i="1" dirty="0">
              <a:latin typeface="Times New Roman" pitchFamily="18" charset="0"/>
            </a:endParaRPr>
          </a:p>
          <a:p>
            <a:r>
              <a:rPr lang="en-US" altLang="zh-TW" dirty="0"/>
              <a:t>Newton’s 2</a:t>
            </a:r>
            <a:r>
              <a:rPr lang="en-US" altLang="zh-TW" baseline="30000" dirty="0"/>
              <a:t>nd</a:t>
            </a:r>
            <a:r>
              <a:rPr lang="en-US" altLang="zh-TW" dirty="0"/>
              <a:t> law (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ma</a:t>
            </a:r>
            <a:r>
              <a:rPr lang="en-US" altLang="zh-TW" dirty="0"/>
              <a:t>) describes the motion:</a:t>
            </a:r>
            <a:br>
              <a:rPr lang="en-US" altLang="zh-TW" dirty="0"/>
            </a:br>
            <a:r>
              <a:rPr lang="en-US" altLang="zh-TW" dirty="0"/>
              <a:t>          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dt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 = –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mg</a:t>
            </a:r>
            <a:br>
              <a:rPr lang="en-US" altLang="zh-TW" i="1" dirty="0">
                <a:latin typeface="Times New Roman" pitchFamily="18" charset="0"/>
              </a:rPr>
            </a:br>
            <a:r>
              <a:rPr lang="en-US" altLang="zh-TW" i="1" dirty="0">
                <a:latin typeface="Times New Roman" pitchFamily="18" charset="0"/>
              </a:rPr>
              <a:t>                             </a:t>
            </a:r>
            <a:r>
              <a:rPr lang="en-US" altLang="zh-TW" dirty="0">
                <a:latin typeface="Times New Roman" pitchFamily="18" charset="0"/>
              </a:rPr>
              <a:t>= –</a:t>
            </a:r>
            <a:r>
              <a:rPr lang="en-US" altLang="zh-TW" i="1" dirty="0" err="1">
                <a:latin typeface="Times New Roman" pitchFamily="18" charset="0"/>
              </a:rPr>
              <a:t>kx</a:t>
            </a:r>
            <a:r>
              <a:rPr lang="en-US" altLang="zh-TW" dirty="0">
                <a:latin typeface="Times New Roman" pitchFamily="18" charset="0"/>
              </a:rPr>
              <a:t> + (</a:t>
            </a:r>
            <a:r>
              <a:rPr lang="en-US" altLang="zh-TW" i="1" dirty="0">
                <a:latin typeface="Times New Roman" pitchFamily="18" charset="0"/>
              </a:rPr>
              <a:t>mg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 err="1">
                <a:latin typeface="Times New Roman" pitchFamily="18" charset="0"/>
              </a:rPr>
              <a:t>ks</a:t>
            </a:r>
            <a:r>
              <a:rPr lang="en-US" altLang="zh-TW" dirty="0">
                <a:latin typeface="Times New Roman" pitchFamily="18" charset="0"/>
              </a:rPr>
              <a:t>) = –</a:t>
            </a:r>
            <a:r>
              <a:rPr lang="en-US" altLang="zh-TW" i="1" dirty="0" err="1">
                <a:latin typeface="Times New Roman" pitchFamily="18" charset="0"/>
              </a:rPr>
              <a:t>kx</a:t>
            </a:r>
            <a:endParaRPr lang="en-US" altLang="zh-TW" i="1" dirty="0">
              <a:latin typeface="Times New Roman" pitchFamily="18" charset="0"/>
            </a:endParaRPr>
          </a:p>
          <a:p>
            <a:r>
              <a:rPr lang="en-US" altLang="zh-TW" dirty="0"/>
              <a:t>DE of free undamped motion: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Solution of the motion:</a:t>
            </a:r>
            <a:br>
              <a:rPr lang="en-US" altLang="zh-TW" dirty="0"/>
            </a:br>
            <a:r>
              <a:rPr lang="en-US" altLang="zh-TW" dirty="0"/>
              <a:t>                 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cos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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sin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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.</a:t>
            </a:r>
          </a:p>
        </p:txBody>
      </p:sp>
      <p:graphicFrame>
        <p:nvGraphicFramePr>
          <p:cNvPr id="776198" name="Object 6"/>
          <p:cNvGraphicFramePr>
            <a:graphicFrameLocks noChangeAspect="1"/>
          </p:cNvGraphicFramePr>
          <p:nvPr>
            <p:extLst/>
          </p:nvPr>
        </p:nvGraphicFramePr>
        <p:xfrm>
          <a:off x="1968500" y="3933056"/>
          <a:ext cx="447516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0" name="方程式" r:id="rId3" imgW="2234880" imgH="419040" progId="Equation.3">
                  <p:embed/>
                </p:oleObj>
              </mc:Choice>
              <mc:Fallback>
                <p:oleObj name="方程式" r:id="rId3" imgW="2234880" imgH="419040" progId="Equation.3">
                  <p:embed/>
                  <p:pic>
                    <p:nvPicPr>
                      <p:cNvPr id="77619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8500" y="3933056"/>
                        <a:ext cx="4475163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76581" name="Group 389"/>
          <p:cNvGrpSpPr>
            <a:grpSpLocks/>
          </p:cNvGrpSpPr>
          <p:nvPr/>
        </p:nvGrpSpPr>
        <p:grpSpPr bwMode="auto">
          <a:xfrm>
            <a:off x="6877050" y="3213100"/>
            <a:ext cx="1774825" cy="2325688"/>
            <a:chOff x="4332" y="2024"/>
            <a:chExt cx="1118" cy="1465"/>
          </a:xfrm>
        </p:grpSpPr>
        <p:sp>
          <p:nvSpPr>
            <p:cNvPr id="776432" name="Line 240"/>
            <p:cNvSpPr>
              <a:spLocks noChangeShapeType="1"/>
            </p:cNvSpPr>
            <p:nvPr/>
          </p:nvSpPr>
          <p:spPr bwMode="auto">
            <a:xfrm flipV="1">
              <a:off x="5165" y="2561"/>
              <a:ext cx="57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33" name="Line 241"/>
            <p:cNvSpPr>
              <a:spLocks noChangeShapeType="1"/>
            </p:cNvSpPr>
            <p:nvPr/>
          </p:nvSpPr>
          <p:spPr bwMode="auto">
            <a:xfrm flipV="1">
              <a:off x="5165" y="2641"/>
              <a:ext cx="57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34" name="Line 242"/>
            <p:cNvSpPr>
              <a:spLocks noChangeShapeType="1"/>
            </p:cNvSpPr>
            <p:nvPr/>
          </p:nvSpPr>
          <p:spPr bwMode="auto">
            <a:xfrm>
              <a:off x="4766" y="2470"/>
              <a:ext cx="1" cy="228"/>
            </a:xfrm>
            <a:prstGeom prst="line">
              <a:avLst/>
            </a:prstGeom>
            <a:noFill/>
            <a:ln w="17526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35" name="Line 243"/>
            <p:cNvSpPr>
              <a:spLocks noChangeShapeType="1"/>
            </p:cNvSpPr>
            <p:nvPr/>
          </p:nvSpPr>
          <p:spPr bwMode="auto">
            <a:xfrm flipV="1">
              <a:off x="4766" y="2127"/>
              <a:ext cx="1" cy="22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36" name="Line 244"/>
            <p:cNvSpPr>
              <a:spLocks noChangeShapeType="1"/>
            </p:cNvSpPr>
            <p:nvPr/>
          </p:nvSpPr>
          <p:spPr bwMode="auto">
            <a:xfrm flipV="1">
              <a:off x="4515" y="2253"/>
              <a:ext cx="4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37" name="Line 245"/>
            <p:cNvSpPr>
              <a:spLocks noChangeShapeType="1"/>
            </p:cNvSpPr>
            <p:nvPr/>
          </p:nvSpPr>
          <p:spPr bwMode="auto">
            <a:xfrm flipV="1">
              <a:off x="4572" y="2264"/>
              <a:ext cx="45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38" name="Line 246"/>
            <p:cNvSpPr>
              <a:spLocks noChangeShapeType="1"/>
            </p:cNvSpPr>
            <p:nvPr/>
          </p:nvSpPr>
          <p:spPr bwMode="auto">
            <a:xfrm flipV="1">
              <a:off x="4560" y="2150"/>
              <a:ext cx="4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39" name="Line 247"/>
            <p:cNvSpPr>
              <a:spLocks noChangeShapeType="1"/>
            </p:cNvSpPr>
            <p:nvPr/>
          </p:nvSpPr>
          <p:spPr bwMode="auto">
            <a:xfrm>
              <a:off x="4668" y="2733"/>
              <a:ext cx="132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40" name="Rectangle 248"/>
            <p:cNvSpPr>
              <a:spLocks noChangeArrowheads="1"/>
            </p:cNvSpPr>
            <p:nvPr/>
          </p:nvSpPr>
          <p:spPr bwMode="auto">
            <a:xfrm>
              <a:off x="4355" y="3064"/>
              <a:ext cx="40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baseline="0">
                  <a:solidFill>
                    <a:srgbClr val="000000"/>
                  </a:solidFill>
                  <a:latin typeface="Times New Roman" pitchFamily="18" charset="0"/>
                </a:rPr>
                <a:t>equilibrium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441" name="Rectangle 249"/>
            <p:cNvSpPr>
              <a:spLocks noChangeArrowheads="1"/>
            </p:cNvSpPr>
            <p:nvPr/>
          </p:nvSpPr>
          <p:spPr bwMode="auto">
            <a:xfrm>
              <a:off x="4423" y="3166"/>
              <a:ext cx="28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baseline="0">
                  <a:solidFill>
                    <a:srgbClr val="000000"/>
                  </a:solidFill>
                  <a:latin typeface="Times New Roman" pitchFamily="18" charset="0"/>
                </a:rPr>
                <a:t>position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442" name="Freeform 250"/>
            <p:cNvSpPr>
              <a:spLocks/>
            </p:cNvSpPr>
            <p:nvPr/>
          </p:nvSpPr>
          <p:spPr bwMode="auto">
            <a:xfrm>
              <a:off x="4503" y="2127"/>
              <a:ext cx="126" cy="23"/>
            </a:xfrm>
            <a:custGeom>
              <a:avLst/>
              <a:gdLst>
                <a:gd name="T0" fmla="*/ 23 w 126"/>
                <a:gd name="T1" fmla="*/ 0 h 23"/>
                <a:gd name="T2" fmla="*/ 103 w 126"/>
                <a:gd name="T3" fmla="*/ 0 h 23"/>
                <a:gd name="T4" fmla="*/ 114 w 126"/>
                <a:gd name="T5" fmla="*/ 0 h 23"/>
                <a:gd name="T6" fmla="*/ 126 w 126"/>
                <a:gd name="T7" fmla="*/ 12 h 23"/>
                <a:gd name="T8" fmla="*/ 126 w 126"/>
                <a:gd name="T9" fmla="*/ 12 h 23"/>
                <a:gd name="T10" fmla="*/ 114 w 126"/>
                <a:gd name="T11" fmla="*/ 23 h 23"/>
                <a:gd name="T12" fmla="*/ 103 w 126"/>
                <a:gd name="T13" fmla="*/ 23 h 23"/>
                <a:gd name="T14" fmla="*/ 23 w 126"/>
                <a:gd name="T15" fmla="*/ 23 h 23"/>
                <a:gd name="T16" fmla="*/ 12 w 126"/>
                <a:gd name="T17" fmla="*/ 23 h 23"/>
                <a:gd name="T18" fmla="*/ 0 w 126"/>
                <a:gd name="T19" fmla="*/ 12 h 23"/>
                <a:gd name="T20" fmla="*/ 0 w 126"/>
                <a:gd name="T21" fmla="*/ 12 h 23"/>
                <a:gd name="T22" fmla="*/ 12 w 126"/>
                <a:gd name="T23" fmla="*/ 0 h 23"/>
                <a:gd name="T24" fmla="*/ 23 w 126"/>
                <a:gd name="T25" fmla="*/ 0 h 23"/>
                <a:gd name="T26" fmla="*/ 23 w 126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3">
                  <a:moveTo>
                    <a:pt x="23" y="0"/>
                  </a:moveTo>
                  <a:lnTo>
                    <a:pt x="103" y="0"/>
                  </a:lnTo>
                  <a:lnTo>
                    <a:pt x="114" y="0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14" y="23"/>
                  </a:lnTo>
                  <a:lnTo>
                    <a:pt x="103" y="23"/>
                  </a:lnTo>
                  <a:lnTo>
                    <a:pt x="23" y="23"/>
                  </a:lnTo>
                  <a:lnTo>
                    <a:pt x="12" y="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43" name="Freeform 251"/>
            <p:cNvSpPr>
              <a:spLocks/>
            </p:cNvSpPr>
            <p:nvPr/>
          </p:nvSpPr>
          <p:spPr bwMode="auto">
            <a:xfrm>
              <a:off x="4503" y="2127"/>
              <a:ext cx="126" cy="23"/>
            </a:xfrm>
            <a:custGeom>
              <a:avLst/>
              <a:gdLst>
                <a:gd name="T0" fmla="*/ 2 w 11"/>
                <a:gd name="T1" fmla="*/ 0 h 2"/>
                <a:gd name="T2" fmla="*/ 9 w 11"/>
                <a:gd name="T3" fmla="*/ 0 h 2"/>
                <a:gd name="T4" fmla="*/ 10 w 11"/>
                <a:gd name="T5" fmla="*/ 0 h 2"/>
                <a:gd name="T6" fmla="*/ 11 w 11"/>
                <a:gd name="T7" fmla="*/ 1 h 2"/>
                <a:gd name="T8" fmla="*/ 11 w 11"/>
                <a:gd name="T9" fmla="*/ 1 h 2"/>
                <a:gd name="T10" fmla="*/ 10 w 11"/>
                <a:gd name="T11" fmla="*/ 2 h 2"/>
                <a:gd name="T12" fmla="*/ 9 w 11"/>
                <a:gd name="T13" fmla="*/ 2 h 2"/>
                <a:gd name="T14" fmla="*/ 2 w 11"/>
                <a:gd name="T15" fmla="*/ 2 h 2"/>
                <a:gd name="T16" fmla="*/ 1 w 11"/>
                <a:gd name="T17" fmla="*/ 2 h 2"/>
                <a:gd name="T18" fmla="*/ 0 w 11"/>
                <a:gd name="T19" fmla="*/ 1 h 2"/>
                <a:gd name="T20" fmla="*/ 0 w 11"/>
                <a:gd name="T21" fmla="*/ 1 h 2"/>
                <a:gd name="T22" fmla="*/ 1 w 11"/>
                <a:gd name="T23" fmla="*/ 0 h 2"/>
                <a:gd name="T24" fmla="*/ 2 w 11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">
                  <a:moveTo>
                    <a:pt x="2" y="0"/>
                  </a:moveTo>
                  <a:lnTo>
                    <a:pt x="9" y="0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0" y="2"/>
                  </a:lnTo>
                  <a:lnTo>
                    <a:pt x="9" y="2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44" name="Freeform 252"/>
            <p:cNvSpPr>
              <a:spLocks/>
            </p:cNvSpPr>
            <p:nvPr/>
          </p:nvSpPr>
          <p:spPr bwMode="auto">
            <a:xfrm>
              <a:off x="4503" y="2150"/>
              <a:ext cx="126" cy="57"/>
            </a:xfrm>
            <a:custGeom>
              <a:avLst/>
              <a:gdLst>
                <a:gd name="T0" fmla="*/ 23 w 126"/>
                <a:gd name="T1" fmla="*/ 0 h 57"/>
                <a:gd name="T2" fmla="*/ 103 w 126"/>
                <a:gd name="T3" fmla="*/ 23 h 57"/>
                <a:gd name="T4" fmla="*/ 126 w 126"/>
                <a:gd name="T5" fmla="*/ 34 h 57"/>
                <a:gd name="T6" fmla="*/ 126 w 126"/>
                <a:gd name="T7" fmla="*/ 46 h 57"/>
                <a:gd name="T8" fmla="*/ 126 w 126"/>
                <a:gd name="T9" fmla="*/ 46 h 57"/>
                <a:gd name="T10" fmla="*/ 114 w 126"/>
                <a:gd name="T11" fmla="*/ 57 h 57"/>
                <a:gd name="T12" fmla="*/ 103 w 126"/>
                <a:gd name="T13" fmla="*/ 57 h 57"/>
                <a:gd name="T14" fmla="*/ 23 w 126"/>
                <a:gd name="T15" fmla="*/ 34 h 57"/>
                <a:gd name="T16" fmla="*/ 0 w 126"/>
                <a:gd name="T17" fmla="*/ 23 h 57"/>
                <a:gd name="T18" fmla="*/ 0 w 126"/>
                <a:gd name="T19" fmla="*/ 11 h 57"/>
                <a:gd name="T20" fmla="*/ 0 w 126"/>
                <a:gd name="T21" fmla="*/ 11 h 57"/>
                <a:gd name="T22" fmla="*/ 12 w 126"/>
                <a:gd name="T23" fmla="*/ 0 h 57"/>
                <a:gd name="T24" fmla="*/ 23 w 126"/>
                <a:gd name="T25" fmla="*/ 0 h 57"/>
                <a:gd name="T26" fmla="*/ 23 w 126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57">
                  <a:moveTo>
                    <a:pt x="23" y="0"/>
                  </a:moveTo>
                  <a:lnTo>
                    <a:pt x="103" y="23"/>
                  </a:lnTo>
                  <a:lnTo>
                    <a:pt x="126" y="3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57"/>
                  </a:lnTo>
                  <a:lnTo>
                    <a:pt x="103" y="57"/>
                  </a:lnTo>
                  <a:lnTo>
                    <a:pt x="23" y="34"/>
                  </a:lnTo>
                  <a:lnTo>
                    <a:pt x="0" y="23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45" name="Freeform 253"/>
            <p:cNvSpPr>
              <a:spLocks/>
            </p:cNvSpPr>
            <p:nvPr/>
          </p:nvSpPr>
          <p:spPr bwMode="auto">
            <a:xfrm>
              <a:off x="4503" y="2150"/>
              <a:ext cx="126" cy="57"/>
            </a:xfrm>
            <a:custGeom>
              <a:avLst/>
              <a:gdLst>
                <a:gd name="T0" fmla="*/ 2 w 11"/>
                <a:gd name="T1" fmla="*/ 0 h 5"/>
                <a:gd name="T2" fmla="*/ 9 w 11"/>
                <a:gd name="T3" fmla="*/ 2 h 5"/>
                <a:gd name="T4" fmla="*/ 11 w 11"/>
                <a:gd name="T5" fmla="*/ 3 h 5"/>
                <a:gd name="T6" fmla="*/ 11 w 11"/>
                <a:gd name="T7" fmla="*/ 4 h 5"/>
                <a:gd name="T8" fmla="*/ 11 w 11"/>
                <a:gd name="T9" fmla="*/ 4 h 5"/>
                <a:gd name="T10" fmla="*/ 10 w 11"/>
                <a:gd name="T11" fmla="*/ 5 h 5"/>
                <a:gd name="T12" fmla="*/ 9 w 11"/>
                <a:gd name="T13" fmla="*/ 5 h 5"/>
                <a:gd name="T14" fmla="*/ 2 w 11"/>
                <a:gd name="T15" fmla="*/ 3 h 5"/>
                <a:gd name="T16" fmla="*/ 0 w 11"/>
                <a:gd name="T17" fmla="*/ 2 h 5"/>
                <a:gd name="T18" fmla="*/ 0 w 11"/>
                <a:gd name="T19" fmla="*/ 1 h 5"/>
                <a:gd name="T20" fmla="*/ 0 w 11"/>
                <a:gd name="T21" fmla="*/ 1 h 5"/>
                <a:gd name="T22" fmla="*/ 1 w 11"/>
                <a:gd name="T23" fmla="*/ 0 h 5"/>
                <a:gd name="T24" fmla="*/ 2 w 1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46" name="Freeform 254"/>
            <p:cNvSpPr>
              <a:spLocks/>
            </p:cNvSpPr>
            <p:nvPr/>
          </p:nvSpPr>
          <p:spPr bwMode="auto">
            <a:xfrm>
              <a:off x="4503" y="2207"/>
              <a:ext cx="126" cy="57"/>
            </a:xfrm>
            <a:custGeom>
              <a:avLst/>
              <a:gdLst>
                <a:gd name="T0" fmla="*/ 23 w 126"/>
                <a:gd name="T1" fmla="*/ 0 h 57"/>
                <a:gd name="T2" fmla="*/ 103 w 126"/>
                <a:gd name="T3" fmla="*/ 23 h 57"/>
                <a:gd name="T4" fmla="*/ 126 w 126"/>
                <a:gd name="T5" fmla="*/ 34 h 57"/>
                <a:gd name="T6" fmla="*/ 126 w 126"/>
                <a:gd name="T7" fmla="*/ 46 h 57"/>
                <a:gd name="T8" fmla="*/ 126 w 126"/>
                <a:gd name="T9" fmla="*/ 46 h 57"/>
                <a:gd name="T10" fmla="*/ 114 w 126"/>
                <a:gd name="T11" fmla="*/ 57 h 57"/>
                <a:gd name="T12" fmla="*/ 103 w 126"/>
                <a:gd name="T13" fmla="*/ 57 h 57"/>
                <a:gd name="T14" fmla="*/ 23 w 126"/>
                <a:gd name="T15" fmla="*/ 34 h 57"/>
                <a:gd name="T16" fmla="*/ 0 w 126"/>
                <a:gd name="T17" fmla="*/ 23 h 57"/>
                <a:gd name="T18" fmla="*/ 0 w 126"/>
                <a:gd name="T19" fmla="*/ 11 h 57"/>
                <a:gd name="T20" fmla="*/ 0 w 126"/>
                <a:gd name="T21" fmla="*/ 11 h 57"/>
                <a:gd name="T22" fmla="*/ 12 w 126"/>
                <a:gd name="T23" fmla="*/ 0 h 57"/>
                <a:gd name="T24" fmla="*/ 23 w 126"/>
                <a:gd name="T25" fmla="*/ 0 h 57"/>
                <a:gd name="T26" fmla="*/ 23 w 126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57">
                  <a:moveTo>
                    <a:pt x="23" y="0"/>
                  </a:moveTo>
                  <a:lnTo>
                    <a:pt x="103" y="23"/>
                  </a:lnTo>
                  <a:lnTo>
                    <a:pt x="126" y="3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57"/>
                  </a:lnTo>
                  <a:lnTo>
                    <a:pt x="103" y="57"/>
                  </a:lnTo>
                  <a:lnTo>
                    <a:pt x="23" y="34"/>
                  </a:lnTo>
                  <a:lnTo>
                    <a:pt x="0" y="23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47" name="Freeform 255"/>
            <p:cNvSpPr>
              <a:spLocks/>
            </p:cNvSpPr>
            <p:nvPr/>
          </p:nvSpPr>
          <p:spPr bwMode="auto">
            <a:xfrm>
              <a:off x="4503" y="2207"/>
              <a:ext cx="126" cy="57"/>
            </a:xfrm>
            <a:custGeom>
              <a:avLst/>
              <a:gdLst>
                <a:gd name="T0" fmla="*/ 2 w 11"/>
                <a:gd name="T1" fmla="*/ 0 h 5"/>
                <a:gd name="T2" fmla="*/ 9 w 11"/>
                <a:gd name="T3" fmla="*/ 2 h 5"/>
                <a:gd name="T4" fmla="*/ 11 w 11"/>
                <a:gd name="T5" fmla="*/ 3 h 5"/>
                <a:gd name="T6" fmla="*/ 11 w 11"/>
                <a:gd name="T7" fmla="*/ 4 h 5"/>
                <a:gd name="T8" fmla="*/ 11 w 11"/>
                <a:gd name="T9" fmla="*/ 4 h 5"/>
                <a:gd name="T10" fmla="*/ 10 w 11"/>
                <a:gd name="T11" fmla="*/ 5 h 5"/>
                <a:gd name="T12" fmla="*/ 9 w 11"/>
                <a:gd name="T13" fmla="*/ 5 h 5"/>
                <a:gd name="T14" fmla="*/ 2 w 11"/>
                <a:gd name="T15" fmla="*/ 3 h 5"/>
                <a:gd name="T16" fmla="*/ 0 w 11"/>
                <a:gd name="T17" fmla="*/ 2 h 5"/>
                <a:gd name="T18" fmla="*/ 0 w 11"/>
                <a:gd name="T19" fmla="*/ 1 h 5"/>
                <a:gd name="T20" fmla="*/ 0 w 11"/>
                <a:gd name="T21" fmla="*/ 1 h 5"/>
                <a:gd name="T22" fmla="*/ 1 w 11"/>
                <a:gd name="T23" fmla="*/ 0 h 5"/>
                <a:gd name="T24" fmla="*/ 2 w 1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48" name="Line 256"/>
            <p:cNvSpPr>
              <a:spLocks noChangeShapeType="1"/>
            </p:cNvSpPr>
            <p:nvPr/>
          </p:nvSpPr>
          <p:spPr bwMode="auto">
            <a:xfrm flipV="1">
              <a:off x="4515" y="2196"/>
              <a:ext cx="4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49" name="Line 257"/>
            <p:cNvSpPr>
              <a:spLocks noChangeShapeType="1"/>
            </p:cNvSpPr>
            <p:nvPr/>
          </p:nvSpPr>
          <p:spPr bwMode="auto">
            <a:xfrm flipV="1">
              <a:off x="4572" y="2207"/>
              <a:ext cx="4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0" name="Freeform 258"/>
            <p:cNvSpPr>
              <a:spLocks/>
            </p:cNvSpPr>
            <p:nvPr/>
          </p:nvSpPr>
          <p:spPr bwMode="auto">
            <a:xfrm>
              <a:off x="4503" y="2264"/>
              <a:ext cx="126" cy="46"/>
            </a:xfrm>
            <a:custGeom>
              <a:avLst/>
              <a:gdLst>
                <a:gd name="T0" fmla="*/ 23 w 126"/>
                <a:gd name="T1" fmla="*/ 0 h 46"/>
                <a:gd name="T2" fmla="*/ 103 w 126"/>
                <a:gd name="T3" fmla="*/ 23 h 46"/>
                <a:gd name="T4" fmla="*/ 126 w 126"/>
                <a:gd name="T5" fmla="*/ 34 h 46"/>
                <a:gd name="T6" fmla="*/ 126 w 126"/>
                <a:gd name="T7" fmla="*/ 46 h 46"/>
                <a:gd name="T8" fmla="*/ 126 w 126"/>
                <a:gd name="T9" fmla="*/ 46 h 46"/>
                <a:gd name="T10" fmla="*/ 114 w 126"/>
                <a:gd name="T11" fmla="*/ 46 h 46"/>
                <a:gd name="T12" fmla="*/ 103 w 126"/>
                <a:gd name="T13" fmla="*/ 46 h 46"/>
                <a:gd name="T14" fmla="*/ 23 w 126"/>
                <a:gd name="T15" fmla="*/ 23 h 46"/>
                <a:gd name="T16" fmla="*/ 0 w 126"/>
                <a:gd name="T17" fmla="*/ 23 h 46"/>
                <a:gd name="T18" fmla="*/ 0 w 126"/>
                <a:gd name="T19" fmla="*/ 12 h 46"/>
                <a:gd name="T20" fmla="*/ 0 w 126"/>
                <a:gd name="T21" fmla="*/ 12 h 46"/>
                <a:gd name="T22" fmla="*/ 12 w 126"/>
                <a:gd name="T23" fmla="*/ 0 h 46"/>
                <a:gd name="T24" fmla="*/ 23 w 126"/>
                <a:gd name="T25" fmla="*/ 0 h 46"/>
                <a:gd name="T26" fmla="*/ 23 w 12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46">
                  <a:moveTo>
                    <a:pt x="23" y="0"/>
                  </a:moveTo>
                  <a:lnTo>
                    <a:pt x="103" y="23"/>
                  </a:lnTo>
                  <a:lnTo>
                    <a:pt x="126" y="3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6"/>
                  </a:lnTo>
                  <a:lnTo>
                    <a:pt x="103" y="46"/>
                  </a:lnTo>
                  <a:lnTo>
                    <a:pt x="23" y="23"/>
                  </a:lnTo>
                  <a:lnTo>
                    <a:pt x="0" y="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1" name="Freeform 259"/>
            <p:cNvSpPr>
              <a:spLocks/>
            </p:cNvSpPr>
            <p:nvPr/>
          </p:nvSpPr>
          <p:spPr bwMode="auto">
            <a:xfrm>
              <a:off x="4503" y="2264"/>
              <a:ext cx="126" cy="46"/>
            </a:xfrm>
            <a:custGeom>
              <a:avLst/>
              <a:gdLst>
                <a:gd name="T0" fmla="*/ 2 w 11"/>
                <a:gd name="T1" fmla="*/ 0 h 4"/>
                <a:gd name="T2" fmla="*/ 9 w 11"/>
                <a:gd name="T3" fmla="*/ 2 h 4"/>
                <a:gd name="T4" fmla="*/ 11 w 11"/>
                <a:gd name="T5" fmla="*/ 3 h 4"/>
                <a:gd name="T6" fmla="*/ 11 w 11"/>
                <a:gd name="T7" fmla="*/ 4 h 4"/>
                <a:gd name="T8" fmla="*/ 11 w 11"/>
                <a:gd name="T9" fmla="*/ 4 h 4"/>
                <a:gd name="T10" fmla="*/ 10 w 11"/>
                <a:gd name="T11" fmla="*/ 4 h 4"/>
                <a:gd name="T12" fmla="*/ 9 w 11"/>
                <a:gd name="T13" fmla="*/ 4 h 4"/>
                <a:gd name="T14" fmla="*/ 2 w 11"/>
                <a:gd name="T15" fmla="*/ 2 h 4"/>
                <a:gd name="T16" fmla="*/ 0 w 11"/>
                <a:gd name="T17" fmla="*/ 2 h 4"/>
                <a:gd name="T18" fmla="*/ 0 w 11"/>
                <a:gd name="T19" fmla="*/ 1 h 4"/>
                <a:gd name="T20" fmla="*/ 0 w 11"/>
                <a:gd name="T21" fmla="*/ 1 h 4"/>
                <a:gd name="T22" fmla="*/ 1 w 11"/>
                <a:gd name="T23" fmla="*/ 0 h 4"/>
                <a:gd name="T24" fmla="*/ 2 w 11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2" name="Line 260"/>
            <p:cNvSpPr>
              <a:spLocks noChangeShapeType="1"/>
            </p:cNvSpPr>
            <p:nvPr/>
          </p:nvSpPr>
          <p:spPr bwMode="auto">
            <a:xfrm flipV="1">
              <a:off x="4515" y="2310"/>
              <a:ext cx="4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3" name="Line 261"/>
            <p:cNvSpPr>
              <a:spLocks noChangeShapeType="1"/>
            </p:cNvSpPr>
            <p:nvPr/>
          </p:nvSpPr>
          <p:spPr bwMode="auto">
            <a:xfrm flipV="1">
              <a:off x="4572" y="2310"/>
              <a:ext cx="45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4" name="Freeform 262"/>
            <p:cNvSpPr>
              <a:spLocks/>
            </p:cNvSpPr>
            <p:nvPr/>
          </p:nvSpPr>
          <p:spPr bwMode="auto">
            <a:xfrm>
              <a:off x="4503" y="2321"/>
              <a:ext cx="126" cy="46"/>
            </a:xfrm>
            <a:custGeom>
              <a:avLst/>
              <a:gdLst>
                <a:gd name="T0" fmla="*/ 23 w 126"/>
                <a:gd name="T1" fmla="*/ 0 h 46"/>
                <a:gd name="T2" fmla="*/ 103 w 126"/>
                <a:gd name="T3" fmla="*/ 23 h 46"/>
                <a:gd name="T4" fmla="*/ 126 w 126"/>
                <a:gd name="T5" fmla="*/ 34 h 46"/>
                <a:gd name="T6" fmla="*/ 126 w 126"/>
                <a:gd name="T7" fmla="*/ 46 h 46"/>
                <a:gd name="T8" fmla="*/ 126 w 126"/>
                <a:gd name="T9" fmla="*/ 46 h 46"/>
                <a:gd name="T10" fmla="*/ 114 w 126"/>
                <a:gd name="T11" fmla="*/ 46 h 46"/>
                <a:gd name="T12" fmla="*/ 103 w 126"/>
                <a:gd name="T13" fmla="*/ 46 h 46"/>
                <a:gd name="T14" fmla="*/ 23 w 126"/>
                <a:gd name="T15" fmla="*/ 23 h 46"/>
                <a:gd name="T16" fmla="*/ 0 w 126"/>
                <a:gd name="T17" fmla="*/ 23 h 46"/>
                <a:gd name="T18" fmla="*/ 0 w 126"/>
                <a:gd name="T19" fmla="*/ 12 h 46"/>
                <a:gd name="T20" fmla="*/ 0 w 126"/>
                <a:gd name="T21" fmla="*/ 12 h 46"/>
                <a:gd name="T22" fmla="*/ 12 w 126"/>
                <a:gd name="T23" fmla="*/ 0 h 46"/>
                <a:gd name="T24" fmla="*/ 23 w 126"/>
                <a:gd name="T25" fmla="*/ 0 h 46"/>
                <a:gd name="T26" fmla="*/ 23 w 12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46">
                  <a:moveTo>
                    <a:pt x="23" y="0"/>
                  </a:moveTo>
                  <a:lnTo>
                    <a:pt x="103" y="23"/>
                  </a:lnTo>
                  <a:lnTo>
                    <a:pt x="126" y="3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6"/>
                  </a:lnTo>
                  <a:lnTo>
                    <a:pt x="103" y="46"/>
                  </a:lnTo>
                  <a:lnTo>
                    <a:pt x="23" y="23"/>
                  </a:lnTo>
                  <a:lnTo>
                    <a:pt x="0" y="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5" name="Freeform 263"/>
            <p:cNvSpPr>
              <a:spLocks/>
            </p:cNvSpPr>
            <p:nvPr/>
          </p:nvSpPr>
          <p:spPr bwMode="auto">
            <a:xfrm>
              <a:off x="4503" y="2321"/>
              <a:ext cx="126" cy="46"/>
            </a:xfrm>
            <a:custGeom>
              <a:avLst/>
              <a:gdLst>
                <a:gd name="T0" fmla="*/ 2 w 11"/>
                <a:gd name="T1" fmla="*/ 0 h 4"/>
                <a:gd name="T2" fmla="*/ 9 w 11"/>
                <a:gd name="T3" fmla="*/ 2 h 4"/>
                <a:gd name="T4" fmla="*/ 11 w 11"/>
                <a:gd name="T5" fmla="*/ 3 h 4"/>
                <a:gd name="T6" fmla="*/ 11 w 11"/>
                <a:gd name="T7" fmla="*/ 4 h 4"/>
                <a:gd name="T8" fmla="*/ 11 w 11"/>
                <a:gd name="T9" fmla="*/ 4 h 4"/>
                <a:gd name="T10" fmla="*/ 10 w 11"/>
                <a:gd name="T11" fmla="*/ 4 h 4"/>
                <a:gd name="T12" fmla="*/ 9 w 11"/>
                <a:gd name="T13" fmla="*/ 4 h 4"/>
                <a:gd name="T14" fmla="*/ 2 w 11"/>
                <a:gd name="T15" fmla="*/ 2 h 4"/>
                <a:gd name="T16" fmla="*/ 0 w 11"/>
                <a:gd name="T17" fmla="*/ 2 h 4"/>
                <a:gd name="T18" fmla="*/ 0 w 11"/>
                <a:gd name="T19" fmla="*/ 1 h 4"/>
                <a:gd name="T20" fmla="*/ 0 w 11"/>
                <a:gd name="T21" fmla="*/ 1 h 4"/>
                <a:gd name="T22" fmla="*/ 1 w 11"/>
                <a:gd name="T23" fmla="*/ 0 h 4"/>
                <a:gd name="T24" fmla="*/ 2 w 11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6" name="Line 264"/>
            <p:cNvSpPr>
              <a:spLocks noChangeShapeType="1"/>
            </p:cNvSpPr>
            <p:nvPr/>
          </p:nvSpPr>
          <p:spPr bwMode="auto">
            <a:xfrm flipV="1">
              <a:off x="4515" y="2355"/>
              <a:ext cx="45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7" name="Line 265"/>
            <p:cNvSpPr>
              <a:spLocks noChangeShapeType="1"/>
            </p:cNvSpPr>
            <p:nvPr/>
          </p:nvSpPr>
          <p:spPr bwMode="auto">
            <a:xfrm flipV="1">
              <a:off x="4572" y="2367"/>
              <a:ext cx="45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8" name="Freeform 266"/>
            <p:cNvSpPr>
              <a:spLocks/>
            </p:cNvSpPr>
            <p:nvPr/>
          </p:nvSpPr>
          <p:spPr bwMode="auto">
            <a:xfrm>
              <a:off x="4503" y="2435"/>
              <a:ext cx="126" cy="46"/>
            </a:xfrm>
            <a:custGeom>
              <a:avLst/>
              <a:gdLst>
                <a:gd name="T0" fmla="*/ 23 w 126"/>
                <a:gd name="T1" fmla="*/ 0 h 46"/>
                <a:gd name="T2" fmla="*/ 103 w 126"/>
                <a:gd name="T3" fmla="*/ 23 h 46"/>
                <a:gd name="T4" fmla="*/ 126 w 126"/>
                <a:gd name="T5" fmla="*/ 23 h 46"/>
                <a:gd name="T6" fmla="*/ 126 w 126"/>
                <a:gd name="T7" fmla="*/ 35 h 46"/>
                <a:gd name="T8" fmla="*/ 126 w 126"/>
                <a:gd name="T9" fmla="*/ 35 h 46"/>
                <a:gd name="T10" fmla="*/ 114 w 126"/>
                <a:gd name="T11" fmla="*/ 46 h 46"/>
                <a:gd name="T12" fmla="*/ 103 w 126"/>
                <a:gd name="T13" fmla="*/ 46 h 46"/>
                <a:gd name="T14" fmla="*/ 23 w 126"/>
                <a:gd name="T15" fmla="*/ 23 h 46"/>
                <a:gd name="T16" fmla="*/ 0 w 126"/>
                <a:gd name="T17" fmla="*/ 12 h 46"/>
                <a:gd name="T18" fmla="*/ 0 w 126"/>
                <a:gd name="T19" fmla="*/ 0 h 46"/>
                <a:gd name="T20" fmla="*/ 0 w 126"/>
                <a:gd name="T21" fmla="*/ 0 h 46"/>
                <a:gd name="T22" fmla="*/ 12 w 126"/>
                <a:gd name="T23" fmla="*/ 0 h 46"/>
                <a:gd name="T24" fmla="*/ 23 w 126"/>
                <a:gd name="T25" fmla="*/ 0 h 46"/>
                <a:gd name="T26" fmla="*/ 23 w 12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46">
                  <a:moveTo>
                    <a:pt x="23" y="0"/>
                  </a:moveTo>
                  <a:lnTo>
                    <a:pt x="103" y="23"/>
                  </a:lnTo>
                  <a:lnTo>
                    <a:pt x="126" y="23"/>
                  </a:lnTo>
                  <a:lnTo>
                    <a:pt x="126" y="35"/>
                  </a:lnTo>
                  <a:lnTo>
                    <a:pt x="126" y="35"/>
                  </a:lnTo>
                  <a:lnTo>
                    <a:pt x="114" y="46"/>
                  </a:lnTo>
                  <a:lnTo>
                    <a:pt x="103" y="46"/>
                  </a:lnTo>
                  <a:lnTo>
                    <a:pt x="23" y="23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59" name="Freeform 267"/>
            <p:cNvSpPr>
              <a:spLocks/>
            </p:cNvSpPr>
            <p:nvPr/>
          </p:nvSpPr>
          <p:spPr bwMode="auto">
            <a:xfrm>
              <a:off x="4503" y="2435"/>
              <a:ext cx="126" cy="46"/>
            </a:xfrm>
            <a:custGeom>
              <a:avLst/>
              <a:gdLst>
                <a:gd name="T0" fmla="*/ 2 w 11"/>
                <a:gd name="T1" fmla="*/ 0 h 4"/>
                <a:gd name="T2" fmla="*/ 9 w 11"/>
                <a:gd name="T3" fmla="*/ 2 h 4"/>
                <a:gd name="T4" fmla="*/ 11 w 11"/>
                <a:gd name="T5" fmla="*/ 2 h 4"/>
                <a:gd name="T6" fmla="*/ 11 w 11"/>
                <a:gd name="T7" fmla="*/ 3 h 4"/>
                <a:gd name="T8" fmla="*/ 11 w 11"/>
                <a:gd name="T9" fmla="*/ 3 h 4"/>
                <a:gd name="T10" fmla="*/ 10 w 11"/>
                <a:gd name="T11" fmla="*/ 4 h 4"/>
                <a:gd name="T12" fmla="*/ 9 w 11"/>
                <a:gd name="T13" fmla="*/ 4 h 4"/>
                <a:gd name="T14" fmla="*/ 2 w 11"/>
                <a:gd name="T15" fmla="*/ 2 h 4"/>
                <a:gd name="T16" fmla="*/ 0 w 11"/>
                <a:gd name="T17" fmla="*/ 1 h 4"/>
                <a:gd name="T18" fmla="*/ 0 w 11"/>
                <a:gd name="T19" fmla="*/ 0 h 4"/>
                <a:gd name="T20" fmla="*/ 0 w 11"/>
                <a:gd name="T21" fmla="*/ 0 h 4"/>
                <a:gd name="T22" fmla="*/ 1 w 11"/>
                <a:gd name="T23" fmla="*/ 0 h 4"/>
                <a:gd name="T24" fmla="*/ 2 w 11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lnTo>
                    <a:pt x="9" y="2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0" y="4"/>
                  </a:lnTo>
                  <a:lnTo>
                    <a:pt x="9" y="4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0" name="Line 268"/>
            <p:cNvSpPr>
              <a:spLocks noChangeShapeType="1"/>
            </p:cNvSpPr>
            <p:nvPr/>
          </p:nvSpPr>
          <p:spPr bwMode="auto">
            <a:xfrm flipV="1">
              <a:off x="4515" y="2470"/>
              <a:ext cx="45" cy="2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1" name="Line 269"/>
            <p:cNvSpPr>
              <a:spLocks noChangeShapeType="1"/>
            </p:cNvSpPr>
            <p:nvPr/>
          </p:nvSpPr>
          <p:spPr bwMode="auto">
            <a:xfrm flipV="1">
              <a:off x="4572" y="2481"/>
              <a:ext cx="45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2" name="Freeform 270"/>
            <p:cNvSpPr>
              <a:spLocks/>
            </p:cNvSpPr>
            <p:nvPr/>
          </p:nvSpPr>
          <p:spPr bwMode="auto">
            <a:xfrm>
              <a:off x="4503" y="2538"/>
              <a:ext cx="126" cy="57"/>
            </a:xfrm>
            <a:custGeom>
              <a:avLst/>
              <a:gdLst>
                <a:gd name="T0" fmla="*/ 23 w 126"/>
                <a:gd name="T1" fmla="*/ 0 h 57"/>
                <a:gd name="T2" fmla="*/ 103 w 126"/>
                <a:gd name="T3" fmla="*/ 23 h 57"/>
                <a:gd name="T4" fmla="*/ 126 w 126"/>
                <a:gd name="T5" fmla="*/ 34 h 57"/>
                <a:gd name="T6" fmla="*/ 126 w 126"/>
                <a:gd name="T7" fmla="*/ 46 h 57"/>
                <a:gd name="T8" fmla="*/ 126 w 126"/>
                <a:gd name="T9" fmla="*/ 46 h 57"/>
                <a:gd name="T10" fmla="*/ 114 w 126"/>
                <a:gd name="T11" fmla="*/ 57 h 57"/>
                <a:gd name="T12" fmla="*/ 103 w 126"/>
                <a:gd name="T13" fmla="*/ 57 h 57"/>
                <a:gd name="T14" fmla="*/ 23 w 126"/>
                <a:gd name="T15" fmla="*/ 34 h 57"/>
                <a:gd name="T16" fmla="*/ 0 w 126"/>
                <a:gd name="T17" fmla="*/ 23 h 57"/>
                <a:gd name="T18" fmla="*/ 0 w 126"/>
                <a:gd name="T19" fmla="*/ 12 h 57"/>
                <a:gd name="T20" fmla="*/ 0 w 126"/>
                <a:gd name="T21" fmla="*/ 12 h 57"/>
                <a:gd name="T22" fmla="*/ 12 w 126"/>
                <a:gd name="T23" fmla="*/ 0 h 57"/>
                <a:gd name="T24" fmla="*/ 23 w 126"/>
                <a:gd name="T25" fmla="*/ 0 h 57"/>
                <a:gd name="T26" fmla="*/ 23 w 126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57">
                  <a:moveTo>
                    <a:pt x="23" y="0"/>
                  </a:moveTo>
                  <a:lnTo>
                    <a:pt x="103" y="23"/>
                  </a:lnTo>
                  <a:lnTo>
                    <a:pt x="126" y="3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57"/>
                  </a:lnTo>
                  <a:lnTo>
                    <a:pt x="103" y="57"/>
                  </a:lnTo>
                  <a:lnTo>
                    <a:pt x="23" y="34"/>
                  </a:lnTo>
                  <a:lnTo>
                    <a:pt x="0" y="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3" name="Freeform 271"/>
            <p:cNvSpPr>
              <a:spLocks/>
            </p:cNvSpPr>
            <p:nvPr/>
          </p:nvSpPr>
          <p:spPr bwMode="auto">
            <a:xfrm>
              <a:off x="4503" y="2538"/>
              <a:ext cx="126" cy="57"/>
            </a:xfrm>
            <a:custGeom>
              <a:avLst/>
              <a:gdLst>
                <a:gd name="T0" fmla="*/ 2 w 11"/>
                <a:gd name="T1" fmla="*/ 0 h 5"/>
                <a:gd name="T2" fmla="*/ 9 w 11"/>
                <a:gd name="T3" fmla="*/ 2 h 5"/>
                <a:gd name="T4" fmla="*/ 11 w 11"/>
                <a:gd name="T5" fmla="*/ 3 h 5"/>
                <a:gd name="T6" fmla="*/ 11 w 11"/>
                <a:gd name="T7" fmla="*/ 4 h 5"/>
                <a:gd name="T8" fmla="*/ 11 w 11"/>
                <a:gd name="T9" fmla="*/ 4 h 5"/>
                <a:gd name="T10" fmla="*/ 10 w 11"/>
                <a:gd name="T11" fmla="*/ 5 h 5"/>
                <a:gd name="T12" fmla="*/ 9 w 11"/>
                <a:gd name="T13" fmla="*/ 5 h 5"/>
                <a:gd name="T14" fmla="*/ 2 w 11"/>
                <a:gd name="T15" fmla="*/ 3 h 5"/>
                <a:gd name="T16" fmla="*/ 0 w 11"/>
                <a:gd name="T17" fmla="*/ 2 h 5"/>
                <a:gd name="T18" fmla="*/ 0 w 11"/>
                <a:gd name="T19" fmla="*/ 1 h 5"/>
                <a:gd name="T20" fmla="*/ 0 w 11"/>
                <a:gd name="T21" fmla="*/ 1 h 5"/>
                <a:gd name="T22" fmla="*/ 1 w 11"/>
                <a:gd name="T23" fmla="*/ 0 h 5"/>
                <a:gd name="T24" fmla="*/ 2 w 1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4" name="Line 272"/>
            <p:cNvSpPr>
              <a:spLocks noChangeShapeType="1"/>
            </p:cNvSpPr>
            <p:nvPr/>
          </p:nvSpPr>
          <p:spPr bwMode="auto">
            <a:xfrm flipV="1">
              <a:off x="4515" y="2584"/>
              <a:ext cx="4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5" name="Line 273"/>
            <p:cNvSpPr>
              <a:spLocks noChangeShapeType="1"/>
            </p:cNvSpPr>
            <p:nvPr/>
          </p:nvSpPr>
          <p:spPr bwMode="auto">
            <a:xfrm flipV="1">
              <a:off x="4572" y="2595"/>
              <a:ext cx="45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6" name="Freeform 274"/>
            <p:cNvSpPr>
              <a:spLocks/>
            </p:cNvSpPr>
            <p:nvPr/>
          </p:nvSpPr>
          <p:spPr bwMode="auto">
            <a:xfrm>
              <a:off x="4503" y="2652"/>
              <a:ext cx="126" cy="57"/>
            </a:xfrm>
            <a:custGeom>
              <a:avLst/>
              <a:gdLst>
                <a:gd name="T0" fmla="*/ 23 w 126"/>
                <a:gd name="T1" fmla="*/ 0 h 57"/>
                <a:gd name="T2" fmla="*/ 103 w 126"/>
                <a:gd name="T3" fmla="*/ 23 h 57"/>
                <a:gd name="T4" fmla="*/ 126 w 126"/>
                <a:gd name="T5" fmla="*/ 35 h 57"/>
                <a:gd name="T6" fmla="*/ 126 w 126"/>
                <a:gd name="T7" fmla="*/ 46 h 57"/>
                <a:gd name="T8" fmla="*/ 126 w 126"/>
                <a:gd name="T9" fmla="*/ 46 h 57"/>
                <a:gd name="T10" fmla="*/ 114 w 126"/>
                <a:gd name="T11" fmla="*/ 57 h 57"/>
                <a:gd name="T12" fmla="*/ 103 w 126"/>
                <a:gd name="T13" fmla="*/ 57 h 57"/>
                <a:gd name="T14" fmla="*/ 23 w 126"/>
                <a:gd name="T15" fmla="*/ 35 h 57"/>
                <a:gd name="T16" fmla="*/ 0 w 126"/>
                <a:gd name="T17" fmla="*/ 23 h 57"/>
                <a:gd name="T18" fmla="*/ 0 w 126"/>
                <a:gd name="T19" fmla="*/ 12 h 57"/>
                <a:gd name="T20" fmla="*/ 0 w 126"/>
                <a:gd name="T21" fmla="*/ 12 h 57"/>
                <a:gd name="T22" fmla="*/ 12 w 126"/>
                <a:gd name="T23" fmla="*/ 0 h 57"/>
                <a:gd name="T24" fmla="*/ 23 w 126"/>
                <a:gd name="T25" fmla="*/ 0 h 57"/>
                <a:gd name="T26" fmla="*/ 23 w 126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57">
                  <a:moveTo>
                    <a:pt x="23" y="0"/>
                  </a:moveTo>
                  <a:lnTo>
                    <a:pt x="103" y="23"/>
                  </a:lnTo>
                  <a:lnTo>
                    <a:pt x="126" y="35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57"/>
                  </a:lnTo>
                  <a:lnTo>
                    <a:pt x="103" y="57"/>
                  </a:lnTo>
                  <a:lnTo>
                    <a:pt x="23" y="35"/>
                  </a:lnTo>
                  <a:lnTo>
                    <a:pt x="0" y="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7" name="Freeform 275"/>
            <p:cNvSpPr>
              <a:spLocks/>
            </p:cNvSpPr>
            <p:nvPr/>
          </p:nvSpPr>
          <p:spPr bwMode="auto">
            <a:xfrm>
              <a:off x="4503" y="2652"/>
              <a:ext cx="126" cy="57"/>
            </a:xfrm>
            <a:custGeom>
              <a:avLst/>
              <a:gdLst>
                <a:gd name="T0" fmla="*/ 2 w 11"/>
                <a:gd name="T1" fmla="*/ 0 h 5"/>
                <a:gd name="T2" fmla="*/ 9 w 11"/>
                <a:gd name="T3" fmla="*/ 2 h 5"/>
                <a:gd name="T4" fmla="*/ 11 w 11"/>
                <a:gd name="T5" fmla="*/ 3 h 5"/>
                <a:gd name="T6" fmla="*/ 11 w 11"/>
                <a:gd name="T7" fmla="*/ 4 h 5"/>
                <a:gd name="T8" fmla="*/ 11 w 11"/>
                <a:gd name="T9" fmla="*/ 4 h 5"/>
                <a:gd name="T10" fmla="*/ 10 w 11"/>
                <a:gd name="T11" fmla="*/ 5 h 5"/>
                <a:gd name="T12" fmla="*/ 9 w 11"/>
                <a:gd name="T13" fmla="*/ 5 h 5"/>
                <a:gd name="T14" fmla="*/ 2 w 11"/>
                <a:gd name="T15" fmla="*/ 3 h 5"/>
                <a:gd name="T16" fmla="*/ 0 w 11"/>
                <a:gd name="T17" fmla="*/ 2 h 5"/>
                <a:gd name="T18" fmla="*/ 0 w 11"/>
                <a:gd name="T19" fmla="*/ 1 h 5"/>
                <a:gd name="T20" fmla="*/ 0 w 11"/>
                <a:gd name="T21" fmla="*/ 1 h 5"/>
                <a:gd name="T22" fmla="*/ 1 w 11"/>
                <a:gd name="T23" fmla="*/ 0 h 5"/>
                <a:gd name="T24" fmla="*/ 2 w 1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8" name="Line 276"/>
            <p:cNvSpPr>
              <a:spLocks noChangeShapeType="1"/>
            </p:cNvSpPr>
            <p:nvPr/>
          </p:nvSpPr>
          <p:spPr bwMode="auto">
            <a:xfrm flipV="1">
              <a:off x="4515" y="2698"/>
              <a:ext cx="4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69" name="Line 277"/>
            <p:cNvSpPr>
              <a:spLocks noChangeShapeType="1"/>
            </p:cNvSpPr>
            <p:nvPr/>
          </p:nvSpPr>
          <p:spPr bwMode="auto">
            <a:xfrm flipV="1">
              <a:off x="4572" y="2709"/>
              <a:ext cx="45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0" name="Freeform 278"/>
            <p:cNvSpPr>
              <a:spLocks/>
            </p:cNvSpPr>
            <p:nvPr/>
          </p:nvSpPr>
          <p:spPr bwMode="auto">
            <a:xfrm>
              <a:off x="4503" y="2378"/>
              <a:ext cx="126" cy="46"/>
            </a:xfrm>
            <a:custGeom>
              <a:avLst/>
              <a:gdLst>
                <a:gd name="T0" fmla="*/ 23 w 126"/>
                <a:gd name="T1" fmla="*/ 0 h 46"/>
                <a:gd name="T2" fmla="*/ 103 w 126"/>
                <a:gd name="T3" fmla="*/ 23 h 46"/>
                <a:gd name="T4" fmla="*/ 126 w 126"/>
                <a:gd name="T5" fmla="*/ 35 h 46"/>
                <a:gd name="T6" fmla="*/ 126 w 126"/>
                <a:gd name="T7" fmla="*/ 46 h 46"/>
                <a:gd name="T8" fmla="*/ 126 w 126"/>
                <a:gd name="T9" fmla="*/ 46 h 46"/>
                <a:gd name="T10" fmla="*/ 114 w 126"/>
                <a:gd name="T11" fmla="*/ 46 h 46"/>
                <a:gd name="T12" fmla="*/ 103 w 126"/>
                <a:gd name="T13" fmla="*/ 46 h 46"/>
                <a:gd name="T14" fmla="*/ 23 w 126"/>
                <a:gd name="T15" fmla="*/ 23 h 46"/>
                <a:gd name="T16" fmla="*/ 0 w 126"/>
                <a:gd name="T17" fmla="*/ 12 h 46"/>
                <a:gd name="T18" fmla="*/ 0 w 126"/>
                <a:gd name="T19" fmla="*/ 0 h 46"/>
                <a:gd name="T20" fmla="*/ 0 w 126"/>
                <a:gd name="T21" fmla="*/ 0 h 46"/>
                <a:gd name="T22" fmla="*/ 12 w 126"/>
                <a:gd name="T23" fmla="*/ 0 h 46"/>
                <a:gd name="T24" fmla="*/ 23 w 126"/>
                <a:gd name="T25" fmla="*/ 0 h 46"/>
                <a:gd name="T26" fmla="*/ 23 w 12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46">
                  <a:moveTo>
                    <a:pt x="23" y="0"/>
                  </a:moveTo>
                  <a:lnTo>
                    <a:pt x="103" y="23"/>
                  </a:lnTo>
                  <a:lnTo>
                    <a:pt x="126" y="35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6"/>
                  </a:lnTo>
                  <a:lnTo>
                    <a:pt x="103" y="46"/>
                  </a:lnTo>
                  <a:lnTo>
                    <a:pt x="23" y="23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1" name="Freeform 279"/>
            <p:cNvSpPr>
              <a:spLocks/>
            </p:cNvSpPr>
            <p:nvPr/>
          </p:nvSpPr>
          <p:spPr bwMode="auto">
            <a:xfrm>
              <a:off x="4503" y="2378"/>
              <a:ext cx="126" cy="46"/>
            </a:xfrm>
            <a:custGeom>
              <a:avLst/>
              <a:gdLst>
                <a:gd name="T0" fmla="*/ 2 w 11"/>
                <a:gd name="T1" fmla="*/ 0 h 4"/>
                <a:gd name="T2" fmla="*/ 9 w 11"/>
                <a:gd name="T3" fmla="*/ 2 h 4"/>
                <a:gd name="T4" fmla="*/ 11 w 11"/>
                <a:gd name="T5" fmla="*/ 3 h 4"/>
                <a:gd name="T6" fmla="*/ 11 w 11"/>
                <a:gd name="T7" fmla="*/ 4 h 4"/>
                <a:gd name="T8" fmla="*/ 11 w 11"/>
                <a:gd name="T9" fmla="*/ 4 h 4"/>
                <a:gd name="T10" fmla="*/ 10 w 11"/>
                <a:gd name="T11" fmla="*/ 4 h 4"/>
                <a:gd name="T12" fmla="*/ 9 w 11"/>
                <a:gd name="T13" fmla="*/ 4 h 4"/>
                <a:gd name="T14" fmla="*/ 2 w 11"/>
                <a:gd name="T15" fmla="*/ 2 h 4"/>
                <a:gd name="T16" fmla="*/ 0 w 11"/>
                <a:gd name="T17" fmla="*/ 1 h 4"/>
                <a:gd name="T18" fmla="*/ 0 w 11"/>
                <a:gd name="T19" fmla="*/ 0 h 4"/>
                <a:gd name="T20" fmla="*/ 0 w 11"/>
                <a:gd name="T21" fmla="*/ 0 h 4"/>
                <a:gd name="T22" fmla="*/ 1 w 11"/>
                <a:gd name="T23" fmla="*/ 0 h 4"/>
                <a:gd name="T24" fmla="*/ 2 w 11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2" name="Line 280"/>
            <p:cNvSpPr>
              <a:spLocks noChangeShapeType="1"/>
            </p:cNvSpPr>
            <p:nvPr/>
          </p:nvSpPr>
          <p:spPr bwMode="auto">
            <a:xfrm flipV="1">
              <a:off x="4515" y="2413"/>
              <a:ext cx="45" cy="2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3" name="Line 281"/>
            <p:cNvSpPr>
              <a:spLocks noChangeShapeType="1"/>
            </p:cNvSpPr>
            <p:nvPr/>
          </p:nvSpPr>
          <p:spPr bwMode="auto">
            <a:xfrm flipV="1">
              <a:off x="4572" y="2424"/>
              <a:ext cx="45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4" name="Freeform 282"/>
            <p:cNvSpPr>
              <a:spLocks/>
            </p:cNvSpPr>
            <p:nvPr/>
          </p:nvSpPr>
          <p:spPr bwMode="auto">
            <a:xfrm>
              <a:off x="4503" y="2709"/>
              <a:ext cx="126" cy="46"/>
            </a:xfrm>
            <a:custGeom>
              <a:avLst/>
              <a:gdLst>
                <a:gd name="T0" fmla="*/ 23 w 126"/>
                <a:gd name="T1" fmla="*/ 0 h 46"/>
                <a:gd name="T2" fmla="*/ 103 w 126"/>
                <a:gd name="T3" fmla="*/ 23 h 46"/>
                <a:gd name="T4" fmla="*/ 126 w 126"/>
                <a:gd name="T5" fmla="*/ 35 h 46"/>
                <a:gd name="T6" fmla="*/ 126 w 126"/>
                <a:gd name="T7" fmla="*/ 46 h 46"/>
                <a:gd name="T8" fmla="*/ 126 w 126"/>
                <a:gd name="T9" fmla="*/ 46 h 46"/>
                <a:gd name="T10" fmla="*/ 114 w 126"/>
                <a:gd name="T11" fmla="*/ 46 h 46"/>
                <a:gd name="T12" fmla="*/ 103 w 126"/>
                <a:gd name="T13" fmla="*/ 46 h 46"/>
                <a:gd name="T14" fmla="*/ 23 w 126"/>
                <a:gd name="T15" fmla="*/ 23 h 46"/>
                <a:gd name="T16" fmla="*/ 0 w 126"/>
                <a:gd name="T17" fmla="*/ 23 h 46"/>
                <a:gd name="T18" fmla="*/ 0 w 126"/>
                <a:gd name="T19" fmla="*/ 12 h 46"/>
                <a:gd name="T20" fmla="*/ 0 w 126"/>
                <a:gd name="T21" fmla="*/ 12 h 46"/>
                <a:gd name="T22" fmla="*/ 12 w 126"/>
                <a:gd name="T23" fmla="*/ 0 h 46"/>
                <a:gd name="T24" fmla="*/ 23 w 126"/>
                <a:gd name="T25" fmla="*/ 0 h 46"/>
                <a:gd name="T26" fmla="*/ 23 w 12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46">
                  <a:moveTo>
                    <a:pt x="23" y="0"/>
                  </a:moveTo>
                  <a:lnTo>
                    <a:pt x="103" y="23"/>
                  </a:lnTo>
                  <a:lnTo>
                    <a:pt x="126" y="35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6"/>
                  </a:lnTo>
                  <a:lnTo>
                    <a:pt x="103" y="46"/>
                  </a:lnTo>
                  <a:lnTo>
                    <a:pt x="23" y="23"/>
                  </a:lnTo>
                  <a:lnTo>
                    <a:pt x="0" y="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5" name="Freeform 283"/>
            <p:cNvSpPr>
              <a:spLocks/>
            </p:cNvSpPr>
            <p:nvPr/>
          </p:nvSpPr>
          <p:spPr bwMode="auto">
            <a:xfrm>
              <a:off x="4503" y="2709"/>
              <a:ext cx="126" cy="46"/>
            </a:xfrm>
            <a:custGeom>
              <a:avLst/>
              <a:gdLst>
                <a:gd name="T0" fmla="*/ 2 w 11"/>
                <a:gd name="T1" fmla="*/ 0 h 4"/>
                <a:gd name="T2" fmla="*/ 9 w 11"/>
                <a:gd name="T3" fmla="*/ 2 h 4"/>
                <a:gd name="T4" fmla="*/ 11 w 11"/>
                <a:gd name="T5" fmla="*/ 3 h 4"/>
                <a:gd name="T6" fmla="*/ 11 w 11"/>
                <a:gd name="T7" fmla="*/ 4 h 4"/>
                <a:gd name="T8" fmla="*/ 11 w 11"/>
                <a:gd name="T9" fmla="*/ 4 h 4"/>
                <a:gd name="T10" fmla="*/ 10 w 11"/>
                <a:gd name="T11" fmla="*/ 4 h 4"/>
                <a:gd name="T12" fmla="*/ 9 w 11"/>
                <a:gd name="T13" fmla="*/ 4 h 4"/>
                <a:gd name="T14" fmla="*/ 2 w 11"/>
                <a:gd name="T15" fmla="*/ 2 h 4"/>
                <a:gd name="T16" fmla="*/ 0 w 11"/>
                <a:gd name="T17" fmla="*/ 2 h 4"/>
                <a:gd name="T18" fmla="*/ 0 w 11"/>
                <a:gd name="T19" fmla="*/ 1 h 4"/>
                <a:gd name="T20" fmla="*/ 0 w 11"/>
                <a:gd name="T21" fmla="*/ 1 h 4"/>
                <a:gd name="T22" fmla="*/ 1 w 11"/>
                <a:gd name="T23" fmla="*/ 0 h 4"/>
                <a:gd name="T24" fmla="*/ 2 w 11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6" name="Line 284"/>
            <p:cNvSpPr>
              <a:spLocks noChangeShapeType="1"/>
            </p:cNvSpPr>
            <p:nvPr/>
          </p:nvSpPr>
          <p:spPr bwMode="auto">
            <a:xfrm flipV="1">
              <a:off x="4515" y="2755"/>
              <a:ext cx="4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7" name="Line 285"/>
            <p:cNvSpPr>
              <a:spLocks noChangeShapeType="1"/>
            </p:cNvSpPr>
            <p:nvPr/>
          </p:nvSpPr>
          <p:spPr bwMode="auto">
            <a:xfrm flipV="1">
              <a:off x="4572" y="2755"/>
              <a:ext cx="45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8" name="Freeform 286"/>
            <p:cNvSpPr>
              <a:spLocks/>
            </p:cNvSpPr>
            <p:nvPr/>
          </p:nvSpPr>
          <p:spPr bwMode="auto">
            <a:xfrm>
              <a:off x="4503" y="2766"/>
              <a:ext cx="126" cy="46"/>
            </a:xfrm>
            <a:custGeom>
              <a:avLst/>
              <a:gdLst>
                <a:gd name="T0" fmla="*/ 23 w 126"/>
                <a:gd name="T1" fmla="*/ 0 h 46"/>
                <a:gd name="T2" fmla="*/ 103 w 126"/>
                <a:gd name="T3" fmla="*/ 23 h 46"/>
                <a:gd name="T4" fmla="*/ 126 w 126"/>
                <a:gd name="T5" fmla="*/ 35 h 46"/>
                <a:gd name="T6" fmla="*/ 126 w 126"/>
                <a:gd name="T7" fmla="*/ 46 h 46"/>
                <a:gd name="T8" fmla="*/ 126 w 126"/>
                <a:gd name="T9" fmla="*/ 46 h 46"/>
                <a:gd name="T10" fmla="*/ 114 w 126"/>
                <a:gd name="T11" fmla="*/ 46 h 46"/>
                <a:gd name="T12" fmla="*/ 103 w 126"/>
                <a:gd name="T13" fmla="*/ 46 h 46"/>
                <a:gd name="T14" fmla="*/ 23 w 126"/>
                <a:gd name="T15" fmla="*/ 23 h 46"/>
                <a:gd name="T16" fmla="*/ 0 w 126"/>
                <a:gd name="T17" fmla="*/ 23 h 46"/>
                <a:gd name="T18" fmla="*/ 0 w 126"/>
                <a:gd name="T19" fmla="*/ 12 h 46"/>
                <a:gd name="T20" fmla="*/ 0 w 126"/>
                <a:gd name="T21" fmla="*/ 12 h 46"/>
                <a:gd name="T22" fmla="*/ 12 w 126"/>
                <a:gd name="T23" fmla="*/ 0 h 46"/>
                <a:gd name="T24" fmla="*/ 23 w 126"/>
                <a:gd name="T25" fmla="*/ 0 h 46"/>
                <a:gd name="T26" fmla="*/ 23 w 12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46">
                  <a:moveTo>
                    <a:pt x="23" y="0"/>
                  </a:moveTo>
                  <a:lnTo>
                    <a:pt x="103" y="23"/>
                  </a:lnTo>
                  <a:lnTo>
                    <a:pt x="126" y="35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6"/>
                  </a:lnTo>
                  <a:lnTo>
                    <a:pt x="103" y="46"/>
                  </a:lnTo>
                  <a:lnTo>
                    <a:pt x="23" y="23"/>
                  </a:lnTo>
                  <a:lnTo>
                    <a:pt x="0" y="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79" name="Freeform 287"/>
            <p:cNvSpPr>
              <a:spLocks/>
            </p:cNvSpPr>
            <p:nvPr/>
          </p:nvSpPr>
          <p:spPr bwMode="auto">
            <a:xfrm>
              <a:off x="4503" y="2766"/>
              <a:ext cx="126" cy="46"/>
            </a:xfrm>
            <a:custGeom>
              <a:avLst/>
              <a:gdLst>
                <a:gd name="T0" fmla="*/ 2 w 11"/>
                <a:gd name="T1" fmla="*/ 0 h 4"/>
                <a:gd name="T2" fmla="*/ 9 w 11"/>
                <a:gd name="T3" fmla="*/ 2 h 4"/>
                <a:gd name="T4" fmla="*/ 11 w 11"/>
                <a:gd name="T5" fmla="*/ 3 h 4"/>
                <a:gd name="T6" fmla="*/ 11 w 11"/>
                <a:gd name="T7" fmla="*/ 4 h 4"/>
                <a:gd name="T8" fmla="*/ 11 w 11"/>
                <a:gd name="T9" fmla="*/ 4 h 4"/>
                <a:gd name="T10" fmla="*/ 10 w 11"/>
                <a:gd name="T11" fmla="*/ 4 h 4"/>
                <a:gd name="T12" fmla="*/ 9 w 11"/>
                <a:gd name="T13" fmla="*/ 4 h 4"/>
                <a:gd name="T14" fmla="*/ 2 w 11"/>
                <a:gd name="T15" fmla="*/ 2 h 4"/>
                <a:gd name="T16" fmla="*/ 0 w 11"/>
                <a:gd name="T17" fmla="*/ 2 h 4"/>
                <a:gd name="T18" fmla="*/ 0 w 11"/>
                <a:gd name="T19" fmla="*/ 1 h 4"/>
                <a:gd name="T20" fmla="*/ 0 w 11"/>
                <a:gd name="T21" fmla="*/ 1 h 4"/>
                <a:gd name="T22" fmla="*/ 1 w 11"/>
                <a:gd name="T23" fmla="*/ 0 h 4"/>
                <a:gd name="T24" fmla="*/ 2 w 11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0" name="Freeform 288"/>
            <p:cNvSpPr>
              <a:spLocks/>
            </p:cNvSpPr>
            <p:nvPr/>
          </p:nvSpPr>
          <p:spPr bwMode="auto">
            <a:xfrm>
              <a:off x="4503" y="2481"/>
              <a:ext cx="126" cy="57"/>
            </a:xfrm>
            <a:custGeom>
              <a:avLst/>
              <a:gdLst>
                <a:gd name="T0" fmla="*/ 23 w 126"/>
                <a:gd name="T1" fmla="*/ 0 h 57"/>
                <a:gd name="T2" fmla="*/ 103 w 126"/>
                <a:gd name="T3" fmla="*/ 23 h 57"/>
                <a:gd name="T4" fmla="*/ 126 w 126"/>
                <a:gd name="T5" fmla="*/ 34 h 57"/>
                <a:gd name="T6" fmla="*/ 126 w 126"/>
                <a:gd name="T7" fmla="*/ 46 h 57"/>
                <a:gd name="T8" fmla="*/ 126 w 126"/>
                <a:gd name="T9" fmla="*/ 46 h 57"/>
                <a:gd name="T10" fmla="*/ 114 w 126"/>
                <a:gd name="T11" fmla="*/ 57 h 57"/>
                <a:gd name="T12" fmla="*/ 103 w 126"/>
                <a:gd name="T13" fmla="*/ 57 h 57"/>
                <a:gd name="T14" fmla="*/ 23 w 126"/>
                <a:gd name="T15" fmla="*/ 34 h 57"/>
                <a:gd name="T16" fmla="*/ 0 w 126"/>
                <a:gd name="T17" fmla="*/ 23 h 57"/>
                <a:gd name="T18" fmla="*/ 0 w 126"/>
                <a:gd name="T19" fmla="*/ 11 h 57"/>
                <a:gd name="T20" fmla="*/ 0 w 126"/>
                <a:gd name="T21" fmla="*/ 11 h 57"/>
                <a:gd name="T22" fmla="*/ 12 w 126"/>
                <a:gd name="T23" fmla="*/ 0 h 57"/>
                <a:gd name="T24" fmla="*/ 23 w 126"/>
                <a:gd name="T25" fmla="*/ 0 h 57"/>
                <a:gd name="T26" fmla="*/ 23 w 126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57">
                  <a:moveTo>
                    <a:pt x="23" y="0"/>
                  </a:moveTo>
                  <a:lnTo>
                    <a:pt x="103" y="23"/>
                  </a:lnTo>
                  <a:lnTo>
                    <a:pt x="126" y="3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57"/>
                  </a:lnTo>
                  <a:lnTo>
                    <a:pt x="103" y="57"/>
                  </a:lnTo>
                  <a:lnTo>
                    <a:pt x="23" y="34"/>
                  </a:lnTo>
                  <a:lnTo>
                    <a:pt x="0" y="23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1" name="Freeform 289"/>
            <p:cNvSpPr>
              <a:spLocks/>
            </p:cNvSpPr>
            <p:nvPr/>
          </p:nvSpPr>
          <p:spPr bwMode="auto">
            <a:xfrm>
              <a:off x="4503" y="2481"/>
              <a:ext cx="126" cy="57"/>
            </a:xfrm>
            <a:custGeom>
              <a:avLst/>
              <a:gdLst>
                <a:gd name="T0" fmla="*/ 2 w 11"/>
                <a:gd name="T1" fmla="*/ 0 h 5"/>
                <a:gd name="T2" fmla="*/ 9 w 11"/>
                <a:gd name="T3" fmla="*/ 2 h 5"/>
                <a:gd name="T4" fmla="*/ 11 w 11"/>
                <a:gd name="T5" fmla="*/ 3 h 5"/>
                <a:gd name="T6" fmla="*/ 11 w 11"/>
                <a:gd name="T7" fmla="*/ 4 h 5"/>
                <a:gd name="T8" fmla="*/ 11 w 11"/>
                <a:gd name="T9" fmla="*/ 4 h 5"/>
                <a:gd name="T10" fmla="*/ 10 w 11"/>
                <a:gd name="T11" fmla="*/ 5 h 5"/>
                <a:gd name="T12" fmla="*/ 9 w 11"/>
                <a:gd name="T13" fmla="*/ 5 h 5"/>
                <a:gd name="T14" fmla="*/ 2 w 11"/>
                <a:gd name="T15" fmla="*/ 3 h 5"/>
                <a:gd name="T16" fmla="*/ 0 w 11"/>
                <a:gd name="T17" fmla="*/ 2 h 5"/>
                <a:gd name="T18" fmla="*/ 0 w 11"/>
                <a:gd name="T19" fmla="*/ 1 h 5"/>
                <a:gd name="T20" fmla="*/ 0 w 11"/>
                <a:gd name="T21" fmla="*/ 1 h 5"/>
                <a:gd name="T22" fmla="*/ 1 w 11"/>
                <a:gd name="T23" fmla="*/ 0 h 5"/>
                <a:gd name="T24" fmla="*/ 2 w 1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2" name="Line 290"/>
            <p:cNvSpPr>
              <a:spLocks noChangeShapeType="1"/>
            </p:cNvSpPr>
            <p:nvPr/>
          </p:nvSpPr>
          <p:spPr bwMode="auto">
            <a:xfrm flipV="1">
              <a:off x="4515" y="2527"/>
              <a:ext cx="4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3" name="Line 291"/>
            <p:cNvSpPr>
              <a:spLocks noChangeShapeType="1"/>
            </p:cNvSpPr>
            <p:nvPr/>
          </p:nvSpPr>
          <p:spPr bwMode="auto">
            <a:xfrm flipV="1">
              <a:off x="4572" y="2538"/>
              <a:ext cx="45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4" name="Freeform 292"/>
            <p:cNvSpPr>
              <a:spLocks/>
            </p:cNvSpPr>
            <p:nvPr/>
          </p:nvSpPr>
          <p:spPr bwMode="auto">
            <a:xfrm>
              <a:off x="4503" y="2595"/>
              <a:ext cx="126" cy="57"/>
            </a:xfrm>
            <a:custGeom>
              <a:avLst/>
              <a:gdLst>
                <a:gd name="T0" fmla="*/ 23 w 126"/>
                <a:gd name="T1" fmla="*/ 0 h 57"/>
                <a:gd name="T2" fmla="*/ 103 w 126"/>
                <a:gd name="T3" fmla="*/ 23 h 57"/>
                <a:gd name="T4" fmla="*/ 126 w 126"/>
                <a:gd name="T5" fmla="*/ 34 h 57"/>
                <a:gd name="T6" fmla="*/ 126 w 126"/>
                <a:gd name="T7" fmla="*/ 46 h 57"/>
                <a:gd name="T8" fmla="*/ 126 w 126"/>
                <a:gd name="T9" fmla="*/ 46 h 57"/>
                <a:gd name="T10" fmla="*/ 114 w 126"/>
                <a:gd name="T11" fmla="*/ 57 h 57"/>
                <a:gd name="T12" fmla="*/ 103 w 126"/>
                <a:gd name="T13" fmla="*/ 57 h 57"/>
                <a:gd name="T14" fmla="*/ 23 w 126"/>
                <a:gd name="T15" fmla="*/ 34 h 57"/>
                <a:gd name="T16" fmla="*/ 0 w 126"/>
                <a:gd name="T17" fmla="*/ 23 h 57"/>
                <a:gd name="T18" fmla="*/ 0 w 126"/>
                <a:gd name="T19" fmla="*/ 12 h 57"/>
                <a:gd name="T20" fmla="*/ 0 w 126"/>
                <a:gd name="T21" fmla="*/ 12 h 57"/>
                <a:gd name="T22" fmla="*/ 12 w 126"/>
                <a:gd name="T23" fmla="*/ 0 h 57"/>
                <a:gd name="T24" fmla="*/ 23 w 126"/>
                <a:gd name="T25" fmla="*/ 0 h 57"/>
                <a:gd name="T26" fmla="*/ 23 w 126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57">
                  <a:moveTo>
                    <a:pt x="23" y="0"/>
                  </a:moveTo>
                  <a:lnTo>
                    <a:pt x="103" y="23"/>
                  </a:lnTo>
                  <a:lnTo>
                    <a:pt x="126" y="3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57"/>
                  </a:lnTo>
                  <a:lnTo>
                    <a:pt x="103" y="57"/>
                  </a:lnTo>
                  <a:lnTo>
                    <a:pt x="23" y="34"/>
                  </a:lnTo>
                  <a:lnTo>
                    <a:pt x="0" y="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5" name="Freeform 293"/>
            <p:cNvSpPr>
              <a:spLocks/>
            </p:cNvSpPr>
            <p:nvPr/>
          </p:nvSpPr>
          <p:spPr bwMode="auto">
            <a:xfrm>
              <a:off x="4503" y="2595"/>
              <a:ext cx="126" cy="57"/>
            </a:xfrm>
            <a:custGeom>
              <a:avLst/>
              <a:gdLst>
                <a:gd name="T0" fmla="*/ 2 w 11"/>
                <a:gd name="T1" fmla="*/ 0 h 5"/>
                <a:gd name="T2" fmla="*/ 9 w 11"/>
                <a:gd name="T3" fmla="*/ 2 h 5"/>
                <a:gd name="T4" fmla="*/ 11 w 11"/>
                <a:gd name="T5" fmla="*/ 3 h 5"/>
                <a:gd name="T6" fmla="*/ 11 w 11"/>
                <a:gd name="T7" fmla="*/ 4 h 5"/>
                <a:gd name="T8" fmla="*/ 11 w 11"/>
                <a:gd name="T9" fmla="*/ 4 h 5"/>
                <a:gd name="T10" fmla="*/ 10 w 11"/>
                <a:gd name="T11" fmla="*/ 5 h 5"/>
                <a:gd name="T12" fmla="*/ 9 w 11"/>
                <a:gd name="T13" fmla="*/ 5 h 5"/>
                <a:gd name="T14" fmla="*/ 2 w 11"/>
                <a:gd name="T15" fmla="*/ 3 h 5"/>
                <a:gd name="T16" fmla="*/ 0 w 11"/>
                <a:gd name="T17" fmla="*/ 2 h 5"/>
                <a:gd name="T18" fmla="*/ 0 w 11"/>
                <a:gd name="T19" fmla="*/ 1 h 5"/>
                <a:gd name="T20" fmla="*/ 0 w 11"/>
                <a:gd name="T21" fmla="*/ 1 h 5"/>
                <a:gd name="T22" fmla="*/ 1 w 11"/>
                <a:gd name="T23" fmla="*/ 0 h 5"/>
                <a:gd name="T24" fmla="*/ 2 w 1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6" name="Line 294"/>
            <p:cNvSpPr>
              <a:spLocks noChangeShapeType="1"/>
            </p:cNvSpPr>
            <p:nvPr/>
          </p:nvSpPr>
          <p:spPr bwMode="auto">
            <a:xfrm flipV="1">
              <a:off x="4515" y="2641"/>
              <a:ext cx="4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7" name="Line 295"/>
            <p:cNvSpPr>
              <a:spLocks noChangeShapeType="1"/>
            </p:cNvSpPr>
            <p:nvPr/>
          </p:nvSpPr>
          <p:spPr bwMode="auto">
            <a:xfrm flipV="1">
              <a:off x="4572" y="2652"/>
              <a:ext cx="45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8" name="Line 296"/>
            <p:cNvSpPr>
              <a:spLocks noChangeShapeType="1"/>
            </p:cNvSpPr>
            <p:nvPr/>
          </p:nvSpPr>
          <p:spPr bwMode="auto">
            <a:xfrm flipV="1">
              <a:off x="4549" y="2093"/>
              <a:ext cx="1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89" name="Line 297"/>
            <p:cNvSpPr>
              <a:spLocks noChangeShapeType="1"/>
            </p:cNvSpPr>
            <p:nvPr/>
          </p:nvSpPr>
          <p:spPr bwMode="auto">
            <a:xfrm flipV="1">
              <a:off x="4583" y="2093"/>
              <a:ext cx="1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90" name="Rectangle 298"/>
            <p:cNvSpPr>
              <a:spLocks noChangeArrowheads="1"/>
            </p:cNvSpPr>
            <p:nvPr/>
          </p:nvSpPr>
          <p:spPr bwMode="auto">
            <a:xfrm>
              <a:off x="4332" y="2024"/>
              <a:ext cx="468" cy="57"/>
            </a:xfrm>
            <a:prstGeom prst="rect">
              <a:avLst/>
            </a:prstGeom>
            <a:solidFill>
              <a:srgbClr val="CCCCC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91" name="Rectangle 299"/>
            <p:cNvSpPr>
              <a:spLocks noChangeArrowheads="1"/>
            </p:cNvSpPr>
            <p:nvPr/>
          </p:nvSpPr>
          <p:spPr bwMode="auto">
            <a:xfrm>
              <a:off x="4815" y="2744"/>
              <a:ext cx="3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i="1" baseline="0">
                  <a:solidFill>
                    <a:srgbClr val="000000"/>
                  </a:solidFill>
                  <a:latin typeface="Times New Roman" pitchFamily="18" charset="0"/>
                </a:rPr>
                <a:t>s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492" name="Rectangle 300"/>
            <p:cNvSpPr>
              <a:spLocks noChangeArrowheads="1"/>
            </p:cNvSpPr>
            <p:nvPr/>
          </p:nvSpPr>
          <p:spPr bwMode="auto">
            <a:xfrm>
              <a:off x="4754" y="2372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i="1" baseline="0">
                  <a:solidFill>
                    <a:srgbClr val="000000"/>
                  </a:solidFill>
                  <a:latin typeface="Times New Roman" pitchFamily="18" charset="0"/>
                </a:rPr>
                <a:t>l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493" name="Rectangle 301"/>
            <p:cNvSpPr>
              <a:spLocks noChangeArrowheads="1"/>
            </p:cNvSpPr>
            <p:nvPr/>
          </p:nvSpPr>
          <p:spPr bwMode="auto">
            <a:xfrm>
              <a:off x="4937" y="2024"/>
              <a:ext cx="479" cy="57"/>
            </a:xfrm>
            <a:prstGeom prst="rect">
              <a:avLst/>
            </a:prstGeom>
            <a:solidFill>
              <a:srgbClr val="CCCCC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94" name="Line 302"/>
            <p:cNvSpPr>
              <a:spLocks noChangeShapeType="1"/>
            </p:cNvSpPr>
            <p:nvPr/>
          </p:nvSpPr>
          <p:spPr bwMode="auto">
            <a:xfrm flipV="1">
              <a:off x="5154" y="2093"/>
              <a:ext cx="1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95" name="Line 303"/>
            <p:cNvSpPr>
              <a:spLocks noChangeShapeType="1"/>
            </p:cNvSpPr>
            <p:nvPr/>
          </p:nvSpPr>
          <p:spPr bwMode="auto">
            <a:xfrm flipV="1">
              <a:off x="5188" y="2093"/>
              <a:ext cx="1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96" name="Freeform 304"/>
            <p:cNvSpPr>
              <a:spLocks/>
            </p:cNvSpPr>
            <p:nvPr/>
          </p:nvSpPr>
          <p:spPr bwMode="auto">
            <a:xfrm>
              <a:off x="5108" y="2116"/>
              <a:ext cx="126" cy="34"/>
            </a:xfrm>
            <a:custGeom>
              <a:avLst/>
              <a:gdLst>
                <a:gd name="T0" fmla="*/ 23 w 126"/>
                <a:gd name="T1" fmla="*/ 0 h 34"/>
                <a:gd name="T2" fmla="*/ 103 w 126"/>
                <a:gd name="T3" fmla="*/ 0 h 34"/>
                <a:gd name="T4" fmla="*/ 114 w 126"/>
                <a:gd name="T5" fmla="*/ 11 h 34"/>
                <a:gd name="T6" fmla="*/ 126 w 126"/>
                <a:gd name="T7" fmla="*/ 23 h 34"/>
                <a:gd name="T8" fmla="*/ 126 w 126"/>
                <a:gd name="T9" fmla="*/ 23 h 34"/>
                <a:gd name="T10" fmla="*/ 114 w 126"/>
                <a:gd name="T11" fmla="*/ 23 h 34"/>
                <a:gd name="T12" fmla="*/ 103 w 126"/>
                <a:gd name="T13" fmla="*/ 34 h 34"/>
                <a:gd name="T14" fmla="*/ 23 w 126"/>
                <a:gd name="T15" fmla="*/ 34 h 34"/>
                <a:gd name="T16" fmla="*/ 12 w 126"/>
                <a:gd name="T17" fmla="*/ 23 h 34"/>
                <a:gd name="T18" fmla="*/ 0 w 126"/>
                <a:gd name="T19" fmla="*/ 23 h 34"/>
                <a:gd name="T20" fmla="*/ 0 w 126"/>
                <a:gd name="T21" fmla="*/ 23 h 34"/>
                <a:gd name="T22" fmla="*/ 12 w 126"/>
                <a:gd name="T23" fmla="*/ 11 h 34"/>
                <a:gd name="T24" fmla="*/ 23 w 126"/>
                <a:gd name="T25" fmla="*/ 0 h 34"/>
                <a:gd name="T26" fmla="*/ 23 w 126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34">
                  <a:moveTo>
                    <a:pt x="23" y="0"/>
                  </a:moveTo>
                  <a:lnTo>
                    <a:pt x="103" y="0"/>
                  </a:lnTo>
                  <a:lnTo>
                    <a:pt x="114" y="11"/>
                  </a:lnTo>
                  <a:lnTo>
                    <a:pt x="126" y="23"/>
                  </a:lnTo>
                  <a:lnTo>
                    <a:pt x="126" y="23"/>
                  </a:lnTo>
                  <a:lnTo>
                    <a:pt x="114" y="23"/>
                  </a:lnTo>
                  <a:lnTo>
                    <a:pt x="103" y="34"/>
                  </a:lnTo>
                  <a:lnTo>
                    <a:pt x="23" y="34"/>
                  </a:lnTo>
                  <a:lnTo>
                    <a:pt x="12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2" y="11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97" name="Freeform 305"/>
            <p:cNvSpPr>
              <a:spLocks/>
            </p:cNvSpPr>
            <p:nvPr/>
          </p:nvSpPr>
          <p:spPr bwMode="auto">
            <a:xfrm>
              <a:off x="5108" y="2116"/>
              <a:ext cx="126" cy="34"/>
            </a:xfrm>
            <a:custGeom>
              <a:avLst/>
              <a:gdLst>
                <a:gd name="T0" fmla="*/ 2 w 11"/>
                <a:gd name="T1" fmla="*/ 0 h 3"/>
                <a:gd name="T2" fmla="*/ 9 w 11"/>
                <a:gd name="T3" fmla="*/ 0 h 3"/>
                <a:gd name="T4" fmla="*/ 10 w 11"/>
                <a:gd name="T5" fmla="*/ 1 h 3"/>
                <a:gd name="T6" fmla="*/ 11 w 11"/>
                <a:gd name="T7" fmla="*/ 2 h 3"/>
                <a:gd name="T8" fmla="*/ 11 w 11"/>
                <a:gd name="T9" fmla="*/ 2 h 3"/>
                <a:gd name="T10" fmla="*/ 10 w 11"/>
                <a:gd name="T11" fmla="*/ 2 h 3"/>
                <a:gd name="T12" fmla="*/ 9 w 11"/>
                <a:gd name="T13" fmla="*/ 3 h 3"/>
                <a:gd name="T14" fmla="*/ 2 w 11"/>
                <a:gd name="T15" fmla="*/ 3 h 3"/>
                <a:gd name="T16" fmla="*/ 1 w 11"/>
                <a:gd name="T17" fmla="*/ 2 h 3"/>
                <a:gd name="T18" fmla="*/ 0 w 11"/>
                <a:gd name="T19" fmla="*/ 2 h 3"/>
                <a:gd name="T20" fmla="*/ 0 w 11"/>
                <a:gd name="T21" fmla="*/ 2 h 3"/>
                <a:gd name="T22" fmla="*/ 1 w 11"/>
                <a:gd name="T23" fmla="*/ 1 h 3"/>
                <a:gd name="T24" fmla="*/ 2 w 11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3">
                  <a:moveTo>
                    <a:pt x="2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2"/>
                  </a:lnTo>
                  <a:lnTo>
                    <a:pt x="9" y="3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98" name="Freeform 306"/>
            <p:cNvSpPr>
              <a:spLocks/>
            </p:cNvSpPr>
            <p:nvPr/>
          </p:nvSpPr>
          <p:spPr bwMode="auto">
            <a:xfrm>
              <a:off x="4469" y="2858"/>
              <a:ext cx="183" cy="171"/>
            </a:xfrm>
            <a:custGeom>
              <a:avLst/>
              <a:gdLst>
                <a:gd name="T0" fmla="*/ 0 w 183"/>
                <a:gd name="T1" fmla="*/ 45 h 171"/>
                <a:gd name="T2" fmla="*/ 11 w 183"/>
                <a:gd name="T3" fmla="*/ 34 h 171"/>
                <a:gd name="T4" fmla="*/ 23 w 183"/>
                <a:gd name="T5" fmla="*/ 23 h 171"/>
                <a:gd name="T6" fmla="*/ 34 w 183"/>
                <a:gd name="T7" fmla="*/ 11 h 171"/>
                <a:gd name="T8" fmla="*/ 34 w 183"/>
                <a:gd name="T9" fmla="*/ 0 h 171"/>
                <a:gd name="T10" fmla="*/ 80 w 183"/>
                <a:gd name="T11" fmla="*/ 0 h 171"/>
                <a:gd name="T12" fmla="*/ 80 w 183"/>
                <a:gd name="T13" fmla="*/ 23 h 171"/>
                <a:gd name="T14" fmla="*/ 114 w 183"/>
                <a:gd name="T15" fmla="*/ 23 h 171"/>
                <a:gd name="T16" fmla="*/ 114 w 183"/>
                <a:gd name="T17" fmla="*/ 0 h 171"/>
                <a:gd name="T18" fmla="*/ 183 w 183"/>
                <a:gd name="T19" fmla="*/ 0 h 171"/>
                <a:gd name="T20" fmla="*/ 183 w 183"/>
                <a:gd name="T21" fmla="*/ 125 h 171"/>
                <a:gd name="T22" fmla="*/ 148 w 183"/>
                <a:gd name="T23" fmla="*/ 171 h 171"/>
                <a:gd name="T24" fmla="*/ 148 w 183"/>
                <a:gd name="T25" fmla="*/ 45 h 171"/>
                <a:gd name="T26" fmla="*/ 148 w 183"/>
                <a:gd name="T27" fmla="*/ 45 h 171"/>
                <a:gd name="T28" fmla="*/ 46 w 183"/>
                <a:gd name="T29" fmla="*/ 45 h 171"/>
                <a:gd name="T30" fmla="*/ 11 w 183"/>
                <a:gd name="T31" fmla="*/ 45 h 171"/>
                <a:gd name="T32" fmla="*/ 0 w 183"/>
                <a:gd name="T33" fmla="*/ 45 h 171"/>
                <a:gd name="T34" fmla="*/ 0 w 183"/>
                <a:gd name="T35" fmla="*/ 4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171">
                  <a:moveTo>
                    <a:pt x="0" y="45"/>
                  </a:moveTo>
                  <a:lnTo>
                    <a:pt x="11" y="34"/>
                  </a:lnTo>
                  <a:lnTo>
                    <a:pt x="23" y="23"/>
                  </a:lnTo>
                  <a:lnTo>
                    <a:pt x="34" y="11"/>
                  </a:lnTo>
                  <a:lnTo>
                    <a:pt x="34" y="0"/>
                  </a:lnTo>
                  <a:lnTo>
                    <a:pt x="80" y="0"/>
                  </a:lnTo>
                  <a:lnTo>
                    <a:pt x="80" y="23"/>
                  </a:lnTo>
                  <a:lnTo>
                    <a:pt x="114" y="23"/>
                  </a:lnTo>
                  <a:lnTo>
                    <a:pt x="114" y="0"/>
                  </a:lnTo>
                  <a:lnTo>
                    <a:pt x="183" y="0"/>
                  </a:lnTo>
                  <a:lnTo>
                    <a:pt x="183" y="125"/>
                  </a:lnTo>
                  <a:lnTo>
                    <a:pt x="148" y="171"/>
                  </a:lnTo>
                  <a:lnTo>
                    <a:pt x="148" y="45"/>
                  </a:lnTo>
                  <a:lnTo>
                    <a:pt x="148" y="45"/>
                  </a:lnTo>
                  <a:lnTo>
                    <a:pt x="46" y="45"/>
                  </a:lnTo>
                  <a:lnTo>
                    <a:pt x="11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BEEE9"/>
            </a:solidFill>
            <a:ln w="0">
              <a:solidFill>
                <a:srgbClr val="BBEEE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499" name="Rectangle 307"/>
            <p:cNvSpPr>
              <a:spLocks noChangeArrowheads="1"/>
            </p:cNvSpPr>
            <p:nvPr/>
          </p:nvSpPr>
          <p:spPr bwMode="auto">
            <a:xfrm>
              <a:off x="4469" y="2903"/>
              <a:ext cx="148" cy="137"/>
            </a:xfrm>
            <a:prstGeom prst="rect">
              <a:avLst/>
            </a:prstGeom>
            <a:solidFill>
              <a:srgbClr val="BBEEE9"/>
            </a:solidFill>
            <a:ln w="19050">
              <a:solidFill>
                <a:srgbClr val="0099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00" name="Freeform 308"/>
            <p:cNvSpPr>
              <a:spLocks/>
            </p:cNvSpPr>
            <p:nvPr/>
          </p:nvSpPr>
          <p:spPr bwMode="auto">
            <a:xfrm>
              <a:off x="4583" y="2858"/>
              <a:ext cx="69" cy="45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0 h 4"/>
                <a:gd name="T4" fmla="*/ 3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6" y="0"/>
                  </a:lnTo>
                  <a:lnTo>
                    <a:pt x="3" y="4"/>
                  </a:lnTo>
                </a:path>
              </a:pathLst>
            </a:custGeom>
            <a:noFill/>
            <a:ln w="174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01" name="Freeform 309"/>
            <p:cNvSpPr>
              <a:spLocks/>
            </p:cNvSpPr>
            <p:nvPr/>
          </p:nvSpPr>
          <p:spPr bwMode="auto">
            <a:xfrm>
              <a:off x="4469" y="2858"/>
              <a:ext cx="80" cy="45"/>
            </a:xfrm>
            <a:custGeom>
              <a:avLst/>
              <a:gdLst>
                <a:gd name="T0" fmla="*/ 0 w 7"/>
                <a:gd name="T1" fmla="*/ 4 h 4"/>
                <a:gd name="T2" fmla="*/ 3 w 7"/>
                <a:gd name="T3" fmla="*/ 0 h 4"/>
                <a:gd name="T4" fmla="*/ 7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lnTo>
                    <a:pt x="3" y="0"/>
                  </a:lnTo>
                  <a:lnTo>
                    <a:pt x="7" y="0"/>
                  </a:lnTo>
                </a:path>
              </a:pathLst>
            </a:custGeom>
            <a:noFill/>
            <a:ln w="174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02" name="Freeform 310"/>
            <p:cNvSpPr>
              <a:spLocks/>
            </p:cNvSpPr>
            <p:nvPr/>
          </p:nvSpPr>
          <p:spPr bwMode="auto">
            <a:xfrm>
              <a:off x="4549" y="2801"/>
              <a:ext cx="34" cy="80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7 h 7"/>
                <a:gd name="T4" fmla="*/ 3 w 3"/>
                <a:gd name="T5" fmla="*/ 7 h 7"/>
                <a:gd name="T6" fmla="*/ 3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0" y="7"/>
                  </a:lnTo>
                  <a:lnTo>
                    <a:pt x="3" y="7"/>
                  </a:lnTo>
                  <a:lnTo>
                    <a:pt x="3" y="1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03" name="Freeform 311"/>
            <p:cNvSpPr>
              <a:spLocks/>
            </p:cNvSpPr>
            <p:nvPr/>
          </p:nvSpPr>
          <p:spPr bwMode="auto">
            <a:xfrm>
              <a:off x="4617" y="2858"/>
              <a:ext cx="46" cy="182"/>
            </a:xfrm>
            <a:custGeom>
              <a:avLst/>
              <a:gdLst>
                <a:gd name="T0" fmla="*/ 4 w 4"/>
                <a:gd name="T1" fmla="*/ 0 h 16"/>
                <a:gd name="T2" fmla="*/ 4 w 4"/>
                <a:gd name="T3" fmla="*/ 11 h 16"/>
                <a:gd name="T4" fmla="*/ 0 w 4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6">
                  <a:moveTo>
                    <a:pt x="4" y="0"/>
                  </a:moveTo>
                  <a:lnTo>
                    <a:pt x="4" y="11"/>
                  </a:lnTo>
                  <a:lnTo>
                    <a:pt x="0" y="16"/>
                  </a:lnTo>
                </a:path>
              </a:pathLst>
            </a:custGeom>
            <a:noFill/>
            <a:ln w="174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04" name="Rectangle 312"/>
            <p:cNvSpPr>
              <a:spLocks noChangeArrowheads="1"/>
            </p:cNvSpPr>
            <p:nvPr/>
          </p:nvSpPr>
          <p:spPr bwMode="auto">
            <a:xfrm>
              <a:off x="4515" y="2917"/>
              <a:ext cx="6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i="1" baseline="0">
                  <a:solidFill>
                    <a:srgbClr val="000000"/>
                  </a:solidFill>
                  <a:latin typeface="Times New Roman" pitchFamily="18" charset="0"/>
                </a:rPr>
                <a:t>m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05" name="Line 313"/>
            <p:cNvSpPr>
              <a:spLocks noChangeShapeType="1"/>
            </p:cNvSpPr>
            <p:nvPr/>
          </p:nvSpPr>
          <p:spPr bwMode="auto">
            <a:xfrm>
              <a:off x="4652" y="2903"/>
              <a:ext cx="75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06" name="Freeform 314"/>
            <p:cNvSpPr>
              <a:spLocks/>
            </p:cNvSpPr>
            <p:nvPr/>
          </p:nvSpPr>
          <p:spPr bwMode="auto">
            <a:xfrm>
              <a:off x="5074" y="3177"/>
              <a:ext cx="194" cy="183"/>
            </a:xfrm>
            <a:custGeom>
              <a:avLst/>
              <a:gdLst>
                <a:gd name="T0" fmla="*/ 0 w 194"/>
                <a:gd name="T1" fmla="*/ 58 h 183"/>
                <a:gd name="T2" fmla="*/ 11 w 194"/>
                <a:gd name="T3" fmla="*/ 46 h 183"/>
                <a:gd name="T4" fmla="*/ 23 w 194"/>
                <a:gd name="T5" fmla="*/ 23 h 183"/>
                <a:gd name="T6" fmla="*/ 34 w 194"/>
                <a:gd name="T7" fmla="*/ 12 h 183"/>
                <a:gd name="T8" fmla="*/ 46 w 194"/>
                <a:gd name="T9" fmla="*/ 0 h 183"/>
                <a:gd name="T10" fmla="*/ 91 w 194"/>
                <a:gd name="T11" fmla="*/ 0 h 183"/>
                <a:gd name="T12" fmla="*/ 91 w 194"/>
                <a:gd name="T13" fmla="*/ 23 h 183"/>
                <a:gd name="T14" fmla="*/ 114 w 194"/>
                <a:gd name="T15" fmla="*/ 23 h 183"/>
                <a:gd name="T16" fmla="*/ 114 w 194"/>
                <a:gd name="T17" fmla="*/ 0 h 183"/>
                <a:gd name="T18" fmla="*/ 194 w 194"/>
                <a:gd name="T19" fmla="*/ 0 h 183"/>
                <a:gd name="T20" fmla="*/ 194 w 194"/>
                <a:gd name="T21" fmla="*/ 137 h 183"/>
                <a:gd name="T22" fmla="*/ 160 w 194"/>
                <a:gd name="T23" fmla="*/ 183 h 183"/>
                <a:gd name="T24" fmla="*/ 160 w 194"/>
                <a:gd name="T25" fmla="*/ 58 h 183"/>
                <a:gd name="T26" fmla="*/ 148 w 194"/>
                <a:gd name="T27" fmla="*/ 58 h 183"/>
                <a:gd name="T28" fmla="*/ 57 w 194"/>
                <a:gd name="T29" fmla="*/ 58 h 183"/>
                <a:gd name="T30" fmla="*/ 11 w 194"/>
                <a:gd name="T31" fmla="*/ 58 h 183"/>
                <a:gd name="T32" fmla="*/ 0 w 194"/>
                <a:gd name="T33" fmla="*/ 58 h 183"/>
                <a:gd name="T34" fmla="*/ 0 w 194"/>
                <a:gd name="T35" fmla="*/ 5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4" h="183">
                  <a:moveTo>
                    <a:pt x="0" y="58"/>
                  </a:moveTo>
                  <a:lnTo>
                    <a:pt x="11" y="46"/>
                  </a:lnTo>
                  <a:lnTo>
                    <a:pt x="23" y="23"/>
                  </a:lnTo>
                  <a:lnTo>
                    <a:pt x="34" y="12"/>
                  </a:lnTo>
                  <a:lnTo>
                    <a:pt x="46" y="0"/>
                  </a:lnTo>
                  <a:lnTo>
                    <a:pt x="91" y="0"/>
                  </a:lnTo>
                  <a:lnTo>
                    <a:pt x="91" y="23"/>
                  </a:lnTo>
                  <a:lnTo>
                    <a:pt x="114" y="23"/>
                  </a:lnTo>
                  <a:lnTo>
                    <a:pt x="114" y="0"/>
                  </a:lnTo>
                  <a:lnTo>
                    <a:pt x="194" y="0"/>
                  </a:lnTo>
                  <a:lnTo>
                    <a:pt x="194" y="137"/>
                  </a:lnTo>
                  <a:lnTo>
                    <a:pt x="160" y="183"/>
                  </a:lnTo>
                  <a:lnTo>
                    <a:pt x="160" y="58"/>
                  </a:lnTo>
                  <a:lnTo>
                    <a:pt x="148" y="58"/>
                  </a:lnTo>
                  <a:lnTo>
                    <a:pt x="57" y="58"/>
                  </a:lnTo>
                  <a:lnTo>
                    <a:pt x="11" y="58"/>
                  </a:lnTo>
                  <a:lnTo>
                    <a:pt x="0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BBEEE9"/>
            </a:solidFill>
            <a:ln w="0">
              <a:solidFill>
                <a:srgbClr val="BBEEE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07" name="Rectangle 315"/>
            <p:cNvSpPr>
              <a:spLocks noChangeArrowheads="1"/>
            </p:cNvSpPr>
            <p:nvPr/>
          </p:nvSpPr>
          <p:spPr bwMode="auto">
            <a:xfrm>
              <a:off x="5074" y="3235"/>
              <a:ext cx="148" cy="125"/>
            </a:xfrm>
            <a:prstGeom prst="rect">
              <a:avLst/>
            </a:prstGeom>
            <a:solidFill>
              <a:srgbClr val="BBEEE9"/>
            </a:solidFill>
            <a:ln w="19050">
              <a:solidFill>
                <a:srgbClr val="0099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08" name="Freeform 316"/>
            <p:cNvSpPr>
              <a:spLocks/>
            </p:cNvSpPr>
            <p:nvPr/>
          </p:nvSpPr>
          <p:spPr bwMode="auto">
            <a:xfrm>
              <a:off x="5188" y="3177"/>
              <a:ext cx="80" cy="58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0 h 5"/>
                <a:gd name="T4" fmla="*/ 3 w 7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7" y="0"/>
                  </a:lnTo>
                  <a:lnTo>
                    <a:pt x="3" y="5"/>
                  </a:lnTo>
                </a:path>
              </a:pathLst>
            </a:custGeom>
            <a:noFill/>
            <a:ln w="174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09" name="Freeform 317"/>
            <p:cNvSpPr>
              <a:spLocks/>
            </p:cNvSpPr>
            <p:nvPr/>
          </p:nvSpPr>
          <p:spPr bwMode="auto">
            <a:xfrm>
              <a:off x="5074" y="3177"/>
              <a:ext cx="91" cy="58"/>
            </a:xfrm>
            <a:custGeom>
              <a:avLst/>
              <a:gdLst>
                <a:gd name="T0" fmla="*/ 0 w 8"/>
                <a:gd name="T1" fmla="*/ 5 h 5"/>
                <a:gd name="T2" fmla="*/ 4 w 8"/>
                <a:gd name="T3" fmla="*/ 0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lnTo>
                    <a:pt x="4" y="0"/>
                  </a:lnTo>
                  <a:lnTo>
                    <a:pt x="8" y="0"/>
                  </a:lnTo>
                </a:path>
              </a:pathLst>
            </a:custGeom>
            <a:noFill/>
            <a:ln w="174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10" name="Freeform 318"/>
            <p:cNvSpPr>
              <a:spLocks/>
            </p:cNvSpPr>
            <p:nvPr/>
          </p:nvSpPr>
          <p:spPr bwMode="auto">
            <a:xfrm>
              <a:off x="5165" y="3132"/>
              <a:ext cx="23" cy="68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6 h 6"/>
                <a:gd name="T4" fmla="*/ 2 w 2"/>
                <a:gd name="T5" fmla="*/ 6 h 6"/>
                <a:gd name="T6" fmla="*/ 2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11" name="Freeform 319"/>
            <p:cNvSpPr>
              <a:spLocks/>
            </p:cNvSpPr>
            <p:nvPr/>
          </p:nvSpPr>
          <p:spPr bwMode="auto">
            <a:xfrm>
              <a:off x="5222" y="3177"/>
              <a:ext cx="46" cy="183"/>
            </a:xfrm>
            <a:custGeom>
              <a:avLst/>
              <a:gdLst>
                <a:gd name="T0" fmla="*/ 4 w 4"/>
                <a:gd name="T1" fmla="*/ 0 h 16"/>
                <a:gd name="T2" fmla="*/ 4 w 4"/>
                <a:gd name="T3" fmla="*/ 12 h 16"/>
                <a:gd name="T4" fmla="*/ 0 w 4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6">
                  <a:moveTo>
                    <a:pt x="4" y="0"/>
                  </a:moveTo>
                  <a:lnTo>
                    <a:pt x="4" y="12"/>
                  </a:lnTo>
                  <a:lnTo>
                    <a:pt x="0" y="16"/>
                  </a:lnTo>
                </a:path>
              </a:pathLst>
            </a:custGeom>
            <a:noFill/>
            <a:ln w="1746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12" name="Rectangle 320"/>
            <p:cNvSpPr>
              <a:spLocks noChangeArrowheads="1"/>
            </p:cNvSpPr>
            <p:nvPr/>
          </p:nvSpPr>
          <p:spPr bwMode="auto">
            <a:xfrm>
              <a:off x="5120" y="3234"/>
              <a:ext cx="6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i="1" baseline="0">
                  <a:solidFill>
                    <a:srgbClr val="000000"/>
                  </a:solidFill>
                  <a:latin typeface="Times New Roman" pitchFamily="18" charset="0"/>
                </a:rPr>
                <a:t>m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13" name="Line 321"/>
            <p:cNvSpPr>
              <a:spLocks noChangeShapeType="1"/>
            </p:cNvSpPr>
            <p:nvPr/>
          </p:nvSpPr>
          <p:spPr bwMode="auto">
            <a:xfrm>
              <a:off x="5257" y="3235"/>
              <a:ext cx="13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14" name="Rectangle 322"/>
            <p:cNvSpPr>
              <a:spLocks noChangeArrowheads="1"/>
            </p:cNvSpPr>
            <p:nvPr/>
          </p:nvSpPr>
          <p:spPr bwMode="auto">
            <a:xfrm>
              <a:off x="4355" y="3281"/>
              <a:ext cx="13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i="1" baseline="0">
                  <a:solidFill>
                    <a:srgbClr val="000000"/>
                  </a:solidFill>
                  <a:latin typeface="Times New Roman" pitchFamily="18" charset="0"/>
                </a:rPr>
                <a:t>mg 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15" name="Rectangle 323"/>
            <p:cNvSpPr>
              <a:spLocks noChangeArrowheads="1"/>
            </p:cNvSpPr>
            <p:nvPr/>
          </p:nvSpPr>
          <p:spPr bwMode="auto">
            <a:xfrm>
              <a:off x="4492" y="3281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baseline="0">
                  <a:solidFill>
                    <a:srgbClr val="000000"/>
                  </a:solidFill>
                  <a:latin typeface="Times New Roman" pitchFamily="18" charset="0"/>
                </a:rPr>
                <a:t>-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16" name="Rectangle 324"/>
            <p:cNvSpPr>
              <a:spLocks noChangeArrowheads="1"/>
            </p:cNvSpPr>
            <p:nvPr/>
          </p:nvSpPr>
          <p:spPr bwMode="auto">
            <a:xfrm>
              <a:off x="4537" y="3281"/>
              <a:ext cx="11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TW" altLang="en-US" sz="1100" i="1" baseline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altLang="zh-TW" sz="1100" i="1" baseline="0">
                  <a:solidFill>
                    <a:srgbClr val="000000"/>
                  </a:solidFill>
                  <a:latin typeface="Times New Roman" pitchFamily="18" charset="0"/>
                </a:rPr>
                <a:t>ks 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17" name="Rectangle 325"/>
            <p:cNvSpPr>
              <a:spLocks noChangeArrowheads="1"/>
            </p:cNvSpPr>
            <p:nvPr/>
          </p:nvSpPr>
          <p:spPr bwMode="auto">
            <a:xfrm>
              <a:off x="4652" y="3281"/>
              <a:ext cx="11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baseline="0">
                  <a:solidFill>
                    <a:srgbClr val="000000"/>
                  </a:solidFill>
                  <a:latin typeface="Times New Roman" pitchFamily="18" charset="0"/>
                </a:rPr>
                <a:t>= 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18" name="Rectangle 326"/>
            <p:cNvSpPr>
              <a:spLocks noChangeArrowheads="1"/>
            </p:cNvSpPr>
            <p:nvPr/>
          </p:nvSpPr>
          <p:spPr bwMode="auto">
            <a:xfrm>
              <a:off x="5051" y="3383"/>
              <a:ext cx="24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baseline="0">
                  <a:solidFill>
                    <a:srgbClr val="000000"/>
                  </a:solidFill>
                  <a:latin typeface="Times New Roman" pitchFamily="18" charset="0"/>
                </a:rPr>
                <a:t>motion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19" name="Line 327"/>
            <p:cNvSpPr>
              <a:spLocks noChangeShapeType="1"/>
            </p:cNvSpPr>
            <p:nvPr/>
          </p:nvSpPr>
          <p:spPr bwMode="auto">
            <a:xfrm flipV="1">
              <a:off x="4766" y="2127"/>
              <a:ext cx="1" cy="2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20" name="Line 328"/>
            <p:cNvSpPr>
              <a:spLocks noChangeShapeType="1"/>
            </p:cNvSpPr>
            <p:nvPr/>
          </p:nvSpPr>
          <p:spPr bwMode="auto">
            <a:xfrm>
              <a:off x="4766" y="2675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21" name="Line 329"/>
            <p:cNvSpPr>
              <a:spLocks noChangeShapeType="1"/>
            </p:cNvSpPr>
            <p:nvPr/>
          </p:nvSpPr>
          <p:spPr bwMode="auto">
            <a:xfrm flipV="1">
              <a:off x="5371" y="2127"/>
              <a:ext cx="1" cy="3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22" name="Line 330"/>
            <p:cNvSpPr>
              <a:spLocks noChangeShapeType="1"/>
            </p:cNvSpPr>
            <p:nvPr/>
          </p:nvSpPr>
          <p:spPr bwMode="auto">
            <a:xfrm>
              <a:off x="5371" y="2561"/>
              <a:ext cx="1" cy="3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23" name="Freeform 331"/>
            <p:cNvSpPr>
              <a:spLocks/>
            </p:cNvSpPr>
            <p:nvPr/>
          </p:nvSpPr>
          <p:spPr bwMode="auto">
            <a:xfrm>
              <a:off x="5348" y="2858"/>
              <a:ext cx="46" cy="45"/>
            </a:xfrm>
            <a:custGeom>
              <a:avLst/>
              <a:gdLst>
                <a:gd name="T0" fmla="*/ 23 w 46"/>
                <a:gd name="T1" fmla="*/ 11 h 45"/>
                <a:gd name="T2" fmla="*/ 46 w 46"/>
                <a:gd name="T3" fmla="*/ 0 h 45"/>
                <a:gd name="T4" fmla="*/ 23 w 46"/>
                <a:gd name="T5" fmla="*/ 45 h 45"/>
                <a:gd name="T6" fmla="*/ 0 w 46"/>
                <a:gd name="T7" fmla="*/ 0 h 45"/>
                <a:gd name="T8" fmla="*/ 23 w 46"/>
                <a:gd name="T9" fmla="*/ 11 h 45"/>
                <a:gd name="T10" fmla="*/ 23 w 46"/>
                <a:gd name="T1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5">
                  <a:moveTo>
                    <a:pt x="23" y="11"/>
                  </a:moveTo>
                  <a:lnTo>
                    <a:pt x="46" y="0"/>
                  </a:lnTo>
                  <a:lnTo>
                    <a:pt x="23" y="45"/>
                  </a:lnTo>
                  <a:lnTo>
                    <a:pt x="0" y="0"/>
                  </a:lnTo>
                  <a:lnTo>
                    <a:pt x="23" y="11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24" name="Line 332"/>
            <p:cNvSpPr>
              <a:spLocks noChangeShapeType="1"/>
            </p:cNvSpPr>
            <p:nvPr/>
          </p:nvSpPr>
          <p:spPr bwMode="auto">
            <a:xfrm>
              <a:off x="5371" y="3109"/>
              <a:ext cx="1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25" name="Line 333"/>
            <p:cNvSpPr>
              <a:spLocks noChangeShapeType="1"/>
            </p:cNvSpPr>
            <p:nvPr/>
          </p:nvSpPr>
          <p:spPr bwMode="auto">
            <a:xfrm flipV="1">
              <a:off x="5371" y="2938"/>
              <a:ext cx="1" cy="8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26" name="Rectangle 334"/>
            <p:cNvSpPr>
              <a:spLocks noChangeArrowheads="1"/>
            </p:cNvSpPr>
            <p:nvPr/>
          </p:nvSpPr>
          <p:spPr bwMode="auto">
            <a:xfrm>
              <a:off x="5359" y="2995"/>
              <a:ext cx="3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i="1" baseline="0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27" name="Rectangle 335"/>
            <p:cNvSpPr>
              <a:spLocks noChangeArrowheads="1"/>
            </p:cNvSpPr>
            <p:nvPr/>
          </p:nvSpPr>
          <p:spPr bwMode="auto">
            <a:xfrm>
              <a:off x="5291" y="2447"/>
              <a:ext cx="4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i="1" baseline="0">
                  <a:solidFill>
                    <a:srgbClr val="000000"/>
                  </a:solidFill>
                  <a:latin typeface="Times New Roman" pitchFamily="18" charset="0"/>
                </a:rPr>
                <a:t>l 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28" name="Rectangle 336"/>
            <p:cNvSpPr>
              <a:spLocks noChangeArrowheads="1"/>
            </p:cNvSpPr>
            <p:nvPr/>
          </p:nvSpPr>
          <p:spPr bwMode="auto">
            <a:xfrm>
              <a:off x="5337" y="2447"/>
              <a:ext cx="51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100" baseline="0">
                  <a:solidFill>
                    <a:srgbClr val="000000"/>
                  </a:solidFill>
                  <a:latin typeface="Times New Roman" pitchFamily="18" charset="0"/>
                </a:rPr>
                <a:t>+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29" name="Rectangle 337"/>
            <p:cNvSpPr>
              <a:spLocks noChangeArrowheads="1"/>
            </p:cNvSpPr>
            <p:nvPr/>
          </p:nvSpPr>
          <p:spPr bwMode="auto">
            <a:xfrm>
              <a:off x="5394" y="2447"/>
              <a:ext cx="5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TW" altLang="en-US" sz="1100" i="1" baseline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altLang="zh-TW" sz="1100" i="1" baseline="0">
                  <a:solidFill>
                    <a:srgbClr val="000000"/>
                  </a:solidFill>
                  <a:latin typeface="Times New Roman" pitchFamily="18" charset="0"/>
                </a:rPr>
                <a:t>s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6530" name="Line 338"/>
            <p:cNvSpPr>
              <a:spLocks noChangeShapeType="1"/>
            </p:cNvSpPr>
            <p:nvPr/>
          </p:nvSpPr>
          <p:spPr bwMode="auto">
            <a:xfrm flipV="1">
              <a:off x="5371" y="2127"/>
              <a:ext cx="1" cy="331"/>
            </a:xfrm>
            <a:prstGeom prst="line">
              <a:avLst/>
            </a:prstGeom>
            <a:noFill/>
            <a:ln w="17526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31" name="Line 339"/>
            <p:cNvSpPr>
              <a:spLocks noChangeShapeType="1"/>
            </p:cNvSpPr>
            <p:nvPr/>
          </p:nvSpPr>
          <p:spPr bwMode="auto">
            <a:xfrm>
              <a:off x="5371" y="2561"/>
              <a:ext cx="1" cy="30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32" name="Line 340"/>
            <p:cNvSpPr>
              <a:spLocks noChangeShapeType="1"/>
            </p:cNvSpPr>
            <p:nvPr/>
          </p:nvSpPr>
          <p:spPr bwMode="auto">
            <a:xfrm>
              <a:off x="5371" y="3109"/>
              <a:ext cx="1" cy="91"/>
            </a:xfrm>
            <a:prstGeom prst="line">
              <a:avLst/>
            </a:prstGeom>
            <a:noFill/>
            <a:ln w="17526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33" name="Line 341"/>
            <p:cNvSpPr>
              <a:spLocks noChangeShapeType="1"/>
            </p:cNvSpPr>
            <p:nvPr/>
          </p:nvSpPr>
          <p:spPr bwMode="auto">
            <a:xfrm flipV="1">
              <a:off x="5371" y="2937"/>
              <a:ext cx="1" cy="80"/>
            </a:xfrm>
            <a:prstGeom prst="line">
              <a:avLst/>
            </a:prstGeom>
            <a:noFill/>
            <a:ln w="17526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34" name="Freeform 342"/>
            <p:cNvSpPr>
              <a:spLocks/>
            </p:cNvSpPr>
            <p:nvPr/>
          </p:nvSpPr>
          <p:spPr bwMode="auto">
            <a:xfrm>
              <a:off x="5120" y="2161"/>
              <a:ext cx="114" cy="69"/>
            </a:xfrm>
            <a:custGeom>
              <a:avLst/>
              <a:gdLst>
                <a:gd name="T0" fmla="*/ 22 w 114"/>
                <a:gd name="T1" fmla="*/ 12 h 69"/>
                <a:gd name="T2" fmla="*/ 102 w 114"/>
                <a:gd name="T3" fmla="*/ 35 h 69"/>
                <a:gd name="T4" fmla="*/ 114 w 114"/>
                <a:gd name="T5" fmla="*/ 46 h 69"/>
                <a:gd name="T6" fmla="*/ 114 w 114"/>
                <a:gd name="T7" fmla="*/ 57 h 69"/>
                <a:gd name="T8" fmla="*/ 102 w 114"/>
                <a:gd name="T9" fmla="*/ 69 h 69"/>
                <a:gd name="T10" fmla="*/ 91 w 114"/>
                <a:gd name="T11" fmla="*/ 69 h 69"/>
                <a:gd name="T12" fmla="*/ 11 w 114"/>
                <a:gd name="T13" fmla="*/ 35 h 69"/>
                <a:gd name="T14" fmla="*/ 0 w 114"/>
                <a:gd name="T15" fmla="*/ 23 h 69"/>
                <a:gd name="T16" fmla="*/ 0 w 114"/>
                <a:gd name="T17" fmla="*/ 12 h 69"/>
                <a:gd name="T18" fmla="*/ 11 w 114"/>
                <a:gd name="T19" fmla="*/ 0 h 69"/>
                <a:gd name="T20" fmla="*/ 22 w 114"/>
                <a:gd name="T21" fmla="*/ 12 h 69"/>
                <a:gd name="T22" fmla="*/ 22 w 114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69">
                  <a:moveTo>
                    <a:pt x="22" y="12"/>
                  </a:moveTo>
                  <a:lnTo>
                    <a:pt x="102" y="35"/>
                  </a:lnTo>
                  <a:lnTo>
                    <a:pt x="114" y="46"/>
                  </a:lnTo>
                  <a:lnTo>
                    <a:pt x="114" y="57"/>
                  </a:lnTo>
                  <a:lnTo>
                    <a:pt x="102" y="69"/>
                  </a:lnTo>
                  <a:lnTo>
                    <a:pt x="91" y="69"/>
                  </a:lnTo>
                  <a:lnTo>
                    <a:pt x="11" y="35"/>
                  </a:lnTo>
                  <a:lnTo>
                    <a:pt x="0" y="23"/>
                  </a:lnTo>
                  <a:lnTo>
                    <a:pt x="0" y="12"/>
                  </a:lnTo>
                  <a:lnTo>
                    <a:pt x="11" y="0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35" name="Freeform 343"/>
            <p:cNvSpPr>
              <a:spLocks/>
            </p:cNvSpPr>
            <p:nvPr/>
          </p:nvSpPr>
          <p:spPr bwMode="auto">
            <a:xfrm>
              <a:off x="5120" y="2161"/>
              <a:ext cx="114" cy="69"/>
            </a:xfrm>
            <a:custGeom>
              <a:avLst/>
              <a:gdLst>
                <a:gd name="T0" fmla="*/ 2 w 10"/>
                <a:gd name="T1" fmla="*/ 1 h 6"/>
                <a:gd name="T2" fmla="*/ 9 w 10"/>
                <a:gd name="T3" fmla="*/ 3 h 6"/>
                <a:gd name="T4" fmla="*/ 10 w 10"/>
                <a:gd name="T5" fmla="*/ 4 h 6"/>
                <a:gd name="T6" fmla="*/ 10 w 10"/>
                <a:gd name="T7" fmla="*/ 5 h 6"/>
                <a:gd name="T8" fmla="*/ 9 w 10"/>
                <a:gd name="T9" fmla="*/ 6 h 6"/>
                <a:gd name="T10" fmla="*/ 8 w 10"/>
                <a:gd name="T11" fmla="*/ 6 h 6"/>
                <a:gd name="T12" fmla="*/ 1 w 10"/>
                <a:gd name="T13" fmla="*/ 3 h 6"/>
                <a:gd name="T14" fmla="*/ 0 w 10"/>
                <a:gd name="T15" fmla="*/ 2 h 6"/>
                <a:gd name="T16" fmla="*/ 0 w 10"/>
                <a:gd name="T17" fmla="*/ 1 h 6"/>
                <a:gd name="T18" fmla="*/ 1 w 10"/>
                <a:gd name="T19" fmla="*/ 0 h 6"/>
                <a:gd name="T20" fmla="*/ 2 w 10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2" y="1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36" name="Line 344"/>
            <p:cNvSpPr>
              <a:spLocks noChangeShapeType="1"/>
            </p:cNvSpPr>
            <p:nvPr/>
          </p:nvSpPr>
          <p:spPr bwMode="auto">
            <a:xfrm flipV="1">
              <a:off x="5120" y="2150"/>
              <a:ext cx="34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37" name="Line 345"/>
            <p:cNvSpPr>
              <a:spLocks noChangeShapeType="1"/>
            </p:cNvSpPr>
            <p:nvPr/>
          </p:nvSpPr>
          <p:spPr bwMode="auto">
            <a:xfrm flipV="1">
              <a:off x="5165" y="2150"/>
              <a:ext cx="57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38" name="Freeform 346"/>
            <p:cNvSpPr>
              <a:spLocks/>
            </p:cNvSpPr>
            <p:nvPr/>
          </p:nvSpPr>
          <p:spPr bwMode="auto">
            <a:xfrm>
              <a:off x="5120" y="2253"/>
              <a:ext cx="114" cy="57"/>
            </a:xfrm>
            <a:custGeom>
              <a:avLst/>
              <a:gdLst>
                <a:gd name="T0" fmla="*/ 22 w 114"/>
                <a:gd name="T1" fmla="*/ 0 h 57"/>
                <a:gd name="T2" fmla="*/ 102 w 114"/>
                <a:gd name="T3" fmla="*/ 34 h 57"/>
                <a:gd name="T4" fmla="*/ 114 w 114"/>
                <a:gd name="T5" fmla="*/ 45 h 57"/>
                <a:gd name="T6" fmla="*/ 114 w 114"/>
                <a:gd name="T7" fmla="*/ 57 h 57"/>
                <a:gd name="T8" fmla="*/ 102 w 114"/>
                <a:gd name="T9" fmla="*/ 57 h 57"/>
                <a:gd name="T10" fmla="*/ 91 w 114"/>
                <a:gd name="T11" fmla="*/ 57 h 57"/>
                <a:gd name="T12" fmla="*/ 11 w 114"/>
                <a:gd name="T13" fmla="*/ 23 h 57"/>
                <a:gd name="T14" fmla="*/ 0 w 114"/>
                <a:gd name="T15" fmla="*/ 11 h 57"/>
                <a:gd name="T16" fmla="*/ 0 w 114"/>
                <a:gd name="T17" fmla="*/ 0 h 57"/>
                <a:gd name="T18" fmla="*/ 11 w 114"/>
                <a:gd name="T19" fmla="*/ 0 h 57"/>
                <a:gd name="T20" fmla="*/ 22 w 114"/>
                <a:gd name="T21" fmla="*/ 0 h 57"/>
                <a:gd name="T22" fmla="*/ 22 w 114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57">
                  <a:moveTo>
                    <a:pt x="22" y="0"/>
                  </a:moveTo>
                  <a:lnTo>
                    <a:pt x="102" y="34"/>
                  </a:lnTo>
                  <a:lnTo>
                    <a:pt x="114" y="45"/>
                  </a:lnTo>
                  <a:lnTo>
                    <a:pt x="114" y="57"/>
                  </a:lnTo>
                  <a:lnTo>
                    <a:pt x="102" y="57"/>
                  </a:lnTo>
                  <a:lnTo>
                    <a:pt x="91" y="57"/>
                  </a:lnTo>
                  <a:lnTo>
                    <a:pt x="11" y="23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39" name="Freeform 347"/>
            <p:cNvSpPr>
              <a:spLocks/>
            </p:cNvSpPr>
            <p:nvPr/>
          </p:nvSpPr>
          <p:spPr bwMode="auto">
            <a:xfrm>
              <a:off x="5120" y="2253"/>
              <a:ext cx="114" cy="57"/>
            </a:xfrm>
            <a:custGeom>
              <a:avLst/>
              <a:gdLst>
                <a:gd name="T0" fmla="*/ 2 w 10"/>
                <a:gd name="T1" fmla="*/ 0 h 5"/>
                <a:gd name="T2" fmla="*/ 9 w 10"/>
                <a:gd name="T3" fmla="*/ 3 h 5"/>
                <a:gd name="T4" fmla="*/ 10 w 10"/>
                <a:gd name="T5" fmla="*/ 4 h 5"/>
                <a:gd name="T6" fmla="*/ 10 w 10"/>
                <a:gd name="T7" fmla="*/ 5 h 5"/>
                <a:gd name="T8" fmla="*/ 9 w 10"/>
                <a:gd name="T9" fmla="*/ 5 h 5"/>
                <a:gd name="T10" fmla="*/ 8 w 10"/>
                <a:gd name="T11" fmla="*/ 5 h 5"/>
                <a:gd name="T12" fmla="*/ 1 w 10"/>
                <a:gd name="T13" fmla="*/ 2 h 5"/>
                <a:gd name="T14" fmla="*/ 0 w 10"/>
                <a:gd name="T15" fmla="*/ 1 h 5"/>
                <a:gd name="T16" fmla="*/ 0 w 10"/>
                <a:gd name="T17" fmla="*/ 0 h 5"/>
                <a:gd name="T18" fmla="*/ 1 w 10"/>
                <a:gd name="T19" fmla="*/ 0 h 5"/>
                <a:gd name="T20" fmla="*/ 2 w 10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8" y="5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0" name="Line 348"/>
            <p:cNvSpPr>
              <a:spLocks noChangeShapeType="1"/>
            </p:cNvSpPr>
            <p:nvPr/>
          </p:nvSpPr>
          <p:spPr bwMode="auto">
            <a:xfrm flipV="1">
              <a:off x="5120" y="2218"/>
              <a:ext cx="68" cy="3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1" name="Line 349"/>
            <p:cNvSpPr>
              <a:spLocks noChangeShapeType="1"/>
            </p:cNvSpPr>
            <p:nvPr/>
          </p:nvSpPr>
          <p:spPr bwMode="auto">
            <a:xfrm flipV="1">
              <a:off x="5165" y="2230"/>
              <a:ext cx="57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2" name="Freeform 350"/>
            <p:cNvSpPr>
              <a:spLocks/>
            </p:cNvSpPr>
            <p:nvPr/>
          </p:nvSpPr>
          <p:spPr bwMode="auto">
            <a:xfrm>
              <a:off x="5120" y="2333"/>
              <a:ext cx="114" cy="57"/>
            </a:xfrm>
            <a:custGeom>
              <a:avLst/>
              <a:gdLst>
                <a:gd name="T0" fmla="*/ 22 w 114"/>
                <a:gd name="T1" fmla="*/ 0 h 57"/>
                <a:gd name="T2" fmla="*/ 102 w 114"/>
                <a:gd name="T3" fmla="*/ 34 h 57"/>
                <a:gd name="T4" fmla="*/ 114 w 114"/>
                <a:gd name="T5" fmla="*/ 45 h 57"/>
                <a:gd name="T6" fmla="*/ 114 w 114"/>
                <a:gd name="T7" fmla="*/ 57 h 57"/>
                <a:gd name="T8" fmla="*/ 102 w 114"/>
                <a:gd name="T9" fmla="*/ 57 h 57"/>
                <a:gd name="T10" fmla="*/ 91 w 114"/>
                <a:gd name="T11" fmla="*/ 57 h 57"/>
                <a:gd name="T12" fmla="*/ 11 w 114"/>
                <a:gd name="T13" fmla="*/ 34 h 57"/>
                <a:gd name="T14" fmla="*/ 0 w 114"/>
                <a:gd name="T15" fmla="*/ 22 h 57"/>
                <a:gd name="T16" fmla="*/ 0 w 114"/>
                <a:gd name="T17" fmla="*/ 11 h 57"/>
                <a:gd name="T18" fmla="*/ 11 w 114"/>
                <a:gd name="T19" fmla="*/ 0 h 57"/>
                <a:gd name="T20" fmla="*/ 22 w 114"/>
                <a:gd name="T21" fmla="*/ 0 h 57"/>
                <a:gd name="T22" fmla="*/ 22 w 114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57">
                  <a:moveTo>
                    <a:pt x="22" y="0"/>
                  </a:moveTo>
                  <a:lnTo>
                    <a:pt x="102" y="34"/>
                  </a:lnTo>
                  <a:lnTo>
                    <a:pt x="114" y="45"/>
                  </a:lnTo>
                  <a:lnTo>
                    <a:pt x="114" y="57"/>
                  </a:lnTo>
                  <a:lnTo>
                    <a:pt x="102" y="57"/>
                  </a:lnTo>
                  <a:lnTo>
                    <a:pt x="91" y="57"/>
                  </a:lnTo>
                  <a:lnTo>
                    <a:pt x="11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3" name="Freeform 351"/>
            <p:cNvSpPr>
              <a:spLocks/>
            </p:cNvSpPr>
            <p:nvPr/>
          </p:nvSpPr>
          <p:spPr bwMode="auto">
            <a:xfrm>
              <a:off x="5120" y="2333"/>
              <a:ext cx="114" cy="57"/>
            </a:xfrm>
            <a:custGeom>
              <a:avLst/>
              <a:gdLst>
                <a:gd name="T0" fmla="*/ 2 w 10"/>
                <a:gd name="T1" fmla="*/ 0 h 5"/>
                <a:gd name="T2" fmla="*/ 9 w 10"/>
                <a:gd name="T3" fmla="*/ 3 h 5"/>
                <a:gd name="T4" fmla="*/ 10 w 10"/>
                <a:gd name="T5" fmla="*/ 4 h 5"/>
                <a:gd name="T6" fmla="*/ 10 w 10"/>
                <a:gd name="T7" fmla="*/ 5 h 5"/>
                <a:gd name="T8" fmla="*/ 9 w 10"/>
                <a:gd name="T9" fmla="*/ 5 h 5"/>
                <a:gd name="T10" fmla="*/ 8 w 10"/>
                <a:gd name="T11" fmla="*/ 5 h 5"/>
                <a:gd name="T12" fmla="*/ 1 w 10"/>
                <a:gd name="T13" fmla="*/ 3 h 5"/>
                <a:gd name="T14" fmla="*/ 0 w 10"/>
                <a:gd name="T15" fmla="*/ 2 h 5"/>
                <a:gd name="T16" fmla="*/ 0 w 10"/>
                <a:gd name="T17" fmla="*/ 1 h 5"/>
                <a:gd name="T18" fmla="*/ 1 w 10"/>
                <a:gd name="T19" fmla="*/ 0 h 5"/>
                <a:gd name="T20" fmla="*/ 2 w 10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8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4" name="Line 352"/>
            <p:cNvSpPr>
              <a:spLocks noChangeShapeType="1"/>
            </p:cNvSpPr>
            <p:nvPr/>
          </p:nvSpPr>
          <p:spPr bwMode="auto">
            <a:xfrm flipV="1">
              <a:off x="5120" y="2298"/>
              <a:ext cx="68" cy="3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5" name="Line 353"/>
            <p:cNvSpPr>
              <a:spLocks noChangeShapeType="1"/>
            </p:cNvSpPr>
            <p:nvPr/>
          </p:nvSpPr>
          <p:spPr bwMode="auto">
            <a:xfrm flipV="1">
              <a:off x="5165" y="2310"/>
              <a:ext cx="57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6" name="Freeform 354"/>
            <p:cNvSpPr>
              <a:spLocks/>
            </p:cNvSpPr>
            <p:nvPr/>
          </p:nvSpPr>
          <p:spPr bwMode="auto">
            <a:xfrm>
              <a:off x="5120" y="2424"/>
              <a:ext cx="114" cy="57"/>
            </a:xfrm>
            <a:custGeom>
              <a:avLst/>
              <a:gdLst>
                <a:gd name="T0" fmla="*/ 22 w 114"/>
                <a:gd name="T1" fmla="*/ 0 h 57"/>
                <a:gd name="T2" fmla="*/ 102 w 114"/>
                <a:gd name="T3" fmla="*/ 23 h 57"/>
                <a:gd name="T4" fmla="*/ 114 w 114"/>
                <a:gd name="T5" fmla="*/ 34 h 57"/>
                <a:gd name="T6" fmla="*/ 114 w 114"/>
                <a:gd name="T7" fmla="*/ 46 h 57"/>
                <a:gd name="T8" fmla="*/ 102 w 114"/>
                <a:gd name="T9" fmla="*/ 57 h 57"/>
                <a:gd name="T10" fmla="*/ 91 w 114"/>
                <a:gd name="T11" fmla="*/ 57 h 57"/>
                <a:gd name="T12" fmla="*/ 11 w 114"/>
                <a:gd name="T13" fmla="*/ 23 h 57"/>
                <a:gd name="T14" fmla="*/ 0 w 114"/>
                <a:gd name="T15" fmla="*/ 11 h 57"/>
                <a:gd name="T16" fmla="*/ 0 w 114"/>
                <a:gd name="T17" fmla="*/ 0 h 57"/>
                <a:gd name="T18" fmla="*/ 11 w 114"/>
                <a:gd name="T19" fmla="*/ 0 h 57"/>
                <a:gd name="T20" fmla="*/ 22 w 114"/>
                <a:gd name="T21" fmla="*/ 0 h 57"/>
                <a:gd name="T22" fmla="*/ 22 w 114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57">
                  <a:moveTo>
                    <a:pt x="22" y="0"/>
                  </a:moveTo>
                  <a:lnTo>
                    <a:pt x="102" y="23"/>
                  </a:lnTo>
                  <a:lnTo>
                    <a:pt x="114" y="34"/>
                  </a:lnTo>
                  <a:lnTo>
                    <a:pt x="114" y="46"/>
                  </a:lnTo>
                  <a:lnTo>
                    <a:pt x="102" y="57"/>
                  </a:lnTo>
                  <a:lnTo>
                    <a:pt x="91" y="57"/>
                  </a:lnTo>
                  <a:lnTo>
                    <a:pt x="11" y="23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7" name="Freeform 355"/>
            <p:cNvSpPr>
              <a:spLocks/>
            </p:cNvSpPr>
            <p:nvPr/>
          </p:nvSpPr>
          <p:spPr bwMode="auto">
            <a:xfrm>
              <a:off x="5120" y="2424"/>
              <a:ext cx="114" cy="57"/>
            </a:xfrm>
            <a:custGeom>
              <a:avLst/>
              <a:gdLst>
                <a:gd name="T0" fmla="*/ 2 w 10"/>
                <a:gd name="T1" fmla="*/ 0 h 5"/>
                <a:gd name="T2" fmla="*/ 9 w 10"/>
                <a:gd name="T3" fmla="*/ 2 h 5"/>
                <a:gd name="T4" fmla="*/ 10 w 10"/>
                <a:gd name="T5" fmla="*/ 3 h 5"/>
                <a:gd name="T6" fmla="*/ 10 w 10"/>
                <a:gd name="T7" fmla="*/ 4 h 5"/>
                <a:gd name="T8" fmla="*/ 9 w 10"/>
                <a:gd name="T9" fmla="*/ 5 h 5"/>
                <a:gd name="T10" fmla="*/ 8 w 10"/>
                <a:gd name="T11" fmla="*/ 5 h 5"/>
                <a:gd name="T12" fmla="*/ 1 w 10"/>
                <a:gd name="T13" fmla="*/ 2 h 5"/>
                <a:gd name="T14" fmla="*/ 0 w 10"/>
                <a:gd name="T15" fmla="*/ 1 h 5"/>
                <a:gd name="T16" fmla="*/ 0 w 10"/>
                <a:gd name="T17" fmla="*/ 0 h 5"/>
                <a:gd name="T18" fmla="*/ 1 w 10"/>
                <a:gd name="T19" fmla="*/ 0 h 5"/>
                <a:gd name="T20" fmla="*/ 2 w 10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9" y="2"/>
                  </a:lnTo>
                  <a:lnTo>
                    <a:pt x="10" y="3"/>
                  </a:lnTo>
                  <a:lnTo>
                    <a:pt x="10" y="4"/>
                  </a:lnTo>
                  <a:lnTo>
                    <a:pt x="9" y="5"/>
                  </a:lnTo>
                  <a:lnTo>
                    <a:pt x="8" y="5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8" name="Line 356"/>
            <p:cNvSpPr>
              <a:spLocks noChangeShapeType="1"/>
            </p:cNvSpPr>
            <p:nvPr/>
          </p:nvSpPr>
          <p:spPr bwMode="auto">
            <a:xfrm flipV="1">
              <a:off x="5120" y="2390"/>
              <a:ext cx="68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49" name="Line 357"/>
            <p:cNvSpPr>
              <a:spLocks noChangeShapeType="1"/>
            </p:cNvSpPr>
            <p:nvPr/>
          </p:nvSpPr>
          <p:spPr bwMode="auto">
            <a:xfrm flipV="1">
              <a:off x="5165" y="2390"/>
              <a:ext cx="57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0" name="Freeform 358"/>
            <p:cNvSpPr>
              <a:spLocks/>
            </p:cNvSpPr>
            <p:nvPr/>
          </p:nvSpPr>
          <p:spPr bwMode="auto">
            <a:xfrm>
              <a:off x="5120" y="2504"/>
              <a:ext cx="114" cy="57"/>
            </a:xfrm>
            <a:custGeom>
              <a:avLst/>
              <a:gdLst>
                <a:gd name="T0" fmla="*/ 22 w 114"/>
                <a:gd name="T1" fmla="*/ 0 h 57"/>
                <a:gd name="T2" fmla="*/ 102 w 114"/>
                <a:gd name="T3" fmla="*/ 34 h 57"/>
                <a:gd name="T4" fmla="*/ 114 w 114"/>
                <a:gd name="T5" fmla="*/ 46 h 57"/>
                <a:gd name="T6" fmla="*/ 114 w 114"/>
                <a:gd name="T7" fmla="*/ 57 h 57"/>
                <a:gd name="T8" fmla="*/ 102 w 114"/>
                <a:gd name="T9" fmla="*/ 57 h 57"/>
                <a:gd name="T10" fmla="*/ 91 w 114"/>
                <a:gd name="T11" fmla="*/ 57 h 57"/>
                <a:gd name="T12" fmla="*/ 11 w 114"/>
                <a:gd name="T13" fmla="*/ 34 h 57"/>
                <a:gd name="T14" fmla="*/ 0 w 114"/>
                <a:gd name="T15" fmla="*/ 23 h 57"/>
                <a:gd name="T16" fmla="*/ 0 w 114"/>
                <a:gd name="T17" fmla="*/ 11 h 57"/>
                <a:gd name="T18" fmla="*/ 11 w 114"/>
                <a:gd name="T19" fmla="*/ 0 h 57"/>
                <a:gd name="T20" fmla="*/ 22 w 114"/>
                <a:gd name="T21" fmla="*/ 0 h 57"/>
                <a:gd name="T22" fmla="*/ 22 w 114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57">
                  <a:moveTo>
                    <a:pt x="22" y="0"/>
                  </a:moveTo>
                  <a:lnTo>
                    <a:pt x="102" y="34"/>
                  </a:lnTo>
                  <a:lnTo>
                    <a:pt x="114" y="46"/>
                  </a:lnTo>
                  <a:lnTo>
                    <a:pt x="114" y="57"/>
                  </a:lnTo>
                  <a:lnTo>
                    <a:pt x="102" y="57"/>
                  </a:lnTo>
                  <a:lnTo>
                    <a:pt x="91" y="57"/>
                  </a:lnTo>
                  <a:lnTo>
                    <a:pt x="11" y="34"/>
                  </a:lnTo>
                  <a:lnTo>
                    <a:pt x="0" y="23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1" name="Freeform 359"/>
            <p:cNvSpPr>
              <a:spLocks/>
            </p:cNvSpPr>
            <p:nvPr/>
          </p:nvSpPr>
          <p:spPr bwMode="auto">
            <a:xfrm>
              <a:off x="5120" y="2504"/>
              <a:ext cx="114" cy="57"/>
            </a:xfrm>
            <a:custGeom>
              <a:avLst/>
              <a:gdLst>
                <a:gd name="T0" fmla="*/ 2 w 10"/>
                <a:gd name="T1" fmla="*/ 0 h 5"/>
                <a:gd name="T2" fmla="*/ 9 w 10"/>
                <a:gd name="T3" fmla="*/ 3 h 5"/>
                <a:gd name="T4" fmla="*/ 10 w 10"/>
                <a:gd name="T5" fmla="*/ 4 h 5"/>
                <a:gd name="T6" fmla="*/ 10 w 10"/>
                <a:gd name="T7" fmla="*/ 5 h 5"/>
                <a:gd name="T8" fmla="*/ 9 w 10"/>
                <a:gd name="T9" fmla="*/ 5 h 5"/>
                <a:gd name="T10" fmla="*/ 8 w 10"/>
                <a:gd name="T11" fmla="*/ 5 h 5"/>
                <a:gd name="T12" fmla="*/ 1 w 10"/>
                <a:gd name="T13" fmla="*/ 3 h 5"/>
                <a:gd name="T14" fmla="*/ 0 w 10"/>
                <a:gd name="T15" fmla="*/ 2 h 5"/>
                <a:gd name="T16" fmla="*/ 0 w 10"/>
                <a:gd name="T17" fmla="*/ 1 h 5"/>
                <a:gd name="T18" fmla="*/ 1 w 10"/>
                <a:gd name="T19" fmla="*/ 0 h 5"/>
                <a:gd name="T20" fmla="*/ 2 w 10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8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2" name="Line 360"/>
            <p:cNvSpPr>
              <a:spLocks noChangeShapeType="1"/>
            </p:cNvSpPr>
            <p:nvPr/>
          </p:nvSpPr>
          <p:spPr bwMode="auto">
            <a:xfrm flipV="1">
              <a:off x="5120" y="2470"/>
              <a:ext cx="68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3" name="Line 361"/>
            <p:cNvSpPr>
              <a:spLocks noChangeShapeType="1"/>
            </p:cNvSpPr>
            <p:nvPr/>
          </p:nvSpPr>
          <p:spPr bwMode="auto">
            <a:xfrm flipV="1">
              <a:off x="5165" y="2481"/>
              <a:ext cx="57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4" name="Freeform 362"/>
            <p:cNvSpPr>
              <a:spLocks/>
            </p:cNvSpPr>
            <p:nvPr/>
          </p:nvSpPr>
          <p:spPr bwMode="auto">
            <a:xfrm>
              <a:off x="5120" y="2584"/>
              <a:ext cx="114" cy="57"/>
            </a:xfrm>
            <a:custGeom>
              <a:avLst/>
              <a:gdLst>
                <a:gd name="T0" fmla="*/ 22 w 114"/>
                <a:gd name="T1" fmla="*/ 0 h 57"/>
                <a:gd name="T2" fmla="*/ 102 w 114"/>
                <a:gd name="T3" fmla="*/ 34 h 57"/>
                <a:gd name="T4" fmla="*/ 114 w 114"/>
                <a:gd name="T5" fmla="*/ 45 h 57"/>
                <a:gd name="T6" fmla="*/ 114 w 114"/>
                <a:gd name="T7" fmla="*/ 57 h 57"/>
                <a:gd name="T8" fmla="*/ 102 w 114"/>
                <a:gd name="T9" fmla="*/ 57 h 57"/>
                <a:gd name="T10" fmla="*/ 91 w 114"/>
                <a:gd name="T11" fmla="*/ 57 h 57"/>
                <a:gd name="T12" fmla="*/ 11 w 114"/>
                <a:gd name="T13" fmla="*/ 34 h 57"/>
                <a:gd name="T14" fmla="*/ 0 w 114"/>
                <a:gd name="T15" fmla="*/ 23 h 57"/>
                <a:gd name="T16" fmla="*/ 0 w 114"/>
                <a:gd name="T17" fmla="*/ 11 h 57"/>
                <a:gd name="T18" fmla="*/ 11 w 114"/>
                <a:gd name="T19" fmla="*/ 0 h 57"/>
                <a:gd name="T20" fmla="*/ 22 w 114"/>
                <a:gd name="T21" fmla="*/ 0 h 57"/>
                <a:gd name="T22" fmla="*/ 22 w 114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57">
                  <a:moveTo>
                    <a:pt x="22" y="0"/>
                  </a:moveTo>
                  <a:lnTo>
                    <a:pt x="102" y="34"/>
                  </a:lnTo>
                  <a:lnTo>
                    <a:pt x="114" y="45"/>
                  </a:lnTo>
                  <a:lnTo>
                    <a:pt x="114" y="57"/>
                  </a:lnTo>
                  <a:lnTo>
                    <a:pt x="102" y="57"/>
                  </a:lnTo>
                  <a:lnTo>
                    <a:pt x="91" y="57"/>
                  </a:lnTo>
                  <a:lnTo>
                    <a:pt x="11" y="34"/>
                  </a:lnTo>
                  <a:lnTo>
                    <a:pt x="0" y="23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5" name="Freeform 363"/>
            <p:cNvSpPr>
              <a:spLocks/>
            </p:cNvSpPr>
            <p:nvPr/>
          </p:nvSpPr>
          <p:spPr bwMode="auto">
            <a:xfrm>
              <a:off x="5120" y="2584"/>
              <a:ext cx="114" cy="57"/>
            </a:xfrm>
            <a:custGeom>
              <a:avLst/>
              <a:gdLst>
                <a:gd name="T0" fmla="*/ 2 w 10"/>
                <a:gd name="T1" fmla="*/ 0 h 5"/>
                <a:gd name="T2" fmla="*/ 9 w 10"/>
                <a:gd name="T3" fmla="*/ 3 h 5"/>
                <a:gd name="T4" fmla="*/ 10 w 10"/>
                <a:gd name="T5" fmla="*/ 4 h 5"/>
                <a:gd name="T6" fmla="*/ 10 w 10"/>
                <a:gd name="T7" fmla="*/ 5 h 5"/>
                <a:gd name="T8" fmla="*/ 9 w 10"/>
                <a:gd name="T9" fmla="*/ 5 h 5"/>
                <a:gd name="T10" fmla="*/ 8 w 10"/>
                <a:gd name="T11" fmla="*/ 5 h 5"/>
                <a:gd name="T12" fmla="*/ 1 w 10"/>
                <a:gd name="T13" fmla="*/ 3 h 5"/>
                <a:gd name="T14" fmla="*/ 0 w 10"/>
                <a:gd name="T15" fmla="*/ 2 h 5"/>
                <a:gd name="T16" fmla="*/ 0 w 10"/>
                <a:gd name="T17" fmla="*/ 1 h 5"/>
                <a:gd name="T18" fmla="*/ 1 w 10"/>
                <a:gd name="T19" fmla="*/ 0 h 5"/>
                <a:gd name="T20" fmla="*/ 2 w 10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8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6" name="Line 364"/>
            <p:cNvSpPr>
              <a:spLocks noChangeShapeType="1"/>
            </p:cNvSpPr>
            <p:nvPr/>
          </p:nvSpPr>
          <p:spPr bwMode="auto">
            <a:xfrm flipV="1">
              <a:off x="5120" y="2550"/>
              <a:ext cx="68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7" name="Freeform 365"/>
            <p:cNvSpPr>
              <a:spLocks/>
            </p:cNvSpPr>
            <p:nvPr/>
          </p:nvSpPr>
          <p:spPr bwMode="auto">
            <a:xfrm>
              <a:off x="5120" y="2664"/>
              <a:ext cx="114" cy="57"/>
            </a:xfrm>
            <a:custGeom>
              <a:avLst/>
              <a:gdLst>
                <a:gd name="T0" fmla="*/ 22 w 114"/>
                <a:gd name="T1" fmla="*/ 0 h 57"/>
                <a:gd name="T2" fmla="*/ 102 w 114"/>
                <a:gd name="T3" fmla="*/ 34 h 57"/>
                <a:gd name="T4" fmla="*/ 114 w 114"/>
                <a:gd name="T5" fmla="*/ 45 h 57"/>
                <a:gd name="T6" fmla="*/ 114 w 114"/>
                <a:gd name="T7" fmla="*/ 57 h 57"/>
                <a:gd name="T8" fmla="*/ 102 w 114"/>
                <a:gd name="T9" fmla="*/ 57 h 57"/>
                <a:gd name="T10" fmla="*/ 91 w 114"/>
                <a:gd name="T11" fmla="*/ 57 h 57"/>
                <a:gd name="T12" fmla="*/ 11 w 114"/>
                <a:gd name="T13" fmla="*/ 34 h 57"/>
                <a:gd name="T14" fmla="*/ 0 w 114"/>
                <a:gd name="T15" fmla="*/ 23 h 57"/>
                <a:gd name="T16" fmla="*/ 0 w 114"/>
                <a:gd name="T17" fmla="*/ 11 h 57"/>
                <a:gd name="T18" fmla="*/ 11 w 114"/>
                <a:gd name="T19" fmla="*/ 0 h 57"/>
                <a:gd name="T20" fmla="*/ 22 w 114"/>
                <a:gd name="T21" fmla="*/ 0 h 57"/>
                <a:gd name="T22" fmla="*/ 22 w 114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57">
                  <a:moveTo>
                    <a:pt x="22" y="0"/>
                  </a:moveTo>
                  <a:lnTo>
                    <a:pt x="102" y="34"/>
                  </a:lnTo>
                  <a:lnTo>
                    <a:pt x="114" y="45"/>
                  </a:lnTo>
                  <a:lnTo>
                    <a:pt x="114" y="57"/>
                  </a:lnTo>
                  <a:lnTo>
                    <a:pt x="102" y="57"/>
                  </a:lnTo>
                  <a:lnTo>
                    <a:pt x="91" y="57"/>
                  </a:lnTo>
                  <a:lnTo>
                    <a:pt x="11" y="34"/>
                  </a:lnTo>
                  <a:lnTo>
                    <a:pt x="0" y="23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8" name="Freeform 366"/>
            <p:cNvSpPr>
              <a:spLocks/>
            </p:cNvSpPr>
            <p:nvPr/>
          </p:nvSpPr>
          <p:spPr bwMode="auto">
            <a:xfrm>
              <a:off x="5120" y="2664"/>
              <a:ext cx="114" cy="57"/>
            </a:xfrm>
            <a:custGeom>
              <a:avLst/>
              <a:gdLst>
                <a:gd name="T0" fmla="*/ 2 w 10"/>
                <a:gd name="T1" fmla="*/ 0 h 5"/>
                <a:gd name="T2" fmla="*/ 9 w 10"/>
                <a:gd name="T3" fmla="*/ 3 h 5"/>
                <a:gd name="T4" fmla="*/ 10 w 10"/>
                <a:gd name="T5" fmla="*/ 4 h 5"/>
                <a:gd name="T6" fmla="*/ 10 w 10"/>
                <a:gd name="T7" fmla="*/ 5 h 5"/>
                <a:gd name="T8" fmla="*/ 9 w 10"/>
                <a:gd name="T9" fmla="*/ 5 h 5"/>
                <a:gd name="T10" fmla="*/ 8 w 10"/>
                <a:gd name="T11" fmla="*/ 5 h 5"/>
                <a:gd name="T12" fmla="*/ 1 w 10"/>
                <a:gd name="T13" fmla="*/ 3 h 5"/>
                <a:gd name="T14" fmla="*/ 0 w 10"/>
                <a:gd name="T15" fmla="*/ 2 h 5"/>
                <a:gd name="T16" fmla="*/ 0 w 10"/>
                <a:gd name="T17" fmla="*/ 1 h 5"/>
                <a:gd name="T18" fmla="*/ 1 w 10"/>
                <a:gd name="T19" fmla="*/ 0 h 5"/>
                <a:gd name="T20" fmla="*/ 2 w 10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8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59" name="Line 367"/>
            <p:cNvSpPr>
              <a:spLocks noChangeShapeType="1"/>
            </p:cNvSpPr>
            <p:nvPr/>
          </p:nvSpPr>
          <p:spPr bwMode="auto">
            <a:xfrm flipV="1">
              <a:off x="5120" y="2629"/>
              <a:ext cx="68" cy="3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0" name="Freeform 368"/>
            <p:cNvSpPr>
              <a:spLocks/>
            </p:cNvSpPr>
            <p:nvPr/>
          </p:nvSpPr>
          <p:spPr bwMode="auto">
            <a:xfrm>
              <a:off x="5120" y="2744"/>
              <a:ext cx="114" cy="68"/>
            </a:xfrm>
            <a:custGeom>
              <a:avLst/>
              <a:gdLst>
                <a:gd name="T0" fmla="*/ 22 w 114"/>
                <a:gd name="T1" fmla="*/ 0 h 68"/>
                <a:gd name="T2" fmla="*/ 102 w 114"/>
                <a:gd name="T3" fmla="*/ 34 h 68"/>
                <a:gd name="T4" fmla="*/ 114 w 114"/>
                <a:gd name="T5" fmla="*/ 45 h 68"/>
                <a:gd name="T6" fmla="*/ 114 w 114"/>
                <a:gd name="T7" fmla="*/ 57 h 68"/>
                <a:gd name="T8" fmla="*/ 102 w 114"/>
                <a:gd name="T9" fmla="*/ 68 h 68"/>
                <a:gd name="T10" fmla="*/ 91 w 114"/>
                <a:gd name="T11" fmla="*/ 68 h 68"/>
                <a:gd name="T12" fmla="*/ 11 w 114"/>
                <a:gd name="T13" fmla="*/ 34 h 68"/>
                <a:gd name="T14" fmla="*/ 0 w 114"/>
                <a:gd name="T15" fmla="*/ 22 h 68"/>
                <a:gd name="T16" fmla="*/ 0 w 114"/>
                <a:gd name="T17" fmla="*/ 11 h 68"/>
                <a:gd name="T18" fmla="*/ 11 w 114"/>
                <a:gd name="T19" fmla="*/ 0 h 68"/>
                <a:gd name="T20" fmla="*/ 22 w 114"/>
                <a:gd name="T21" fmla="*/ 0 h 68"/>
                <a:gd name="T22" fmla="*/ 22 w 114"/>
                <a:gd name="T2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68">
                  <a:moveTo>
                    <a:pt x="22" y="0"/>
                  </a:moveTo>
                  <a:lnTo>
                    <a:pt x="102" y="34"/>
                  </a:lnTo>
                  <a:lnTo>
                    <a:pt x="114" y="45"/>
                  </a:lnTo>
                  <a:lnTo>
                    <a:pt x="114" y="57"/>
                  </a:lnTo>
                  <a:lnTo>
                    <a:pt x="102" y="68"/>
                  </a:lnTo>
                  <a:lnTo>
                    <a:pt x="91" y="68"/>
                  </a:lnTo>
                  <a:lnTo>
                    <a:pt x="11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1" name="Freeform 369"/>
            <p:cNvSpPr>
              <a:spLocks/>
            </p:cNvSpPr>
            <p:nvPr/>
          </p:nvSpPr>
          <p:spPr bwMode="auto">
            <a:xfrm>
              <a:off x="5120" y="2744"/>
              <a:ext cx="114" cy="68"/>
            </a:xfrm>
            <a:custGeom>
              <a:avLst/>
              <a:gdLst>
                <a:gd name="T0" fmla="*/ 2 w 10"/>
                <a:gd name="T1" fmla="*/ 0 h 6"/>
                <a:gd name="T2" fmla="*/ 9 w 10"/>
                <a:gd name="T3" fmla="*/ 3 h 6"/>
                <a:gd name="T4" fmla="*/ 10 w 10"/>
                <a:gd name="T5" fmla="*/ 4 h 6"/>
                <a:gd name="T6" fmla="*/ 10 w 10"/>
                <a:gd name="T7" fmla="*/ 5 h 6"/>
                <a:gd name="T8" fmla="*/ 9 w 10"/>
                <a:gd name="T9" fmla="*/ 6 h 6"/>
                <a:gd name="T10" fmla="*/ 8 w 10"/>
                <a:gd name="T11" fmla="*/ 6 h 6"/>
                <a:gd name="T12" fmla="*/ 1 w 10"/>
                <a:gd name="T13" fmla="*/ 3 h 6"/>
                <a:gd name="T14" fmla="*/ 0 w 10"/>
                <a:gd name="T15" fmla="*/ 2 h 6"/>
                <a:gd name="T16" fmla="*/ 0 w 10"/>
                <a:gd name="T17" fmla="*/ 1 h 6"/>
                <a:gd name="T18" fmla="*/ 1 w 10"/>
                <a:gd name="T19" fmla="*/ 0 h 6"/>
                <a:gd name="T20" fmla="*/ 2 w 1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2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2" name="Line 370"/>
            <p:cNvSpPr>
              <a:spLocks noChangeShapeType="1"/>
            </p:cNvSpPr>
            <p:nvPr/>
          </p:nvSpPr>
          <p:spPr bwMode="auto">
            <a:xfrm flipV="1">
              <a:off x="5120" y="2721"/>
              <a:ext cx="68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3" name="Line 371"/>
            <p:cNvSpPr>
              <a:spLocks noChangeShapeType="1"/>
            </p:cNvSpPr>
            <p:nvPr/>
          </p:nvSpPr>
          <p:spPr bwMode="auto">
            <a:xfrm flipV="1">
              <a:off x="5165" y="2721"/>
              <a:ext cx="57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4" name="Freeform 372"/>
            <p:cNvSpPr>
              <a:spLocks/>
            </p:cNvSpPr>
            <p:nvPr/>
          </p:nvSpPr>
          <p:spPr bwMode="auto">
            <a:xfrm>
              <a:off x="5120" y="2835"/>
              <a:ext cx="114" cy="57"/>
            </a:xfrm>
            <a:custGeom>
              <a:avLst/>
              <a:gdLst>
                <a:gd name="T0" fmla="*/ 22 w 114"/>
                <a:gd name="T1" fmla="*/ 0 h 57"/>
                <a:gd name="T2" fmla="*/ 102 w 114"/>
                <a:gd name="T3" fmla="*/ 23 h 57"/>
                <a:gd name="T4" fmla="*/ 114 w 114"/>
                <a:gd name="T5" fmla="*/ 34 h 57"/>
                <a:gd name="T6" fmla="*/ 114 w 114"/>
                <a:gd name="T7" fmla="*/ 46 h 57"/>
                <a:gd name="T8" fmla="*/ 102 w 114"/>
                <a:gd name="T9" fmla="*/ 57 h 57"/>
                <a:gd name="T10" fmla="*/ 91 w 114"/>
                <a:gd name="T11" fmla="*/ 57 h 57"/>
                <a:gd name="T12" fmla="*/ 11 w 114"/>
                <a:gd name="T13" fmla="*/ 23 h 57"/>
                <a:gd name="T14" fmla="*/ 0 w 114"/>
                <a:gd name="T15" fmla="*/ 11 h 57"/>
                <a:gd name="T16" fmla="*/ 0 w 114"/>
                <a:gd name="T17" fmla="*/ 0 h 57"/>
                <a:gd name="T18" fmla="*/ 11 w 114"/>
                <a:gd name="T19" fmla="*/ 0 h 57"/>
                <a:gd name="T20" fmla="*/ 22 w 114"/>
                <a:gd name="T21" fmla="*/ 0 h 57"/>
                <a:gd name="T22" fmla="*/ 22 w 114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57">
                  <a:moveTo>
                    <a:pt x="22" y="0"/>
                  </a:moveTo>
                  <a:lnTo>
                    <a:pt x="102" y="23"/>
                  </a:lnTo>
                  <a:lnTo>
                    <a:pt x="114" y="34"/>
                  </a:lnTo>
                  <a:lnTo>
                    <a:pt x="114" y="46"/>
                  </a:lnTo>
                  <a:lnTo>
                    <a:pt x="102" y="57"/>
                  </a:lnTo>
                  <a:lnTo>
                    <a:pt x="91" y="57"/>
                  </a:lnTo>
                  <a:lnTo>
                    <a:pt x="11" y="23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5" name="Freeform 373"/>
            <p:cNvSpPr>
              <a:spLocks/>
            </p:cNvSpPr>
            <p:nvPr/>
          </p:nvSpPr>
          <p:spPr bwMode="auto">
            <a:xfrm>
              <a:off x="5120" y="2835"/>
              <a:ext cx="114" cy="57"/>
            </a:xfrm>
            <a:custGeom>
              <a:avLst/>
              <a:gdLst>
                <a:gd name="T0" fmla="*/ 2 w 10"/>
                <a:gd name="T1" fmla="*/ 0 h 5"/>
                <a:gd name="T2" fmla="*/ 9 w 10"/>
                <a:gd name="T3" fmla="*/ 2 h 5"/>
                <a:gd name="T4" fmla="*/ 10 w 10"/>
                <a:gd name="T5" fmla="*/ 3 h 5"/>
                <a:gd name="T6" fmla="*/ 10 w 10"/>
                <a:gd name="T7" fmla="*/ 4 h 5"/>
                <a:gd name="T8" fmla="*/ 9 w 10"/>
                <a:gd name="T9" fmla="*/ 5 h 5"/>
                <a:gd name="T10" fmla="*/ 8 w 10"/>
                <a:gd name="T11" fmla="*/ 5 h 5"/>
                <a:gd name="T12" fmla="*/ 1 w 10"/>
                <a:gd name="T13" fmla="*/ 2 h 5"/>
                <a:gd name="T14" fmla="*/ 0 w 10"/>
                <a:gd name="T15" fmla="*/ 1 h 5"/>
                <a:gd name="T16" fmla="*/ 0 w 10"/>
                <a:gd name="T17" fmla="*/ 0 h 5"/>
                <a:gd name="T18" fmla="*/ 1 w 10"/>
                <a:gd name="T19" fmla="*/ 0 h 5"/>
                <a:gd name="T20" fmla="*/ 2 w 10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9" y="2"/>
                  </a:lnTo>
                  <a:lnTo>
                    <a:pt x="10" y="3"/>
                  </a:lnTo>
                  <a:lnTo>
                    <a:pt x="10" y="4"/>
                  </a:lnTo>
                  <a:lnTo>
                    <a:pt x="9" y="5"/>
                  </a:lnTo>
                  <a:lnTo>
                    <a:pt x="8" y="5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6" name="Line 374"/>
            <p:cNvSpPr>
              <a:spLocks noChangeShapeType="1"/>
            </p:cNvSpPr>
            <p:nvPr/>
          </p:nvSpPr>
          <p:spPr bwMode="auto">
            <a:xfrm flipV="1">
              <a:off x="5120" y="2801"/>
              <a:ext cx="68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7" name="Line 375"/>
            <p:cNvSpPr>
              <a:spLocks noChangeShapeType="1"/>
            </p:cNvSpPr>
            <p:nvPr/>
          </p:nvSpPr>
          <p:spPr bwMode="auto">
            <a:xfrm flipV="1">
              <a:off x="5165" y="2812"/>
              <a:ext cx="57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8" name="Freeform 376"/>
            <p:cNvSpPr>
              <a:spLocks/>
            </p:cNvSpPr>
            <p:nvPr/>
          </p:nvSpPr>
          <p:spPr bwMode="auto">
            <a:xfrm>
              <a:off x="5120" y="2915"/>
              <a:ext cx="114" cy="57"/>
            </a:xfrm>
            <a:custGeom>
              <a:avLst/>
              <a:gdLst>
                <a:gd name="T0" fmla="*/ 22 w 114"/>
                <a:gd name="T1" fmla="*/ 0 h 57"/>
                <a:gd name="T2" fmla="*/ 102 w 114"/>
                <a:gd name="T3" fmla="*/ 34 h 57"/>
                <a:gd name="T4" fmla="*/ 114 w 114"/>
                <a:gd name="T5" fmla="*/ 46 h 57"/>
                <a:gd name="T6" fmla="*/ 114 w 114"/>
                <a:gd name="T7" fmla="*/ 57 h 57"/>
                <a:gd name="T8" fmla="*/ 102 w 114"/>
                <a:gd name="T9" fmla="*/ 57 h 57"/>
                <a:gd name="T10" fmla="*/ 91 w 114"/>
                <a:gd name="T11" fmla="*/ 57 h 57"/>
                <a:gd name="T12" fmla="*/ 11 w 114"/>
                <a:gd name="T13" fmla="*/ 23 h 57"/>
                <a:gd name="T14" fmla="*/ 0 w 114"/>
                <a:gd name="T15" fmla="*/ 11 h 57"/>
                <a:gd name="T16" fmla="*/ 0 w 114"/>
                <a:gd name="T17" fmla="*/ 0 h 57"/>
                <a:gd name="T18" fmla="*/ 11 w 114"/>
                <a:gd name="T19" fmla="*/ 0 h 57"/>
                <a:gd name="T20" fmla="*/ 22 w 114"/>
                <a:gd name="T21" fmla="*/ 0 h 57"/>
                <a:gd name="T22" fmla="*/ 22 w 114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57">
                  <a:moveTo>
                    <a:pt x="22" y="0"/>
                  </a:moveTo>
                  <a:lnTo>
                    <a:pt x="102" y="34"/>
                  </a:lnTo>
                  <a:lnTo>
                    <a:pt x="114" y="46"/>
                  </a:lnTo>
                  <a:lnTo>
                    <a:pt x="114" y="57"/>
                  </a:lnTo>
                  <a:lnTo>
                    <a:pt x="102" y="57"/>
                  </a:lnTo>
                  <a:lnTo>
                    <a:pt x="91" y="57"/>
                  </a:lnTo>
                  <a:lnTo>
                    <a:pt x="11" y="23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69" name="Freeform 377"/>
            <p:cNvSpPr>
              <a:spLocks/>
            </p:cNvSpPr>
            <p:nvPr/>
          </p:nvSpPr>
          <p:spPr bwMode="auto">
            <a:xfrm>
              <a:off x="5120" y="2915"/>
              <a:ext cx="114" cy="57"/>
            </a:xfrm>
            <a:custGeom>
              <a:avLst/>
              <a:gdLst>
                <a:gd name="T0" fmla="*/ 2 w 10"/>
                <a:gd name="T1" fmla="*/ 0 h 5"/>
                <a:gd name="T2" fmla="*/ 9 w 10"/>
                <a:gd name="T3" fmla="*/ 3 h 5"/>
                <a:gd name="T4" fmla="*/ 10 w 10"/>
                <a:gd name="T5" fmla="*/ 4 h 5"/>
                <a:gd name="T6" fmla="*/ 10 w 10"/>
                <a:gd name="T7" fmla="*/ 5 h 5"/>
                <a:gd name="T8" fmla="*/ 9 w 10"/>
                <a:gd name="T9" fmla="*/ 5 h 5"/>
                <a:gd name="T10" fmla="*/ 8 w 10"/>
                <a:gd name="T11" fmla="*/ 5 h 5"/>
                <a:gd name="T12" fmla="*/ 1 w 10"/>
                <a:gd name="T13" fmla="*/ 2 h 5"/>
                <a:gd name="T14" fmla="*/ 0 w 10"/>
                <a:gd name="T15" fmla="*/ 1 h 5"/>
                <a:gd name="T16" fmla="*/ 0 w 10"/>
                <a:gd name="T17" fmla="*/ 0 h 5"/>
                <a:gd name="T18" fmla="*/ 1 w 10"/>
                <a:gd name="T19" fmla="*/ 0 h 5"/>
                <a:gd name="T20" fmla="*/ 2 w 10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9" y="5"/>
                  </a:lnTo>
                  <a:lnTo>
                    <a:pt x="8" y="5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0" name="Line 378"/>
            <p:cNvSpPr>
              <a:spLocks noChangeShapeType="1"/>
            </p:cNvSpPr>
            <p:nvPr/>
          </p:nvSpPr>
          <p:spPr bwMode="auto">
            <a:xfrm flipV="1">
              <a:off x="5120" y="2881"/>
              <a:ext cx="68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1" name="Line 379"/>
            <p:cNvSpPr>
              <a:spLocks noChangeShapeType="1"/>
            </p:cNvSpPr>
            <p:nvPr/>
          </p:nvSpPr>
          <p:spPr bwMode="auto">
            <a:xfrm flipV="1">
              <a:off x="5165" y="2892"/>
              <a:ext cx="57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2" name="Freeform 380"/>
            <p:cNvSpPr>
              <a:spLocks/>
            </p:cNvSpPr>
            <p:nvPr/>
          </p:nvSpPr>
          <p:spPr bwMode="auto">
            <a:xfrm>
              <a:off x="5120" y="2995"/>
              <a:ext cx="114" cy="68"/>
            </a:xfrm>
            <a:custGeom>
              <a:avLst/>
              <a:gdLst>
                <a:gd name="T0" fmla="*/ 22 w 114"/>
                <a:gd name="T1" fmla="*/ 0 h 68"/>
                <a:gd name="T2" fmla="*/ 102 w 114"/>
                <a:gd name="T3" fmla="*/ 34 h 68"/>
                <a:gd name="T4" fmla="*/ 114 w 114"/>
                <a:gd name="T5" fmla="*/ 45 h 68"/>
                <a:gd name="T6" fmla="*/ 114 w 114"/>
                <a:gd name="T7" fmla="*/ 57 h 68"/>
                <a:gd name="T8" fmla="*/ 102 w 114"/>
                <a:gd name="T9" fmla="*/ 68 h 68"/>
                <a:gd name="T10" fmla="*/ 91 w 114"/>
                <a:gd name="T11" fmla="*/ 68 h 68"/>
                <a:gd name="T12" fmla="*/ 11 w 114"/>
                <a:gd name="T13" fmla="*/ 34 h 68"/>
                <a:gd name="T14" fmla="*/ 0 w 114"/>
                <a:gd name="T15" fmla="*/ 23 h 68"/>
                <a:gd name="T16" fmla="*/ 0 w 114"/>
                <a:gd name="T17" fmla="*/ 11 h 68"/>
                <a:gd name="T18" fmla="*/ 11 w 114"/>
                <a:gd name="T19" fmla="*/ 0 h 68"/>
                <a:gd name="T20" fmla="*/ 22 w 114"/>
                <a:gd name="T21" fmla="*/ 0 h 68"/>
                <a:gd name="T22" fmla="*/ 22 w 114"/>
                <a:gd name="T2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68">
                  <a:moveTo>
                    <a:pt x="22" y="0"/>
                  </a:moveTo>
                  <a:lnTo>
                    <a:pt x="102" y="34"/>
                  </a:lnTo>
                  <a:lnTo>
                    <a:pt x="114" y="45"/>
                  </a:lnTo>
                  <a:lnTo>
                    <a:pt x="114" y="57"/>
                  </a:lnTo>
                  <a:lnTo>
                    <a:pt x="102" y="68"/>
                  </a:lnTo>
                  <a:lnTo>
                    <a:pt x="91" y="68"/>
                  </a:lnTo>
                  <a:lnTo>
                    <a:pt x="11" y="34"/>
                  </a:lnTo>
                  <a:lnTo>
                    <a:pt x="0" y="23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3" name="Freeform 381"/>
            <p:cNvSpPr>
              <a:spLocks/>
            </p:cNvSpPr>
            <p:nvPr/>
          </p:nvSpPr>
          <p:spPr bwMode="auto">
            <a:xfrm>
              <a:off x="5120" y="2995"/>
              <a:ext cx="114" cy="68"/>
            </a:xfrm>
            <a:custGeom>
              <a:avLst/>
              <a:gdLst>
                <a:gd name="T0" fmla="*/ 2 w 10"/>
                <a:gd name="T1" fmla="*/ 0 h 6"/>
                <a:gd name="T2" fmla="*/ 9 w 10"/>
                <a:gd name="T3" fmla="*/ 3 h 6"/>
                <a:gd name="T4" fmla="*/ 10 w 10"/>
                <a:gd name="T5" fmla="*/ 4 h 6"/>
                <a:gd name="T6" fmla="*/ 10 w 10"/>
                <a:gd name="T7" fmla="*/ 5 h 6"/>
                <a:gd name="T8" fmla="*/ 9 w 10"/>
                <a:gd name="T9" fmla="*/ 6 h 6"/>
                <a:gd name="T10" fmla="*/ 8 w 10"/>
                <a:gd name="T11" fmla="*/ 6 h 6"/>
                <a:gd name="T12" fmla="*/ 1 w 10"/>
                <a:gd name="T13" fmla="*/ 3 h 6"/>
                <a:gd name="T14" fmla="*/ 0 w 10"/>
                <a:gd name="T15" fmla="*/ 2 h 6"/>
                <a:gd name="T16" fmla="*/ 0 w 10"/>
                <a:gd name="T17" fmla="*/ 1 h 6"/>
                <a:gd name="T18" fmla="*/ 1 w 10"/>
                <a:gd name="T19" fmla="*/ 0 h 6"/>
                <a:gd name="T20" fmla="*/ 2 w 1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2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4" name="Line 382"/>
            <p:cNvSpPr>
              <a:spLocks noChangeShapeType="1"/>
            </p:cNvSpPr>
            <p:nvPr/>
          </p:nvSpPr>
          <p:spPr bwMode="auto">
            <a:xfrm flipV="1">
              <a:off x="5120" y="2961"/>
              <a:ext cx="68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5" name="Line 383"/>
            <p:cNvSpPr>
              <a:spLocks noChangeShapeType="1"/>
            </p:cNvSpPr>
            <p:nvPr/>
          </p:nvSpPr>
          <p:spPr bwMode="auto">
            <a:xfrm flipV="1">
              <a:off x="5165" y="2972"/>
              <a:ext cx="57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6" name="Freeform 384"/>
            <p:cNvSpPr>
              <a:spLocks/>
            </p:cNvSpPr>
            <p:nvPr/>
          </p:nvSpPr>
          <p:spPr bwMode="auto">
            <a:xfrm>
              <a:off x="5120" y="3086"/>
              <a:ext cx="114" cy="57"/>
            </a:xfrm>
            <a:custGeom>
              <a:avLst/>
              <a:gdLst>
                <a:gd name="T0" fmla="*/ 22 w 114"/>
                <a:gd name="T1" fmla="*/ 0 h 57"/>
                <a:gd name="T2" fmla="*/ 102 w 114"/>
                <a:gd name="T3" fmla="*/ 23 h 57"/>
                <a:gd name="T4" fmla="*/ 114 w 114"/>
                <a:gd name="T5" fmla="*/ 34 h 57"/>
                <a:gd name="T6" fmla="*/ 114 w 114"/>
                <a:gd name="T7" fmla="*/ 46 h 57"/>
                <a:gd name="T8" fmla="*/ 102 w 114"/>
                <a:gd name="T9" fmla="*/ 57 h 57"/>
                <a:gd name="T10" fmla="*/ 91 w 114"/>
                <a:gd name="T11" fmla="*/ 57 h 57"/>
                <a:gd name="T12" fmla="*/ 11 w 114"/>
                <a:gd name="T13" fmla="*/ 23 h 57"/>
                <a:gd name="T14" fmla="*/ 0 w 114"/>
                <a:gd name="T15" fmla="*/ 12 h 57"/>
                <a:gd name="T16" fmla="*/ 0 w 114"/>
                <a:gd name="T17" fmla="*/ 0 h 57"/>
                <a:gd name="T18" fmla="*/ 11 w 114"/>
                <a:gd name="T19" fmla="*/ 0 h 57"/>
                <a:gd name="T20" fmla="*/ 22 w 114"/>
                <a:gd name="T21" fmla="*/ 0 h 57"/>
                <a:gd name="T22" fmla="*/ 22 w 114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57">
                  <a:moveTo>
                    <a:pt x="22" y="0"/>
                  </a:moveTo>
                  <a:lnTo>
                    <a:pt x="102" y="23"/>
                  </a:lnTo>
                  <a:lnTo>
                    <a:pt x="114" y="34"/>
                  </a:lnTo>
                  <a:lnTo>
                    <a:pt x="114" y="46"/>
                  </a:lnTo>
                  <a:lnTo>
                    <a:pt x="102" y="57"/>
                  </a:lnTo>
                  <a:lnTo>
                    <a:pt x="91" y="57"/>
                  </a:lnTo>
                  <a:lnTo>
                    <a:pt x="11" y="23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7" name="Freeform 385"/>
            <p:cNvSpPr>
              <a:spLocks/>
            </p:cNvSpPr>
            <p:nvPr/>
          </p:nvSpPr>
          <p:spPr bwMode="auto">
            <a:xfrm>
              <a:off x="5120" y="3086"/>
              <a:ext cx="114" cy="57"/>
            </a:xfrm>
            <a:custGeom>
              <a:avLst/>
              <a:gdLst>
                <a:gd name="T0" fmla="*/ 2 w 10"/>
                <a:gd name="T1" fmla="*/ 0 h 5"/>
                <a:gd name="T2" fmla="*/ 9 w 10"/>
                <a:gd name="T3" fmla="*/ 2 h 5"/>
                <a:gd name="T4" fmla="*/ 10 w 10"/>
                <a:gd name="T5" fmla="*/ 3 h 5"/>
                <a:gd name="T6" fmla="*/ 10 w 10"/>
                <a:gd name="T7" fmla="*/ 4 h 5"/>
                <a:gd name="T8" fmla="*/ 9 w 10"/>
                <a:gd name="T9" fmla="*/ 5 h 5"/>
                <a:gd name="T10" fmla="*/ 8 w 10"/>
                <a:gd name="T11" fmla="*/ 5 h 5"/>
                <a:gd name="T12" fmla="*/ 1 w 10"/>
                <a:gd name="T13" fmla="*/ 2 h 5"/>
                <a:gd name="T14" fmla="*/ 0 w 10"/>
                <a:gd name="T15" fmla="*/ 1 h 5"/>
                <a:gd name="T16" fmla="*/ 0 w 10"/>
                <a:gd name="T17" fmla="*/ 0 h 5"/>
                <a:gd name="T18" fmla="*/ 1 w 10"/>
                <a:gd name="T19" fmla="*/ 0 h 5"/>
                <a:gd name="T20" fmla="*/ 2 w 10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lnTo>
                    <a:pt x="9" y="2"/>
                  </a:lnTo>
                  <a:lnTo>
                    <a:pt x="10" y="3"/>
                  </a:lnTo>
                  <a:lnTo>
                    <a:pt x="10" y="4"/>
                  </a:lnTo>
                  <a:lnTo>
                    <a:pt x="9" y="5"/>
                  </a:lnTo>
                  <a:lnTo>
                    <a:pt x="8" y="5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8" name="Line 386"/>
            <p:cNvSpPr>
              <a:spLocks noChangeShapeType="1"/>
            </p:cNvSpPr>
            <p:nvPr/>
          </p:nvSpPr>
          <p:spPr bwMode="auto">
            <a:xfrm flipV="1">
              <a:off x="5120" y="3052"/>
              <a:ext cx="68" cy="3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79" name="Line 387"/>
            <p:cNvSpPr>
              <a:spLocks noChangeShapeType="1"/>
            </p:cNvSpPr>
            <p:nvPr/>
          </p:nvSpPr>
          <p:spPr bwMode="auto">
            <a:xfrm flipV="1">
              <a:off x="5165" y="3063"/>
              <a:ext cx="57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580" name="Line 388"/>
            <p:cNvSpPr>
              <a:spLocks noChangeShapeType="1"/>
            </p:cNvSpPr>
            <p:nvPr/>
          </p:nvSpPr>
          <p:spPr bwMode="auto">
            <a:xfrm>
              <a:off x="4769" y="2751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8253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Alternative Form of Solution</a:t>
            </a:r>
          </a:p>
        </p:txBody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By applying trigonometric formula, we have:</a:t>
            </a:r>
          </a:p>
        </p:txBody>
      </p:sp>
      <p:graphicFrame>
        <p:nvGraphicFramePr>
          <p:cNvPr id="777220" name="Object 4"/>
          <p:cNvGraphicFramePr>
            <a:graphicFrameLocks noChangeAspect="1"/>
          </p:cNvGraphicFramePr>
          <p:nvPr>
            <p:extLst/>
          </p:nvPr>
        </p:nvGraphicFramePr>
        <p:xfrm>
          <a:off x="1616075" y="1988840"/>
          <a:ext cx="561975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4" name="方程式" r:id="rId3" imgW="2806560" imgH="431640" progId="Equation.3">
                  <p:embed/>
                </p:oleObj>
              </mc:Choice>
              <mc:Fallback>
                <p:oleObj name="方程式" r:id="rId3" imgW="2806560" imgH="431640" progId="Equation.3">
                  <p:embed/>
                  <p:pic>
                    <p:nvPicPr>
                      <p:cNvPr id="7772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5" y="1988840"/>
                        <a:ext cx="5619750" cy="862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7221" name="AutoShape 5"/>
          <p:cNvSpPr>
            <a:spLocks noChangeAspect="1" noChangeArrowheads="1" noTextEdit="1"/>
          </p:cNvSpPr>
          <p:nvPr/>
        </p:nvSpPr>
        <p:spPr bwMode="auto">
          <a:xfrm>
            <a:off x="457200" y="1905000"/>
            <a:ext cx="8229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24" name="Line 8"/>
          <p:cNvSpPr>
            <a:spLocks noChangeShapeType="1"/>
          </p:cNvSpPr>
          <p:nvPr/>
        </p:nvSpPr>
        <p:spPr bwMode="auto">
          <a:xfrm>
            <a:off x="1747838" y="4759648"/>
            <a:ext cx="6569075" cy="1588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25" name="Rectangle 9"/>
          <p:cNvSpPr>
            <a:spLocks noChangeArrowheads="1"/>
          </p:cNvSpPr>
          <p:nvPr/>
        </p:nvSpPr>
        <p:spPr bwMode="auto">
          <a:xfrm>
            <a:off x="6961188" y="4483423"/>
            <a:ext cx="460375" cy="460375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26" name="Rectangle 10"/>
          <p:cNvSpPr>
            <a:spLocks noChangeArrowheads="1"/>
          </p:cNvSpPr>
          <p:nvPr/>
        </p:nvSpPr>
        <p:spPr bwMode="auto">
          <a:xfrm>
            <a:off x="7100888" y="4415160"/>
            <a:ext cx="182563" cy="68263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27" name="Freeform 11"/>
          <p:cNvSpPr>
            <a:spLocks/>
          </p:cNvSpPr>
          <p:nvPr/>
        </p:nvSpPr>
        <p:spPr bwMode="auto">
          <a:xfrm>
            <a:off x="7029450" y="3403923"/>
            <a:ext cx="369888" cy="47625"/>
          </a:xfrm>
          <a:custGeom>
            <a:avLst/>
            <a:gdLst>
              <a:gd name="T0" fmla="*/ 25 w 199"/>
              <a:gd name="T1" fmla="*/ 0 h 25"/>
              <a:gd name="T2" fmla="*/ 174 w 199"/>
              <a:gd name="T3" fmla="*/ 0 h 25"/>
              <a:gd name="T4" fmla="*/ 186 w 199"/>
              <a:gd name="T5" fmla="*/ 0 h 25"/>
              <a:gd name="T6" fmla="*/ 199 w 199"/>
              <a:gd name="T7" fmla="*/ 12 h 25"/>
              <a:gd name="T8" fmla="*/ 186 w 199"/>
              <a:gd name="T9" fmla="*/ 25 h 25"/>
              <a:gd name="T10" fmla="*/ 174 w 199"/>
              <a:gd name="T11" fmla="*/ 25 h 25"/>
              <a:gd name="T12" fmla="*/ 25 w 199"/>
              <a:gd name="T13" fmla="*/ 25 h 25"/>
              <a:gd name="T14" fmla="*/ 0 w 199"/>
              <a:gd name="T15" fmla="*/ 25 h 25"/>
              <a:gd name="T16" fmla="*/ 0 w 199"/>
              <a:gd name="T17" fmla="*/ 12 h 25"/>
              <a:gd name="T18" fmla="*/ 0 w 199"/>
              <a:gd name="T19" fmla="*/ 0 h 25"/>
              <a:gd name="T20" fmla="*/ 25 w 199"/>
              <a:gd name="T21" fmla="*/ 0 h 25"/>
              <a:gd name="T22" fmla="*/ 25 w 199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9" h="25">
                <a:moveTo>
                  <a:pt x="25" y="0"/>
                </a:moveTo>
                <a:lnTo>
                  <a:pt x="174" y="0"/>
                </a:lnTo>
                <a:lnTo>
                  <a:pt x="186" y="0"/>
                </a:lnTo>
                <a:lnTo>
                  <a:pt x="199" y="12"/>
                </a:lnTo>
                <a:lnTo>
                  <a:pt x="186" y="25"/>
                </a:lnTo>
                <a:lnTo>
                  <a:pt x="174" y="25"/>
                </a:lnTo>
                <a:lnTo>
                  <a:pt x="25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28" name="Freeform 12"/>
          <p:cNvSpPr>
            <a:spLocks/>
          </p:cNvSpPr>
          <p:nvPr/>
        </p:nvSpPr>
        <p:spPr bwMode="auto">
          <a:xfrm>
            <a:off x="7029450" y="3403923"/>
            <a:ext cx="369888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0 w 16"/>
              <a:gd name="T15" fmla="*/ 2 h 2"/>
              <a:gd name="T16" fmla="*/ 0 w 16"/>
              <a:gd name="T17" fmla="*/ 1 h 2"/>
              <a:gd name="T18" fmla="*/ 0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29" name="Freeform 13"/>
          <p:cNvSpPr>
            <a:spLocks/>
          </p:cNvSpPr>
          <p:nvPr/>
        </p:nvSpPr>
        <p:spPr bwMode="auto">
          <a:xfrm>
            <a:off x="7053263" y="3267398"/>
            <a:ext cx="138113" cy="136525"/>
          </a:xfrm>
          <a:custGeom>
            <a:avLst/>
            <a:gdLst>
              <a:gd name="T0" fmla="*/ 0 w 6"/>
              <a:gd name="T1" fmla="*/ 6 h 6"/>
              <a:gd name="T2" fmla="*/ 1 w 6"/>
              <a:gd name="T3" fmla="*/ 6 h 6"/>
              <a:gd name="T4" fmla="*/ 3 w 6"/>
              <a:gd name="T5" fmla="*/ 5 h 6"/>
              <a:gd name="T6" fmla="*/ 5 w 6"/>
              <a:gd name="T7" fmla="*/ 3 h 6"/>
              <a:gd name="T8" fmla="*/ 6 w 6"/>
              <a:gd name="T9" fmla="*/ 2 h 6"/>
              <a:gd name="T10" fmla="*/ 6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lnTo>
                  <a:pt x="1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30" name="Freeform 14"/>
          <p:cNvSpPr>
            <a:spLocks/>
          </p:cNvSpPr>
          <p:nvPr/>
        </p:nvSpPr>
        <p:spPr bwMode="auto">
          <a:xfrm>
            <a:off x="7145338" y="3267398"/>
            <a:ext cx="92075" cy="136525"/>
          </a:xfrm>
          <a:custGeom>
            <a:avLst/>
            <a:gdLst>
              <a:gd name="T0" fmla="*/ 0 w 4"/>
              <a:gd name="T1" fmla="*/ 6 h 6"/>
              <a:gd name="T2" fmla="*/ 1 w 4"/>
              <a:gd name="T3" fmla="*/ 6 h 6"/>
              <a:gd name="T4" fmla="*/ 2 w 4"/>
              <a:gd name="T5" fmla="*/ 5 h 6"/>
              <a:gd name="T6" fmla="*/ 3 w 4"/>
              <a:gd name="T7" fmla="*/ 4 h 6"/>
              <a:gd name="T8" fmla="*/ 4 w 4"/>
              <a:gd name="T9" fmla="*/ 2 h 6"/>
              <a:gd name="T10" fmla="*/ 4 w 4"/>
              <a:gd name="T11" fmla="*/ 1 h 6"/>
              <a:gd name="T12" fmla="*/ 4 w 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1" y="6"/>
                </a:lnTo>
                <a:lnTo>
                  <a:pt x="2" y="5"/>
                </a:lnTo>
                <a:lnTo>
                  <a:pt x="3" y="4"/>
                </a:lnTo>
                <a:lnTo>
                  <a:pt x="4" y="2"/>
                </a:lnTo>
                <a:lnTo>
                  <a:pt x="4" y="1"/>
                </a:lnTo>
                <a:lnTo>
                  <a:pt x="4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31" name="Freeform 15"/>
          <p:cNvSpPr>
            <a:spLocks/>
          </p:cNvSpPr>
          <p:nvPr/>
        </p:nvSpPr>
        <p:spPr bwMode="auto">
          <a:xfrm>
            <a:off x="7029450" y="3542035"/>
            <a:ext cx="346075" cy="68263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3 h 37"/>
              <a:gd name="T4" fmla="*/ 186 w 186"/>
              <a:gd name="T5" fmla="*/ 13 h 37"/>
              <a:gd name="T6" fmla="*/ 186 w 186"/>
              <a:gd name="T7" fmla="*/ 25 h 37"/>
              <a:gd name="T8" fmla="*/ 186 w 186"/>
              <a:gd name="T9" fmla="*/ 37 h 37"/>
              <a:gd name="T10" fmla="*/ 161 w 186"/>
              <a:gd name="T11" fmla="*/ 37 h 37"/>
              <a:gd name="T12" fmla="*/ 13 w 186"/>
              <a:gd name="T13" fmla="*/ 25 h 37"/>
              <a:gd name="T14" fmla="*/ 0 w 186"/>
              <a:gd name="T15" fmla="*/ 25 h 37"/>
              <a:gd name="T16" fmla="*/ 0 w 186"/>
              <a:gd name="T17" fmla="*/ 13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3"/>
                </a:lnTo>
                <a:lnTo>
                  <a:pt x="186" y="13"/>
                </a:lnTo>
                <a:lnTo>
                  <a:pt x="186" y="25"/>
                </a:lnTo>
                <a:lnTo>
                  <a:pt x="186" y="37"/>
                </a:lnTo>
                <a:lnTo>
                  <a:pt x="161" y="37"/>
                </a:lnTo>
                <a:lnTo>
                  <a:pt x="13" y="25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32" name="Freeform 16"/>
          <p:cNvSpPr>
            <a:spLocks/>
          </p:cNvSpPr>
          <p:nvPr/>
        </p:nvSpPr>
        <p:spPr bwMode="auto">
          <a:xfrm>
            <a:off x="7029450" y="3542035"/>
            <a:ext cx="346075" cy="68263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1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1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33" name="Freeform 17"/>
          <p:cNvSpPr>
            <a:spLocks/>
          </p:cNvSpPr>
          <p:nvPr/>
        </p:nvSpPr>
        <p:spPr bwMode="auto">
          <a:xfrm>
            <a:off x="7029450" y="3680148"/>
            <a:ext cx="346075" cy="69850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2 h 37"/>
              <a:gd name="T4" fmla="*/ 186 w 186"/>
              <a:gd name="T5" fmla="*/ 12 h 37"/>
              <a:gd name="T6" fmla="*/ 186 w 186"/>
              <a:gd name="T7" fmla="*/ 24 h 37"/>
              <a:gd name="T8" fmla="*/ 186 w 186"/>
              <a:gd name="T9" fmla="*/ 37 h 37"/>
              <a:gd name="T10" fmla="*/ 161 w 186"/>
              <a:gd name="T11" fmla="*/ 37 h 37"/>
              <a:gd name="T12" fmla="*/ 13 w 186"/>
              <a:gd name="T13" fmla="*/ 24 h 37"/>
              <a:gd name="T14" fmla="*/ 0 w 186"/>
              <a:gd name="T15" fmla="*/ 24 h 37"/>
              <a:gd name="T16" fmla="*/ 0 w 186"/>
              <a:gd name="T17" fmla="*/ 12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2"/>
                </a:lnTo>
                <a:lnTo>
                  <a:pt x="186" y="12"/>
                </a:lnTo>
                <a:lnTo>
                  <a:pt x="186" y="24"/>
                </a:lnTo>
                <a:lnTo>
                  <a:pt x="186" y="37"/>
                </a:lnTo>
                <a:lnTo>
                  <a:pt x="161" y="37"/>
                </a:lnTo>
                <a:lnTo>
                  <a:pt x="13" y="24"/>
                </a:lnTo>
                <a:lnTo>
                  <a:pt x="0" y="24"/>
                </a:lnTo>
                <a:lnTo>
                  <a:pt x="0" y="12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34" name="Freeform 18"/>
          <p:cNvSpPr>
            <a:spLocks/>
          </p:cNvSpPr>
          <p:nvPr/>
        </p:nvSpPr>
        <p:spPr bwMode="auto">
          <a:xfrm>
            <a:off x="7029450" y="3680148"/>
            <a:ext cx="346075" cy="69850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1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1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35" name="Freeform 19"/>
          <p:cNvSpPr>
            <a:spLocks/>
          </p:cNvSpPr>
          <p:nvPr/>
        </p:nvSpPr>
        <p:spPr bwMode="auto">
          <a:xfrm>
            <a:off x="7029450" y="3818260"/>
            <a:ext cx="346075" cy="68263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2 h 37"/>
              <a:gd name="T4" fmla="*/ 186 w 186"/>
              <a:gd name="T5" fmla="*/ 12 h 37"/>
              <a:gd name="T6" fmla="*/ 186 w 186"/>
              <a:gd name="T7" fmla="*/ 25 h 37"/>
              <a:gd name="T8" fmla="*/ 186 w 186"/>
              <a:gd name="T9" fmla="*/ 37 h 37"/>
              <a:gd name="T10" fmla="*/ 161 w 186"/>
              <a:gd name="T11" fmla="*/ 37 h 37"/>
              <a:gd name="T12" fmla="*/ 13 w 186"/>
              <a:gd name="T13" fmla="*/ 25 h 37"/>
              <a:gd name="T14" fmla="*/ 0 w 186"/>
              <a:gd name="T15" fmla="*/ 25 h 37"/>
              <a:gd name="T16" fmla="*/ 0 w 186"/>
              <a:gd name="T17" fmla="*/ 12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2"/>
                </a:lnTo>
                <a:lnTo>
                  <a:pt x="186" y="12"/>
                </a:lnTo>
                <a:lnTo>
                  <a:pt x="186" y="25"/>
                </a:lnTo>
                <a:lnTo>
                  <a:pt x="186" y="37"/>
                </a:lnTo>
                <a:lnTo>
                  <a:pt x="161" y="37"/>
                </a:lnTo>
                <a:lnTo>
                  <a:pt x="13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36" name="Freeform 20"/>
          <p:cNvSpPr>
            <a:spLocks/>
          </p:cNvSpPr>
          <p:nvPr/>
        </p:nvSpPr>
        <p:spPr bwMode="auto">
          <a:xfrm>
            <a:off x="7029450" y="3818260"/>
            <a:ext cx="346075" cy="68263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1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1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37" name="Freeform 21"/>
          <p:cNvSpPr>
            <a:spLocks/>
          </p:cNvSpPr>
          <p:nvPr/>
        </p:nvSpPr>
        <p:spPr bwMode="auto">
          <a:xfrm>
            <a:off x="7029450" y="3954785"/>
            <a:ext cx="346075" cy="93663"/>
          </a:xfrm>
          <a:custGeom>
            <a:avLst/>
            <a:gdLst>
              <a:gd name="T0" fmla="*/ 25 w 186"/>
              <a:gd name="T1" fmla="*/ 0 h 50"/>
              <a:gd name="T2" fmla="*/ 161 w 186"/>
              <a:gd name="T3" fmla="*/ 13 h 50"/>
              <a:gd name="T4" fmla="*/ 186 w 186"/>
              <a:gd name="T5" fmla="*/ 25 h 50"/>
              <a:gd name="T6" fmla="*/ 186 w 186"/>
              <a:gd name="T7" fmla="*/ 37 h 50"/>
              <a:gd name="T8" fmla="*/ 186 w 186"/>
              <a:gd name="T9" fmla="*/ 37 h 50"/>
              <a:gd name="T10" fmla="*/ 161 w 186"/>
              <a:gd name="T11" fmla="*/ 50 h 50"/>
              <a:gd name="T12" fmla="*/ 13 w 186"/>
              <a:gd name="T13" fmla="*/ 37 h 50"/>
              <a:gd name="T14" fmla="*/ 0 w 186"/>
              <a:gd name="T15" fmla="*/ 25 h 50"/>
              <a:gd name="T16" fmla="*/ 0 w 186"/>
              <a:gd name="T17" fmla="*/ 13 h 50"/>
              <a:gd name="T18" fmla="*/ 0 w 186"/>
              <a:gd name="T19" fmla="*/ 13 h 50"/>
              <a:gd name="T20" fmla="*/ 25 w 186"/>
              <a:gd name="T21" fmla="*/ 0 h 50"/>
              <a:gd name="T22" fmla="*/ 25 w 186"/>
              <a:gd name="T2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50">
                <a:moveTo>
                  <a:pt x="25" y="0"/>
                </a:moveTo>
                <a:lnTo>
                  <a:pt x="161" y="13"/>
                </a:lnTo>
                <a:lnTo>
                  <a:pt x="186" y="25"/>
                </a:lnTo>
                <a:lnTo>
                  <a:pt x="186" y="37"/>
                </a:lnTo>
                <a:lnTo>
                  <a:pt x="186" y="37"/>
                </a:lnTo>
                <a:lnTo>
                  <a:pt x="161" y="50"/>
                </a:lnTo>
                <a:lnTo>
                  <a:pt x="13" y="37"/>
                </a:lnTo>
                <a:lnTo>
                  <a:pt x="0" y="25"/>
                </a:lnTo>
                <a:lnTo>
                  <a:pt x="0" y="13"/>
                </a:lnTo>
                <a:lnTo>
                  <a:pt x="0" y="13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38" name="Freeform 22"/>
          <p:cNvSpPr>
            <a:spLocks/>
          </p:cNvSpPr>
          <p:nvPr/>
        </p:nvSpPr>
        <p:spPr bwMode="auto">
          <a:xfrm>
            <a:off x="7029450" y="3954785"/>
            <a:ext cx="346075" cy="93663"/>
          </a:xfrm>
          <a:custGeom>
            <a:avLst/>
            <a:gdLst>
              <a:gd name="T0" fmla="*/ 2 w 15"/>
              <a:gd name="T1" fmla="*/ 0 h 4"/>
              <a:gd name="T2" fmla="*/ 13 w 15"/>
              <a:gd name="T3" fmla="*/ 1 h 4"/>
              <a:gd name="T4" fmla="*/ 15 w 15"/>
              <a:gd name="T5" fmla="*/ 2 h 4"/>
              <a:gd name="T6" fmla="*/ 15 w 15"/>
              <a:gd name="T7" fmla="*/ 3 h 4"/>
              <a:gd name="T8" fmla="*/ 15 w 15"/>
              <a:gd name="T9" fmla="*/ 3 h 4"/>
              <a:gd name="T10" fmla="*/ 13 w 15"/>
              <a:gd name="T11" fmla="*/ 4 h 4"/>
              <a:gd name="T12" fmla="*/ 1 w 15"/>
              <a:gd name="T13" fmla="*/ 3 h 4"/>
              <a:gd name="T14" fmla="*/ 0 w 15"/>
              <a:gd name="T15" fmla="*/ 2 h 4"/>
              <a:gd name="T16" fmla="*/ 0 w 15"/>
              <a:gd name="T17" fmla="*/ 1 h 4"/>
              <a:gd name="T18" fmla="*/ 0 w 15"/>
              <a:gd name="T19" fmla="*/ 1 h 4"/>
              <a:gd name="T20" fmla="*/ 2 w 15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4">
                <a:moveTo>
                  <a:pt x="2" y="0"/>
                </a:moveTo>
                <a:lnTo>
                  <a:pt x="13" y="1"/>
                </a:lnTo>
                <a:lnTo>
                  <a:pt x="15" y="2"/>
                </a:lnTo>
                <a:lnTo>
                  <a:pt x="15" y="3"/>
                </a:lnTo>
                <a:lnTo>
                  <a:pt x="15" y="3"/>
                </a:lnTo>
                <a:lnTo>
                  <a:pt x="13" y="4"/>
                </a:lnTo>
                <a:lnTo>
                  <a:pt x="1" y="3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39" name="Freeform 23"/>
          <p:cNvSpPr>
            <a:spLocks/>
          </p:cNvSpPr>
          <p:nvPr/>
        </p:nvSpPr>
        <p:spPr bwMode="auto">
          <a:xfrm>
            <a:off x="7029450" y="4116710"/>
            <a:ext cx="346075" cy="68263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2 h 37"/>
              <a:gd name="T4" fmla="*/ 186 w 186"/>
              <a:gd name="T5" fmla="*/ 12 h 37"/>
              <a:gd name="T6" fmla="*/ 186 w 186"/>
              <a:gd name="T7" fmla="*/ 25 h 37"/>
              <a:gd name="T8" fmla="*/ 186 w 186"/>
              <a:gd name="T9" fmla="*/ 37 h 37"/>
              <a:gd name="T10" fmla="*/ 161 w 186"/>
              <a:gd name="T11" fmla="*/ 37 h 37"/>
              <a:gd name="T12" fmla="*/ 13 w 186"/>
              <a:gd name="T13" fmla="*/ 25 h 37"/>
              <a:gd name="T14" fmla="*/ 0 w 186"/>
              <a:gd name="T15" fmla="*/ 25 h 37"/>
              <a:gd name="T16" fmla="*/ 0 w 186"/>
              <a:gd name="T17" fmla="*/ 12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2"/>
                </a:lnTo>
                <a:lnTo>
                  <a:pt x="186" y="12"/>
                </a:lnTo>
                <a:lnTo>
                  <a:pt x="186" y="25"/>
                </a:lnTo>
                <a:lnTo>
                  <a:pt x="186" y="37"/>
                </a:lnTo>
                <a:lnTo>
                  <a:pt x="161" y="37"/>
                </a:lnTo>
                <a:lnTo>
                  <a:pt x="13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40" name="Freeform 24"/>
          <p:cNvSpPr>
            <a:spLocks/>
          </p:cNvSpPr>
          <p:nvPr/>
        </p:nvSpPr>
        <p:spPr bwMode="auto">
          <a:xfrm>
            <a:off x="7029450" y="4116710"/>
            <a:ext cx="346075" cy="68263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1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1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41" name="Freeform 25"/>
          <p:cNvSpPr>
            <a:spLocks/>
          </p:cNvSpPr>
          <p:nvPr/>
        </p:nvSpPr>
        <p:spPr bwMode="auto">
          <a:xfrm>
            <a:off x="7029450" y="4253235"/>
            <a:ext cx="346075" cy="69850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3 h 37"/>
              <a:gd name="T4" fmla="*/ 186 w 186"/>
              <a:gd name="T5" fmla="*/ 13 h 37"/>
              <a:gd name="T6" fmla="*/ 186 w 186"/>
              <a:gd name="T7" fmla="*/ 25 h 37"/>
              <a:gd name="T8" fmla="*/ 186 w 186"/>
              <a:gd name="T9" fmla="*/ 37 h 37"/>
              <a:gd name="T10" fmla="*/ 161 w 186"/>
              <a:gd name="T11" fmla="*/ 37 h 37"/>
              <a:gd name="T12" fmla="*/ 25 w 186"/>
              <a:gd name="T13" fmla="*/ 25 h 37"/>
              <a:gd name="T14" fmla="*/ 0 w 186"/>
              <a:gd name="T15" fmla="*/ 25 h 37"/>
              <a:gd name="T16" fmla="*/ 0 w 186"/>
              <a:gd name="T17" fmla="*/ 13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3"/>
                </a:lnTo>
                <a:lnTo>
                  <a:pt x="186" y="13"/>
                </a:lnTo>
                <a:lnTo>
                  <a:pt x="186" y="25"/>
                </a:lnTo>
                <a:lnTo>
                  <a:pt x="186" y="37"/>
                </a:lnTo>
                <a:lnTo>
                  <a:pt x="161" y="37"/>
                </a:lnTo>
                <a:lnTo>
                  <a:pt x="25" y="25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42" name="Freeform 26"/>
          <p:cNvSpPr>
            <a:spLocks/>
          </p:cNvSpPr>
          <p:nvPr/>
        </p:nvSpPr>
        <p:spPr bwMode="auto">
          <a:xfrm>
            <a:off x="7029450" y="4253235"/>
            <a:ext cx="346075" cy="69850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2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43" name="Line 27"/>
          <p:cNvSpPr>
            <a:spLocks noChangeShapeType="1"/>
          </p:cNvSpPr>
          <p:nvPr/>
        </p:nvSpPr>
        <p:spPr bwMode="auto">
          <a:xfrm flipV="1">
            <a:off x="7029450" y="3451548"/>
            <a:ext cx="207963" cy="11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44" name="Line 28"/>
          <p:cNvSpPr>
            <a:spLocks noChangeShapeType="1"/>
          </p:cNvSpPr>
          <p:nvPr/>
        </p:nvSpPr>
        <p:spPr bwMode="auto">
          <a:xfrm flipV="1">
            <a:off x="7053263" y="3610298"/>
            <a:ext cx="160338" cy="69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45" name="Line 29"/>
          <p:cNvSpPr>
            <a:spLocks noChangeShapeType="1"/>
          </p:cNvSpPr>
          <p:nvPr/>
        </p:nvSpPr>
        <p:spPr bwMode="auto">
          <a:xfrm flipV="1">
            <a:off x="7029450" y="3749998"/>
            <a:ext cx="207963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46" name="Line 30"/>
          <p:cNvSpPr>
            <a:spLocks noChangeShapeType="1"/>
          </p:cNvSpPr>
          <p:nvPr/>
        </p:nvSpPr>
        <p:spPr bwMode="auto">
          <a:xfrm flipV="1">
            <a:off x="7053263" y="3886523"/>
            <a:ext cx="184150" cy="936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47" name="Line 31"/>
          <p:cNvSpPr>
            <a:spLocks noChangeShapeType="1"/>
          </p:cNvSpPr>
          <p:nvPr/>
        </p:nvSpPr>
        <p:spPr bwMode="auto">
          <a:xfrm flipV="1">
            <a:off x="7053263" y="4024635"/>
            <a:ext cx="184150" cy="920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48" name="Line 32"/>
          <p:cNvSpPr>
            <a:spLocks noChangeShapeType="1"/>
          </p:cNvSpPr>
          <p:nvPr/>
        </p:nvSpPr>
        <p:spPr bwMode="auto">
          <a:xfrm flipV="1">
            <a:off x="7053263" y="4184973"/>
            <a:ext cx="184150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49" name="Line 33"/>
          <p:cNvSpPr>
            <a:spLocks noChangeShapeType="1"/>
          </p:cNvSpPr>
          <p:nvPr/>
        </p:nvSpPr>
        <p:spPr bwMode="auto">
          <a:xfrm flipH="1">
            <a:off x="7191375" y="4162748"/>
            <a:ext cx="184150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50" name="Line 34"/>
          <p:cNvSpPr>
            <a:spLocks noChangeShapeType="1"/>
          </p:cNvSpPr>
          <p:nvPr/>
        </p:nvSpPr>
        <p:spPr bwMode="auto">
          <a:xfrm flipH="1">
            <a:off x="7191375" y="4024635"/>
            <a:ext cx="184150" cy="920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51" name="Line 35"/>
          <p:cNvSpPr>
            <a:spLocks noChangeShapeType="1"/>
          </p:cNvSpPr>
          <p:nvPr/>
        </p:nvSpPr>
        <p:spPr bwMode="auto">
          <a:xfrm flipH="1">
            <a:off x="7169150" y="3886523"/>
            <a:ext cx="206375" cy="936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52" name="Line 36"/>
          <p:cNvSpPr>
            <a:spLocks noChangeShapeType="1"/>
          </p:cNvSpPr>
          <p:nvPr/>
        </p:nvSpPr>
        <p:spPr bwMode="auto">
          <a:xfrm flipH="1">
            <a:off x="7191375" y="3749998"/>
            <a:ext cx="184150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53" name="Line 37"/>
          <p:cNvSpPr>
            <a:spLocks noChangeShapeType="1"/>
          </p:cNvSpPr>
          <p:nvPr/>
        </p:nvSpPr>
        <p:spPr bwMode="auto">
          <a:xfrm flipH="1">
            <a:off x="7169150" y="3610298"/>
            <a:ext cx="206375" cy="69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54" name="Line 38"/>
          <p:cNvSpPr>
            <a:spLocks noChangeShapeType="1"/>
          </p:cNvSpPr>
          <p:nvPr/>
        </p:nvSpPr>
        <p:spPr bwMode="auto">
          <a:xfrm flipH="1">
            <a:off x="7169150" y="3451548"/>
            <a:ext cx="206375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55" name="Freeform 39"/>
          <p:cNvSpPr>
            <a:spLocks/>
          </p:cNvSpPr>
          <p:nvPr/>
        </p:nvSpPr>
        <p:spPr bwMode="auto">
          <a:xfrm>
            <a:off x="7169150" y="4323085"/>
            <a:ext cx="68263" cy="920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2 w 3"/>
              <a:gd name="T5" fmla="*/ 1 h 4"/>
              <a:gd name="T6" fmla="*/ 1 w 3"/>
              <a:gd name="T7" fmla="*/ 2 h 4"/>
              <a:gd name="T8" fmla="*/ 0 w 3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lnTo>
                  <a:pt x="2" y="1"/>
                </a:lnTo>
                <a:lnTo>
                  <a:pt x="1" y="2"/>
                </a:lnTo>
                <a:lnTo>
                  <a:pt x="0" y="4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56" name="Freeform 40"/>
          <p:cNvSpPr>
            <a:spLocks/>
          </p:cNvSpPr>
          <p:nvPr/>
        </p:nvSpPr>
        <p:spPr bwMode="auto">
          <a:xfrm>
            <a:off x="7237413" y="4323085"/>
            <a:ext cx="138113" cy="92075"/>
          </a:xfrm>
          <a:custGeom>
            <a:avLst/>
            <a:gdLst>
              <a:gd name="T0" fmla="*/ 6 w 6"/>
              <a:gd name="T1" fmla="*/ 0 h 4"/>
              <a:gd name="T2" fmla="*/ 4 w 6"/>
              <a:gd name="T3" fmla="*/ 0 h 4"/>
              <a:gd name="T4" fmla="*/ 2 w 6"/>
              <a:gd name="T5" fmla="*/ 1 h 4"/>
              <a:gd name="T6" fmla="*/ 0 w 6"/>
              <a:gd name="T7" fmla="*/ 2 h 4"/>
              <a:gd name="T8" fmla="*/ 0 w 6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6" y="0"/>
                </a:moveTo>
                <a:lnTo>
                  <a:pt x="4" y="0"/>
                </a:lnTo>
                <a:lnTo>
                  <a:pt x="2" y="1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57" name="Rectangle 41"/>
          <p:cNvSpPr>
            <a:spLocks noChangeArrowheads="1"/>
          </p:cNvSpPr>
          <p:nvPr/>
        </p:nvSpPr>
        <p:spPr bwMode="auto">
          <a:xfrm>
            <a:off x="7673975" y="4919985"/>
            <a:ext cx="458788" cy="458788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58" name="Rectangle 42"/>
          <p:cNvSpPr>
            <a:spLocks noChangeArrowheads="1"/>
          </p:cNvSpPr>
          <p:nvPr/>
        </p:nvSpPr>
        <p:spPr bwMode="auto">
          <a:xfrm>
            <a:off x="7810500" y="4851723"/>
            <a:ext cx="184150" cy="68263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59" name="Freeform 43"/>
          <p:cNvSpPr>
            <a:spLocks/>
          </p:cNvSpPr>
          <p:nvPr/>
        </p:nvSpPr>
        <p:spPr bwMode="auto">
          <a:xfrm>
            <a:off x="7880350" y="4713610"/>
            <a:ext cx="92075" cy="138113"/>
          </a:xfrm>
          <a:custGeom>
            <a:avLst/>
            <a:gdLst>
              <a:gd name="T0" fmla="*/ 4 w 4"/>
              <a:gd name="T1" fmla="*/ 0 h 6"/>
              <a:gd name="T2" fmla="*/ 3 w 4"/>
              <a:gd name="T3" fmla="*/ 1 h 6"/>
              <a:gd name="T4" fmla="*/ 2 w 4"/>
              <a:gd name="T5" fmla="*/ 1 h 6"/>
              <a:gd name="T6" fmla="*/ 1 w 4"/>
              <a:gd name="T7" fmla="*/ 3 h 6"/>
              <a:gd name="T8" fmla="*/ 0 w 4"/>
              <a:gd name="T9" fmla="*/ 5 h 6"/>
              <a:gd name="T10" fmla="*/ 0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4" y="0"/>
                </a:moveTo>
                <a:lnTo>
                  <a:pt x="3" y="1"/>
                </a:lnTo>
                <a:lnTo>
                  <a:pt x="2" y="1"/>
                </a:lnTo>
                <a:lnTo>
                  <a:pt x="1" y="3"/>
                </a:lnTo>
                <a:lnTo>
                  <a:pt x="0" y="5"/>
                </a:lnTo>
                <a:lnTo>
                  <a:pt x="0" y="6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0" name="Line 44"/>
          <p:cNvSpPr>
            <a:spLocks noChangeShapeType="1"/>
          </p:cNvSpPr>
          <p:nvPr/>
        </p:nvSpPr>
        <p:spPr bwMode="auto">
          <a:xfrm flipV="1">
            <a:off x="7742238" y="4507235"/>
            <a:ext cx="230188" cy="184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1" name="Line 45"/>
          <p:cNvSpPr>
            <a:spLocks noChangeShapeType="1"/>
          </p:cNvSpPr>
          <p:nvPr/>
        </p:nvSpPr>
        <p:spPr bwMode="auto">
          <a:xfrm flipV="1">
            <a:off x="7856538" y="4507235"/>
            <a:ext cx="207963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2" name="Line 46"/>
          <p:cNvSpPr>
            <a:spLocks noChangeShapeType="1"/>
          </p:cNvSpPr>
          <p:nvPr/>
        </p:nvSpPr>
        <p:spPr bwMode="auto">
          <a:xfrm flipV="1">
            <a:off x="7742238" y="4300860"/>
            <a:ext cx="230188" cy="1825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3" name="Line 47"/>
          <p:cNvSpPr>
            <a:spLocks noChangeShapeType="1"/>
          </p:cNvSpPr>
          <p:nvPr/>
        </p:nvSpPr>
        <p:spPr bwMode="auto">
          <a:xfrm flipV="1">
            <a:off x="7856538" y="4300860"/>
            <a:ext cx="207963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4" name="Line 48"/>
          <p:cNvSpPr>
            <a:spLocks noChangeShapeType="1"/>
          </p:cNvSpPr>
          <p:nvPr/>
        </p:nvSpPr>
        <p:spPr bwMode="auto">
          <a:xfrm flipV="1">
            <a:off x="7742238" y="4094485"/>
            <a:ext cx="230188" cy="184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5" name="Line 49"/>
          <p:cNvSpPr>
            <a:spLocks noChangeShapeType="1"/>
          </p:cNvSpPr>
          <p:nvPr/>
        </p:nvSpPr>
        <p:spPr bwMode="auto">
          <a:xfrm flipV="1">
            <a:off x="7856538" y="4094485"/>
            <a:ext cx="207963" cy="1587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6" name="Line 50"/>
          <p:cNvSpPr>
            <a:spLocks noChangeShapeType="1"/>
          </p:cNvSpPr>
          <p:nvPr/>
        </p:nvSpPr>
        <p:spPr bwMode="auto">
          <a:xfrm flipV="1">
            <a:off x="7742238" y="3886523"/>
            <a:ext cx="230188" cy="184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7" name="Line 51"/>
          <p:cNvSpPr>
            <a:spLocks noChangeShapeType="1"/>
          </p:cNvSpPr>
          <p:nvPr/>
        </p:nvSpPr>
        <p:spPr bwMode="auto">
          <a:xfrm flipV="1">
            <a:off x="7834313" y="3886523"/>
            <a:ext cx="230188" cy="1619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8" name="Line 52"/>
          <p:cNvSpPr>
            <a:spLocks noChangeShapeType="1"/>
          </p:cNvSpPr>
          <p:nvPr/>
        </p:nvSpPr>
        <p:spPr bwMode="auto">
          <a:xfrm flipV="1">
            <a:off x="7742238" y="3680148"/>
            <a:ext cx="230188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69" name="Line 53"/>
          <p:cNvSpPr>
            <a:spLocks noChangeShapeType="1"/>
          </p:cNvSpPr>
          <p:nvPr/>
        </p:nvSpPr>
        <p:spPr bwMode="auto">
          <a:xfrm flipV="1">
            <a:off x="7834313" y="3680148"/>
            <a:ext cx="230188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70" name="Freeform 54"/>
          <p:cNvSpPr>
            <a:spLocks/>
          </p:cNvSpPr>
          <p:nvPr/>
        </p:nvSpPr>
        <p:spPr bwMode="auto">
          <a:xfrm>
            <a:off x="7720013" y="3403923"/>
            <a:ext cx="366713" cy="47625"/>
          </a:xfrm>
          <a:custGeom>
            <a:avLst/>
            <a:gdLst>
              <a:gd name="T0" fmla="*/ 25 w 198"/>
              <a:gd name="T1" fmla="*/ 0 h 25"/>
              <a:gd name="T2" fmla="*/ 173 w 198"/>
              <a:gd name="T3" fmla="*/ 0 h 25"/>
              <a:gd name="T4" fmla="*/ 198 w 198"/>
              <a:gd name="T5" fmla="*/ 0 h 25"/>
              <a:gd name="T6" fmla="*/ 198 w 198"/>
              <a:gd name="T7" fmla="*/ 12 h 25"/>
              <a:gd name="T8" fmla="*/ 198 w 198"/>
              <a:gd name="T9" fmla="*/ 25 h 25"/>
              <a:gd name="T10" fmla="*/ 173 w 198"/>
              <a:gd name="T11" fmla="*/ 25 h 25"/>
              <a:gd name="T12" fmla="*/ 25 w 198"/>
              <a:gd name="T13" fmla="*/ 25 h 25"/>
              <a:gd name="T14" fmla="*/ 12 w 198"/>
              <a:gd name="T15" fmla="*/ 25 h 25"/>
              <a:gd name="T16" fmla="*/ 0 w 198"/>
              <a:gd name="T17" fmla="*/ 12 h 25"/>
              <a:gd name="T18" fmla="*/ 12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3" y="0"/>
                </a:lnTo>
                <a:lnTo>
                  <a:pt x="198" y="0"/>
                </a:lnTo>
                <a:lnTo>
                  <a:pt x="198" y="12"/>
                </a:lnTo>
                <a:lnTo>
                  <a:pt x="198" y="25"/>
                </a:lnTo>
                <a:lnTo>
                  <a:pt x="173" y="25"/>
                </a:lnTo>
                <a:lnTo>
                  <a:pt x="25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71" name="Freeform 55"/>
          <p:cNvSpPr>
            <a:spLocks/>
          </p:cNvSpPr>
          <p:nvPr/>
        </p:nvSpPr>
        <p:spPr bwMode="auto">
          <a:xfrm>
            <a:off x="7720013" y="3403923"/>
            <a:ext cx="366713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72" name="Freeform 56"/>
          <p:cNvSpPr>
            <a:spLocks/>
          </p:cNvSpPr>
          <p:nvPr/>
        </p:nvSpPr>
        <p:spPr bwMode="auto">
          <a:xfrm>
            <a:off x="7720013" y="3634110"/>
            <a:ext cx="366713" cy="46038"/>
          </a:xfrm>
          <a:custGeom>
            <a:avLst/>
            <a:gdLst>
              <a:gd name="T0" fmla="*/ 25 w 198"/>
              <a:gd name="T1" fmla="*/ 0 h 25"/>
              <a:gd name="T2" fmla="*/ 173 w 198"/>
              <a:gd name="T3" fmla="*/ 0 h 25"/>
              <a:gd name="T4" fmla="*/ 198 w 198"/>
              <a:gd name="T5" fmla="*/ 0 h 25"/>
              <a:gd name="T6" fmla="*/ 198 w 198"/>
              <a:gd name="T7" fmla="*/ 12 h 25"/>
              <a:gd name="T8" fmla="*/ 198 w 198"/>
              <a:gd name="T9" fmla="*/ 25 h 25"/>
              <a:gd name="T10" fmla="*/ 173 w 198"/>
              <a:gd name="T11" fmla="*/ 25 h 25"/>
              <a:gd name="T12" fmla="*/ 25 w 198"/>
              <a:gd name="T13" fmla="*/ 25 h 25"/>
              <a:gd name="T14" fmla="*/ 12 w 198"/>
              <a:gd name="T15" fmla="*/ 25 h 25"/>
              <a:gd name="T16" fmla="*/ 0 w 198"/>
              <a:gd name="T17" fmla="*/ 12 h 25"/>
              <a:gd name="T18" fmla="*/ 12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3" y="0"/>
                </a:lnTo>
                <a:lnTo>
                  <a:pt x="198" y="0"/>
                </a:lnTo>
                <a:lnTo>
                  <a:pt x="198" y="12"/>
                </a:lnTo>
                <a:lnTo>
                  <a:pt x="198" y="25"/>
                </a:lnTo>
                <a:lnTo>
                  <a:pt x="173" y="25"/>
                </a:lnTo>
                <a:lnTo>
                  <a:pt x="25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73" name="Freeform 57"/>
          <p:cNvSpPr>
            <a:spLocks/>
          </p:cNvSpPr>
          <p:nvPr/>
        </p:nvSpPr>
        <p:spPr bwMode="auto">
          <a:xfrm>
            <a:off x="7720013" y="3634110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74" name="Freeform 58"/>
          <p:cNvSpPr>
            <a:spLocks/>
          </p:cNvSpPr>
          <p:nvPr/>
        </p:nvSpPr>
        <p:spPr bwMode="auto">
          <a:xfrm>
            <a:off x="7720013" y="3840485"/>
            <a:ext cx="366713" cy="46038"/>
          </a:xfrm>
          <a:custGeom>
            <a:avLst/>
            <a:gdLst>
              <a:gd name="T0" fmla="*/ 25 w 198"/>
              <a:gd name="T1" fmla="*/ 0 h 25"/>
              <a:gd name="T2" fmla="*/ 173 w 198"/>
              <a:gd name="T3" fmla="*/ 0 h 25"/>
              <a:gd name="T4" fmla="*/ 198 w 198"/>
              <a:gd name="T5" fmla="*/ 0 h 25"/>
              <a:gd name="T6" fmla="*/ 198 w 198"/>
              <a:gd name="T7" fmla="*/ 13 h 25"/>
              <a:gd name="T8" fmla="*/ 198 w 198"/>
              <a:gd name="T9" fmla="*/ 25 h 25"/>
              <a:gd name="T10" fmla="*/ 173 w 198"/>
              <a:gd name="T11" fmla="*/ 25 h 25"/>
              <a:gd name="T12" fmla="*/ 25 w 198"/>
              <a:gd name="T13" fmla="*/ 25 h 25"/>
              <a:gd name="T14" fmla="*/ 12 w 198"/>
              <a:gd name="T15" fmla="*/ 25 h 25"/>
              <a:gd name="T16" fmla="*/ 0 w 198"/>
              <a:gd name="T17" fmla="*/ 13 h 25"/>
              <a:gd name="T18" fmla="*/ 12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3" y="0"/>
                </a:lnTo>
                <a:lnTo>
                  <a:pt x="198" y="0"/>
                </a:lnTo>
                <a:lnTo>
                  <a:pt x="198" y="13"/>
                </a:lnTo>
                <a:lnTo>
                  <a:pt x="198" y="25"/>
                </a:lnTo>
                <a:lnTo>
                  <a:pt x="173" y="25"/>
                </a:lnTo>
                <a:lnTo>
                  <a:pt x="25" y="25"/>
                </a:lnTo>
                <a:lnTo>
                  <a:pt x="12" y="25"/>
                </a:lnTo>
                <a:lnTo>
                  <a:pt x="0" y="13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75" name="Freeform 59"/>
          <p:cNvSpPr>
            <a:spLocks/>
          </p:cNvSpPr>
          <p:nvPr/>
        </p:nvSpPr>
        <p:spPr bwMode="auto">
          <a:xfrm>
            <a:off x="7720013" y="3840485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76" name="Freeform 60"/>
          <p:cNvSpPr>
            <a:spLocks/>
          </p:cNvSpPr>
          <p:nvPr/>
        </p:nvSpPr>
        <p:spPr bwMode="auto">
          <a:xfrm>
            <a:off x="7720013" y="4048448"/>
            <a:ext cx="366713" cy="46038"/>
          </a:xfrm>
          <a:custGeom>
            <a:avLst/>
            <a:gdLst>
              <a:gd name="T0" fmla="*/ 25 w 198"/>
              <a:gd name="T1" fmla="*/ 0 h 25"/>
              <a:gd name="T2" fmla="*/ 173 w 198"/>
              <a:gd name="T3" fmla="*/ 0 h 25"/>
              <a:gd name="T4" fmla="*/ 198 w 198"/>
              <a:gd name="T5" fmla="*/ 0 h 25"/>
              <a:gd name="T6" fmla="*/ 198 w 198"/>
              <a:gd name="T7" fmla="*/ 12 h 25"/>
              <a:gd name="T8" fmla="*/ 198 w 198"/>
              <a:gd name="T9" fmla="*/ 25 h 25"/>
              <a:gd name="T10" fmla="*/ 173 w 198"/>
              <a:gd name="T11" fmla="*/ 25 h 25"/>
              <a:gd name="T12" fmla="*/ 25 w 198"/>
              <a:gd name="T13" fmla="*/ 25 h 25"/>
              <a:gd name="T14" fmla="*/ 12 w 198"/>
              <a:gd name="T15" fmla="*/ 25 h 25"/>
              <a:gd name="T16" fmla="*/ 0 w 198"/>
              <a:gd name="T17" fmla="*/ 12 h 25"/>
              <a:gd name="T18" fmla="*/ 12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3" y="0"/>
                </a:lnTo>
                <a:lnTo>
                  <a:pt x="198" y="0"/>
                </a:lnTo>
                <a:lnTo>
                  <a:pt x="198" y="12"/>
                </a:lnTo>
                <a:lnTo>
                  <a:pt x="198" y="25"/>
                </a:lnTo>
                <a:lnTo>
                  <a:pt x="173" y="25"/>
                </a:lnTo>
                <a:lnTo>
                  <a:pt x="25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77" name="Freeform 61"/>
          <p:cNvSpPr>
            <a:spLocks/>
          </p:cNvSpPr>
          <p:nvPr/>
        </p:nvSpPr>
        <p:spPr bwMode="auto">
          <a:xfrm>
            <a:off x="7720013" y="4048448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78" name="Freeform 62"/>
          <p:cNvSpPr>
            <a:spLocks/>
          </p:cNvSpPr>
          <p:nvPr/>
        </p:nvSpPr>
        <p:spPr bwMode="auto">
          <a:xfrm>
            <a:off x="7720013" y="4253235"/>
            <a:ext cx="366713" cy="47625"/>
          </a:xfrm>
          <a:custGeom>
            <a:avLst/>
            <a:gdLst>
              <a:gd name="T0" fmla="*/ 25 w 198"/>
              <a:gd name="T1" fmla="*/ 0 h 25"/>
              <a:gd name="T2" fmla="*/ 173 w 198"/>
              <a:gd name="T3" fmla="*/ 0 h 25"/>
              <a:gd name="T4" fmla="*/ 198 w 198"/>
              <a:gd name="T5" fmla="*/ 0 h 25"/>
              <a:gd name="T6" fmla="*/ 198 w 198"/>
              <a:gd name="T7" fmla="*/ 13 h 25"/>
              <a:gd name="T8" fmla="*/ 198 w 198"/>
              <a:gd name="T9" fmla="*/ 25 h 25"/>
              <a:gd name="T10" fmla="*/ 173 w 198"/>
              <a:gd name="T11" fmla="*/ 25 h 25"/>
              <a:gd name="T12" fmla="*/ 25 w 198"/>
              <a:gd name="T13" fmla="*/ 25 h 25"/>
              <a:gd name="T14" fmla="*/ 12 w 198"/>
              <a:gd name="T15" fmla="*/ 25 h 25"/>
              <a:gd name="T16" fmla="*/ 0 w 198"/>
              <a:gd name="T17" fmla="*/ 13 h 25"/>
              <a:gd name="T18" fmla="*/ 12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3" y="0"/>
                </a:lnTo>
                <a:lnTo>
                  <a:pt x="198" y="0"/>
                </a:lnTo>
                <a:lnTo>
                  <a:pt x="198" y="13"/>
                </a:lnTo>
                <a:lnTo>
                  <a:pt x="198" y="25"/>
                </a:lnTo>
                <a:lnTo>
                  <a:pt x="173" y="25"/>
                </a:lnTo>
                <a:lnTo>
                  <a:pt x="25" y="25"/>
                </a:lnTo>
                <a:lnTo>
                  <a:pt x="12" y="25"/>
                </a:lnTo>
                <a:lnTo>
                  <a:pt x="0" y="13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79" name="Freeform 63"/>
          <p:cNvSpPr>
            <a:spLocks/>
          </p:cNvSpPr>
          <p:nvPr/>
        </p:nvSpPr>
        <p:spPr bwMode="auto">
          <a:xfrm>
            <a:off x="7720013" y="4253235"/>
            <a:ext cx="366713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80" name="Freeform 64"/>
          <p:cNvSpPr>
            <a:spLocks/>
          </p:cNvSpPr>
          <p:nvPr/>
        </p:nvSpPr>
        <p:spPr bwMode="auto">
          <a:xfrm>
            <a:off x="7720013" y="4461198"/>
            <a:ext cx="366713" cy="46038"/>
          </a:xfrm>
          <a:custGeom>
            <a:avLst/>
            <a:gdLst>
              <a:gd name="T0" fmla="*/ 25 w 198"/>
              <a:gd name="T1" fmla="*/ 0 h 25"/>
              <a:gd name="T2" fmla="*/ 173 w 198"/>
              <a:gd name="T3" fmla="*/ 0 h 25"/>
              <a:gd name="T4" fmla="*/ 198 w 198"/>
              <a:gd name="T5" fmla="*/ 0 h 25"/>
              <a:gd name="T6" fmla="*/ 198 w 198"/>
              <a:gd name="T7" fmla="*/ 12 h 25"/>
              <a:gd name="T8" fmla="*/ 198 w 198"/>
              <a:gd name="T9" fmla="*/ 25 h 25"/>
              <a:gd name="T10" fmla="*/ 173 w 198"/>
              <a:gd name="T11" fmla="*/ 25 h 25"/>
              <a:gd name="T12" fmla="*/ 25 w 198"/>
              <a:gd name="T13" fmla="*/ 25 h 25"/>
              <a:gd name="T14" fmla="*/ 12 w 198"/>
              <a:gd name="T15" fmla="*/ 25 h 25"/>
              <a:gd name="T16" fmla="*/ 0 w 198"/>
              <a:gd name="T17" fmla="*/ 12 h 25"/>
              <a:gd name="T18" fmla="*/ 12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3" y="0"/>
                </a:lnTo>
                <a:lnTo>
                  <a:pt x="198" y="0"/>
                </a:lnTo>
                <a:lnTo>
                  <a:pt x="198" y="12"/>
                </a:lnTo>
                <a:lnTo>
                  <a:pt x="198" y="25"/>
                </a:lnTo>
                <a:lnTo>
                  <a:pt x="173" y="25"/>
                </a:lnTo>
                <a:lnTo>
                  <a:pt x="25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81" name="Freeform 65"/>
          <p:cNvSpPr>
            <a:spLocks/>
          </p:cNvSpPr>
          <p:nvPr/>
        </p:nvSpPr>
        <p:spPr bwMode="auto">
          <a:xfrm>
            <a:off x="7720013" y="4461198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82" name="Freeform 66"/>
          <p:cNvSpPr>
            <a:spLocks/>
          </p:cNvSpPr>
          <p:nvPr/>
        </p:nvSpPr>
        <p:spPr bwMode="auto">
          <a:xfrm>
            <a:off x="7720013" y="4667573"/>
            <a:ext cx="366713" cy="46038"/>
          </a:xfrm>
          <a:custGeom>
            <a:avLst/>
            <a:gdLst>
              <a:gd name="T0" fmla="*/ 25 w 198"/>
              <a:gd name="T1" fmla="*/ 0 h 25"/>
              <a:gd name="T2" fmla="*/ 173 w 198"/>
              <a:gd name="T3" fmla="*/ 0 h 25"/>
              <a:gd name="T4" fmla="*/ 198 w 198"/>
              <a:gd name="T5" fmla="*/ 0 h 25"/>
              <a:gd name="T6" fmla="*/ 198 w 198"/>
              <a:gd name="T7" fmla="*/ 13 h 25"/>
              <a:gd name="T8" fmla="*/ 198 w 198"/>
              <a:gd name="T9" fmla="*/ 25 h 25"/>
              <a:gd name="T10" fmla="*/ 173 w 198"/>
              <a:gd name="T11" fmla="*/ 25 h 25"/>
              <a:gd name="T12" fmla="*/ 25 w 198"/>
              <a:gd name="T13" fmla="*/ 25 h 25"/>
              <a:gd name="T14" fmla="*/ 12 w 198"/>
              <a:gd name="T15" fmla="*/ 25 h 25"/>
              <a:gd name="T16" fmla="*/ 0 w 198"/>
              <a:gd name="T17" fmla="*/ 13 h 25"/>
              <a:gd name="T18" fmla="*/ 12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3" y="0"/>
                </a:lnTo>
                <a:lnTo>
                  <a:pt x="198" y="0"/>
                </a:lnTo>
                <a:lnTo>
                  <a:pt x="198" y="13"/>
                </a:lnTo>
                <a:lnTo>
                  <a:pt x="198" y="25"/>
                </a:lnTo>
                <a:lnTo>
                  <a:pt x="173" y="25"/>
                </a:lnTo>
                <a:lnTo>
                  <a:pt x="25" y="25"/>
                </a:lnTo>
                <a:lnTo>
                  <a:pt x="12" y="25"/>
                </a:lnTo>
                <a:lnTo>
                  <a:pt x="0" y="13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83" name="Freeform 67"/>
          <p:cNvSpPr>
            <a:spLocks/>
          </p:cNvSpPr>
          <p:nvPr/>
        </p:nvSpPr>
        <p:spPr bwMode="auto">
          <a:xfrm>
            <a:off x="7720013" y="4667573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84" name="Line 68"/>
          <p:cNvSpPr>
            <a:spLocks noChangeShapeType="1"/>
          </p:cNvSpPr>
          <p:nvPr/>
        </p:nvSpPr>
        <p:spPr bwMode="auto">
          <a:xfrm flipV="1">
            <a:off x="7742238" y="3451548"/>
            <a:ext cx="230188" cy="1825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85" name="Line 69"/>
          <p:cNvSpPr>
            <a:spLocks noChangeShapeType="1"/>
          </p:cNvSpPr>
          <p:nvPr/>
        </p:nvSpPr>
        <p:spPr bwMode="auto">
          <a:xfrm flipV="1">
            <a:off x="7856538" y="3451548"/>
            <a:ext cx="207963" cy="1825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86" name="Freeform 70"/>
          <p:cNvSpPr>
            <a:spLocks/>
          </p:cNvSpPr>
          <p:nvPr/>
        </p:nvSpPr>
        <p:spPr bwMode="auto">
          <a:xfrm>
            <a:off x="7742238" y="3267398"/>
            <a:ext cx="138113" cy="136525"/>
          </a:xfrm>
          <a:custGeom>
            <a:avLst/>
            <a:gdLst>
              <a:gd name="T0" fmla="*/ 0 w 6"/>
              <a:gd name="T1" fmla="*/ 6 h 6"/>
              <a:gd name="T2" fmla="*/ 1 w 6"/>
              <a:gd name="T3" fmla="*/ 6 h 6"/>
              <a:gd name="T4" fmla="*/ 3 w 6"/>
              <a:gd name="T5" fmla="*/ 5 h 6"/>
              <a:gd name="T6" fmla="*/ 5 w 6"/>
              <a:gd name="T7" fmla="*/ 3 h 6"/>
              <a:gd name="T8" fmla="*/ 6 w 6"/>
              <a:gd name="T9" fmla="*/ 2 h 6"/>
              <a:gd name="T10" fmla="*/ 6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lnTo>
                  <a:pt x="1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87" name="Freeform 71"/>
          <p:cNvSpPr>
            <a:spLocks/>
          </p:cNvSpPr>
          <p:nvPr/>
        </p:nvSpPr>
        <p:spPr bwMode="auto">
          <a:xfrm>
            <a:off x="7856538" y="3267398"/>
            <a:ext cx="93663" cy="136525"/>
          </a:xfrm>
          <a:custGeom>
            <a:avLst/>
            <a:gdLst>
              <a:gd name="T0" fmla="*/ 0 w 4"/>
              <a:gd name="T1" fmla="*/ 6 h 6"/>
              <a:gd name="T2" fmla="*/ 0 w 4"/>
              <a:gd name="T3" fmla="*/ 6 h 6"/>
              <a:gd name="T4" fmla="*/ 2 w 4"/>
              <a:gd name="T5" fmla="*/ 5 h 6"/>
              <a:gd name="T6" fmla="*/ 3 w 4"/>
              <a:gd name="T7" fmla="*/ 4 h 6"/>
              <a:gd name="T8" fmla="*/ 4 w 4"/>
              <a:gd name="T9" fmla="*/ 2 h 6"/>
              <a:gd name="T10" fmla="*/ 4 w 4"/>
              <a:gd name="T11" fmla="*/ 1 h 6"/>
              <a:gd name="T12" fmla="*/ 4 w 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0" y="6"/>
                </a:lnTo>
                <a:lnTo>
                  <a:pt x="2" y="5"/>
                </a:lnTo>
                <a:lnTo>
                  <a:pt x="3" y="4"/>
                </a:lnTo>
                <a:lnTo>
                  <a:pt x="4" y="2"/>
                </a:lnTo>
                <a:lnTo>
                  <a:pt x="4" y="1"/>
                </a:lnTo>
                <a:lnTo>
                  <a:pt x="4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88" name="Freeform 72"/>
          <p:cNvSpPr>
            <a:spLocks/>
          </p:cNvSpPr>
          <p:nvPr/>
        </p:nvSpPr>
        <p:spPr bwMode="auto">
          <a:xfrm>
            <a:off x="7950200" y="4713610"/>
            <a:ext cx="114300" cy="138113"/>
          </a:xfrm>
          <a:custGeom>
            <a:avLst/>
            <a:gdLst>
              <a:gd name="T0" fmla="*/ 5 w 5"/>
              <a:gd name="T1" fmla="*/ 0 h 6"/>
              <a:gd name="T2" fmla="*/ 4 w 5"/>
              <a:gd name="T3" fmla="*/ 1 h 6"/>
              <a:gd name="T4" fmla="*/ 2 w 5"/>
              <a:gd name="T5" fmla="*/ 1 h 6"/>
              <a:gd name="T6" fmla="*/ 0 w 5"/>
              <a:gd name="T7" fmla="*/ 3 h 6"/>
              <a:gd name="T8" fmla="*/ 0 w 5"/>
              <a:gd name="T9" fmla="*/ 5 h 6"/>
              <a:gd name="T10" fmla="*/ 0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5" y="0"/>
                </a:moveTo>
                <a:lnTo>
                  <a:pt x="4" y="1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  <a:lnTo>
                  <a:pt x="0" y="6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89" name="Rectangle 73"/>
          <p:cNvSpPr>
            <a:spLocks noChangeArrowheads="1"/>
          </p:cNvSpPr>
          <p:nvPr/>
        </p:nvSpPr>
        <p:spPr bwMode="auto">
          <a:xfrm>
            <a:off x="4826000" y="4919985"/>
            <a:ext cx="458788" cy="458788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90" name="Rectangle 74"/>
          <p:cNvSpPr>
            <a:spLocks noChangeArrowheads="1"/>
          </p:cNvSpPr>
          <p:nvPr/>
        </p:nvSpPr>
        <p:spPr bwMode="auto">
          <a:xfrm>
            <a:off x="4964113" y="4851723"/>
            <a:ext cx="182563" cy="68263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291" name="Freeform 75"/>
          <p:cNvSpPr>
            <a:spLocks/>
          </p:cNvSpPr>
          <p:nvPr/>
        </p:nvSpPr>
        <p:spPr bwMode="auto">
          <a:xfrm>
            <a:off x="5032375" y="4713610"/>
            <a:ext cx="92075" cy="138113"/>
          </a:xfrm>
          <a:custGeom>
            <a:avLst/>
            <a:gdLst>
              <a:gd name="T0" fmla="*/ 4 w 4"/>
              <a:gd name="T1" fmla="*/ 0 h 6"/>
              <a:gd name="T2" fmla="*/ 4 w 4"/>
              <a:gd name="T3" fmla="*/ 1 h 6"/>
              <a:gd name="T4" fmla="*/ 2 w 4"/>
              <a:gd name="T5" fmla="*/ 1 h 6"/>
              <a:gd name="T6" fmla="*/ 1 w 4"/>
              <a:gd name="T7" fmla="*/ 3 h 6"/>
              <a:gd name="T8" fmla="*/ 0 w 4"/>
              <a:gd name="T9" fmla="*/ 5 h 6"/>
              <a:gd name="T10" fmla="*/ 0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4" y="0"/>
                </a:moveTo>
                <a:lnTo>
                  <a:pt x="4" y="1"/>
                </a:lnTo>
                <a:lnTo>
                  <a:pt x="2" y="1"/>
                </a:lnTo>
                <a:lnTo>
                  <a:pt x="1" y="3"/>
                </a:lnTo>
                <a:lnTo>
                  <a:pt x="0" y="5"/>
                </a:lnTo>
                <a:lnTo>
                  <a:pt x="0" y="6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92" name="Line 76"/>
          <p:cNvSpPr>
            <a:spLocks noChangeShapeType="1"/>
          </p:cNvSpPr>
          <p:nvPr/>
        </p:nvSpPr>
        <p:spPr bwMode="auto">
          <a:xfrm flipV="1">
            <a:off x="4895850" y="4507235"/>
            <a:ext cx="228600" cy="184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93" name="Line 77"/>
          <p:cNvSpPr>
            <a:spLocks noChangeShapeType="1"/>
          </p:cNvSpPr>
          <p:nvPr/>
        </p:nvSpPr>
        <p:spPr bwMode="auto">
          <a:xfrm flipV="1">
            <a:off x="5010150" y="4507235"/>
            <a:ext cx="228600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94" name="Line 78"/>
          <p:cNvSpPr>
            <a:spLocks noChangeShapeType="1"/>
          </p:cNvSpPr>
          <p:nvPr/>
        </p:nvSpPr>
        <p:spPr bwMode="auto">
          <a:xfrm flipV="1">
            <a:off x="4895850" y="4300860"/>
            <a:ext cx="228600" cy="1825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95" name="Line 79"/>
          <p:cNvSpPr>
            <a:spLocks noChangeShapeType="1"/>
          </p:cNvSpPr>
          <p:nvPr/>
        </p:nvSpPr>
        <p:spPr bwMode="auto">
          <a:xfrm flipV="1">
            <a:off x="5010150" y="4300860"/>
            <a:ext cx="228600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96" name="Line 80"/>
          <p:cNvSpPr>
            <a:spLocks noChangeShapeType="1"/>
          </p:cNvSpPr>
          <p:nvPr/>
        </p:nvSpPr>
        <p:spPr bwMode="auto">
          <a:xfrm flipV="1">
            <a:off x="4895850" y="4094485"/>
            <a:ext cx="228600" cy="184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97" name="Line 81"/>
          <p:cNvSpPr>
            <a:spLocks noChangeShapeType="1"/>
          </p:cNvSpPr>
          <p:nvPr/>
        </p:nvSpPr>
        <p:spPr bwMode="auto">
          <a:xfrm flipV="1">
            <a:off x="5010150" y="4094485"/>
            <a:ext cx="228600" cy="1587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98" name="Line 82"/>
          <p:cNvSpPr>
            <a:spLocks noChangeShapeType="1"/>
          </p:cNvSpPr>
          <p:nvPr/>
        </p:nvSpPr>
        <p:spPr bwMode="auto">
          <a:xfrm flipV="1">
            <a:off x="4895850" y="3886523"/>
            <a:ext cx="228600" cy="184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299" name="Line 83"/>
          <p:cNvSpPr>
            <a:spLocks noChangeShapeType="1"/>
          </p:cNvSpPr>
          <p:nvPr/>
        </p:nvSpPr>
        <p:spPr bwMode="auto">
          <a:xfrm flipV="1">
            <a:off x="4986338" y="3886523"/>
            <a:ext cx="252413" cy="1619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00" name="Line 84"/>
          <p:cNvSpPr>
            <a:spLocks noChangeShapeType="1"/>
          </p:cNvSpPr>
          <p:nvPr/>
        </p:nvSpPr>
        <p:spPr bwMode="auto">
          <a:xfrm flipV="1">
            <a:off x="4895850" y="3680148"/>
            <a:ext cx="228600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01" name="Line 85"/>
          <p:cNvSpPr>
            <a:spLocks noChangeShapeType="1"/>
          </p:cNvSpPr>
          <p:nvPr/>
        </p:nvSpPr>
        <p:spPr bwMode="auto">
          <a:xfrm flipV="1">
            <a:off x="5010150" y="3680148"/>
            <a:ext cx="206375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02" name="Freeform 86"/>
          <p:cNvSpPr>
            <a:spLocks/>
          </p:cNvSpPr>
          <p:nvPr/>
        </p:nvSpPr>
        <p:spPr bwMode="auto">
          <a:xfrm>
            <a:off x="4895850" y="3403923"/>
            <a:ext cx="366713" cy="47625"/>
          </a:xfrm>
          <a:custGeom>
            <a:avLst/>
            <a:gdLst>
              <a:gd name="T0" fmla="*/ 24 w 198"/>
              <a:gd name="T1" fmla="*/ 0 h 25"/>
              <a:gd name="T2" fmla="*/ 173 w 198"/>
              <a:gd name="T3" fmla="*/ 0 h 25"/>
              <a:gd name="T4" fmla="*/ 185 w 198"/>
              <a:gd name="T5" fmla="*/ 0 h 25"/>
              <a:gd name="T6" fmla="*/ 198 w 198"/>
              <a:gd name="T7" fmla="*/ 12 h 25"/>
              <a:gd name="T8" fmla="*/ 185 w 198"/>
              <a:gd name="T9" fmla="*/ 25 h 25"/>
              <a:gd name="T10" fmla="*/ 173 w 198"/>
              <a:gd name="T11" fmla="*/ 25 h 25"/>
              <a:gd name="T12" fmla="*/ 24 w 198"/>
              <a:gd name="T13" fmla="*/ 25 h 25"/>
              <a:gd name="T14" fmla="*/ 0 w 198"/>
              <a:gd name="T15" fmla="*/ 25 h 25"/>
              <a:gd name="T16" fmla="*/ 0 w 198"/>
              <a:gd name="T17" fmla="*/ 12 h 25"/>
              <a:gd name="T18" fmla="*/ 0 w 198"/>
              <a:gd name="T19" fmla="*/ 0 h 25"/>
              <a:gd name="T20" fmla="*/ 24 w 198"/>
              <a:gd name="T21" fmla="*/ 0 h 25"/>
              <a:gd name="T22" fmla="*/ 24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4" y="0"/>
                </a:moveTo>
                <a:lnTo>
                  <a:pt x="173" y="0"/>
                </a:lnTo>
                <a:lnTo>
                  <a:pt x="185" y="0"/>
                </a:lnTo>
                <a:lnTo>
                  <a:pt x="198" y="12"/>
                </a:lnTo>
                <a:lnTo>
                  <a:pt x="185" y="25"/>
                </a:lnTo>
                <a:lnTo>
                  <a:pt x="173" y="25"/>
                </a:lnTo>
                <a:lnTo>
                  <a:pt x="24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03" name="Freeform 87"/>
          <p:cNvSpPr>
            <a:spLocks/>
          </p:cNvSpPr>
          <p:nvPr/>
        </p:nvSpPr>
        <p:spPr bwMode="auto">
          <a:xfrm>
            <a:off x="4895850" y="3403923"/>
            <a:ext cx="366713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0 w 16"/>
              <a:gd name="T15" fmla="*/ 2 h 2"/>
              <a:gd name="T16" fmla="*/ 0 w 16"/>
              <a:gd name="T17" fmla="*/ 1 h 2"/>
              <a:gd name="T18" fmla="*/ 0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04" name="Freeform 88"/>
          <p:cNvSpPr>
            <a:spLocks/>
          </p:cNvSpPr>
          <p:nvPr/>
        </p:nvSpPr>
        <p:spPr bwMode="auto">
          <a:xfrm>
            <a:off x="4895850" y="3634110"/>
            <a:ext cx="366713" cy="46038"/>
          </a:xfrm>
          <a:custGeom>
            <a:avLst/>
            <a:gdLst>
              <a:gd name="T0" fmla="*/ 24 w 198"/>
              <a:gd name="T1" fmla="*/ 0 h 25"/>
              <a:gd name="T2" fmla="*/ 173 w 198"/>
              <a:gd name="T3" fmla="*/ 0 h 25"/>
              <a:gd name="T4" fmla="*/ 185 w 198"/>
              <a:gd name="T5" fmla="*/ 0 h 25"/>
              <a:gd name="T6" fmla="*/ 198 w 198"/>
              <a:gd name="T7" fmla="*/ 12 h 25"/>
              <a:gd name="T8" fmla="*/ 185 w 198"/>
              <a:gd name="T9" fmla="*/ 25 h 25"/>
              <a:gd name="T10" fmla="*/ 173 w 198"/>
              <a:gd name="T11" fmla="*/ 25 h 25"/>
              <a:gd name="T12" fmla="*/ 24 w 198"/>
              <a:gd name="T13" fmla="*/ 25 h 25"/>
              <a:gd name="T14" fmla="*/ 0 w 198"/>
              <a:gd name="T15" fmla="*/ 25 h 25"/>
              <a:gd name="T16" fmla="*/ 0 w 198"/>
              <a:gd name="T17" fmla="*/ 12 h 25"/>
              <a:gd name="T18" fmla="*/ 0 w 198"/>
              <a:gd name="T19" fmla="*/ 0 h 25"/>
              <a:gd name="T20" fmla="*/ 24 w 198"/>
              <a:gd name="T21" fmla="*/ 0 h 25"/>
              <a:gd name="T22" fmla="*/ 24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4" y="0"/>
                </a:moveTo>
                <a:lnTo>
                  <a:pt x="173" y="0"/>
                </a:lnTo>
                <a:lnTo>
                  <a:pt x="185" y="0"/>
                </a:lnTo>
                <a:lnTo>
                  <a:pt x="198" y="12"/>
                </a:lnTo>
                <a:lnTo>
                  <a:pt x="185" y="25"/>
                </a:lnTo>
                <a:lnTo>
                  <a:pt x="173" y="25"/>
                </a:lnTo>
                <a:lnTo>
                  <a:pt x="24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05" name="Freeform 89"/>
          <p:cNvSpPr>
            <a:spLocks/>
          </p:cNvSpPr>
          <p:nvPr/>
        </p:nvSpPr>
        <p:spPr bwMode="auto">
          <a:xfrm>
            <a:off x="4895850" y="3634110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0 w 16"/>
              <a:gd name="T15" fmla="*/ 2 h 2"/>
              <a:gd name="T16" fmla="*/ 0 w 16"/>
              <a:gd name="T17" fmla="*/ 1 h 2"/>
              <a:gd name="T18" fmla="*/ 0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06" name="Freeform 90"/>
          <p:cNvSpPr>
            <a:spLocks/>
          </p:cNvSpPr>
          <p:nvPr/>
        </p:nvSpPr>
        <p:spPr bwMode="auto">
          <a:xfrm>
            <a:off x="4895850" y="3840485"/>
            <a:ext cx="366713" cy="46038"/>
          </a:xfrm>
          <a:custGeom>
            <a:avLst/>
            <a:gdLst>
              <a:gd name="T0" fmla="*/ 24 w 198"/>
              <a:gd name="T1" fmla="*/ 0 h 25"/>
              <a:gd name="T2" fmla="*/ 173 w 198"/>
              <a:gd name="T3" fmla="*/ 0 h 25"/>
              <a:gd name="T4" fmla="*/ 185 w 198"/>
              <a:gd name="T5" fmla="*/ 0 h 25"/>
              <a:gd name="T6" fmla="*/ 198 w 198"/>
              <a:gd name="T7" fmla="*/ 13 h 25"/>
              <a:gd name="T8" fmla="*/ 185 w 198"/>
              <a:gd name="T9" fmla="*/ 25 h 25"/>
              <a:gd name="T10" fmla="*/ 173 w 198"/>
              <a:gd name="T11" fmla="*/ 25 h 25"/>
              <a:gd name="T12" fmla="*/ 24 w 198"/>
              <a:gd name="T13" fmla="*/ 25 h 25"/>
              <a:gd name="T14" fmla="*/ 0 w 198"/>
              <a:gd name="T15" fmla="*/ 25 h 25"/>
              <a:gd name="T16" fmla="*/ 0 w 198"/>
              <a:gd name="T17" fmla="*/ 13 h 25"/>
              <a:gd name="T18" fmla="*/ 0 w 198"/>
              <a:gd name="T19" fmla="*/ 0 h 25"/>
              <a:gd name="T20" fmla="*/ 24 w 198"/>
              <a:gd name="T21" fmla="*/ 0 h 25"/>
              <a:gd name="T22" fmla="*/ 24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4" y="0"/>
                </a:moveTo>
                <a:lnTo>
                  <a:pt x="173" y="0"/>
                </a:lnTo>
                <a:lnTo>
                  <a:pt x="185" y="0"/>
                </a:lnTo>
                <a:lnTo>
                  <a:pt x="198" y="13"/>
                </a:lnTo>
                <a:lnTo>
                  <a:pt x="185" y="25"/>
                </a:lnTo>
                <a:lnTo>
                  <a:pt x="173" y="25"/>
                </a:lnTo>
                <a:lnTo>
                  <a:pt x="24" y="25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07" name="Freeform 91"/>
          <p:cNvSpPr>
            <a:spLocks/>
          </p:cNvSpPr>
          <p:nvPr/>
        </p:nvSpPr>
        <p:spPr bwMode="auto">
          <a:xfrm>
            <a:off x="4895850" y="3840485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0 w 16"/>
              <a:gd name="T15" fmla="*/ 2 h 2"/>
              <a:gd name="T16" fmla="*/ 0 w 16"/>
              <a:gd name="T17" fmla="*/ 1 h 2"/>
              <a:gd name="T18" fmla="*/ 0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08" name="Freeform 92"/>
          <p:cNvSpPr>
            <a:spLocks/>
          </p:cNvSpPr>
          <p:nvPr/>
        </p:nvSpPr>
        <p:spPr bwMode="auto">
          <a:xfrm>
            <a:off x="4895850" y="4048448"/>
            <a:ext cx="366713" cy="46038"/>
          </a:xfrm>
          <a:custGeom>
            <a:avLst/>
            <a:gdLst>
              <a:gd name="T0" fmla="*/ 24 w 198"/>
              <a:gd name="T1" fmla="*/ 0 h 25"/>
              <a:gd name="T2" fmla="*/ 173 w 198"/>
              <a:gd name="T3" fmla="*/ 0 h 25"/>
              <a:gd name="T4" fmla="*/ 185 w 198"/>
              <a:gd name="T5" fmla="*/ 0 h 25"/>
              <a:gd name="T6" fmla="*/ 198 w 198"/>
              <a:gd name="T7" fmla="*/ 12 h 25"/>
              <a:gd name="T8" fmla="*/ 185 w 198"/>
              <a:gd name="T9" fmla="*/ 25 h 25"/>
              <a:gd name="T10" fmla="*/ 173 w 198"/>
              <a:gd name="T11" fmla="*/ 25 h 25"/>
              <a:gd name="T12" fmla="*/ 24 w 198"/>
              <a:gd name="T13" fmla="*/ 25 h 25"/>
              <a:gd name="T14" fmla="*/ 0 w 198"/>
              <a:gd name="T15" fmla="*/ 25 h 25"/>
              <a:gd name="T16" fmla="*/ 0 w 198"/>
              <a:gd name="T17" fmla="*/ 12 h 25"/>
              <a:gd name="T18" fmla="*/ 0 w 198"/>
              <a:gd name="T19" fmla="*/ 0 h 25"/>
              <a:gd name="T20" fmla="*/ 24 w 198"/>
              <a:gd name="T21" fmla="*/ 0 h 25"/>
              <a:gd name="T22" fmla="*/ 24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4" y="0"/>
                </a:moveTo>
                <a:lnTo>
                  <a:pt x="173" y="0"/>
                </a:lnTo>
                <a:lnTo>
                  <a:pt x="185" y="0"/>
                </a:lnTo>
                <a:lnTo>
                  <a:pt x="198" y="12"/>
                </a:lnTo>
                <a:lnTo>
                  <a:pt x="185" y="25"/>
                </a:lnTo>
                <a:lnTo>
                  <a:pt x="173" y="25"/>
                </a:lnTo>
                <a:lnTo>
                  <a:pt x="24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09" name="Freeform 93"/>
          <p:cNvSpPr>
            <a:spLocks/>
          </p:cNvSpPr>
          <p:nvPr/>
        </p:nvSpPr>
        <p:spPr bwMode="auto">
          <a:xfrm>
            <a:off x="4895850" y="4048448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0 w 16"/>
              <a:gd name="T15" fmla="*/ 2 h 2"/>
              <a:gd name="T16" fmla="*/ 0 w 16"/>
              <a:gd name="T17" fmla="*/ 1 h 2"/>
              <a:gd name="T18" fmla="*/ 0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10" name="Freeform 94"/>
          <p:cNvSpPr>
            <a:spLocks/>
          </p:cNvSpPr>
          <p:nvPr/>
        </p:nvSpPr>
        <p:spPr bwMode="auto">
          <a:xfrm>
            <a:off x="4895850" y="4253235"/>
            <a:ext cx="366713" cy="47625"/>
          </a:xfrm>
          <a:custGeom>
            <a:avLst/>
            <a:gdLst>
              <a:gd name="T0" fmla="*/ 24 w 198"/>
              <a:gd name="T1" fmla="*/ 0 h 25"/>
              <a:gd name="T2" fmla="*/ 173 w 198"/>
              <a:gd name="T3" fmla="*/ 0 h 25"/>
              <a:gd name="T4" fmla="*/ 185 w 198"/>
              <a:gd name="T5" fmla="*/ 0 h 25"/>
              <a:gd name="T6" fmla="*/ 198 w 198"/>
              <a:gd name="T7" fmla="*/ 13 h 25"/>
              <a:gd name="T8" fmla="*/ 185 w 198"/>
              <a:gd name="T9" fmla="*/ 25 h 25"/>
              <a:gd name="T10" fmla="*/ 173 w 198"/>
              <a:gd name="T11" fmla="*/ 25 h 25"/>
              <a:gd name="T12" fmla="*/ 24 w 198"/>
              <a:gd name="T13" fmla="*/ 25 h 25"/>
              <a:gd name="T14" fmla="*/ 0 w 198"/>
              <a:gd name="T15" fmla="*/ 25 h 25"/>
              <a:gd name="T16" fmla="*/ 0 w 198"/>
              <a:gd name="T17" fmla="*/ 13 h 25"/>
              <a:gd name="T18" fmla="*/ 0 w 198"/>
              <a:gd name="T19" fmla="*/ 0 h 25"/>
              <a:gd name="T20" fmla="*/ 24 w 198"/>
              <a:gd name="T21" fmla="*/ 0 h 25"/>
              <a:gd name="T22" fmla="*/ 24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4" y="0"/>
                </a:moveTo>
                <a:lnTo>
                  <a:pt x="173" y="0"/>
                </a:lnTo>
                <a:lnTo>
                  <a:pt x="185" y="0"/>
                </a:lnTo>
                <a:lnTo>
                  <a:pt x="198" y="13"/>
                </a:lnTo>
                <a:lnTo>
                  <a:pt x="185" y="25"/>
                </a:lnTo>
                <a:lnTo>
                  <a:pt x="173" y="25"/>
                </a:lnTo>
                <a:lnTo>
                  <a:pt x="24" y="25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11" name="Freeform 95"/>
          <p:cNvSpPr>
            <a:spLocks/>
          </p:cNvSpPr>
          <p:nvPr/>
        </p:nvSpPr>
        <p:spPr bwMode="auto">
          <a:xfrm>
            <a:off x="4895850" y="4253235"/>
            <a:ext cx="366713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0 w 16"/>
              <a:gd name="T15" fmla="*/ 2 h 2"/>
              <a:gd name="T16" fmla="*/ 0 w 16"/>
              <a:gd name="T17" fmla="*/ 1 h 2"/>
              <a:gd name="T18" fmla="*/ 0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12" name="Freeform 96"/>
          <p:cNvSpPr>
            <a:spLocks/>
          </p:cNvSpPr>
          <p:nvPr/>
        </p:nvSpPr>
        <p:spPr bwMode="auto">
          <a:xfrm>
            <a:off x="4895850" y="4461198"/>
            <a:ext cx="366713" cy="46038"/>
          </a:xfrm>
          <a:custGeom>
            <a:avLst/>
            <a:gdLst>
              <a:gd name="T0" fmla="*/ 24 w 198"/>
              <a:gd name="T1" fmla="*/ 0 h 25"/>
              <a:gd name="T2" fmla="*/ 173 w 198"/>
              <a:gd name="T3" fmla="*/ 0 h 25"/>
              <a:gd name="T4" fmla="*/ 185 w 198"/>
              <a:gd name="T5" fmla="*/ 0 h 25"/>
              <a:gd name="T6" fmla="*/ 198 w 198"/>
              <a:gd name="T7" fmla="*/ 12 h 25"/>
              <a:gd name="T8" fmla="*/ 185 w 198"/>
              <a:gd name="T9" fmla="*/ 25 h 25"/>
              <a:gd name="T10" fmla="*/ 173 w 198"/>
              <a:gd name="T11" fmla="*/ 25 h 25"/>
              <a:gd name="T12" fmla="*/ 24 w 198"/>
              <a:gd name="T13" fmla="*/ 25 h 25"/>
              <a:gd name="T14" fmla="*/ 0 w 198"/>
              <a:gd name="T15" fmla="*/ 25 h 25"/>
              <a:gd name="T16" fmla="*/ 0 w 198"/>
              <a:gd name="T17" fmla="*/ 12 h 25"/>
              <a:gd name="T18" fmla="*/ 0 w 198"/>
              <a:gd name="T19" fmla="*/ 0 h 25"/>
              <a:gd name="T20" fmla="*/ 24 w 198"/>
              <a:gd name="T21" fmla="*/ 0 h 25"/>
              <a:gd name="T22" fmla="*/ 24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4" y="0"/>
                </a:moveTo>
                <a:lnTo>
                  <a:pt x="173" y="0"/>
                </a:lnTo>
                <a:lnTo>
                  <a:pt x="185" y="0"/>
                </a:lnTo>
                <a:lnTo>
                  <a:pt x="198" y="12"/>
                </a:lnTo>
                <a:lnTo>
                  <a:pt x="185" y="25"/>
                </a:lnTo>
                <a:lnTo>
                  <a:pt x="173" y="25"/>
                </a:lnTo>
                <a:lnTo>
                  <a:pt x="24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13" name="Freeform 97"/>
          <p:cNvSpPr>
            <a:spLocks/>
          </p:cNvSpPr>
          <p:nvPr/>
        </p:nvSpPr>
        <p:spPr bwMode="auto">
          <a:xfrm>
            <a:off x="4895850" y="4461198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0 w 16"/>
              <a:gd name="T15" fmla="*/ 2 h 2"/>
              <a:gd name="T16" fmla="*/ 0 w 16"/>
              <a:gd name="T17" fmla="*/ 1 h 2"/>
              <a:gd name="T18" fmla="*/ 0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14" name="Freeform 98"/>
          <p:cNvSpPr>
            <a:spLocks/>
          </p:cNvSpPr>
          <p:nvPr/>
        </p:nvSpPr>
        <p:spPr bwMode="auto">
          <a:xfrm>
            <a:off x="4895850" y="4667573"/>
            <a:ext cx="366713" cy="46038"/>
          </a:xfrm>
          <a:custGeom>
            <a:avLst/>
            <a:gdLst>
              <a:gd name="T0" fmla="*/ 24 w 198"/>
              <a:gd name="T1" fmla="*/ 0 h 25"/>
              <a:gd name="T2" fmla="*/ 173 w 198"/>
              <a:gd name="T3" fmla="*/ 0 h 25"/>
              <a:gd name="T4" fmla="*/ 185 w 198"/>
              <a:gd name="T5" fmla="*/ 0 h 25"/>
              <a:gd name="T6" fmla="*/ 198 w 198"/>
              <a:gd name="T7" fmla="*/ 13 h 25"/>
              <a:gd name="T8" fmla="*/ 185 w 198"/>
              <a:gd name="T9" fmla="*/ 25 h 25"/>
              <a:gd name="T10" fmla="*/ 173 w 198"/>
              <a:gd name="T11" fmla="*/ 25 h 25"/>
              <a:gd name="T12" fmla="*/ 24 w 198"/>
              <a:gd name="T13" fmla="*/ 25 h 25"/>
              <a:gd name="T14" fmla="*/ 0 w 198"/>
              <a:gd name="T15" fmla="*/ 25 h 25"/>
              <a:gd name="T16" fmla="*/ 0 w 198"/>
              <a:gd name="T17" fmla="*/ 13 h 25"/>
              <a:gd name="T18" fmla="*/ 0 w 198"/>
              <a:gd name="T19" fmla="*/ 0 h 25"/>
              <a:gd name="T20" fmla="*/ 24 w 198"/>
              <a:gd name="T21" fmla="*/ 0 h 25"/>
              <a:gd name="T22" fmla="*/ 24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4" y="0"/>
                </a:moveTo>
                <a:lnTo>
                  <a:pt x="173" y="0"/>
                </a:lnTo>
                <a:lnTo>
                  <a:pt x="185" y="0"/>
                </a:lnTo>
                <a:lnTo>
                  <a:pt x="198" y="13"/>
                </a:lnTo>
                <a:lnTo>
                  <a:pt x="185" y="25"/>
                </a:lnTo>
                <a:lnTo>
                  <a:pt x="173" y="25"/>
                </a:lnTo>
                <a:lnTo>
                  <a:pt x="24" y="25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15" name="Freeform 99"/>
          <p:cNvSpPr>
            <a:spLocks/>
          </p:cNvSpPr>
          <p:nvPr/>
        </p:nvSpPr>
        <p:spPr bwMode="auto">
          <a:xfrm>
            <a:off x="4895850" y="4667573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0 w 16"/>
              <a:gd name="T15" fmla="*/ 2 h 2"/>
              <a:gd name="T16" fmla="*/ 0 w 16"/>
              <a:gd name="T17" fmla="*/ 1 h 2"/>
              <a:gd name="T18" fmla="*/ 0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16" name="Line 100"/>
          <p:cNvSpPr>
            <a:spLocks noChangeShapeType="1"/>
          </p:cNvSpPr>
          <p:nvPr/>
        </p:nvSpPr>
        <p:spPr bwMode="auto">
          <a:xfrm flipV="1">
            <a:off x="4895850" y="3451548"/>
            <a:ext cx="228600" cy="1825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17" name="Line 101"/>
          <p:cNvSpPr>
            <a:spLocks noChangeShapeType="1"/>
          </p:cNvSpPr>
          <p:nvPr/>
        </p:nvSpPr>
        <p:spPr bwMode="auto">
          <a:xfrm flipV="1">
            <a:off x="5010150" y="3451548"/>
            <a:ext cx="228600" cy="1825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18" name="Freeform 102"/>
          <p:cNvSpPr>
            <a:spLocks/>
          </p:cNvSpPr>
          <p:nvPr/>
        </p:nvSpPr>
        <p:spPr bwMode="auto">
          <a:xfrm>
            <a:off x="4918075" y="3267398"/>
            <a:ext cx="136525" cy="136525"/>
          </a:xfrm>
          <a:custGeom>
            <a:avLst/>
            <a:gdLst>
              <a:gd name="T0" fmla="*/ 0 w 6"/>
              <a:gd name="T1" fmla="*/ 6 h 6"/>
              <a:gd name="T2" fmla="*/ 0 w 6"/>
              <a:gd name="T3" fmla="*/ 6 h 6"/>
              <a:gd name="T4" fmla="*/ 3 w 6"/>
              <a:gd name="T5" fmla="*/ 5 h 6"/>
              <a:gd name="T6" fmla="*/ 5 w 6"/>
              <a:gd name="T7" fmla="*/ 3 h 6"/>
              <a:gd name="T8" fmla="*/ 6 w 6"/>
              <a:gd name="T9" fmla="*/ 2 h 6"/>
              <a:gd name="T10" fmla="*/ 6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lnTo>
                  <a:pt x="0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19" name="Freeform 103"/>
          <p:cNvSpPr>
            <a:spLocks/>
          </p:cNvSpPr>
          <p:nvPr/>
        </p:nvSpPr>
        <p:spPr bwMode="auto">
          <a:xfrm>
            <a:off x="5010150" y="3267398"/>
            <a:ext cx="90488" cy="136525"/>
          </a:xfrm>
          <a:custGeom>
            <a:avLst/>
            <a:gdLst>
              <a:gd name="T0" fmla="*/ 0 w 4"/>
              <a:gd name="T1" fmla="*/ 6 h 6"/>
              <a:gd name="T2" fmla="*/ 1 w 4"/>
              <a:gd name="T3" fmla="*/ 6 h 6"/>
              <a:gd name="T4" fmla="*/ 2 w 4"/>
              <a:gd name="T5" fmla="*/ 5 h 6"/>
              <a:gd name="T6" fmla="*/ 3 w 4"/>
              <a:gd name="T7" fmla="*/ 4 h 6"/>
              <a:gd name="T8" fmla="*/ 4 w 4"/>
              <a:gd name="T9" fmla="*/ 2 h 6"/>
              <a:gd name="T10" fmla="*/ 4 w 4"/>
              <a:gd name="T11" fmla="*/ 1 h 6"/>
              <a:gd name="T12" fmla="*/ 4 w 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1" y="6"/>
                </a:lnTo>
                <a:lnTo>
                  <a:pt x="2" y="5"/>
                </a:lnTo>
                <a:lnTo>
                  <a:pt x="3" y="4"/>
                </a:lnTo>
                <a:lnTo>
                  <a:pt x="4" y="2"/>
                </a:lnTo>
                <a:lnTo>
                  <a:pt x="4" y="1"/>
                </a:lnTo>
                <a:lnTo>
                  <a:pt x="4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20" name="Freeform 104"/>
          <p:cNvSpPr>
            <a:spLocks/>
          </p:cNvSpPr>
          <p:nvPr/>
        </p:nvSpPr>
        <p:spPr bwMode="auto">
          <a:xfrm>
            <a:off x="5100638" y="4713610"/>
            <a:ext cx="138113" cy="138113"/>
          </a:xfrm>
          <a:custGeom>
            <a:avLst/>
            <a:gdLst>
              <a:gd name="T0" fmla="*/ 6 w 6"/>
              <a:gd name="T1" fmla="*/ 0 h 6"/>
              <a:gd name="T2" fmla="*/ 5 w 6"/>
              <a:gd name="T3" fmla="*/ 1 h 6"/>
              <a:gd name="T4" fmla="*/ 3 w 6"/>
              <a:gd name="T5" fmla="*/ 1 h 6"/>
              <a:gd name="T6" fmla="*/ 1 w 6"/>
              <a:gd name="T7" fmla="*/ 3 h 6"/>
              <a:gd name="T8" fmla="*/ 0 w 6"/>
              <a:gd name="T9" fmla="*/ 5 h 6"/>
              <a:gd name="T10" fmla="*/ 0 w 6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0"/>
                </a:moveTo>
                <a:lnTo>
                  <a:pt x="5" y="1"/>
                </a:lnTo>
                <a:lnTo>
                  <a:pt x="3" y="1"/>
                </a:lnTo>
                <a:lnTo>
                  <a:pt x="1" y="3"/>
                </a:lnTo>
                <a:lnTo>
                  <a:pt x="0" y="5"/>
                </a:lnTo>
                <a:lnTo>
                  <a:pt x="0" y="6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21" name="Rectangle 105"/>
          <p:cNvSpPr>
            <a:spLocks noChangeArrowheads="1"/>
          </p:cNvSpPr>
          <p:nvPr/>
        </p:nvSpPr>
        <p:spPr bwMode="auto">
          <a:xfrm>
            <a:off x="2000250" y="4919985"/>
            <a:ext cx="460375" cy="458788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22" name="Rectangle 106"/>
          <p:cNvSpPr>
            <a:spLocks noChangeArrowheads="1"/>
          </p:cNvSpPr>
          <p:nvPr/>
        </p:nvSpPr>
        <p:spPr bwMode="auto">
          <a:xfrm>
            <a:off x="2139950" y="4851723"/>
            <a:ext cx="182563" cy="68263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23" name="Freeform 107"/>
          <p:cNvSpPr>
            <a:spLocks/>
          </p:cNvSpPr>
          <p:nvPr/>
        </p:nvSpPr>
        <p:spPr bwMode="auto">
          <a:xfrm>
            <a:off x="2208213" y="4713610"/>
            <a:ext cx="90488" cy="138113"/>
          </a:xfrm>
          <a:custGeom>
            <a:avLst/>
            <a:gdLst>
              <a:gd name="T0" fmla="*/ 4 w 4"/>
              <a:gd name="T1" fmla="*/ 0 h 6"/>
              <a:gd name="T2" fmla="*/ 3 w 4"/>
              <a:gd name="T3" fmla="*/ 1 h 6"/>
              <a:gd name="T4" fmla="*/ 2 w 4"/>
              <a:gd name="T5" fmla="*/ 1 h 6"/>
              <a:gd name="T6" fmla="*/ 1 w 4"/>
              <a:gd name="T7" fmla="*/ 3 h 6"/>
              <a:gd name="T8" fmla="*/ 0 w 4"/>
              <a:gd name="T9" fmla="*/ 5 h 6"/>
              <a:gd name="T10" fmla="*/ 0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4" y="0"/>
                </a:moveTo>
                <a:lnTo>
                  <a:pt x="3" y="1"/>
                </a:lnTo>
                <a:lnTo>
                  <a:pt x="2" y="1"/>
                </a:lnTo>
                <a:lnTo>
                  <a:pt x="1" y="3"/>
                </a:lnTo>
                <a:lnTo>
                  <a:pt x="0" y="5"/>
                </a:lnTo>
                <a:lnTo>
                  <a:pt x="0" y="6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24" name="Line 108"/>
          <p:cNvSpPr>
            <a:spLocks noChangeShapeType="1"/>
          </p:cNvSpPr>
          <p:nvPr/>
        </p:nvSpPr>
        <p:spPr bwMode="auto">
          <a:xfrm flipV="1">
            <a:off x="2070100" y="4507235"/>
            <a:ext cx="228600" cy="184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25" name="Line 109"/>
          <p:cNvSpPr>
            <a:spLocks noChangeShapeType="1"/>
          </p:cNvSpPr>
          <p:nvPr/>
        </p:nvSpPr>
        <p:spPr bwMode="auto">
          <a:xfrm flipV="1">
            <a:off x="2184400" y="4507235"/>
            <a:ext cx="206375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26" name="Line 110"/>
          <p:cNvSpPr>
            <a:spLocks noChangeShapeType="1"/>
          </p:cNvSpPr>
          <p:nvPr/>
        </p:nvSpPr>
        <p:spPr bwMode="auto">
          <a:xfrm flipV="1">
            <a:off x="2070100" y="4300860"/>
            <a:ext cx="228600" cy="1825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27" name="Line 111"/>
          <p:cNvSpPr>
            <a:spLocks noChangeShapeType="1"/>
          </p:cNvSpPr>
          <p:nvPr/>
        </p:nvSpPr>
        <p:spPr bwMode="auto">
          <a:xfrm flipV="1">
            <a:off x="2184400" y="4300860"/>
            <a:ext cx="206375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28" name="Line 112"/>
          <p:cNvSpPr>
            <a:spLocks noChangeShapeType="1"/>
          </p:cNvSpPr>
          <p:nvPr/>
        </p:nvSpPr>
        <p:spPr bwMode="auto">
          <a:xfrm flipV="1">
            <a:off x="2070100" y="4094485"/>
            <a:ext cx="228600" cy="184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29" name="Line 113"/>
          <p:cNvSpPr>
            <a:spLocks noChangeShapeType="1"/>
          </p:cNvSpPr>
          <p:nvPr/>
        </p:nvSpPr>
        <p:spPr bwMode="auto">
          <a:xfrm flipV="1">
            <a:off x="2184400" y="4094485"/>
            <a:ext cx="206375" cy="1587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30" name="Line 114"/>
          <p:cNvSpPr>
            <a:spLocks noChangeShapeType="1"/>
          </p:cNvSpPr>
          <p:nvPr/>
        </p:nvSpPr>
        <p:spPr bwMode="auto">
          <a:xfrm flipV="1">
            <a:off x="2070100" y="3886523"/>
            <a:ext cx="228600" cy="184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31" name="Line 115"/>
          <p:cNvSpPr>
            <a:spLocks noChangeShapeType="1"/>
          </p:cNvSpPr>
          <p:nvPr/>
        </p:nvSpPr>
        <p:spPr bwMode="auto">
          <a:xfrm flipV="1">
            <a:off x="2162175" y="3886523"/>
            <a:ext cx="228600" cy="1619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32" name="Line 116"/>
          <p:cNvSpPr>
            <a:spLocks noChangeShapeType="1"/>
          </p:cNvSpPr>
          <p:nvPr/>
        </p:nvSpPr>
        <p:spPr bwMode="auto">
          <a:xfrm flipV="1">
            <a:off x="2070100" y="3680148"/>
            <a:ext cx="228600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33" name="Line 117"/>
          <p:cNvSpPr>
            <a:spLocks noChangeShapeType="1"/>
          </p:cNvSpPr>
          <p:nvPr/>
        </p:nvSpPr>
        <p:spPr bwMode="auto">
          <a:xfrm flipV="1">
            <a:off x="2162175" y="3680148"/>
            <a:ext cx="228600" cy="1603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34" name="Freeform 118"/>
          <p:cNvSpPr>
            <a:spLocks/>
          </p:cNvSpPr>
          <p:nvPr/>
        </p:nvSpPr>
        <p:spPr bwMode="auto">
          <a:xfrm>
            <a:off x="2046288" y="3403923"/>
            <a:ext cx="366713" cy="47625"/>
          </a:xfrm>
          <a:custGeom>
            <a:avLst/>
            <a:gdLst>
              <a:gd name="T0" fmla="*/ 25 w 198"/>
              <a:gd name="T1" fmla="*/ 0 h 25"/>
              <a:gd name="T2" fmla="*/ 174 w 198"/>
              <a:gd name="T3" fmla="*/ 0 h 25"/>
              <a:gd name="T4" fmla="*/ 198 w 198"/>
              <a:gd name="T5" fmla="*/ 0 h 25"/>
              <a:gd name="T6" fmla="*/ 198 w 198"/>
              <a:gd name="T7" fmla="*/ 12 h 25"/>
              <a:gd name="T8" fmla="*/ 198 w 198"/>
              <a:gd name="T9" fmla="*/ 25 h 25"/>
              <a:gd name="T10" fmla="*/ 174 w 198"/>
              <a:gd name="T11" fmla="*/ 25 h 25"/>
              <a:gd name="T12" fmla="*/ 25 w 198"/>
              <a:gd name="T13" fmla="*/ 25 h 25"/>
              <a:gd name="T14" fmla="*/ 13 w 198"/>
              <a:gd name="T15" fmla="*/ 25 h 25"/>
              <a:gd name="T16" fmla="*/ 0 w 198"/>
              <a:gd name="T17" fmla="*/ 12 h 25"/>
              <a:gd name="T18" fmla="*/ 13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4" y="0"/>
                </a:lnTo>
                <a:lnTo>
                  <a:pt x="198" y="0"/>
                </a:lnTo>
                <a:lnTo>
                  <a:pt x="198" y="12"/>
                </a:lnTo>
                <a:lnTo>
                  <a:pt x="198" y="25"/>
                </a:lnTo>
                <a:lnTo>
                  <a:pt x="174" y="25"/>
                </a:lnTo>
                <a:lnTo>
                  <a:pt x="25" y="25"/>
                </a:lnTo>
                <a:lnTo>
                  <a:pt x="13" y="25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35" name="Freeform 119"/>
          <p:cNvSpPr>
            <a:spLocks/>
          </p:cNvSpPr>
          <p:nvPr/>
        </p:nvSpPr>
        <p:spPr bwMode="auto">
          <a:xfrm>
            <a:off x="2046288" y="3403923"/>
            <a:ext cx="366713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36" name="Freeform 120"/>
          <p:cNvSpPr>
            <a:spLocks/>
          </p:cNvSpPr>
          <p:nvPr/>
        </p:nvSpPr>
        <p:spPr bwMode="auto">
          <a:xfrm>
            <a:off x="2046288" y="3634110"/>
            <a:ext cx="366713" cy="46038"/>
          </a:xfrm>
          <a:custGeom>
            <a:avLst/>
            <a:gdLst>
              <a:gd name="T0" fmla="*/ 25 w 198"/>
              <a:gd name="T1" fmla="*/ 0 h 25"/>
              <a:gd name="T2" fmla="*/ 174 w 198"/>
              <a:gd name="T3" fmla="*/ 0 h 25"/>
              <a:gd name="T4" fmla="*/ 198 w 198"/>
              <a:gd name="T5" fmla="*/ 0 h 25"/>
              <a:gd name="T6" fmla="*/ 198 w 198"/>
              <a:gd name="T7" fmla="*/ 12 h 25"/>
              <a:gd name="T8" fmla="*/ 198 w 198"/>
              <a:gd name="T9" fmla="*/ 25 h 25"/>
              <a:gd name="T10" fmla="*/ 174 w 198"/>
              <a:gd name="T11" fmla="*/ 25 h 25"/>
              <a:gd name="T12" fmla="*/ 25 w 198"/>
              <a:gd name="T13" fmla="*/ 25 h 25"/>
              <a:gd name="T14" fmla="*/ 13 w 198"/>
              <a:gd name="T15" fmla="*/ 25 h 25"/>
              <a:gd name="T16" fmla="*/ 0 w 198"/>
              <a:gd name="T17" fmla="*/ 12 h 25"/>
              <a:gd name="T18" fmla="*/ 13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4" y="0"/>
                </a:lnTo>
                <a:lnTo>
                  <a:pt x="198" y="0"/>
                </a:lnTo>
                <a:lnTo>
                  <a:pt x="198" y="12"/>
                </a:lnTo>
                <a:lnTo>
                  <a:pt x="198" y="25"/>
                </a:lnTo>
                <a:lnTo>
                  <a:pt x="174" y="25"/>
                </a:lnTo>
                <a:lnTo>
                  <a:pt x="25" y="25"/>
                </a:lnTo>
                <a:lnTo>
                  <a:pt x="13" y="25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37" name="Freeform 121"/>
          <p:cNvSpPr>
            <a:spLocks/>
          </p:cNvSpPr>
          <p:nvPr/>
        </p:nvSpPr>
        <p:spPr bwMode="auto">
          <a:xfrm>
            <a:off x="2046288" y="3634110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38" name="Freeform 122"/>
          <p:cNvSpPr>
            <a:spLocks/>
          </p:cNvSpPr>
          <p:nvPr/>
        </p:nvSpPr>
        <p:spPr bwMode="auto">
          <a:xfrm>
            <a:off x="2046288" y="3840485"/>
            <a:ext cx="366713" cy="46038"/>
          </a:xfrm>
          <a:custGeom>
            <a:avLst/>
            <a:gdLst>
              <a:gd name="T0" fmla="*/ 25 w 198"/>
              <a:gd name="T1" fmla="*/ 0 h 25"/>
              <a:gd name="T2" fmla="*/ 174 w 198"/>
              <a:gd name="T3" fmla="*/ 0 h 25"/>
              <a:gd name="T4" fmla="*/ 198 w 198"/>
              <a:gd name="T5" fmla="*/ 0 h 25"/>
              <a:gd name="T6" fmla="*/ 198 w 198"/>
              <a:gd name="T7" fmla="*/ 13 h 25"/>
              <a:gd name="T8" fmla="*/ 198 w 198"/>
              <a:gd name="T9" fmla="*/ 25 h 25"/>
              <a:gd name="T10" fmla="*/ 174 w 198"/>
              <a:gd name="T11" fmla="*/ 25 h 25"/>
              <a:gd name="T12" fmla="*/ 25 w 198"/>
              <a:gd name="T13" fmla="*/ 25 h 25"/>
              <a:gd name="T14" fmla="*/ 13 w 198"/>
              <a:gd name="T15" fmla="*/ 25 h 25"/>
              <a:gd name="T16" fmla="*/ 0 w 198"/>
              <a:gd name="T17" fmla="*/ 13 h 25"/>
              <a:gd name="T18" fmla="*/ 13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4" y="0"/>
                </a:lnTo>
                <a:lnTo>
                  <a:pt x="198" y="0"/>
                </a:lnTo>
                <a:lnTo>
                  <a:pt x="198" y="13"/>
                </a:lnTo>
                <a:lnTo>
                  <a:pt x="198" y="25"/>
                </a:lnTo>
                <a:lnTo>
                  <a:pt x="174" y="25"/>
                </a:lnTo>
                <a:lnTo>
                  <a:pt x="25" y="25"/>
                </a:lnTo>
                <a:lnTo>
                  <a:pt x="13" y="25"/>
                </a:lnTo>
                <a:lnTo>
                  <a:pt x="0" y="13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39" name="Freeform 123"/>
          <p:cNvSpPr>
            <a:spLocks/>
          </p:cNvSpPr>
          <p:nvPr/>
        </p:nvSpPr>
        <p:spPr bwMode="auto">
          <a:xfrm>
            <a:off x="2046288" y="3840485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40" name="Freeform 124"/>
          <p:cNvSpPr>
            <a:spLocks/>
          </p:cNvSpPr>
          <p:nvPr/>
        </p:nvSpPr>
        <p:spPr bwMode="auto">
          <a:xfrm>
            <a:off x="2046288" y="4048448"/>
            <a:ext cx="366713" cy="46038"/>
          </a:xfrm>
          <a:custGeom>
            <a:avLst/>
            <a:gdLst>
              <a:gd name="T0" fmla="*/ 25 w 198"/>
              <a:gd name="T1" fmla="*/ 0 h 25"/>
              <a:gd name="T2" fmla="*/ 174 w 198"/>
              <a:gd name="T3" fmla="*/ 0 h 25"/>
              <a:gd name="T4" fmla="*/ 198 w 198"/>
              <a:gd name="T5" fmla="*/ 0 h 25"/>
              <a:gd name="T6" fmla="*/ 198 w 198"/>
              <a:gd name="T7" fmla="*/ 12 h 25"/>
              <a:gd name="T8" fmla="*/ 198 w 198"/>
              <a:gd name="T9" fmla="*/ 25 h 25"/>
              <a:gd name="T10" fmla="*/ 174 w 198"/>
              <a:gd name="T11" fmla="*/ 25 h 25"/>
              <a:gd name="T12" fmla="*/ 25 w 198"/>
              <a:gd name="T13" fmla="*/ 25 h 25"/>
              <a:gd name="T14" fmla="*/ 13 w 198"/>
              <a:gd name="T15" fmla="*/ 25 h 25"/>
              <a:gd name="T16" fmla="*/ 0 w 198"/>
              <a:gd name="T17" fmla="*/ 12 h 25"/>
              <a:gd name="T18" fmla="*/ 13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4" y="0"/>
                </a:lnTo>
                <a:lnTo>
                  <a:pt x="198" y="0"/>
                </a:lnTo>
                <a:lnTo>
                  <a:pt x="198" y="12"/>
                </a:lnTo>
                <a:lnTo>
                  <a:pt x="198" y="25"/>
                </a:lnTo>
                <a:lnTo>
                  <a:pt x="174" y="25"/>
                </a:lnTo>
                <a:lnTo>
                  <a:pt x="25" y="25"/>
                </a:lnTo>
                <a:lnTo>
                  <a:pt x="13" y="25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41" name="Freeform 125"/>
          <p:cNvSpPr>
            <a:spLocks/>
          </p:cNvSpPr>
          <p:nvPr/>
        </p:nvSpPr>
        <p:spPr bwMode="auto">
          <a:xfrm>
            <a:off x="2046288" y="4048448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42" name="Freeform 126"/>
          <p:cNvSpPr>
            <a:spLocks/>
          </p:cNvSpPr>
          <p:nvPr/>
        </p:nvSpPr>
        <p:spPr bwMode="auto">
          <a:xfrm>
            <a:off x="2046288" y="4253235"/>
            <a:ext cx="366713" cy="47625"/>
          </a:xfrm>
          <a:custGeom>
            <a:avLst/>
            <a:gdLst>
              <a:gd name="T0" fmla="*/ 25 w 198"/>
              <a:gd name="T1" fmla="*/ 0 h 25"/>
              <a:gd name="T2" fmla="*/ 174 w 198"/>
              <a:gd name="T3" fmla="*/ 0 h 25"/>
              <a:gd name="T4" fmla="*/ 198 w 198"/>
              <a:gd name="T5" fmla="*/ 0 h 25"/>
              <a:gd name="T6" fmla="*/ 198 w 198"/>
              <a:gd name="T7" fmla="*/ 13 h 25"/>
              <a:gd name="T8" fmla="*/ 198 w 198"/>
              <a:gd name="T9" fmla="*/ 25 h 25"/>
              <a:gd name="T10" fmla="*/ 174 w 198"/>
              <a:gd name="T11" fmla="*/ 25 h 25"/>
              <a:gd name="T12" fmla="*/ 25 w 198"/>
              <a:gd name="T13" fmla="*/ 25 h 25"/>
              <a:gd name="T14" fmla="*/ 13 w 198"/>
              <a:gd name="T15" fmla="*/ 25 h 25"/>
              <a:gd name="T16" fmla="*/ 0 w 198"/>
              <a:gd name="T17" fmla="*/ 13 h 25"/>
              <a:gd name="T18" fmla="*/ 13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4" y="0"/>
                </a:lnTo>
                <a:lnTo>
                  <a:pt x="198" y="0"/>
                </a:lnTo>
                <a:lnTo>
                  <a:pt x="198" y="13"/>
                </a:lnTo>
                <a:lnTo>
                  <a:pt x="198" y="25"/>
                </a:lnTo>
                <a:lnTo>
                  <a:pt x="174" y="25"/>
                </a:lnTo>
                <a:lnTo>
                  <a:pt x="25" y="25"/>
                </a:lnTo>
                <a:lnTo>
                  <a:pt x="13" y="25"/>
                </a:lnTo>
                <a:lnTo>
                  <a:pt x="0" y="13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43" name="Freeform 127"/>
          <p:cNvSpPr>
            <a:spLocks/>
          </p:cNvSpPr>
          <p:nvPr/>
        </p:nvSpPr>
        <p:spPr bwMode="auto">
          <a:xfrm>
            <a:off x="2046288" y="4253235"/>
            <a:ext cx="366713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44" name="Freeform 128"/>
          <p:cNvSpPr>
            <a:spLocks/>
          </p:cNvSpPr>
          <p:nvPr/>
        </p:nvSpPr>
        <p:spPr bwMode="auto">
          <a:xfrm>
            <a:off x="2046288" y="4461198"/>
            <a:ext cx="366713" cy="46038"/>
          </a:xfrm>
          <a:custGeom>
            <a:avLst/>
            <a:gdLst>
              <a:gd name="T0" fmla="*/ 25 w 198"/>
              <a:gd name="T1" fmla="*/ 0 h 25"/>
              <a:gd name="T2" fmla="*/ 174 w 198"/>
              <a:gd name="T3" fmla="*/ 0 h 25"/>
              <a:gd name="T4" fmla="*/ 198 w 198"/>
              <a:gd name="T5" fmla="*/ 0 h 25"/>
              <a:gd name="T6" fmla="*/ 198 w 198"/>
              <a:gd name="T7" fmla="*/ 12 h 25"/>
              <a:gd name="T8" fmla="*/ 198 w 198"/>
              <a:gd name="T9" fmla="*/ 25 h 25"/>
              <a:gd name="T10" fmla="*/ 174 w 198"/>
              <a:gd name="T11" fmla="*/ 25 h 25"/>
              <a:gd name="T12" fmla="*/ 25 w 198"/>
              <a:gd name="T13" fmla="*/ 25 h 25"/>
              <a:gd name="T14" fmla="*/ 13 w 198"/>
              <a:gd name="T15" fmla="*/ 25 h 25"/>
              <a:gd name="T16" fmla="*/ 0 w 198"/>
              <a:gd name="T17" fmla="*/ 12 h 25"/>
              <a:gd name="T18" fmla="*/ 13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4" y="0"/>
                </a:lnTo>
                <a:lnTo>
                  <a:pt x="198" y="0"/>
                </a:lnTo>
                <a:lnTo>
                  <a:pt x="198" y="12"/>
                </a:lnTo>
                <a:lnTo>
                  <a:pt x="198" y="25"/>
                </a:lnTo>
                <a:lnTo>
                  <a:pt x="174" y="25"/>
                </a:lnTo>
                <a:lnTo>
                  <a:pt x="25" y="25"/>
                </a:lnTo>
                <a:lnTo>
                  <a:pt x="13" y="25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45" name="Freeform 129"/>
          <p:cNvSpPr>
            <a:spLocks/>
          </p:cNvSpPr>
          <p:nvPr/>
        </p:nvSpPr>
        <p:spPr bwMode="auto">
          <a:xfrm>
            <a:off x="2046288" y="4461198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46" name="Freeform 130"/>
          <p:cNvSpPr>
            <a:spLocks/>
          </p:cNvSpPr>
          <p:nvPr/>
        </p:nvSpPr>
        <p:spPr bwMode="auto">
          <a:xfrm>
            <a:off x="2046288" y="4667573"/>
            <a:ext cx="366713" cy="46038"/>
          </a:xfrm>
          <a:custGeom>
            <a:avLst/>
            <a:gdLst>
              <a:gd name="T0" fmla="*/ 25 w 198"/>
              <a:gd name="T1" fmla="*/ 0 h 25"/>
              <a:gd name="T2" fmla="*/ 174 w 198"/>
              <a:gd name="T3" fmla="*/ 0 h 25"/>
              <a:gd name="T4" fmla="*/ 198 w 198"/>
              <a:gd name="T5" fmla="*/ 0 h 25"/>
              <a:gd name="T6" fmla="*/ 198 w 198"/>
              <a:gd name="T7" fmla="*/ 13 h 25"/>
              <a:gd name="T8" fmla="*/ 198 w 198"/>
              <a:gd name="T9" fmla="*/ 25 h 25"/>
              <a:gd name="T10" fmla="*/ 174 w 198"/>
              <a:gd name="T11" fmla="*/ 25 h 25"/>
              <a:gd name="T12" fmla="*/ 25 w 198"/>
              <a:gd name="T13" fmla="*/ 25 h 25"/>
              <a:gd name="T14" fmla="*/ 13 w 198"/>
              <a:gd name="T15" fmla="*/ 25 h 25"/>
              <a:gd name="T16" fmla="*/ 0 w 198"/>
              <a:gd name="T17" fmla="*/ 13 h 25"/>
              <a:gd name="T18" fmla="*/ 13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4" y="0"/>
                </a:lnTo>
                <a:lnTo>
                  <a:pt x="198" y="0"/>
                </a:lnTo>
                <a:lnTo>
                  <a:pt x="198" y="13"/>
                </a:lnTo>
                <a:lnTo>
                  <a:pt x="198" y="25"/>
                </a:lnTo>
                <a:lnTo>
                  <a:pt x="174" y="25"/>
                </a:lnTo>
                <a:lnTo>
                  <a:pt x="25" y="25"/>
                </a:lnTo>
                <a:lnTo>
                  <a:pt x="13" y="25"/>
                </a:lnTo>
                <a:lnTo>
                  <a:pt x="0" y="13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47" name="Freeform 131"/>
          <p:cNvSpPr>
            <a:spLocks/>
          </p:cNvSpPr>
          <p:nvPr/>
        </p:nvSpPr>
        <p:spPr bwMode="auto">
          <a:xfrm>
            <a:off x="2046288" y="4667573"/>
            <a:ext cx="366713" cy="46038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48" name="Line 132"/>
          <p:cNvSpPr>
            <a:spLocks noChangeShapeType="1"/>
          </p:cNvSpPr>
          <p:nvPr/>
        </p:nvSpPr>
        <p:spPr bwMode="auto">
          <a:xfrm flipV="1">
            <a:off x="2070100" y="3451548"/>
            <a:ext cx="228600" cy="1825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49" name="Line 133"/>
          <p:cNvSpPr>
            <a:spLocks noChangeShapeType="1"/>
          </p:cNvSpPr>
          <p:nvPr/>
        </p:nvSpPr>
        <p:spPr bwMode="auto">
          <a:xfrm flipV="1">
            <a:off x="2184400" y="3451548"/>
            <a:ext cx="206375" cy="1825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50" name="Freeform 134"/>
          <p:cNvSpPr>
            <a:spLocks/>
          </p:cNvSpPr>
          <p:nvPr/>
        </p:nvSpPr>
        <p:spPr bwMode="auto">
          <a:xfrm>
            <a:off x="2070100" y="3267398"/>
            <a:ext cx="138113" cy="136525"/>
          </a:xfrm>
          <a:custGeom>
            <a:avLst/>
            <a:gdLst>
              <a:gd name="T0" fmla="*/ 0 w 6"/>
              <a:gd name="T1" fmla="*/ 6 h 6"/>
              <a:gd name="T2" fmla="*/ 1 w 6"/>
              <a:gd name="T3" fmla="*/ 6 h 6"/>
              <a:gd name="T4" fmla="*/ 3 w 6"/>
              <a:gd name="T5" fmla="*/ 5 h 6"/>
              <a:gd name="T6" fmla="*/ 5 w 6"/>
              <a:gd name="T7" fmla="*/ 3 h 6"/>
              <a:gd name="T8" fmla="*/ 6 w 6"/>
              <a:gd name="T9" fmla="*/ 2 h 6"/>
              <a:gd name="T10" fmla="*/ 6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lnTo>
                  <a:pt x="1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51" name="Freeform 135"/>
          <p:cNvSpPr>
            <a:spLocks/>
          </p:cNvSpPr>
          <p:nvPr/>
        </p:nvSpPr>
        <p:spPr bwMode="auto">
          <a:xfrm>
            <a:off x="2184400" y="3267398"/>
            <a:ext cx="92075" cy="136525"/>
          </a:xfrm>
          <a:custGeom>
            <a:avLst/>
            <a:gdLst>
              <a:gd name="T0" fmla="*/ 0 w 4"/>
              <a:gd name="T1" fmla="*/ 6 h 6"/>
              <a:gd name="T2" fmla="*/ 0 w 4"/>
              <a:gd name="T3" fmla="*/ 6 h 6"/>
              <a:gd name="T4" fmla="*/ 2 w 4"/>
              <a:gd name="T5" fmla="*/ 5 h 6"/>
              <a:gd name="T6" fmla="*/ 3 w 4"/>
              <a:gd name="T7" fmla="*/ 4 h 6"/>
              <a:gd name="T8" fmla="*/ 4 w 4"/>
              <a:gd name="T9" fmla="*/ 2 h 6"/>
              <a:gd name="T10" fmla="*/ 4 w 4"/>
              <a:gd name="T11" fmla="*/ 1 h 6"/>
              <a:gd name="T12" fmla="*/ 4 w 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0" y="6"/>
                </a:lnTo>
                <a:lnTo>
                  <a:pt x="2" y="5"/>
                </a:lnTo>
                <a:lnTo>
                  <a:pt x="3" y="4"/>
                </a:lnTo>
                <a:lnTo>
                  <a:pt x="4" y="2"/>
                </a:lnTo>
                <a:lnTo>
                  <a:pt x="4" y="1"/>
                </a:lnTo>
                <a:lnTo>
                  <a:pt x="4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52" name="Freeform 136"/>
          <p:cNvSpPr>
            <a:spLocks/>
          </p:cNvSpPr>
          <p:nvPr/>
        </p:nvSpPr>
        <p:spPr bwMode="auto">
          <a:xfrm>
            <a:off x="2276475" y="4713610"/>
            <a:ext cx="114300" cy="138113"/>
          </a:xfrm>
          <a:custGeom>
            <a:avLst/>
            <a:gdLst>
              <a:gd name="T0" fmla="*/ 5 w 5"/>
              <a:gd name="T1" fmla="*/ 0 h 6"/>
              <a:gd name="T2" fmla="*/ 4 w 5"/>
              <a:gd name="T3" fmla="*/ 1 h 6"/>
              <a:gd name="T4" fmla="*/ 2 w 5"/>
              <a:gd name="T5" fmla="*/ 1 h 6"/>
              <a:gd name="T6" fmla="*/ 0 w 5"/>
              <a:gd name="T7" fmla="*/ 3 h 6"/>
              <a:gd name="T8" fmla="*/ 0 w 5"/>
              <a:gd name="T9" fmla="*/ 5 h 6"/>
              <a:gd name="T10" fmla="*/ 0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5" y="0"/>
                </a:moveTo>
                <a:lnTo>
                  <a:pt x="4" y="1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  <a:lnTo>
                  <a:pt x="0" y="6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53" name="Rectangle 137"/>
          <p:cNvSpPr>
            <a:spLocks noChangeArrowheads="1"/>
          </p:cNvSpPr>
          <p:nvPr/>
        </p:nvSpPr>
        <p:spPr bwMode="auto">
          <a:xfrm>
            <a:off x="4114800" y="4483423"/>
            <a:ext cx="457200" cy="460375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54" name="Rectangle 138"/>
          <p:cNvSpPr>
            <a:spLocks noChangeArrowheads="1"/>
          </p:cNvSpPr>
          <p:nvPr/>
        </p:nvSpPr>
        <p:spPr bwMode="auto">
          <a:xfrm>
            <a:off x="4251325" y="4415160"/>
            <a:ext cx="184150" cy="68263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55" name="Freeform 139"/>
          <p:cNvSpPr>
            <a:spLocks/>
          </p:cNvSpPr>
          <p:nvPr/>
        </p:nvSpPr>
        <p:spPr bwMode="auto">
          <a:xfrm>
            <a:off x="4183063" y="3403923"/>
            <a:ext cx="366713" cy="47625"/>
          </a:xfrm>
          <a:custGeom>
            <a:avLst/>
            <a:gdLst>
              <a:gd name="T0" fmla="*/ 25 w 198"/>
              <a:gd name="T1" fmla="*/ 0 h 25"/>
              <a:gd name="T2" fmla="*/ 173 w 198"/>
              <a:gd name="T3" fmla="*/ 0 h 25"/>
              <a:gd name="T4" fmla="*/ 186 w 198"/>
              <a:gd name="T5" fmla="*/ 0 h 25"/>
              <a:gd name="T6" fmla="*/ 198 w 198"/>
              <a:gd name="T7" fmla="*/ 12 h 25"/>
              <a:gd name="T8" fmla="*/ 186 w 198"/>
              <a:gd name="T9" fmla="*/ 25 h 25"/>
              <a:gd name="T10" fmla="*/ 173 w 198"/>
              <a:gd name="T11" fmla="*/ 25 h 25"/>
              <a:gd name="T12" fmla="*/ 25 w 198"/>
              <a:gd name="T13" fmla="*/ 25 h 25"/>
              <a:gd name="T14" fmla="*/ 0 w 198"/>
              <a:gd name="T15" fmla="*/ 25 h 25"/>
              <a:gd name="T16" fmla="*/ 0 w 198"/>
              <a:gd name="T17" fmla="*/ 12 h 25"/>
              <a:gd name="T18" fmla="*/ 0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3" y="0"/>
                </a:lnTo>
                <a:lnTo>
                  <a:pt x="186" y="0"/>
                </a:lnTo>
                <a:lnTo>
                  <a:pt x="198" y="12"/>
                </a:lnTo>
                <a:lnTo>
                  <a:pt x="186" y="25"/>
                </a:lnTo>
                <a:lnTo>
                  <a:pt x="173" y="25"/>
                </a:lnTo>
                <a:lnTo>
                  <a:pt x="25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56" name="Freeform 140"/>
          <p:cNvSpPr>
            <a:spLocks/>
          </p:cNvSpPr>
          <p:nvPr/>
        </p:nvSpPr>
        <p:spPr bwMode="auto">
          <a:xfrm>
            <a:off x="4183063" y="3403923"/>
            <a:ext cx="366713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0 w 16"/>
              <a:gd name="T15" fmla="*/ 2 h 2"/>
              <a:gd name="T16" fmla="*/ 0 w 16"/>
              <a:gd name="T17" fmla="*/ 1 h 2"/>
              <a:gd name="T18" fmla="*/ 0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57" name="Freeform 141"/>
          <p:cNvSpPr>
            <a:spLocks/>
          </p:cNvSpPr>
          <p:nvPr/>
        </p:nvSpPr>
        <p:spPr bwMode="auto">
          <a:xfrm>
            <a:off x="4205288" y="3267398"/>
            <a:ext cx="139700" cy="136525"/>
          </a:xfrm>
          <a:custGeom>
            <a:avLst/>
            <a:gdLst>
              <a:gd name="T0" fmla="*/ 0 w 6"/>
              <a:gd name="T1" fmla="*/ 6 h 6"/>
              <a:gd name="T2" fmla="*/ 1 w 6"/>
              <a:gd name="T3" fmla="*/ 6 h 6"/>
              <a:gd name="T4" fmla="*/ 3 w 6"/>
              <a:gd name="T5" fmla="*/ 5 h 6"/>
              <a:gd name="T6" fmla="*/ 5 w 6"/>
              <a:gd name="T7" fmla="*/ 3 h 6"/>
              <a:gd name="T8" fmla="*/ 6 w 6"/>
              <a:gd name="T9" fmla="*/ 2 h 6"/>
              <a:gd name="T10" fmla="*/ 6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lnTo>
                  <a:pt x="1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58" name="Freeform 142"/>
          <p:cNvSpPr>
            <a:spLocks/>
          </p:cNvSpPr>
          <p:nvPr/>
        </p:nvSpPr>
        <p:spPr bwMode="auto">
          <a:xfrm>
            <a:off x="4297363" y="3267398"/>
            <a:ext cx="92075" cy="136525"/>
          </a:xfrm>
          <a:custGeom>
            <a:avLst/>
            <a:gdLst>
              <a:gd name="T0" fmla="*/ 0 w 4"/>
              <a:gd name="T1" fmla="*/ 6 h 6"/>
              <a:gd name="T2" fmla="*/ 1 w 4"/>
              <a:gd name="T3" fmla="*/ 6 h 6"/>
              <a:gd name="T4" fmla="*/ 2 w 4"/>
              <a:gd name="T5" fmla="*/ 5 h 6"/>
              <a:gd name="T6" fmla="*/ 3 w 4"/>
              <a:gd name="T7" fmla="*/ 4 h 6"/>
              <a:gd name="T8" fmla="*/ 4 w 4"/>
              <a:gd name="T9" fmla="*/ 2 h 6"/>
              <a:gd name="T10" fmla="*/ 4 w 4"/>
              <a:gd name="T11" fmla="*/ 1 h 6"/>
              <a:gd name="T12" fmla="*/ 4 w 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1" y="6"/>
                </a:lnTo>
                <a:lnTo>
                  <a:pt x="2" y="5"/>
                </a:lnTo>
                <a:lnTo>
                  <a:pt x="3" y="4"/>
                </a:lnTo>
                <a:lnTo>
                  <a:pt x="4" y="2"/>
                </a:lnTo>
                <a:lnTo>
                  <a:pt x="4" y="1"/>
                </a:lnTo>
                <a:lnTo>
                  <a:pt x="4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59" name="Freeform 143"/>
          <p:cNvSpPr>
            <a:spLocks/>
          </p:cNvSpPr>
          <p:nvPr/>
        </p:nvSpPr>
        <p:spPr bwMode="auto">
          <a:xfrm>
            <a:off x="4183063" y="3542035"/>
            <a:ext cx="344488" cy="68263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3 h 37"/>
              <a:gd name="T4" fmla="*/ 186 w 186"/>
              <a:gd name="T5" fmla="*/ 13 h 37"/>
              <a:gd name="T6" fmla="*/ 186 w 186"/>
              <a:gd name="T7" fmla="*/ 25 h 37"/>
              <a:gd name="T8" fmla="*/ 186 w 186"/>
              <a:gd name="T9" fmla="*/ 37 h 37"/>
              <a:gd name="T10" fmla="*/ 161 w 186"/>
              <a:gd name="T11" fmla="*/ 37 h 37"/>
              <a:gd name="T12" fmla="*/ 12 w 186"/>
              <a:gd name="T13" fmla="*/ 25 h 37"/>
              <a:gd name="T14" fmla="*/ 0 w 186"/>
              <a:gd name="T15" fmla="*/ 25 h 37"/>
              <a:gd name="T16" fmla="*/ 0 w 186"/>
              <a:gd name="T17" fmla="*/ 13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3"/>
                </a:lnTo>
                <a:lnTo>
                  <a:pt x="186" y="13"/>
                </a:lnTo>
                <a:lnTo>
                  <a:pt x="186" y="25"/>
                </a:lnTo>
                <a:lnTo>
                  <a:pt x="186" y="37"/>
                </a:lnTo>
                <a:lnTo>
                  <a:pt x="161" y="37"/>
                </a:lnTo>
                <a:lnTo>
                  <a:pt x="12" y="25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60" name="Freeform 144"/>
          <p:cNvSpPr>
            <a:spLocks/>
          </p:cNvSpPr>
          <p:nvPr/>
        </p:nvSpPr>
        <p:spPr bwMode="auto">
          <a:xfrm>
            <a:off x="4183063" y="3542035"/>
            <a:ext cx="344488" cy="68263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1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1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61" name="Freeform 145"/>
          <p:cNvSpPr>
            <a:spLocks/>
          </p:cNvSpPr>
          <p:nvPr/>
        </p:nvSpPr>
        <p:spPr bwMode="auto">
          <a:xfrm>
            <a:off x="4183063" y="3680148"/>
            <a:ext cx="344488" cy="69850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2 h 37"/>
              <a:gd name="T4" fmla="*/ 186 w 186"/>
              <a:gd name="T5" fmla="*/ 12 h 37"/>
              <a:gd name="T6" fmla="*/ 186 w 186"/>
              <a:gd name="T7" fmla="*/ 24 h 37"/>
              <a:gd name="T8" fmla="*/ 186 w 186"/>
              <a:gd name="T9" fmla="*/ 37 h 37"/>
              <a:gd name="T10" fmla="*/ 161 w 186"/>
              <a:gd name="T11" fmla="*/ 37 h 37"/>
              <a:gd name="T12" fmla="*/ 12 w 186"/>
              <a:gd name="T13" fmla="*/ 24 h 37"/>
              <a:gd name="T14" fmla="*/ 0 w 186"/>
              <a:gd name="T15" fmla="*/ 24 h 37"/>
              <a:gd name="T16" fmla="*/ 0 w 186"/>
              <a:gd name="T17" fmla="*/ 12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2"/>
                </a:lnTo>
                <a:lnTo>
                  <a:pt x="186" y="12"/>
                </a:lnTo>
                <a:lnTo>
                  <a:pt x="186" y="24"/>
                </a:lnTo>
                <a:lnTo>
                  <a:pt x="186" y="37"/>
                </a:lnTo>
                <a:lnTo>
                  <a:pt x="161" y="37"/>
                </a:lnTo>
                <a:lnTo>
                  <a:pt x="12" y="24"/>
                </a:lnTo>
                <a:lnTo>
                  <a:pt x="0" y="24"/>
                </a:lnTo>
                <a:lnTo>
                  <a:pt x="0" y="12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62" name="Freeform 146"/>
          <p:cNvSpPr>
            <a:spLocks/>
          </p:cNvSpPr>
          <p:nvPr/>
        </p:nvSpPr>
        <p:spPr bwMode="auto">
          <a:xfrm>
            <a:off x="4183063" y="3680148"/>
            <a:ext cx="344488" cy="69850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1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1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63" name="Freeform 147"/>
          <p:cNvSpPr>
            <a:spLocks/>
          </p:cNvSpPr>
          <p:nvPr/>
        </p:nvSpPr>
        <p:spPr bwMode="auto">
          <a:xfrm>
            <a:off x="4183063" y="3818260"/>
            <a:ext cx="344488" cy="68263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2 h 37"/>
              <a:gd name="T4" fmla="*/ 186 w 186"/>
              <a:gd name="T5" fmla="*/ 12 h 37"/>
              <a:gd name="T6" fmla="*/ 186 w 186"/>
              <a:gd name="T7" fmla="*/ 25 h 37"/>
              <a:gd name="T8" fmla="*/ 186 w 186"/>
              <a:gd name="T9" fmla="*/ 37 h 37"/>
              <a:gd name="T10" fmla="*/ 161 w 186"/>
              <a:gd name="T11" fmla="*/ 37 h 37"/>
              <a:gd name="T12" fmla="*/ 12 w 186"/>
              <a:gd name="T13" fmla="*/ 25 h 37"/>
              <a:gd name="T14" fmla="*/ 0 w 186"/>
              <a:gd name="T15" fmla="*/ 25 h 37"/>
              <a:gd name="T16" fmla="*/ 0 w 186"/>
              <a:gd name="T17" fmla="*/ 12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2"/>
                </a:lnTo>
                <a:lnTo>
                  <a:pt x="186" y="12"/>
                </a:lnTo>
                <a:lnTo>
                  <a:pt x="186" y="25"/>
                </a:lnTo>
                <a:lnTo>
                  <a:pt x="186" y="37"/>
                </a:lnTo>
                <a:lnTo>
                  <a:pt x="161" y="37"/>
                </a:lnTo>
                <a:lnTo>
                  <a:pt x="12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64" name="Freeform 148"/>
          <p:cNvSpPr>
            <a:spLocks/>
          </p:cNvSpPr>
          <p:nvPr/>
        </p:nvSpPr>
        <p:spPr bwMode="auto">
          <a:xfrm>
            <a:off x="4183063" y="3818260"/>
            <a:ext cx="344488" cy="68263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1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1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65" name="Freeform 149"/>
          <p:cNvSpPr>
            <a:spLocks/>
          </p:cNvSpPr>
          <p:nvPr/>
        </p:nvSpPr>
        <p:spPr bwMode="auto">
          <a:xfrm>
            <a:off x="4183063" y="3954785"/>
            <a:ext cx="344488" cy="93663"/>
          </a:xfrm>
          <a:custGeom>
            <a:avLst/>
            <a:gdLst>
              <a:gd name="T0" fmla="*/ 25 w 186"/>
              <a:gd name="T1" fmla="*/ 0 h 50"/>
              <a:gd name="T2" fmla="*/ 161 w 186"/>
              <a:gd name="T3" fmla="*/ 13 h 50"/>
              <a:gd name="T4" fmla="*/ 186 w 186"/>
              <a:gd name="T5" fmla="*/ 25 h 50"/>
              <a:gd name="T6" fmla="*/ 186 w 186"/>
              <a:gd name="T7" fmla="*/ 37 h 50"/>
              <a:gd name="T8" fmla="*/ 186 w 186"/>
              <a:gd name="T9" fmla="*/ 37 h 50"/>
              <a:gd name="T10" fmla="*/ 161 w 186"/>
              <a:gd name="T11" fmla="*/ 50 h 50"/>
              <a:gd name="T12" fmla="*/ 12 w 186"/>
              <a:gd name="T13" fmla="*/ 37 h 50"/>
              <a:gd name="T14" fmla="*/ 0 w 186"/>
              <a:gd name="T15" fmla="*/ 25 h 50"/>
              <a:gd name="T16" fmla="*/ 0 w 186"/>
              <a:gd name="T17" fmla="*/ 13 h 50"/>
              <a:gd name="T18" fmla="*/ 0 w 186"/>
              <a:gd name="T19" fmla="*/ 13 h 50"/>
              <a:gd name="T20" fmla="*/ 25 w 186"/>
              <a:gd name="T21" fmla="*/ 0 h 50"/>
              <a:gd name="T22" fmla="*/ 25 w 186"/>
              <a:gd name="T2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50">
                <a:moveTo>
                  <a:pt x="25" y="0"/>
                </a:moveTo>
                <a:lnTo>
                  <a:pt x="161" y="13"/>
                </a:lnTo>
                <a:lnTo>
                  <a:pt x="186" y="25"/>
                </a:lnTo>
                <a:lnTo>
                  <a:pt x="186" y="37"/>
                </a:lnTo>
                <a:lnTo>
                  <a:pt x="186" y="37"/>
                </a:lnTo>
                <a:lnTo>
                  <a:pt x="161" y="50"/>
                </a:lnTo>
                <a:lnTo>
                  <a:pt x="12" y="37"/>
                </a:lnTo>
                <a:lnTo>
                  <a:pt x="0" y="25"/>
                </a:lnTo>
                <a:lnTo>
                  <a:pt x="0" y="13"/>
                </a:lnTo>
                <a:lnTo>
                  <a:pt x="0" y="13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66" name="Freeform 150"/>
          <p:cNvSpPr>
            <a:spLocks/>
          </p:cNvSpPr>
          <p:nvPr/>
        </p:nvSpPr>
        <p:spPr bwMode="auto">
          <a:xfrm>
            <a:off x="4183063" y="3954785"/>
            <a:ext cx="344488" cy="93663"/>
          </a:xfrm>
          <a:custGeom>
            <a:avLst/>
            <a:gdLst>
              <a:gd name="T0" fmla="*/ 2 w 15"/>
              <a:gd name="T1" fmla="*/ 0 h 4"/>
              <a:gd name="T2" fmla="*/ 13 w 15"/>
              <a:gd name="T3" fmla="*/ 1 h 4"/>
              <a:gd name="T4" fmla="*/ 15 w 15"/>
              <a:gd name="T5" fmla="*/ 2 h 4"/>
              <a:gd name="T6" fmla="*/ 15 w 15"/>
              <a:gd name="T7" fmla="*/ 3 h 4"/>
              <a:gd name="T8" fmla="*/ 15 w 15"/>
              <a:gd name="T9" fmla="*/ 3 h 4"/>
              <a:gd name="T10" fmla="*/ 13 w 15"/>
              <a:gd name="T11" fmla="*/ 4 h 4"/>
              <a:gd name="T12" fmla="*/ 1 w 15"/>
              <a:gd name="T13" fmla="*/ 3 h 4"/>
              <a:gd name="T14" fmla="*/ 0 w 15"/>
              <a:gd name="T15" fmla="*/ 2 h 4"/>
              <a:gd name="T16" fmla="*/ 0 w 15"/>
              <a:gd name="T17" fmla="*/ 1 h 4"/>
              <a:gd name="T18" fmla="*/ 0 w 15"/>
              <a:gd name="T19" fmla="*/ 1 h 4"/>
              <a:gd name="T20" fmla="*/ 2 w 15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4">
                <a:moveTo>
                  <a:pt x="2" y="0"/>
                </a:moveTo>
                <a:lnTo>
                  <a:pt x="13" y="1"/>
                </a:lnTo>
                <a:lnTo>
                  <a:pt x="15" y="2"/>
                </a:lnTo>
                <a:lnTo>
                  <a:pt x="15" y="3"/>
                </a:lnTo>
                <a:lnTo>
                  <a:pt x="15" y="3"/>
                </a:lnTo>
                <a:lnTo>
                  <a:pt x="13" y="4"/>
                </a:lnTo>
                <a:lnTo>
                  <a:pt x="1" y="3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67" name="Freeform 151"/>
          <p:cNvSpPr>
            <a:spLocks/>
          </p:cNvSpPr>
          <p:nvPr/>
        </p:nvSpPr>
        <p:spPr bwMode="auto">
          <a:xfrm>
            <a:off x="4183063" y="4116710"/>
            <a:ext cx="344488" cy="68263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2 h 37"/>
              <a:gd name="T4" fmla="*/ 186 w 186"/>
              <a:gd name="T5" fmla="*/ 12 h 37"/>
              <a:gd name="T6" fmla="*/ 186 w 186"/>
              <a:gd name="T7" fmla="*/ 25 h 37"/>
              <a:gd name="T8" fmla="*/ 186 w 186"/>
              <a:gd name="T9" fmla="*/ 37 h 37"/>
              <a:gd name="T10" fmla="*/ 161 w 186"/>
              <a:gd name="T11" fmla="*/ 37 h 37"/>
              <a:gd name="T12" fmla="*/ 12 w 186"/>
              <a:gd name="T13" fmla="*/ 25 h 37"/>
              <a:gd name="T14" fmla="*/ 0 w 186"/>
              <a:gd name="T15" fmla="*/ 25 h 37"/>
              <a:gd name="T16" fmla="*/ 0 w 186"/>
              <a:gd name="T17" fmla="*/ 12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2"/>
                </a:lnTo>
                <a:lnTo>
                  <a:pt x="186" y="12"/>
                </a:lnTo>
                <a:lnTo>
                  <a:pt x="186" y="25"/>
                </a:lnTo>
                <a:lnTo>
                  <a:pt x="186" y="37"/>
                </a:lnTo>
                <a:lnTo>
                  <a:pt x="161" y="37"/>
                </a:lnTo>
                <a:lnTo>
                  <a:pt x="12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68" name="Freeform 152"/>
          <p:cNvSpPr>
            <a:spLocks/>
          </p:cNvSpPr>
          <p:nvPr/>
        </p:nvSpPr>
        <p:spPr bwMode="auto">
          <a:xfrm>
            <a:off x="4183063" y="4116710"/>
            <a:ext cx="344488" cy="68263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1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1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69" name="Freeform 153"/>
          <p:cNvSpPr>
            <a:spLocks/>
          </p:cNvSpPr>
          <p:nvPr/>
        </p:nvSpPr>
        <p:spPr bwMode="auto">
          <a:xfrm>
            <a:off x="4183063" y="4253235"/>
            <a:ext cx="344488" cy="69850"/>
          </a:xfrm>
          <a:custGeom>
            <a:avLst/>
            <a:gdLst>
              <a:gd name="T0" fmla="*/ 25 w 186"/>
              <a:gd name="T1" fmla="*/ 0 h 37"/>
              <a:gd name="T2" fmla="*/ 161 w 186"/>
              <a:gd name="T3" fmla="*/ 13 h 37"/>
              <a:gd name="T4" fmla="*/ 186 w 186"/>
              <a:gd name="T5" fmla="*/ 13 h 37"/>
              <a:gd name="T6" fmla="*/ 186 w 186"/>
              <a:gd name="T7" fmla="*/ 25 h 37"/>
              <a:gd name="T8" fmla="*/ 186 w 186"/>
              <a:gd name="T9" fmla="*/ 37 h 37"/>
              <a:gd name="T10" fmla="*/ 161 w 186"/>
              <a:gd name="T11" fmla="*/ 37 h 37"/>
              <a:gd name="T12" fmla="*/ 25 w 186"/>
              <a:gd name="T13" fmla="*/ 25 h 37"/>
              <a:gd name="T14" fmla="*/ 0 w 186"/>
              <a:gd name="T15" fmla="*/ 25 h 37"/>
              <a:gd name="T16" fmla="*/ 0 w 186"/>
              <a:gd name="T17" fmla="*/ 13 h 37"/>
              <a:gd name="T18" fmla="*/ 0 w 186"/>
              <a:gd name="T19" fmla="*/ 0 h 37"/>
              <a:gd name="T20" fmla="*/ 25 w 186"/>
              <a:gd name="T21" fmla="*/ 0 h 37"/>
              <a:gd name="T22" fmla="*/ 25 w 186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37">
                <a:moveTo>
                  <a:pt x="25" y="0"/>
                </a:moveTo>
                <a:lnTo>
                  <a:pt x="161" y="13"/>
                </a:lnTo>
                <a:lnTo>
                  <a:pt x="186" y="13"/>
                </a:lnTo>
                <a:lnTo>
                  <a:pt x="186" y="25"/>
                </a:lnTo>
                <a:lnTo>
                  <a:pt x="186" y="37"/>
                </a:lnTo>
                <a:lnTo>
                  <a:pt x="161" y="37"/>
                </a:lnTo>
                <a:lnTo>
                  <a:pt x="25" y="25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70" name="Freeform 154"/>
          <p:cNvSpPr>
            <a:spLocks/>
          </p:cNvSpPr>
          <p:nvPr/>
        </p:nvSpPr>
        <p:spPr bwMode="auto">
          <a:xfrm>
            <a:off x="4183063" y="4253235"/>
            <a:ext cx="344488" cy="69850"/>
          </a:xfrm>
          <a:custGeom>
            <a:avLst/>
            <a:gdLst>
              <a:gd name="T0" fmla="*/ 2 w 15"/>
              <a:gd name="T1" fmla="*/ 0 h 3"/>
              <a:gd name="T2" fmla="*/ 13 w 15"/>
              <a:gd name="T3" fmla="*/ 1 h 3"/>
              <a:gd name="T4" fmla="*/ 15 w 15"/>
              <a:gd name="T5" fmla="*/ 1 h 3"/>
              <a:gd name="T6" fmla="*/ 15 w 15"/>
              <a:gd name="T7" fmla="*/ 2 h 3"/>
              <a:gd name="T8" fmla="*/ 15 w 15"/>
              <a:gd name="T9" fmla="*/ 3 h 3"/>
              <a:gd name="T10" fmla="*/ 13 w 15"/>
              <a:gd name="T11" fmla="*/ 3 h 3"/>
              <a:gd name="T12" fmla="*/ 2 w 15"/>
              <a:gd name="T13" fmla="*/ 2 h 3"/>
              <a:gd name="T14" fmla="*/ 0 w 15"/>
              <a:gd name="T15" fmla="*/ 2 h 3"/>
              <a:gd name="T16" fmla="*/ 0 w 15"/>
              <a:gd name="T17" fmla="*/ 1 h 3"/>
              <a:gd name="T18" fmla="*/ 0 w 15"/>
              <a:gd name="T19" fmla="*/ 0 h 3"/>
              <a:gd name="T20" fmla="*/ 2 w 15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3">
                <a:moveTo>
                  <a:pt x="2" y="0"/>
                </a:moveTo>
                <a:lnTo>
                  <a:pt x="13" y="1"/>
                </a:lnTo>
                <a:lnTo>
                  <a:pt x="15" y="1"/>
                </a:lnTo>
                <a:lnTo>
                  <a:pt x="15" y="2"/>
                </a:lnTo>
                <a:lnTo>
                  <a:pt x="15" y="3"/>
                </a:lnTo>
                <a:lnTo>
                  <a:pt x="13" y="3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71" name="Line 155"/>
          <p:cNvSpPr>
            <a:spLocks noChangeShapeType="1"/>
          </p:cNvSpPr>
          <p:nvPr/>
        </p:nvSpPr>
        <p:spPr bwMode="auto">
          <a:xfrm flipV="1">
            <a:off x="4183063" y="3451548"/>
            <a:ext cx="206375" cy="11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72" name="Line 156"/>
          <p:cNvSpPr>
            <a:spLocks noChangeShapeType="1"/>
          </p:cNvSpPr>
          <p:nvPr/>
        </p:nvSpPr>
        <p:spPr bwMode="auto">
          <a:xfrm flipV="1">
            <a:off x="4205288" y="3610298"/>
            <a:ext cx="161925" cy="69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73" name="Line 157"/>
          <p:cNvSpPr>
            <a:spLocks noChangeShapeType="1"/>
          </p:cNvSpPr>
          <p:nvPr/>
        </p:nvSpPr>
        <p:spPr bwMode="auto">
          <a:xfrm flipV="1">
            <a:off x="4183063" y="3749998"/>
            <a:ext cx="206375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74" name="Line 158"/>
          <p:cNvSpPr>
            <a:spLocks noChangeShapeType="1"/>
          </p:cNvSpPr>
          <p:nvPr/>
        </p:nvSpPr>
        <p:spPr bwMode="auto">
          <a:xfrm flipV="1">
            <a:off x="4205288" y="3886523"/>
            <a:ext cx="184150" cy="936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75" name="Line 159"/>
          <p:cNvSpPr>
            <a:spLocks noChangeShapeType="1"/>
          </p:cNvSpPr>
          <p:nvPr/>
        </p:nvSpPr>
        <p:spPr bwMode="auto">
          <a:xfrm flipV="1">
            <a:off x="4205288" y="4024635"/>
            <a:ext cx="184150" cy="920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76" name="Line 160"/>
          <p:cNvSpPr>
            <a:spLocks noChangeShapeType="1"/>
          </p:cNvSpPr>
          <p:nvPr/>
        </p:nvSpPr>
        <p:spPr bwMode="auto">
          <a:xfrm flipV="1">
            <a:off x="4205288" y="4184973"/>
            <a:ext cx="184150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77" name="Line 161"/>
          <p:cNvSpPr>
            <a:spLocks noChangeShapeType="1"/>
          </p:cNvSpPr>
          <p:nvPr/>
        </p:nvSpPr>
        <p:spPr bwMode="auto">
          <a:xfrm flipH="1">
            <a:off x="4344988" y="4162748"/>
            <a:ext cx="182563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78" name="Line 162"/>
          <p:cNvSpPr>
            <a:spLocks noChangeShapeType="1"/>
          </p:cNvSpPr>
          <p:nvPr/>
        </p:nvSpPr>
        <p:spPr bwMode="auto">
          <a:xfrm flipH="1">
            <a:off x="4344988" y="4024635"/>
            <a:ext cx="182563" cy="920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79" name="Line 163"/>
          <p:cNvSpPr>
            <a:spLocks noChangeShapeType="1"/>
          </p:cNvSpPr>
          <p:nvPr/>
        </p:nvSpPr>
        <p:spPr bwMode="auto">
          <a:xfrm flipH="1">
            <a:off x="4319588" y="3886523"/>
            <a:ext cx="207963" cy="936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80" name="Line 164"/>
          <p:cNvSpPr>
            <a:spLocks noChangeShapeType="1"/>
          </p:cNvSpPr>
          <p:nvPr/>
        </p:nvSpPr>
        <p:spPr bwMode="auto">
          <a:xfrm flipH="1">
            <a:off x="4344988" y="3749998"/>
            <a:ext cx="182563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81" name="Line 165"/>
          <p:cNvSpPr>
            <a:spLocks noChangeShapeType="1"/>
          </p:cNvSpPr>
          <p:nvPr/>
        </p:nvSpPr>
        <p:spPr bwMode="auto">
          <a:xfrm flipH="1">
            <a:off x="4319588" y="3610298"/>
            <a:ext cx="207963" cy="69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82" name="Line 166"/>
          <p:cNvSpPr>
            <a:spLocks noChangeShapeType="1"/>
          </p:cNvSpPr>
          <p:nvPr/>
        </p:nvSpPr>
        <p:spPr bwMode="auto">
          <a:xfrm flipH="1">
            <a:off x="4319588" y="3451548"/>
            <a:ext cx="207963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83" name="Freeform 167"/>
          <p:cNvSpPr>
            <a:spLocks/>
          </p:cNvSpPr>
          <p:nvPr/>
        </p:nvSpPr>
        <p:spPr bwMode="auto">
          <a:xfrm>
            <a:off x="4319588" y="4323085"/>
            <a:ext cx="69850" cy="920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2 w 3"/>
              <a:gd name="T5" fmla="*/ 1 h 4"/>
              <a:gd name="T6" fmla="*/ 1 w 3"/>
              <a:gd name="T7" fmla="*/ 2 h 4"/>
              <a:gd name="T8" fmla="*/ 0 w 3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lnTo>
                  <a:pt x="2" y="1"/>
                </a:lnTo>
                <a:lnTo>
                  <a:pt x="1" y="2"/>
                </a:lnTo>
                <a:lnTo>
                  <a:pt x="0" y="4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84" name="Freeform 168"/>
          <p:cNvSpPr>
            <a:spLocks/>
          </p:cNvSpPr>
          <p:nvPr/>
        </p:nvSpPr>
        <p:spPr bwMode="auto">
          <a:xfrm>
            <a:off x="4389438" y="4323085"/>
            <a:ext cx="138113" cy="92075"/>
          </a:xfrm>
          <a:custGeom>
            <a:avLst/>
            <a:gdLst>
              <a:gd name="T0" fmla="*/ 6 w 6"/>
              <a:gd name="T1" fmla="*/ 0 h 4"/>
              <a:gd name="T2" fmla="*/ 4 w 6"/>
              <a:gd name="T3" fmla="*/ 0 h 4"/>
              <a:gd name="T4" fmla="*/ 2 w 6"/>
              <a:gd name="T5" fmla="*/ 1 h 4"/>
              <a:gd name="T6" fmla="*/ 0 w 6"/>
              <a:gd name="T7" fmla="*/ 2 h 4"/>
              <a:gd name="T8" fmla="*/ 0 w 6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6" y="0"/>
                </a:moveTo>
                <a:lnTo>
                  <a:pt x="4" y="0"/>
                </a:lnTo>
                <a:lnTo>
                  <a:pt x="2" y="1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85" name="Rectangle 169"/>
          <p:cNvSpPr>
            <a:spLocks noChangeArrowheads="1"/>
          </p:cNvSpPr>
          <p:nvPr/>
        </p:nvSpPr>
        <p:spPr bwMode="auto">
          <a:xfrm>
            <a:off x="5561013" y="4483423"/>
            <a:ext cx="460375" cy="460375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86" name="Rectangle 170"/>
          <p:cNvSpPr>
            <a:spLocks noChangeArrowheads="1"/>
          </p:cNvSpPr>
          <p:nvPr/>
        </p:nvSpPr>
        <p:spPr bwMode="auto">
          <a:xfrm>
            <a:off x="5697538" y="4415160"/>
            <a:ext cx="184150" cy="68263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87" name="Freeform 171"/>
          <p:cNvSpPr>
            <a:spLocks/>
          </p:cNvSpPr>
          <p:nvPr/>
        </p:nvSpPr>
        <p:spPr bwMode="auto">
          <a:xfrm>
            <a:off x="5607050" y="3403923"/>
            <a:ext cx="368300" cy="47625"/>
          </a:xfrm>
          <a:custGeom>
            <a:avLst/>
            <a:gdLst>
              <a:gd name="T0" fmla="*/ 24 w 198"/>
              <a:gd name="T1" fmla="*/ 0 h 25"/>
              <a:gd name="T2" fmla="*/ 173 w 198"/>
              <a:gd name="T3" fmla="*/ 0 h 25"/>
              <a:gd name="T4" fmla="*/ 198 w 198"/>
              <a:gd name="T5" fmla="*/ 0 h 25"/>
              <a:gd name="T6" fmla="*/ 198 w 198"/>
              <a:gd name="T7" fmla="*/ 12 h 25"/>
              <a:gd name="T8" fmla="*/ 198 w 198"/>
              <a:gd name="T9" fmla="*/ 25 h 25"/>
              <a:gd name="T10" fmla="*/ 173 w 198"/>
              <a:gd name="T11" fmla="*/ 25 h 25"/>
              <a:gd name="T12" fmla="*/ 24 w 198"/>
              <a:gd name="T13" fmla="*/ 25 h 25"/>
              <a:gd name="T14" fmla="*/ 12 w 198"/>
              <a:gd name="T15" fmla="*/ 25 h 25"/>
              <a:gd name="T16" fmla="*/ 0 w 198"/>
              <a:gd name="T17" fmla="*/ 12 h 25"/>
              <a:gd name="T18" fmla="*/ 12 w 198"/>
              <a:gd name="T19" fmla="*/ 0 h 25"/>
              <a:gd name="T20" fmla="*/ 24 w 198"/>
              <a:gd name="T21" fmla="*/ 0 h 25"/>
              <a:gd name="T22" fmla="*/ 24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4" y="0"/>
                </a:moveTo>
                <a:lnTo>
                  <a:pt x="173" y="0"/>
                </a:lnTo>
                <a:lnTo>
                  <a:pt x="198" y="0"/>
                </a:lnTo>
                <a:lnTo>
                  <a:pt x="198" y="12"/>
                </a:lnTo>
                <a:lnTo>
                  <a:pt x="198" y="25"/>
                </a:lnTo>
                <a:lnTo>
                  <a:pt x="173" y="25"/>
                </a:lnTo>
                <a:lnTo>
                  <a:pt x="24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88" name="Freeform 172"/>
          <p:cNvSpPr>
            <a:spLocks/>
          </p:cNvSpPr>
          <p:nvPr/>
        </p:nvSpPr>
        <p:spPr bwMode="auto">
          <a:xfrm>
            <a:off x="5607050" y="3403923"/>
            <a:ext cx="368300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6 w 16"/>
              <a:gd name="T5" fmla="*/ 0 h 2"/>
              <a:gd name="T6" fmla="*/ 16 w 16"/>
              <a:gd name="T7" fmla="*/ 1 h 2"/>
              <a:gd name="T8" fmla="*/ 16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6" y="0"/>
                </a:lnTo>
                <a:lnTo>
                  <a:pt x="16" y="1"/>
                </a:lnTo>
                <a:lnTo>
                  <a:pt x="16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89" name="Freeform 173"/>
          <p:cNvSpPr>
            <a:spLocks/>
          </p:cNvSpPr>
          <p:nvPr/>
        </p:nvSpPr>
        <p:spPr bwMode="auto">
          <a:xfrm>
            <a:off x="5629275" y="3267398"/>
            <a:ext cx="138113" cy="136525"/>
          </a:xfrm>
          <a:custGeom>
            <a:avLst/>
            <a:gdLst>
              <a:gd name="T0" fmla="*/ 0 w 6"/>
              <a:gd name="T1" fmla="*/ 6 h 6"/>
              <a:gd name="T2" fmla="*/ 1 w 6"/>
              <a:gd name="T3" fmla="*/ 6 h 6"/>
              <a:gd name="T4" fmla="*/ 3 w 6"/>
              <a:gd name="T5" fmla="*/ 5 h 6"/>
              <a:gd name="T6" fmla="*/ 5 w 6"/>
              <a:gd name="T7" fmla="*/ 3 h 6"/>
              <a:gd name="T8" fmla="*/ 6 w 6"/>
              <a:gd name="T9" fmla="*/ 2 h 6"/>
              <a:gd name="T10" fmla="*/ 6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lnTo>
                  <a:pt x="1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90" name="Freeform 174"/>
          <p:cNvSpPr>
            <a:spLocks/>
          </p:cNvSpPr>
          <p:nvPr/>
        </p:nvSpPr>
        <p:spPr bwMode="auto">
          <a:xfrm>
            <a:off x="5745163" y="3267398"/>
            <a:ext cx="90488" cy="136525"/>
          </a:xfrm>
          <a:custGeom>
            <a:avLst/>
            <a:gdLst>
              <a:gd name="T0" fmla="*/ 0 w 4"/>
              <a:gd name="T1" fmla="*/ 6 h 6"/>
              <a:gd name="T2" fmla="*/ 0 w 4"/>
              <a:gd name="T3" fmla="*/ 6 h 6"/>
              <a:gd name="T4" fmla="*/ 2 w 4"/>
              <a:gd name="T5" fmla="*/ 5 h 6"/>
              <a:gd name="T6" fmla="*/ 3 w 4"/>
              <a:gd name="T7" fmla="*/ 4 h 6"/>
              <a:gd name="T8" fmla="*/ 4 w 4"/>
              <a:gd name="T9" fmla="*/ 2 h 6"/>
              <a:gd name="T10" fmla="*/ 4 w 4"/>
              <a:gd name="T11" fmla="*/ 1 h 6"/>
              <a:gd name="T12" fmla="*/ 4 w 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0" y="6"/>
                </a:lnTo>
                <a:lnTo>
                  <a:pt x="2" y="5"/>
                </a:lnTo>
                <a:lnTo>
                  <a:pt x="3" y="4"/>
                </a:lnTo>
                <a:lnTo>
                  <a:pt x="4" y="2"/>
                </a:lnTo>
                <a:lnTo>
                  <a:pt x="4" y="1"/>
                </a:lnTo>
                <a:lnTo>
                  <a:pt x="4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91" name="Freeform 175"/>
          <p:cNvSpPr>
            <a:spLocks/>
          </p:cNvSpPr>
          <p:nvPr/>
        </p:nvSpPr>
        <p:spPr bwMode="auto">
          <a:xfrm>
            <a:off x="5607050" y="3542035"/>
            <a:ext cx="368300" cy="68263"/>
          </a:xfrm>
          <a:custGeom>
            <a:avLst/>
            <a:gdLst>
              <a:gd name="T0" fmla="*/ 24 w 198"/>
              <a:gd name="T1" fmla="*/ 0 h 37"/>
              <a:gd name="T2" fmla="*/ 173 w 198"/>
              <a:gd name="T3" fmla="*/ 13 h 37"/>
              <a:gd name="T4" fmla="*/ 185 w 198"/>
              <a:gd name="T5" fmla="*/ 13 h 37"/>
              <a:gd name="T6" fmla="*/ 198 w 198"/>
              <a:gd name="T7" fmla="*/ 25 h 37"/>
              <a:gd name="T8" fmla="*/ 185 w 198"/>
              <a:gd name="T9" fmla="*/ 37 h 37"/>
              <a:gd name="T10" fmla="*/ 173 w 198"/>
              <a:gd name="T11" fmla="*/ 37 h 37"/>
              <a:gd name="T12" fmla="*/ 24 w 198"/>
              <a:gd name="T13" fmla="*/ 25 h 37"/>
              <a:gd name="T14" fmla="*/ 12 w 198"/>
              <a:gd name="T15" fmla="*/ 25 h 37"/>
              <a:gd name="T16" fmla="*/ 0 w 198"/>
              <a:gd name="T17" fmla="*/ 13 h 37"/>
              <a:gd name="T18" fmla="*/ 12 w 198"/>
              <a:gd name="T19" fmla="*/ 0 h 37"/>
              <a:gd name="T20" fmla="*/ 24 w 198"/>
              <a:gd name="T21" fmla="*/ 0 h 37"/>
              <a:gd name="T22" fmla="*/ 24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4" y="0"/>
                </a:moveTo>
                <a:lnTo>
                  <a:pt x="173" y="13"/>
                </a:lnTo>
                <a:lnTo>
                  <a:pt x="185" y="13"/>
                </a:lnTo>
                <a:lnTo>
                  <a:pt x="198" y="25"/>
                </a:lnTo>
                <a:lnTo>
                  <a:pt x="185" y="37"/>
                </a:lnTo>
                <a:lnTo>
                  <a:pt x="173" y="37"/>
                </a:lnTo>
                <a:lnTo>
                  <a:pt x="24" y="25"/>
                </a:lnTo>
                <a:lnTo>
                  <a:pt x="12" y="25"/>
                </a:lnTo>
                <a:lnTo>
                  <a:pt x="0" y="13"/>
                </a:lnTo>
                <a:lnTo>
                  <a:pt x="12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92" name="Freeform 176"/>
          <p:cNvSpPr>
            <a:spLocks/>
          </p:cNvSpPr>
          <p:nvPr/>
        </p:nvSpPr>
        <p:spPr bwMode="auto">
          <a:xfrm>
            <a:off x="5607050" y="3542035"/>
            <a:ext cx="368300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93" name="Freeform 177"/>
          <p:cNvSpPr>
            <a:spLocks/>
          </p:cNvSpPr>
          <p:nvPr/>
        </p:nvSpPr>
        <p:spPr bwMode="auto">
          <a:xfrm>
            <a:off x="5607050" y="3680148"/>
            <a:ext cx="368300" cy="69850"/>
          </a:xfrm>
          <a:custGeom>
            <a:avLst/>
            <a:gdLst>
              <a:gd name="T0" fmla="*/ 24 w 198"/>
              <a:gd name="T1" fmla="*/ 0 h 37"/>
              <a:gd name="T2" fmla="*/ 173 w 198"/>
              <a:gd name="T3" fmla="*/ 12 h 37"/>
              <a:gd name="T4" fmla="*/ 185 w 198"/>
              <a:gd name="T5" fmla="*/ 12 h 37"/>
              <a:gd name="T6" fmla="*/ 198 w 198"/>
              <a:gd name="T7" fmla="*/ 24 h 37"/>
              <a:gd name="T8" fmla="*/ 185 w 198"/>
              <a:gd name="T9" fmla="*/ 37 h 37"/>
              <a:gd name="T10" fmla="*/ 173 w 198"/>
              <a:gd name="T11" fmla="*/ 37 h 37"/>
              <a:gd name="T12" fmla="*/ 24 w 198"/>
              <a:gd name="T13" fmla="*/ 24 h 37"/>
              <a:gd name="T14" fmla="*/ 12 w 198"/>
              <a:gd name="T15" fmla="*/ 24 h 37"/>
              <a:gd name="T16" fmla="*/ 0 w 198"/>
              <a:gd name="T17" fmla="*/ 12 h 37"/>
              <a:gd name="T18" fmla="*/ 12 w 198"/>
              <a:gd name="T19" fmla="*/ 0 h 37"/>
              <a:gd name="T20" fmla="*/ 24 w 198"/>
              <a:gd name="T21" fmla="*/ 0 h 37"/>
              <a:gd name="T22" fmla="*/ 24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4" y="0"/>
                </a:moveTo>
                <a:lnTo>
                  <a:pt x="173" y="12"/>
                </a:lnTo>
                <a:lnTo>
                  <a:pt x="185" y="12"/>
                </a:lnTo>
                <a:lnTo>
                  <a:pt x="198" y="24"/>
                </a:lnTo>
                <a:lnTo>
                  <a:pt x="185" y="37"/>
                </a:lnTo>
                <a:lnTo>
                  <a:pt x="173" y="37"/>
                </a:lnTo>
                <a:lnTo>
                  <a:pt x="24" y="24"/>
                </a:lnTo>
                <a:lnTo>
                  <a:pt x="12" y="24"/>
                </a:lnTo>
                <a:lnTo>
                  <a:pt x="0" y="12"/>
                </a:lnTo>
                <a:lnTo>
                  <a:pt x="12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94" name="Freeform 178"/>
          <p:cNvSpPr>
            <a:spLocks/>
          </p:cNvSpPr>
          <p:nvPr/>
        </p:nvSpPr>
        <p:spPr bwMode="auto">
          <a:xfrm>
            <a:off x="5607050" y="3680148"/>
            <a:ext cx="368300" cy="69850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95" name="Freeform 179"/>
          <p:cNvSpPr>
            <a:spLocks/>
          </p:cNvSpPr>
          <p:nvPr/>
        </p:nvSpPr>
        <p:spPr bwMode="auto">
          <a:xfrm>
            <a:off x="5607050" y="3818260"/>
            <a:ext cx="368300" cy="68263"/>
          </a:xfrm>
          <a:custGeom>
            <a:avLst/>
            <a:gdLst>
              <a:gd name="T0" fmla="*/ 24 w 198"/>
              <a:gd name="T1" fmla="*/ 0 h 37"/>
              <a:gd name="T2" fmla="*/ 173 w 198"/>
              <a:gd name="T3" fmla="*/ 12 h 37"/>
              <a:gd name="T4" fmla="*/ 185 w 198"/>
              <a:gd name="T5" fmla="*/ 12 h 37"/>
              <a:gd name="T6" fmla="*/ 198 w 198"/>
              <a:gd name="T7" fmla="*/ 25 h 37"/>
              <a:gd name="T8" fmla="*/ 185 w 198"/>
              <a:gd name="T9" fmla="*/ 37 h 37"/>
              <a:gd name="T10" fmla="*/ 173 w 198"/>
              <a:gd name="T11" fmla="*/ 37 h 37"/>
              <a:gd name="T12" fmla="*/ 24 w 198"/>
              <a:gd name="T13" fmla="*/ 25 h 37"/>
              <a:gd name="T14" fmla="*/ 12 w 198"/>
              <a:gd name="T15" fmla="*/ 25 h 37"/>
              <a:gd name="T16" fmla="*/ 0 w 198"/>
              <a:gd name="T17" fmla="*/ 12 h 37"/>
              <a:gd name="T18" fmla="*/ 12 w 198"/>
              <a:gd name="T19" fmla="*/ 0 h 37"/>
              <a:gd name="T20" fmla="*/ 24 w 198"/>
              <a:gd name="T21" fmla="*/ 0 h 37"/>
              <a:gd name="T22" fmla="*/ 24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4" y="0"/>
                </a:moveTo>
                <a:lnTo>
                  <a:pt x="173" y="12"/>
                </a:lnTo>
                <a:lnTo>
                  <a:pt x="185" y="12"/>
                </a:lnTo>
                <a:lnTo>
                  <a:pt x="198" y="25"/>
                </a:lnTo>
                <a:lnTo>
                  <a:pt x="185" y="37"/>
                </a:lnTo>
                <a:lnTo>
                  <a:pt x="173" y="37"/>
                </a:lnTo>
                <a:lnTo>
                  <a:pt x="24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96" name="Freeform 180"/>
          <p:cNvSpPr>
            <a:spLocks/>
          </p:cNvSpPr>
          <p:nvPr/>
        </p:nvSpPr>
        <p:spPr bwMode="auto">
          <a:xfrm>
            <a:off x="5607050" y="3818260"/>
            <a:ext cx="368300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97" name="Freeform 181"/>
          <p:cNvSpPr>
            <a:spLocks/>
          </p:cNvSpPr>
          <p:nvPr/>
        </p:nvSpPr>
        <p:spPr bwMode="auto">
          <a:xfrm>
            <a:off x="5607050" y="3954785"/>
            <a:ext cx="368300" cy="93663"/>
          </a:xfrm>
          <a:custGeom>
            <a:avLst/>
            <a:gdLst>
              <a:gd name="T0" fmla="*/ 24 w 198"/>
              <a:gd name="T1" fmla="*/ 0 h 50"/>
              <a:gd name="T2" fmla="*/ 173 w 198"/>
              <a:gd name="T3" fmla="*/ 13 h 50"/>
              <a:gd name="T4" fmla="*/ 185 w 198"/>
              <a:gd name="T5" fmla="*/ 25 h 50"/>
              <a:gd name="T6" fmla="*/ 198 w 198"/>
              <a:gd name="T7" fmla="*/ 37 h 50"/>
              <a:gd name="T8" fmla="*/ 185 w 198"/>
              <a:gd name="T9" fmla="*/ 37 h 50"/>
              <a:gd name="T10" fmla="*/ 173 w 198"/>
              <a:gd name="T11" fmla="*/ 50 h 50"/>
              <a:gd name="T12" fmla="*/ 24 w 198"/>
              <a:gd name="T13" fmla="*/ 37 h 50"/>
              <a:gd name="T14" fmla="*/ 12 w 198"/>
              <a:gd name="T15" fmla="*/ 25 h 50"/>
              <a:gd name="T16" fmla="*/ 0 w 198"/>
              <a:gd name="T17" fmla="*/ 13 h 50"/>
              <a:gd name="T18" fmla="*/ 12 w 198"/>
              <a:gd name="T19" fmla="*/ 13 h 50"/>
              <a:gd name="T20" fmla="*/ 24 w 198"/>
              <a:gd name="T21" fmla="*/ 0 h 50"/>
              <a:gd name="T22" fmla="*/ 24 w 198"/>
              <a:gd name="T2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50">
                <a:moveTo>
                  <a:pt x="24" y="0"/>
                </a:moveTo>
                <a:lnTo>
                  <a:pt x="173" y="13"/>
                </a:lnTo>
                <a:lnTo>
                  <a:pt x="185" y="25"/>
                </a:lnTo>
                <a:lnTo>
                  <a:pt x="198" y="37"/>
                </a:lnTo>
                <a:lnTo>
                  <a:pt x="185" y="37"/>
                </a:lnTo>
                <a:lnTo>
                  <a:pt x="173" y="50"/>
                </a:lnTo>
                <a:lnTo>
                  <a:pt x="24" y="37"/>
                </a:lnTo>
                <a:lnTo>
                  <a:pt x="12" y="25"/>
                </a:lnTo>
                <a:lnTo>
                  <a:pt x="0" y="13"/>
                </a:lnTo>
                <a:lnTo>
                  <a:pt x="12" y="13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398" name="Freeform 182"/>
          <p:cNvSpPr>
            <a:spLocks/>
          </p:cNvSpPr>
          <p:nvPr/>
        </p:nvSpPr>
        <p:spPr bwMode="auto">
          <a:xfrm>
            <a:off x="5607050" y="3954785"/>
            <a:ext cx="368300" cy="93663"/>
          </a:xfrm>
          <a:custGeom>
            <a:avLst/>
            <a:gdLst>
              <a:gd name="T0" fmla="*/ 2 w 16"/>
              <a:gd name="T1" fmla="*/ 0 h 4"/>
              <a:gd name="T2" fmla="*/ 14 w 16"/>
              <a:gd name="T3" fmla="*/ 1 h 4"/>
              <a:gd name="T4" fmla="*/ 15 w 16"/>
              <a:gd name="T5" fmla="*/ 2 h 4"/>
              <a:gd name="T6" fmla="*/ 16 w 16"/>
              <a:gd name="T7" fmla="*/ 3 h 4"/>
              <a:gd name="T8" fmla="*/ 15 w 16"/>
              <a:gd name="T9" fmla="*/ 3 h 4"/>
              <a:gd name="T10" fmla="*/ 14 w 16"/>
              <a:gd name="T11" fmla="*/ 4 h 4"/>
              <a:gd name="T12" fmla="*/ 2 w 16"/>
              <a:gd name="T13" fmla="*/ 3 h 4"/>
              <a:gd name="T14" fmla="*/ 1 w 16"/>
              <a:gd name="T15" fmla="*/ 2 h 4"/>
              <a:gd name="T16" fmla="*/ 0 w 16"/>
              <a:gd name="T17" fmla="*/ 1 h 4"/>
              <a:gd name="T18" fmla="*/ 1 w 16"/>
              <a:gd name="T19" fmla="*/ 1 h 4"/>
              <a:gd name="T20" fmla="*/ 2 w 16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4">
                <a:moveTo>
                  <a:pt x="2" y="0"/>
                </a:moveTo>
                <a:lnTo>
                  <a:pt x="14" y="1"/>
                </a:lnTo>
                <a:lnTo>
                  <a:pt x="15" y="2"/>
                </a:lnTo>
                <a:lnTo>
                  <a:pt x="16" y="3"/>
                </a:lnTo>
                <a:lnTo>
                  <a:pt x="15" y="3"/>
                </a:lnTo>
                <a:lnTo>
                  <a:pt x="14" y="4"/>
                </a:lnTo>
                <a:lnTo>
                  <a:pt x="2" y="3"/>
                </a:lnTo>
                <a:lnTo>
                  <a:pt x="1" y="2"/>
                </a:lnTo>
                <a:lnTo>
                  <a:pt x="0" y="1"/>
                </a:lnTo>
                <a:lnTo>
                  <a:pt x="1" y="1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399" name="Freeform 183"/>
          <p:cNvSpPr>
            <a:spLocks/>
          </p:cNvSpPr>
          <p:nvPr/>
        </p:nvSpPr>
        <p:spPr bwMode="auto">
          <a:xfrm>
            <a:off x="5607050" y="4116710"/>
            <a:ext cx="368300" cy="68263"/>
          </a:xfrm>
          <a:custGeom>
            <a:avLst/>
            <a:gdLst>
              <a:gd name="T0" fmla="*/ 24 w 198"/>
              <a:gd name="T1" fmla="*/ 0 h 37"/>
              <a:gd name="T2" fmla="*/ 173 w 198"/>
              <a:gd name="T3" fmla="*/ 12 h 37"/>
              <a:gd name="T4" fmla="*/ 185 w 198"/>
              <a:gd name="T5" fmla="*/ 12 h 37"/>
              <a:gd name="T6" fmla="*/ 198 w 198"/>
              <a:gd name="T7" fmla="*/ 25 h 37"/>
              <a:gd name="T8" fmla="*/ 185 w 198"/>
              <a:gd name="T9" fmla="*/ 37 h 37"/>
              <a:gd name="T10" fmla="*/ 173 w 198"/>
              <a:gd name="T11" fmla="*/ 37 h 37"/>
              <a:gd name="T12" fmla="*/ 24 w 198"/>
              <a:gd name="T13" fmla="*/ 25 h 37"/>
              <a:gd name="T14" fmla="*/ 12 w 198"/>
              <a:gd name="T15" fmla="*/ 25 h 37"/>
              <a:gd name="T16" fmla="*/ 0 w 198"/>
              <a:gd name="T17" fmla="*/ 12 h 37"/>
              <a:gd name="T18" fmla="*/ 12 w 198"/>
              <a:gd name="T19" fmla="*/ 0 h 37"/>
              <a:gd name="T20" fmla="*/ 24 w 198"/>
              <a:gd name="T21" fmla="*/ 0 h 37"/>
              <a:gd name="T22" fmla="*/ 24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4" y="0"/>
                </a:moveTo>
                <a:lnTo>
                  <a:pt x="173" y="12"/>
                </a:lnTo>
                <a:lnTo>
                  <a:pt x="185" y="12"/>
                </a:lnTo>
                <a:lnTo>
                  <a:pt x="198" y="25"/>
                </a:lnTo>
                <a:lnTo>
                  <a:pt x="185" y="37"/>
                </a:lnTo>
                <a:lnTo>
                  <a:pt x="173" y="37"/>
                </a:lnTo>
                <a:lnTo>
                  <a:pt x="24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00" name="Freeform 184"/>
          <p:cNvSpPr>
            <a:spLocks/>
          </p:cNvSpPr>
          <p:nvPr/>
        </p:nvSpPr>
        <p:spPr bwMode="auto">
          <a:xfrm>
            <a:off x="5607050" y="4116710"/>
            <a:ext cx="368300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01" name="Freeform 185"/>
          <p:cNvSpPr>
            <a:spLocks/>
          </p:cNvSpPr>
          <p:nvPr/>
        </p:nvSpPr>
        <p:spPr bwMode="auto">
          <a:xfrm>
            <a:off x="5607050" y="4253235"/>
            <a:ext cx="368300" cy="69850"/>
          </a:xfrm>
          <a:custGeom>
            <a:avLst/>
            <a:gdLst>
              <a:gd name="T0" fmla="*/ 24 w 198"/>
              <a:gd name="T1" fmla="*/ 0 h 37"/>
              <a:gd name="T2" fmla="*/ 173 w 198"/>
              <a:gd name="T3" fmla="*/ 13 h 37"/>
              <a:gd name="T4" fmla="*/ 185 w 198"/>
              <a:gd name="T5" fmla="*/ 13 h 37"/>
              <a:gd name="T6" fmla="*/ 198 w 198"/>
              <a:gd name="T7" fmla="*/ 25 h 37"/>
              <a:gd name="T8" fmla="*/ 185 w 198"/>
              <a:gd name="T9" fmla="*/ 37 h 37"/>
              <a:gd name="T10" fmla="*/ 173 w 198"/>
              <a:gd name="T11" fmla="*/ 37 h 37"/>
              <a:gd name="T12" fmla="*/ 24 w 198"/>
              <a:gd name="T13" fmla="*/ 25 h 37"/>
              <a:gd name="T14" fmla="*/ 12 w 198"/>
              <a:gd name="T15" fmla="*/ 25 h 37"/>
              <a:gd name="T16" fmla="*/ 0 w 198"/>
              <a:gd name="T17" fmla="*/ 13 h 37"/>
              <a:gd name="T18" fmla="*/ 12 w 198"/>
              <a:gd name="T19" fmla="*/ 0 h 37"/>
              <a:gd name="T20" fmla="*/ 24 w 198"/>
              <a:gd name="T21" fmla="*/ 0 h 37"/>
              <a:gd name="T22" fmla="*/ 24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4" y="0"/>
                </a:moveTo>
                <a:lnTo>
                  <a:pt x="173" y="13"/>
                </a:lnTo>
                <a:lnTo>
                  <a:pt x="185" y="13"/>
                </a:lnTo>
                <a:lnTo>
                  <a:pt x="198" y="25"/>
                </a:lnTo>
                <a:lnTo>
                  <a:pt x="185" y="37"/>
                </a:lnTo>
                <a:lnTo>
                  <a:pt x="173" y="37"/>
                </a:lnTo>
                <a:lnTo>
                  <a:pt x="24" y="25"/>
                </a:lnTo>
                <a:lnTo>
                  <a:pt x="12" y="25"/>
                </a:lnTo>
                <a:lnTo>
                  <a:pt x="0" y="13"/>
                </a:lnTo>
                <a:lnTo>
                  <a:pt x="12" y="0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02" name="Freeform 186"/>
          <p:cNvSpPr>
            <a:spLocks/>
          </p:cNvSpPr>
          <p:nvPr/>
        </p:nvSpPr>
        <p:spPr bwMode="auto">
          <a:xfrm>
            <a:off x="5607050" y="4253235"/>
            <a:ext cx="368300" cy="69850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03" name="Line 187"/>
          <p:cNvSpPr>
            <a:spLocks noChangeShapeType="1"/>
          </p:cNvSpPr>
          <p:nvPr/>
        </p:nvSpPr>
        <p:spPr bwMode="auto">
          <a:xfrm flipV="1">
            <a:off x="5629275" y="3451548"/>
            <a:ext cx="184150" cy="11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04" name="Line 188"/>
          <p:cNvSpPr>
            <a:spLocks noChangeShapeType="1"/>
          </p:cNvSpPr>
          <p:nvPr/>
        </p:nvSpPr>
        <p:spPr bwMode="auto">
          <a:xfrm flipV="1">
            <a:off x="5629275" y="3610298"/>
            <a:ext cx="184150" cy="69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05" name="Line 189"/>
          <p:cNvSpPr>
            <a:spLocks noChangeShapeType="1"/>
          </p:cNvSpPr>
          <p:nvPr/>
        </p:nvSpPr>
        <p:spPr bwMode="auto">
          <a:xfrm flipV="1">
            <a:off x="5629275" y="3749998"/>
            <a:ext cx="184150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06" name="Line 190"/>
          <p:cNvSpPr>
            <a:spLocks noChangeShapeType="1"/>
          </p:cNvSpPr>
          <p:nvPr/>
        </p:nvSpPr>
        <p:spPr bwMode="auto">
          <a:xfrm flipV="1">
            <a:off x="5629275" y="3886523"/>
            <a:ext cx="206375" cy="936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07" name="Line 191"/>
          <p:cNvSpPr>
            <a:spLocks noChangeShapeType="1"/>
          </p:cNvSpPr>
          <p:nvPr/>
        </p:nvSpPr>
        <p:spPr bwMode="auto">
          <a:xfrm flipV="1">
            <a:off x="5629275" y="4024635"/>
            <a:ext cx="206375" cy="920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08" name="Line 192"/>
          <p:cNvSpPr>
            <a:spLocks noChangeShapeType="1"/>
          </p:cNvSpPr>
          <p:nvPr/>
        </p:nvSpPr>
        <p:spPr bwMode="auto">
          <a:xfrm flipV="1">
            <a:off x="5629275" y="4184973"/>
            <a:ext cx="184150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09" name="Line 193"/>
          <p:cNvSpPr>
            <a:spLocks noChangeShapeType="1"/>
          </p:cNvSpPr>
          <p:nvPr/>
        </p:nvSpPr>
        <p:spPr bwMode="auto">
          <a:xfrm flipH="1">
            <a:off x="5767388" y="4162748"/>
            <a:ext cx="207963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10" name="Line 194"/>
          <p:cNvSpPr>
            <a:spLocks noChangeShapeType="1"/>
          </p:cNvSpPr>
          <p:nvPr/>
        </p:nvSpPr>
        <p:spPr bwMode="auto">
          <a:xfrm flipH="1">
            <a:off x="5767388" y="4024635"/>
            <a:ext cx="182563" cy="920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11" name="Line 195"/>
          <p:cNvSpPr>
            <a:spLocks noChangeShapeType="1"/>
          </p:cNvSpPr>
          <p:nvPr/>
        </p:nvSpPr>
        <p:spPr bwMode="auto">
          <a:xfrm flipH="1">
            <a:off x="5767388" y="3886523"/>
            <a:ext cx="207963" cy="936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12" name="Line 196"/>
          <p:cNvSpPr>
            <a:spLocks noChangeShapeType="1"/>
          </p:cNvSpPr>
          <p:nvPr/>
        </p:nvSpPr>
        <p:spPr bwMode="auto">
          <a:xfrm flipH="1">
            <a:off x="5767388" y="3749998"/>
            <a:ext cx="182563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13" name="Line 197"/>
          <p:cNvSpPr>
            <a:spLocks noChangeShapeType="1"/>
          </p:cNvSpPr>
          <p:nvPr/>
        </p:nvSpPr>
        <p:spPr bwMode="auto">
          <a:xfrm flipH="1">
            <a:off x="5767388" y="3610298"/>
            <a:ext cx="182563" cy="69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14" name="Line 198"/>
          <p:cNvSpPr>
            <a:spLocks noChangeShapeType="1"/>
          </p:cNvSpPr>
          <p:nvPr/>
        </p:nvSpPr>
        <p:spPr bwMode="auto">
          <a:xfrm flipH="1">
            <a:off x="5745163" y="3451548"/>
            <a:ext cx="204788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15" name="Freeform 199"/>
          <p:cNvSpPr>
            <a:spLocks/>
          </p:cNvSpPr>
          <p:nvPr/>
        </p:nvSpPr>
        <p:spPr bwMode="auto">
          <a:xfrm>
            <a:off x="5767388" y="4323085"/>
            <a:ext cx="68263" cy="92075"/>
          </a:xfrm>
          <a:custGeom>
            <a:avLst/>
            <a:gdLst>
              <a:gd name="T0" fmla="*/ 3 w 3"/>
              <a:gd name="T1" fmla="*/ 0 h 4"/>
              <a:gd name="T2" fmla="*/ 2 w 3"/>
              <a:gd name="T3" fmla="*/ 0 h 4"/>
              <a:gd name="T4" fmla="*/ 1 w 3"/>
              <a:gd name="T5" fmla="*/ 1 h 4"/>
              <a:gd name="T6" fmla="*/ 0 w 3"/>
              <a:gd name="T7" fmla="*/ 2 h 4"/>
              <a:gd name="T8" fmla="*/ 0 w 3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2" y="0"/>
                </a:lnTo>
                <a:lnTo>
                  <a:pt x="1" y="1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16" name="Freeform 200"/>
          <p:cNvSpPr>
            <a:spLocks/>
          </p:cNvSpPr>
          <p:nvPr/>
        </p:nvSpPr>
        <p:spPr bwMode="auto">
          <a:xfrm>
            <a:off x="5813425" y="4323085"/>
            <a:ext cx="136525" cy="92075"/>
          </a:xfrm>
          <a:custGeom>
            <a:avLst/>
            <a:gdLst>
              <a:gd name="T0" fmla="*/ 6 w 6"/>
              <a:gd name="T1" fmla="*/ 0 h 4"/>
              <a:gd name="T2" fmla="*/ 5 w 6"/>
              <a:gd name="T3" fmla="*/ 0 h 4"/>
              <a:gd name="T4" fmla="*/ 3 w 6"/>
              <a:gd name="T5" fmla="*/ 1 h 4"/>
              <a:gd name="T6" fmla="*/ 1 w 6"/>
              <a:gd name="T7" fmla="*/ 2 h 4"/>
              <a:gd name="T8" fmla="*/ 0 w 6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6" y="0"/>
                </a:moveTo>
                <a:lnTo>
                  <a:pt x="5" y="0"/>
                </a:lnTo>
                <a:lnTo>
                  <a:pt x="3" y="1"/>
                </a:lnTo>
                <a:lnTo>
                  <a:pt x="1" y="2"/>
                </a:lnTo>
                <a:lnTo>
                  <a:pt x="0" y="4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17" name="Rectangle 201"/>
          <p:cNvSpPr>
            <a:spLocks noChangeArrowheads="1"/>
          </p:cNvSpPr>
          <p:nvPr/>
        </p:nvSpPr>
        <p:spPr bwMode="auto">
          <a:xfrm>
            <a:off x="2713038" y="4483423"/>
            <a:ext cx="458788" cy="460375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18" name="Rectangle 202"/>
          <p:cNvSpPr>
            <a:spLocks noChangeArrowheads="1"/>
          </p:cNvSpPr>
          <p:nvPr/>
        </p:nvSpPr>
        <p:spPr bwMode="auto">
          <a:xfrm>
            <a:off x="2851150" y="4415160"/>
            <a:ext cx="184150" cy="68263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19" name="Line 203"/>
          <p:cNvSpPr>
            <a:spLocks noChangeShapeType="1"/>
          </p:cNvSpPr>
          <p:nvPr/>
        </p:nvSpPr>
        <p:spPr bwMode="auto">
          <a:xfrm>
            <a:off x="2690813" y="3083248"/>
            <a:ext cx="527050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20" name="Freeform 204"/>
          <p:cNvSpPr>
            <a:spLocks/>
          </p:cNvSpPr>
          <p:nvPr/>
        </p:nvSpPr>
        <p:spPr bwMode="auto">
          <a:xfrm>
            <a:off x="2781300" y="3403923"/>
            <a:ext cx="344488" cy="47625"/>
          </a:xfrm>
          <a:custGeom>
            <a:avLst/>
            <a:gdLst>
              <a:gd name="T0" fmla="*/ 25 w 186"/>
              <a:gd name="T1" fmla="*/ 0 h 25"/>
              <a:gd name="T2" fmla="*/ 161 w 186"/>
              <a:gd name="T3" fmla="*/ 0 h 25"/>
              <a:gd name="T4" fmla="*/ 186 w 186"/>
              <a:gd name="T5" fmla="*/ 0 h 25"/>
              <a:gd name="T6" fmla="*/ 186 w 186"/>
              <a:gd name="T7" fmla="*/ 12 h 25"/>
              <a:gd name="T8" fmla="*/ 186 w 186"/>
              <a:gd name="T9" fmla="*/ 25 h 25"/>
              <a:gd name="T10" fmla="*/ 161 w 186"/>
              <a:gd name="T11" fmla="*/ 25 h 25"/>
              <a:gd name="T12" fmla="*/ 25 w 186"/>
              <a:gd name="T13" fmla="*/ 25 h 25"/>
              <a:gd name="T14" fmla="*/ 0 w 186"/>
              <a:gd name="T15" fmla="*/ 25 h 25"/>
              <a:gd name="T16" fmla="*/ 0 w 186"/>
              <a:gd name="T17" fmla="*/ 12 h 25"/>
              <a:gd name="T18" fmla="*/ 0 w 186"/>
              <a:gd name="T19" fmla="*/ 0 h 25"/>
              <a:gd name="T20" fmla="*/ 25 w 186"/>
              <a:gd name="T21" fmla="*/ 0 h 25"/>
              <a:gd name="T22" fmla="*/ 25 w 186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6" h="25">
                <a:moveTo>
                  <a:pt x="25" y="0"/>
                </a:moveTo>
                <a:lnTo>
                  <a:pt x="161" y="0"/>
                </a:lnTo>
                <a:lnTo>
                  <a:pt x="186" y="0"/>
                </a:lnTo>
                <a:lnTo>
                  <a:pt x="186" y="12"/>
                </a:lnTo>
                <a:lnTo>
                  <a:pt x="186" y="25"/>
                </a:lnTo>
                <a:lnTo>
                  <a:pt x="161" y="25"/>
                </a:lnTo>
                <a:lnTo>
                  <a:pt x="25" y="25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21" name="Freeform 205"/>
          <p:cNvSpPr>
            <a:spLocks/>
          </p:cNvSpPr>
          <p:nvPr/>
        </p:nvSpPr>
        <p:spPr bwMode="auto">
          <a:xfrm>
            <a:off x="2781300" y="3403923"/>
            <a:ext cx="344488" cy="47625"/>
          </a:xfrm>
          <a:custGeom>
            <a:avLst/>
            <a:gdLst>
              <a:gd name="T0" fmla="*/ 2 w 15"/>
              <a:gd name="T1" fmla="*/ 0 h 2"/>
              <a:gd name="T2" fmla="*/ 13 w 15"/>
              <a:gd name="T3" fmla="*/ 0 h 2"/>
              <a:gd name="T4" fmla="*/ 15 w 15"/>
              <a:gd name="T5" fmla="*/ 0 h 2"/>
              <a:gd name="T6" fmla="*/ 15 w 15"/>
              <a:gd name="T7" fmla="*/ 1 h 2"/>
              <a:gd name="T8" fmla="*/ 15 w 15"/>
              <a:gd name="T9" fmla="*/ 2 h 2"/>
              <a:gd name="T10" fmla="*/ 13 w 15"/>
              <a:gd name="T11" fmla="*/ 2 h 2"/>
              <a:gd name="T12" fmla="*/ 2 w 15"/>
              <a:gd name="T13" fmla="*/ 2 h 2"/>
              <a:gd name="T14" fmla="*/ 0 w 15"/>
              <a:gd name="T15" fmla="*/ 2 h 2"/>
              <a:gd name="T16" fmla="*/ 0 w 15"/>
              <a:gd name="T17" fmla="*/ 1 h 2"/>
              <a:gd name="T18" fmla="*/ 0 w 15"/>
              <a:gd name="T19" fmla="*/ 0 h 2"/>
              <a:gd name="T20" fmla="*/ 2 w 15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2">
                <a:moveTo>
                  <a:pt x="2" y="0"/>
                </a:moveTo>
                <a:lnTo>
                  <a:pt x="13" y="0"/>
                </a:lnTo>
                <a:lnTo>
                  <a:pt x="15" y="0"/>
                </a:lnTo>
                <a:lnTo>
                  <a:pt x="15" y="1"/>
                </a:lnTo>
                <a:lnTo>
                  <a:pt x="15" y="2"/>
                </a:lnTo>
                <a:lnTo>
                  <a:pt x="13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22" name="Freeform 206"/>
          <p:cNvSpPr>
            <a:spLocks/>
          </p:cNvSpPr>
          <p:nvPr/>
        </p:nvSpPr>
        <p:spPr bwMode="auto">
          <a:xfrm>
            <a:off x="2781300" y="3267398"/>
            <a:ext cx="138113" cy="136525"/>
          </a:xfrm>
          <a:custGeom>
            <a:avLst/>
            <a:gdLst>
              <a:gd name="T0" fmla="*/ 0 w 6"/>
              <a:gd name="T1" fmla="*/ 6 h 6"/>
              <a:gd name="T2" fmla="*/ 1 w 6"/>
              <a:gd name="T3" fmla="*/ 6 h 6"/>
              <a:gd name="T4" fmla="*/ 3 w 6"/>
              <a:gd name="T5" fmla="*/ 5 h 6"/>
              <a:gd name="T6" fmla="*/ 5 w 6"/>
              <a:gd name="T7" fmla="*/ 3 h 6"/>
              <a:gd name="T8" fmla="*/ 6 w 6"/>
              <a:gd name="T9" fmla="*/ 2 h 6"/>
              <a:gd name="T10" fmla="*/ 6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lnTo>
                  <a:pt x="1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23" name="Freeform 207"/>
          <p:cNvSpPr>
            <a:spLocks/>
          </p:cNvSpPr>
          <p:nvPr/>
        </p:nvSpPr>
        <p:spPr bwMode="auto">
          <a:xfrm>
            <a:off x="2895600" y="3267398"/>
            <a:ext cx="93663" cy="136525"/>
          </a:xfrm>
          <a:custGeom>
            <a:avLst/>
            <a:gdLst>
              <a:gd name="T0" fmla="*/ 0 w 4"/>
              <a:gd name="T1" fmla="*/ 6 h 6"/>
              <a:gd name="T2" fmla="*/ 0 w 4"/>
              <a:gd name="T3" fmla="*/ 6 h 6"/>
              <a:gd name="T4" fmla="*/ 2 w 4"/>
              <a:gd name="T5" fmla="*/ 5 h 6"/>
              <a:gd name="T6" fmla="*/ 3 w 4"/>
              <a:gd name="T7" fmla="*/ 4 h 6"/>
              <a:gd name="T8" fmla="*/ 4 w 4"/>
              <a:gd name="T9" fmla="*/ 2 h 6"/>
              <a:gd name="T10" fmla="*/ 4 w 4"/>
              <a:gd name="T11" fmla="*/ 1 h 6"/>
              <a:gd name="T12" fmla="*/ 4 w 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0" y="6"/>
                </a:lnTo>
                <a:lnTo>
                  <a:pt x="2" y="5"/>
                </a:lnTo>
                <a:lnTo>
                  <a:pt x="3" y="4"/>
                </a:lnTo>
                <a:lnTo>
                  <a:pt x="4" y="2"/>
                </a:lnTo>
                <a:lnTo>
                  <a:pt x="4" y="1"/>
                </a:lnTo>
                <a:lnTo>
                  <a:pt x="4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24" name="Freeform 208"/>
          <p:cNvSpPr>
            <a:spLocks/>
          </p:cNvSpPr>
          <p:nvPr/>
        </p:nvSpPr>
        <p:spPr bwMode="auto">
          <a:xfrm>
            <a:off x="2759075" y="3542035"/>
            <a:ext cx="366713" cy="68263"/>
          </a:xfrm>
          <a:custGeom>
            <a:avLst/>
            <a:gdLst>
              <a:gd name="T0" fmla="*/ 25 w 198"/>
              <a:gd name="T1" fmla="*/ 0 h 37"/>
              <a:gd name="T2" fmla="*/ 173 w 198"/>
              <a:gd name="T3" fmla="*/ 13 h 37"/>
              <a:gd name="T4" fmla="*/ 198 w 198"/>
              <a:gd name="T5" fmla="*/ 13 h 37"/>
              <a:gd name="T6" fmla="*/ 198 w 198"/>
              <a:gd name="T7" fmla="*/ 25 h 37"/>
              <a:gd name="T8" fmla="*/ 198 w 198"/>
              <a:gd name="T9" fmla="*/ 37 h 37"/>
              <a:gd name="T10" fmla="*/ 173 w 198"/>
              <a:gd name="T11" fmla="*/ 37 h 37"/>
              <a:gd name="T12" fmla="*/ 25 w 198"/>
              <a:gd name="T13" fmla="*/ 25 h 37"/>
              <a:gd name="T14" fmla="*/ 12 w 198"/>
              <a:gd name="T15" fmla="*/ 25 h 37"/>
              <a:gd name="T16" fmla="*/ 0 w 198"/>
              <a:gd name="T17" fmla="*/ 13 h 37"/>
              <a:gd name="T18" fmla="*/ 12 w 198"/>
              <a:gd name="T19" fmla="*/ 0 h 37"/>
              <a:gd name="T20" fmla="*/ 25 w 198"/>
              <a:gd name="T21" fmla="*/ 0 h 37"/>
              <a:gd name="T22" fmla="*/ 25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5" y="0"/>
                </a:moveTo>
                <a:lnTo>
                  <a:pt x="173" y="13"/>
                </a:lnTo>
                <a:lnTo>
                  <a:pt x="198" y="13"/>
                </a:lnTo>
                <a:lnTo>
                  <a:pt x="198" y="25"/>
                </a:lnTo>
                <a:lnTo>
                  <a:pt x="198" y="37"/>
                </a:lnTo>
                <a:lnTo>
                  <a:pt x="173" y="37"/>
                </a:lnTo>
                <a:lnTo>
                  <a:pt x="25" y="25"/>
                </a:lnTo>
                <a:lnTo>
                  <a:pt x="12" y="25"/>
                </a:lnTo>
                <a:lnTo>
                  <a:pt x="0" y="13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25" name="Freeform 209"/>
          <p:cNvSpPr>
            <a:spLocks/>
          </p:cNvSpPr>
          <p:nvPr/>
        </p:nvSpPr>
        <p:spPr bwMode="auto">
          <a:xfrm>
            <a:off x="2759075" y="3542035"/>
            <a:ext cx="366713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6 w 16"/>
              <a:gd name="T5" fmla="*/ 1 h 3"/>
              <a:gd name="T6" fmla="*/ 16 w 16"/>
              <a:gd name="T7" fmla="*/ 2 h 3"/>
              <a:gd name="T8" fmla="*/ 16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6" y="1"/>
                </a:lnTo>
                <a:lnTo>
                  <a:pt x="16" y="2"/>
                </a:lnTo>
                <a:lnTo>
                  <a:pt x="16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26" name="Freeform 210"/>
          <p:cNvSpPr>
            <a:spLocks/>
          </p:cNvSpPr>
          <p:nvPr/>
        </p:nvSpPr>
        <p:spPr bwMode="auto">
          <a:xfrm>
            <a:off x="2759075" y="3680148"/>
            <a:ext cx="366713" cy="69850"/>
          </a:xfrm>
          <a:custGeom>
            <a:avLst/>
            <a:gdLst>
              <a:gd name="T0" fmla="*/ 25 w 198"/>
              <a:gd name="T1" fmla="*/ 0 h 37"/>
              <a:gd name="T2" fmla="*/ 173 w 198"/>
              <a:gd name="T3" fmla="*/ 12 h 37"/>
              <a:gd name="T4" fmla="*/ 198 w 198"/>
              <a:gd name="T5" fmla="*/ 12 h 37"/>
              <a:gd name="T6" fmla="*/ 198 w 198"/>
              <a:gd name="T7" fmla="*/ 24 h 37"/>
              <a:gd name="T8" fmla="*/ 198 w 198"/>
              <a:gd name="T9" fmla="*/ 37 h 37"/>
              <a:gd name="T10" fmla="*/ 173 w 198"/>
              <a:gd name="T11" fmla="*/ 37 h 37"/>
              <a:gd name="T12" fmla="*/ 25 w 198"/>
              <a:gd name="T13" fmla="*/ 24 h 37"/>
              <a:gd name="T14" fmla="*/ 12 w 198"/>
              <a:gd name="T15" fmla="*/ 24 h 37"/>
              <a:gd name="T16" fmla="*/ 0 w 198"/>
              <a:gd name="T17" fmla="*/ 12 h 37"/>
              <a:gd name="T18" fmla="*/ 12 w 198"/>
              <a:gd name="T19" fmla="*/ 0 h 37"/>
              <a:gd name="T20" fmla="*/ 25 w 198"/>
              <a:gd name="T21" fmla="*/ 0 h 37"/>
              <a:gd name="T22" fmla="*/ 25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5" y="0"/>
                </a:moveTo>
                <a:lnTo>
                  <a:pt x="173" y="12"/>
                </a:lnTo>
                <a:lnTo>
                  <a:pt x="198" y="12"/>
                </a:lnTo>
                <a:lnTo>
                  <a:pt x="198" y="24"/>
                </a:lnTo>
                <a:lnTo>
                  <a:pt x="198" y="37"/>
                </a:lnTo>
                <a:lnTo>
                  <a:pt x="173" y="37"/>
                </a:lnTo>
                <a:lnTo>
                  <a:pt x="25" y="24"/>
                </a:lnTo>
                <a:lnTo>
                  <a:pt x="12" y="24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27" name="Freeform 211"/>
          <p:cNvSpPr>
            <a:spLocks/>
          </p:cNvSpPr>
          <p:nvPr/>
        </p:nvSpPr>
        <p:spPr bwMode="auto">
          <a:xfrm>
            <a:off x="2759075" y="3680148"/>
            <a:ext cx="366713" cy="69850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6 w 16"/>
              <a:gd name="T5" fmla="*/ 1 h 3"/>
              <a:gd name="T6" fmla="*/ 16 w 16"/>
              <a:gd name="T7" fmla="*/ 2 h 3"/>
              <a:gd name="T8" fmla="*/ 16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6" y="1"/>
                </a:lnTo>
                <a:lnTo>
                  <a:pt x="16" y="2"/>
                </a:lnTo>
                <a:lnTo>
                  <a:pt x="16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28" name="Freeform 212"/>
          <p:cNvSpPr>
            <a:spLocks/>
          </p:cNvSpPr>
          <p:nvPr/>
        </p:nvSpPr>
        <p:spPr bwMode="auto">
          <a:xfrm>
            <a:off x="2759075" y="3818260"/>
            <a:ext cx="366713" cy="68263"/>
          </a:xfrm>
          <a:custGeom>
            <a:avLst/>
            <a:gdLst>
              <a:gd name="T0" fmla="*/ 25 w 198"/>
              <a:gd name="T1" fmla="*/ 0 h 37"/>
              <a:gd name="T2" fmla="*/ 173 w 198"/>
              <a:gd name="T3" fmla="*/ 12 h 37"/>
              <a:gd name="T4" fmla="*/ 198 w 198"/>
              <a:gd name="T5" fmla="*/ 12 h 37"/>
              <a:gd name="T6" fmla="*/ 198 w 198"/>
              <a:gd name="T7" fmla="*/ 25 h 37"/>
              <a:gd name="T8" fmla="*/ 198 w 198"/>
              <a:gd name="T9" fmla="*/ 37 h 37"/>
              <a:gd name="T10" fmla="*/ 173 w 198"/>
              <a:gd name="T11" fmla="*/ 37 h 37"/>
              <a:gd name="T12" fmla="*/ 25 w 198"/>
              <a:gd name="T13" fmla="*/ 25 h 37"/>
              <a:gd name="T14" fmla="*/ 12 w 198"/>
              <a:gd name="T15" fmla="*/ 25 h 37"/>
              <a:gd name="T16" fmla="*/ 0 w 198"/>
              <a:gd name="T17" fmla="*/ 12 h 37"/>
              <a:gd name="T18" fmla="*/ 12 w 198"/>
              <a:gd name="T19" fmla="*/ 0 h 37"/>
              <a:gd name="T20" fmla="*/ 25 w 198"/>
              <a:gd name="T21" fmla="*/ 0 h 37"/>
              <a:gd name="T22" fmla="*/ 25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5" y="0"/>
                </a:moveTo>
                <a:lnTo>
                  <a:pt x="173" y="12"/>
                </a:lnTo>
                <a:lnTo>
                  <a:pt x="198" y="12"/>
                </a:lnTo>
                <a:lnTo>
                  <a:pt x="198" y="25"/>
                </a:lnTo>
                <a:lnTo>
                  <a:pt x="198" y="37"/>
                </a:lnTo>
                <a:lnTo>
                  <a:pt x="173" y="37"/>
                </a:lnTo>
                <a:lnTo>
                  <a:pt x="25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29" name="Freeform 213"/>
          <p:cNvSpPr>
            <a:spLocks/>
          </p:cNvSpPr>
          <p:nvPr/>
        </p:nvSpPr>
        <p:spPr bwMode="auto">
          <a:xfrm>
            <a:off x="2759075" y="3818260"/>
            <a:ext cx="366713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6 w 16"/>
              <a:gd name="T5" fmla="*/ 1 h 3"/>
              <a:gd name="T6" fmla="*/ 16 w 16"/>
              <a:gd name="T7" fmla="*/ 2 h 3"/>
              <a:gd name="T8" fmla="*/ 16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6" y="1"/>
                </a:lnTo>
                <a:lnTo>
                  <a:pt x="16" y="2"/>
                </a:lnTo>
                <a:lnTo>
                  <a:pt x="16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30" name="Freeform 214"/>
          <p:cNvSpPr>
            <a:spLocks/>
          </p:cNvSpPr>
          <p:nvPr/>
        </p:nvSpPr>
        <p:spPr bwMode="auto">
          <a:xfrm>
            <a:off x="2759075" y="3954785"/>
            <a:ext cx="366713" cy="93663"/>
          </a:xfrm>
          <a:custGeom>
            <a:avLst/>
            <a:gdLst>
              <a:gd name="T0" fmla="*/ 25 w 198"/>
              <a:gd name="T1" fmla="*/ 0 h 50"/>
              <a:gd name="T2" fmla="*/ 173 w 198"/>
              <a:gd name="T3" fmla="*/ 13 h 50"/>
              <a:gd name="T4" fmla="*/ 198 w 198"/>
              <a:gd name="T5" fmla="*/ 25 h 50"/>
              <a:gd name="T6" fmla="*/ 198 w 198"/>
              <a:gd name="T7" fmla="*/ 37 h 50"/>
              <a:gd name="T8" fmla="*/ 198 w 198"/>
              <a:gd name="T9" fmla="*/ 37 h 50"/>
              <a:gd name="T10" fmla="*/ 173 w 198"/>
              <a:gd name="T11" fmla="*/ 50 h 50"/>
              <a:gd name="T12" fmla="*/ 25 w 198"/>
              <a:gd name="T13" fmla="*/ 37 h 50"/>
              <a:gd name="T14" fmla="*/ 12 w 198"/>
              <a:gd name="T15" fmla="*/ 25 h 50"/>
              <a:gd name="T16" fmla="*/ 0 w 198"/>
              <a:gd name="T17" fmla="*/ 13 h 50"/>
              <a:gd name="T18" fmla="*/ 12 w 198"/>
              <a:gd name="T19" fmla="*/ 13 h 50"/>
              <a:gd name="T20" fmla="*/ 25 w 198"/>
              <a:gd name="T21" fmla="*/ 0 h 50"/>
              <a:gd name="T22" fmla="*/ 25 w 198"/>
              <a:gd name="T2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50">
                <a:moveTo>
                  <a:pt x="25" y="0"/>
                </a:moveTo>
                <a:lnTo>
                  <a:pt x="173" y="13"/>
                </a:lnTo>
                <a:lnTo>
                  <a:pt x="198" y="25"/>
                </a:lnTo>
                <a:lnTo>
                  <a:pt x="198" y="37"/>
                </a:lnTo>
                <a:lnTo>
                  <a:pt x="198" y="37"/>
                </a:lnTo>
                <a:lnTo>
                  <a:pt x="173" y="50"/>
                </a:lnTo>
                <a:lnTo>
                  <a:pt x="25" y="37"/>
                </a:lnTo>
                <a:lnTo>
                  <a:pt x="12" y="25"/>
                </a:lnTo>
                <a:lnTo>
                  <a:pt x="0" y="13"/>
                </a:lnTo>
                <a:lnTo>
                  <a:pt x="12" y="13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31" name="Freeform 215"/>
          <p:cNvSpPr>
            <a:spLocks/>
          </p:cNvSpPr>
          <p:nvPr/>
        </p:nvSpPr>
        <p:spPr bwMode="auto">
          <a:xfrm>
            <a:off x="2759075" y="3954785"/>
            <a:ext cx="366713" cy="93663"/>
          </a:xfrm>
          <a:custGeom>
            <a:avLst/>
            <a:gdLst>
              <a:gd name="T0" fmla="*/ 2 w 16"/>
              <a:gd name="T1" fmla="*/ 0 h 4"/>
              <a:gd name="T2" fmla="*/ 14 w 16"/>
              <a:gd name="T3" fmla="*/ 1 h 4"/>
              <a:gd name="T4" fmla="*/ 16 w 16"/>
              <a:gd name="T5" fmla="*/ 2 h 4"/>
              <a:gd name="T6" fmla="*/ 16 w 16"/>
              <a:gd name="T7" fmla="*/ 3 h 4"/>
              <a:gd name="T8" fmla="*/ 16 w 16"/>
              <a:gd name="T9" fmla="*/ 3 h 4"/>
              <a:gd name="T10" fmla="*/ 14 w 16"/>
              <a:gd name="T11" fmla="*/ 4 h 4"/>
              <a:gd name="T12" fmla="*/ 2 w 16"/>
              <a:gd name="T13" fmla="*/ 3 h 4"/>
              <a:gd name="T14" fmla="*/ 1 w 16"/>
              <a:gd name="T15" fmla="*/ 2 h 4"/>
              <a:gd name="T16" fmla="*/ 0 w 16"/>
              <a:gd name="T17" fmla="*/ 1 h 4"/>
              <a:gd name="T18" fmla="*/ 1 w 16"/>
              <a:gd name="T19" fmla="*/ 1 h 4"/>
              <a:gd name="T20" fmla="*/ 2 w 16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4">
                <a:moveTo>
                  <a:pt x="2" y="0"/>
                </a:moveTo>
                <a:lnTo>
                  <a:pt x="14" y="1"/>
                </a:lnTo>
                <a:lnTo>
                  <a:pt x="16" y="2"/>
                </a:lnTo>
                <a:lnTo>
                  <a:pt x="16" y="3"/>
                </a:lnTo>
                <a:lnTo>
                  <a:pt x="16" y="3"/>
                </a:lnTo>
                <a:lnTo>
                  <a:pt x="14" y="4"/>
                </a:lnTo>
                <a:lnTo>
                  <a:pt x="2" y="3"/>
                </a:lnTo>
                <a:lnTo>
                  <a:pt x="1" y="2"/>
                </a:lnTo>
                <a:lnTo>
                  <a:pt x="0" y="1"/>
                </a:lnTo>
                <a:lnTo>
                  <a:pt x="1" y="1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32" name="Freeform 216"/>
          <p:cNvSpPr>
            <a:spLocks/>
          </p:cNvSpPr>
          <p:nvPr/>
        </p:nvSpPr>
        <p:spPr bwMode="auto">
          <a:xfrm>
            <a:off x="2759075" y="4116710"/>
            <a:ext cx="366713" cy="68263"/>
          </a:xfrm>
          <a:custGeom>
            <a:avLst/>
            <a:gdLst>
              <a:gd name="T0" fmla="*/ 25 w 198"/>
              <a:gd name="T1" fmla="*/ 0 h 37"/>
              <a:gd name="T2" fmla="*/ 173 w 198"/>
              <a:gd name="T3" fmla="*/ 12 h 37"/>
              <a:gd name="T4" fmla="*/ 198 w 198"/>
              <a:gd name="T5" fmla="*/ 12 h 37"/>
              <a:gd name="T6" fmla="*/ 198 w 198"/>
              <a:gd name="T7" fmla="*/ 25 h 37"/>
              <a:gd name="T8" fmla="*/ 198 w 198"/>
              <a:gd name="T9" fmla="*/ 37 h 37"/>
              <a:gd name="T10" fmla="*/ 173 w 198"/>
              <a:gd name="T11" fmla="*/ 37 h 37"/>
              <a:gd name="T12" fmla="*/ 25 w 198"/>
              <a:gd name="T13" fmla="*/ 25 h 37"/>
              <a:gd name="T14" fmla="*/ 12 w 198"/>
              <a:gd name="T15" fmla="*/ 25 h 37"/>
              <a:gd name="T16" fmla="*/ 0 w 198"/>
              <a:gd name="T17" fmla="*/ 12 h 37"/>
              <a:gd name="T18" fmla="*/ 12 w 198"/>
              <a:gd name="T19" fmla="*/ 0 h 37"/>
              <a:gd name="T20" fmla="*/ 25 w 198"/>
              <a:gd name="T21" fmla="*/ 0 h 37"/>
              <a:gd name="T22" fmla="*/ 25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5" y="0"/>
                </a:moveTo>
                <a:lnTo>
                  <a:pt x="173" y="12"/>
                </a:lnTo>
                <a:lnTo>
                  <a:pt x="198" y="12"/>
                </a:lnTo>
                <a:lnTo>
                  <a:pt x="198" y="25"/>
                </a:lnTo>
                <a:lnTo>
                  <a:pt x="198" y="37"/>
                </a:lnTo>
                <a:lnTo>
                  <a:pt x="173" y="37"/>
                </a:lnTo>
                <a:lnTo>
                  <a:pt x="25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33" name="Freeform 217"/>
          <p:cNvSpPr>
            <a:spLocks/>
          </p:cNvSpPr>
          <p:nvPr/>
        </p:nvSpPr>
        <p:spPr bwMode="auto">
          <a:xfrm>
            <a:off x="2759075" y="4116710"/>
            <a:ext cx="366713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6 w 16"/>
              <a:gd name="T5" fmla="*/ 1 h 3"/>
              <a:gd name="T6" fmla="*/ 16 w 16"/>
              <a:gd name="T7" fmla="*/ 2 h 3"/>
              <a:gd name="T8" fmla="*/ 16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6" y="1"/>
                </a:lnTo>
                <a:lnTo>
                  <a:pt x="16" y="2"/>
                </a:lnTo>
                <a:lnTo>
                  <a:pt x="16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34" name="Freeform 218"/>
          <p:cNvSpPr>
            <a:spLocks/>
          </p:cNvSpPr>
          <p:nvPr/>
        </p:nvSpPr>
        <p:spPr bwMode="auto">
          <a:xfrm>
            <a:off x="2759075" y="4253235"/>
            <a:ext cx="366713" cy="69850"/>
          </a:xfrm>
          <a:custGeom>
            <a:avLst/>
            <a:gdLst>
              <a:gd name="T0" fmla="*/ 25 w 198"/>
              <a:gd name="T1" fmla="*/ 0 h 37"/>
              <a:gd name="T2" fmla="*/ 173 w 198"/>
              <a:gd name="T3" fmla="*/ 13 h 37"/>
              <a:gd name="T4" fmla="*/ 198 w 198"/>
              <a:gd name="T5" fmla="*/ 13 h 37"/>
              <a:gd name="T6" fmla="*/ 198 w 198"/>
              <a:gd name="T7" fmla="*/ 25 h 37"/>
              <a:gd name="T8" fmla="*/ 198 w 198"/>
              <a:gd name="T9" fmla="*/ 37 h 37"/>
              <a:gd name="T10" fmla="*/ 173 w 198"/>
              <a:gd name="T11" fmla="*/ 37 h 37"/>
              <a:gd name="T12" fmla="*/ 25 w 198"/>
              <a:gd name="T13" fmla="*/ 25 h 37"/>
              <a:gd name="T14" fmla="*/ 12 w 198"/>
              <a:gd name="T15" fmla="*/ 25 h 37"/>
              <a:gd name="T16" fmla="*/ 0 w 198"/>
              <a:gd name="T17" fmla="*/ 13 h 37"/>
              <a:gd name="T18" fmla="*/ 12 w 198"/>
              <a:gd name="T19" fmla="*/ 0 h 37"/>
              <a:gd name="T20" fmla="*/ 25 w 198"/>
              <a:gd name="T21" fmla="*/ 0 h 37"/>
              <a:gd name="T22" fmla="*/ 25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5" y="0"/>
                </a:moveTo>
                <a:lnTo>
                  <a:pt x="173" y="13"/>
                </a:lnTo>
                <a:lnTo>
                  <a:pt x="198" y="13"/>
                </a:lnTo>
                <a:lnTo>
                  <a:pt x="198" y="25"/>
                </a:lnTo>
                <a:lnTo>
                  <a:pt x="198" y="37"/>
                </a:lnTo>
                <a:lnTo>
                  <a:pt x="173" y="37"/>
                </a:lnTo>
                <a:lnTo>
                  <a:pt x="25" y="25"/>
                </a:lnTo>
                <a:lnTo>
                  <a:pt x="12" y="25"/>
                </a:lnTo>
                <a:lnTo>
                  <a:pt x="0" y="13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35" name="Freeform 219"/>
          <p:cNvSpPr>
            <a:spLocks/>
          </p:cNvSpPr>
          <p:nvPr/>
        </p:nvSpPr>
        <p:spPr bwMode="auto">
          <a:xfrm>
            <a:off x="2759075" y="4253235"/>
            <a:ext cx="366713" cy="69850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6 w 16"/>
              <a:gd name="T5" fmla="*/ 1 h 3"/>
              <a:gd name="T6" fmla="*/ 16 w 16"/>
              <a:gd name="T7" fmla="*/ 2 h 3"/>
              <a:gd name="T8" fmla="*/ 16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6" y="1"/>
                </a:lnTo>
                <a:lnTo>
                  <a:pt x="16" y="2"/>
                </a:lnTo>
                <a:lnTo>
                  <a:pt x="16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36" name="Line 220"/>
          <p:cNvSpPr>
            <a:spLocks noChangeShapeType="1"/>
          </p:cNvSpPr>
          <p:nvPr/>
        </p:nvSpPr>
        <p:spPr bwMode="auto">
          <a:xfrm flipV="1">
            <a:off x="2781300" y="3451548"/>
            <a:ext cx="207963" cy="11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37" name="Line 221"/>
          <p:cNvSpPr>
            <a:spLocks noChangeShapeType="1"/>
          </p:cNvSpPr>
          <p:nvPr/>
        </p:nvSpPr>
        <p:spPr bwMode="auto">
          <a:xfrm flipV="1">
            <a:off x="2781300" y="3610298"/>
            <a:ext cx="185738" cy="69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38" name="Line 222"/>
          <p:cNvSpPr>
            <a:spLocks noChangeShapeType="1"/>
          </p:cNvSpPr>
          <p:nvPr/>
        </p:nvSpPr>
        <p:spPr bwMode="auto">
          <a:xfrm flipV="1">
            <a:off x="2781300" y="3749998"/>
            <a:ext cx="207963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39" name="Line 223"/>
          <p:cNvSpPr>
            <a:spLocks noChangeShapeType="1"/>
          </p:cNvSpPr>
          <p:nvPr/>
        </p:nvSpPr>
        <p:spPr bwMode="auto">
          <a:xfrm flipV="1">
            <a:off x="2781300" y="3886523"/>
            <a:ext cx="207963" cy="936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0" name="Line 224"/>
          <p:cNvSpPr>
            <a:spLocks noChangeShapeType="1"/>
          </p:cNvSpPr>
          <p:nvPr/>
        </p:nvSpPr>
        <p:spPr bwMode="auto">
          <a:xfrm flipV="1">
            <a:off x="2781300" y="4024635"/>
            <a:ext cx="207963" cy="920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1" name="Line 225"/>
          <p:cNvSpPr>
            <a:spLocks noChangeShapeType="1"/>
          </p:cNvSpPr>
          <p:nvPr/>
        </p:nvSpPr>
        <p:spPr bwMode="auto">
          <a:xfrm flipV="1">
            <a:off x="2781300" y="4184973"/>
            <a:ext cx="207963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2" name="Line 226"/>
          <p:cNvSpPr>
            <a:spLocks noChangeShapeType="1"/>
          </p:cNvSpPr>
          <p:nvPr/>
        </p:nvSpPr>
        <p:spPr bwMode="auto">
          <a:xfrm flipH="1">
            <a:off x="2941638" y="4162748"/>
            <a:ext cx="184150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3" name="Line 227"/>
          <p:cNvSpPr>
            <a:spLocks noChangeShapeType="1"/>
          </p:cNvSpPr>
          <p:nvPr/>
        </p:nvSpPr>
        <p:spPr bwMode="auto">
          <a:xfrm flipH="1">
            <a:off x="2919413" y="4024635"/>
            <a:ext cx="206375" cy="920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4" name="Line 228"/>
          <p:cNvSpPr>
            <a:spLocks noChangeShapeType="1"/>
          </p:cNvSpPr>
          <p:nvPr/>
        </p:nvSpPr>
        <p:spPr bwMode="auto">
          <a:xfrm flipH="1">
            <a:off x="2919413" y="3886523"/>
            <a:ext cx="206375" cy="936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5" name="Line 229"/>
          <p:cNvSpPr>
            <a:spLocks noChangeShapeType="1"/>
          </p:cNvSpPr>
          <p:nvPr/>
        </p:nvSpPr>
        <p:spPr bwMode="auto">
          <a:xfrm flipH="1">
            <a:off x="2919413" y="3749998"/>
            <a:ext cx="184150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6" name="Line 230"/>
          <p:cNvSpPr>
            <a:spLocks noChangeShapeType="1"/>
          </p:cNvSpPr>
          <p:nvPr/>
        </p:nvSpPr>
        <p:spPr bwMode="auto">
          <a:xfrm flipH="1">
            <a:off x="2919413" y="3610298"/>
            <a:ext cx="206375" cy="69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7" name="Line 231"/>
          <p:cNvSpPr>
            <a:spLocks noChangeShapeType="1"/>
          </p:cNvSpPr>
          <p:nvPr/>
        </p:nvSpPr>
        <p:spPr bwMode="auto">
          <a:xfrm flipH="1">
            <a:off x="2919413" y="3451548"/>
            <a:ext cx="206375" cy="90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8" name="Freeform 232"/>
          <p:cNvSpPr>
            <a:spLocks/>
          </p:cNvSpPr>
          <p:nvPr/>
        </p:nvSpPr>
        <p:spPr bwMode="auto">
          <a:xfrm>
            <a:off x="2919413" y="4323085"/>
            <a:ext cx="69850" cy="920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2 w 3"/>
              <a:gd name="T5" fmla="*/ 1 h 4"/>
              <a:gd name="T6" fmla="*/ 0 w 3"/>
              <a:gd name="T7" fmla="*/ 2 h 4"/>
              <a:gd name="T8" fmla="*/ 0 w 3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lnTo>
                  <a:pt x="2" y="1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49" name="Freeform 233"/>
          <p:cNvSpPr>
            <a:spLocks/>
          </p:cNvSpPr>
          <p:nvPr/>
        </p:nvSpPr>
        <p:spPr bwMode="auto">
          <a:xfrm>
            <a:off x="2967038" y="4323085"/>
            <a:ext cx="136525" cy="92075"/>
          </a:xfrm>
          <a:custGeom>
            <a:avLst/>
            <a:gdLst>
              <a:gd name="T0" fmla="*/ 6 w 6"/>
              <a:gd name="T1" fmla="*/ 0 h 4"/>
              <a:gd name="T2" fmla="*/ 5 w 6"/>
              <a:gd name="T3" fmla="*/ 0 h 4"/>
              <a:gd name="T4" fmla="*/ 3 w 6"/>
              <a:gd name="T5" fmla="*/ 1 h 4"/>
              <a:gd name="T6" fmla="*/ 1 w 6"/>
              <a:gd name="T7" fmla="*/ 2 h 4"/>
              <a:gd name="T8" fmla="*/ 0 w 6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6" y="0"/>
                </a:moveTo>
                <a:lnTo>
                  <a:pt x="5" y="0"/>
                </a:lnTo>
                <a:lnTo>
                  <a:pt x="3" y="1"/>
                </a:lnTo>
                <a:lnTo>
                  <a:pt x="1" y="2"/>
                </a:lnTo>
                <a:lnTo>
                  <a:pt x="0" y="4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50" name="Freeform 234"/>
          <p:cNvSpPr>
            <a:spLocks/>
          </p:cNvSpPr>
          <p:nvPr/>
        </p:nvSpPr>
        <p:spPr bwMode="auto">
          <a:xfrm>
            <a:off x="6546850" y="3908748"/>
            <a:ext cx="115888" cy="115888"/>
          </a:xfrm>
          <a:custGeom>
            <a:avLst/>
            <a:gdLst>
              <a:gd name="T0" fmla="*/ 5 w 5"/>
              <a:gd name="T1" fmla="*/ 0 h 5"/>
              <a:gd name="T2" fmla="*/ 4 w 5"/>
              <a:gd name="T3" fmla="*/ 0 h 5"/>
              <a:gd name="T4" fmla="*/ 2 w 5"/>
              <a:gd name="T5" fmla="*/ 1 h 5"/>
              <a:gd name="T6" fmla="*/ 0 w 5"/>
              <a:gd name="T7" fmla="*/ 3 h 5"/>
              <a:gd name="T8" fmla="*/ 0 w 5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0"/>
                </a:moveTo>
                <a:lnTo>
                  <a:pt x="4" y="0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51" name="Freeform 235"/>
          <p:cNvSpPr>
            <a:spLocks/>
          </p:cNvSpPr>
          <p:nvPr/>
        </p:nvSpPr>
        <p:spPr bwMode="auto">
          <a:xfrm>
            <a:off x="6478588" y="3908748"/>
            <a:ext cx="68263" cy="115888"/>
          </a:xfrm>
          <a:custGeom>
            <a:avLst/>
            <a:gdLst>
              <a:gd name="T0" fmla="*/ 3 w 3"/>
              <a:gd name="T1" fmla="*/ 0 h 5"/>
              <a:gd name="T2" fmla="*/ 2 w 3"/>
              <a:gd name="T3" fmla="*/ 0 h 5"/>
              <a:gd name="T4" fmla="*/ 2 w 3"/>
              <a:gd name="T5" fmla="*/ 1 h 5"/>
              <a:gd name="T6" fmla="*/ 1 w 3"/>
              <a:gd name="T7" fmla="*/ 2 h 5"/>
              <a:gd name="T8" fmla="*/ 0 w 3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5">
                <a:moveTo>
                  <a:pt x="3" y="0"/>
                </a:moveTo>
                <a:lnTo>
                  <a:pt x="2" y="0"/>
                </a:lnTo>
                <a:lnTo>
                  <a:pt x="2" y="1"/>
                </a:lnTo>
                <a:lnTo>
                  <a:pt x="1" y="2"/>
                </a:lnTo>
                <a:lnTo>
                  <a:pt x="0" y="5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52" name="Rectangle 236"/>
          <p:cNvSpPr>
            <a:spLocks noChangeArrowheads="1"/>
          </p:cNvSpPr>
          <p:nvPr/>
        </p:nvSpPr>
        <p:spPr bwMode="auto">
          <a:xfrm>
            <a:off x="6273800" y="4094485"/>
            <a:ext cx="457200" cy="457200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53" name="Rectangle 237"/>
          <p:cNvSpPr>
            <a:spLocks noChangeArrowheads="1"/>
          </p:cNvSpPr>
          <p:nvPr/>
        </p:nvSpPr>
        <p:spPr bwMode="auto">
          <a:xfrm>
            <a:off x="6410325" y="4024635"/>
            <a:ext cx="184150" cy="69850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54" name="Freeform 238"/>
          <p:cNvSpPr>
            <a:spLocks/>
          </p:cNvSpPr>
          <p:nvPr/>
        </p:nvSpPr>
        <p:spPr bwMode="auto">
          <a:xfrm>
            <a:off x="6318250" y="3403923"/>
            <a:ext cx="368300" cy="47625"/>
          </a:xfrm>
          <a:custGeom>
            <a:avLst/>
            <a:gdLst>
              <a:gd name="T0" fmla="*/ 25 w 199"/>
              <a:gd name="T1" fmla="*/ 0 h 25"/>
              <a:gd name="T2" fmla="*/ 174 w 199"/>
              <a:gd name="T3" fmla="*/ 0 h 25"/>
              <a:gd name="T4" fmla="*/ 186 w 199"/>
              <a:gd name="T5" fmla="*/ 0 h 25"/>
              <a:gd name="T6" fmla="*/ 199 w 199"/>
              <a:gd name="T7" fmla="*/ 12 h 25"/>
              <a:gd name="T8" fmla="*/ 186 w 199"/>
              <a:gd name="T9" fmla="*/ 25 h 25"/>
              <a:gd name="T10" fmla="*/ 174 w 199"/>
              <a:gd name="T11" fmla="*/ 25 h 25"/>
              <a:gd name="T12" fmla="*/ 25 w 199"/>
              <a:gd name="T13" fmla="*/ 25 h 25"/>
              <a:gd name="T14" fmla="*/ 13 w 199"/>
              <a:gd name="T15" fmla="*/ 25 h 25"/>
              <a:gd name="T16" fmla="*/ 0 w 199"/>
              <a:gd name="T17" fmla="*/ 12 h 25"/>
              <a:gd name="T18" fmla="*/ 13 w 199"/>
              <a:gd name="T19" fmla="*/ 0 h 25"/>
              <a:gd name="T20" fmla="*/ 25 w 199"/>
              <a:gd name="T21" fmla="*/ 0 h 25"/>
              <a:gd name="T22" fmla="*/ 25 w 199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9" h="25">
                <a:moveTo>
                  <a:pt x="25" y="0"/>
                </a:moveTo>
                <a:lnTo>
                  <a:pt x="174" y="0"/>
                </a:lnTo>
                <a:lnTo>
                  <a:pt x="186" y="0"/>
                </a:lnTo>
                <a:lnTo>
                  <a:pt x="199" y="12"/>
                </a:lnTo>
                <a:lnTo>
                  <a:pt x="186" y="25"/>
                </a:lnTo>
                <a:lnTo>
                  <a:pt x="174" y="25"/>
                </a:lnTo>
                <a:lnTo>
                  <a:pt x="25" y="25"/>
                </a:lnTo>
                <a:lnTo>
                  <a:pt x="13" y="25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55" name="Freeform 239"/>
          <p:cNvSpPr>
            <a:spLocks/>
          </p:cNvSpPr>
          <p:nvPr/>
        </p:nvSpPr>
        <p:spPr bwMode="auto">
          <a:xfrm>
            <a:off x="6318250" y="3403923"/>
            <a:ext cx="368300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56" name="Freeform 240"/>
          <p:cNvSpPr>
            <a:spLocks/>
          </p:cNvSpPr>
          <p:nvPr/>
        </p:nvSpPr>
        <p:spPr bwMode="auto">
          <a:xfrm>
            <a:off x="6342063" y="3267398"/>
            <a:ext cx="136525" cy="136525"/>
          </a:xfrm>
          <a:custGeom>
            <a:avLst/>
            <a:gdLst>
              <a:gd name="T0" fmla="*/ 0 w 6"/>
              <a:gd name="T1" fmla="*/ 6 h 6"/>
              <a:gd name="T2" fmla="*/ 1 w 6"/>
              <a:gd name="T3" fmla="*/ 6 h 6"/>
              <a:gd name="T4" fmla="*/ 3 w 6"/>
              <a:gd name="T5" fmla="*/ 5 h 6"/>
              <a:gd name="T6" fmla="*/ 5 w 6"/>
              <a:gd name="T7" fmla="*/ 3 h 6"/>
              <a:gd name="T8" fmla="*/ 6 w 6"/>
              <a:gd name="T9" fmla="*/ 2 h 6"/>
              <a:gd name="T10" fmla="*/ 6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lnTo>
                  <a:pt x="1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57" name="Freeform 241"/>
          <p:cNvSpPr>
            <a:spLocks/>
          </p:cNvSpPr>
          <p:nvPr/>
        </p:nvSpPr>
        <p:spPr bwMode="auto">
          <a:xfrm>
            <a:off x="6456363" y="3267398"/>
            <a:ext cx="68263" cy="136525"/>
          </a:xfrm>
          <a:custGeom>
            <a:avLst/>
            <a:gdLst>
              <a:gd name="T0" fmla="*/ 0 w 3"/>
              <a:gd name="T1" fmla="*/ 6 h 6"/>
              <a:gd name="T2" fmla="*/ 0 w 3"/>
              <a:gd name="T3" fmla="*/ 6 h 6"/>
              <a:gd name="T4" fmla="*/ 1 w 3"/>
              <a:gd name="T5" fmla="*/ 5 h 6"/>
              <a:gd name="T6" fmla="*/ 3 w 3"/>
              <a:gd name="T7" fmla="*/ 4 h 6"/>
              <a:gd name="T8" fmla="*/ 3 w 3"/>
              <a:gd name="T9" fmla="*/ 2 h 6"/>
              <a:gd name="T10" fmla="*/ 3 w 3"/>
              <a:gd name="T11" fmla="*/ 1 h 6"/>
              <a:gd name="T12" fmla="*/ 3 w 3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6">
                <a:moveTo>
                  <a:pt x="0" y="6"/>
                </a:moveTo>
                <a:lnTo>
                  <a:pt x="0" y="6"/>
                </a:lnTo>
                <a:lnTo>
                  <a:pt x="1" y="5"/>
                </a:lnTo>
                <a:lnTo>
                  <a:pt x="3" y="4"/>
                </a:lnTo>
                <a:lnTo>
                  <a:pt x="3" y="2"/>
                </a:lnTo>
                <a:lnTo>
                  <a:pt x="3" y="1"/>
                </a:lnTo>
                <a:lnTo>
                  <a:pt x="3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58" name="Freeform 242"/>
          <p:cNvSpPr>
            <a:spLocks/>
          </p:cNvSpPr>
          <p:nvPr/>
        </p:nvSpPr>
        <p:spPr bwMode="auto">
          <a:xfrm>
            <a:off x="6318250" y="3497585"/>
            <a:ext cx="368300" cy="68263"/>
          </a:xfrm>
          <a:custGeom>
            <a:avLst/>
            <a:gdLst>
              <a:gd name="T0" fmla="*/ 25 w 199"/>
              <a:gd name="T1" fmla="*/ 0 h 37"/>
              <a:gd name="T2" fmla="*/ 174 w 199"/>
              <a:gd name="T3" fmla="*/ 12 h 37"/>
              <a:gd name="T4" fmla="*/ 186 w 199"/>
              <a:gd name="T5" fmla="*/ 12 h 37"/>
              <a:gd name="T6" fmla="*/ 199 w 199"/>
              <a:gd name="T7" fmla="*/ 24 h 37"/>
              <a:gd name="T8" fmla="*/ 186 w 199"/>
              <a:gd name="T9" fmla="*/ 37 h 37"/>
              <a:gd name="T10" fmla="*/ 174 w 199"/>
              <a:gd name="T11" fmla="*/ 37 h 37"/>
              <a:gd name="T12" fmla="*/ 25 w 199"/>
              <a:gd name="T13" fmla="*/ 24 h 37"/>
              <a:gd name="T14" fmla="*/ 13 w 199"/>
              <a:gd name="T15" fmla="*/ 24 h 37"/>
              <a:gd name="T16" fmla="*/ 0 w 199"/>
              <a:gd name="T17" fmla="*/ 12 h 37"/>
              <a:gd name="T18" fmla="*/ 13 w 199"/>
              <a:gd name="T19" fmla="*/ 0 h 37"/>
              <a:gd name="T20" fmla="*/ 25 w 199"/>
              <a:gd name="T21" fmla="*/ 0 h 37"/>
              <a:gd name="T22" fmla="*/ 25 w 199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9" h="37">
                <a:moveTo>
                  <a:pt x="25" y="0"/>
                </a:moveTo>
                <a:lnTo>
                  <a:pt x="174" y="12"/>
                </a:lnTo>
                <a:lnTo>
                  <a:pt x="186" y="12"/>
                </a:lnTo>
                <a:lnTo>
                  <a:pt x="199" y="24"/>
                </a:lnTo>
                <a:lnTo>
                  <a:pt x="186" y="37"/>
                </a:lnTo>
                <a:lnTo>
                  <a:pt x="174" y="37"/>
                </a:lnTo>
                <a:lnTo>
                  <a:pt x="25" y="24"/>
                </a:lnTo>
                <a:lnTo>
                  <a:pt x="13" y="24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59" name="Freeform 243"/>
          <p:cNvSpPr>
            <a:spLocks/>
          </p:cNvSpPr>
          <p:nvPr/>
        </p:nvSpPr>
        <p:spPr bwMode="auto">
          <a:xfrm>
            <a:off x="6318250" y="3497585"/>
            <a:ext cx="368300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60" name="Freeform 244"/>
          <p:cNvSpPr>
            <a:spLocks/>
          </p:cNvSpPr>
          <p:nvPr/>
        </p:nvSpPr>
        <p:spPr bwMode="auto">
          <a:xfrm>
            <a:off x="6318250" y="3565848"/>
            <a:ext cx="368300" cy="44450"/>
          </a:xfrm>
          <a:custGeom>
            <a:avLst/>
            <a:gdLst>
              <a:gd name="T0" fmla="*/ 25 w 199"/>
              <a:gd name="T1" fmla="*/ 0 h 24"/>
              <a:gd name="T2" fmla="*/ 174 w 199"/>
              <a:gd name="T3" fmla="*/ 0 h 24"/>
              <a:gd name="T4" fmla="*/ 186 w 199"/>
              <a:gd name="T5" fmla="*/ 12 h 24"/>
              <a:gd name="T6" fmla="*/ 199 w 199"/>
              <a:gd name="T7" fmla="*/ 12 h 24"/>
              <a:gd name="T8" fmla="*/ 186 w 199"/>
              <a:gd name="T9" fmla="*/ 24 h 24"/>
              <a:gd name="T10" fmla="*/ 174 w 199"/>
              <a:gd name="T11" fmla="*/ 24 h 24"/>
              <a:gd name="T12" fmla="*/ 25 w 199"/>
              <a:gd name="T13" fmla="*/ 24 h 24"/>
              <a:gd name="T14" fmla="*/ 13 w 199"/>
              <a:gd name="T15" fmla="*/ 12 h 24"/>
              <a:gd name="T16" fmla="*/ 0 w 199"/>
              <a:gd name="T17" fmla="*/ 12 h 24"/>
              <a:gd name="T18" fmla="*/ 13 w 199"/>
              <a:gd name="T19" fmla="*/ 0 h 24"/>
              <a:gd name="T20" fmla="*/ 25 w 199"/>
              <a:gd name="T21" fmla="*/ 0 h 24"/>
              <a:gd name="T22" fmla="*/ 25 w 199"/>
              <a:gd name="T2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9" h="24">
                <a:moveTo>
                  <a:pt x="25" y="0"/>
                </a:moveTo>
                <a:lnTo>
                  <a:pt x="174" y="0"/>
                </a:lnTo>
                <a:lnTo>
                  <a:pt x="186" y="12"/>
                </a:lnTo>
                <a:lnTo>
                  <a:pt x="199" y="12"/>
                </a:lnTo>
                <a:lnTo>
                  <a:pt x="186" y="24"/>
                </a:lnTo>
                <a:lnTo>
                  <a:pt x="174" y="24"/>
                </a:lnTo>
                <a:lnTo>
                  <a:pt x="25" y="24"/>
                </a:lnTo>
                <a:lnTo>
                  <a:pt x="13" y="12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61" name="Freeform 245"/>
          <p:cNvSpPr>
            <a:spLocks/>
          </p:cNvSpPr>
          <p:nvPr/>
        </p:nvSpPr>
        <p:spPr bwMode="auto">
          <a:xfrm>
            <a:off x="6318250" y="3565848"/>
            <a:ext cx="368300" cy="44450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1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1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1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1" y="1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62" name="Freeform 246"/>
          <p:cNvSpPr>
            <a:spLocks/>
          </p:cNvSpPr>
          <p:nvPr/>
        </p:nvSpPr>
        <p:spPr bwMode="auto">
          <a:xfrm>
            <a:off x="6318250" y="3610298"/>
            <a:ext cx="368300" cy="69850"/>
          </a:xfrm>
          <a:custGeom>
            <a:avLst/>
            <a:gdLst>
              <a:gd name="T0" fmla="*/ 25 w 199"/>
              <a:gd name="T1" fmla="*/ 0 h 38"/>
              <a:gd name="T2" fmla="*/ 174 w 199"/>
              <a:gd name="T3" fmla="*/ 13 h 38"/>
              <a:gd name="T4" fmla="*/ 186 w 199"/>
              <a:gd name="T5" fmla="*/ 13 h 38"/>
              <a:gd name="T6" fmla="*/ 199 w 199"/>
              <a:gd name="T7" fmla="*/ 25 h 38"/>
              <a:gd name="T8" fmla="*/ 186 w 199"/>
              <a:gd name="T9" fmla="*/ 38 h 38"/>
              <a:gd name="T10" fmla="*/ 174 w 199"/>
              <a:gd name="T11" fmla="*/ 38 h 38"/>
              <a:gd name="T12" fmla="*/ 25 w 199"/>
              <a:gd name="T13" fmla="*/ 25 h 38"/>
              <a:gd name="T14" fmla="*/ 13 w 199"/>
              <a:gd name="T15" fmla="*/ 25 h 38"/>
              <a:gd name="T16" fmla="*/ 0 w 199"/>
              <a:gd name="T17" fmla="*/ 13 h 38"/>
              <a:gd name="T18" fmla="*/ 13 w 199"/>
              <a:gd name="T19" fmla="*/ 0 h 38"/>
              <a:gd name="T20" fmla="*/ 25 w 199"/>
              <a:gd name="T21" fmla="*/ 0 h 38"/>
              <a:gd name="T22" fmla="*/ 25 w 199"/>
              <a:gd name="T2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9" h="38">
                <a:moveTo>
                  <a:pt x="25" y="0"/>
                </a:moveTo>
                <a:lnTo>
                  <a:pt x="174" y="13"/>
                </a:lnTo>
                <a:lnTo>
                  <a:pt x="186" y="13"/>
                </a:lnTo>
                <a:lnTo>
                  <a:pt x="199" y="25"/>
                </a:lnTo>
                <a:lnTo>
                  <a:pt x="186" y="38"/>
                </a:lnTo>
                <a:lnTo>
                  <a:pt x="174" y="38"/>
                </a:lnTo>
                <a:lnTo>
                  <a:pt x="25" y="25"/>
                </a:lnTo>
                <a:lnTo>
                  <a:pt x="13" y="25"/>
                </a:lnTo>
                <a:lnTo>
                  <a:pt x="0" y="13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63" name="Freeform 247"/>
          <p:cNvSpPr>
            <a:spLocks/>
          </p:cNvSpPr>
          <p:nvPr/>
        </p:nvSpPr>
        <p:spPr bwMode="auto">
          <a:xfrm>
            <a:off x="6318250" y="3610298"/>
            <a:ext cx="368300" cy="69850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64" name="Freeform 248"/>
          <p:cNvSpPr>
            <a:spLocks/>
          </p:cNvSpPr>
          <p:nvPr/>
        </p:nvSpPr>
        <p:spPr bwMode="auto">
          <a:xfrm>
            <a:off x="6318250" y="3680148"/>
            <a:ext cx="368300" cy="69850"/>
          </a:xfrm>
          <a:custGeom>
            <a:avLst/>
            <a:gdLst>
              <a:gd name="T0" fmla="*/ 25 w 199"/>
              <a:gd name="T1" fmla="*/ 0 h 37"/>
              <a:gd name="T2" fmla="*/ 174 w 199"/>
              <a:gd name="T3" fmla="*/ 12 h 37"/>
              <a:gd name="T4" fmla="*/ 186 w 199"/>
              <a:gd name="T5" fmla="*/ 12 h 37"/>
              <a:gd name="T6" fmla="*/ 199 w 199"/>
              <a:gd name="T7" fmla="*/ 24 h 37"/>
              <a:gd name="T8" fmla="*/ 186 w 199"/>
              <a:gd name="T9" fmla="*/ 37 h 37"/>
              <a:gd name="T10" fmla="*/ 174 w 199"/>
              <a:gd name="T11" fmla="*/ 37 h 37"/>
              <a:gd name="T12" fmla="*/ 25 w 199"/>
              <a:gd name="T13" fmla="*/ 24 h 37"/>
              <a:gd name="T14" fmla="*/ 13 w 199"/>
              <a:gd name="T15" fmla="*/ 24 h 37"/>
              <a:gd name="T16" fmla="*/ 0 w 199"/>
              <a:gd name="T17" fmla="*/ 12 h 37"/>
              <a:gd name="T18" fmla="*/ 13 w 199"/>
              <a:gd name="T19" fmla="*/ 0 h 37"/>
              <a:gd name="T20" fmla="*/ 25 w 199"/>
              <a:gd name="T21" fmla="*/ 0 h 37"/>
              <a:gd name="T22" fmla="*/ 25 w 199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9" h="37">
                <a:moveTo>
                  <a:pt x="25" y="0"/>
                </a:moveTo>
                <a:lnTo>
                  <a:pt x="174" y="12"/>
                </a:lnTo>
                <a:lnTo>
                  <a:pt x="186" y="12"/>
                </a:lnTo>
                <a:lnTo>
                  <a:pt x="199" y="24"/>
                </a:lnTo>
                <a:lnTo>
                  <a:pt x="186" y="37"/>
                </a:lnTo>
                <a:lnTo>
                  <a:pt x="174" y="37"/>
                </a:lnTo>
                <a:lnTo>
                  <a:pt x="25" y="24"/>
                </a:lnTo>
                <a:lnTo>
                  <a:pt x="13" y="24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65" name="Freeform 249"/>
          <p:cNvSpPr>
            <a:spLocks/>
          </p:cNvSpPr>
          <p:nvPr/>
        </p:nvSpPr>
        <p:spPr bwMode="auto">
          <a:xfrm>
            <a:off x="6318250" y="3680148"/>
            <a:ext cx="368300" cy="69850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66" name="Freeform 250"/>
          <p:cNvSpPr>
            <a:spLocks/>
          </p:cNvSpPr>
          <p:nvPr/>
        </p:nvSpPr>
        <p:spPr bwMode="auto">
          <a:xfrm>
            <a:off x="6318250" y="3749998"/>
            <a:ext cx="368300" cy="68263"/>
          </a:xfrm>
          <a:custGeom>
            <a:avLst/>
            <a:gdLst>
              <a:gd name="T0" fmla="*/ 25 w 199"/>
              <a:gd name="T1" fmla="*/ 0 h 37"/>
              <a:gd name="T2" fmla="*/ 174 w 199"/>
              <a:gd name="T3" fmla="*/ 12 h 37"/>
              <a:gd name="T4" fmla="*/ 186 w 199"/>
              <a:gd name="T5" fmla="*/ 12 h 37"/>
              <a:gd name="T6" fmla="*/ 199 w 199"/>
              <a:gd name="T7" fmla="*/ 25 h 37"/>
              <a:gd name="T8" fmla="*/ 186 w 199"/>
              <a:gd name="T9" fmla="*/ 37 h 37"/>
              <a:gd name="T10" fmla="*/ 174 w 199"/>
              <a:gd name="T11" fmla="*/ 37 h 37"/>
              <a:gd name="T12" fmla="*/ 25 w 199"/>
              <a:gd name="T13" fmla="*/ 25 h 37"/>
              <a:gd name="T14" fmla="*/ 13 w 199"/>
              <a:gd name="T15" fmla="*/ 25 h 37"/>
              <a:gd name="T16" fmla="*/ 0 w 199"/>
              <a:gd name="T17" fmla="*/ 12 h 37"/>
              <a:gd name="T18" fmla="*/ 13 w 199"/>
              <a:gd name="T19" fmla="*/ 0 h 37"/>
              <a:gd name="T20" fmla="*/ 25 w 199"/>
              <a:gd name="T21" fmla="*/ 0 h 37"/>
              <a:gd name="T22" fmla="*/ 25 w 199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9" h="37">
                <a:moveTo>
                  <a:pt x="25" y="0"/>
                </a:moveTo>
                <a:lnTo>
                  <a:pt x="174" y="12"/>
                </a:lnTo>
                <a:lnTo>
                  <a:pt x="186" y="12"/>
                </a:lnTo>
                <a:lnTo>
                  <a:pt x="199" y="25"/>
                </a:lnTo>
                <a:lnTo>
                  <a:pt x="186" y="37"/>
                </a:lnTo>
                <a:lnTo>
                  <a:pt x="174" y="37"/>
                </a:lnTo>
                <a:lnTo>
                  <a:pt x="25" y="25"/>
                </a:lnTo>
                <a:lnTo>
                  <a:pt x="13" y="25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67" name="Freeform 251"/>
          <p:cNvSpPr>
            <a:spLocks/>
          </p:cNvSpPr>
          <p:nvPr/>
        </p:nvSpPr>
        <p:spPr bwMode="auto">
          <a:xfrm>
            <a:off x="6318250" y="3749998"/>
            <a:ext cx="368300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68" name="Freeform 252"/>
          <p:cNvSpPr>
            <a:spLocks/>
          </p:cNvSpPr>
          <p:nvPr/>
        </p:nvSpPr>
        <p:spPr bwMode="auto">
          <a:xfrm>
            <a:off x="6318250" y="3864298"/>
            <a:ext cx="368300" cy="44450"/>
          </a:xfrm>
          <a:custGeom>
            <a:avLst/>
            <a:gdLst>
              <a:gd name="T0" fmla="*/ 25 w 199"/>
              <a:gd name="T1" fmla="*/ 0 h 24"/>
              <a:gd name="T2" fmla="*/ 174 w 199"/>
              <a:gd name="T3" fmla="*/ 0 h 24"/>
              <a:gd name="T4" fmla="*/ 186 w 199"/>
              <a:gd name="T5" fmla="*/ 0 h 24"/>
              <a:gd name="T6" fmla="*/ 199 w 199"/>
              <a:gd name="T7" fmla="*/ 12 h 24"/>
              <a:gd name="T8" fmla="*/ 186 w 199"/>
              <a:gd name="T9" fmla="*/ 24 h 24"/>
              <a:gd name="T10" fmla="*/ 174 w 199"/>
              <a:gd name="T11" fmla="*/ 24 h 24"/>
              <a:gd name="T12" fmla="*/ 25 w 199"/>
              <a:gd name="T13" fmla="*/ 24 h 24"/>
              <a:gd name="T14" fmla="*/ 13 w 199"/>
              <a:gd name="T15" fmla="*/ 24 h 24"/>
              <a:gd name="T16" fmla="*/ 0 w 199"/>
              <a:gd name="T17" fmla="*/ 12 h 24"/>
              <a:gd name="T18" fmla="*/ 13 w 199"/>
              <a:gd name="T19" fmla="*/ 0 h 24"/>
              <a:gd name="T20" fmla="*/ 25 w 199"/>
              <a:gd name="T21" fmla="*/ 0 h 24"/>
              <a:gd name="T22" fmla="*/ 25 w 199"/>
              <a:gd name="T2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9" h="24">
                <a:moveTo>
                  <a:pt x="25" y="0"/>
                </a:moveTo>
                <a:lnTo>
                  <a:pt x="174" y="0"/>
                </a:lnTo>
                <a:lnTo>
                  <a:pt x="186" y="0"/>
                </a:lnTo>
                <a:lnTo>
                  <a:pt x="199" y="12"/>
                </a:lnTo>
                <a:lnTo>
                  <a:pt x="186" y="24"/>
                </a:lnTo>
                <a:lnTo>
                  <a:pt x="174" y="24"/>
                </a:lnTo>
                <a:lnTo>
                  <a:pt x="25" y="24"/>
                </a:lnTo>
                <a:lnTo>
                  <a:pt x="13" y="24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69" name="Freeform 253"/>
          <p:cNvSpPr>
            <a:spLocks/>
          </p:cNvSpPr>
          <p:nvPr/>
        </p:nvSpPr>
        <p:spPr bwMode="auto">
          <a:xfrm>
            <a:off x="6318250" y="3864298"/>
            <a:ext cx="368300" cy="44450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70" name="Line 254"/>
          <p:cNvSpPr>
            <a:spLocks noChangeShapeType="1"/>
          </p:cNvSpPr>
          <p:nvPr/>
        </p:nvSpPr>
        <p:spPr bwMode="auto">
          <a:xfrm flipV="1">
            <a:off x="6364288" y="3818260"/>
            <a:ext cx="114300" cy="460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71" name="Line 255"/>
          <p:cNvSpPr>
            <a:spLocks noChangeShapeType="1"/>
          </p:cNvSpPr>
          <p:nvPr/>
        </p:nvSpPr>
        <p:spPr bwMode="auto">
          <a:xfrm flipH="1">
            <a:off x="6572250" y="3796035"/>
            <a:ext cx="114300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72" name="Line 256"/>
          <p:cNvSpPr>
            <a:spLocks noChangeShapeType="1"/>
          </p:cNvSpPr>
          <p:nvPr/>
        </p:nvSpPr>
        <p:spPr bwMode="auto">
          <a:xfrm flipV="1">
            <a:off x="6342063" y="3451548"/>
            <a:ext cx="90488" cy="460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73" name="Line 257"/>
          <p:cNvSpPr>
            <a:spLocks noChangeShapeType="1"/>
          </p:cNvSpPr>
          <p:nvPr/>
        </p:nvSpPr>
        <p:spPr bwMode="auto">
          <a:xfrm flipV="1">
            <a:off x="6572250" y="3451548"/>
            <a:ext cx="68263" cy="460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74" name="Freeform 258"/>
          <p:cNvSpPr>
            <a:spLocks/>
          </p:cNvSpPr>
          <p:nvPr/>
        </p:nvSpPr>
        <p:spPr bwMode="auto">
          <a:xfrm>
            <a:off x="3700463" y="3908748"/>
            <a:ext cx="115888" cy="115888"/>
          </a:xfrm>
          <a:custGeom>
            <a:avLst/>
            <a:gdLst>
              <a:gd name="T0" fmla="*/ 5 w 5"/>
              <a:gd name="T1" fmla="*/ 0 h 5"/>
              <a:gd name="T2" fmla="*/ 4 w 5"/>
              <a:gd name="T3" fmla="*/ 0 h 5"/>
              <a:gd name="T4" fmla="*/ 2 w 5"/>
              <a:gd name="T5" fmla="*/ 1 h 5"/>
              <a:gd name="T6" fmla="*/ 0 w 5"/>
              <a:gd name="T7" fmla="*/ 3 h 5"/>
              <a:gd name="T8" fmla="*/ 0 w 5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0"/>
                </a:moveTo>
                <a:lnTo>
                  <a:pt x="4" y="0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75" name="Freeform 259"/>
          <p:cNvSpPr>
            <a:spLocks/>
          </p:cNvSpPr>
          <p:nvPr/>
        </p:nvSpPr>
        <p:spPr bwMode="auto">
          <a:xfrm>
            <a:off x="3632200" y="3908748"/>
            <a:ext cx="68263" cy="115888"/>
          </a:xfrm>
          <a:custGeom>
            <a:avLst/>
            <a:gdLst>
              <a:gd name="T0" fmla="*/ 3 w 3"/>
              <a:gd name="T1" fmla="*/ 0 h 5"/>
              <a:gd name="T2" fmla="*/ 2 w 3"/>
              <a:gd name="T3" fmla="*/ 0 h 5"/>
              <a:gd name="T4" fmla="*/ 2 w 3"/>
              <a:gd name="T5" fmla="*/ 1 h 5"/>
              <a:gd name="T6" fmla="*/ 1 w 3"/>
              <a:gd name="T7" fmla="*/ 2 h 5"/>
              <a:gd name="T8" fmla="*/ 0 w 3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5">
                <a:moveTo>
                  <a:pt x="3" y="0"/>
                </a:moveTo>
                <a:lnTo>
                  <a:pt x="2" y="0"/>
                </a:lnTo>
                <a:lnTo>
                  <a:pt x="2" y="1"/>
                </a:lnTo>
                <a:lnTo>
                  <a:pt x="1" y="2"/>
                </a:lnTo>
                <a:lnTo>
                  <a:pt x="0" y="5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76" name="Rectangle 260"/>
          <p:cNvSpPr>
            <a:spLocks noChangeArrowheads="1"/>
          </p:cNvSpPr>
          <p:nvPr/>
        </p:nvSpPr>
        <p:spPr bwMode="auto">
          <a:xfrm>
            <a:off x="3424238" y="4094485"/>
            <a:ext cx="460375" cy="457200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77" name="Rectangle 261"/>
          <p:cNvSpPr>
            <a:spLocks noChangeArrowheads="1"/>
          </p:cNvSpPr>
          <p:nvPr/>
        </p:nvSpPr>
        <p:spPr bwMode="auto">
          <a:xfrm>
            <a:off x="3562350" y="4024635"/>
            <a:ext cx="184150" cy="69850"/>
          </a:xfrm>
          <a:prstGeom prst="rect">
            <a:avLst/>
          </a:prstGeom>
          <a:solidFill>
            <a:srgbClr val="BBEEE9"/>
          </a:solidFill>
          <a:ln w="0">
            <a:solidFill>
              <a:srgbClr val="00999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78" name="Freeform 262"/>
          <p:cNvSpPr>
            <a:spLocks/>
          </p:cNvSpPr>
          <p:nvPr/>
        </p:nvSpPr>
        <p:spPr bwMode="auto">
          <a:xfrm>
            <a:off x="3470275" y="3403923"/>
            <a:ext cx="368300" cy="47625"/>
          </a:xfrm>
          <a:custGeom>
            <a:avLst/>
            <a:gdLst>
              <a:gd name="T0" fmla="*/ 25 w 198"/>
              <a:gd name="T1" fmla="*/ 0 h 25"/>
              <a:gd name="T2" fmla="*/ 173 w 198"/>
              <a:gd name="T3" fmla="*/ 0 h 25"/>
              <a:gd name="T4" fmla="*/ 186 w 198"/>
              <a:gd name="T5" fmla="*/ 0 h 25"/>
              <a:gd name="T6" fmla="*/ 198 w 198"/>
              <a:gd name="T7" fmla="*/ 12 h 25"/>
              <a:gd name="T8" fmla="*/ 186 w 198"/>
              <a:gd name="T9" fmla="*/ 25 h 25"/>
              <a:gd name="T10" fmla="*/ 173 w 198"/>
              <a:gd name="T11" fmla="*/ 25 h 25"/>
              <a:gd name="T12" fmla="*/ 25 w 198"/>
              <a:gd name="T13" fmla="*/ 25 h 25"/>
              <a:gd name="T14" fmla="*/ 12 w 198"/>
              <a:gd name="T15" fmla="*/ 25 h 25"/>
              <a:gd name="T16" fmla="*/ 0 w 198"/>
              <a:gd name="T17" fmla="*/ 12 h 25"/>
              <a:gd name="T18" fmla="*/ 12 w 198"/>
              <a:gd name="T19" fmla="*/ 0 h 25"/>
              <a:gd name="T20" fmla="*/ 25 w 198"/>
              <a:gd name="T21" fmla="*/ 0 h 25"/>
              <a:gd name="T22" fmla="*/ 25 w 198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5">
                <a:moveTo>
                  <a:pt x="25" y="0"/>
                </a:moveTo>
                <a:lnTo>
                  <a:pt x="173" y="0"/>
                </a:lnTo>
                <a:lnTo>
                  <a:pt x="186" y="0"/>
                </a:lnTo>
                <a:lnTo>
                  <a:pt x="198" y="12"/>
                </a:lnTo>
                <a:lnTo>
                  <a:pt x="186" y="25"/>
                </a:lnTo>
                <a:lnTo>
                  <a:pt x="173" y="25"/>
                </a:lnTo>
                <a:lnTo>
                  <a:pt x="25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79" name="Freeform 263"/>
          <p:cNvSpPr>
            <a:spLocks/>
          </p:cNvSpPr>
          <p:nvPr/>
        </p:nvSpPr>
        <p:spPr bwMode="auto">
          <a:xfrm>
            <a:off x="3470275" y="3403923"/>
            <a:ext cx="368300" cy="47625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80" name="Freeform 264"/>
          <p:cNvSpPr>
            <a:spLocks/>
          </p:cNvSpPr>
          <p:nvPr/>
        </p:nvSpPr>
        <p:spPr bwMode="auto">
          <a:xfrm>
            <a:off x="3492500" y="3267398"/>
            <a:ext cx="139700" cy="136525"/>
          </a:xfrm>
          <a:custGeom>
            <a:avLst/>
            <a:gdLst>
              <a:gd name="T0" fmla="*/ 0 w 6"/>
              <a:gd name="T1" fmla="*/ 6 h 6"/>
              <a:gd name="T2" fmla="*/ 1 w 6"/>
              <a:gd name="T3" fmla="*/ 6 h 6"/>
              <a:gd name="T4" fmla="*/ 3 w 6"/>
              <a:gd name="T5" fmla="*/ 5 h 6"/>
              <a:gd name="T6" fmla="*/ 5 w 6"/>
              <a:gd name="T7" fmla="*/ 3 h 6"/>
              <a:gd name="T8" fmla="*/ 6 w 6"/>
              <a:gd name="T9" fmla="*/ 2 h 6"/>
              <a:gd name="T10" fmla="*/ 6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lnTo>
                  <a:pt x="1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81" name="Freeform 265"/>
          <p:cNvSpPr>
            <a:spLocks/>
          </p:cNvSpPr>
          <p:nvPr/>
        </p:nvSpPr>
        <p:spPr bwMode="auto">
          <a:xfrm>
            <a:off x="3608388" y="3267398"/>
            <a:ext cx="68263" cy="136525"/>
          </a:xfrm>
          <a:custGeom>
            <a:avLst/>
            <a:gdLst>
              <a:gd name="T0" fmla="*/ 0 w 3"/>
              <a:gd name="T1" fmla="*/ 6 h 6"/>
              <a:gd name="T2" fmla="*/ 0 w 3"/>
              <a:gd name="T3" fmla="*/ 6 h 6"/>
              <a:gd name="T4" fmla="*/ 1 w 3"/>
              <a:gd name="T5" fmla="*/ 5 h 6"/>
              <a:gd name="T6" fmla="*/ 3 w 3"/>
              <a:gd name="T7" fmla="*/ 4 h 6"/>
              <a:gd name="T8" fmla="*/ 3 w 3"/>
              <a:gd name="T9" fmla="*/ 2 h 6"/>
              <a:gd name="T10" fmla="*/ 3 w 3"/>
              <a:gd name="T11" fmla="*/ 1 h 6"/>
              <a:gd name="T12" fmla="*/ 3 w 3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6">
                <a:moveTo>
                  <a:pt x="0" y="6"/>
                </a:moveTo>
                <a:lnTo>
                  <a:pt x="0" y="6"/>
                </a:lnTo>
                <a:lnTo>
                  <a:pt x="1" y="5"/>
                </a:lnTo>
                <a:lnTo>
                  <a:pt x="3" y="4"/>
                </a:lnTo>
                <a:lnTo>
                  <a:pt x="3" y="2"/>
                </a:lnTo>
                <a:lnTo>
                  <a:pt x="3" y="1"/>
                </a:lnTo>
                <a:lnTo>
                  <a:pt x="3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82" name="Freeform 266"/>
          <p:cNvSpPr>
            <a:spLocks/>
          </p:cNvSpPr>
          <p:nvPr/>
        </p:nvSpPr>
        <p:spPr bwMode="auto">
          <a:xfrm>
            <a:off x="3470275" y="3497585"/>
            <a:ext cx="368300" cy="68263"/>
          </a:xfrm>
          <a:custGeom>
            <a:avLst/>
            <a:gdLst>
              <a:gd name="T0" fmla="*/ 25 w 198"/>
              <a:gd name="T1" fmla="*/ 0 h 37"/>
              <a:gd name="T2" fmla="*/ 173 w 198"/>
              <a:gd name="T3" fmla="*/ 12 h 37"/>
              <a:gd name="T4" fmla="*/ 186 w 198"/>
              <a:gd name="T5" fmla="*/ 12 h 37"/>
              <a:gd name="T6" fmla="*/ 198 w 198"/>
              <a:gd name="T7" fmla="*/ 24 h 37"/>
              <a:gd name="T8" fmla="*/ 186 w 198"/>
              <a:gd name="T9" fmla="*/ 37 h 37"/>
              <a:gd name="T10" fmla="*/ 173 w 198"/>
              <a:gd name="T11" fmla="*/ 37 h 37"/>
              <a:gd name="T12" fmla="*/ 25 w 198"/>
              <a:gd name="T13" fmla="*/ 24 h 37"/>
              <a:gd name="T14" fmla="*/ 12 w 198"/>
              <a:gd name="T15" fmla="*/ 24 h 37"/>
              <a:gd name="T16" fmla="*/ 0 w 198"/>
              <a:gd name="T17" fmla="*/ 12 h 37"/>
              <a:gd name="T18" fmla="*/ 12 w 198"/>
              <a:gd name="T19" fmla="*/ 0 h 37"/>
              <a:gd name="T20" fmla="*/ 25 w 198"/>
              <a:gd name="T21" fmla="*/ 0 h 37"/>
              <a:gd name="T22" fmla="*/ 25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5" y="0"/>
                </a:moveTo>
                <a:lnTo>
                  <a:pt x="173" y="12"/>
                </a:lnTo>
                <a:lnTo>
                  <a:pt x="186" y="12"/>
                </a:lnTo>
                <a:lnTo>
                  <a:pt x="198" y="24"/>
                </a:lnTo>
                <a:lnTo>
                  <a:pt x="186" y="37"/>
                </a:lnTo>
                <a:lnTo>
                  <a:pt x="173" y="37"/>
                </a:lnTo>
                <a:lnTo>
                  <a:pt x="25" y="24"/>
                </a:lnTo>
                <a:lnTo>
                  <a:pt x="12" y="24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83" name="Freeform 267"/>
          <p:cNvSpPr>
            <a:spLocks/>
          </p:cNvSpPr>
          <p:nvPr/>
        </p:nvSpPr>
        <p:spPr bwMode="auto">
          <a:xfrm>
            <a:off x="3470275" y="3497585"/>
            <a:ext cx="368300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84" name="Freeform 268"/>
          <p:cNvSpPr>
            <a:spLocks/>
          </p:cNvSpPr>
          <p:nvPr/>
        </p:nvSpPr>
        <p:spPr bwMode="auto">
          <a:xfrm>
            <a:off x="3470275" y="3565848"/>
            <a:ext cx="368300" cy="44450"/>
          </a:xfrm>
          <a:custGeom>
            <a:avLst/>
            <a:gdLst>
              <a:gd name="T0" fmla="*/ 25 w 198"/>
              <a:gd name="T1" fmla="*/ 0 h 24"/>
              <a:gd name="T2" fmla="*/ 173 w 198"/>
              <a:gd name="T3" fmla="*/ 0 h 24"/>
              <a:gd name="T4" fmla="*/ 186 w 198"/>
              <a:gd name="T5" fmla="*/ 12 h 24"/>
              <a:gd name="T6" fmla="*/ 198 w 198"/>
              <a:gd name="T7" fmla="*/ 12 h 24"/>
              <a:gd name="T8" fmla="*/ 186 w 198"/>
              <a:gd name="T9" fmla="*/ 24 h 24"/>
              <a:gd name="T10" fmla="*/ 173 w 198"/>
              <a:gd name="T11" fmla="*/ 24 h 24"/>
              <a:gd name="T12" fmla="*/ 25 w 198"/>
              <a:gd name="T13" fmla="*/ 24 h 24"/>
              <a:gd name="T14" fmla="*/ 12 w 198"/>
              <a:gd name="T15" fmla="*/ 12 h 24"/>
              <a:gd name="T16" fmla="*/ 0 w 198"/>
              <a:gd name="T17" fmla="*/ 12 h 24"/>
              <a:gd name="T18" fmla="*/ 12 w 198"/>
              <a:gd name="T19" fmla="*/ 0 h 24"/>
              <a:gd name="T20" fmla="*/ 25 w 198"/>
              <a:gd name="T21" fmla="*/ 0 h 24"/>
              <a:gd name="T22" fmla="*/ 25 w 198"/>
              <a:gd name="T2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4">
                <a:moveTo>
                  <a:pt x="25" y="0"/>
                </a:moveTo>
                <a:lnTo>
                  <a:pt x="173" y="0"/>
                </a:lnTo>
                <a:lnTo>
                  <a:pt x="186" y="12"/>
                </a:lnTo>
                <a:lnTo>
                  <a:pt x="198" y="12"/>
                </a:lnTo>
                <a:lnTo>
                  <a:pt x="186" y="24"/>
                </a:lnTo>
                <a:lnTo>
                  <a:pt x="173" y="24"/>
                </a:lnTo>
                <a:lnTo>
                  <a:pt x="25" y="24"/>
                </a:lnTo>
                <a:lnTo>
                  <a:pt x="12" y="12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85" name="Freeform 269"/>
          <p:cNvSpPr>
            <a:spLocks/>
          </p:cNvSpPr>
          <p:nvPr/>
        </p:nvSpPr>
        <p:spPr bwMode="auto">
          <a:xfrm>
            <a:off x="3470275" y="3565848"/>
            <a:ext cx="368300" cy="44450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1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1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1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1" y="1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86" name="Freeform 270"/>
          <p:cNvSpPr>
            <a:spLocks/>
          </p:cNvSpPr>
          <p:nvPr/>
        </p:nvSpPr>
        <p:spPr bwMode="auto">
          <a:xfrm>
            <a:off x="3470275" y="3610298"/>
            <a:ext cx="368300" cy="69850"/>
          </a:xfrm>
          <a:custGeom>
            <a:avLst/>
            <a:gdLst>
              <a:gd name="T0" fmla="*/ 25 w 198"/>
              <a:gd name="T1" fmla="*/ 0 h 38"/>
              <a:gd name="T2" fmla="*/ 173 w 198"/>
              <a:gd name="T3" fmla="*/ 13 h 38"/>
              <a:gd name="T4" fmla="*/ 186 w 198"/>
              <a:gd name="T5" fmla="*/ 13 h 38"/>
              <a:gd name="T6" fmla="*/ 198 w 198"/>
              <a:gd name="T7" fmla="*/ 25 h 38"/>
              <a:gd name="T8" fmla="*/ 186 w 198"/>
              <a:gd name="T9" fmla="*/ 38 h 38"/>
              <a:gd name="T10" fmla="*/ 173 w 198"/>
              <a:gd name="T11" fmla="*/ 38 h 38"/>
              <a:gd name="T12" fmla="*/ 25 w 198"/>
              <a:gd name="T13" fmla="*/ 25 h 38"/>
              <a:gd name="T14" fmla="*/ 12 w 198"/>
              <a:gd name="T15" fmla="*/ 25 h 38"/>
              <a:gd name="T16" fmla="*/ 0 w 198"/>
              <a:gd name="T17" fmla="*/ 13 h 38"/>
              <a:gd name="T18" fmla="*/ 12 w 198"/>
              <a:gd name="T19" fmla="*/ 0 h 38"/>
              <a:gd name="T20" fmla="*/ 25 w 198"/>
              <a:gd name="T21" fmla="*/ 0 h 38"/>
              <a:gd name="T22" fmla="*/ 25 w 198"/>
              <a:gd name="T2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8">
                <a:moveTo>
                  <a:pt x="25" y="0"/>
                </a:moveTo>
                <a:lnTo>
                  <a:pt x="173" y="13"/>
                </a:lnTo>
                <a:lnTo>
                  <a:pt x="186" y="13"/>
                </a:lnTo>
                <a:lnTo>
                  <a:pt x="198" y="25"/>
                </a:lnTo>
                <a:lnTo>
                  <a:pt x="186" y="38"/>
                </a:lnTo>
                <a:lnTo>
                  <a:pt x="173" y="38"/>
                </a:lnTo>
                <a:lnTo>
                  <a:pt x="25" y="25"/>
                </a:lnTo>
                <a:lnTo>
                  <a:pt x="12" y="25"/>
                </a:lnTo>
                <a:lnTo>
                  <a:pt x="0" y="13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87" name="Freeform 271"/>
          <p:cNvSpPr>
            <a:spLocks/>
          </p:cNvSpPr>
          <p:nvPr/>
        </p:nvSpPr>
        <p:spPr bwMode="auto">
          <a:xfrm>
            <a:off x="3470275" y="3610298"/>
            <a:ext cx="368300" cy="69850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88" name="Freeform 272"/>
          <p:cNvSpPr>
            <a:spLocks/>
          </p:cNvSpPr>
          <p:nvPr/>
        </p:nvSpPr>
        <p:spPr bwMode="auto">
          <a:xfrm>
            <a:off x="3470275" y="3680148"/>
            <a:ext cx="368300" cy="69850"/>
          </a:xfrm>
          <a:custGeom>
            <a:avLst/>
            <a:gdLst>
              <a:gd name="T0" fmla="*/ 25 w 198"/>
              <a:gd name="T1" fmla="*/ 0 h 37"/>
              <a:gd name="T2" fmla="*/ 173 w 198"/>
              <a:gd name="T3" fmla="*/ 12 h 37"/>
              <a:gd name="T4" fmla="*/ 186 w 198"/>
              <a:gd name="T5" fmla="*/ 12 h 37"/>
              <a:gd name="T6" fmla="*/ 198 w 198"/>
              <a:gd name="T7" fmla="*/ 24 h 37"/>
              <a:gd name="T8" fmla="*/ 186 w 198"/>
              <a:gd name="T9" fmla="*/ 37 h 37"/>
              <a:gd name="T10" fmla="*/ 173 w 198"/>
              <a:gd name="T11" fmla="*/ 37 h 37"/>
              <a:gd name="T12" fmla="*/ 25 w 198"/>
              <a:gd name="T13" fmla="*/ 24 h 37"/>
              <a:gd name="T14" fmla="*/ 12 w 198"/>
              <a:gd name="T15" fmla="*/ 24 h 37"/>
              <a:gd name="T16" fmla="*/ 0 w 198"/>
              <a:gd name="T17" fmla="*/ 12 h 37"/>
              <a:gd name="T18" fmla="*/ 12 w 198"/>
              <a:gd name="T19" fmla="*/ 0 h 37"/>
              <a:gd name="T20" fmla="*/ 25 w 198"/>
              <a:gd name="T21" fmla="*/ 0 h 37"/>
              <a:gd name="T22" fmla="*/ 25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5" y="0"/>
                </a:moveTo>
                <a:lnTo>
                  <a:pt x="173" y="12"/>
                </a:lnTo>
                <a:lnTo>
                  <a:pt x="186" y="12"/>
                </a:lnTo>
                <a:lnTo>
                  <a:pt x="198" y="24"/>
                </a:lnTo>
                <a:lnTo>
                  <a:pt x="186" y="37"/>
                </a:lnTo>
                <a:lnTo>
                  <a:pt x="173" y="37"/>
                </a:lnTo>
                <a:lnTo>
                  <a:pt x="25" y="24"/>
                </a:lnTo>
                <a:lnTo>
                  <a:pt x="12" y="24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89" name="Freeform 273"/>
          <p:cNvSpPr>
            <a:spLocks/>
          </p:cNvSpPr>
          <p:nvPr/>
        </p:nvSpPr>
        <p:spPr bwMode="auto">
          <a:xfrm>
            <a:off x="3470275" y="3680148"/>
            <a:ext cx="368300" cy="69850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90" name="Freeform 274"/>
          <p:cNvSpPr>
            <a:spLocks/>
          </p:cNvSpPr>
          <p:nvPr/>
        </p:nvSpPr>
        <p:spPr bwMode="auto">
          <a:xfrm>
            <a:off x="3470275" y="3749998"/>
            <a:ext cx="368300" cy="68263"/>
          </a:xfrm>
          <a:custGeom>
            <a:avLst/>
            <a:gdLst>
              <a:gd name="T0" fmla="*/ 25 w 198"/>
              <a:gd name="T1" fmla="*/ 0 h 37"/>
              <a:gd name="T2" fmla="*/ 173 w 198"/>
              <a:gd name="T3" fmla="*/ 12 h 37"/>
              <a:gd name="T4" fmla="*/ 186 w 198"/>
              <a:gd name="T5" fmla="*/ 12 h 37"/>
              <a:gd name="T6" fmla="*/ 198 w 198"/>
              <a:gd name="T7" fmla="*/ 25 h 37"/>
              <a:gd name="T8" fmla="*/ 186 w 198"/>
              <a:gd name="T9" fmla="*/ 37 h 37"/>
              <a:gd name="T10" fmla="*/ 173 w 198"/>
              <a:gd name="T11" fmla="*/ 37 h 37"/>
              <a:gd name="T12" fmla="*/ 25 w 198"/>
              <a:gd name="T13" fmla="*/ 25 h 37"/>
              <a:gd name="T14" fmla="*/ 12 w 198"/>
              <a:gd name="T15" fmla="*/ 25 h 37"/>
              <a:gd name="T16" fmla="*/ 0 w 198"/>
              <a:gd name="T17" fmla="*/ 12 h 37"/>
              <a:gd name="T18" fmla="*/ 12 w 198"/>
              <a:gd name="T19" fmla="*/ 0 h 37"/>
              <a:gd name="T20" fmla="*/ 25 w 198"/>
              <a:gd name="T21" fmla="*/ 0 h 37"/>
              <a:gd name="T22" fmla="*/ 25 w 198"/>
              <a:gd name="T2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37">
                <a:moveTo>
                  <a:pt x="25" y="0"/>
                </a:moveTo>
                <a:lnTo>
                  <a:pt x="173" y="12"/>
                </a:lnTo>
                <a:lnTo>
                  <a:pt x="186" y="12"/>
                </a:lnTo>
                <a:lnTo>
                  <a:pt x="198" y="25"/>
                </a:lnTo>
                <a:lnTo>
                  <a:pt x="186" y="37"/>
                </a:lnTo>
                <a:lnTo>
                  <a:pt x="173" y="37"/>
                </a:lnTo>
                <a:lnTo>
                  <a:pt x="25" y="25"/>
                </a:lnTo>
                <a:lnTo>
                  <a:pt x="12" y="25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91" name="Freeform 275"/>
          <p:cNvSpPr>
            <a:spLocks/>
          </p:cNvSpPr>
          <p:nvPr/>
        </p:nvSpPr>
        <p:spPr bwMode="auto">
          <a:xfrm>
            <a:off x="3470275" y="3749998"/>
            <a:ext cx="368300" cy="68263"/>
          </a:xfrm>
          <a:custGeom>
            <a:avLst/>
            <a:gdLst>
              <a:gd name="T0" fmla="*/ 2 w 16"/>
              <a:gd name="T1" fmla="*/ 0 h 3"/>
              <a:gd name="T2" fmla="*/ 14 w 16"/>
              <a:gd name="T3" fmla="*/ 1 h 3"/>
              <a:gd name="T4" fmla="*/ 15 w 16"/>
              <a:gd name="T5" fmla="*/ 1 h 3"/>
              <a:gd name="T6" fmla="*/ 16 w 16"/>
              <a:gd name="T7" fmla="*/ 2 h 3"/>
              <a:gd name="T8" fmla="*/ 15 w 16"/>
              <a:gd name="T9" fmla="*/ 3 h 3"/>
              <a:gd name="T10" fmla="*/ 14 w 16"/>
              <a:gd name="T11" fmla="*/ 3 h 3"/>
              <a:gd name="T12" fmla="*/ 2 w 16"/>
              <a:gd name="T13" fmla="*/ 2 h 3"/>
              <a:gd name="T14" fmla="*/ 1 w 16"/>
              <a:gd name="T15" fmla="*/ 2 h 3"/>
              <a:gd name="T16" fmla="*/ 0 w 16"/>
              <a:gd name="T17" fmla="*/ 1 h 3"/>
              <a:gd name="T18" fmla="*/ 1 w 16"/>
              <a:gd name="T19" fmla="*/ 0 h 3"/>
              <a:gd name="T20" fmla="*/ 2 w 16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">
                <a:moveTo>
                  <a:pt x="2" y="0"/>
                </a:moveTo>
                <a:lnTo>
                  <a:pt x="14" y="1"/>
                </a:lnTo>
                <a:lnTo>
                  <a:pt x="15" y="1"/>
                </a:lnTo>
                <a:lnTo>
                  <a:pt x="16" y="2"/>
                </a:lnTo>
                <a:lnTo>
                  <a:pt x="15" y="3"/>
                </a:lnTo>
                <a:lnTo>
                  <a:pt x="14" y="3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92" name="Freeform 276"/>
          <p:cNvSpPr>
            <a:spLocks/>
          </p:cNvSpPr>
          <p:nvPr/>
        </p:nvSpPr>
        <p:spPr bwMode="auto">
          <a:xfrm>
            <a:off x="3470275" y="3864298"/>
            <a:ext cx="368300" cy="44450"/>
          </a:xfrm>
          <a:custGeom>
            <a:avLst/>
            <a:gdLst>
              <a:gd name="T0" fmla="*/ 25 w 198"/>
              <a:gd name="T1" fmla="*/ 0 h 24"/>
              <a:gd name="T2" fmla="*/ 173 w 198"/>
              <a:gd name="T3" fmla="*/ 0 h 24"/>
              <a:gd name="T4" fmla="*/ 186 w 198"/>
              <a:gd name="T5" fmla="*/ 0 h 24"/>
              <a:gd name="T6" fmla="*/ 198 w 198"/>
              <a:gd name="T7" fmla="*/ 12 h 24"/>
              <a:gd name="T8" fmla="*/ 186 w 198"/>
              <a:gd name="T9" fmla="*/ 24 h 24"/>
              <a:gd name="T10" fmla="*/ 173 w 198"/>
              <a:gd name="T11" fmla="*/ 24 h 24"/>
              <a:gd name="T12" fmla="*/ 25 w 198"/>
              <a:gd name="T13" fmla="*/ 24 h 24"/>
              <a:gd name="T14" fmla="*/ 12 w 198"/>
              <a:gd name="T15" fmla="*/ 24 h 24"/>
              <a:gd name="T16" fmla="*/ 0 w 198"/>
              <a:gd name="T17" fmla="*/ 12 h 24"/>
              <a:gd name="T18" fmla="*/ 12 w 198"/>
              <a:gd name="T19" fmla="*/ 0 h 24"/>
              <a:gd name="T20" fmla="*/ 25 w 198"/>
              <a:gd name="T21" fmla="*/ 0 h 24"/>
              <a:gd name="T22" fmla="*/ 25 w 198"/>
              <a:gd name="T2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4">
                <a:moveTo>
                  <a:pt x="25" y="0"/>
                </a:moveTo>
                <a:lnTo>
                  <a:pt x="173" y="0"/>
                </a:lnTo>
                <a:lnTo>
                  <a:pt x="186" y="0"/>
                </a:lnTo>
                <a:lnTo>
                  <a:pt x="198" y="12"/>
                </a:lnTo>
                <a:lnTo>
                  <a:pt x="186" y="24"/>
                </a:lnTo>
                <a:lnTo>
                  <a:pt x="173" y="24"/>
                </a:lnTo>
                <a:lnTo>
                  <a:pt x="25" y="24"/>
                </a:lnTo>
                <a:lnTo>
                  <a:pt x="12" y="24"/>
                </a:lnTo>
                <a:lnTo>
                  <a:pt x="0" y="12"/>
                </a:lnTo>
                <a:lnTo>
                  <a:pt x="12" y="0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493" name="Freeform 277"/>
          <p:cNvSpPr>
            <a:spLocks/>
          </p:cNvSpPr>
          <p:nvPr/>
        </p:nvSpPr>
        <p:spPr bwMode="auto">
          <a:xfrm>
            <a:off x="3470275" y="3864298"/>
            <a:ext cx="368300" cy="44450"/>
          </a:xfrm>
          <a:custGeom>
            <a:avLst/>
            <a:gdLst>
              <a:gd name="T0" fmla="*/ 2 w 16"/>
              <a:gd name="T1" fmla="*/ 0 h 2"/>
              <a:gd name="T2" fmla="*/ 14 w 16"/>
              <a:gd name="T3" fmla="*/ 0 h 2"/>
              <a:gd name="T4" fmla="*/ 15 w 16"/>
              <a:gd name="T5" fmla="*/ 0 h 2"/>
              <a:gd name="T6" fmla="*/ 16 w 16"/>
              <a:gd name="T7" fmla="*/ 1 h 2"/>
              <a:gd name="T8" fmla="*/ 15 w 16"/>
              <a:gd name="T9" fmla="*/ 2 h 2"/>
              <a:gd name="T10" fmla="*/ 14 w 16"/>
              <a:gd name="T11" fmla="*/ 2 h 2"/>
              <a:gd name="T12" fmla="*/ 2 w 16"/>
              <a:gd name="T13" fmla="*/ 2 h 2"/>
              <a:gd name="T14" fmla="*/ 1 w 16"/>
              <a:gd name="T15" fmla="*/ 2 h 2"/>
              <a:gd name="T16" fmla="*/ 0 w 16"/>
              <a:gd name="T17" fmla="*/ 1 h 2"/>
              <a:gd name="T18" fmla="*/ 1 w 16"/>
              <a:gd name="T19" fmla="*/ 0 h 2"/>
              <a:gd name="T20" fmla="*/ 2 w 16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">
                <a:moveTo>
                  <a:pt x="2" y="0"/>
                </a:moveTo>
                <a:lnTo>
                  <a:pt x="14" y="0"/>
                </a:lnTo>
                <a:lnTo>
                  <a:pt x="15" y="0"/>
                </a:lnTo>
                <a:lnTo>
                  <a:pt x="16" y="1"/>
                </a:lnTo>
                <a:lnTo>
                  <a:pt x="15" y="2"/>
                </a:lnTo>
                <a:lnTo>
                  <a:pt x="14" y="2"/>
                </a:lnTo>
                <a:lnTo>
                  <a:pt x="2" y="2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94" name="Line 278"/>
          <p:cNvSpPr>
            <a:spLocks noChangeShapeType="1"/>
          </p:cNvSpPr>
          <p:nvPr/>
        </p:nvSpPr>
        <p:spPr bwMode="auto">
          <a:xfrm flipV="1">
            <a:off x="3517900" y="3818260"/>
            <a:ext cx="114300" cy="460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95" name="Line 279"/>
          <p:cNvSpPr>
            <a:spLocks noChangeShapeType="1"/>
          </p:cNvSpPr>
          <p:nvPr/>
        </p:nvSpPr>
        <p:spPr bwMode="auto">
          <a:xfrm flipH="1">
            <a:off x="3722688" y="3796035"/>
            <a:ext cx="115888" cy="682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96" name="Line 280"/>
          <p:cNvSpPr>
            <a:spLocks noChangeShapeType="1"/>
          </p:cNvSpPr>
          <p:nvPr/>
        </p:nvSpPr>
        <p:spPr bwMode="auto">
          <a:xfrm flipV="1">
            <a:off x="3492500" y="3451548"/>
            <a:ext cx="93663" cy="460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97" name="Line 281"/>
          <p:cNvSpPr>
            <a:spLocks noChangeShapeType="1"/>
          </p:cNvSpPr>
          <p:nvPr/>
        </p:nvSpPr>
        <p:spPr bwMode="auto">
          <a:xfrm flipV="1">
            <a:off x="3722688" y="3451548"/>
            <a:ext cx="68263" cy="460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498" name="Rectangle 282"/>
          <p:cNvSpPr>
            <a:spLocks noChangeArrowheads="1"/>
          </p:cNvSpPr>
          <p:nvPr/>
        </p:nvSpPr>
        <p:spPr bwMode="auto">
          <a:xfrm>
            <a:off x="898525" y="4208785"/>
            <a:ext cx="1238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x 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777499" name="Rectangle 283"/>
          <p:cNvSpPr>
            <a:spLocks noChangeArrowheads="1"/>
          </p:cNvSpPr>
          <p:nvPr/>
        </p:nvSpPr>
        <p:spPr bwMode="auto">
          <a:xfrm>
            <a:off x="1035050" y="4208785"/>
            <a:ext cx="6032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baseline="0">
                <a:solidFill>
                  <a:srgbClr val="000000"/>
                </a:solidFill>
                <a:latin typeface="Times New Roman" pitchFamily="18" charset="0"/>
              </a:rPr>
              <a:t>negative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777502" name="Rectangle 286"/>
          <p:cNvSpPr>
            <a:spLocks noChangeArrowheads="1"/>
          </p:cNvSpPr>
          <p:nvPr/>
        </p:nvSpPr>
        <p:spPr bwMode="auto">
          <a:xfrm>
            <a:off x="920750" y="5034285"/>
            <a:ext cx="1238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x 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777503" name="Rectangle 287"/>
          <p:cNvSpPr>
            <a:spLocks noChangeArrowheads="1"/>
          </p:cNvSpPr>
          <p:nvPr/>
        </p:nvSpPr>
        <p:spPr bwMode="auto">
          <a:xfrm>
            <a:off x="1060450" y="5034285"/>
            <a:ext cx="5635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baseline="0">
                <a:solidFill>
                  <a:srgbClr val="000000"/>
                </a:solidFill>
                <a:latin typeface="Times New Roman" pitchFamily="18" charset="0"/>
              </a:rPr>
              <a:t>positive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777521" name="Line 305"/>
          <p:cNvSpPr>
            <a:spLocks noChangeShapeType="1"/>
          </p:cNvSpPr>
          <p:nvPr/>
        </p:nvSpPr>
        <p:spPr bwMode="auto">
          <a:xfrm flipV="1">
            <a:off x="1265238" y="3954785"/>
            <a:ext cx="1588" cy="2301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22" name="Freeform 306"/>
          <p:cNvSpPr>
            <a:spLocks/>
          </p:cNvSpPr>
          <p:nvPr/>
        </p:nvSpPr>
        <p:spPr bwMode="auto">
          <a:xfrm>
            <a:off x="1196975" y="3840485"/>
            <a:ext cx="115888" cy="161925"/>
          </a:xfrm>
          <a:custGeom>
            <a:avLst/>
            <a:gdLst>
              <a:gd name="T0" fmla="*/ 37 w 62"/>
              <a:gd name="T1" fmla="*/ 62 h 87"/>
              <a:gd name="T2" fmla="*/ 0 w 62"/>
              <a:gd name="T3" fmla="*/ 87 h 87"/>
              <a:gd name="T4" fmla="*/ 37 w 62"/>
              <a:gd name="T5" fmla="*/ 0 h 87"/>
              <a:gd name="T6" fmla="*/ 62 w 62"/>
              <a:gd name="T7" fmla="*/ 87 h 87"/>
              <a:gd name="T8" fmla="*/ 37 w 62"/>
              <a:gd name="T9" fmla="*/ 62 h 87"/>
              <a:gd name="T10" fmla="*/ 37 w 62"/>
              <a:gd name="T11" fmla="*/ 6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87">
                <a:moveTo>
                  <a:pt x="37" y="62"/>
                </a:moveTo>
                <a:lnTo>
                  <a:pt x="0" y="87"/>
                </a:lnTo>
                <a:lnTo>
                  <a:pt x="37" y="0"/>
                </a:lnTo>
                <a:lnTo>
                  <a:pt x="62" y="87"/>
                </a:lnTo>
                <a:lnTo>
                  <a:pt x="37" y="62"/>
                </a:lnTo>
                <a:lnTo>
                  <a:pt x="37" y="6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523" name="Line 307"/>
          <p:cNvSpPr>
            <a:spLocks noChangeShapeType="1"/>
          </p:cNvSpPr>
          <p:nvPr/>
        </p:nvSpPr>
        <p:spPr bwMode="auto">
          <a:xfrm>
            <a:off x="1265238" y="5356548"/>
            <a:ext cx="1588" cy="2301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24" name="Freeform 308"/>
          <p:cNvSpPr>
            <a:spLocks/>
          </p:cNvSpPr>
          <p:nvPr/>
        </p:nvSpPr>
        <p:spPr bwMode="auto">
          <a:xfrm>
            <a:off x="1196975" y="5562923"/>
            <a:ext cx="115888" cy="139700"/>
          </a:xfrm>
          <a:custGeom>
            <a:avLst/>
            <a:gdLst>
              <a:gd name="T0" fmla="*/ 37 w 62"/>
              <a:gd name="T1" fmla="*/ 13 h 75"/>
              <a:gd name="T2" fmla="*/ 62 w 62"/>
              <a:gd name="T3" fmla="*/ 0 h 75"/>
              <a:gd name="T4" fmla="*/ 37 w 62"/>
              <a:gd name="T5" fmla="*/ 75 h 75"/>
              <a:gd name="T6" fmla="*/ 0 w 62"/>
              <a:gd name="T7" fmla="*/ 0 h 75"/>
              <a:gd name="T8" fmla="*/ 37 w 62"/>
              <a:gd name="T9" fmla="*/ 13 h 75"/>
              <a:gd name="T10" fmla="*/ 37 w 62"/>
              <a:gd name="T11" fmla="*/ 1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75">
                <a:moveTo>
                  <a:pt x="37" y="13"/>
                </a:moveTo>
                <a:lnTo>
                  <a:pt x="62" y="0"/>
                </a:lnTo>
                <a:lnTo>
                  <a:pt x="37" y="75"/>
                </a:lnTo>
                <a:lnTo>
                  <a:pt x="0" y="0"/>
                </a:lnTo>
                <a:lnTo>
                  <a:pt x="37" y="13"/>
                </a:lnTo>
                <a:lnTo>
                  <a:pt x="37" y="1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77530" name="Freeform 314"/>
          <p:cNvSpPr>
            <a:spLocks/>
          </p:cNvSpPr>
          <p:nvPr/>
        </p:nvSpPr>
        <p:spPr bwMode="auto">
          <a:xfrm>
            <a:off x="2827338" y="5034285"/>
            <a:ext cx="207963" cy="207963"/>
          </a:xfrm>
          <a:custGeom>
            <a:avLst/>
            <a:gdLst>
              <a:gd name="T0" fmla="*/ 3 w 9"/>
              <a:gd name="T1" fmla="*/ 9 h 9"/>
              <a:gd name="T2" fmla="*/ 3 w 9"/>
              <a:gd name="T3" fmla="*/ 5 h 9"/>
              <a:gd name="T4" fmla="*/ 0 w 9"/>
              <a:gd name="T5" fmla="*/ 5 h 9"/>
              <a:gd name="T6" fmla="*/ 5 w 9"/>
              <a:gd name="T7" fmla="*/ 0 h 9"/>
              <a:gd name="T8" fmla="*/ 9 w 9"/>
              <a:gd name="T9" fmla="*/ 5 h 9"/>
              <a:gd name="T10" fmla="*/ 7 w 9"/>
              <a:gd name="T11" fmla="*/ 5 h 9"/>
              <a:gd name="T12" fmla="*/ 7 w 9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9">
                <a:moveTo>
                  <a:pt x="3" y="9"/>
                </a:moveTo>
                <a:lnTo>
                  <a:pt x="3" y="5"/>
                </a:lnTo>
                <a:lnTo>
                  <a:pt x="0" y="5"/>
                </a:lnTo>
                <a:lnTo>
                  <a:pt x="5" y="0"/>
                </a:lnTo>
                <a:lnTo>
                  <a:pt x="9" y="5"/>
                </a:lnTo>
                <a:lnTo>
                  <a:pt x="7" y="5"/>
                </a:lnTo>
                <a:lnTo>
                  <a:pt x="7" y="9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31" name="Freeform 315"/>
          <p:cNvSpPr>
            <a:spLocks/>
          </p:cNvSpPr>
          <p:nvPr/>
        </p:nvSpPr>
        <p:spPr bwMode="auto">
          <a:xfrm>
            <a:off x="5675313" y="5058098"/>
            <a:ext cx="206375" cy="206375"/>
          </a:xfrm>
          <a:custGeom>
            <a:avLst/>
            <a:gdLst>
              <a:gd name="T0" fmla="*/ 2 w 9"/>
              <a:gd name="T1" fmla="*/ 9 h 9"/>
              <a:gd name="T2" fmla="*/ 2 w 9"/>
              <a:gd name="T3" fmla="*/ 5 h 9"/>
              <a:gd name="T4" fmla="*/ 0 w 9"/>
              <a:gd name="T5" fmla="*/ 5 h 9"/>
              <a:gd name="T6" fmla="*/ 4 w 9"/>
              <a:gd name="T7" fmla="*/ 0 h 9"/>
              <a:gd name="T8" fmla="*/ 9 w 9"/>
              <a:gd name="T9" fmla="*/ 5 h 9"/>
              <a:gd name="T10" fmla="*/ 7 w 9"/>
              <a:gd name="T11" fmla="*/ 5 h 9"/>
              <a:gd name="T12" fmla="*/ 7 w 9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9">
                <a:moveTo>
                  <a:pt x="2" y="9"/>
                </a:moveTo>
                <a:lnTo>
                  <a:pt x="2" y="5"/>
                </a:lnTo>
                <a:lnTo>
                  <a:pt x="0" y="5"/>
                </a:lnTo>
                <a:lnTo>
                  <a:pt x="4" y="0"/>
                </a:lnTo>
                <a:lnTo>
                  <a:pt x="9" y="5"/>
                </a:lnTo>
                <a:lnTo>
                  <a:pt x="7" y="5"/>
                </a:lnTo>
                <a:lnTo>
                  <a:pt x="7" y="9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32" name="Freeform 316"/>
          <p:cNvSpPr>
            <a:spLocks/>
          </p:cNvSpPr>
          <p:nvPr/>
        </p:nvSpPr>
        <p:spPr bwMode="auto">
          <a:xfrm>
            <a:off x="7100888" y="5150173"/>
            <a:ext cx="182563" cy="228600"/>
          </a:xfrm>
          <a:custGeom>
            <a:avLst/>
            <a:gdLst>
              <a:gd name="T0" fmla="*/ 2 w 8"/>
              <a:gd name="T1" fmla="*/ 0 h 10"/>
              <a:gd name="T2" fmla="*/ 2 w 8"/>
              <a:gd name="T3" fmla="*/ 5 h 10"/>
              <a:gd name="T4" fmla="*/ 0 w 8"/>
              <a:gd name="T5" fmla="*/ 5 h 10"/>
              <a:gd name="T6" fmla="*/ 4 w 8"/>
              <a:gd name="T7" fmla="*/ 10 h 10"/>
              <a:gd name="T8" fmla="*/ 8 w 8"/>
              <a:gd name="T9" fmla="*/ 5 h 10"/>
              <a:gd name="T10" fmla="*/ 6 w 8"/>
              <a:gd name="T11" fmla="*/ 5 h 10"/>
              <a:gd name="T12" fmla="*/ 6 w 8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0">
                <a:moveTo>
                  <a:pt x="2" y="0"/>
                </a:moveTo>
                <a:lnTo>
                  <a:pt x="2" y="5"/>
                </a:lnTo>
                <a:lnTo>
                  <a:pt x="0" y="5"/>
                </a:lnTo>
                <a:lnTo>
                  <a:pt x="4" y="10"/>
                </a:lnTo>
                <a:lnTo>
                  <a:pt x="8" y="5"/>
                </a:lnTo>
                <a:lnTo>
                  <a:pt x="6" y="5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33" name="Freeform 317"/>
          <p:cNvSpPr>
            <a:spLocks/>
          </p:cNvSpPr>
          <p:nvPr/>
        </p:nvSpPr>
        <p:spPr bwMode="auto">
          <a:xfrm>
            <a:off x="4251325" y="5085184"/>
            <a:ext cx="184150" cy="206375"/>
          </a:xfrm>
          <a:custGeom>
            <a:avLst/>
            <a:gdLst>
              <a:gd name="T0" fmla="*/ 2 w 8"/>
              <a:gd name="T1" fmla="*/ 0 h 9"/>
              <a:gd name="T2" fmla="*/ 2 w 8"/>
              <a:gd name="T3" fmla="*/ 4 h 9"/>
              <a:gd name="T4" fmla="*/ 0 w 8"/>
              <a:gd name="T5" fmla="*/ 4 h 9"/>
              <a:gd name="T6" fmla="*/ 4 w 8"/>
              <a:gd name="T7" fmla="*/ 9 h 9"/>
              <a:gd name="T8" fmla="*/ 8 w 8"/>
              <a:gd name="T9" fmla="*/ 4 h 9"/>
              <a:gd name="T10" fmla="*/ 6 w 8"/>
              <a:gd name="T11" fmla="*/ 4 h 9"/>
              <a:gd name="T12" fmla="*/ 6 w 8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2" y="0"/>
                </a:moveTo>
                <a:lnTo>
                  <a:pt x="2" y="4"/>
                </a:lnTo>
                <a:lnTo>
                  <a:pt x="0" y="4"/>
                </a:lnTo>
                <a:lnTo>
                  <a:pt x="4" y="9"/>
                </a:lnTo>
                <a:lnTo>
                  <a:pt x="8" y="4"/>
                </a:lnTo>
                <a:lnTo>
                  <a:pt x="6" y="4"/>
                </a:lnTo>
                <a:lnTo>
                  <a:pt x="6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34" name="Freeform 318"/>
          <p:cNvSpPr>
            <a:spLocks/>
          </p:cNvSpPr>
          <p:nvPr/>
        </p:nvSpPr>
        <p:spPr bwMode="auto">
          <a:xfrm>
            <a:off x="2230438" y="4346898"/>
            <a:ext cx="5672138" cy="827088"/>
          </a:xfrm>
          <a:custGeom>
            <a:avLst/>
            <a:gdLst>
              <a:gd name="T0" fmla="*/ 0 w 247"/>
              <a:gd name="T1" fmla="*/ 35 h 36"/>
              <a:gd name="T2" fmla="*/ 1 w 247"/>
              <a:gd name="T3" fmla="*/ 35 h 36"/>
              <a:gd name="T4" fmla="*/ 4 w 247"/>
              <a:gd name="T5" fmla="*/ 35 h 36"/>
              <a:gd name="T6" fmla="*/ 7 w 247"/>
              <a:gd name="T7" fmla="*/ 34 h 36"/>
              <a:gd name="T8" fmla="*/ 11 w 247"/>
              <a:gd name="T9" fmla="*/ 33 h 36"/>
              <a:gd name="T10" fmla="*/ 15 w 247"/>
              <a:gd name="T11" fmla="*/ 31 h 36"/>
              <a:gd name="T12" fmla="*/ 20 w 247"/>
              <a:gd name="T13" fmla="*/ 28 h 36"/>
              <a:gd name="T14" fmla="*/ 25 w 247"/>
              <a:gd name="T15" fmla="*/ 23 h 36"/>
              <a:gd name="T16" fmla="*/ 31 w 247"/>
              <a:gd name="T17" fmla="*/ 18 h 36"/>
              <a:gd name="T18" fmla="*/ 38 w 247"/>
              <a:gd name="T19" fmla="*/ 11 h 36"/>
              <a:gd name="T20" fmla="*/ 45 w 247"/>
              <a:gd name="T21" fmla="*/ 5 h 36"/>
              <a:gd name="T22" fmla="*/ 53 w 247"/>
              <a:gd name="T23" fmla="*/ 1 h 36"/>
              <a:gd name="T24" fmla="*/ 62 w 247"/>
              <a:gd name="T25" fmla="*/ 0 h 36"/>
              <a:gd name="T26" fmla="*/ 70 w 247"/>
              <a:gd name="T27" fmla="*/ 1 h 36"/>
              <a:gd name="T28" fmla="*/ 79 w 247"/>
              <a:gd name="T29" fmla="*/ 6 h 36"/>
              <a:gd name="T30" fmla="*/ 86 w 247"/>
              <a:gd name="T31" fmla="*/ 11 h 36"/>
              <a:gd name="T32" fmla="*/ 93 w 247"/>
              <a:gd name="T33" fmla="*/ 18 h 36"/>
              <a:gd name="T34" fmla="*/ 99 w 247"/>
              <a:gd name="T35" fmla="*/ 24 h 36"/>
              <a:gd name="T36" fmla="*/ 107 w 247"/>
              <a:gd name="T37" fmla="*/ 30 h 36"/>
              <a:gd name="T38" fmla="*/ 115 w 247"/>
              <a:gd name="T39" fmla="*/ 34 h 36"/>
              <a:gd name="T40" fmla="*/ 124 w 247"/>
              <a:gd name="T41" fmla="*/ 36 h 36"/>
              <a:gd name="T42" fmla="*/ 132 w 247"/>
              <a:gd name="T43" fmla="*/ 34 h 36"/>
              <a:gd name="T44" fmla="*/ 141 w 247"/>
              <a:gd name="T45" fmla="*/ 30 h 36"/>
              <a:gd name="T46" fmla="*/ 148 w 247"/>
              <a:gd name="T47" fmla="*/ 24 h 36"/>
              <a:gd name="T48" fmla="*/ 155 w 247"/>
              <a:gd name="T49" fmla="*/ 18 h 36"/>
              <a:gd name="T50" fmla="*/ 161 w 247"/>
              <a:gd name="T51" fmla="*/ 11 h 36"/>
              <a:gd name="T52" fmla="*/ 169 w 247"/>
              <a:gd name="T53" fmla="*/ 6 h 36"/>
              <a:gd name="T54" fmla="*/ 177 w 247"/>
              <a:gd name="T55" fmla="*/ 2 h 36"/>
              <a:gd name="T56" fmla="*/ 186 w 247"/>
              <a:gd name="T57" fmla="*/ 0 h 36"/>
              <a:gd name="T58" fmla="*/ 195 w 247"/>
              <a:gd name="T59" fmla="*/ 2 h 36"/>
              <a:gd name="T60" fmla="*/ 202 w 247"/>
              <a:gd name="T61" fmla="*/ 5 h 36"/>
              <a:gd name="T62" fmla="*/ 209 w 247"/>
              <a:gd name="T63" fmla="*/ 11 h 36"/>
              <a:gd name="T64" fmla="*/ 217 w 247"/>
              <a:gd name="T65" fmla="*/ 19 h 36"/>
              <a:gd name="T66" fmla="*/ 225 w 247"/>
              <a:gd name="T67" fmla="*/ 26 h 36"/>
              <a:gd name="T68" fmla="*/ 231 w 247"/>
              <a:gd name="T69" fmla="*/ 31 h 36"/>
              <a:gd name="T70" fmla="*/ 238 w 247"/>
              <a:gd name="T71" fmla="*/ 35 h 36"/>
              <a:gd name="T72" fmla="*/ 247 w 247"/>
              <a:gd name="T7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7" h="36">
                <a:moveTo>
                  <a:pt x="0" y="35"/>
                </a:moveTo>
                <a:lnTo>
                  <a:pt x="1" y="35"/>
                </a:lnTo>
                <a:lnTo>
                  <a:pt x="4" y="35"/>
                </a:lnTo>
                <a:lnTo>
                  <a:pt x="7" y="34"/>
                </a:lnTo>
                <a:lnTo>
                  <a:pt x="11" y="33"/>
                </a:lnTo>
                <a:lnTo>
                  <a:pt x="15" y="31"/>
                </a:lnTo>
                <a:lnTo>
                  <a:pt x="20" y="28"/>
                </a:lnTo>
                <a:lnTo>
                  <a:pt x="25" y="23"/>
                </a:lnTo>
                <a:lnTo>
                  <a:pt x="31" y="18"/>
                </a:lnTo>
                <a:lnTo>
                  <a:pt x="38" y="11"/>
                </a:lnTo>
                <a:lnTo>
                  <a:pt x="45" y="5"/>
                </a:lnTo>
                <a:lnTo>
                  <a:pt x="53" y="1"/>
                </a:lnTo>
                <a:lnTo>
                  <a:pt x="62" y="0"/>
                </a:lnTo>
                <a:lnTo>
                  <a:pt x="70" y="1"/>
                </a:lnTo>
                <a:lnTo>
                  <a:pt x="79" y="6"/>
                </a:lnTo>
                <a:lnTo>
                  <a:pt x="86" y="11"/>
                </a:lnTo>
                <a:lnTo>
                  <a:pt x="93" y="18"/>
                </a:lnTo>
                <a:lnTo>
                  <a:pt x="99" y="24"/>
                </a:lnTo>
                <a:lnTo>
                  <a:pt x="107" y="30"/>
                </a:lnTo>
                <a:lnTo>
                  <a:pt x="115" y="34"/>
                </a:lnTo>
                <a:lnTo>
                  <a:pt x="124" y="36"/>
                </a:lnTo>
                <a:lnTo>
                  <a:pt x="132" y="34"/>
                </a:lnTo>
                <a:lnTo>
                  <a:pt x="141" y="30"/>
                </a:lnTo>
                <a:lnTo>
                  <a:pt x="148" y="24"/>
                </a:lnTo>
                <a:lnTo>
                  <a:pt x="155" y="18"/>
                </a:lnTo>
                <a:lnTo>
                  <a:pt x="161" y="11"/>
                </a:lnTo>
                <a:lnTo>
                  <a:pt x="169" y="6"/>
                </a:lnTo>
                <a:lnTo>
                  <a:pt x="177" y="2"/>
                </a:lnTo>
                <a:lnTo>
                  <a:pt x="186" y="0"/>
                </a:lnTo>
                <a:lnTo>
                  <a:pt x="195" y="2"/>
                </a:lnTo>
                <a:lnTo>
                  <a:pt x="202" y="5"/>
                </a:lnTo>
                <a:lnTo>
                  <a:pt x="209" y="11"/>
                </a:lnTo>
                <a:lnTo>
                  <a:pt x="217" y="19"/>
                </a:lnTo>
                <a:lnTo>
                  <a:pt x="225" y="26"/>
                </a:lnTo>
                <a:lnTo>
                  <a:pt x="231" y="31"/>
                </a:lnTo>
                <a:lnTo>
                  <a:pt x="238" y="35"/>
                </a:lnTo>
                <a:lnTo>
                  <a:pt x="247" y="36"/>
                </a:lnTo>
              </a:path>
            </a:pathLst>
          </a:custGeom>
          <a:noFill/>
          <a:ln w="1905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35" name="Rectangle 319" descr="淺色右斜對角線"/>
          <p:cNvSpPr>
            <a:spLocks noChangeArrowheads="1"/>
          </p:cNvSpPr>
          <p:nvPr/>
        </p:nvSpPr>
        <p:spPr bwMode="auto">
          <a:xfrm>
            <a:off x="2681288" y="3114998"/>
            <a:ext cx="546100" cy="169863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77536" name="Line 320"/>
          <p:cNvSpPr>
            <a:spLocks noChangeShapeType="1"/>
          </p:cNvSpPr>
          <p:nvPr/>
        </p:nvSpPr>
        <p:spPr bwMode="auto">
          <a:xfrm>
            <a:off x="2001838" y="3070548"/>
            <a:ext cx="528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37" name="Rectangle 321" descr="淺色右斜對角線"/>
          <p:cNvSpPr>
            <a:spLocks noChangeArrowheads="1"/>
          </p:cNvSpPr>
          <p:nvPr/>
        </p:nvSpPr>
        <p:spPr bwMode="auto">
          <a:xfrm>
            <a:off x="1992313" y="3102298"/>
            <a:ext cx="547688" cy="168275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77538" name="Line 322"/>
          <p:cNvSpPr>
            <a:spLocks noChangeShapeType="1"/>
          </p:cNvSpPr>
          <p:nvPr/>
        </p:nvSpPr>
        <p:spPr bwMode="auto">
          <a:xfrm>
            <a:off x="4119563" y="3068960"/>
            <a:ext cx="528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39" name="Rectangle 323" descr="淺色右斜對角線"/>
          <p:cNvSpPr>
            <a:spLocks noChangeArrowheads="1"/>
          </p:cNvSpPr>
          <p:nvPr/>
        </p:nvSpPr>
        <p:spPr bwMode="auto">
          <a:xfrm>
            <a:off x="4110038" y="3100710"/>
            <a:ext cx="547688" cy="168275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77540" name="Line 324"/>
          <p:cNvSpPr>
            <a:spLocks noChangeShapeType="1"/>
          </p:cNvSpPr>
          <p:nvPr/>
        </p:nvSpPr>
        <p:spPr bwMode="auto">
          <a:xfrm>
            <a:off x="3432175" y="3070548"/>
            <a:ext cx="528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41" name="Rectangle 325" descr="淺色右斜對角線"/>
          <p:cNvSpPr>
            <a:spLocks noChangeArrowheads="1"/>
          </p:cNvSpPr>
          <p:nvPr/>
        </p:nvSpPr>
        <p:spPr bwMode="auto">
          <a:xfrm>
            <a:off x="3422650" y="3102298"/>
            <a:ext cx="547688" cy="168275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77542" name="Line 326"/>
          <p:cNvSpPr>
            <a:spLocks noChangeShapeType="1"/>
          </p:cNvSpPr>
          <p:nvPr/>
        </p:nvSpPr>
        <p:spPr bwMode="auto">
          <a:xfrm>
            <a:off x="5492750" y="3083248"/>
            <a:ext cx="528638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43" name="Rectangle 327" descr="淺色右斜對角線"/>
          <p:cNvSpPr>
            <a:spLocks noChangeArrowheads="1"/>
          </p:cNvSpPr>
          <p:nvPr/>
        </p:nvSpPr>
        <p:spPr bwMode="auto">
          <a:xfrm>
            <a:off x="5483225" y="3114998"/>
            <a:ext cx="547688" cy="169863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77544" name="Line 328"/>
          <p:cNvSpPr>
            <a:spLocks noChangeShapeType="1"/>
          </p:cNvSpPr>
          <p:nvPr/>
        </p:nvSpPr>
        <p:spPr bwMode="auto">
          <a:xfrm>
            <a:off x="4803775" y="3070548"/>
            <a:ext cx="528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45" name="Rectangle 329" descr="淺色右斜對角線"/>
          <p:cNvSpPr>
            <a:spLocks noChangeArrowheads="1"/>
          </p:cNvSpPr>
          <p:nvPr/>
        </p:nvSpPr>
        <p:spPr bwMode="auto">
          <a:xfrm>
            <a:off x="4794250" y="3102298"/>
            <a:ext cx="547688" cy="168275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77546" name="Line 330"/>
          <p:cNvSpPr>
            <a:spLocks noChangeShapeType="1"/>
          </p:cNvSpPr>
          <p:nvPr/>
        </p:nvSpPr>
        <p:spPr bwMode="auto">
          <a:xfrm>
            <a:off x="6962775" y="3083248"/>
            <a:ext cx="528638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47" name="Rectangle 331" descr="淺色右斜對角線"/>
          <p:cNvSpPr>
            <a:spLocks noChangeArrowheads="1"/>
          </p:cNvSpPr>
          <p:nvPr/>
        </p:nvSpPr>
        <p:spPr bwMode="auto">
          <a:xfrm>
            <a:off x="6953250" y="3114998"/>
            <a:ext cx="547688" cy="169863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77548" name="Line 332"/>
          <p:cNvSpPr>
            <a:spLocks noChangeShapeType="1"/>
          </p:cNvSpPr>
          <p:nvPr/>
        </p:nvSpPr>
        <p:spPr bwMode="auto">
          <a:xfrm>
            <a:off x="6234113" y="3070548"/>
            <a:ext cx="528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49" name="Rectangle 333" descr="淺色右斜對角線"/>
          <p:cNvSpPr>
            <a:spLocks noChangeArrowheads="1"/>
          </p:cNvSpPr>
          <p:nvPr/>
        </p:nvSpPr>
        <p:spPr bwMode="auto">
          <a:xfrm>
            <a:off x="6224588" y="3102298"/>
            <a:ext cx="547688" cy="168275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77550" name="Line 334"/>
          <p:cNvSpPr>
            <a:spLocks noChangeShapeType="1"/>
          </p:cNvSpPr>
          <p:nvPr/>
        </p:nvSpPr>
        <p:spPr bwMode="auto">
          <a:xfrm>
            <a:off x="7634288" y="3070548"/>
            <a:ext cx="528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77551" name="Rectangle 335" descr="淺色右斜對角線"/>
          <p:cNvSpPr>
            <a:spLocks noChangeArrowheads="1"/>
          </p:cNvSpPr>
          <p:nvPr/>
        </p:nvSpPr>
        <p:spPr bwMode="auto">
          <a:xfrm>
            <a:off x="7624763" y="3102298"/>
            <a:ext cx="547688" cy="168275"/>
          </a:xfrm>
          <a:prstGeom prst="rect">
            <a:avLst/>
          </a:prstGeom>
          <a:pattFill prst="ltUpDiag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sp>
        <p:nvSpPr>
          <p:cNvPr id="3" name="文字方塊 2"/>
          <p:cNvSpPr txBox="1"/>
          <p:nvPr/>
        </p:nvSpPr>
        <p:spPr>
          <a:xfrm>
            <a:off x="1115616" y="4581128"/>
            <a:ext cx="596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/>
          </p:nvPr>
        </p:nvGraphicFramePr>
        <p:xfrm>
          <a:off x="2057400" y="5627688"/>
          <a:ext cx="368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5" name="方程式" r:id="rId5" imgW="368280" imgH="393480" progId="Equation.3">
                  <p:embed/>
                </p:oleObj>
              </mc:Choice>
              <mc:Fallback>
                <p:oleObj name="方程式" r:id="rId5" imgW="368280" imgH="393480" progId="Equation.3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5627688"/>
                        <a:ext cx="368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/>
          </p:nvPr>
        </p:nvGraphicFramePr>
        <p:xfrm>
          <a:off x="2770188" y="5373216"/>
          <a:ext cx="3556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6" name="方程式" r:id="rId7" imgW="355320" imgH="177480" progId="Equation.3">
                  <p:embed/>
                </p:oleObj>
              </mc:Choice>
              <mc:Fallback>
                <p:oleObj name="方程式" r:id="rId7" imgW="355320" imgH="177480" progId="Equation.3">
                  <p:embed/>
                  <p:pic>
                    <p:nvPicPr>
                      <p:cNvPr id="5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0188" y="5373216"/>
                        <a:ext cx="3556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/>
          </p:nvPr>
        </p:nvGraphicFramePr>
        <p:xfrm>
          <a:off x="3335536" y="4869408"/>
          <a:ext cx="660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7" name="方程式" r:id="rId9" imgW="660240" imgH="431640" progId="Equation.3">
                  <p:embed/>
                </p:oleObj>
              </mc:Choice>
              <mc:Fallback>
                <p:oleObj name="方程式" r:id="rId9" imgW="660240" imgH="431640" progId="Equation.3">
                  <p:embed/>
                  <p:pic>
                    <p:nvPicPr>
                      <p:cNvPr id="6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5536" y="4869408"/>
                        <a:ext cx="660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/>
          </p:nvPr>
        </p:nvGraphicFramePr>
        <p:xfrm>
          <a:off x="4164444" y="5397708"/>
          <a:ext cx="3556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8" name="方程式" r:id="rId11" imgW="355320" imgH="177480" progId="Equation.3">
                  <p:embed/>
                </p:oleObj>
              </mc:Choice>
              <mc:Fallback>
                <p:oleObj name="方程式" r:id="rId11" imgW="355320" imgH="177480" progId="Equation.3">
                  <p:embed/>
                  <p:pic>
                    <p:nvPicPr>
                      <p:cNvPr id="7" name="物件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4444" y="5397708"/>
                        <a:ext cx="3556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橢圓 7"/>
          <p:cNvSpPr/>
          <p:nvPr/>
        </p:nvSpPr>
        <p:spPr>
          <a:xfrm>
            <a:off x="2195736" y="5117840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9" name="橢圓 348"/>
          <p:cNvSpPr/>
          <p:nvPr/>
        </p:nvSpPr>
        <p:spPr>
          <a:xfrm>
            <a:off x="2899488" y="4725144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0" name="橢圓 349"/>
          <p:cNvSpPr/>
          <p:nvPr/>
        </p:nvSpPr>
        <p:spPr>
          <a:xfrm>
            <a:off x="3619568" y="4310892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1" name="橢圓 350"/>
          <p:cNvSpPr/>
          <p:nvPr/>
        </p:nvSpPr>
        <p:spPr>
          <a:xfrm>
            <a:off x="4331484" y="4718448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2" name="橢圓 351"/>
          <p:cNvSpPr/>
          <p:nvPr/>
        </p:nvSpPr>
        <p:spPr>
          <a:xfrm>
            <a:off x="5018908" y="512453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物件 8"/>
          <p:cNvGraphicFramePr>
            <a:graphicFrameLocks noChangeAspect="1"/>
          </p:cNvGraphicFramePr>
          <p:nvPr>
            <p:extLst/>
          </p:nvPr>
        </p:nvGraphicFramePr>
        <p:xfrm>
          <a:off x="4788024" y="5517232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9" name="方程式" r:id="rId13" imgW="558720" imgH="431640" progId="Equation.3">
                  <p:embed/>
                </p:oleObj>
              </mc:Choice>
              <mc:Fallback>
                <p:oleObj name="方程式" r:id="rId13" imgW="558720" imgH="431640" progId="Equation.3">
                  <p:embed/>
                  <p:pic>
                    <p:nvPicPr>
                      <p:cNvPr id="9" name="物件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5517232"/>
                        <a:ext cx="558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4" name="橢圓 353"/>
          <p:cNvSpPr/>
          <p:nvPr/>
        </p:nvSpPr>
        <p:spPr>
          <a:xfrm>
            <a:off x="5748620" y="4716980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5" name="橢圓 354"/>
          <p:cNvSpPr/>
          <p:nvPr/>
        </p:nvSpPr>
        <p:spPr>
          <a:xfrm>
            <a:off x="6476864" y="4316120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6" name="橢圓 355"/>
          <p:cNvSpPr/>
          <p:nvPr/>
        </p:nvSpPr>
        <p:spPr>
          <a:xfrm>
            <a:off x="7157592" y="4716980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7" name="橢圓 356"/>
          <p:cNvSpPr/>
          <p:nvPr/>
        </p:nvSpPr>
        <p:spPr>
          <a:xfrm>
            <a:off x="7862812" y="5132700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655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Aging Spring</a:t>
            </a:r>
          </a:p>
        </p:txBody>
      </p:sp>
      <p:sp>
        <p:nvSpPr>
          <p:cNvPr id="77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In real world, the spring constant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usually varies as the spring gets old.  Replace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with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ke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–</a:t>
            </a:r>
            <a:r>
              <a:rPr lang="en-US" altLang="zh-TW" i="1" baseline="30000" dirty="0">
                <a:latin typeface="Times New Roman" pitchFamily="18" charset="0"/>
                <a:sym typeface="Symbol" pitchFamily="18" charset="2"/>
              </a:rPr>
              <a:t>t</a:t>
            </a:r>
            <a:r>
              <a:rPr lang="en-US" altLang="zh-TW" dirty="0">
                <a:sym typeface="Symbol" pitchFamily="18" charset="2"/>
              </a:rPr>
              <a:t>,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k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&gt; 0</a:t>
            </a:r>
            <a:r>
              <a:rPr lang="en-US" altLang="zh-TW" dirty="0">
                <a:sym typeface="Symbol" pitchFamily="18" charset="2"/>
              </a:rPr>
              <a:t>,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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&gt; 0</a:t>
            </a:r>
            <a:r>
              <a:rPr lang="en-US" altLang="zh-TW" dirty="0">
                <a:sym typeface="Symbol" pitchFamily="18" charset="2"/>
              </a:rPr>
              <a:t>, we have a more realistic system model: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                   </a:t>
            </a:r>
            <a:r>
              <a:rPr lang="en-US" altLang="zh-TW" i="1" dirty="0">
                <a:latin typeface="Times New Roman" pitchFamily="18" charset="0"/>
              </a:rPr>
              <a:t>mx</a:t>
            </a:r>
            <a:r>
              <a:rPr lang="en-US" altLang="zh-TW" dirty="0">
                <a:latin typeface="Times New Roman" pitchFamily="18" charset="0"/>
                <a:sym typeface="Symbol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ke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–</a:t>
            </a:r>
            <a:r>
              <a:rPr lang="en-US" altLang="zh-TW" i="1" baseline="30000" dirty="0">
                <a:latin typeface="Times New Roman" pitchFamily="18" charset="0"/>
                <a:sym typeface="Symbol" pitchFamily="18" charset="2"/>
              </a:rPr>
              <a:t>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Non-constant coefficient 2</a:t>
            </a:r>
            <a:r>
              <a:rPr lang="en-US" altLang="zh-TW" baseline="30000" dirty="0">
                <a:sym typeface="Symbol" pitchFamily="18" charset="2"/>
              </a:rPr>
              <a:t>nd</a:t>
            </a:r>
            <a:r>
              <a:rPr lang="en-US" altLang="zh-TW" dirty="0">
                <a:sym typeface="Symbol" pitchFamily="18" charset="2"/>
              </a:rPr>
              <a:t>-order linear DE!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0108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Free Damped Motion</a:t>
            </a:r>
          </a:p>
        </p:txBody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DE of free damped motion: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</a:t>
            </a:r>
            <a:br>
              <a:rPr lang="en-US" altLang="zh-TW"/>
            </a:b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</a:t>
            </a:r>
            <a:r>
              <a:rPr lang="en-US" altLang="zh-TW"/>
              <a:t> The roots of the auxiliary eq.:</a:t>
            </a:r>
          </a:p>
        </p:txBody>
      </p:sp>
      <p:graphicFrame>
        <p:nvGraphicFramePr>
          <p:cNvPr id="779270" name="Object 6"/>
          <p:cNvGraphicFramePr>
            <a:graphicFrameLocks noChangeAspect="1"/>
          </p:cNvGraphicFramePr>
          <p:nvPr>
            <p:extLst/>
          </p:nvPr>
        </p:nvGraphicFramePr>
        <p:xfrm>
          <a:off x="2488035" y="1916832"/>
          <a:ext cx="249078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98" name="方程式" r:id="rId3" imgW="1244520" imgH="419040" progId="Equation.3">
                  <p:embed/>
                </p:oleObj>
              </mc:Choice>
              <mc:Fallback>
                <p:oleObj name="方程式" r:id="rId3" imgW="1244520" imgH="419040" progId="Equation.3">
                  <p:embed/>
                  <p:pic>
                    <p:nvPicPr>
                      <p:cNvPr id="77927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035" y="1916832"/>
                        <a:ext cx="2490787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9271" name="Line 7"/>
          <p:cNvSpPr>
            <a:spLocks noChangeShapeType="1"/>
          </p:cNvSpPr>
          <p:nvPr/>
        </p:nvSpPr>
        <p:spPr bwMode="auto">
          <a:xfrm>
            <a:off x="4283893" y="2780928"/>
            <a:ext cx="792163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779272" name="Object 8"/>
          <p:cNvGraphicFramePr>
            <a:graphicFrameLocks noChangeAspect="1"/>
          </p:cNvGraphicFramePr>
          <p:nvPr>
            <p:extLst/>
          </p:nvPr>
        </p:nvGraphicFramePr>
        <p:xfrm>
          <a:off x="1619672" y="3024907"/>
          <a:ext cx="28225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99" name="方程式" r:id="rId5" imgW="1409400" imgH="419040" progId="Equation.3">
                  <p:embed/>
                </p:oleObj>
              </mc:Choice>
              <mc:Fallback>
                <p:oleObj name="方程式" r:id="rId5" imgW="1409400" imgH="419040" progId="Equation.3">
                  <p:embed/>
                  <p:pic>
                    <p:nvPicPr>
                      <p:cNvPr id="77927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3024907"/>
                        <a:ext cx="2822575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9273" name="Object 9"/>
          <p:cNvGraphicFramePr>
            <a:graphicFrameLocks noChangeAspect="1"/>
          </p:cNvGraphicFramePr>
          <p:nvPr>
            <p:extLst/>
          </p:nvPr>
        </p:nvGraphicFramePr>
        <p:xfrm>
          <a:off x="1619672" y="4653136"/>
          <a:ext cx="2390775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00" name="方程式" r:id="rId7" imgW="1193760" imgH="253800" progId="Equation.3">
                  <p:embed/>
                </p:oleObj>
              </mc:Choice>
              <mc:Fallback>
                <p:oleObj name="方程式" r:id="rId7" imgW="1193760" imgH="253800" progId="Equation.3">
                  <p:embed/>
                  <p:pic>
                    <p:nvPicPr>
                      <p:cNvPr id="77927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653136"/>
                        <a:ext cx="2390775" cy="506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79407" name="Group 143"/>
          <p:cNvGrpSpPr>
            <a:grpSpLocks/>
          </p:cNvGrpSpPr>
          <p:nvPr/>
        </p:nvGrpSpPr>
        <p:grpSpPr bwMode="auto">
          <a:xfrm>
            <a:off x="5872163" y="2565400"/>
            <a:ext cx="2876550" cy="3025775"/>
            <a:chOff x="3948" y="1787"/>
            <a:chExt cx="1563" cy="1644"/>
          </a:xfrm>
        </p:grpSpPr>
        <p:sp>
          <p:nvSpPr>
            <p:cNvPr id="779278" name="Freeform 14"/>
            <p:cNvSpPr>
              <a:spLocks/>
            </p:cNvSpPr>
            <p:nvPr/>
          </p:nvSpPr>
          <p:spPr bwMode="auto">
            <a:xfrm>
              <a:off x="3991" y="2830"/>
              <a:ext cx="629" cy="572"/>
            </a:xfrm>
            <a:custGeom>
              <a:avLst/>
              <a:gdLst>
                <a:gd name="T0" fmla="*/ 0 w 629"/>
                <a:gd name="T1" fmla="*/ 0 h 572"/>
                <a:gd name="T2" fmla="*/ 629 w 629"/>
                <a:gd name="T3" fmla="*/ 0 h 572"/>
                <a:gd name="T4" fmla="*/ 629 w 629"/>
                <a:gd name="T5" fmla="*/ 515 h 572"/>
                <a:gd name="T6" fmla="*/ 615 w 629"/>
                <a:gd name="T7" fmla="*/ 543 h 572"/>
                <a:gd name="T8" fmla="*/ 601 w 629"/>
                <a:gd name="T9" fmla="*/ 558 h 572"/>
                <a:gd name="T10" fmla="*/ 586 w 629"/>
                <a:gd name="T11" fmla="*/ 558 h 572"/>
                <a:gd name="T12" fmla="*/ 572 w 629"/>
                <a:gd name="T13" fmla="*/ 572 h 572"/>
                <a:gd name="T14" fmla="*/ 57 w 629"/>
                <a:gd name="T15" fmla="*/ 572 h 572"/>
                <a:gd name="T16" fmla="*/ 29 w 629"/>
                <a:gd name="T17" fmla="*/ 558 h 572"/>
                <a:gd name="T18" fmla="*/ 14 w 629"/>
                <a:gd name="T19" fmla="*/ 543 h 572"/>
                <a:gd name="T20" fmla="*/ 0 w 629"/>
                <a:gd name="T21" fmla="*/ 529 h 572"/>
                <a:gd name="T22" fmla="*/ 0 w 629"/>
                <a:gd name="T23" fmla="*/ 515 h 572"/>
                <a:gd name="T24" fmla="*/ 0 w 629"/>
                <a:gd name="T25" fmla="*/ 0 h 572"/>
                <a:gd name="T26" fmla="*/ 0 w 629"/>
                <a:gd name="T27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9" h="572">
                  <a:moveTo>
                    <a:pt x="0" y="0"/>
                  </a:moveTo>
                  <a:lnTo>
                    <a:pt x="629" y="0"/>
                  </a:lnTo>
                  <a:lnTo>
                    <a:pt x="629" y="515"/>
                  </a:lnTo>
                  <a:lnTo>
                    <a:pt x="615" y="543"/>
                  </a:lnTo>
                  <a:lnTo>
                    <a:pt x="601" y="558"/>
                  </a:lnTo>
                  <a:lnTo>
                    <a:pt x="586" y="558"/>
                  </a:lnTo>
                  <a:lnTo>
                    <a:pt x="572" y="572"/>
                  </a:lnTo>
                  <a:lnTo>
                    <a:pt x="57" y="572"/>
                  </a:lnTo>
                  <a:lnTo>
                    <a:pt x="29" y="558"/>
                  </a:lnTo>
                  <a:lnTo>
                    <a:pt x="14" y="543"/>
                  </a:lnTo>
                  <a:lnTo>
                    <a:pt x="0" y="529"/>
                  </a:lnTo>
                  <a:lnTo>
                    <a:pt x="0" y="5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0">
              <a:solidFill>
                <a:srgbClr val="CCCC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279" name="Rectangle 15"/>
            <p:cNvSpPr>
              <a:spLocks noChangeArrowheads="1"/>
            </p:cNvSpPr>
            <p:nvPr/>
          </p:nvSpPr>
          <p:spPr bwMode="auto">
            <a:xfrm>
              <a:off x="3991" y="2630"/>
              <a:ext cx="629" cy="200"/>
            </a:xfrm>
            <a:prstGeom prst="rect">
              <a:avLst/>
            </a:prstGeom>
            <a:solidFill>
              <a:srgbClr val="999999"/>
            </a:solidFill>
            <a:ln w="0">
              <a:solidFill>
                <a:srgbClr val="9999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280" name="Freeform 16"/>
            <p:cNvSpPr>
              <a:spLocks/>
            </p:cNvSpPr>
            <p:nvPr/>
          </p:nvSpPr>
          <p:spPr bwMode="auto">
            <a:xfrm>
              <a:off x="4277" y="2916"/>
              <a:ext cx="100" cy="57"/>
            </a:xfrm>
            <a:custGeom>
              <a:avLst/>
              <a:gdLst>
                <a:gd name="T0" fmla="*/ 43 w 100"/>
                <a:gd name="T1" fmla="*/ 0 h 57"/>
                <a:gd name="T2" fmla="*/ 100 w 100"/>
                <a:gd name="T3" fmla="*/ 0 h 57"/>
                <a:gd name="T4" fmla="*/ 57 w 100"/>
                <a:gd name="T5" fmla="*/ 14 h 57"/>
                <a:gd name="T6" fmla="*/ 43 w 100"/>
                <a:gd name="T7" fmla="*/ 28 h 57"/>
                <a:gd name="T8" fmla="*/ 29 w 100"/>
                <a:gd name="T9" fmla="*/ 57 h 57"/>
                <a:gd name="T10" fmla="*/ 0 w 100"/>
                <a:gd name="T11" fmla="*/ 57 h 57"/>
                <a:gd name="T12" fmla="*/ 0 w 100"/>
                <a:gd name="T13" fmla="*/ 28 h 57"/>
                <a:gd name="T14" fmla="*/ 29 w 100"/>
                <a:gd name="T15" fmla="*/ 14 h 57"/>
                <a:gd name="T16" fmla="*/ 43 w 100"/>
                <a:gd name="T17" fmla="*/ 0 h 57"/>
                <a:gd name="T18" fmla="*/ 43 w 100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57">
                  <a:moveTo>
                    <a:pt x="43" y="0"/>
                  </a:moveTo>
                  <a:lnTo>
                    <a:pt x="100" y="0"/>
                  </a:lnTo>
                  <a:lnTo>
                    <a:pt x="57" y="14"/>
                  </a:lnTo>
                  <a:lnTo>
                    <a:pt x="43" y="28"/>
                  </a:lnTo>
                  <a:lnTo>
                    <a:pt x="29" y="57"/>
                  </a:lnTo>
                  <a:lnTo>
                    <a:pt x="0" y="57"/>
                  </a:lnTo>
                  <a:lnTo>
                    <a:pt x="0" y="28"/>
                  </a:lnTo>
                  <a:lnTo>
                    <a:pt x="29" y="14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281" name="Freeform 17"/>
            <p:cNvSpPr>
              <a:spLocks/>
            </p:cNvSpPr>
            <p:nvPr/>
          </p:nvSpPr>
          <p:spPr bwMode="auto">
            <a:xfrm>
              <a:off x="4220" y="2830"/>
              <a:ext cx="157" cy="57"/>
            </a:xfrm>
            <a:custGeom>
              <a:avLst/>
              <a:gdLst>
                <a:gd name="T0" fmla="*/ 0 w 157"/>
                <a:gd name="T1" fmla="*/ 43 h 57"/>
                <a:gd name="T2" fmla="*/ 100 w 157"/>
                <a:gd name="T3" fmla="*/ 0 h 57"/>
                <a:gd name="T4" fmla="*/ 157 w 157"/>
                <a:gd name="T5" fmla="*/ 14 h 57"/>
                <a:gd name="T6" fmla="*/ 71 w 157"/>
                <a:gd name="T7" fmla="*/ 57 h 57"/>
                <a:gd name="T8" fmla="*/ 0 w 157"/>
                <a:gd name="T9" fmla="*/ 43 h 57"/>
                <a:gd name="T10" fmla="*/ 0 w 157"/>
                <a:gd name="T11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57">
                  <a:moveTo>
                    <a:pt x="0" y="43"/>
                  </a:moveTo>
                  <a:lnTo>
                    <a:pt x="100" y="0"/>
                  </a:lnTo>
                  <a:lnTo>
                    <a:pt x="157" y="14"/>
                  </a:lnTo>
                  <a:lnTo>
                    <a:pt x="71" y="57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282" name="Freeform 18"/>
            <p:cNvSpPr>
              <a:spLocks/>
            </p:cNvSpPr>
            <p:nvPr/>
          </p:nvSpPr>
          <p:spPr bwMode="auto">
            <a:xfrm>
              <a:off x="4220" y="2758"/>
              <a:ext cx="157" cy="43"/>
            </a:xfrm>
            <a:custGeom>
              <a:avLst/>
              <a:gdLst>
                <a:gd name="T0" fmla="*/ 0 w 157"/>
                <a:gd name="T1" fmla="*/ 43 h 43"/>
                <a:gd name="T2" fmla="*/ 100 w 157"/>
                <a:gd name="T3" fmla="*/ 0 h 43"/>
                <a:gd name="T4" fmla="*/ 157 w 157"/>
                <a:gd name="T5" fmla="*/ 0 h 43"/>
                <a:gd name="T6" fmla="*/ 57 w 157"/>
                <a:gd name="T7" fmla="*/ 43 h 43"/>
                <a:gd name="T8" fmla="*/ 0 w 157"/>
                <a:gd name="T9" fmla="*/ 43 h 43"/>
                <a:gd name="T10" fmla="*/ 0 w 157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43">
                  <a:moveTo>
                    <a:pt x="0" y="43"/>
                  </a:moveTo>
                  <a:lnTo>
                    <a:pt x="100" y="0"/>
                  </a:lnTo>
                  <a:lnTo>
                    <a:pt x="157" y="0"/>
                  </a:lnTo>
                  <a:lnTo>
                    <a:pt x="57" y="43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283" name="Freeform 19"/>
            <p:cNvSpPr>
              <a:spLocks/>
            </p:cNvSpPr>
            <p:nvPr/>
          </p:nvSpPr>
          <p:spPr bwMode="auto">
            <a:xfrm>
              <a:off x="4220" y="2673"/>
              <a:ext cx="157" cy="57"/>
            </a:xfrm>
            <a:custGeom>
              <a:avLst/>
              <a:gdLst>
                <a:gd name="T0" fmla="*/ 0 w 157"/>
                <a:gd name="T1" fmla="*/ 43 h 57"/>
                <a:gd name="T2" fmla="*/ 100 w 157"/>
                <a:gd name="T3" fmla="*/ 0 h 57"/>
                <a:gd name="T4" fmla="*/ 157 w 157"/>
                <a:gd name="T5" fmla="*/ 14 h 57"/>
                <a:gd name="T6" fmla="*/ 57 w 157"/>
                <a:gd name="T7" fmla="*/ 57 h 57"/>
                <a:gd name="T8" fmla="*/ 0 w 157"/>
                <a:gd name="T9" fmla="*/ 43 h 57"/>
                <a:gd name="T10" fmla="*/ 0 w 157"/>
                <a:gd name="T11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57">
                  <a:moveTo>
                    <a:pt x="0" y="43"/>
                  </a:moveTo>
                  <a:lnTo>
                    <a:pt x="100" y="0"/>
                  </a:lnTo>
                  <a:lnTo>
                    <a:pt x="157" y="14"/>
                  </a:lnTo>
                  <a:lnTo>
                    <a:pt x="57" y="57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284" name="Freeform 20"/>
            <p:cNvSpPr>
              <a:spLocks/>
            </p:cNvSpPr>
            <p:nvPr/>
          </p:nvSpPr>
          <p:spPr bwMode="auto">
            <a:xfrm>
              <a:off x="4220" y="2601"/>
              <a:ext cx="157" cy="43"/>
            </a:xfrm>
            <a:custGeom>
              <a:avLst/>
              <a:gdLst>
                <a:gd name="T0" fmla="*/ 0 w 157"/>
                <a:gd name="T1" fmla="*/ 43 h 43"/>
                <a:gd name="T2" fmla="*/ 14 w 157"/>
                <a:gd name="T3" fmla="*/ 29 h 43"/>
                <a:gd name="T4" fmla="*/ 43 w 157"/>
                <a:gd name="T5" fmla="*/ 15 h 43"/>
                <a:gd name="T6" fmla="*/ 71 w 157"/>
                <a:gd name="T7" fmla="*/ 0 h 43"/>
                <a:gd name="T8" fmla="*/ 86 w 157"/>
                <a:gd name="T9" fmla="*/ 0 h 43"/>
                <a:gd name="T10" fmla="*/ 157 w 157"/>
                <a:gd name="T11" fmla="*/ 0 h 43"/>
                <a:gd name="T12" fmla="*/ 57 w 157"/>
                <a:gd name="T13" fmla="*/ 43 h 43"/>
                <a:gd name="T14" fmla="*/ 57 w 157"/>
                <a:gd name="T15" fmla="*/ 43 h 43"/>
                <a:gd name="T16" fmla="*/ 28 w 157"/>
                <a:gd name="T17" fmla="*/ 43 h 43"/>
                <a:gd name="T18" fmla="*/ 0 w 157"/>
                <a:gd name="T19" fmla="*/ 43 h 43"/>
                <a:gd name="T20" fmla="*/ 0 w 157"/>
                <a:gd name="T21" fmla="*/ 43 h 43"/>
                <a:gd name="T22" fmla="*/ 0 w 157"/>
                <a:gd name="T2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43">
                  <a:moveTo>
                    <a:pt x="0" y="43"/>
                  </a:moveTo>
                  <a:lnTo>
                    <a:pt x="14" y="29"/>
                  </a:lnTo>
                  <a:lnTo>
                    <a:pt x="43" y="15"/>
                  </a:lnTo>
                  <a:lnTo>
                    <a:pt x="71" y="0"/>
                  </a:lnTo>
                  <a:lnTo>
                    <a:pt x="86" y="0"/>
                  </a:lnTo>
                  <a:lnTo>
                    <a:pt x="157" y="0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28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285" name="Rectangle 21"/>
            <p:cNvSpPr>
              <a:spLocks noChangeArrowheads="1"/>
            </p:cNvSpPr>
            <p:nvPr/>
          </p:nvSpPr>
          <p:spPr bwMode="auto">
            <a:xfrm>
              <a:off x="4163" y="3016"/>
              <a:ext cx="257" cy="243"/>
            </a:xfrm>
            <a:prstGeom prst="rect">
              <a:avLst/>
            </a:prstGeom>
            <a:solidFill>
              <a:srgbClr val="BBEEE9"/>
            </a:solidFill>
            <a:ln w="0">
              <a:solidFill>
                <a:srgbClr val="0099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287" name="Rectangle 23"/>
            <p:cNvSpPr>
              <a:spLocks noChangeArrowheads="1"/>
            </p:cNvSpPr>
            <p:nvPr/>
          </p:nvSpPr>
          <p:spPr bwMode="auto">
            <a:xfrm>
              <a:off x="4234" y="2973"/>
              <a:ext cx="115" cy="29"/>
            </a:xfrm>
            <a:prstGeom prst="rect">
              <a:avLst/>
            </a:prstGeom>
            <a:solidFill>
              <a:srgbClr val="BBEEE9"/>
            </a:solidFill>
            <a:ln w="0">
              <a:solidFill>
                <a:srgbClr val="0099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05" name="Line 41"/>
            <p:cNvSpPr>
              <a:spLocks noChangeShapeType="1"/>
            </p:cNvSpPr>
            <p:nvPr/>
          </p:nvSpPr>
          <p:spPr bwMode="auto">
            <a:xfrm>
              <a:off x="4120" y="2230"/>
              <a:ext cx="357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06" name="Freeform 42"/>
            <p:cNvSpPr>
              <a:spLocks/>
            </p:cNvSpPr>
            <p:nvPr/>
          </p:nvSpPr>
          <p:spPr bwMode="auto">
            <a:xfrm>
              <a:off x="4206" y="2415"/>
              <a:ext cx="185" cy="29"/>
            </a:xfrm>
            <a:custGeom>
              <a:avLst/>
              <a:gdLst>
                <a:gd name="T0" fmla="*/ 14 w 185"/>
                <a:gd name="T1" fmla="*/ 0 h 29"/>
                <a:gd name="T2" fmla="*/ 171 w 185"/>
                <a:gd name="T3" fmla="*/ 0 h 29"/>
                <a:gd name="T4" fmla="*/ 185 w 185"/>
                <a:gd name="T5" fmla="*/ 0 h 29"/>
                <a:gd name="T6" fmla="*/ 185 w 185"/>
                <a:gd name="T7" fmla="*/ 15 h 29"/>
                <a:gd name="T8" fmla="*/ 185 w 185"/>
                <a:gd name="T9" fmla="*/ 29 h 29"/>
                <a:gd name="T10" fmla="*/ 171 w 185"/>
                <a:gd name="T11" fmla="*/ 29 h 29"/>
                <a:gd name="T12" fmla="*/ 14 w 185"/>
                <a:gd name="T13" fmla="*/ 29 h 29"/>
                <a:gd name="T14" fmla="*/ 0 w 185"/>
                <a:gd name="T15" fmla="*/ 29 h 29"/>
                <a:gd name="T16" fmla="*/ 0 w 185"/>
                <a:gd name="T17" fmla="*/ 15 h 29"/>
                <a:gd name="T18" fmla="*/ 0 w 185"/>
                <a:gd name="T19" fmla="*/ 0 h 29"/>
                <a:gd name="T20" fmla="*/ 14 w 185"/>
                <a:gd name="T21" fmla="*/ 0 h 29"/>
                <a:gd name="T22" fmla="*/ 14 w 185"/>
                <a:gd name="T2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29">
                  <a:moveTo>
                    <a:pt x="14" y="0"/>
                  </a:moveTo>
                  <a:lnTo>
                    <a:pt x="171" y="0"/>
                  </a:lnTo>
                  <a:lnTo>
                    <a:pt x="185" y="0"/>
                  </a:lnTo>
                  <a:lnTo>
                    <a:pt x="185" y="15"/>
                  </a:lnTo>
                  <a:lnTo>
                    <a:pt x="185" y="29"/>
                  </a:lnTo>
                  <a:lnTo>
                    <a:pt x="171" y="29"/>
                  </a:lnTo>
                  <a:lnTo>
                    <a:pt x="14" y="29"/>
                  </a:lnTo>
                  <a:lnTo>
                    <a:pt x="0" y="29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07" name="Freeform 43"/>
            <p:cNvSpPr>
              <a:spLocks/>
            </p:cNvSpPr>
            <p:nvPr/>
          </p:nvSpPr>
          <p:spPr bwMode="auto">
            <a:xfrm>
              <a:off x="4206" y="2415"/>
              <a:ext cx="185" cy="29"/>
            </a:xfrm>
            <a:custGeom>
              <a:avLst/>
              <a:gdLst>
                <a:gd name="T0" fmla="*/ 1 w 13"/>
                <a:gd name="T1" fmla="*/ 0 h 2"/>
                <a:gd name="T2" fmla="*/ 12 w 13"/>
                <a:gd name="T3" fmla="*/ 0 h 2"/>
                <a:gd name="T4" fmla="*/ 13 w 13"/>
                <a:gd name="T5" fmla="*/ 0 h 2"/>
                <a:gd name="T6" fmla="*/ 13 w 13"/>
                <a:gd name="T7" fmla="*/ 1 h 2"/>
                <a:gd name="T8" fmla="*/ 13 w 13"/>
                <a:gd name="T9" fmla="*/ 2 h 2"/>
                <a:gd name="T10" fmla="*/ 12 w 13"/>
                <a:gd name="T11" fmla="*/ 2 h 2"/>
                <a:gd name="T12" fmla="*/ 1 w 13"/>
                <a:gd name="T13" fmla="*/ 2 h 2"/>
                <a:gd name="T14" fmla="*/ 0 w 13"/>
                <a:gd name="T15" fmla="*/ 2 h 2"/>
                <a:gd name="T16" fmla="*/ 0 w 13"/>
                <a:gd name="T17" fmla="*/ 1 h 2"/>
                <a:gd name="T18" fmla="*/ 0 w 13"/>
                <a:gd name="T19" fmla="*/ 0 h 2"/>
                <a:gd name="T20" fmla="*/ 1 w 13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">
                  <a:moveTo>
                    <a:pt x="1" y="0"/>
                  </a:moveTo>
                  <a:lnTo>
                    <a:pt x="12" y="0"/>
                  </a:lnTo>
                  <a:lnTo>
                    <a:pt x="13" y="0"/>
                  </a:lnTo>
                  <a:lnTo>
                    <a:pt x="13" y="1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08" name="Freeform 44"/>
            <p:cNvSpPr>
              <a:spLocks/>
            </p:cNvSpPr>
            <p:nvPr/>
          </p:nvSpPr>
          <p:spPr bwMode="auto">
            <a:xfrm>
              <a:off x="4206" y="2330"/>
              <a:ext cx="85" cy="85"/>
            </a:xfrm>
            <a:custGeom>
              <a:avLst/>
              <a:gdLst>
                <a:gd name="T0" fmla="*/ 0 w 6"/>
                <a:gd name="T1" fmla="*/ 6 h 6"/>
                <a:gd name="T2" fmla="*/ 1 w 6"/>
                <a:gd name="T3" fmla="*/ 6 h 6"/>
                <a:gd name="T4" fmla="*/ 3 w 6"/>
                <a:gd name="T5" fmla="*/ 5 h 6"/>
                <a:gd name="T6" fmla="*/ 5 w 6"/>
                <a:gd name="T7" fmla="*/ 3 h 6"/>
                <a:gd name="T8" fmla="*/ 6 w 6"/>
                <a:gd name="T9" fmla="*/ 2 h 6"/>
                <a:gd name="T10" fmla="*/ 6 w 6"/>
                <a:gd name="T11" fmla="*/ 1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1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09" name="Freeform 45"/>
            <p:cNvSpPr>
              <a:spLocks/>
            </p:cNvSpPr>
            <p:nvPr/>
          </p:nvSpPr>
          <p:spPr bwMode="auto">
            <a:xfrm>
              <a:off x="4263" y="2330"/>
              <a:ext cx="57" cy="85"/>
            </a:xfrm>
            <a:custGeom>
              <a:avLst/>
              <a:gdLst>
                <a:gd name="T0" fmla="*/ 0 w 4"/>
                <a:gd name="T1" fmla="*/ 6 h 6"/>
                <a:gd name="T2" fmla="*/ 1 w 4"/>
                <a:gd name="T3" fmla="*/ 6 h 6"/>
                <a:gd name="T4" fmla="*/ 2 w 4"/>
                <a:gd name="T5" fmla="*/ 5 h 6"/>
                <a:gd name="T6" fmla="*/ 3 w 4"/>
                <a:gd name="T7" fmla="*/ 4 h 6"/>
                <a:gd name="T8" fmla="*/ 4 w 4"/>
                <a:gd name="T9" fmla="*/ 3 h 6"/>
                <a:gd name="T10" fmla="*/ 4 w 4"/>
                <a:gd name="T11" fmla="*/ 1 h 6"/>
                <a:gd name="T12" fmla="*/ 4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1" y="6"/>
                  </a:lnTo>
                  <a:lnTo>
                    <a:pt x="2" y="5"/>
                  </a:lnTo>
                  <a:lnTo>
                    <a:pt x="3" y="4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0" name="Freeform 46"/>
            <p:cNvSpPr>
              <a:spLocks/>
            </p:cNvSpPr>
            <p:nvPr/>
          </p:nvSpPr>
          <p:spPr bwMode="auto">
            <a:xfrm>
              <a:off x="4191" y="2487"/>
              <a:ext cx="200" cy="43"/>
            </a:xfrm>
            <a:custGeom>
              <a:avLst/>
              <a:gdLst>
                <a:gd name="T0" fmla="*/ 29 w 200"/>
                <a:gd name="T1" fmla="*/ 0 h 43"/>
                <a:gd name="T2" fmla="*/ 186 w 200"/>
                <a:gd name="T3" fmla="*/ 14 h 43"/>
                <a:gd name="T4" fmla="*/ 200 w 200"/>
                <a:gd name="T5" fmla="*/ 28 h 43"/>
                <a:gd name="T6" fmla="*/ 200 w 200"/>
                <a:gd name="T7" fmla="*/ 28 h 43"/>
                <a:gd name="T8" fmla="*/ 200 w 200"/>
                <a:gd name="T9" fmla="*/ 43 h 43"/>
                <a:gd name="T10" fmla="*/ 172 w 200"/>
                <a:gd name="T11" fmla="*/ 43 h 43"/>
                <a:gd name="T12" fmla="*/ 29 w 200"/>
                <a:gd name="T13" fmla="*/ 28 h 43"/>
                <a:gd name="T14" fmla="*/ 15 w 200"/>
                <a:gd name="T15" fmla="*/ 28 h 43"/>
                <a:gd name="T16" fmla="*/ 0 w 200"/>
                <a:gd name="T17" fmla="*/ 14 h 43"/>
                <a:gd name="T18" fmla="*/ 15 w 200"/>
                <a:gd name="T19" fmla="*/ 14 h 43"/>
                <a:gd name="T20" fmla="*/ 29 w 200"/>
                <a:gd name="T21" fmla="*/ 0 h 43"/>
                <a:gd name="T22" fmla="*/ 29 w 20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43">
                  <a:moveTo>
                    <a:pt x="29" y="0"/>
                  </a:moveTo>
                  <a:lnTo>
                    <a:pt x="186" y="14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200" y="43"/>
                  </a:lnTo>
                  <a:lnTo>
                    <a:pt x="172" y="43"/>
                  </a:lnTo>
                  <a:lnTo>
                    <a:pt x="29" y="28"/>
                  </a:lnTo>
                  <a:lnTo>
                    <a:pt x="15" y="28"/>
                  </a:lnTo>
                  <a:lnTo>
                    <a:pt x="0" y="14"/>
                  </a:lnTo>
                  <a:lnTo>
                    <a:pt x="15" y="1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1" name="Freeform 47"/>
            <p:cNvSpPr>
              <a:spLocks/>
            </p:cNvSpPr>
            <p:nvPr/>
          </p:nvSpPr>
          <p:spPr bwMode="auto">
            <a:xfrm>
              <a:off x="4191" y="2487"/>
              <a:ext cx="200" cy="43"/>
            </a:xfrm>
            <a:custGeom>
              <a:avLst/>
              <a:gdLst>
                <a:gd name="T0" fmla="*/ 2 w 14"/>
                <a:gd name="T1" fmla="*/ 0 h 3"/>
                <a:gd name="T2" fmla="*/ 13 w 14"/>
                <a:gd name="T3" fmla="*/ 1 h 3"/>
                <a:gd name="T4" fmla="*/ 14 w 14"/>
                <a:gd name="T5" fmla="*/ 2 h 3"/>
                <a:gd name="T6" fmla="*/ 14 w 14"/>
                <a:gd name="T7" fmla="*/ 2 h 3"/>
                <a:gd name="T8" fmla="*/ 14 w 14"/>
                <a:gd name="T9" fmla="*/ 3 h 3"/>
                <a:gd name="T10" fmla="*/ 12 w 14"/>
                <a:gd name="T11" fmla="*/ 3 h 3"/>
                <a:gd name="T12" fmla="*/ 2 w 14"/>
                <a:gd name="T13" fmla="*/ 2 h 3"/>
                <a:gd name="T14" fmla="*/ 1 w 14"/>
                <a:gd name="T15" fmla="*/ 2 h 3"/>
                <a:gd name="T16" fmla="*/ 0 w 14"/>
                <a:gd name="T17" fmla="*/ 1 h 3"/>
                <a:gd name="T18" fmla="*/ 1 w 14"/>
                <a:gd name="T19" fmla="*/ 1 h 3"/>
                <a:gd name="T20" fmla="*/ 2 w 1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">
                  <a:moveTo>
                    <a:pt x="2" y="0"/>
                  </a:moveTo>
                  <a:lnTo>
                    <a:pt x="13" y="1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2" name="Freeform 48"/>
            <p:cNvSpPr>
              <a:spLocks/>
            </p:cNvSpPr>
            <p:nvPr/>
          </p:nvSpPr>
          <p:spPr bwMode="auto">
            <a:xfrm>
              <a:off x="4191" y="2573"/>
              <a:ext cx="200" cy="28"/>
            </a:xfrm>
            <a:custGeom>
              <a:avLst/>
              <a:gdLst>
                <a:gd name="T0" fmla="*/ 29 w 200"/>
                <a:gd name="T1" fmla="*/ 0 h 28"/>
                <a:gd name="T2" fmla="*/ 186 w 200"/>
                <a:gd name="T3" fmla="*/ 0 h 28"/>
                <a:gd name="T4" fmla="*/ 200 w 200"/>
                <a:gd name="T5" fmla="*/ 14 h 28"/>
                <a:gd name="T6" fmla="*/ 200 w 200"/>
                <a:gd name="T7" fmla="*/ 28 h 28"/>
                <a:gd name="T8" fmla="*/ 200 w 200"/>
                <a:gd name="T9" fmla="*/ 28 h 28"/>
                <a:gd name="T10" fmla="*/ 172 w 200"/>
                <a:gd name="T11" fmla="*/ 28 h 28"/>
                <a:gd name="T12" fmla="*/ 29 w 200"/>
                <a:gd name="T13" fmla="*/ 28 h 28"/>
                <a:gd name="T14" fmla="*/ 15 w 200"/>
                <a:gd name="T15" fmla="*/ 14 h 28"/>
                <a:gd name="T16" fmla="*/ 0 w 200"/>
                <a:gd name="T17" fmla="*/ 14 h 28"/>
                <a:gd name="T18" fmla="*/ 15 w 200"/>
                <a:gd name="T19" fmla="*/ 0 h 28"/>
                <a:gd name="T20" fmla="*/ 29 w 200"/>
                <a:gd name="T21" fmla="*/ 0 h 28"/>
                <a:gd name="T22" fmla="*/ 29 w 200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28">
                  <a:moveTo>
                    <a:pt x="29" y="0"/>
                  </a:moveTo>
                  <a:lnTo>
                    <a:pt x="186" y="0"/>
                  </a:lnTo>
                  <a:lnTo>
                    <a:pt x="200" y="14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72" y="28"/>
                  </a:lnTo>
                  <a:lnTo>
                    <a:pt x="29" y="28"/>
                  </a:lnTo>
                  <a:lnTo>
                    <a:pt x="15" y="14"/>
                  </a:lnTo>
                  <a:lnTo>
                    <a:pt x="0" y="14"/>
                  </a:lnTo>
                  <a:lnTo>
                    <a:pt x="15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3" name="Freeform 49"/>
            <p:cNvSpPr>
              <a:spLocks/>
            </p:cNvSpPr>
            <p:nvPr/>
          </p:nvSpPr>
          <p:spPr bwMode="auto">
            <a:xfrm>
              <a:off x="4191" y="2573"/>
              <a:ext cx="200" cy="28"/>
            </a:xfrm>
            <a:custGeom>
              <a:avLst/>
              <a:gdLst>
                <a:gd name="T0" fmla="*/ 2 w 14"/>
                <a:gd name="T1" fmla="*/ 0 h 2"/>
                <a:gd name="T2" fmla="*/ 13 w 14"/>
                <a:gd name="T3" fmla="*/ 0 h 2"/>
                <a:gd name="T4" fmla="*/ 14 w 14"/>
                <a:gd name="T5" fmla="*/ 1 h 2"/>
                <a:gd name="T6" fmla="*/ 14 w 14"/>
                <a:gd name="T7" fmla="*/ 2 h 2"/>
                <a:gd name="T8" fmla="*/ 14 w 14"/>
                <a:gd name="T9" fmla="*/ 2 h 2"/>
                <a:gd name="T10" fmla="*/ 12 w 14"/>
                <a:gd name="T11" fmla="*/ 2 h 2"/>
                <a:gd name="T12" fmla="*/ 2 w 14"/>
                <a:gd name="T13" fmla="*/ 2 h 2"/>
                <a:gd name="T14" fmla="*/ 1 w 14"/>
                <a:gd name="T15" fmla="*/ 1 h 2"/>
                <a:gd name="T16" fmla="*/ 0 w 14"/>
                <a:gd name="T17" fmla="*/ 1 h 2"/>
                <a:gd name="T18" fmla="*/ 1 w 14"/>
                <a:gd name="T19" fmla="*/ 0 h 2"/>
                <a:gd name="T20" fmla="*/ 2 w 14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">
                  <a:moveTo>
                    <a:pt x="2" y="0"/>
                  </a:moveTo>
                  <a:lnTo>
                    <a:pt x="13" y="0"/>
                  </a:lnTo>
                  <a:lnTo>
                    <a:pt x="14" y="1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4" name="Freeform 50"/>
            <p:cNvSpPr>
              <a:spLocks/>
            </p:cNvSpPr>
            <p:nvPr/>
          </p:nvSpPr>
          <p:spPr bwMode="auto">
            <a:xfrm>
              <a:off x="4191" y="2644"/>
              <a:ext cx="200" cy="43"/>
            </a:xfrm>
            <a:custGeom>
              <a:avLst/>
              <a:gdLst>
                <a:gd name="T0" fmla="*/ 29 w 200"/>
                <a:gd name="T1" fmla="*/ 0 h 43"/>
                <a:gd name="T2" fmla="*/ 186 w 200"/>
                <a:gd name="T3" fmla="*/ 14 h 43"/>
                <a:gd name="T4" fmla="*/ 200 w 200"/>
                <a:gd name="T5" fmla="*/ 14 h 43"/>
                <a:gd name="T6" fmla="*/ 200 w 200"/>
                <a:gd name="T7" fmla="*/ 29 h 43"/>
                <a:gd name="T8" fmla="*/ 200 w 200"/>
                <a:gd name="T9" fmla="*/ 29 h 43"/>
                <a:gd name="T10" fmla="*/ 172 w 200"/>
                <a:gd name="T11" fmla="*/ 43 h 43"/>
                <a:gd name="T12" fmla="*/ 29 w 200"/>
                <a:gd name="T13" fmla="*/ 29 h 43"/>
                <a:gd name="T14" fmla="*/ 15 w 200"/>
                <a:gd name="T15" fmla="*/ 29 h 43"/>
                <a:gd name="T16" fmla="*/ 0 w 200"/>
                <a:gd name="T17" fmla="*/ 14 h 43"/>
                <a:gd name="T18" fmla="*/ 15 w 200"/>
                <a:gd name="T19" fmla="*/ 0 h 43"/>
                <a:gd name="T20" fmla="*/ 29 w 200"/>
                <a:gd name="T21" fmla="*/ 0 h 43"/>
                <a:gd name="T22" fmla="*/ 29 w 20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43">
                  <a:moveTo>
                    <a:pt x="29" y="0"/>
                  </a:moveTo>
                  <a:lnTo>
                    <a:pt x="186" y="14"/>
                  </a:lnTo>
                  <a:lnTo>
                    <a:pt x="200" y="14"/>
                  </a:lnTo>
                  <a:lnTo>
                    <a:pt x="200" y="29"/>
                  </a:lnTo>
                  <a:lnTo>
                    <a:pt x="200" y="29"/>
                  </a:lnTo>
                  <a:lnTo>
                    <a:pt x="172" y="43"/>
                  </a:lnTo>
                  <a:lnTo>
                    <a:pt x="29" y="29"/>
                  </a:lnTo>
                  <a:lnTo>
                    <a:pt x="15" y="29"/>
                  </a:lnTo>
                  <a:lnTo>
                    <a:pt x="0" y="14"/>
                  </a:lnTo>
                  <a:lnTo>
                    <a:pt x="15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5" name="Freeform 51"/>
            <p:cNvSpPr>
              <a:spLocks/>
            </p:cNvSpPr>
            <p:nvPr/>
          </p:nvSpPr>
          <p:spPr bwMode="auto">
            <a:xfrm>
              <a:off x="4191" y="2644"/>
              <a:ext cx="200" cy="43"/>
            </a:xfrm>
            <a:custGeom>
              <a:avLst/>
              <a:gdLst>
                <a:gd name="T0" fmla="*/ 2 w 14"/>
                <a:gd name="T1" fmla="*/ 0 h 3"/>
                <a:gd name="T2" fmla="*/ 13 w 14"/>
                <a:gd name="T3" fmla="*/ 1 h 3"/>
                <a:gd name="T4" fmla="*/ 14 w 14"/>
                <a:gd name="T5" fmla="*/ 1 h 3"/>
                <a:gd name="T6" fmla="*/ 14 w 14"/>
                <a:gd name="T7" fmla="*/ 2 h 3"/>
                <a:gd name="T8" fmla="*/ 14 w 14"/>
                <a:gd name="T9" fmla="*/ 2 h 3"/>
                <a:gd name="T10" fmla="*/ 12 w 14"/>
                <a:gd name="T11" fmla="*/ 3 h 3"/>
                <a:gd name="T12" fmla="*/ 2 w 14"/>
                <a:gd name="T13" fmla="*/ 2 h 3"/>
                <a:gd name="T14" fmla="*/ 1 w 14"/>
                <a:gd name="T15" fmla="*/ 2 h 3"/>
                <a:gd name="T16" fmla="*/ 0 w 14"/>
                <a:gd name="T17" fmla="*/ 1 h 3"/>
                <a:gd name="T18" fmla="*/ 1 w 14"/>
                <a:gd name="T19" fmla="*/ 0 h 3"/>
                <a:gd name="T20" fmla="*/ 2 w 1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">
                  <a:moveTo>
                    <a:pt x="2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6" name="Freeform 52"/>
            <p:cNvSpPr>
              <a:spLocks/>
            </p:cNvSpPr>
            <p:nvPr/>
          </p:nvSpPr>
          <p:spPr bwMode="auto">
            <a:xfrm>
              <a:off x="4191" y="2716"/>
              <a:ext cx="200" cy="42"/>
            </a:xfrm>
            <a:custGeom>
              <a:avLst/>
              <a:gdLst>
                <a:gd name="T0" fmla="*/ 29 w 200"/>
                <a:gd name="T1" fmla="*/ 0 h 42"/>
                <a:gd name="T2" fmla="*/ 186 w 200"/>
                <a:gd name="T3" fmla="*/ 14 h 42"/>
                <a:gd name="T4" fmla="*/ 200 w 200"/>
                <a:gd name="T5" fmla="*/ 28 h 42"/>
                <a:gd name="T6" fmla="*/ 200 w 200"/>
                <a:gd name="T7" fmla="*/ 28 h 42"/>
                <a:gd name="T8" fmla="*/ 200 w 200"/>
                <a:gd name="T9" fmla="*/ 42 h 42"/>
                <a:gd name="T10" fmla="*/ 172 w 200"/>
                <a:gd name="T11" fmla="*/ 42 h 42"/>
                <a:gd name="T12" fmla="*/ 29 w 200"/>
                <a:gd name="T13" fmla="*/ 28 h 42"/>
                <a:gd name="T14" fmla="*/ 15 w 200"/>
                <a:gd name="T15" fmla="*/ 28 h 42"/>
                <a:gd name="T16" fmla="*/ 0 w 200"/>
                <a:gd name="T17" fmla="*/ 14 h 42"/>
                <a:gd name="T18" fmla="*/ 15 w 200"/>
                <a:gd name="T19" fmla="*/ 14 h 42"/>
                <a:gd name="T20" fmla="*/ 29 w 200"/>
                <a:gd name="T21" fmla="*/ 0 h 42"/>
                <a:gd name="T22" fmla="*/ 29 w 200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42">
                  <a:moveTo>
                    <a:pt x="29" y="0"/>
                  </a:moveTo>
                  <a:lnTo>
                    <a:pt x="186" y="14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200" y="42"/>
                  </a:lnTo>
                  <a:lnTo>
                    <a:pt x="172" y="42"/>
                  </a:lnTo>
                  <a:lnTo>
                    <a:pt x="29" y="28"/>
                  </a:lnTo>
                  <a:lnTo>
                    <a:pt x="15" y="28"/>
                  </a:lnTo>
                  <a:lnTo>
                    <a:pt x="0" y="14"/>
                  </a:lnTo>
                  <a:lnTo>
                    <a:pt x="15" y="1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7" name="Freeform 53"/>
            <p:cNvSpPr>
              <a:spLocks/>
            </p:cNvSpPr>
            <p:nvPr/>
          </p:nvSpPr>
          <p:spPr bwMode="auto">
            <a:xfrm>
              <a:off x="4191" y="2716"/>
              <a:ext cx="200" cy="42"/>
            </a:xfrm>
            <a:custGeom>
              <a:avLst/>
              <a:gdLst>
                <a:gd name="T0" fmla="*/ 2 w 14"/>
                <a:gd name="T1" fmla="*/ 0 h 3"/>
                <a:gd name="T2" fmla="*/ 13 w 14"/>
                <a:gd name="T3" fmla="*/ 1 h 3"/>
                <a:gd name="T4" fmla="*/ 14 w 14"/>
                <a:gd name="T5" fmla="*/ 2 h 3"/>
                <a:gd name="T6" fmla="*/ 14 w 14"/>
                <a:gd name="T7" fmla="*/ 2 h 3"/>
                <a:gd name="T8" fmla="*/ 14 w 14"/>
                <a:gd name="T9" fmla="*/ 3 h 3"/>
                <a:gd name="T10" fmla="*/ 12 w 14"/>
                <a:gd name="T11" fmla="*/ 3 h 3"/>
                <a:gd name="T12" fmla="*/ 2 w 14"/>
                <a:gd name="T13" fmla="*/ 2 h 3"/>
                <a:gd name="T14" fmla="*/ 1 w 14"/>
                <a:gd name="T15" fmla="*/ 2 h 3"/>
                <a:gd name="T16" fmla="*/ 0 w 14"/>
                <a:gd name="T17" fmla="*/ 1 h 3"/>
                <a:gd name="T18" fmla="*/ 1 w 14"/>
                <a:gd name="T19" fmla="*/ 1 h 3"/>
                <a:gd name="T20" fmla="*/ 2 w 1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">
                  <a:moveTo>
                    <a:pt x="2" y="0"/>
                  </a:moveTo>
                  <a:lnTo>
                    <a:pt x="13" y="1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8" name="Freeform 54"/>
            <p:cNvSpPr>
              <a:spLocks/>
            </p:cNvSpPr>
            <p:nvPr/>
          </p:nvSpPr>
          <p:spPr bwMode="auto">
            <a:xfrm>
              <a:off x="4191" y="2801"/>
              <a:ext cx="200" cy="43"/>
            </a:xfrm>
            <a:custGeom>
              <a:avLst/>
              <a:gdLst>
                <a:gd name="T0" fmla="*/ 29 w 200"/>
                <a:gd name="T1" fmla="*/ 0 h 43"/>
                <a:gd name="T2" fmla="*/ 186 w 200"/>
                <a:gd name="T3" fmla="*/ 15 h 43"/>
                <a:gd name="T4" fmla="*/ 200 w 200"/>
                <a:gd name="T5" fmla="*/ 15 h 43"/>
                <a:gd name="T6" fmla="*/ 200 w 200"/>
                <a:gd name="T7" fmla="*/ 29 h 43"/>
                <a:gd name="T8" fmla="*/ 200 w 200"/>
                <a:gd name="T9" fmla="*/ 29 h 43"/>
                <a:gd name="T10" fmla="*/ 172 w 200"/>
                <a:gd name="T11" fmla="*/ 43 h 43"/>
                <a:gd name="T12" fmla="*/ 29 w 200"/>
                <a:gd name="T13" fmla="*/ 29 h 43"/>
                <a:gd name="T14" fmla="*/ 15 w 200"/>
                <a:gd name="T15" fmla="*/ 29 h 43"/>
                <a:gd name="T16" fmla="*/ 0 w 200"/>
                <a:gd name="T17" fmla="*/ 15 h 43"/>
                <a:gd name="T18" fmla="*/ 15 w 200"/>
                <a:gd name="T19" fmla="*/ 0 h 43"/>
                <a:gd name="T20" fmla="*/ 29 w 200"/>
                <a:gd name="T21" fmla="*/ 0 h 43"/>
                <a:gd name="T22" fmla="*/ 29 w 20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43">
                  <a:moveTo>
                    <a:pt x="29" y="0"/>
                  </a:moveTo>
                  <a:lnTo>
                    <a:pt x="186" y="15"/>
                  </a:lnTo>
                  <a:lnTo>
                    <a:pt x="200" y="15"/>
                  </a:lnTo>
                  <a:lnTo>
                    <a:pt x="200" y="29"/>
                  </a:lnTo>
                  <a:lnTo>
                    <a:pt x="200" y="29"/>
                  </a:lnTo>
                  <a:lnTo>
                    <a:pt x="172" y="43"/>
                  </a:lnTo>
                  <a:lnTo>
                    <a:pt x="29" y="29"/>
                  </a:lnTo>
                  <a:lnTo>
                    <a:pt x="15" y="29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19" name="Freeform 55"/>
            <p:cNvSpPr>
              <a:spLocks/>
            </p:cNvSpPr>
            <p:nvPr/>
          </p:nvSpPr>
          <p:spPr bwMode="auto">
            <a:xfrm>
              <a:off x="4191" y="2801"/>
              <a:ext cx="200" cy="43"/>
            </a:xfrm>
            <a:custGeom>
              <a:avLst/>
              <a:gdLst>
                <a:gd name="T0" fmla="*/ 2 w 14"/>
                <a:gd name="T1" fmla="*/ 0 h 3"/>
                <a:gd name="T2" fmla="*/ 13 w 14"/>
                <a:gd name="T3" fmla="*/ 1 h 3"/>
                <a:gd name="T4" fmla="*/ 14 w 14"/>
                <a:gd name="T5" fmla="*/ 1 h 3"/>
                <a:gd name="T6" fmla="*/ 14 w 14"/>
                <a:gd name="T7" fmla="*/ 2 h 3"/>
                <a:gd name="T8" fmla="*/ 14 w 14"/>
                <a:gd name="T9" fmla="*/ 2 h 3"/>
                <a:gd name="T10" fmla="*/ 12 w 14"/>
                <a:gd name="T11" fmla="*/ 3 h 3"/>
                <a:gd name="T12" fmla="*/ 2 w 14"/>
                <a:gd name="T13" fmla="*/ 2 h 3"/>
                <a:gd name="T14" fmla="*/ 1 w 14"/>
                <a:gd name="T15" fmla="*/ 2 h 3"/>
                <a:gd name="T16" fmla="*/ 0 w 14"/>
                <a:gd name="T17" fmla="*/ 1 h 3"/>
                <a:gd name="T18" fmla="*/ 1 w 14"/>
                <a:gd name="T19" fmla="*/ 0 h 3"/>
                <a:gd name="T20" fmla="*/ 2 w 1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">
                  <a:moveTo>
                    <a:pt x="2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0" name="Freeform 56"/>
            <p:cNvSpPr>
              <a:spLocks/>
            </p:cNvSpPr>
            <p:nvPr/>
          </p:nvSpPr>
          <p:spPr bwMode="auto">
            <a:xfrm>
              <a:off x="4191" y="2887"/>
              <a:ext cx="200" cy="29"/>
            </a:xfrm>
            <a:custGeom>
              <a:avLst/>
              <a:gdLst>
                <a:gd name="T0" fmla="*/ 29 w 200"/>
                <a:gd name="T1" fmla="*/ 0 h 29"/>
                <a:gd name="T2" fmla="*/ 186 w 200"/>
                <a:gd name="T3" fmla="*/ 0 h 29"/>
                <a:gd name="T4" fmla="*/ 200 w 200"/>
                <a:gd name="T5" fmla="*/ 0 h 29"/>
                <a:gd name="T6" fmla="*/ 200 w 200"/>
                <a:gd name="T7" fmla="*/ 14 h 29"/>
                <a:gd name="T8" fmla="*/ 200 w 200"/>
                <a:gd name="T9" fmla="*/ 29 h 29"/>
                <a:gd name="T10" fmla="*/ 172 w 200"/>
                <a:gd name="T11" fmla="*/ 29 h 29"/>
                <a:gd name="T12" fmla="*/ 29 w 200"/>
                <a:gd name="T13" fmla="*/ 29 h 29"/>
                <a:gd name="T14" fmla="*/ 15 w 200"/>
                <a:gd name="T15" fmla="*/ 14 h 29"/>
                <a:gd name="T16" fmla="*/ 0 w 200"/>
                <a:gd name="T17" fmla="*/ 14 h 29"/>
                <a:gd name="T18" fmla="*/ 15 w 200"/>
                <a:gd name="T19" fmla="*/ 0 h 29"/>
                <a:gd name="T20" fmla="*/ 29 w 200"/>
                <a:gd name="T21" fmla="*/ 0 h 29"/>
                <a:gd name="T22" fmla="*/ 29 w 200"/>
                <a:gd name="T2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29">
                  <a:moveTo>
                    <a:pt x="29" y="0"/>
                  </a:moveTo>
                  <a:lnTo>
                    <a:pt x="186" y="0"/>
                  </a:lnTo>
                  <a:lnTo>
                    <a:pt x="200" y="0"/>
                  </a:lnTo>
                  <a:lnTo>
                    <a:pt x="200" y="14"/>
                  </a:lnTo>
                  <a:lnTo>
                    <a:pt x="200" y="29"/>
                  </a:lnTo>
                  <a:lnTo>
                    <a:pt x="172" y="29"/>
                  </a:lnTo>
                  <a:lnTo>
                    <a:pt x="29" y="29"/>
                  </a:lnTo>
                  <a:lnTo>
                    <a:pt x="15" y="14"/>
                  </a:lnTo>
                  <a:lnTo>
                    <a:pt x="0" y="14"/>
                  </a:lnTo>
                  <a:lnTo>
                    <a:pt x="15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1" name="Freeform 57"/>
            <p:cNvSpPr>
              <a:spLocks/>
            </p:cNvSpPr>
            <p:nvPr/>
          </p:nvSpPr>
          <p:spPr bwMode="auto">
            <a:xfrm>
              <a:off x="4191" y="2887"/>
              <a:ext cx="200" cy="29"/>
            </a:xfrm>
            <a:custGeom>
              <a:avLst/>
              <a:gdLst>
                <a:gd name="T0" fmla="*/ 2 w 14"/>
                <a:gd name="T1" fmla="*/ 0 h 2"/>
                <a:gd name="T2" fmla="*/ 13 w 14"/>
                <a:gd name="T3" fmla="*/ 0 h 2"/>
                <a:gd name="T4" fmla="*/ 14 w 14"/>
                <a:gd name="T5" fmla="*/ 0 h 2"/>
                <a:gd name="T6" fmla="*/ 14 w 14"/>
                <a:gd name="T7" fmla="*/ 1 h 2"/>
                <a:gd name="T8" fmla="*/ 14 w 14"/>
                <a:gd name="T9" fmla="*/ 2 h 2"/>
                <a:gd name="T10" fmla="*/ 12 w 14"/>
                <a:gd name="T11" fmla="*/ 2 h 2"/>
                <a:gd name="T12" fmla="*/ 2 w 14"/>
                <a:gd name="T13" fmla="*/ 2 h 2"/>
                <a:gd name="T14" fmla="*/ 1 w 14"/>
                <a:gd name="T15" fmla="*/ 1 h 2"/>
                <a:gd name="T16" fmla="*/ 0 w 14"/>
                <a:gd name="T17" fmla="*/ 1 h 2"/>
                <a:gd name="T18" fmla="*/ 1 w 14"/>
                <a:gd name="T19" fmla="*/ 0 h 2"/>
                <a:gd name="T20" fmla="*/ 2 w 14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">
                  <a:moveTo>
                    <a:pt x="2" y="0"/>
                  </a:moveTo>
                  <a:lnTo>
                    <a:pt x="13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2" name="Line 58"/>
            <p:cNvSpPr>
              <a:spLocks noChangeShapeType="1"/>
            </p:cNvSpPr>
            <p:nvPr/>
          </p:nvSpPr>
          <p:spPr bwMode="auto">
            <a:xfrm flipV="1">
              <a:off x="4206" y="2444"/>
              <a:ext cx="100" cy="5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3" name="Line 59"/>
            <p:cNvSpPr>
              <a:spLocks noChangeShapeType="1"/>
            </p:cNvSpPr>
            <p:nvPr/>
          </p:nvSpPr>
          <p:spPr bwMode="auto">
            <a:xfrm flipV="1">
              <a:off x="4206" y="2530"/>
              <a:ext cx="100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4" name="Line 60"/>
            <p:cNvSpPr>
              <a:spLocks noChangeShapeType="1"/>
            </p:cNvSpPr>
            <p:nvPr/>
          </p:nvSpPr>
          <p:spPr bwMode="auto">
            <a:xfrm flipV="1">
              <a:off x="4206" y="2601"/>
              <a:ext cx="100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5" name="Line 61"/>
            <p:cNvSpPr>
              <a:spLocks noChangeShapeType="1"/>
            </p:cNvSpPr>
            <p:nvPr/>
          </p:nvSpPr>
          <p:spPr bwMode="auto">
            <a:xfrm flipV="1">
              <a:off x="4206" y="2673"/>
              <a:ext cx="114" cy="5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6" name="Line 62"/>
            <p:cNvSpPr>
              <a:spLocks noChangeShapeType="1"/>
            </p:cNvSpPr>
            <p:nvPr/>
          </p:nvSpPr>
          <p:spPr bwMode="auto">
            <a:xfrm flipV="1">
              <a:off x="4206" y="2758"/>
              <a:ext cx="114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7" name="Line 63"/>
            <p:cNvSpPr>
              <a:spLocks noChangeShapeType="1"/>
            </p:cNvSpPr>
            <p:nvPr/>
          </p:nvSpPr>
          <p:spPr bwMode="auto">
            <a:xfrm flipV="1">
              <a:off x="4206" y="2830"/>
              <a:ext cx="114" cy="5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8" name="Line 64"/>
            <p:cNvSpPr>
              <a:spLocks noChangeShapeType="1"/>
            </p:cNvSpPr>
            <p:nvPr/>
          </p:nvSpPr>
          <p:spPr bwMode="auto">
            <a:xfrm flipH="1">
              <a:off x="4291" y="2830"/>
              <a:ext cx="100" cy="5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29" name="Line 65"/>
            <p:cNvSpPr>
              <a:spLocks noChangeShapeType="1"/>
            </p:cNvSpPr>
            <p:nvPr/>
          </p:nvSpPr>
          <p:spPr bwMode="auto">
            <a:xfrm flipH="1">
              <a:off x="4277" y="2758"/>
              <a:ext cx="114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30" name="Line 66"/>
            <p:cNvSpPr>
              <a:spLocks noChangeShapeType="1"/>
            </p:cNvSpPr>
            <p:nvPr/>
          </p:nvSpPr>
          <p:spPr bwMode="auto">
            <a:xfrm flipH="1">
              <a:off x="4277" y="2673"/>
              <a:ext cx="114" cy="5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31" name="Line 67"/>
            <p:cNvSpPr>
              <a:spLocks noChangeShapeType="1"/>
            </p:cNvSpPr>
            <p:nvPr/>
          </p:nvSpPr>
          <p:spPr bwMode="auto">
            <a:xfrm flipH="1">
              <a:off x="4277" y="2601"/>
              <a:ext cx="114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32" name="Line 68"/>
            <p:cNvSpPr>
              <a:spLocks noChangeShapeType="1"/>
            </p:cNvSpPr>
            <p:nvPr/>
          </p:nvSpPr>
          <p:spPr bwMode="auto">
            <a:xfrm flipH="1">
              <a:off x="4277" y="2530"/>
              <a:ext cx="114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33" name="Line 69"/>
            <p:cNvSpPr>
              <a:spLocks noChangeShapeType="1"/>
            </p:cNvSpPr>
            <p:nvPr/>
          </p:nvSpPr>
          <p:spPr bwMode="auto">
            <a:xfrm flipH="1">
              <a:off x="4277" y="2444"/>
              <a:ext cx="114" cy="5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34" name="Freeform 70"/>
            <p:cNvSpPr>
              <a:spLocks/>
            </p:cNvSpPr>
            <p:nvPr/>
          </p:nvSpPr>
          <p:spPr bwMode="auto">
            <a:xfrm>
              <a:off x="4277" y="2916"/>
              <a:ext cx="43" cy="57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2 w 3"/>
                <a:gd name="T5" fmla="*/ 1 h 4"/>
                <a:gd name="T6" fmla="*/ 1 w 3"/>
                <a:gd name="T7" fmla="*/ 2 h 4"/>
                <a:gd name="T8" fmla="*/ 0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35" name="Freeform 71"/>
            <p:cNvSpPr>
              <a:spLocks/>
            </p:cNvSpPr>
            <p:nvPr/>
          </p:nvSpPr>
          <p:spPr bwMode="auto">
            <a:xfrm>
              <a:off x="4306" y="2916"/>
              <a:ext cx="85" cy="57"/>
            </a:xfrm>
            <a:custGeom>
              <a:avLst/>
              <a:gdLst>
                <a:gd name="T0" fmla="*/ 6 w 6"/>
                <a:gd name="T1" fmla="*/ 0 h 4"/>
                <a:gd name="T2" fmla="*/ 4 w 6"/>
                <a:gd name="T3" fmla="*/ 0 h 4"/>
                <a:gd name="T4" fmla="*/ 3 w 6"/>
                <a:gd name="T5" fmla="*/ 1 h 4"/>
                <a:gd name="T6" fmla="*/ 1 w 6"/>
                <a:gd name="T7" fmla="*/ 2 h 4"/>
                <a:gd name="T8" fmla="*/ 0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36" name="Rectangle 72"/>
            <p:cNvSpPr>
              <a:spLocks noChangeArrowheads="1"/>
            </p:cNvSpPr>
            <p:nvPr/>
          </p:nvSpPr>
          <p:spPr bwMode="auto">
            <a:xfrm>
              <a:off x="4248" y="3030"/>
              <a:ext cx="70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 baseline="0">
                  <a:solidFill>
                    <a:srgbClr val="000000"/>
                  </a:solidFill>
                  <a:latin typeface="Times New Roman" pitchFamily="18" charset="0"/>
                </a:rPr>
                <a:t>m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9337" name="Freeform 73"/>
            <p:cNvSpPr>
              <a:spLocks/>
            </p:cNvSpPr>
            <p:nvPr/>
          </p:nvSpPr>
          <p:spPr bwMode="auto">
            <a:xfrm>
              <a:off x="3948" y="2630"/>
              <a:ext cx="701" cy="800"/>
            </a:xfrm>
            <a:custGeom>
              <a:avLst/>
              <a:gdLst>
                <a:gd name="T0" fmla="*/ 25 w 49"/>
                <a:gd name="T1" fmla="*/ 0 h 56"/>
                <a:gd name="T2" fmla="*/ 49 w 49"/>
                <a:gd name="T3" fmla="*/ 0 h 56"/>
                <a:gd name="T4" fmla="*/ 49 w 49"/>
                <a:gd name="T5" fmla="*/ 52 h 56"/>
                <a:gd name="T6" fmla="*/ 49 w 49"/>
                <a:gd name="T7" fmla="*/ 54 h 56"/>
                <a:gd name="T8" fmla="*/ 48 w 49"/>
                <a:gd name="T9" fmla="*/ 55 h 56"/>
                <a:gd name="T10" fmla="*/ 47 w 49"/>
                <a:gd name="T11" fmla="*/ 56 h 56"/>
                <a:gd name="T12" fmla="*/ 45 w 49"/>
                <a:gd name="T13" fmla="*/ 56 h 56"/>
                <a:gd name="T14" fmla="*/ 4 w 49"/>
                <a:gd name="T15" fmla="*/ 56 h 56"/>
                <a:gd name="T16" fmla="*/ 2 w 49"/>
                <a:gd name="T17" fmla="*/ 56 h 56"/>
                <a:gd name="T18" fmla="*/ 1 w 49"/>
                <a:gd name="T19" fmla="*/ 55 h 56"/>
                <a:gd name="T20" fmla="*/ 0 w 49"/>
                <a:gd name="T21" fmla="*/ 54 h 56"/>
                <a:gd name="T22" fmla="*/ 0 w 49"/>
                <a:gd name="T23" fmla="*/ 52 h 56"/>
                <a:gd name="T24" fmla="*/ 0 w 49"/>
                <a:gd name="T25" fmla="*/ 0 h 56"/>
                <a:gd name="T26" fmla="*/ 20 w 49"/>
                <a:gd name="T2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lnTo>
                    <a:pt x="49" y="0"/>
                  </a:lnTo>
                  <a:lnTo>
                    <a:pt x="49" y="52"/>
                  </a:lnTo>
                  <a:lnTo>
                    <a:pt x="49" y="54"/>
                  </a:lnTo>
                  <a:lnTo>
                    <a:pt x="48" y="55"/>
                  </a:lnTo>
                  <a:lnTo>
                    <a:pt x="47" y="56"/>
                  </a:lnTo>
                  <a:lnTo>
                    <a:pt x="45" y="56"/>
                  </a:lnTo>
                  <a:lnTo>
                    <a:pt x="4" y="56"/>
                  </a:lnTo>
                  <a:lnTo>
                    <a:pt x="2" y="56"/>
                  </a:lnTo>
                  <a:lnTo>
                    <a:pt x="1" y="55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0"/>
                  </a:lnTo>
                  <a:lnTo>
                    <a:pt x="20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38" name="Freeform 74"/>
            <p:cNvSpPr>
              <a:spLocks/>
            </p:cNvSpPr>
            <p:nvPr/>
          </p:nvSpPr>
          <p:spPr bwMode="auto">
            <a:xfrm>
              <a:off x="3991" y="2630"/>
              <a:ext cx="629" cy="772"/>
            </a:xfrm>
            <a:custGeom>
              <a:avLst/>
              <a:gdLst>
                <a:gd name="T0" fmla="*/ 44 w 44"/>
                <a:gd name="T1" fmla="*/ 0 h 54"/>
                <a:gd name="T2" fmla="*/ 44 w 44"/>
                <a:gd name="T3" fmla="*/ 50 h 54"/>
                <a:gd name="T4" fmla="*/ 43 w 44"/>
                <a:gd name="T5" fmla="*/ 51 h 54"/>
                <a:gd name="T6" fmla="*/ 43 w 44"/>
                <a:gd name="T7" fmla="*/ 52 h 54"/>
                <a:gd name="T8" fmla="*/ 41 w 44"/>
                <a:gd name="T9" fmla="*/ 53 h 54"/>
                <a:gd name="T10" fmla="*/ 40 w 44"/>
                <a:gd name="T11" fmla="*/ 54 h 54"/>
                <a:gd name="T12" fmla="*/ 4 w 44"/>
                <a:gd name="T13" fmla="*/ 54 h 54"/>
                <a:gd name="T14" fmla="*/ 2 w 44"/>
                <a:gd name="T15" fmla="*/ 53 h 54"/>
                <a:gd name="T16" fmla="*/ 1 w 44"/>
                <a:gd name="T17" fmla="*/ 52 h 54"/>
                <a:gd name="T18" fmla="*/ 0 w 44"/>
                <a:gd name="T19" fmla="*/ 51 h 54"/>
                <a:gd name="T20" fmla="*/ 0 w 44"/>
                <a:gd name="T21" fmla="*/ 50 h 54"/>
                <a:gd name="T22" fmla="*/ 0 w 44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4">
                  <a:moveTo>
                    <a:pt x="44" y="0"/>
                  </a:moveTo>
                  <a:lnTo>
                    <a:pt x="44" y="50"/>
                  </a:lnTo>
                  <a:lnTo>
                    <a:pt x="43" y="51"/>
                  </a:lnTo>
                  <a:lnTo>
                    <a:pt x="43" y="52"/>
                  </a:lnTo>
                  <a:lnTo>
                    <a:pt x="41" y="53"/>
                  </a:lnTo>
                  <a:lnTo>
                    <a:pt x="40" y="54"/>
                  </a:lnTo>
                  <a:lnTo>
                    <a:pt x="4" y="54"/>
                  </a:lnTo>
                  <a:lnTo>
                    <a:pt x="2" y="53"/>
                  </a:lnTo>
                  <a:lnTo>
                    <a:pt x="1" y="52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39" name="Freeform 75"/>
            <p:cNvSpPr>
              <a:spLocks/>
            </p:cNvSpPr>
            <p:nvPr/>
          </p:nvSpPr>
          <p:spPr bwMode="auto">
            <a:xfrm>
              <a:off x="4997" y="3145"/>
              <a:ext cx="500" cy="258"/>
            </a:xfrm>
            <a:custGeom>
              <a:avLst/>
              <a:gdLst>
                <a:gd name="T0" fmla="*/ 500 w 500"/>
                <a:gd name="T1" fmla="*/ 115 h 258"/>
                <a:gd name="T2" fmla="*/ 500 w 500"/>
                <a:gd name="T3" fmla="*/ 158 h 258"/>
                <a:gd name="T4" fmla="*/ 400 w 500"/>
                <a:gd name="T5" fmla="*/ 158 h 258"/>
                <a:gd name="T6" fmla="*/ 400 w 500"/>
                <a:gd name="T7" fmla="*/ 215 h 258"/>
                <a:gd name="T8" fmla="*/ 385 w 500"/>
                <a:gd name="T9" fmla="*/ 229 h 258"/>
                <a:gd name="T10" fmla="*/ 371 w 500"/>
                <a:gd name="T11" fmla="*/ 243 h 258"/>
                <a:gd name="T12" fmla="*/ 343 w 500"/>
                <a:gd name="T13" fmla="*/ 258 h 258"/>
                <a:gd name="T14" fmla="*/ 57 w 500"/>
                <a:gd name="T15" fmla="*/ 258 h 258"/>
                <a:gd name="T16" fmla="*/ 28 w 500"/>
                <a:gd name="T17" fmla="*/ 243 h 258"/>
                <a:gd name="T18" fmla="*/ 14 w 500"/>
                <a:gd name="T19" fmla="*/ 229 h 258"/>
                <a:gd name="T20" fmla="*/ 0 w 500"/>
                <a:gd name="T21" fmla="*/ 201 h 258"/>
                <a:gd name="T22" fmla="*/ 0 w 500"/>
                <a:gd name="T23" fmla="*/ 0 h 258"/>
                <a:gd name="T24" fmla="*/ 400 w 500"/>
                <a:gd name="T25" fmla="*/ 0 h 258"/>
                <a:gd name="T26" fmla="*/ 400 w 500"/>
                <a:gd name="T27" fmla="*/ 115 h 258"/>
                <a:gd name="T28" fmla="*/ 500 w 500"/>
                <a:gd name="T29" fmla="*/ 115 h 258"/>
                <a:gd name="T30" fmla="*/ 500 w 500"/>
                <a:gd name="T31" fmla="*/ 11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0" h="258">
                  <a:moveTo>
                    <a:pt x="500" y="115"/>
                  </a:moveTo>
                  <a:lnTo>
                    <a:pt x="500" y="158"/>
                  </a:lnTo>
                  <a:lnTo>
                    <a:pt x="400" y="158"/>
                  </a:lnTo>
                  <a:lnTo>
                    <a:pt x="400" y="215"/>
                  </a:lnTo>
                  <a:lnTo>
                    <a:pt x="385" y="229"/>
                  </a:lnTo>
                  <a:lnTo>
                    <a:pt x="371" y="243"/>
                  </a:lnTo>
                  <a:lnTo>
                    <a:pt x="343" y="258"/>
                  </a:lnTo>
                  <a:lnTo>
                    <a:pt x="57" y="258"/>
                  </a:lnTo>
                  <a:lnTo>
                    <a:pt x="28" y="243"/>
                  </a:lnTo>
                  <a:lnTo>
                    <a:pt x="14" y="229"/>
                  </a:lnTo>
                  <a:lnTo>
                    <a:pt x="0" y="201"/>
                  </a:lnTo>
                  <a:lnTo>
                    <a:pt x="0" y="0"/>
                  </a:lnTo>
                  <a:lnTo>
                    <a:pt x="400" y="0"/>
                  </a:lnTo>
                  <a:lnTo>
                    <a:pt x="400" y="115"/>
                  </a:lnTo>
                  <a:lnTo>
                    <a:pt x="500" y="115"/>
                  </a:lnTo>
                  <a:lnTo>
                    <a:pt x="500" y="115"/>
                  </a:lnTo>
                  <a:close/>
                </a:path>
              </a:pathLst>
            </a:custGeom>
            <a:solidFill>
              <a:srgbClr val="CCCCCC"/>
            </a:solidFill>
            <a:ln w="0">
              <a:solidFill>
                <a:srgbClr val="CCCC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40" name="Rectangle 76"/>
            <p:cNvSpPr>
              <a:spLocks noChangeArrowheads="1"/>
            </p:cNvSpPr>
            <p:nvPr/>
          </p:nvSpPr>
          <p:spPr bwMode="auto">
            <a:xfrm>
              <a:off x="4997" y="2974"/>
              <a:ext cx="400" cy="143"/>
            </a:xfrm>
            <a:prstGeom prst="rect">
              <a:avLst/>
            </a:prstGeom>
            <a:solidFill>
              <a:srgbClr val="999999"/>
            </a:solidFill>
            <a:ln w="0">
              <a:solidFill>
                <a:srgbClr val="9999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41" name="Freeform 77"/>
            <p:cNvSpPr>
              <a:spLocks/>
            </p:cNvSpPr>
            <p:nvPr/>
          </p:nvSpPr>
          <p:spPr bwMode="auto">
            <a:xfrm>
              <a:off x="5182" y="2445"/>
              <a:ext cx="86" cy="57"/>
            </a:xfrm>
            <a:custGeom>
              <a:avLst/>
              <a:gdLst>
                <a:gd name="T0" fmla="*/ 29 w 86"/>
                <a:gd name="T1" fmla="*/ 0 h 57"/>
                <a:gd name="T2" fmla="*/ 86 w 86"/>
                <a:gd name="T3" fmla="*/ 14 h 57"/>
                <a:gd name="T4" fmla="*/ 58 w 86"/>
                <a:gd name="T5" fmla="*/ 29 h 57"/>
                <a:gd name="T6" fmla="*/ 29 w 86"/>
                <a:gd name="T7" fmla="*/ 43 h 57"/>
                <a:gd name="T8" fmla="*/ 29 w 86"/>
                <a:gd name="T9" fmla="*/ 57 h 57"/>
                <a:gd name="T10" fmla="*/ 0 w 86"/>
                <a:gd name="T11" fmla="*/ 57 h 57"/>
                <a:gd name="T12" fmla="*/ 0 w 86"/>
                <a:gd name="T13" fmla="*/ 43 h 57"/>
                <a:gd name="T14" fmla="*/ 15 w 86"/>
                <a:gd name="T15" fmla="*/ 14 h 57"/>
                <a:gd name="T16" fmla="*/ 29 w 86"/>
                <a:gd name="T17" fmla="*/ 0 h 57"/>
                <a:gd name="T18" fmla="*/ 29 w 86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57">
                  <a:moveTo>
                    <a:pt x="29" y="0"/>
                  </a:moveTo>
                  <a:lnTo>
                    <a:pt x="86" y="14"/>
                  </a:lnTo>
                  <a:lnTo>
                    <a:pt x="58" y="29"/>
                  </a:lnTo>
                  <a:lnTo>
                    <a:pt x="29" y="43"/>
                  </a:lnTo>
                  <a:lnTo>
                    <a:pt x="29" y="57"/>
                  </a:lnTo>
                  <a:lnTo>
                    <a:pt x="0" y="57"/>
                  </a:lnTo>
                  <a:lnTo>
                    <a:pt x="0" y="43"/>
                  </a:lnTo>
                  <a:lnTo>
                    <a:pt x="15" y="1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42" name="Freeform 78"/>
            <p:cNvSpPr>
              <a:spLocks/>
            </p:cNvSpPr>
            <p:nvPr/>
          </p:nvSpPr>
          <p:spPr bwMode="auto">
            <a:xfrm>
              <a:off x="5125" y="2373"/>
              <a:ext cx="143" cy="43"/>
            </a:xfrm>
            <a:custGeom>
              <a:avLst/>
              <a:gdLst>
                <a:gd name="T0" fmla="*/ 0 w 143"/>
                <a:gd name="T1" fmla="*/ 43 h 43"/>
                <a:gd name="T2" fmla="*/ 86 w 143"/>
                <a:gd name="T3" fmla="*/ 0 h 43"/>
                <a:gd name="T4" fmla="*/ 143 w 143"/>
                <a:gd name="T5" fmla="*/ 0 h 43"/>
                <a:gd name="T6" fmla="*/ 57 w 143"/>
                <a:gd name="T7" fmla="*/ 43 h 43"/>
                <a:gd name="T8" fmla="*/ 0 w 143"/>
                <a:gd name="T9" fmla="*/ 43 h 43"/>
                <a:gd name="T10" fmla="*/ 0 w 143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43">
                  <a:moveTo>
                    <a:pt x="0" y="43"/>
                  </a:moveTo>
                  <a:lnTo>
                    <a:pt x="86" y="0"/>
                  </a:lnTo>
                  <a:lnTo>
                    <a:pt x="143" y="0"/>
                  </a:lnTo>
                  <a:lnTo>
                    <a:pt x="57" y="43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43" name="Freeform 79"/>
            <p:cNvSpPr>
              <a:spLocks/>
            </p:cNvSpPr>
            <p:nvPr/>
          </p:nvSpPr>
          <p:spPr bwMode="auto">
            <a:xfrm>
              <a:off x="5125" y="2302"/>
              <a:ext cx="143" cy="43"/>
            </a:xfrm>
            <a:custGeom>
              <a:avLst/>
              <a:gdLst>
                <a:gd name="T0" fmla="*/ 0 w 143"/>
                <a:gd name="T1" fmla="*/ 29 h 43"/>
                <a:gd name="T2" fmla="*/ 86 w 143"/>
                <a:gd name="T3" fmla="*/ 0 h 43"/>
                <a:gd name="T4" fmla="*/ 143 w 143"/>
                <a:gd name="T5" fmla="*/ 0 h 43"/>
                <a:gd name="T6" fmla="*/ 57 w 143"/>
                <a:gd name="T7" fmla="*/ 43 h 43"/>
                <a:gd name="T8" fmla="*/ 0 w 143"/>
                <a:gd name="T9" fmla="*/ 29 h 43"/>
                <a:gd name="T10" fmla="*/ 0 w 143"/>
                <a:gd name="T11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43">
                  <a:moveTo>
                    <a:pt x="0" y="29"/>
                  </a:moveTo>
                  <a:lnTo>
                    <a:pt x="86" y="0"/>
                  </a:lnTo>
                  <a:lnTo>
                    <a:pt x="143" y="0"/>
                  </a:lnTo>
                  <a:lnTo>
                    <a:pt x="57" y="43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44" name="Freeform 80"/>
            <p:cNvSpPr>
              <a:spLocks/>
            </p:cNvSpPr>
            <p:nvPr/>
          </p:nvSpPr>
          <p:spPr bwMode="auto">
            <a:xfrm>
              <a:off x="5125" y="2216"/>
              <a:ext cx="143" cy="43"/>
            </a:xfrm>
            <a:custGeom>
              <a:avLst/>
              <a:gdLst>
                <a:gd name="T0" fmla="*/ 0 w 143"/>
                <a:gd name="T1" fmla="*/ 43 h 43"/>
                <a:gd name="T2" fmla="*/ 86 w 143"/>
                <a:gd name="T3" fmla="*/ 0 h 43"/>
                <a:gd name="T4" fmla="*/ 143 w 143"/>
                <a:gd name="T5" fmla="*/ 0 h 43"/>
                <a:gd name="T6" fmla="*/ 57 w 143"/>
                <a:gd name="T7" fmla="*/ 43 h 43"/>
                <a:gd name="T8" fmla="*/ 0 w 143"/>
                <a:gd name="T9" fmla="*/ 43 h 43"/>
                <a:gd name="T10" fmla="*/ 0 w 143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43">
                  <a:moveTo>
                    <a:pt x="0" y="43"/>
                  </a:moveTo>
                  <a:lnTo>
                    <a:pt x="86" y="0"/>
                  </a:lnTo>
                  <a:lnTo>
                    <a:pt x="143" y="0"/>
                  </a:lnTo>
                  <a:lnTo>
                    <a:pt x="57" y="43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45" name="Freeform 81"/>
            <p:cNvSpPr>
              <a:spLocks/>
            </p:cNvSpPr>
            <p:nvPr/>
          </p:nvSpPr>
          <p:spPr bwMode="auto">
            <a:xfrm>
              <a:off x="5111" y="2145"/>
              <a:ext cx="157" cy="43"/>
            </a:xfrm>
            <a:custGeom>
              <a:avLst/>
              <a:gdLst>
                <a:gd name="T0" fmla="*/ 0 w 157"/>
                <a:gd name="T1" fmla="*/ 28 h 43"/>
                <a:gd name="T2" fmla="*/ 28 w 157"/>
                <a:gd name="T3" fmla="*/ 28 h 43"/>
                <a:gd name="T4" fmla="*/ 57 w 157"/>
                <a:gd name="T5" fmla="*/ 14 h 43"/>
                <a:gd name="T6" fmla="*/ 86 w 157"/>
                <a:gd name="T7" fmla="*/ 0 h 43"/>
                <a:gd name="T8" fmla="*/ 100 w 157"/>
                <a:gd name="T9" fmla="*/ 0 h 43"/>
                <a:gd name="T10" fmla="*/ 157 w 157"/>
                <a:gd name="T11" fmla="*/ 0 h 43"/>
                <a:gd name="T12" fmla="*/ 71 w 157"/>
                <a:gd name="T13" fmla="*/ 43 h 43"/>
                <a:gd name="T14" fmla="*/ 57 w 157"/>
                <a:gd name="T15" fmla="*/ 43 h 43"/>
                <a:gd name="T16" fmla="*/ 14 w 157"/>
                <a:gd name="T17" fmla="*/ 43 h 43"/>
                <a:gd name="T18" fmla="*/ 0 w 157"/>
                <a:gd name="T19" fmla="*/ 28 h 43"/>
                <a:gd name="T20" fmla="*/ 0 w 157"/>
                <a:gd name="T21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43">
                  <a:moveTo>
                    <a:pt x="0" y="28"/>
                  </a:moveTo>
                  <a:lnTo>
                    <a:pt x="28" y="28"/>
                  </a:lnTo>
                  <a:lnTo>
                    <a:pt x="57" y="14"/>
                  </a:lnTo>
                  <a:lnTo>
                    <a:pt x="86" y="0"/>
                  </a:lnTo>
                  <a:lnTo>
                    <a:pt x="100" y="0"/>
                  </a:lnTo>
                  <a:lnTo>
                    <a:pt x="157" y="0"/>
                  </a:lnTo>
                  <a:lnTo>
                    <a:pt x="71" y="43"/>
                  </a:lnTo>
                  <a:lnTo>
                    <a:pt x="57" y="43"/>
                  </a:lnTo>
                  <a:lnTo>
                    <a:pt x="14" y="43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46" name="Rectangle 82"/>
            <p:cNvSpPr>
              <a:spLocks noChangeArrowheads="1"/>
            </p:cNvSpPr>
            <p:nvPr/>
          </p:nvSpPr>
          <p:spPr bwMode="auto">
            <a:xfrm>
              <a:off x="5068" y="2545"/>
              <a:ext cx="243" cy="257"/>
            </a:xfrm>
            <a:prstGeom prst="rect">
              <a:avLst/>
            </a:prstGeom>
            <a:solidFill>
              <a:srgbClr val="BBEEE9"/>
            </a:solidFill>
            <a:ln w="0">
              <a:solidFill>
                <a:srgbClr val="0099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48" name="Rectangle 84"/>
            <p:cNvSpPr>
              <a:spLocks noChangeArrowheads="1"/>
            </p:cNvSpPr>
            <p:nvPr/>
          </p:nvSpPr>
          <p:spPr bwMode="auto">
            <a:xfrm>
              <a:off x="5139" y="2502"/>
              <a:ext cx="101" cy="43"/>
            </a:xfrm>
            <a:prstGeom prst="rect">
              <a:avLst/>
            </a:prstGeom>
            <a:solidFill>
              <a:srgbClr val="BBEEE9"/>
            </a:solidFill>
            <a:ln w="0">
              <a:solidFill>
                <a:srgbClr val="0099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66" name="Line 102"/>
            <p:cNvSpPr>
              <a:spLocks noChangeShapeType="1"/>
            </p:cNvSpPr>
            <p:nvPr/>
          </p:nvSpPr>
          <p:spPr bwMode="auto">
            <a:xfrm>
              <a:off x="5011" y="1787"/>
              <a:ext cx="357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67" name="Freeform 103"/>
            <p:cNvSpPr>
              <a:spLocks/>
            </p:cNvSpPr>
            <p:nvPr/>
          </p:nvSpPr>
          <p:spPr bwMode="auto">
            <a:xfrm>
              <a:off x="5097" y="1959"/>
              <a:ext cx="200" cy="29"/>
            </a:xfrm>
            <a:custGeom>
              <a:avLst/>
              <a:gdLst>
                <a:gd name="T0" fmla="*/ 28 w 200"/>
                <a:gd name="T1" fmla="*/ 0 h 29"/>
                <a:gd name="T2" fmla="*/ 171 w 200"/>
                <a:gd name="T3" fmla="*/ 0 h 29"/>
                <a:gd name="T4" fmla="*/ 200 w 200"/>
                <a:gd name="T5" fmla="*/ 0 h 29"/>
                <a:gd name="T6" fmla="*/ 200 w 200"/>
                <a:gd name="T7" fmla="*/ 14 h 29"/>
                <a:gd name="T8" fmla="*/ 200 w 200"/>
                <a:gd name="T9" fmla="*/ 14 h 29"/>
                <a:gd name="T10" fmla="*/ 171 w 200"/>
                <a:gd name="T11" fmla="*/ 29 h 29"/>
                <a:gd name="T12" fmla="*/ 28 w 200"/>
                <a:gd name="T13" fmla="*/ 29 h 29"/>
                <a:gd name="T14" fmla="*/ 14 w 200"/>
                <a:gd name="T15" fmla="*/ 14 h 29"/>
                <a:gd name="T16" fmla="*/ 0 w 200"/>
                <a:gd name="T17" fmla="*/ 14 h 29"/>
                <a:gd name="T18" fmla="*/ 14 w 200"/>
                <a:gd name="T19" fmla="*/ 0 h 29"/>
                <a:gd name="T20" fmla="*/ 28 w 200"/>
                <a:gd name="T21" fmla="*/ 0 h 29"/>
                <a:gd name="T22" fmla="*/ 28 w 200"/>
                <a:gd name="T2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29">
                  <a:moveTo>
                    <a:pt x="28" y="0"/>
                  </a:moveTo>
                  <a:lnTo>
                    <a:pt x="171" y="0"/>
                  </a:lnTo>
                  <a:lnTo>
                    <a:pt x="200" y="0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171" y="29"/>
                  </a:lnTo>
                  <a:lnTo>
                    <a:pt x="28" y="29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68" name="Freeform 104"/>
            <p:cNvSpPr>
              <a:spLocks/>
            </p:cNvSpPr>
            <p:nvPr/>
          </p:nvSpPr>
          <p:spPr bwMode="auto">
            <a:xfrm>
              <a:off x="5097" y="1959"/>
              <a:ext cx="200" cy="29"/>
            </a:xfrm>
            <a:custGeom>
              <a:avLst/>
              <a:gdLst>
                <a:gd name="T0" fmla="*/ 2 w 14"/>
                <a:gd name="T1" fmla="*/ 0 h 2"/>
                <a:gd name="T2" fmla="*/ 12 w 14"/>
                <a:gd name="T3" fmla="*/ 0 h 2"/>
                <a:gd name="T4" fmla="*/ 14 w 14"/>
                <a:gd name="T5" fmla="*/ 0 h 2"/>
                <a:gd name="T6" fmla="*/ 14 w 14"/>
                <a:gd name="T7" fmla="*/ 1 h 2"/>
                <a:gd name="T8" fmla="*/ 14 w 14"/>
                <a:gd name="T9" fmla="*/ 1 h 2"/>
                <a:gd name="T10" fmla="*/ 12 w 14"/>
                <a:gd name="T11" fmla="*/ 2 h 2"/>
                <a:gd name="T12" fmla="*/ 2 w 14"/>
                <a:gd name="T13" fmla="*/ 2 h 2"/>
                <a:gd name="T14" fmla="*/ 1 w 14"/>
                <a:gd name="T15" fmla="*/ 1 h 2"/>
                <a:gd name="T16" fmla="*/ 0 w 14"/>
                <a:gd name="T17" fmla="*/ 1 h 2"/>
                <a:gd name="T18" fmla="*/ 1 w 14"/>
                <a:gd name="T19" fmla="*/ 0 h 2"/>
                <a:gd name="T20" fmla="*/ 2 w 14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">
                  <a:moveTo>
                    <a:pt x="2" y="0"/>
                  </a:moveTo>
                  <a:lnTo>
                    <a:pt x="12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2" y="2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69" name="Freeform 105"/>
            <p:cNvSpPr>
              <a:spLocks/>
            </p:cNvSpPr>
            <p:nvPr/>
          </p:nvSpPr>
          <p:spPr bwMode="auto">
            <a:xfrm>
              <a:off x="5111" y="1873"/>
              <a:ext cx="71" cy="86"/>
            </a:xfrm>
            <a:custGeom>
              <a:avLst/>
              <a:gdLst>
                <a:gd name="T0" fmla="*/ 0 w 5"/>
                <a:gd name="T1" fmla="*/ 6 h 6"/>
                <a:gd name="T2" fmla="*/ 1 w 5"/>
                <a:gd name="T3" fmla="*/ 5 h 6"/>
                <a:gd name="T4" fmla="*/ 3 w 5"/>
                <a:gd name="T5" fmla="*/ 4 h 6"/>
                <a:gd name="T6" fmla="*/ 4 w 5"/>
                <a:gd name="T7" fmla="*/ 3 h 6"/>
                <a:gd name="T8" fmla="*/ 5 w 5"/>
                <a:gd name="T9" fmla="*/ 2 h 6"/>
                <a:gd name="T10" fmla="*/ 5 w 5"/>
                <a:gd name="T11" fmla="*/ 1 h 6"/>
                <a:gd name="T12" fmla="*/ 5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lnTo>
                    <a:pt x="1" y="5"/>
                  </a:lnTo>
                  <a:lnTo>
                    <a:pt x="3" y="4"/>
                  </a:lnTo>
                  <a:lnTo>
                    <a:pt x="4" y="3"/>
                  </a:lnTo>
                  <a:lnTo>
                    <a:pt x="5" y="2"/>
                  </a:lnTo>
                  <a:lnTo>
                    <a:pt x="5" y="1"/>
                  </a:lnTo>
                  <a:lnTo>
                    <a:pt x="5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0" name="Freeform 106"/>
            <p:cNvSpPr>
              <a:spLocks/>
            </p:cNvSpPr>
            <p:nvPr/>
          </p:nvSpPr>
          <p:spPr bwMode="auto">
            <a:xfrm>
              <a:off x="5168" y="1873"/>
              <a:ext cx="43" cy="86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5 h 6"/>
                <a:gd name="T4" fmla="*/ 2 w 3"/>
                <a:gd name="T5" fmla="*/ 4 h 6"/>
                <a:gd name="T6" fmla="*/ 3 w 3"/>
                <a:gd name="T7" fmla="*/ 3 h 6"/>
                <a:gd name="T8" fmla="*/ 3 w 3"/>
                <a:gd name="T9" fmla="*/ 2 h 6"/>
                <a:gd name="T10" fmla="*/ 3 w 3"/>
                <a:gd name="T11" fmla="*/ 1 h 6"/>
                <a:gd name="T12" fmla="*/ 3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1" name="Freeform 107"/>
            <p:cNvSpPr>
              <a:spLocks/>
            </p:cNvSpPr>
            <p:nvPr/>
          </p:nvSpPr>
          <p:spPr bwMode="auto">
            <a:xfrm>
              <a:off x="5097" y="2030"/>
              <a:ext cx="200" cy="43"/>
            </a:xfrm>
            <a:custGeom>
              <a:avLst/>
              <a:gdLst>
                <a:gd name="T0" fmla="*/ 28 w 200"/>
                <a:gd name="T1" fmla="*/ 0 h 43"/>
                <a:gd name="T2" fmla="*/ 171 w 200"/>
                <a:gd name="T3" fmla="*/ 15 h 43"/>
                <a:gd name="T4" fmla="*/ 185 w 200"/>
                <a:gd name="T5" fmla="*/ 15 h 43"/>
                <a:gd name="T6" fmla="*/ 200 w 200"/>
                <a:gd name="T7" fmla="*/ 29 h 43"/>
                <a:gd name="T8" fmla="*/ 185 w 200"/>
                <a:gd name="T9" fmla="*/ 43 h 43"/>
                <a:gd name="T10" fmla="*/ 171 w 200"/>
                <a:gd name="T11" fmla="*/ 43 h 43"/>
                <a:gd name="T12" fmla="*/ 28 w 200"/>
                <a:gd name="T13" fmla="*/ 29 h 43"/>
                <a:gd name="T14" fmla="*/ 0 w 200"/>
                <a:gd name="T15" fmla="*/ 29 h 43"/>
                <a:gd name="T16" fmla="*/ 0 w 200"/>
                <a:gd name="T17" fmla="*/ 15 h 43"/>
                <a:gd name="T18" fmla="*/ 0 w 200"/>
                <a:gd name="T19" fmla="*/ 0 h 43"/>
                <a:gd name="T20" fmla="*/ 28 w 200"/>
                <a:gd name="T21" fmla="*/ 0 h 43"/>
                <a:gd name="T22" fmla="*/ 28 w 20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43">
                  <a:moveTo>
                    <a:pt x="28" y="0"/>
                  </a:moveTo>
                  <a:lnTo>
                    <a:pt x="171" y="15"/>
                  </a:lnTo>
                  <a:lnTo>
                    <a:pt x="185" y="15"/>
                  </a:lnTo>
                  <a:lnTo>
                    <a:pt x="200" y="29"/>
                  </a:lnTo>
                  <a:lnTo>
                    <a:pt x="185" y="43"/>
                  </a:lnTo>
                  <a:lnTo>
                    <a:pt x="171" y="43"/>
                  </a:lnTo>
                  <a:lnTo>
                    <a:pt x="28" y="29"/>
                  </a:lnTo>
                  <a:lnTo>
                    <a:pt x="0" y="29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2" name="Freeform 108"/>
            <p:cNvSpPr>
              <a:spLocks/>
            </p:cNvSpPr>
            <p:nvPr/>
          </p:nvSpPr>
          <p:spPr bwMode="auto">
            <a:xfrm>
              <a:off x="5097" y="2030"/>
              <a:ext cx="200" cy="43"/>
            </a:xfrm>
            <a:custGeom>
              <a:avLst/>
              <a:gdLst>
                <a:gd name="T0" fmla="*/ 2 w 14"/>
                <a:gd name="T1" fmla="*/ 0 h 3"/>
                <a:gd name="T2" fmla="*/ 12 w 14"/>
                <a:gd name="T3" fmla="*/ 1 h 3"/>
                <a:gd name="T4" fmla="*/ 13 w 14"/>
                <a:gd name="T5" fmla="*/ 1 h 3"/>
                <a:gd name="T6" fmla="*/ 14 w 14"/>
                <a:gd name="T7" fmla="*/ 2 h 3"/>
                <a:gd name="T8" fmla="*/ 13 w 14"/>
                <a:gd name="T9" fmla="*/ 3 h 3"/>
                <a:gd name="T10" fmla="*/ 12 w 14"/>
                <a:gd name="T11" fmla="*/ 3 h 3"/>
                <a:gd name="T12" fmla="*/ 2 w 14"/>
                <a:gd name="T13" fmla="*/ 2 h 3"/>
                <a:gd name="T14" fmla="*/ 0 w 14"/>
                <a:gd name="T15" fmla="*/ 2 h 3"/>
                <a:gd name="T16" fmla="*/ 0 w 14"/>
                <a:gd name="T17" fmla="*/ 1 h 3"/>
                <a:gd name="T18" fmla="*/ 0 w 14"/>
                <a:gd name="T19" fmla="*/ 0 h 3"/>
                <a:gd name="T20" fmla="*/ 2 w 1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">
                  <a:moveTo>
                    <a:pt x="2" y="0"/>
                  </a:moveTo>
                  <a:lnTo>
                    <a:pt x="12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3" name="Freeform 109"/>
            <p:cNvSpPr>
              <a:spLocks/>
            </p:cNvSpPr>
            <p:nvPr/>
          </p:nvSpPr>
          <p:spPr bwMode="auto">
            <a:xfrm>
              <a:off x="5097" y="2102"/>
              <a:ext cx="200" cy="43"/>
            </a:xfrm>
            <a:custGeom>
              <a:avLst/>
              <a:gdLst>
                <a:gd name="T0" fmla="*/ 28 w 200"/>
                <a:gd name="T1" fmla="*/ 0 h 43"/>
                <a:gd name="T2" fmla="*/ 171 w 200"/>
                <a:gd name="T3" fmla="*/ 14 h 43"/>
                <a:gd name="T4" fmla="*/ 185 w 200"/>
                <a:gd name="T5" fmla="*/ 14 h 43"/>
                <a:gd name="T6" fmla="*/ 200 w 200"/>
                <a:gd name="T7" fmla="*/ 28 h 43"/>
                <a:gd name="T8" fmla="*/ 185 w 200"/>
                <a:gd name="T9" fmla="*/ 43 h 43"/>
                <a:gd name="T10" fmla="*/ 171 w 200"/>
                <a:gd name="T11" fmla="*/ 43 h 43"/>
                <a:gd name="T12" fmla="*/ 28 w 200"/>
                <a:gd name="T13" fmla="*/ 28 h 43"/>
                <a:gd name="T14" fmla="*/ 0 w 200"/>
                <a:gd name="T15" fmla="*/ 28 h 43"/>
                <a:gd name="T16" fmla="*/ 0 w 200"/>
                <a:gd name="T17" fmla="*/ 14 h 43"/>
                <a:gd name="T18" fmla="*/ 0 w 200"/>
                <a:gd name="T19" fmla="*/ 14 h 43"/>
                <a:gd name="T20" fmla="*/ 28 w 200"/>
                <a:gd name="T21" fmla="*/ 0 h 43"/>
                <a:gd name="T22" fmla="*/ 28 w 20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43">
                  <a:moveTo>
                    <a:pt x="28" y="0"/>
                  </a:moveTo>
                  <a:lnTo>
                    <a:pt x="171" y="14"/>
                  </a:lnTo>
                  <a:lnTo>
                    <a:pt x="185" y="14"/>
                  </a:lnTo>
                  <a:lnTo>
                    <a:pt x="200" y="28"/>
                  </a:lnTo>
                  <a:lnTo>
                    <a:pt x="185" y="43"/>
                  </a:lnTo>
                  <a:lnTo>
                    <a:pt x="171" y="43"/>
                  </a:lnTo>
                  <a:lnTo>
                    <a:pt x="28" y="28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4" name="Freeform 110"/>
            <p:cNvSpPr>
              <a:spLocks/>
            </p:cNvSpPr>
            <p:nvPr/>
          </p:nvSpPr>
          <p:spPr bwMode="auto">
            <a:xfrm>
              <a:off x="5097" y="2102"/>
              <a:ext cx="200" cy="43"/>
            </a:xfrm>
            <a:custGeom>
              <a:avLst/>
              <a:gdLst>
                <a:gd name="T0" fmla="*/ 2 w 14"/>
                <a:gd name="T1" fmla="*/ 0 h 3"/>
                <a:gd name="T2" fmla="*/ 12 w 14"/>
                <a:gd name="T3" fmla="*/ 1 h 3"/>
                <a:gd name="T4" fmla="*/ 13 w 14"/>
                <a:gd name="T5" fmla="*/ 1 h 3"/>
                <a:gd name="T6" fmla="*/ 14 w 14"/>
                <a:gd name="T7" fmla="*/ 2 h 3"/>
                <a:gd name="T8" fmla="*/ 13 w 14"/>
                <a:gd name="T9" fmla="*/ 3 h 3"/>
                <a:gd name="T10" fmla="*/ 12 w 14"/>
                <a:gd name="T11" fmla="*/ 3 h 3"/>
                <a:gd name="T12" fmla="*/ 2 w 14"/>
                <a:gd name="T13" fmla="*/ 2 h 3"/>
                <a:gd name="T14" fmla="*/ 0 w 14"/>
                <a:gd name="T15" fmla="*/ 2 h 3"/>
                <a:gd name="T16" fmla="*/ 0 w 14"/>
                <a:gd name="T17" fmla="*/ 1 h 3"/>
                <a:gd name="T18" fmla="*/ 0 w 14"/>
                <a:gd name="T19" fmla="*/ 1 h 3"/>
                <a:gd name="T20" fmla="*/ 2 w 1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">
                  <a:moveTo>
                    <a:pt x="2" y="0"/>
                  </a:moveTo>
                  <a:lnTo>
                    <a:pt x="12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5" name="Freeform 111"/>
            <p:cNvSpPr>
              <a:spLocks/>
            </p:cNvSpPr>
            <p:nvPr/>
          </p:nvSpPr>
          <p:spPr bwMode="auto">
            <a:xfrm>
              <a:off x="5097" y="2188"/>
              <a:ext cx="200" cy="28"/>
            </a:xfrm>
            <a:custGeom>
              <a:avLst/>
              <a:gdLst>
                <a:gd name="T0" fmla="*/ 28 w 200"/>
                <a:gd name="T1" fmla="*/ 0 h 28"/>
                <a:gd name="T2" fmla="*/ 171 w 200"/>
                <a:gd name="T3" fmla="*/ 0 h 28"/>
                <a:gd name="T4" fmla="*/ 185 w 200"/>
                <a:gd name="T5" fmla="*/ 14 h 28"/>
                <a:gd name="T6" fmla="*/ 200 w 200"/>
                <a:gd name="T7" fmla="*/ 14 h 28"/>
                <a:gd name="T8" fmla="*/ 185 w 200"/>
                <a:gd name="T9" fmla="*/ 28 h 28"/>
                <a:gd name="T10" fmla="*/ 171 w 200"/>
                <a:gd name="T11" fmla="*/ 28 h 28"/>
                <a:gd name="T12" fmla="*/ 28 w 200"/>
                <a:gd name="T13" fmla="*/ 28 h 28"/>
                <a:gd name="T14" fmla="*/ 0 w 200"/>
                <a:gd name="T15" fmla="*/ 14 h 28"/>
                <a:gd name="T16" fmla="*/ 0 w 200"/>
                <a:gd name="T17" fmla="*/ 0 h 28"/>
                <a:gd name="T18" fmla="*/ 0 w 200"/>
                <a:gd name="T19" fmla="*/ 0 h 28"/>
                <a:gd name="T20" fmla="*/ 28 w 200"/>
                <a:gd name="T21" fmla="*/ 0 h 28"/>
                <a:gd name="T22" fmla="*/ 28 w 200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28">
                  <a:moveTo>
                    <a:pt x="28" y="0"/>
                  </a:moveTo>
                  <a:lnTo>
                    <a:pt x="171" y="0"/>
                  </a:lnTo>
                  <a:lnTo>
                    <a:pt x="185" y="14"/>
                  </a:lnTo>
                  <a:lnTo>
                    <a:pt x="200" y="14"/>
                  </a:lnTo>
                  <a:lnTo>
                    <a:pt x="185" y="28"/>
                  </a:lnTo>
                  <a:lnTo>
                    <a:pt x="171" y="28"/>
                  </a:lnTo>
                  <a:lnTo>
                    <a:pt x="28" y="28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6" name="Freeform 112"/>
            <p:cNvSpPr>
              <a:spLocks/>
            </p:cNvSpPr>
            <p:nvPr/>
          </p:nvSpPr>
          <p:spPr bwMode="auto">
            <a:xfrm>
              <a:off x="5097" y="2188"/>
              <a:ext cx="200" cy="28"/>
            </a:xfrm>
            <a:custGeom>
              <a:avLst/>
              <a:gdLst>
                <a:gd name="T0" fmla="*/ 2 w 14"/>
                <a:gd name="T1" fmla="*/ 0 h 2"/>
                <a:gd name="T2" fmla="*/ 12 w 14"/>
                <a:gd name="T3" fmla="*/ 0 h 2"/>
                <a:gd name="T4" fmla="*/ 13 w 14"/>
                <a:gd name="T5" fmla="*/ 1 h 2"/>
                <a:gd name="T6" fmla="*/ 14 w 14"/>
                <a:gd name="T7" fmla="*/ 1 h 2"/>
                <a:gd name="T8" fmla="*/ 13 w 14"/>
                <a:gd name="T9" fmla="*/ 2 h 2"/>
                <a:gd name="T10" fmla="*/ 12 w 14"/>
                <a:gd name="T11" fmla="*/ 2 h 2"/>
                <a:gd name="T12" fmla="*/ 2 w 14"/>
                <a:gd name="T13" fmla="*/ 2 h 2"/>
                <a:gd name="T14" fmla="*/ 0 w 14"/>
                <a:gd name="T15" fmla="*/ 1 h 2"/>
                <a:gd name="T16" fmla="*/ 0 w 14"/>
                <a:gd name="T17" fmla="*/ 0 h 2"/>
                <a:gd name="T18" fmla="*/ 0 w 14"/>
                <a:gd name="T19" fmla="*/ 0 h 2"/>
                <a:gd name="T20" fmla="*/ 2 w 14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">
                  <a:moveTo>
                    <a:pt x="2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7" name="Freeform 113"/>
            <p:cNvSpPr>
              <a:spLocks/>
            </p:cNvSpPr>
            <p:nvPr/>
          </p:nvSpPr>
          <p:spPr bwMode="auto">
            <a:xfrm>
              <a:off x="5097" y="2259"/>
              <a:ext cx="200" cy="43"/>
            </a:xfrm>
            <a:custGeom>
              <a:avLst/>
              <a:gdLst>
                <a:gd name="T0" fmla="*/ 28 w 200"/>
                <a:gd name="T1" fmla="*/ 0 h 43"/>
                <a:gd name="T2" fmla="*/ 171 w 200"/>
                <a:gd name="T3" fmla="*/ 14 h 43"/>
                <a:gd name="T4" fmla="*/ 185 w 200"/>
                <a:gd name="T5" fmla="*/ 14 h 43"/>
                <a:gd name="T6" fmla="*/ 200 w 200"/>
                <a:gd name="T7" fmla="*/ 29 h 43"/>
                <a:gd name="T8" fmla="*/ 185 w 200"/>
                <a:gd name="T9" fmla="*/ 43 h 43"/>
                <a:gd name="T10" fmla="*/ 171 w 200"/>
                <a:gd name="T11" fmla="*/ 43 h 43"/>
                <a:gd name="T12" fmla="*/ 28 w 200"/>
                <a:gd name="T13" fmla="*/ 29 h 43"/>
                <a:gd name="T14" fmla="*/ 0 w 200"/>
                <a:gd name="T15" fmla="*/ 29 h 43"/>
                <a:gd name="T16" fmla="*/ 0 w 200"/>
                <a:gd name="T17" fmla="*/ 14 h 43"/>
                <a:gd name="T18" fmla="*/ 0 w 200"/>
                <a:gd name="T19" fmla="*/ 0 h 43"/>
                <a:gd name="T20" fmla="*/ 28 w 200"/>
                <a:gd name="T21" fmla="*/ 0 h 43"/>
                <a:gd name="T22" fmla="*/ 28 w 20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43">
                  <a:moveTo>
                    <a:pt x="28" y="0"/>
                  </a:moveTo>
                  <a:lnTo>
                    <a:pt x="171" y="14"/>
                  </a:lnTo>
                  <a:lnTo>
                    <a:pt x="185" y="14"/>
                  </a:lnTo>
                  <a:lnTo>
                    <a:pt x="200" y="29"/>
                  </a:lnTo>
                  <a:lnTo>
                    <a:pt x="185" y="43"/>
                  </a:lnTo>
                  <a:lnTo>
                    <a:pt x="171" y="43"/>
                  </a:lnTo>
                  <a:lnTo>
                    <a:pt x="28" y="29"/>
                  </a:lnTo>
                  <a:lnTo>
                    <a:pt x="0" y="29"/>
                  </a:lnTo>
                  <a:lnTo>
                    <a:pt x="0" y="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8" name="Freeform 114"/>
            <p:cNvSpPr>
              <a:spLocks/>
            </p:cNvSpPr>
            <p:nvPr/>
          </p:nvSpPr>
          <p:spPr bwMode="auto">
            <a:xfrm>
              <a:off x="5097" y="2259"/>
              <a:ext cx="200" cy="43"/>
            </a:xfrm>
            <a:custGeom>
              <a:avLst/>
              <a:gdLst>
                <a:gd name="T0" fmla="*/ 2 w 14"/>
                <a:gd name="T1" fmla="*/ 0 h 3"/>
                <a:gd name="T2" fmla="*/ 12 w 14"/>
                <a:gd name="T3" fmla="*/ 1 h 3"/>
                <a:gd name="T4" fmla="*/ 13 w 14"/>
                <a:gd name="T5" fmla="*/ 1 h 3"/>
                <a:gd name="T6" fmla="*/ 14 w 14"/>
                <a:gd name="T7" fmla="*/ 2 h 3"/>
                <a:gd name="T8" fmla="*/ 13 w 14"/>
                <a:gd name="T9" fmla="*/ 3 h 3"/>
                <a:gd name="T10" fmla="*/ 12 w 14"/>
                <a:gd name="T11" fmla="*/ 3 h 3"/>
                <a:gd name="T12" fmla="*/ 2 w 14"/>
                <a:gd name="T13" fmla="*/ 2 h 3"/>
                <a:gd name="T14" fmla="*/ 0 w 14"/>
                <a:gd name="T15" fmla="*/ 2 h 3"/>
                <a:gd name="T16" fmla="*/ 0 w 14"/>
                <a:gd name="T17" fmla="*/ 1 h 3"/>
                <a:gd name="T18" fmla="*/ 0 w 14"/>
                <a:gd name="T19" fmla="*/ 0 h 3"/>
                <a:gd name="T20" fmla="*/ 2 w 1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">
                  <a:moveTo>
                    <a:pt x="2" y="0"/>
                  </a:moveTo>
                  <a:lnTo>
                    <a:pt x="12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79" name="Freeform 115"/>
            <p:cNvSpPr>
              <a:spLocks/>
            </p:cNvSpPr>
            <p:nvPr/>
          </p:nvSpPr>
          <p:spPr bwMode="auto">
            <a:xfrm>
              <a:off x="5097" y="2345"/>
              <a:ext cx="200" cy="28"/>
            </a:xfrm>
            <a:custGeom>
              <a:avLst/>
              <a:gdLst>
                <a:gd name="T0" fmla="*/ 28 w 200"/>
                <a:gd name="T1" fmla="*/ 0 h 28"/>
                <a:gd name="T2" fmla="*/ 171 w 200"/>
                <a:gd name="T3" fmla="*/ 0 h 28"/>
                <a:gd name="T4" fmla="*/ 185 w 200"/>
                <a:gd name="T5" fmla="*/ 14 h 28"/>
                <a:gd name="T6" fmla="*/ 200 w 200"/>
                <a:gd name="T7" fmla="*/ 14 h 28"/>
                <a:gd name="T8" fmla="*/ 185 w 200"/>
                <a:gd name="T9" fmla="*/ 28 h 28"/>
                <a:gd name="T10" fmla="*/ 171 w 200"/>
                <a:gd name="T11" fmla="*/ 28 h 28"/>
                <a:gd name="T12" fmla="*/ 28 w 200"/>
                <a:gd name="T13" fmla="*/ 28 h 28"/>
                <a:gd name="T14" fmla="*/ 0 w 200"/>
                <a:gd name="T15" fmla="*/ 14 h 28"/>
                <a:gd name="T16" fmla="*/ 0 w 200"/>
                <a:gd name="T17" fmla="*/ 0 h 28"/>
                <a:gd name="T18" fmla="*/ 0 w 200"/>
                <a:gd name="T19" fmla="*/ 0 h 28"/>
                <a:gd name="T20" fmla="*/ 28 w 200"/>
                <a:gd name="T21" fmla="*/ 0 h 28"/>
                <a:gd name="T22" fmla="*/ 28 w 200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28">
                  <a:moveTo>
                    <a:pt x="28" y="0"/>
                  </a:moveTo>
                  <a:lnTo>
                    <a:pt x="171" y="0"/>
                  </a:lnTo>
                  <a:lnTo>
                    <a:pt x="185" y="14"/>
                  </a:lnTo>
                  <a:lnTo>
                    <a:pt x="200" y="14"/>
                  </a:lnTo>
                  <a:lnTo>
                    <a:pt x="185" y="28"/>
                  </a:lnTo>
                  <a:lnTo>
                    <a:pt x="171" y="28"/>
                  </a:lnTo>
                  <a:lnTo>
                    <a:pt x="28" y="28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0" name="Freeform 116"/>
            <p:cNvSpPr>
              <a:spLocks/>
            </p:cNvSpPr>
            <p:nvPr/>
          </p:nvSpPr>
          <p:spPr bwMode="auto">
            <a:xfrm>
              <a:off x="5097" y="2345"/>
              <a:ext cx="200" cy="28"/>
            </a:xfrm>
            <a:custGeom>
              <a:avLst/>
              <a:gdLst>
                <a:gd name="T0" fmla="*/ 2 w 14"/>
                <a:gd name="T1" fmla="*/ 0 h 2"/>
                <a:gd name="T2" fmla="*/ 12 w 14"/>
                <a:gd name="T3" fmla="*/ 0 h 2"/>
                <a:gd name="T4" fmla="*/ 13 w 14"/>
                <a:gd name="T5" fmla="*/ 1 h 2"/>
                <a:gd name="T6" fmla="*/ 14 w 14"/>
                <a:gd name="T7" fmla="*/ 1 h 2"/>
                <a:gd name="T8" fmla="*/ 13 w 14"/>
                <a:gd name="T9" fmla="*/ 2 h 2"/>
                <a:gd name="T10" fmla="*/ 12 w 14"/>
                <a:gd name="T11" fmla="*/ 2 h 2"/>
                <a:gd name="T12" fmla="*/ 2 w 14"/>
                <a:gd name="T13" fmla="*/ 2 h 2"/>
                <a:gd name="T14" fmla="*/ 0 w 14"/>
                <a:gd name="T15" fmla="*/ 1 h 2"/>
                <a:gd name="T16" fmla="*/ 0 w 14"/>
                <a:gd name="T17" fmla="*/ 0 h 2"/>
                <a:gd name="T18" fmla="*/ 0 w 14"/>
                <a:gd name="T19" fmla="*/ 0 h 2"/>
                <a:gd name="T20" fmla="*/ 2 w 14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">
                  <a:moveTo>
                    <a:pt x="2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1" name="Freeform 117"/>
            <p:cNvSpPr>
              <a:spLocks/>
            </p:cNvSpPr>
            <p:nvPr/>
          </p:nvSpPr>
          <p:spPr bwMode="auto">
            <a:xfrm>
              <a:off x="5097" y="2416"/>
              <a:ext cx="200" cy="43"/>
            </a:xfrm>
            <a:custGeom>
              <a:avLst/>
              <a:gdLst>
                <a:gd name="T0" fmla="*/ 28 w 200"/>
                <a:gd name="T1" fmla="*/ 0 h 43"/>
                <a:gd name="T2" fmla="*/ 171 w 200"/>
                <a:gd name="T3" fmla="*/ 15 h 43"/>
                <a:gd name="T4" fmla="*/ 185 w 200"/>
                <a:gd name="T5" fmla="*/ 15 h 43"/>
                <a:gd name="T6" fmla="*/ 200 w 200"/>
                <a:gd name="T7" fmla="*/ 29 h 43"/>
                <a:gd name="T8" fmla="*/ 185 w 200"/>
                <a:gd name="T9" fmla="*/ 29 h 43"/>
                <a:gd name="T10" fmla="*/ 171 w 200"/>
                <a:gd name="T11" fmla="*/ 43 h 43"/>
                <a:gd name="T12" fmla="*/ 28 w 200"/>
                <a:gd name="T13" fmla="*/ 29 h 43"/>
                <a:gd name="T14" fmla="*/ 0 w 200"/>
                <a:gd name="T15" fmla="*/ 29 h 43"/>
                <a:gd name="T16" fmla="*/ 0 w 200"/>
                <a:gd name="T17" fmla="*/ 15 h 43"/>
                <a:gd name="T18" fmla="*/ 0 w 200"/>
                <a:gd name="T19" fmla="*/ 15 h 43"/>
                <a:gd name="T20" fmla="*/ 28 w 200"/>
                <a:gd name="T21" fmla="*/ 0 h 43"/>
                <a:gd name="T22" fmla="*/ 28 w 20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43">
                  <a:moveTo>
                    <a:pt x="28" y="0"/>
                  </a:moveTo>
                  <a:lnTo>
                    <a:pt x="171" y="15"/>
                  </a:lnTo>
                  <a:lnTo>
                    <a:pt x="185" y="15"/>
                  </a:lnTo>
                  <a:lnTo>
                    <a:pt x="200" y="29"/>
                  </a:lnTo>
                  <a:lnTo>
                    <a:pt x="185" y="29"/>
                  </a:lnTo>
                  <a:lnTo>
                    <a:pt x="171" y="43"/>
                  </a:lnTo>
                  <a:lnTo>
                    <a:pt x="28" y="29"/>
                  </a:lnTo>
                  <a:lnTo>
                    <a:pt x="0" y="2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2" name="Freeform 118"/>
            <p:cNvSpPr>
              <a:spLocks/>
            </p:cNvSpPr>
            <p:nvPr/>
          </p:nvSpPr>
          <p:spPr bwMode="auto">
            <a:xfrm>
              <a:off x="5097" y="2416"/>
              <a:ext cx="200" cy="43"/>
            </a:xfrm>
            <a:custGeom>
              <a:avLst/>
              <a:gdLst>
                <a:gd name="T0" fmla="*/ 2 w 14"/>
                <a:gd name="T1" fmla="*/ 0 h 3"/>
                <a:gd name="T2" fmla="*/ 12 w 14"/>
                <a:gd name="T3" fmla="*/ 1 h 3"/>
                <a:gd name="T4" fmla="*/ 13 w 14"/>
                <a:gd name="T5" fmla="*/ 1 h 3"/>
                <a:gd name="T6" fmla="*/ 14 w 14"/>
                <a:gd name="T7" fmla="*/ 2 h 3"/>
                <a:gd name="T8" fmla="*/ 13 w 14"/>
                <a:gd name="T9" fmla="*/ 2 h 3"/>
                <a:gd name="T10" fmla="*/ 12 w 14"/>
                <a:gd name="T11" fmla="*/ 3 h 3"/>
                <a:gd name="T12" fmla="*/ 2 w 14"/>
                <a:gd name="T13" fmla="*/ 2 h 3"/>
                <a:gd name="T14" fmla="*/ 0 w 14"/>
                <a:gd name="T15" fmla="*/ 2 h 3"/>
                <a:gd name="T16" fmla="*/ 0 w 14"/>
                <a:gd name="T17" fmla="*/ 1 h 3"/>
                <a:gd name="T18" fmla="*/ 0 w 14"/>
                <a:gd name="T19" fmla="*/ 1 h 3"/>
                <a:gd name="T20" fmla="*/ 2 w 1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">
                  <a:moveTo>
                    <a:pt x="2" y="0"/>
                  </a:moveTo>
                  <a:lnTo>
                    <a:pt x="12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3" name="Line 119"/>
            <p:cNvSpPr>
              <a:spLocks noChangeShapeType="1"/>
            </p:cNvSpPr>
            <p:nvPr/>
          </p:nvSpPr>
          <p:spPr bwMode="auto">
            <a:xfrm flipV="1">
              <a:off x="5111" y="1988"/>
              <a:ext cx="100" cy="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4" name="Line 120"/>
            <p:cNvSpPr>
              <a:spLocks noChangeShapeType="1"/>
            </p:cNvSpPr>
            <p:nvPr/>
          </p:nvSpPr>
          <p:spPr bwMode="auto">
            <a:xfrm flipV="1">
              <a:off x="5111" y="2059"/>
              <a:ext cx="100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5" name="Line 121"/>
            <p:cNvSpPr>
              <a:spLocks noChangeShapeType="1"/>
            </p:cNvSpPr>
            <p:nvPr/>
          </p:nvSpPr>
          <p:spPr bwMode="auto">
            <a:xfrm flipV="1">
              <a:off x="5097" y="2145"/>
              <a:ext cx="114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6" name="Line 122"/>
            <p:cNvSpPr>
              <a:spLocks noChangeShapeType="1"/>
            </p:cNvSpPr>
            <p:nvPr/>
          </p:nvSpPr>
          <p:spPr bwMode="auto">
            <a:xfrm flipV="1">
              <a:off x="5111" y="2216"/>
              <a:ext cx="100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7" name="Line 123"/>
            <p:cNvSpPr>
              <a:spLocks noChangeShapeType="1"/>
            </p:cNvSpPr>
            <p:nvPr/>
          </p:nvSpPr>
          <p:spPr bwMode="auto">
            <a:xfrm flipV="1">
              <a:off x="5111" y="2302"/>
              <a:ext cx="100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8" name="Line 124"/>
            <p:cNvSpPr>
              <a:spLocks noChangeShapeType="1"/>
            </p:cNvSpPr>
            <p:nvPr/>
          </p:nvSpPr>
          <p:spPr bwMode="auto">
            <a:xfrm flipV="1">
              <a:off x="5111" y="2373"/>
              <a:ext cx="100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89" name="Line 125"/>
            <p:cNvSpPr>
              <a:spLocks noChangeShapeType="1"/>
            </p:cNvSpPr>
            <p:nvPr/>
          </p:nvSpPr>
          <p:spPr bwMode="auto">
            <a:xfrm flipH="1">
              <a:off x="5182" y="2373"/>
              <a:ext cx="115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90" name="Line 126"/>
            <p:cNvSpPr>
              <a:spLocks noChangeShapeType="1"/>
            </p:cNvSpPr>
            <p:nvPr/>
          </p:nvSpPr>
          <p:spPr bwMode="auto">
            <a:xfrm flipH="1">
              <a:off x="5182" y="2288"/>
              <a:ext cx="100" cy="5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91" name="Line 127"/>
            <p:cNvSpPr>
              <a:spLocks noChangeShapeType="1"/>
            </p:cNvSpPr>
            <p:nvPr/>
          </p:nvSpPr>
          <p:spPr bwMode="auto">
            <a:xfrm flipH="1">
              <a:off x="5182" y="2216"/>
              <a:ext cx="115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92" name="Line 128"/>
            <p:cNvSpPr>
              <a:spLocks noChangeShapeType="1"/>
            </p:cNvSpPr>
            <p:nvPr/>
          </p:nvSpPr>
          <p:spPr bwMode="auto">
            <a:xfrm flipH="1">
              <a:off x="5182" y="2145"/>
              <a:ext cx="100" cy="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93" name="Line 129"/>
            <p:cNvSpPr>
              <a:spLocks noChangeShapeType="1"/>
            </p:cNvSpPr>
            <p:nvPr/>
          </p:nvSpPr>
          <p:spPr bwMode="auto">
            <a:xfrm flipH="1">
              <a:off x="5182" y="2059"/>
              <a:ext cx="100" cy="5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94" name="Line 130"/>
            <p:cNvSpPr>
              <a:spLocks noChangeShapeType="1"/>
            </p:cNvSpPr>
            <p:nvPr/>
          </p:nvSpPr>
          <p:spPr bwMode="auto">
            <a:xfrm flipH="1">
              <a:off x="5168" y="1988"/>
              <a:ext cx="114" cy="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95" name="Freeform 131"/>
            <p:cNvSpPr>
              <a:spLocks/>
            </p:cNvSpPr>
            <p:nvPr/>
          </p:nvSpPr>
          <p:spPr bwMode="auto">
            <a:xfrm>
              <a:off x="5182" y="2445"/>
              <a:ext cx="29" cy="57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1 h 4"/>
                <a:gd name="T4" fmla="*/ 1 w 2"/>
                <a:gd name="T5" fmla="*/ 1 h 4"/>
                <a:gd name="T6" fmla="*/ 0 w 2"/>
                <a:gd name="T7" fmla="*/ 2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96" name="Freeform 132"/>
            <p:cNvSpPr>
              <a:spLocks/>
            </p:cNvSpPr>
            <p:nvPr/>
          </p:nvSpPr>
          <p:spPr bwMode="auto">
            <a:xfrm>
              <a:off x="5211" y="2445"/>
              <a:ext cx="71" cy="57"/>
            </a:xfrm>
            <a:custGeom>
              <a:avLst/>
              <a:gdLst>
                <a:gd name="T0" fmla="*/ 5 w 5"/>
                <a:gd name="T1" fmla="*/ 0 h 4"/>
                <a:gd name="T2" fmla="*/ 4 w 5"/>
                <a:gd name="T3" fmla="*/ 1 h 4"/>
                <a:gd name="T4" fmla="*/ 2 w 5"/>
                <a:gd name="T5" fmla="*/ 2 h 4"/>
                <a:gd name="T6" fmla="*/ 1 w 5"/>
                <a:gd name="T7" fmla="*/ 3 h 4"/>
                <a:gd name="T8" fmla="*/ 0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4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97" name="Rectangle 133"/>
            <p:cNvSpPr>
              <a:spLocks noChangeArrowheads="1"/>
            </p:cNvSpPr>
            <p:nvPr/>
          </p:nvSpPr>
          <p:spPr bwMode="auto">
            <a:xfrm>
              <a:off x="5154" y="2574"/>
              <a:ext cx="70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 baseline="0">
                  <a:solidFill>
                    <a:srgbClr val="000000"/>
                  </a:solidFill>
                  <a:latin typeface="Times New Roman" pitchFamily="18" charset="0"/>
                </a:rPr>
                <a:t>m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779398" name="Rectangle 134"/>
            <p:cNvSpPr>
              <a:spLocks noChangeArrowheads="1"/>
            </p:cNvSpPr>
            <p:nvPr/>
          </p:nvSpPr>
          <p:spPr bwMode="auto">
            <a:xfrm>
              <a:off x="5182" y="2802"/>
              <a:ext cx="29" cy="329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399" name="Rectangle 135"/>
            <p:cNvSpPr>
              <a:spLocks noChangeArrowheads="1"/>
            </p:cNvSpPr>
            <p:nvPr/>
          </p:nvSpPr>
          <p:spPr bwMode="auto">
            <a:xfrm>
              <a:off x="4997" y="3103"/>
              <a:ext cx="400" cy="57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400" name="Freeform 136"/>
            <p:cNvSpPr>
              <a:spLocks/>
            </p:cNvSpPr>
            <p:nvPr/>
          </p:nvSpPr>
          <p:spPr bwMode="auto">
            <a:xfrm>
              <a:off x="5197" y="2945"/>
              <a:ext cx="314" cy="286"/>
            </a:xfrm>
            <a:custGeom>
              <a:avLst/>
              <a:gdLst>
                <a:gd name="T0" fmla="*/ 0 w 22"/>
                <a:gd name="T1" fmla="*/ 0 h 20"/>
                <a:gd name="T2" fmla="*/ 17 w 22"/>
                <a:gd name="T3" fmla="*/ 0 h 20"/>
                <a:gd name="T4" fmla="*/ 17 w 22"/>
                <a:gd name="T5" fmla="*/ 0 h 20"/>
                <a:gd name="T6" fmla="*/ 17 w 22"/>
                <a:gd name="T7" fmla="*/ 20 h 20"/>
                <a:gd name="T8" fmla="*/ 22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22" y="2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401" name="Freeform 137"/>
            <p:cNvSpPr>
              <a:spLocks/>
            </p:cNvSpPr>
            <p:nvPr/>
          </p:nvSpPr>
          <p:spPr bwMode="auto">
            <a:xfrm>
              <a:off x="4954" y="2945"/>
              <a:ext cx="557" cy="486"/>
            </a:xfrm>
            <a:custGeom>
              <a:avLst/>
              <a:gdLst>
                <a:gd name="T0" fmla="*/ 39 w 39"/>
                <a:gd name="T1" fmla="*/ 27 h 34"/>
                <a:gd name="T2" fmla="*/ 34 w 39"/>
                <a:gd name="T3" fmla="*/ 27 h 34"/>
                <a:gd name="T4" fmla="*/ 34 w 39"/>
                <a:gd name="T5" fmla="*/ 30 h 34"/>
                <a:gd name="T6" fmla="*/ 34 w 39"/>
                <a:gd name="T7" fmla="*/ 32 h 34"/>
                <a:gd name="T8" fmla="*/ 33 w 39"/>
                <a:gd name="T9" fmla="*/ 33 h 34"/>
                <a:gd name="T10" fmla="*/ 31 w 39"/>
                <a:gd name="T11" fmla="*/ 34 h 34"/>
                <a:gd name="T12" fmla="*/ 30 w 39"/>
                <a:gd name="T13" fmla="*/ 34 h 34"/>
                <a:gd name="T14" fmla="*/ 4 w 39"/>
                <a:gd name="T15" fmla="*/ 34 h 34"/>
                <a:gd name="T16" fmla="*/ 2 w 39"/>
                <a:gd name="T17" fmla="*/ 34 h 34"/>
                <a:gd name="T18" fmla="*/ 1 w 39"/>
                <a:gd name="T19" fmla="*/ 33 h 34"/>
                <a:gd name="T20" fmla="*/ 0 w 39"/>
                <a:gd name="T21" fmla="*/ 32 h 34"/>
                <a:gd name="T22" fmla="*/ 0 w 39"/>
                <a:gd name="T23" fmla="*/ 30 h 34"/>
                <a:gd name="T24" fmla="*/ 0 w 39"/>
                <a:gd name="T25" fmla="*/ 0 h 34"/>
                <a:gd name="T26" fmla="*/ 16 w 39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4">
                  <a:moveTo>
                    <a:pt x="39" y="27"/>
                  </a:moveTo>
                  <a:lnTo>
                    <a:pt x="34" y="27"/>
                  </a:lnTo>
                  <a:lnTo>
                    <a:pt x="34" y="30"/>
                  </a:lnTo>
                  <a:lnTo>
                    <a:pt x="34" y="32"/>
                  </a:lnTo>
                  <a:lnTo>
                    <a:pt x="33" y="33"/>
                  </a:lnTo>
                  <a:lnTo>
                    <a:pt x="31" y="34"/>
                  </a:lnTo>
                  <a:lnTo>
                    <a:pt x="30" y="34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1" y="33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402" name="Freeform 138"/>
            <p:cNvSpPr>
              <a:spLocks/>
            </p:cNvSpPr>
            <p:nvPr/>
          </p:nvSpPr>
          <p:spPr bwMode="auto">
            <a:xfrm>
              <a:off x="5211" y="2974"/>
              <a:ext cx="286" cy="286"/>
            </a:xfrm>
            <a:custGeom>
              <a:avLst/>
              <a:gdLst>
                <a:gd name="T0" fmla="*/ 0 w 20"/>
                <a:gd name="T1" fmla="*/ 0 h 20"/>
                <a:gd name="T2" fmla="*/ 13 w 20"/>
                <a:gd name="T3" fmla="*/ 0 h 20"/>
                <a:gd name="T4" fmla="*/ 13 w 20"/>
                <a:gd name="T5" fmla="*/ 2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13" y="0"/>
                  </a:lnTo>
                  <a:lnTo>
                    <a:pt x="13" y="20"/>
                  </a:lnTo>
                  <a:lnTo>
                    <a:pt x="20" y="2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403" name="Freeform 139"/>
            <p:cNvSpPr>
              <a:spLocks/>
            </p:cNvSpPr>
            <p:nvPr/>
          </p:nvSpPr>
          <p:spPr bwMode="auto">
            <a:xfrm>
              <a:off x="4997" y="2974"/>
              <a:ext cx="500" cy="429"/>
            </a:xfrm>
            <a:custGeom>
              <a:avLst/>
              <a:gdLst>
                <a:gd name="T0" fmla="*/ 35 w 35"/>
                <a:gd name="T1" fmla="*/ 23 h 30"/>
                <a:gd name="T2" fmla="*/ 28 w 35"/>
                <a:gd name="T3" fmla="*/ 23 h 30"/>
                <a:gd name="T4" fmla="*/ 28 w 35"/>
                <a:gd name="T5" fmla="*/ 26 h 30"/>
                <a:gd name="T6" fmla="*/ 28 w 35"/>
                <a:gd name="T7" fmla="*/ 27 h 30"/>
                <a:gd name="T8" fmla="*/ 27 w 35"/>
                <a:gd name="T9" fmla="*/ 28 h 30"/>
                <a:gd name="T10" fmla="*/ 26 w 35"/>
                <a:gd name="T11" fmla="*/ 29 h 30"/>
                <a:gd name="T12" fmla="*/ 24 w 35"/>
                <a:gd name="T13" fmla="*/ 30 h 30"/>
                <a:gd name="T14" fmla="*/ 4 w 35"/>
                <a:gd name="T15" fmla="*/ 30 h 30"/>
                <a:gd name="T16" fmla="*/ 3 w 35"/>
                <a:gd name="T17" fmla="*/ 29 h 30"/>
                <a:gd name="T18" fmla="*/ 1 w 35"/>
                <a:gd name="T19" fmla="*/ 28 h 30"/>
                <a:gd name="T20" fmla="*/ 0 w 35"/>
                <a:gd name="T21" fmla="*/ 27 h 30"/>
                <a:gd name="T22" fmla="*/ 0 w 35"/>
                <a:gd name="T23" fmla="*/ 26 h 30"/>
                <a:gd name="T24" fmla="*/ 0 w 35"/>
                <a:gd name="T25" fmla="*/ 0 h 30"/>
                <a:gd name="T26" fmla="*/ 13 w 35"/>
                <a:gd name="T2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0">
                  <a:moveTo>
                    <a:pt x="35" y="23"/>
                  </a:moveTo>
                  <a:lnTo>
                    <a:pt x="28" y="23"/>
                  </a:lnTo>
                  <a:lnTo>
                    <a:pt x="28" y="26"/>
                  </a:lnTo>
                  <a:lnTo>
                    <a:pt x="28" y="27"/>
                  </a:lnTo>
                  <a:lnTo>
                    <a:pt x="27" y="28"/>
                  </a:lnTo>
                  <a:lnTo>
                    <a:pt x="26" y="29"/>
                  </a:lnTo>
                  <a:lnTo>
                    <a:pt x="24" y="30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0" y="0"/>
                  </a:lnTo>
                  <a:lnTo>
                    <a:pt x="13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405" name="Rectangle 141" descr="淺色右斜對角線"/>
            <p:cNvSpPr>
              <a:spLocks noChangeArrowheads="1"/>
            </p:cNvSpPr>
            <p:nvPr/>
          </p:nvSpPr>
          <p:spPr bwMode="auto">
            <a:xfrm>
              <a:off x="4120" y="2246"/>
              <a:ext cx="363" cy="90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rgbClr val="FFFFFF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779406" name="Rectangle 142" descr="淺色右斜對角線"/>
            <p:cNvSpPr>
              <a:spLocks noChangeArrowheads="1"/>
            </p:cNvSpPr>
            <p:nvPr/>
          </p:nvSpPr>
          <p:spPr bwMode="auto">
            <a:xfrm>
              <a:off x="5012" y="1797"/>
              <a:ext cx="363" cy="90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rgbClr val="FFFFFF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61052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Three Cases of Damped Motion</a:t>
            </a:r>
          </a:p>
        </p:txBody>
      </p:sp>
      <p:sp>
        <p:nvSpPr>
          <p:cNvPr id="78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Case I: Over-damped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/>
              <a:t>Case II: Critically damped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/>
              <a:t>Case III: Under-damped</a:t>
            </a:r>
          </a:p>
        </p:txBody>
      </p:sp>
      <p:graphicFrame>
        <p:nvGraphicFramePr>
          <p:cNvPr id="780299" name="Object 11"/>
          <p:cNvGraphicFramePr>
            <a:graphicFrameLocks noChangeAspect="1"/>
          </p:cNvGraphicFramePr>
          <p:nvPr>
            <p:extLst/>
          </p:nvPr>
        </p:nvGraphicFramePr>
        <p:xfrm>
          <a:off x="1128316" y="1916832"/>
          <a:ext cx="41814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2" name="方程式" r:id="rId3" imgW="4178300" imgH="469900" progId="Equation.3">
                  <p:embed/>
                </p:oleObj>
              </mc:Choice>
              <mc:Fallback>
                <p:oleObj name="方程式" r:id="rId3" imgW="4178300" imgH="469900" progId="Equation.3">
                  <p:embed/>
                  <p:pic>
                    <p:nvPicPr>
                      <p:cNvPr id="78029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316" y="1916832"/>
                        <a:ext cx="4181475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0300" name="Object 12"/>
          <p:cNvGraphicFramePr>
            <a:graphicFrameLocks noChangeAspect="1"/>
          </p:cNvGraphicFramePr>
          <p:nvPr>
            <p:extLst/>
          </p:nvPr>
        </p:nvGraphicFramePr>
        <p:xfrm>
          <a:off x="1142603" y="3451945"/>
          <a:ext cx="23622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3" r:id="rId5" imgW="2362200" imgH="406400" progId="Equation.3">
                  <p:embed/>
                </p:oleObj>
              </mc:Choice>
              <mc:Fallback>
                <p:oleObj r:id="rId5" imgW="2362200" imgH="406400" progId="Equation.3">
                  <p:embed/>
                  <p:pic>
                    <p:nvPicPr>
                      <p:cNvPr id="78030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603" y="3451945"/>
                        <a:ext cx="23622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0301" name="Object 13"/>
          <p:cNvGraphicFramePr>
            <a:graphicFrameLocks noChangeAspect="1"/>
          </p:cNvGraphicFramePr>
          <p:nvPr>
            <p:extLst/>
          </p:nvPr>
        </p:nvGraphicFramePr>
        <p:xfrm>
          <a:off x="1115616" y="4941020"/>
          <a:ext cx="38290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4" name="方程式" r:id="rId7" imgW="1892160" imgH="558720" progId="Equation.3">
                  <p:embed/>
                </p:oleObj>
              </mc:Choice>
              <mc:Fallback>
                <p:oleObj name="方程式" r:id="rId7" imgW="1892160" imgH="558720" progId="Equation.3">
                  <p:embed/>
                  <p:pic>
                    <p:nvPicPr>
                      <p:cNvPr id="78030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941020"/>
                        <a:ext cx="3829050" cy="1123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0303" name="AutoShape 15"/>
          <p:cNvSpPr>
            <a:spLocks noChangeAspect="1" noChangeArrowheads="1" noTextEdit="1"/>
          </p:cNvSpPr>
          <p:nvPr/>
        </p:nvSpPr>
        <p:spPr bwMode="auto">
          <a:xfrm>
            <a:off x="5829300" y="1484313"/>
            <a:ext cx="234315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05" name="Freeform 17"/>
          <p:cNvSpPr>
            <a:spLocks/>
          </p:cNvSpPr>
          <p:nvPr/>
        </p:nvSpPr>
        <p:spPr bwMode="auto">
          <a:xfrm>
            <a:off x="6432550" y="1930400"/>
            <a:ext cx="1003300" cy="447675"/>
          </a:xfrm>
          <a:custGeom>
            <a:avLst/>
            <a:gdLst>
              <a:gd name="T0" fmla="*/ 0 w 632"/>
              <a:gd name="T1" fmla="*/ 0 h 282"/>
              <a:gd name="T2" fmla="*/ 28 w 632"/>
              <a:gd name="T3" fmla="*/ 28 h 282"/>
              <a:gd name="T4" fmla="*/ 140 w 632"/>
              <a:gd name="T5" fmla="*/ 113 h 282"/>
              <a:gd name="T6" fmla="*/ 295 w 632"/>
              <a:gd name="T7" fmla="*/ 212 h 282"/>
              <a:gd name="T8" fmla="*/ 358 w 632"/>
              <a:gd name="T9" fmla="*/ 239 h 282"/>
              <a:gd name="T10" fmla="*/ 421 w 632"/>
              <a:gd name="T11" fmla="*/ 260 h 282"/>
              <a:gd name="T12" fmla="*/ 484 w 632"/>
              <a:gd name="T13" fmla="*/ 275 h 282"/>
              <a:gd name="T14" fmla="*/ 520 w 632"/>
              <a:gd name="T15" fmla="*/ 282 h 282"/>
              <a:gd name="T16" fmla="*/ 632 w 632"/>
              <a:gd name="T17" fmla="*/ 28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2" h="282">
                <a:moveTo>
                  <a:pt x="0" y="0"/>
                </a:moveTo>
                <a:lnTo>
                  <a:pt x="28" y="28"/>
                </a:lnTo>
                <a:lnTo>
                  <a:pt x="140" y="113"/>
                </a:lnTo>
                <a:lnTo>
                  <a:pt x="295" y="212"/>
                </a:lnTo>
                <a:lnTo>
                  <a:pt x="358" y="239"/>
                </a:lnTo>
                <a:lnTo>
                  <a:pt x="421" y="260"/>
                </a:lnTo>
                <a:lnTo>
                  <a:pt x="484" y="275"/>
                </a:lnTo>
                <a:lnTo>
                  <a:pt x="520" y="282"/>
                </a:lnTo>
                <a:lnTo>
                  <a:pt x="632" y="282"/>
                </a:lnTo>
              </a:path>
            </a:pathLst>
          </a:custGeom>
          <a:noFill/>
          <a:ln w="2222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06" name="Rectangle 18"/>
          <p:cNvSpPr>
            <a:spLocks noChangeArrowheads="1"/>
          </p:cNvSpPr>
          <p:nvPr/>
        </p:nvSpPr>
        <p:spPr bwMode="auto">
          <a:xfrm>
            <a:off x="7994650" y="2332038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0307" name="Rectangle 19"/>
          <p:cNvSpPr>
            <a:spLocks noChangeArrowheads="1"/>
          </p:cNvSpPr>
          <p:nvPr/>
        </p:nvSpPr>
        <p:spPr bwMode="auto">
          <a:xfrm>
            <a:off x="6275388" y="1484313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0308" name="Line 20"/>
          <p:cNvSpPr>
            <a:spLocks noChangeShapeType="1"/>
          </p:cNvSpPr>
          <p:nvPr/>
        </p:nvSpPr>
        <p:spPr bwMode="auto">
          <a:xfrm>
            <a:off x="5851525" y="2466975"/>
            <a:ext cx="2074863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09" name="Line 21"/>
          <p:cNvSpPr>
            <a:spLocks noChangeShapeType="1"/>
          </p:cNvSpPr>
          <p:nvPr/>
        </p:nvSpPr>
        <p:spPr bwMode="auto">
          <a:xfrm flipV="1">
            <a:off x="6432550" y="1573213"/>
            <a:ext cx="1588" cy="12954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10" name="Freeform 22"/>
          <p:cNvSpPr>
            <a:spLocks/>
          </p:cNvSpPr>
          <p:nvPr/>
        </p:nvSpPr>
        <p:spPr bwMode="auto">
          <a:xfrm>
            <a:off x="6432550" y="2287588"/>
            <a:ext cx="1411288" cy="423862"/>
          </a:xfrm>
          <a:custGeom>
            <a:avLst/>
            <a:gdLst>
              <a:gd name="T0" fmla="*/ 0 w 889"/>
              <a:gd name="T1" fmla="*/ 0 h 267"/>
              <a:gd name="T2" fmla="*/ 14 w 889"/>
              <a:gd name="T3" fmla="*/ 14 h 267"/>
              <a:gd name="T4" fmla="*/ 42 w 889"/>
              <a:gd name="T5" fmla="*/ 56 h 267"/>
              <a:gd name="T6" fmla="*/ 84 w 889"/>
              <a:gd name="T7" fmla="*/ 98 h 267"/>
              <a:gd name="T8" fmla="*/ 126 w 889"/>
              <a:gd name="T9" fmla="*/ 141 h 267"/>
              <a:gd name="T10" fmla="*/ 183 w 889"/>
              <a:gd name="T11" fmla="*/ 183 h 267"/>
              <a:gd name="T12" fmla="*/ 239 w 889"/>
              <a:gd name="T13" fmla="*/ 225 h 267"/>
              <a:gd name="T14" fmla="*/ 309 w 889"/>
              <a:gd name="T15" fmla="*/ 253 h 267"/>
              <a:gd name="T16" fmla="*/ 379 w 889"/>
              <a:gd name="T17" fmla="*/ 267 h 267"/>
              <a:gd name="T18" fmla="*/ 433 w 889"/>
              <a:gd name="T19" fmla="*/ 257 h 267"/>
              <a:gd name="T20" fmla="*/ 478 w 889"/>
              <a:gd name="T21" fmla="*/ 239 h 267"/>
              <a:gd name="T22" fmla="*/ 520 w 889"/>
              <a:gd name="T23" fmla="*/ 225 h 267"/>
              <a:gd name="T24" fmla="*/ 548 w 889"/>
              <a:gd name="T25" fmla="*/ 211 h 267"/>
              <a:gd name="T26" fmla="*/ 607 w 889"/>
              <a:gd name="T27" fmla="*/ 191 h 267"/>
              <a:gd name="T28" fmla="*/ 674 w 889"/>
              <a:gd name="T29" fmla="*/ 169 h 267"/>
              <a:gd name="T30" fmla="*/ 763 w 889"/>
              <a:gd name="T31" fmla="*/ 149 h 267"/>
              <a:gd name="T32" fmla="*/ 832 w 889"/>
              <a:gd name="T33" fmla="*/ 143 h 267"/>
              <a:gd name="T34" fmla="*/ 889 w 889"/>
              <a:gd name="T35" fmla="*/ 14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9" h="267">
                <a:moveTo>
                  <a:pt x="0" y="0"/>
                </a:moveTo>
                <a:lnTo>
                  <a:pt x="14" y="14"/>
                </a:lnTo>
                <a:lnTo>
                  <a:pt x="42" y="56"/>
                </a:lnTo>
                <a:lnTo>
                  <a:pt x="84" y="98"/>
                </a:lnTo>
                <a:lnTo>
                  <a:pt x="126" y="141"/>
                </a:lnTo>
                <a:lnTo>
                  <a:pt x="183" y="183"/>
                </a:lnTo>
                <a:lnTo>
                  <a:pt x="239" y="225"/>
                </a:lnTo>
                <a:lnTo>
                  <a:pt x="309" y="253"/>
                </a:lnTo>
                <a:lnTo>
                  <a:pt x="379" y="267"/>
                </a:lnTo>
                <a:lnTo>
                  <a:pt x="433" y="257"/>
                </a:lnTo>
                <a:lnTo>
                  <a:pt x="478" y="239"/>
                </a:lnTo>
                <a:lnTo>
                  <a:pt x="520" y="225"/>
                </a:lnTo>
                <a:lnTo>
                  <a:pt x="548" y="211"/>
                </a:lnTo>
                <a:lnTo>
                  <a:pt x="607" y="191"/>
                </a:lnTo>
                <a:lnTo>
                  <a:pt x="674" y="169"/>
                </a:lnTo>
                <a:lnTo>
                  <a:pt x="763" y="149"/>
                </a:lnTo>
                <a:lnTo>
                  <a:pt x="832" y="143"/>
                </a:lnTo>
                <a:lnTo>
                  <a:pt x="889" y="14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14" name="Freeform 26"/>
          <p:cNvSpPr>
            <a:spLocks/>
          </p:cNvSpPr>
          <p:nvPr/>
        </p:nvSpPr>
        <p:spPr bwMode="auto">
          <a:xfrm>
            <a:off x="6415088" y="3044825"/>
            <a:ext cx="1009650" cy="614363"/>
          </a:xfrm>
          <a:custGeom>
            <a:avLst/>
            <a:gdLst>
              <a:gd name="T0" fmla="*/ 0 w 636"/>
              <a:gd name="T1" fmla="*/ 221 h 387"/>
              <a:gd name="T2" fmla="*/ 28 w 636"/>
              <a:gd name="T3" fmla="*/ 166 h 387"/>
              <a:gd name="T4" fmla="*/ 69 w 636"/>
              <a:gd name="T5" fmla="*/ 83 h 387"/>
              <a:gd name="T6" fmla="*/ 111 w 636"/>
              <a:gd name="T7" fmla="*/ 28 h 387"/>
              <a:gd name="T8" fmla="*/ 132 w 636"/>
              <a:gd name="T9" fmla="*/ 8 h 387"/>
              <a:gd name="T10" fmla="*/ 152 w 636"/>
              <a:gd name="T11" fmla="*/ 0 h 387"/>
              <a:gd name="T12" fmla="*/ 174 w 636"/>
              <a:gd name="T13" fmla="*/ 5 h 387"/>
              <a:gd name="T14" fmla="*/ 194 w 636"/>
              <a:gd name="T15" fmla="*/ 28 h 387"/>
              <a:gd name="T16" fmla="*/ 221 w 636"/>
              <a:gd name="T17" fmla="*/ 69 h 387"/>
              <a:gd name="T18" fmla="*/ 249 w 636"/>
              <a:gd name="T19" fmla="*/ 111 h 387"/>
              <a:gd name="T20" fmla="*/ 263 w 636"/>
              <a:gd name="T21" fmla="*/ 138 h 387"/>
              <a:gd name="T22" fmla="*/ 290 w 636"/>
              <a:gd name="T23" fmla="*/ 180 h 387"/>
              <a:gd name="T24" fmla="*/ 332 w 636"/>
              <a:gd name="T25" fmla="*/ 235 h 387"/>
              <a:gd name="T26" fmla="*/ 373 w 636"/>
              <a:gd name="T27" fmla="*/ 276 h 387"/>
              <a:gd name="T28" fmla="*/ 429 w 636"/>
              <a:gd name="T29" fmla="*/ 323 h 387"/>
              <a:gd name="T30" fmla="*/ 484 w 636"/>
              <a:gd name="T31" fmla="*/ 359 h 387"/>
              <a:gd name="T32" fmla="*/ 531 w 636"/>
              <a:gd name="T33" fmla="*/ 383 h 387"/>
              <a:gd name="T34" fmla="*/ 553 w 636"/>
              <a:gd name="T35" fmla="*/ 387 h 387"/>
              <a:gd name="T36" fmla="*/ 636 w 636"/>
              <a:gd name="T37" fmla="*/ 38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6" h="387">
                <a:moveTo>
                  <a:pt x="0" y="221"/>
                </a:moveTo>
                <a:lnTo>
                  <a:pt x="28" y="166"/>
                </a:lnTo>
                <a:lnTo>
                  <a:pt x="69" y="83"/>
                </a:lnTo>
                <a:lnTo>
                  <a:pt x="111" y="28"/>
                </a:lnTo>
                <a:lnTo>
                  <a:pt x="132" y="8"/>
                </a:lnTo>
                <a:lnTo>
                  <a:pt x="152" y="0"/>
                </a:lnTo>
                <a:lnTo>
                  <a:pt x="174" y="5"/>
                </a:lnTo>
                <a:lnTo>
                  <a:pt x="194" y="28"/>
                </a:lnTo>
                <a:lnTo>
                  <a:pt x="221" y="69"/>
                </a:lnTo>
                <a:lnTo>
                  <a:pt x="249" y="111"/>
                </a:lnTo>
                <a:lnTo>
                  <a:pt x="263" y="138"/>
                </a:lnTo>
                <a:lnTo>
                  <a:pt x="290" y="180"/>
                </a:lnTo>
                <a:lnTo>
                  <a:pt x="332" y="235"/>
                </a:lnTo>
                <a:lnTo>
                  <a:pt x="373" y="276"/>
                </a:lnTo>
                <a:lnTo>
                  <a:pt x="429" y="323"/>
                </a:lnTo>
                <a:lnTo>
                  <a:pt x="484" y="359"/>
                </a:lnTo>
                <a:lnTo>
                  <a:pt x="531" y="383"/>
                </a:lnTo>
                <a:lnTo>
                  <a:pt x="553" y="387"/>
                </a:lnTo>
                <a:lnTo>
                  <a:pt x="636" y="387"/>
                </a:lnTo>
              </a:path>
            </a:pathLst>
          </a:custGeom>
          <a:noFill/>
          <a:ln w="2222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15" name="Rectangle 27"/>
          <p:cNvSpPr>
            <a:spLocks noChangeArrowheads="1"/>
          </p:cNvSpPr>
          <p:nvPr/>
        </p:nvSpPr>
        <p:spPr bwMode="auto">
          <a:xfrm>
            <a:off x="6238875" y="2890838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0316" name="Rectangle 28"/>
          <p:cNvSpPr>
            <a:spLocks noChangeArrowheads="1"/>
          </p:cNvSpPr>
          <p:nvPr/>
        </p:nvSpPr>
        <p:spPr bwMode="auto">
          <a:xfrm>
            <a:off x="7996238" y="3594100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0317" name="Line 29"/>
          <p:cNvSpPr>
            <a:spLocks noChangeShapeType="1"/>
          </p:cNvSpPr>
          <p:nvPr/>
        </p:nvSpPr>
        <p:spPr bwMode="auto">
          <a:xfrm>
            <a:off x="6107113" y="3725863"/>
            <a:ext cx="1801812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18" name="Line 30"/>
          <p:cNvSpPr>
            <a:spLocks noChangeShapeType="1"/>
          </p:cNvSpPr>
          <p:nvPr/>
        </p:nvSpPr>
        <p:spPr bwMode="auto">
          <a:xfrm flipV="1">
            <a:off x="6415088" y="2978150"/>
            <a:ext cx="1587" cy="16922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19" name="Freeform 31"/>
          <p:cNvSpPr>
            <a:spLocks/>
          </p:cNvSpPr>
          <p:nvPr/>
        </p:nvSpPr>
        <p:spPr bwMode="auto">
          <a:xfrm>
            <a:off x="6415088" y="3770313"/>
            <a:ext cx="1339850" cy="723900"/>
          </a:xfrm>
          <a:custGeom>
            <a:avLst/>
            <a:gdLst>
              <a:gd name="T0" fmla="*/ 0 w 61"/>
              <a:gd name="T1" fmla="*/ 33 h 33"/>
              <a:gd name="T2" fmla="*/ 1 w 61"/>
              <a:gd name="T3" fmla="*/ 31 h 33"/>
              <a:gd name="T4" fmla="*/ 3 w 61"/>
              <a:gd name="T5" fmla="*/ 27 h 33"/>
              <a:gd name="T6" fmla="*/ 7 w 61"/>
              <a:gd name="T7" fmla="*/ 22 h 33"/>
              <a:gd name="T8" fmla="*/ 12 w 61"/>
              <a:gd name="T9" fmla="*/ 17 h 33"/>
              <a:gd name="T10" fmla="*/ 20 w 61"/>
              <a:gd name="T11" fmla="*/ 12 h 33"/>
              <a:gd name="T12" fmla="*/ 30 w 61"/>
              <a:gd name="T13" fmla="*/ 7 h 33"/>
              <a:gd name="T14" fmla="*/ 43 w 61"/>
              <a:gd name="T15" fmla="*/ 3 h 33"/>
              <a:gd name="T16" fmla="*/ 61 w 61"/>
              <a:gd name="T1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33">
                <a:moveTo>
                  <a:pt x="0" y="33"/>
                </a:moveTo>
                <a:lnTo>
                  <a:pt x="1" y="31"/>
                </a:lnTo>
                <a:lnTo>
                  <a:pt x="3" y="27"/>
                </a:lnTo>
                <a:lnTo>
                  <a:pt x="7" y="22"/>
                </a:lnTo>
                <a:lnTo>
                  <a:pt x="12" y="17"/>
                </a:lnTo>
                <a:lnTo>
                  <a:pt x="20" y="12"/>
                </a:lnTo>
                <a:lnTo>
                  <a:pt x="30" y="7"/>
                </a:lnTo>
                <a:lnTo>
                  <a:pt x="43" y="3"/>
                </a:lnTo>
                <a:lnTo>
                  <a:pt x="61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23" name="Freeform 35"/>
          <p:cNvSpPr>
            <a:spLocks/>
          </p:cNvSpPr>
          <p:nvPr/>
        </p:nvSpPr>
        <p:spPr bwMode="auto">
          <a:xfrm>
            <a:off x="5470525" y="5087938"/>
            <a:ext cx="2740025" cy="1312862"/>
          </a:xfrm>
          <a:custGeom>
            <a:avLst/>
            <a:gdLst>
              <a:gd name="T0" fmla="*/ 0 w 1726"/>
              <a:gd name="T1" fmla="*/ 0 h 827"/>
              <a:gd name="T2" fmla="*/ 15 w 1726"/>
              <a:gd name="T3" fmla="*/ 0 h 827"/>
              <a:gd name="T4" fmla="*/ 44 w 1726"/>
              <a:gd name="T5" fmla="*/ 29 h 827"/>
              <a:gd name="T6" fmla="*/ 87 w 1726"/>
              <a:gd name="T7" fmla="*/ 102 h 827"/>
              <a:gd name="T8" fmla="*/ 131 w 1726"/>
              <a:gd name="T9" fmla="*/ 232 h 827"/>
              <a:gd name="T10" fmla="*/ 160 w 1726"/>
              <a:gd name="T11" fmla="*/ 334 h 827"/>
              <a:gd name="T12" fmla="*/ 193 w 1726"/>
              <a:gd name="T13" fmla="*/ 425 h 827"/>
              <a:gd name="T14" fmla="*/ 229 w 1726"/>
              <a:gd name="T15" fmla="*/ 521 h 827"/>
              <a:gd name="T16" fmla="*/ 261 w 1726"/>
              <a:gd name="T17" fmla="*/ 624 h 827"/>
              <a:gd name="T18" fmla="*/ 301 w 1726"/>
              <a:gd name="T19" fmla="*/ 719 h 827"/>
              <a:gd name="T20" fmla="*/ 334 w 1726"/>
              <a:gd name="T21" fmla="*/ 769 h 827"/>
              <a:gd name="T22" fmla="*/ 377 w 1726"/>
              <a:gd name="T23" fmla="*/ 812 h 827"/>
              <a:gd name="T24" fmla="*/ 406 w 1726"/>
              <a:gd name="T25" fmla="*/ 827 h 827"/>
              <a:gd name="T26" fmla="*/ 436 w 1726"/>
              <a:gd name="T27" fmla="*/ 824 h 827"/>
              <a:gd name="T28" fmla="*/ 464 w 1726"/>
              <a:gd name="T29" fmla="*/ 798 h 827"/>
              <a:gd name="T30" fmla="*/ 508 w 1726"/>
              <a:gd name="T31" fmla="*/ 711 h 827"/>
              <a:gd name="T32" fmla="*/ 551 w 1726"/>
              <a:gd name="T33" fmla="*/ 595 h 827"/>
              <a:gd name="T34" fmla="*/ 609 w 1726"/>
              <a:gd name="T35" fmla="*/ 421 h 827"/>
              <a:gd name="T36" fmla="*/ 653 w 1726"/>
              <a:gd name="T37" fmla="*/ 290 h 827"/>
              <a:gd name="T38" fmla="*/ 711 w 1726"/>
              <a:gd name="T39" fmla="*/ 160 h 827"/>
              <a:gd name="T40" fmla="*/ 769 w 1726"/>
              <a:gd name="T41" fmla="*/ 58 h 827"/>
              <a:gd name="T42" fmla="*/ 799 w 1726"/>
              <a:gd name="T43" fmla="*/ 26 h 827"/>
              <a:gd name="T44" fmla="*/ 827 w 1726"/>
              <a:gd name="T45" fmla="*/ 15 h 827"/>
              <a:gd name="T46" fmla="*/ 847 w 1726"/>
              <a:gd name="T47" fmla="*/ 20 h 827"/>
              <a:gd name="T48" fmla="*/ 870 w 1726"/>
              <a:gd name="T49" fmla="*/ 44 h 827"/>
              <a:gd name="T50" fmla="*/ 895 w 1726"/>
              <a:gd name="T51" fmla="*/ 80 h 827"/>
              <a:gd name="T52" fmla="*/ 931 w 1726"/>
              <a:gd name="T53" fmla="*/ 146 h 827"/>
              <a:gd name="T54" fmla="*/ 972 w 1726"/>
              <a:gd name="T55" fmla="*/ 247 h 827"/>
              <a:gd name="T56" fmla="*/ 1030 w 1726"/>
              <a:gd name="T57" fmla="*/ 421 h 827"/>
              <a:gd name="T58" fmla="*/ 1088 w 1726"/>
              <a:gd name="T59" fmla="*/ 595 h 827"/>
              <a:gd name="T60" fmla="*/ 1131 w 1726"/>
              <a:gd name="T61" fmla="*/ 711 h 827"/>
              <a:gd name="T62" fmla="*/ 1162 w 1726"/>
              <a:gd name="T63" fmla="*/ 770 h 827"/>
              <a:gd name="T64" fmla="*/ 1189 w 1726"/>
              <a:gd name="T65" fmla="*/ 798 h 827"/>
              <a:gd name="T66" fmla="*/ 1233 w 1726"/>
              <a:gd name="T67" fmla="*/ 812 h 827"/>
              <a:gd name="T68" fmla="*/ 1273 w 1726"/>
              <a:gd name="T69" fmla="*/ 800 h 827"/>
              <a:gd name="T70" fmla="*/ 1300 w 1726"/>
              <a:gd name="T71" fmla="*/ 779 h 827"/>
              <a:gd name="T72" fmla="*/ 1334 w 1726"/>
              <a:gd name="T73" fmla="*/ 740 h 827"/>
              <a:gd name="T74" fmla="*/ 1392 w 1726"/>
              <a:gd name="T75" fmla="*/ 609 h 827"/>
              <a:gd name="T76" fmla="*/ 1450 w 1726"/>
              <a:gd name="T77" fmla="*/ 421 h 827"/>
              <a:gd name="T78" fmla="*/ 1465 w 1726"/>
              <a:gd name="T79" fmla="*/ 363 h 827"/>
              <a:gd name="T80" fmla="*/ 1508 w 1726"/>
              <a:gd name="T81" fmla="*/ 232 h 827"/>
              <a:gd name="T82" fmla="*/ 1534 w 1726"/>
              <a:gd name="T83" fmla="*/ 164 h 827"/>
              <a:gd name="T84" fmla="*/ 1566 w 1726"/>
              <a:gd name="T85" fmla="*/ 102 h 827"/>
              <a:gd name="T86" fmla="*/ 1595 w 1726"/>
              <a:gd name="T87" fmla="*/ 58 h 827"/>
              <a:gd name="T88" fmla="*/ 1624 w 1726"/>
              <a:gd name="T89" fmla="*/ 29 h 827"/>
              <a:gd name="T90" fmla="*/ 1653 w 1726"/>
              <a:gd name="T91" fmla="*/ 15 h 827"/>
              <a:gd name="T92" fmla="*/ 1682 w 1726"/>
              <a:gd name="T93" fmla="*/ 29 h 827"/>
              <a:gd name="T94" fmla="*/ 1726 w 1726"/>
              <a:gd name="T95" fmla="*/ 73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26" h="827">
                <a:moveTo>
                  <a:pt x="0" y="0"/>
                </a:moveTo>
                <a:lnTo>
                  <a:pt x="15" y="0"/>
                </a:lnTo>
                <a:lnTo>
                  <a:pt x="44" y="29"/>
                </a:lnTo>
                <a:lnTo>
                  <a:pt x="87" y="102"/>
                </a:lnTo>
                <a:lnTo>
                  <a:pt x="131" y="232"/>
                </a:lnTo>
                <a:lnTo>
                  <a:pt x="160" y="334"/>
                </a:lnTo>
                <a:lnTo>
                  <a:pt x="193" y="425"/>
                </a:lnTo>
                <a:cubicBezTo>
                  <a:pt x="204" y="456"/>
                  <a:pt x="218" y="488"/>
                  <a:pt x="229" y="521"/>
                </a:cubicBezTo>
                <a:cubicBezTo>
                  <a:pt x="240" y="554"/>
                  <a:pt x="249" y="591"/>
                  <a:pt x="261" y="624"/>
                </a:cubicBezTo>
                <a:lnTo>
                  <a:pt x="301" y="719"/>
                </a:lnTo>
                <a:lnTo>
                  <a:pt x="334" y="769"/>
                </a:lnTo>
                <a:lnTo>
                  <a:pt x="377" y="812"/>
                </a:lnTo>
                <a:lnTo>
                  <a:pt x="406" y="827"/>
                </a:lnTo>
                <a:lnTo>
                  <a:pt x="436" y="824"/>
                </a:lnTo>
                <a:lnTo>
                  <a:pt x="464" y="798"/>
                </a:lnTo>
                <a:lnTo>
                  <a:pt x="508" y="711"/>
                </a:lnTo>
                <a:lnTo>
                  <a:pt x="551" y="595"/>
                </a:lnTo>
                <a:lnTo>
                  <a:pt x="609" y="421"/>
                </a:lnTo>
                <a:lnTo>
                  <a:pt x="653" y="290"/>
                </a:lnTo>
                <a:lnTo>
                  <a:pt x="711" y="160"/>
                </a:lnTo>
                <a:lnTo>
                  <a:pt x="769" y="58"/>
                </a:lnTo>
                <a:lnTo>
                  <a:pt x="799" y="26"/>
                </a:lnTo>
                <a:lnTo>
                  <a:pt x="827" y="15"/>
                </a:lnTo>
                <a:lnTo>
                  <a:pt x="847" y="20"/>
                </a:lnTo>
                <a:lnTo>
                  <a:pt x="870" y="44"/>
                </a:lnTo>
                <a:lnTo>
                  <a:pt x="895" y="80"/>
                </a:lnTo>
                <a:lnTo>
                  <a:pt x="931" y="146"/>
                </a:lnTo>
                <a:lnTo>
                  <a:pt x="972" y="247"/>
                </a:lnTo>
                <a:lnTo>
                  <a:pt x="1030" y="421"/>
                </a:lnTo>
                <a:lnTo>
                  <a:pt x="1088" y="595"/>
                </a:lnTo>
                <a:lnTo>
                  <a:pt x="1131" y="711"/>
                </a:lnTo>
                <a:lnTo>
                  <a:pt x="1162" y="770"/>
                </a:lnTo>
                <a:lnTo>
                  <a:pt x="1189" y="798"/>
                </a:lnTo>
                <a:lnTo>
                  <a:pt x="1233" y="812"/>
                </a:lnTo>
                <a:lnTo>
                  <a:pt x="1273" y="800"/>
                </a:lnTo>
                <a:lnTo>
                  <a:pt x="1300" y="779"/>
                </a:lnTo>
                <a:lnTo>
                  <a:pt x="1334" y="740"/>
                </a:lnTo>
                <a:lnTo>
                  <a:pt x="1392" y="609"/>
                </a:lnTo>
                <a:lnTo>
                  <a:pt x="1450" y="421"/>
                </a:lnTo>
                <a:lnTo>
                  <a:pt x="1465" y="363"/>
                </a:lnTo>
                <a:lnTo>
                  <a:pt x="1508" y="232"/>
                </a:lnTo>
                <a:lnTo>
                  <a:pt x="1534" y="164"/>
                </a:lnTo>
                <a:lnTo>
                  <a:pt x="1566" y="102"/>
                </a:lnTo>
                <a:lnTo>
                  <a:pt x="1595" y="58"/>
                </a:lnTo>
                <a:lnTo>
                  <a:pt x="1624" y="29"/>
                </a:lnTo>
                <a:lnTo>
                  <a:pt x="1653" y="15"/>
                </a:lnTo>
                <a:lnTo>
                  <a:pt x="1682" y="29"/>
                </a:lnTo>
                <a:lnTo>
                  <a:pt x="1726" y="73"/>
                </a:lnTo>
              </a:path>
            </a:pathLst>
          </a:custGeom>
          <a:noFill/>
          <a:ln w="20638">
            <a:solidFill>
              <a:srgbClr val="B2B2B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24" name="Rectangle 36"/>
          <p:cNvSpPr>
            <a:spLocks noChangeArrowheads="1"/>
          </p:cNvSpPr>
          <p:nvPr/>
        </p:nvSpPr>
        <p:spPr bwMode="auto">
          <a:xfrm>
            <a:off x="5310188" y="4581525"/>
            <a:ext cx="730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0325" name="Rectangle 37"/>
          <p:cNvSpPr>
            <a:spLocks noChangeArrowheads="1"/>
          </p:cNvSpPr>
          <p:nvPr/>
        </p:nvSpPr>
        <p:spPr bwMode="auto">
          <a:xfrm>
            <a:off x="8348663" y="5595938"/>
            <a:ext cx="460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0326" name="Line 38"/>
          <p:cNvSpPr>
            <a:spLocks noChangeShapeType="1"/>
          </p:cNvSpPr>
          <p:nvPr/>
        </p:nvSpPr>
        <p:spPr bwMode="auto">
          <a:xfrm>
            <a:off x="5170488" y="5756275"/>
            <a:ext cx="3108325" cy="31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27" name="Line 39"/>
          <p:cNvSpPr>
            <a:spLocks noChangeShapeType="1"/>
          </p:cNvSpPr>
          <p:nvPr/>
        </p:nvSpPr>
        <p:spPr bwMode="auto">
          <a:xfrm flipV="1">
            <a:off x="5470525" y="4695825"/>
            <a:ext cx="1588" cy="17526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28" name="Rectangle 40"/>
          <p:cNvSpPr>
            <a:spLocks noChangeArrowheads="1"/>
          </p:cNvSpPr>
          <p:nvPr/>
        </p:nvSpPr>
        <p:spPr bwMode="auto">
          <a:xfrm>
            <a:off x="5586413" y="4695825"/>
            <a:ext cx="68580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baseline="0">
                <a:solidFill>
                  <a:srgbClr val="000000"/>
                </a:solidFill>
                <a:latin typeface="Times New Roman" pitchFamily="18" charset="0"/>
              </a:rPr>
              <a:t>undamped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0329" name="Rectangle 41"/>
          <p:cNvSpPr>
            <a:spLocks noChangeArrowheads="1"/>
          </p:cNvSpPr>
          <p:nvPr/>
        </p:nvSpPr>
        <p:spPr bwMode="auto">
          <a:xfrm>
            <a:off x="6897688" y="4835525"/>
            <a:ext cx="8985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baseline="0">
                <a:solidFill>
                  <a:srgbClr val="000000"/>
                </a:solidFill>
                <a:latin typeface="Times New Roman" pitchFamily="18" charset="0"/>
              </a:rPr>
              <a:t>underdamped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0330" name="Freeform 42"/>
          <p:cNvSpPr>
            <a:spLocks/>
          </p:cNvSpPr>
          <p:nvPr/>
        </p:nvSpPr>
        <p:spPr bwMode="auto">
          <a:xfrm>
            <a:off x="5470525" y="5111750"/>
            <a:ext cx="2693988" cy="955675"/>
          </a:xfrm>
          <a:custGeom>
            <a:avLst/>
            <a:gdLst>
              <a:gd name="T0" fmla="*/ 1697 w 1697"/>
              <a:gd name="T1" fmla="*/ 363 h 602"/>
              <a:gd name="T2" fmla="*/ 1668 w 1697"/>
              <a:gd name="T3" fmla="*/ 363 h 602"/>
              <a:gd name="T4" fmla="*/ 1624 w 1697"/>
              <a:gd name="T5" fmla="*/ 348 h 602"/>
              <a:gd name="T6" fmla="*/ 1594 w 1697"/>
              <a:gd name="T7" fmla="*/ 344 h 602"/>
              <a:gd name="T8" fmla="*/ 1566 w 1697"/>
              <a:gd name="T9" fmla="*/ 348 h 602"/>
              <a:gd name="T10" fmla="*/ 1510 w 1697"/>
              <a:gd name="T11" fmla="*/ 359 h 602"/>
              <a:gd name="T12" fmla="*/ 1450 w 1697"/>
              <a:gd name="T13" fmla="*/ 377 h 602"/>
              <a:gd name="T14" fmla="*/ 1363 w 1697"/>
              <a:gd name="T15" fmla="*/ 406 h 602"/>
              <a:gd name="T16" fmla="*/ 1291 w 1697"/>
              <a:gd name="T17" fmla="*/ 435 h 602"/>
              <a:gd name="T18" fmla="*/ 1219 w 1697"/>
              <a:gd name="T19" fmla="*/ 446 h 602"/>
              <a:gd name="T20" fmla="*/ 1171 w 1697"/>
              <a:gd name="T21" fmla="*/ 446 h 602"/>
              <a:gd name="T22" fmla="*/ 1144 w 1697"/>
              <a:gd name="T23" fmla="*/ 440 h 602"/>
              <a:gd name="T24" fmla="*/ 1117 w 1697"/>
              <a:gd name="T25" fmla="*/ 435 h 602"/>
              <a:gd name="T26" fmla="*/ 1073 w 1697"/>
              <a:gd name="T27" fmla="*/ 406 h 602"/>
              <a:gd name="T28" fmla="*/ 1001 w 1697"/>
              <a:gd name="T29" fmla="*/ 363 h 602"/>
              <a:gd name="T30" fmla="*/ 943 w 1697"/>
              <a:gd name="T31" fmla="*/ 329 h 602"/>
              <a:gd name="T32" fmla="*/ 916 w 1697"/>
              <a:gd name="T33" fmla="*/ 314 h 602"/>
              <a:gd name="T34" fmla="*/ 885 w 1697"/>
              <a:gd name="T35" fmla="*/ 290 h 602"/>
              <a:gd name="T36" fmla="*/ 856 w 1697"/>
              <a:gd name="T37" fmla="*/ 276 h 602"/>
              <a:gd name="T38" fmla="*/ 812 w 1697"/>
              <a:gd name="T39" fmla="*/ 261 h 602"/>
              <a:gd name="T40" fmla="*/ 783 w 1697"/>
              <a:gd name="T41" fmla="*/ 261 h 602"/>
              <a:gd name="T42" fmla="*/ 740 w 1697"/>
              <a:gd name="T43" fmla="*/ 276 h 602"/>
              <a:gd name="T44" fmla="*/ 696 w 1697"/>
              <a:gd name="T45" fmla="*/ 305 h 602"/>
              <a:gd name="T46" fmla="*/ 653 w 1697"/>
              <a:gd name="T47" fmla="*/ 348 h 602"/>
              <a:gd name="T48" fmla="*/ 609 w 1697"/>
              <a:gd name="T49" fmla="*/ 406 h 602"/>
              <a:gd name="T50" fmla="*/ 566 w 1697"/>
              <a:gd name="T51" fmla="*/ 464 h 602"/>
              <a:gd name="T52" fmla="*/ 508 w 1697"/>
              <a:gd name="T53" fmla="*/ 537 h 602"/>
              <a:gd name="T54" fmla="*/ 450 w 1697"/>
              <a:gd name="T55" fmla="*/ 580 h 602"/>
              <a:gd name="T56" fmla="*/ 397 w 1697"/>
              <a:gd name="T57" fmla="*/ 602 h 602"/>
              <a:gd name="T58" fmla="*/ 373 w 1697"/>
              <a:gd name="T59" fmla="*/ 602 h 602"/>
              <a:gd name="T60" fmla="*/ 346 w 1697"/>
              <a:gd name="T61" fmla="*/ 587 h 602"/>
              <a:gd name="T62" fmla="*/ 305 w 1697"/>
              <a:gd name="T63" fmla="*/ 551 h 602"/>
              <a:gd name="T64" fmla="*/ 261 w 1697"/>
              <a:gd name="T65" fmla="*/ 493 h 602"/>
              <a:gd name="T66" fmla="*/ 218 w 1697"/>
              <a:gd name="T67" fmla="*/ 406 h 602"/>
              <a:gd name="T68" fmla="*/ 166 w 1697"/>
              <a:gd name="T69" fmla="*/ 284 h 602"/>
              <a:gd name="T70" fmla="*/ 116 w 1697"/>
              <a:gd name="T71" fmla="*/ 160 h 602"/>
              <a:gd name="T72" fmla="*/ 58 w 1697"/>
              <a:gd name="T73" fmla="*/ 44 h 602"/>
              <a:gd name="T74" fmla="*/ 31 w 1697"/>
              <a:gd name="T75" fmla="*/ 20 h 602"/>
              <a:gd name="T76" fmla="*/ 0 w 1697"/>
              <a:gd name="T77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97" h="602">
                <a:moveTo>
                  <a:pt x="1697" y="363"/>
                </a:moveTo>
                <a:lnTo>
                  <a:pt x="1668" y="363"/>
                </a:lnTo>
                <a:lnTo>
                  <a:pt x="1624" y="348"/>
                </a:lnTo>
                <a:lnTo>
                  <a:pt x="1594" y="344"/>
                </a:lnTo>
                <a:lnTo>
                  <a:pt x="1566" y="348"/>
                </a:lnTo>
                <a:lnTo>
                  <a:pt x="1510" y="359"/>
                </a:lnTo>
                <a:lnTo>
                  <a:pt x="1450" y="377"/>
                </a:lnTo>
                <a:lnTo>
                  <a:pt x="1363" y="406"/>
                </a:lnTo>
                <a:lnTo>
                  <a:pt x="1291" y="435"/>
                </a:lnTo>
                <a:lnTo>
                  <a:pt x="1219" y="446"/>
                </a:lnTo>
                <a:lnTo>
                  <a:pt x="1171" y="446"/>
                </a:lnTo>
                <a:lnTo>
                  <a:pt x="1144" y="440"/>
                </a:lnTo>
                <a:lnTo>
                  <a:pt x="1117" y="435"/>
                </a:lnTo>
                <a:lnTo>
                  <a:pt x="1073" y="406"/>
                </a:lnTo>
                <a:lnTo>
                  <a:pt x="1001" y="363"/>
                </a:lnTo>
                <a:lnTo>
                  <a:pt x="943" y="329"/>
                </a:lnTo>
                <a:lnTo>
                  <a:pt x="916" y="314"/>
                </a:lnTo>
                <a:lnTo>
                  <a:pt x="885" y="290"/>
                </a:lnTo>
                <a:lnTo>
                  <a:pt x="856" y="276"/>
                </a:lnTo>
                <a:lnTo>
                  <a:pt x="812" y="261"/>
                </a:lnTo>
                <a:lnTo>
                  <a:pt x="783" y="261"/>
                </a:lnTo>
                <a:lnTo>
                  <a:pt x="740" y="276"/>
                </a:lnTo>
                <a:lnTo>
                  <a:pt x="696" y="305"/>
                </a:lnTo>
                <a:lnTo>
                  <a:pt x="653" y="348"/>
                </a:lnTo>
                <a:lnTo>
                  <a:pt x="609" y="406"/>
                </a:lnTo>
                <a:lnTo>
                  <a:pt x="566" y="464"/>
                </a:lnTo>
                <a:lnTo>
                  <a:pt x="508" y="537"/>
                </a:lnTo>
                <a:lnTo>
                  <a:pt x="450" y="580"/>
                </a:lnTo>
                <a:lnTo>
                  <a:pt x="397" y="602"/>
                </a:lnTo>
                <a:lnTo>
                  <a:pt x="373" y="602"/>
                </a:lnTo>
                <a:lnTo>
                  <a:pt x="346" y="587"/>
                </a:lnTo>
                <a:lnTo>
                  <a:pt x="305" y="551"/>
                </a:lnTo>
                <a:lnTo>
                  <a:pt x="261" y="493"/>
                </a:lnTo>
                <a:lnTo>
                  <a:pt x="218" y="406"/>
                </a:lnTo>
                <a:lnTo>
                  <a:pt x="166" y="284"/>
                </a:lnTo>
                <a:lnTo>
                  <a:pt x="116" y="160"/>
                </a:lnTo>
                <a:lnTo>
                  <a:pt x="58" y="44"/>
                </a:lnTo>
                <a:lnTo>
                  <a:pt x="31" y="20"/>
                </a:lnTo>
                <a:lnTo>
                  <a:pt x="0" y="0"/>
                </a:lnTo>
              </a:path>
            </a:pathLst>
          </a:custGeom>
          <a:noFill/>
          <a:ln w="2063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31" name="Line 43"/>
          <p:cNvSpPr>
            <a:spLocks noChangeShapeType="1"/>
          </p:cNvSpPr>
          <p:nvPr/>
        </p:nvSpPr>
        <p:spPr bwMode="auto">
          <a:xfrm flipH="1">
            <a:off x="6919913" y="5065713"/>
            <a:ext cx="369887" cy="4127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32" name="Freeform 44"/>
          <p:cNvSpPr>
            <a:spLocks/>
          </p:cNvSpPr>
          <p:nvPr/>
        </p:nvSpPr>
        <p:spPr bwMode="auto">
          <a:xfrm>
            <a:off x="6875463" y="5434013"/>
            <a:ext cx="92075" cy="114300"/>
          </a:xfrm>
          <a:custGeom>
            <a:avLst/>
            <a:gdLst>
              <a:gd name="T0" fmla="*/ 26 w 53"/>
              <a:gd name="T1" fmla="*/ 26 h 66"/>
              <a:gd name="T2" fmla="*/ 53 w 53"/>
              <a:gd name="T3" fmla="*/ 40 h 66"/>
              <a:gd name="T4" fmla="*/ 0 w 53"/>
              <a:gd name="T5" fmla="*/ 66 h 66"/>
              <a:gd name="T6" fmla="*/ 26 w 53"/>
              <a:gd name="T7" fmla="*/ 0 h 66"/>
              <a:gd name="T8" fmla="*/ 26 w 53"/>
              <a:gd name="T9" fmla="*/ 26 h 66"/>
              <a:gd name="T10" fmla="*/ 26 w 53"/>
              <a:gd name="T11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66">
                <a:moveTo>
                  <a:pt x="26" y="26"/>
                </a:moveTo>
                <a:lnTo>
                  <a:pt x="53" y="40"/>
                </a:lnTo>
                <a:lnTo>
                  <a:pt x="0" y="66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0333" name="Line 45"/>
          <p:cNvSpPr>
            <a:spLocks noChangeShapeType="1"/>
          </p:cNvSpPr>
          <p:nvPr/>
        </p:nvSpPr>
        <p:spPr bwMode="auto">
          <a:xfrm>
            <a:off x="6391275" y="4879975"/>
            <a:ext cx="230188" cy="2317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0334" name="Freeform 46"/>
          <p:cNvSpPr>
            <a:spLocks/>
          </p:cNvSpPr>
          <p:nvPr/>
        </p:nvSpPr>
        <p:spPr bwMode="auto">
          <a:xfrm>
            <a:off x="6575425" y="5065713"/>
            <a:ext cx="115888" cy="92075"/>
          </a:xfrm>
          <a:custGeom>
            <a:avLst/>
            <a:gdLst>
              <a:gd name="T0" fmla="*/ 27 w 67"/>
              <a:gd name="T1" fmla="*/ 26 h 53"/>
              <a:gd name="T2" fmla="*/ 40 w 67"/>
              <a:gd name="T3" fmla="*/ 0 h 53"/>
              <a:gd name="T4" fmla="*/ 67 w 67"/>
              <a:gd name="T5" fmla="*/ 53 h 53"/>
              <a:gd name="T6" fmla="*/ 0 w 67"/>
              <a:gd name="T7" fmla="*/ 26 h 53"/>
              <a:gd name="T8" fmla="*/ 27 w 67"/>
              <a:gd name="T9" fmla="*/ 26 h 53"/>
              <a:gd name="T10" fmla="*/ 27 w 67"/>
              <a:gd name="T11" fmla="*/ 2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53">
                <a:moveTo>
                  <a:pt x="27" y="26"/>
                </a:moveTo>
                <a:lnTo>
                  <a:pt x="40" y="0"/>
                </a:lnTo>
                <a:lnTo>
                  <a:pt x="67" y="53"/>
                </a:lnTo>
                <a:lnTo>
                  <a:pt x="0" y="26"/>
                </a:lnTo>
                <a:lnTo>
                  <a:pt x="27" y="26"/>
                </a:lnTo>
                <a:lnTo>
                  <a:pt x="27" y="2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03516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Driven Motion</a:t>
            </a:r>
          </a:p>
        </p:txBody>
      </p:sp>
      <p:sp>
        <p:nvSpPr>
          <p:cNvPr id="78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Now, consider the effect of external</a:t>
            </a:r>
            <a:br>
              <a:rPr lang="en-US" altLang="zh-TW"/>
            </a:br>
            <a:r>
              <a:rPr lang="en-US" altLang="zh-TW"/>
              <a:t>force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on the damped motion system: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</a:t>
            </a:r>
          </a:p>
        </p:txBody>
      </p:sp>
      <p:graphicFrame>
        <p:nvGraphicFramePr>
          <p:cNvPr id="781317" name="Object 5"/>
          <p:cNvGraphicFramePr>
            <a:graphicFrameLocks noChangeAspect="1"/>
          </p:cNvGraphicFramePr>
          <p:nvPr>
            <p:extLst/>
          </p:nvPr>
        </p:nvGraphicFramePr>
        <p:xfrm>
          <a:off x="1691680" y="2317676"/>
          <a:ext cx="32766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26" r:id="rId3" imgW="3276600" imgH="774700" progId="Equation.3">
                  <p:embed/>
                </p:oleObj>
              </mc:Choice>
              <mc:Fallback>
                <p:oleObj r:id="rId3" imgW="3276600" imgH="774700" progId="Equation.3">
                  <p:embed/>
                  <p:pic>
                    <p:nvPicPr>
                      <p:cNvPr id="7813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2317676"/>
                        <a:ext cx="327660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1318" name="Object 6"/>
          <p:cNvGraphicFramePr>
            <a:graphicFrameLocks noChangeAspect="1"/>
          </p:cNvGraphicFramePr>
          <p:nvPr>
            <p:extLst/>
          </p:nvPr>
        </p:nvGraphicFramePr>
        <p:xfrm>
          <a:off x="1704380" y="3449563"/>
          <a:ext cx="319087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27" r:id="rId5" imgW="3187700" imgH="774700" progId="Equation.3">
                  <p:embed/>
                </p:oleObj>
              </mc:Choice>
              <mc:Fallback>
                <p:oleObj r:id="rId5" imgW="3187700" imgH="774700" progId="Equation.3">
                  <p:embed/>
                  <p:pic>
                    <p:nvPicPr>
                      <p:cNvPr id="78131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4380" y="3449563"/>
                        <a:ext cx="3190875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1322" name="Line 10"/>
          <p:cNvSpPr>
            <a:spLocks noChangeShapeType="1"/>
          </p:cNvSpPr>
          <p:nvPr/>
        </p:nvSpPr>
        <p:spPr bwMode="auto">
          <a:xfrm flipV="1">
            <a:off x="6691932" y="5230813"/>
            <a:ext cx="160338" cy="8096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23" name="Line 11"/>
          <p:cNvSpPr>
            <a:spLocks noChangeShapeType="1"/>
          </p:cNvSpPr>
          <p:nvPr/>
        </p:nvSpPr>
        <p:spPr bwMode="auto">
          <a:xfrm flipV="1">
            <a:off x="6772895" y="5230813"/>
            <a:ext cx="160337" cy="8096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24" name="Line 12"/>
          <p:cNvSpPr>
            <a:spLocks noChangeShapeType="1"/>
          </p:cNvSpPr>
          <p:nvPr/>
        </p:nvSpPr>
        <p:spPr bwMode="auto">
          <a:xfrm flipV="1">
            <a:off x="6691932" y="5045075"/>
            <a:ext cx="160338" cy="523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25" name="Line 13"/>
          <p:cNvSpPr>
            <a:spLocks noChangeShapeType="1"/>
          </p:cNvSpPr>
          <p:nvPr/>
        </p:nvSpPr>
        <p:spPr bwMode="auto">
          <a:xfrm flipV="1">
            <a:off x="6772895" y="5045075"/>
            <a:ext cx="160337" cy="793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26" name="Line 14"/>
          <p:cNvSpPr>
            <a:spLocks noChangeShapeType="1"/>
          </p:cNvSpPr>
          <p:nvPr/>
        </p:nvSpPr>
        <p:spPr bwMode="auto">
          <a:xfrm flipV="1">
            <a:off x="6691932" y="4857750"/>
            <a:ext cx="160338" cy="523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27" name="Line 15"/>
          <p:cNvSpPr>
            <a:spLocks noChangeShapeType="1"/>
          </p:cNvSpPr>
          <p:nvPr/>
        </p:nvSpPr>
        <p:spPr bwMode="auto">
          <a:xfrm flipV="1">
            <a:off x="6772895" y="4857750"/>
            <a:ext cx="160337" cy="793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28" name="Line 16"/>
          <p:cNvSpPr>
            <a:spLocks noChangeShapeType="1"/>
          </p:cNvSpPr>
          <p:nvPr/>
        </p:nvSpPr>
        <p:spPr bwMode="auto">
          <a:xfrm flipV="1">
            <a:off x="6691932" y="4643438"/>
            <a:ext cx="160338" cy="8096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29" name="Line 17"/>
          <p:cNvSpPr>
            <a:spLocks noChangeShapeType="1"/>
          </p:cNvSpPr>
          <p:nvPr/>
        </p:nvSpPr>
        <p:spPr bwMode="auto">
          <a:xfrm flipV="1">
            <a:off x="6772895" y="4670425"/>
            <a:ext cx="160337" cy="793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30" name="Freeform 18"/>
          <p:cNvSpPr>
            <a:spLocks/>
          </p:cNvSpPr>
          <p:nvPr/>
        </p:nvSpPr>
        <p:spPr bwMode="auto">
          <a:xfrm>
            <a:off x="6585570" y="5764213"/>
            <a:ext cx="427037" cy="401637"/>
          </a:xfrm>
          <a:custGeom>
            <a:avLst/>
            <a:gdLst>
              <a:gd name="T0" fmla="*/ 97 w 221"/>
              <a:gd name="T1" fmla="*/ 0 h 208"/>
              <a:gd name="T2" fmla="*/ 42 w 221"/>
              <a:gd name="T3" fmla="*/ 0 h 208"/>
              <a:gd name="T4" fmla="*/ 0 w 221"/>
              <a:gd name="T5" fmla="*/ 55 h 208"/>
              <a:gd name="T6" fmla="*/ 0 w 221"/>
              <a:gd name="T7" fmla="*/ 208 h 208"/>
              <a:gd name="T8" fmla="*/ 180 w 221"/>
              <a:gd name="T9" fmla="*/ 208 h 208"/>
              <a:gd name="T10" fmla="*/ 221 w 221"/>
              <a:gd name="T11" fmla="*/ 152 h 208"/>
              <a:gd name="T12" fmla="*/ 221 w 221"/>
              <a:gd name="T13" fmla="*/ 0 h 208"/>
              <a:gd name="T14" fmla="*/ 138 w 221"/>
              <a:gd name="T15" fmla="*/ 0 h 208"/>
              <a:gd name="T16" fmla="*/ 138 w 221"/>
              <a:gd name="T17" fmla="*/ 28 h 208"/>
              <a:gd name="T18" fmla="*/ 97 w 221"/>
              <a:gd name="T19" fmla="*/ 28 h 208"/>
              <a:gd name="T20" fmla="*/ 97 w 221"/>
              <a:gd name="T21" fmla="*/ 0 h 208"/>
              <a:gd name="T22" fmla="*/ 97 w 221"/>
              <a:gd name="T23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1" h="208">
                <a:moveTo>
                  <a:pt x="97" y="0"/>
                </a:moveTo>
                <a:lnTo>
                  <a:pt x="42" y="0"/>
                </a:lnTo>
                <a:lnTo>
                  <a:pt x="0" y="55"/>
                </a:lnTo>
                <a:lnTo>
                  <a:pt x="0" y="208"/>
                </a:lnTo>
                <a:lnTo>
                  <a:pt x="180" y="208"/>
                </a:lnTo>
                <a:lnTo>
                  <a:pt x="221" y="152"/>
                </a:lnTo>
                <a:lnTo>
                  <a:pt x="221" y="0"/>
                </a:lnTo>
                <a:lnTo>
                  <a:pt x="138" y="0"/>
                </a:lnTo>
                <a:lnTo>
                  <a:pt x="138" y="28"/>
                </a:lnTo>
                <a:lnTo>
                  <a:pt x="97" y="28"/>
                </a:lnTo>
                <a:lnTo>
                  <a:pt x="97" y="0"/>
                </a:lnTo>
                <a:lnTo>
                  <a:pt x="97" y="0"/>
                </a:lnTo>
                <a:close/>
              </a:path>
            </a:pathLst>
          </a:custGeom>
          <a:solidFill>
            <a:srgbClr val="BBEEE9"/>
          </a:solidFill>
          <a:ln w="0">
            <a:solidFill>
              <a:srgbClr val="BBEEE9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31" name="Freeform 19"/>
          <p:cNvSpPr>
            <a:spLocks/>
          </p:cNvSpPr>
          <p:nvPr/>
        </p:nvSpPr>
        <p:spPr bwMode="auto">
          <a:xfrm>
            <a:off x="6666532" y="5284788"/>
            <a:ext cx="293688" cy="160337"/>
          </a:xfrm>
          <a:custGeom>
            <a:avLst/>
            <a:gdLst>
              <a:gd name="T0" fmla="*/ 41 w 152"/>
              <a:gd name="T1" fmla="*/ 14 h 83"/>
              <a:gd name="T2" fmla="*/ 124 w 152"/>
              <a:gd name="T3" fmla="*/ 42 h 83"/>
              <a:gd name="T4" fmla="*/ 152 w 152"/>
              <a:gd name="T5" fmla="*/ 55 h 83"/>
              <a:gd name="T6" fmla="*/ 152 w 152"/>
              <a:gd name="T7" fmla="*/ 69 h 83"/>
              <a:gd name="T8" fmla="*/ 138 w 152"/>
              <a:gd name="T9" fmla="*/ 83 h 83"/>
              <a:gd name="T10" fmla="*/ 110 w 152"/>
              <a:gd name="T11" fmla="*/ 83 h 83"/>
              <a:gd name="T12" fmla="*/ 27 w 152"/>
              <a:gd name="T13" fmla="*/ 42 h 83"/>
              <a:gd name="T14" fmla="*/ 13 w 152"/>
              <a:gd name="T15" fmla="*/ 28 h 83"/>
              <a:gd name="T16" fmla="*/ 0 w 152"/>
              <a:gd name="T17" fmla="*/ 14 h 83"/>
              <a:gd name="T18" fmla="*/ 13 w 152"/>
              <a:gd name="T19" fmla="*/ 0 h 83"/>
              <a:gd name="T20" fmla="*/ 41 w 152"/>
              <a:gd name="T21" fmla="*/ 14 h 83"/>
              <a:gd name="T22" fmla="*/ 41 w 152"/>
              <a:gd name="T23" fmla="*/ 1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83">
                <a:moveTo>
                  <a:pt x="41" y="14"/>
                </a:moveTo>
                <a:lnTo>
                  <a:pt x="124" y="42"/>
                </a:lnTo>
                <a:lnTo>
                  <a:pt x="152" y="55"/>
                </a:lnTo>
                <a:lnTo>
                  <a:pt x="152" y="69"/>
                </a:lnTo>
                <a:lnTo>
                  <a:pt x="138" y="83"/>
                </a:lnTo>
                <a:lnTo>
                  <a:pt x="110" y="83"/>
                </a:lnTo>
                <a:lnTo>
                  <a:pt x="27" y="42"/>
                </a:lnTo>
                <a:lnTo>
                  <a:pt x="13" y="28"/>
                </a:lnTo>
                <a:lnTo>
                  <a:pt x="0" y="14"/>
                </a:lnTo>
                <a:lnTo>
                  <a:pt x="13" y="0"/>
                </a:lnTo>
                <a:lnTo>
                  <a:pt x="41" y="14"/>
                </a:lnTo>
                <a:lnTo>
                  <a:pt x="41" y="1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32" name="Freeform 20"/>
          <p:cNvSpPr>
            <a:spLocks/>
          </p:cNvSpPr>
          <p:nvPr/>
        </p:nvSpPr>
        <p:spPr bwMode="auto">
          <a:xfrm>
            <a:off x="6666532" y="5284788"/>
            <a:ext cx="293688" cy="160337"/>
          </a:xfrm>
          <a:custGeom>
            <a:avLst/>
            <a:gdLst>
              <a:gd name="T0" fmla="*/ 3 w 11"/>
              <a:gd name="T1" fmla="*/ 1 h 6"/>
              <a:gd name="T2" fmla="*/ 9 w 11"/>
              <a:gd name="T3" fmla="*/ 3 h 6"/>
              <a:gd name="T4" fmla="*/ 11 w 11"/>
              <a:gd name="T5" fmla="*/ 4 h 6"/>
              <a:gd name="T6" fmla="*/ 11 w 11"/>
              <a:gd name="T7" fmla="*/ 5 h 6"/>
              <a:gd name="T8" fmla="*/ 10 w 11"/>
              <a:gd name="T9" fmla="*/ 6 h 6"/>
              <a:gd name="T10" fmla="*/ 8 w 11"/>
              <a:gd name="T11" fmla="*/ 6 h 6"/>
              <a:gd name="T12" fmla="*/ 2 w 11"/>
              <a:gd name="T13" fmla="*/ 3 h 6"/>
              <a:gd name="T14" fmla="*/ 1 w 11"/>
              <a:gd name="T15" fmla="*/ 2 h 6"/>
              <a:gd name="T16" fmla="*/ 0 w 11"/>
              <a:gd name="T17" fmla="*/ 1 h 6"/>
              <a:gd name="T18" fmla="*/ 1 w 11"/>
              <a:gd name="T19" fmla="*/ 0 h 6"/>
              <a:gd name="T20" fmla="*/ 3 w 11"/>
              <a:gd name="T2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6">
                <a:moveTo>
                  <a:pt x="3" y="1"/>
                </a:moveTo>
                <a:lnTo>
                  <a:pt x="9" y="3"/>
                </a:lnTo>
                <a:lnTo>
                  <a:pt x="11" y="4"/>
                </a:lnTo>
                <a:lnTo>
                  <a:pt x="11" y="5"/>
                </a:lnTo>
                <a:lnTo>
                  <a:pt x="10" y="6"/>
                </a:lnTo>
                <a:lnTo>
                  <a:pt x="8" y="6"/>
                </a:lnTo>
                <a:lnTo>
                  <a:pt x="2" y="3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3" y="1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33" name="Freeform 21"/>
          <p:cNvSpPr>
            <a:spLocks/>
          </p:cNvSpPr>
          <p:nvPr/>
        </p:nvSpPr>
        <p:spPr bwMode="auto">
          <a:xfrm>
            <a:off x="6772895" y="5605463"/>
            <a:ext cx="79375" cy="212725"/>
          </a:xfrm>
          <a:custGeom>
            <a:avLst/>
            <a:gdLst>
              <a:gd name="T0" fmla="*/ 0 w 3"/>
              <a:gd name="T1" fmla="*/ 0 h 8"/>
              <a:gd name="T2" fmla="*/ 0 w 3"/>
              <a:gd name="T3" fmla="*/ 8 h 8"/>
              <a:gd name="T4" fmla="*/ 3 w 3"/>
              <a:gd name="T5" fmla="*/ 8 h 8"/>
              <a:gd name="T6" fmla="*/ 3 w 3"/>
              <a:gd name="T7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0" y="0"/>
                </a:moveTo>
                <a:lnTo>
                  <a:pt x="0" y="8"/>
                </a:lnTo>
                <a:lnTo>
                  <a:pt x="3" y="8"/>
                </a:lnTo>
                <a:lnTo>
                  <a:pt x="3" y="1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34" name="Freeform 22"/>
          <p:cNvSpPr>
            <a:spLocks/>
          </p:cNvSpPr>
          <p:nvPr/>
        </p:nvSpPr>
        <p:spPr bwMode="auto">
          <a:xfrm>
            <a:off x="6585570" y="5764213"/>
            <a:ext cx="347662" cy="401637"/>
          </a:xfrm>
          <a:custGeom>
            <a:avLst/>
            <a:gdLst>
              <a:gd name="T0" fmla="*/ 13 w 13"/>
              <a:gd name="T1" fmla="*/ 15 h 15"/>
              <a:gd name="T2" fmla="*/ 0 w 13"/>
              <a:gd name="T3" fmla="*/ 15 h 15"/>
              <a:gd name="T4" fmla="*/ 0 w 13"/>
              <a:gd name="T5" fmla="*/ 4 h 15"/>
              <a:gd name="T6" fmla="*/ 3 w 13"/>
              <a:gd name="T7" fmla="*/ 0 h 15"/>
              <a:gd name="T8" fmla="*/ 7 w 13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5">
                <a:moveTo>
                  <a:pt x="13" y="15"/>
                </a:moveTo>
                <a:lnTo>
                  <a:pt x="0" y="15"/>
                </a:lnTo>
                <a:lnTo>
                  <a:pt x="0" y="4"/>
                </a:lnTo>
                <a:lnTo>
                  <a:pt x="3" y="0"/>
                </a:lnTo>
                <a:lnTo>
                  <a:pt x="7" y="0"/>
                </a:lnTo>
              </a:path>
            </a:pathLst>
          </a:custGeom>
          <a:noFill/>
          <a:ln w="2222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35" name="Freeform 23"/>
          <p:cNvSpPr>
            <a:spLocks/>
          </p:cNvSpPr>
          <p:nvPr/>
        </p:nvSpPr>
        <p:spPr bwMode="auto">
          <a:xfrm>
            <a:off x="6852270" y="5764213"/>
            <a:ext cx="160337" cy="401637"/>
          </a:xfrm>
          <a:custGeom>
            <a:avLst/>
            <a:gdLst>
              <a:gd name="T0" fmla="*/ 0 w 6"/>
              <a:gd name="T1" fmla="*/ 0 h 15"/>
              <a:gd name="T2" fmla="*/ 6 w 6"/>
              <a:gd name="T3" fmla="*/ 0 h 15"/>
              <a:gd name="T4" fmla="*/ 6 w 6"/>
              <a:gd name="T5" fmla="*/ 11 h 15"/>
              <a:gd name="T6" fmla="*/ 3 w 6"/>
              <a:gd name="T7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15">
                <a:moveTo>
                  <a:pt x="0" y="0"/>
                </a:moveTo>
                <a:lnTo>
                  <a:pt x="6" y="0"/>
                </a:lnTo>
                <a:lnTo>
                  <a:pt x="6" y="11"/>
                </a:lnTo>
                <a:lnTo>
                  <a:pt x="3" y="15"/>
                </a:lnTo>
              </a:path>
            </a:pathLst>
          </a:custGeom>
          <a:noFill/>
          <a:ln w="2222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36" name="Freeform 24"/>
          <p:cNvSpPr>
            <a:spLocks/>
          </p:cNvSpPr>
          <p:nvPr/>
        </p:nvSpPr>
        <p:spPr bwMode="auto">
          <a:xfrm>
            <a:off x="6933232" y="5764213"/>
            <a:ext cx="79375" cy="401637"/>
          </a:xfrm>
          <a:custGeom>
            <a:avLst/>
            <a:gdLst>
              <a:gd name="T0" fmla="*/ 3 w 3"/>
              <a:gd name="T1" fmla="*/ 0 h 15"/>
              <a:gd name="T2" fmla="*/ 0 w 3"/>
              <a:gd name="T3" fmla="*/ 4 h 15"/>
              <a:gd name="T4" fmla="*/ 0 w 3"/>
              <a:gd name="T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5">
                <a:moveTo>
                  <a:pt x="3" y="0"/>
                </a:moveTo>
                <a:lnTo>
                  <a:pt x="0" y="4"/>
                </a:lnTo>
                <a:lnTo>
                  <a:pt x="0" y="15"/>
                </a:lnTo>
              </a:path>
            </a:pathLst>
          </a:custGeom>
          <a:noFill/>
          <a:ln w="2222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37" name="Line 25"/>
          <p:cNvSpPr>
            <a:spLocks noChangeShapeType="1"/>
          </p:cNvSpPr>
          <p:nvPr/>
        </p:nvSpPr>
        <p:spPr bwMode="auto">
          <a:xfrm flipH="1">
            <a:off x="6585570" y="5870575"/>
            <a:ext cx="347662" cy="1588"/>
          </a:xfrm>
          <a:prstGeom prst="line">
            <a:avLst/>
          </a:prstGeom>
          <a:noFill/>
          <a:ln w="22225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38" name="Rectangle 26"/>
          <p:cNvSpPr>
            <a:spLocks noChangeArrowheads="1"/>
          </p:cNvSpPr>
          <p:nvPr/>
        </p:nvSpPr>
        <p:spPr bwMode="auto">
          <a:xfrm>
            <a:off x="6691932" y="5880100"/>
            <a:ext cx="12858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m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81339" name="Line 27"/>
          <p:cNvSpPr>
            <a:spLocks noChangeShapeType="1"/>
          </p:cNvSpPr>
          <p:nvPr/>
        </p:nvSpPr>
        <p:spPr bwMode="auto">
          <a:xfrm>
            <a:off x="5652120" y="3281363"/>
            <a:ext cx="2347912" cy="3175"/>
          </a:xfrm>
          <a:prstGeom prst="line">
            <a:avLst/>
          </a:pr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40" name="Line 28"/>
          <p:cNvSpPr>
            <a:spLocks noChangeShapeType="1"/>
          </p:cNvSpPr>
          <p:nvPr/>
        </p:nvSpPr>
        <p:spPr bwMode="auto">
          <a:xfrm>
            <a:off x="7733332" y="2801938"/>
            <a:ext cx="1588" cy="101441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41" name="Freeform 29"/>
          <p:cNvSpPr>
            <a:spLocks/>
          </p:cNvSpPr>
          <p:nvPr/>
        </p:nvSpPr>
        <p:spPr bwMode="auto">
          <a:xfrm>
            <a:off x="7679357" y="2695575"/>
            <a:ext cx="107950" cy="133350"/>
          </a:xfrm>
          <a:custGeom>
            <a:avLst/>
            <a:gdLst>
              <a:gd name="T0" fmla="*/ 28 w 56"/>
              <a:gd name="T1" fmla="*/ 55 h 69"/>
              <a:gd name="T2" fmla="*/ 0 w 56"/>
              <a:gd name="T3" fmla="*/ 69 h 69"/>
              <a:gd name="T4" fmla="*/ 28 w 56"/>
              <a:gd name="T5" fmla="*/ 0 h 69"/>
              <a:gd name="T6" fmla="*/ 56 w 56"/>
              <a:gd name="T7" fmla="*/ 69 h 69"/>
              <a:gd name="T8" fmla="*/ 28 w 56"/>
              <a:gd name="T9" fmla="*/ 55 h 69"/>
              <a:gd name="T10" fmla="*/ 28 w 56"/>
              <a:gd name="T11" fmla="*/ 5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69">
                <a:moveTo>
                  <a:pt x="28" y="55"/>
                </a:moveTo>
                <a:lnTo>
                  <a:pt x="0" y="69"/>
                </a:lnTo>
                <a:lnTo>
                  <a:pt x="28" y="0"/>
                </a:lnTo>
                <a:lnTo>
                  <a:pt x="56" y="69"/>
                </a:lnTo>
                <a:lnTo>
                  <a:pt x="28" y="55"/>
                </a:lnTo>
                <a:lnTo>
                  <a:pt x="28" y="5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42" name="Freeform 30"/>
          <p:cNvSpPr>
            <a:spLocks/>
          </p:cNvSpPr>
          <p:nvPr/>
        </p:nvSpPr>
        <p:spPr bwMode="auto">
          <a:xfrm>
            <a:off x="7679357" y="3762375"/>
            <a:ext cx="107950" cy="160338"/>
          </a:xfrm>
          <a:custGeom>
            <a:avLst/>
            <a:gdLst>
              <a:gd name="T0" fmla="*/ 28 w 56"/>
              <a:gd name="T1" fmla="*/ 28 h 83"/>
              <a:gd name="T2" fmla="*/ 56 w 56"/>
              <a:gd name="T3" fmla="*/ 0 h 83"/>
              <a:gd name="T4" fmla="*/ 28 w 56"/>
              <a:gd name="T5" fmla="*/ 83 h 83"/>
              <a:gd name="T6" fmla="*/ 0 w 56"/>
              <a:gd name="T7" fmla="*/ 0 h 83"/>
              <a:gd name="T8" fmla="*/ 28 w 56"/>
              <a:gd name="T9" fmla="*/ 28 h 83"/>
              <a:gd name="T10" fmla="*/ 28 w 56"/>
              <a:gd name="T11" fmla="*/ 2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83">
                <a:moveTo>
                  <a:pt x="28" y="28"/>
                </a:moveTo>
                <a:lnTo>
                  <a:pt x="56" y="0"/>
                </a:lnTo>
                <a:lnTo>
                  <a:pt x="28" y="83"/>
                </a:lnTo>
                <a:lnTo>
                  <a:pt x="0" y="0"/>
                </a:lnTo>
                <a:lnTo>
                  <a:pt x="28" y="28"/>
                </a:lnTo>
                <a:lnTo>
                  <a:pt x="28" y="2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43" name="Rectangle 31"/>
          <p:cNvSpPr>
            <a:spLocks noChangeArrowheads="1"/>
          </p:cNvSpPr>
          <p:nvPr/>
        </p:nvSpPr>
        <p:spPr bwMode="auto">
          <a:xfrm>
            <a:off x="6264895" y="3762375"/>
            <a:ext cx="1122362" cy="160338"/>
          </a:xfrm>
          <a:prstGeom prst="rect">
            <a:avLst/>
          </a:prstGeom>
          <a:solidFill>
            <a:srgbClr val="CCCCCC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46" name="Freeform 34"/>
          <p:cNvSpPr>
            <a:spLocks/>
          </p:cNvSpPr>
          <p:nvPr/>
        </p:nvSpPr>
        <p:spPr bwMode="auto">
          <a:xfrm>
            <a:off x="6666532" y="5499100"/>
            <a:ext cx="293688" cy="160338"/>
          </a:xfrm>
          <a:custGeom>
            <a:avLst/>
            <a:gdLst>
              <a:gd name="T0" fmla="*/ 41 w 152"/>
              <a:gd name="T1" fmla="*/ 0 h 83"/>
              <a:gd name="T2" fmla="*/ 124 w 152"/>
              <a:gd name="T3" fmla="*/ 41 h 83"/>
              <a:gd name="T4" fmla="*/ 152 w 152"/>
              <a:gd name="T5" fmla="*/ 55 h 83"/>
              <a:gd name="T6" fmla="*/ 152 w 152"/>
              <a:gd name="T7" fmla="*/ 69 h 83"/>
              <a:gd name="T8" fmla="*/ 138 w 152"/>
              <a:gd name="T9" fmla="*/ 83 h 83"/>
              <a:gd name="T10" fmla="*/ 110 w 152"/>
              <a:gd name="T11" fmla="*/ 83 h 83"/>
              <a:gd name="T12" fmla="*/ 27 w 152"/>
              <a:gd name="T13" fmla="*/ 41 h 83"/>
              <a:gd name="T14" fmla="*/ 13 w 152"/>
              <a:gd name="T15" fmla="*/ 27 h 83"/>
              <a:gd name="T16" fmla="*/ 0 w 152"/>
              <a:gd name="T17" fmla="*/ 14 h 83"/>
              <a:gd name="T18" fmla="*/ 13 w 152"/>
              <a:gd name="T19" fmla="*/ 0 h 83"/>
              <a:gd name="T20" fmla="*/ 41 w 152"/>
              <a:gd name="T21" fmla="*/ 0 h 83"/>
              <a:gd name="T22" fmla="*/ 41 w 152"/>
              <a:gd name="T2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83">
                <a:moveTo>
                  <a:pt x="41" y="0"/>
                </a:moveTo>
                <a:lnTo>
                  <a:pt x="124" y="41"/>
                </a:lnTo>
                <a:lnTo>
                  <a:pt x="152" y="55"/>
                </a:lnTo>
                <a:lnTo>
                  <a:pt x="152" y="69"/>
                </a:lnTo>
                <a:lnTo>
                  <a:pt x="138" y="83"/>
                </a:lnTo>
                <a:lnTo>
                  <a:pt x="110" y="83"/>
                </a:lnTo>
                <a:lnTo>
                  <a:pt x="27" y="41"/>
                </a:lnTo>
                <a:lnTo>
                  <a:pt x="13" y="27"/>
                </a:lnTo>
                <a:lnTo>
                  <a:pt x="0" y="14"/>
                </a:lnTo>
                <a:lnTo>
                  <a:pt x="13" y="0"/>
                </a:lnTo>
                <a:lnTo>
                  <a:pt x="41" y="0"/>
                </a:lnTo>
                <a:lnTo>
                  <a:pt x="4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47" name="Freeform 35"/>
          <p:cNvSpPr>
            <a:spLocks/>
          </p:cNvSpPr>
          <p:nvPr/>
        </p:nvSpPr>
        <p:spPr bwMode="auto">
          <a:xfrm>
            <a:off x="6666532" y="5499100"/>
            <a:ext cx="293688" cy="160338"/>
          </a:xfrm>
          <a:custGeom>
            <a:avLst/>
            <a:gdLst>
              <a:gd name="T0" fmla="*/ 3 w 11"/>
              <a:gd name="T1" fmla="*/ 0 h 6"/>
              <a:gd name="T2" fmla="*/ 9 w 11"/>
              <a:gd name="T3" fmla="*/ 3 h 6"/>
              <a:gd name="T4" fmla="*/ 11 w 11"/>
              <a:gd name="T5" fmla="*/ 4 h 6"/>
              <a:gd name="T6" fmla="*/ 11 w 11"/>
              <a:gd name="T7" fmla="*/ 5 h 6"/>
              <a:gd name="T8" fmla="*/ 10 w 11"/>
              <a:gd name="T9" fmla="*/ 6 h 6"/>
              <a:gd name="T10" fmla="*/ 8 w 11"/>
              <a:gd name="T11" fmla="*/ 6 h 6"/>
              <a:gd name="T12" fmla="*/ 2 w 11"/>
              <a:gd name="T13" fmla="*/ 3 h 6"/>
              <a:gd name="T14" fmla="*/ 1 w 11"/>
              <a:gd name="T15" fmla="*/ 2 h 6"/>
              <a:gd name="T16" fmla="*/ 0 w 11"/>
              <a:gd name="T17" fmla="*/ 1 h 6"/>
              <a:gd name="T18" fmla="*/ 1 w 11"/>
              <a:gd name="T19" fmla="*/ 0 h 6"/>
              <a:gd name="T20" fmla="*/ 3 w 11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6">
                <a:moveTo>
                  <a:pt x="3" y="0"/>
                </a:moveTo>
                <a:lnTo>
                  <a:pt x="9" y="3"/>
                </a:lnTo>
                <a:lnTo>
                  <a:pt x="11" y="4"/>
                </a:lnTo>
                <a:lnTo>
                  <a:pt x="11" y="5"/>
                </a:lnTo>
                <a:lnTo>
                  <a:pt x="10" y="6"/>
                </a:lnTo>
                <a:lnTo>
                  <a:pt x="8" y="6"/>
                </a:lnTo>
                <a:lnTo>
                  <a:pt x="2" y="3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3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48" name="Freeform 36"/>
          <p:cNvSpPr>
            <a:spLocks/>
          </p:cNvSpPr>
          <p:nvPr/>
        </p:nvSpPr>
        <p:spPr bwMode="auto">
          <a:xfrm>
            <a:off x="6666532" y="5097463"/>
            <a:ext cx="293688" cy="160337"/>
          </a:xfrm>
          <a:custGeom>
            <a:avLst/>
            <a:gdLst>
              <a:gd name="T0" fmla="*/ 41 w 152"/>
              <a:gd name="T1" fmla="*/ 0 h 83"/>
              <a:gd name="T2" fmla="*/ 124 w 152"/>
              <a:gd name="T3" fmla="*/ 42 h 83"/>
              <a:gd name="T4" fmla="*/ 152 w 152"/>
              <a:gd name="T5" fmla="*/ 56 h 83"/>
              <a:gd name="T6" fmla="*/ 152 w 152"/>
              <a:gd name="T7" fmla="*/ 69 h 83"/>
              <a:gd name="T8" fmla="*/ 138 w 152"/>
              <a:gd name="T9" fmla="*/ 83 h 83"/>
              <a:gd name="T10" fmla="*/ 110 w 152"/>
              <a:gd name="T11" fmla="*/ 83 h 83"/>
              <a:gd name="T12" fmla="*/ 27 w 152"/>
              <a:gd name="T13" fmla="*/ 42 h 83"/>
              <a:gd name="T14" fmla="*/ 13 w 152"/>
              <a:gd name="T15" fmla="*/ 28 h 83"/>
              <a:gd name="T16" fmla="*/ 0 w 152"/>
              <a:gd name="T17" fmla="*/ 14 h 83"/>
              <a:gd name="T18" fmla="*/ 13 w 152"/>
              <a:gd name="T19" fmla="*/ 0 h 83"/>
              <a:gd name="T20" fmla="*/ 41 w 152"/>
              <a:gd name="T21" fmla="*/ 0 h 83"/>
              <a:gd name="T22" fmla="*/ 41 w 152"/>
              <a:gd name="T2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83">
                <a:moveTo>
                  <a:pt x="41" y="0"/>
                </a:moveTo>
                <a:lnTo>
                  <a:pt x="124" y="42"/>
                </a:lnTo>
                <a:lnTo>
                  <a:pt x="152" y="56"/>
                </a:lnTo>
                <a:lnTo>
                  <a:pt x="152" y="69"/>
                </a:lnTo>
                <a:lnTo>
                  <a:pt x="138" y="83"/>
                </a:lnTo>
                <a:lnTo>
                  <a:pt x="110" y="83"/>
                </a:lnTo>
                <a:lnTo>
                  <a:pt x="27" y="42"/>
                </a:lnTo>
                <a:lnTo>
                  <a:pt x="13" y="28"/>
                </a:lnTo>
                <a:lnTo>
                  <a:pt x="0" y="14"/>
                </a:lnTo>
                <a:lnTo>
                  <a:pt x="13" y="0"/>
                </a:lnTo>
                <a:lnTo>
                  <a:pt x="41" y="0"/>
                </a:lnTo>
                <a:lnTo>
                  <a:pt x="4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49" name="Freeform 37"/>
          <p:cNvSpPr>
            <a:spLocks/>
          </p:cNvSpPr>
          <p:nvPr/>
        </p:nvSpPr>
        <p:spPr bwMode="auto">
          <a:xfrm>
            <a:off x="6666532" y="5097463"/>
            <a:ext cx="293688" cy="160337"/>
          </a:xfrm>
          <a:custGeom>
            <a:avLst/>
            <a:gdLst>
              <a:gd name="T0" fmla="*/ 3 w 11"/>
              <a:gd name="T1" fmla="*/ 0 h 6"/>
              <a:gd name="T2" fmla="*/ 9 w 11"/>
              <a:gd name="T3" fmla="*/ 3 h 6"/>
              <a:gd name="T4" fmla="*/ 11 w 11"/>
              <a:gd name="T5" fmla="*/ 4 h 6"/>
              <a:gd name="T6" fmla="*/ 11 w 11"/>
              <a:gd name="T7" fmla="*/ 5 h 6"/>
              <a:gd name="T8" fmla="*/ 10 w 11"/>
              <a:gd name="T9" fmla="*/ 6 h 6"/>
              <a:gd name="T10" fmla="*/ 8 w 11"/>
              <a:gd name="T11" fmla="*/ 6 h 6"/>
              <a:gd name="T12" fmla="*/ 2 w 11"/>
              <a:gd name="T13" fmla="*/ 3 h 6"/>
              <a:gd name="T14" fmla="*/ 1 w 11"/>
              <a:gd name="T15" fmla="*/ 2 h 6"/>
              <a:gd name="T16" fmla="*/ 0 w 11"/>
              <a:gd name="T17" fmla="*/ 1 h 6"/>
              <a:gd name="T18" fmla="*/ 1 w 11"/>
              <a:gd name="T19" fmla="*/ 0 h 6"/>
              <a:gd name="T20" fmla="*/ 3 w 11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6">
                <a:moveTo>
                  <a:pt x="3" y="0"/>
                </a:moveTo>
                <a:lnTo>
                  <a:pt x="9" y="3"/>
                </a:lnTo>
                <a:lnTo>
                  <a:pt x="11" y="4"/>
                </a:lnTo>
                <a:lnTo>
                  <a:pt x="11" y="5"/>
                </a:lnTo>
                <a:lnTo>
                  <a:pt x="10" y="6"/>
                </a:lnTo>
                <a:lnTo>
                  <a:pt x="8" y="6"/>
                </a:lnTo>
                <a:lnTo>
                  <a:pt x="2" y="3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3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50" name="Freeform 38"/>
          <p:cNvSpPr>
            <a:spLocks/>
          </p:cNvSpPr>
          <p:nvPr/>
        </p:nvSpPr>
        <p:spPr bwMode="auto">
          <a:xfrm>
            <a:off x="6666532" y="4910138"/>
            <a:ext cx="293688" cy="160337"/>
          </a:xfrm>
          <a:custGeom>
            <a:avLst/>
            <a:gdLst>
              <a:gd name="T0" fmla="*/ 41 w 152"/>
              <a:gd name="T1" fmla="*/ 0 h 83"/>
              <a:gd name="T2" fmla="*/ 124 w 152"/>
              <a:gd name="T3" fmla="*/ 42 h 83"/>
              <a:gd name="T4" fmla="*/ 152 w 152"/>
              <a:gd name="T5" fmla="*/ 56 h 83"/>
              <a:gd name="T6" fmla="*/ 152 w 152"/>
              <a:gd name="T7" fmla="*/ 70 h 83"/>
              <a:gd name="T8" fmla="*/ 138 w 152"/>
              <a:gd name="T9" fmla="*/ 83 h 83"/>
              <a:gd name="T10" fmla="*/ 110 w 152"/>
              <a:gd name="T11" fmla="*/ 70 h 83"/>
              <a:gd name="T12" fmla="*/ 27 w 152"/>
              <a:gd name="T13" fmla="*/ 42 h 83"/>
              <a:gd name="T14" fmla="*/ 13 w 152"/>
              <a:gd name="T15" fmla="*/ 28 h 83"/>
              <a:gd name="T16" fmla="*/ 0 w 152"/>
              <a:gd name="T17" fmla="*/ 14 h 83"/>
              <a:gd name="T18" fmla="*/ 13 w 152"/>
              <a:gd name="T19" fmla="*/ 0 h 83"/>
              <a:gd name="T20" fmla="*/ 41 w 152"/>
              <a:gd name="T21" fmla="*/ 0 h 83"/>
              <a:gd name="T22" fmla="*/ 41 w 152"/>
              <a:gd name="T2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83">
                <a:moveTo>
                  <a:pt x="41" y="0"/>
                </a:moveTo>
                <a:lnTo>
                  <a:pt x="124" y="42"/>
                </a:lnTo>
                <a:lnTo>
                  <a:pt x="152" y="56"/>
                </a:lnTo>
                <a:lnTo>
                  <a:pt x="152" y="70"/>
                </a:lnTo>
                <a:lnTo>
                  <a:pt x="138" y="83"/>
                </a:lnTo>
                <a:lnTo>
                  <a:pt x="110" y="70"/>
                </a:lnTo>
                <a:lnTo>
                  <a:pt x="27" y="42"/>
                </a:lnTo>
                <a:lnTo>
                  <a:pt x="13" y="28"/>
                </a:lnTo>
                <a:lnTo>
                  <a:pt x="0" y="14"/>
                </a:lnTo>
                <a:lnTo>
                  <a:pt x="13" y="0"/>
                </a:lnTo>
                <a:lnTo>
                  <a:pt x="41" y="0"/>
                </a:lnTo>
                <a:lnTo>
                  <a:pt x="4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51" name="Freeform 39"/>
          <p:cNvSpPr>
            <a:spLocks/>
          </p:cNvSpPr>
          <p:nvPr/>
        </p:nvSpPr>
        <p:spPr bwMode="auto">
          <a:xfrm>
            <a:off x="6666532" y="4910138"/>
            <a:ext cx="293688" cy="160337"/>
          </a:xfrm>
          <a:custGeom>
            <a:avLst/>
            <a:gdLst>
              <a:gd name="T0" fmla="*/ 3 w 11"/>
              <a:gd name="T1" fmla="*/ 0 h 6"/>
              <a:gd name="T2" fmla="*/ 9 w 11"/>
              <a:gd name="T3" fmla="*/ 3 h 6"/>
              <a:gd name="T4" fmla="*/ 11 w 11"/>
              <a:gd name="T5" fmla="*/ 4 h 6"/>
              <a:gd name="T6" fmla="*/ 11 w 11"/>
              <a:gd name="T7" fmla="*/ 5 h 6"/>
              <a:gd name="T8" fmla="*/ 10 w 11"/>
              <a:gd name="T9" fmla="*/ 6 h 6"/>
              <a:gd name="T10" fmla="*/ 8 w 11"/>
              <a:gd name="T11" fmla="*/ 5 h 6"/>
              <a:gd name="T12" fmla="*/ 2 w 11"/>
              <a:gd name="T13" fmla="*/ 3 h 6"/>
              <a:gd name="T14" fmla="*/ 1 w 11"/>
              <a:gd name="T15" fmla="*/ 2 h 6"/>
              <a:gd name="T16" fmla="*/ 0 w 11"/>
              <a:gd name="T17" fmla="*/ 1 h 6"/>
              <a:gd name="T18" fmla="*/ 1 w 11"/>
              <a:gd name="T19" fmla="*/ 0 h 6"/>
              <a:gd name="T20" fmla="*/ 3 w 11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6">
                <a:moveTo>
                  <a:pt x="3" y="0"/>
                </a:moveTo>
                <a:lnTo>
                  <a:pt x="9" y="3"/>
                </a:lnTo>
                <a:lnTo>
                  <a:pt x="11" y="4"/>
                </a:lnTo>
                <a:lnTo>
                  <a:pt x="11" y="5"/>
                </a:lnTo>
                <a:lnTo>
                  <a:pt x="10" y="6"/>
                </a:lnTo>
                <a:lnTo>
                  <a:pt x="8" y="5"/>
                </a:lnTo>
                <a:lnTo>
                  <a:pt x="2" y="3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3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52" name="Freeform 40"/>
          <p:cNvSpPr>
            <a:spLocks/>
          </p:cNvSpPr>
          <p:nvPr/>
        </p:nvSpPr>
        <p:spPr bwMode="auto">
          <a:xfrm>
            <a:off x="6666532" y="4724400"/>
            <a:ext cx="293688" cy="133350"/>
          </a:xfrm>
          <a:custGeom>
            <a:avLst/>
            <a:gdLst>
              <a:gd name="T0" fmla="*/ 41 w 152"/>
              <a:gd name="T1" fmla="*/ 0 h 69"/>
              <a:gd name="T2" fmla="*/ 124 w 152"/>
              <a:gd name="T3" fmla="*/ 41 h 69"/>
              <a:gd name="T4" fmla="*/ 152 w 152"/>
              <a:gd name="T5" fmla="*/ 55 h 69"/>
              <a:gd name="T6" fmla="*/ 152 w 152"/>
              <a:gd name="T7" fmla="*/ 69 h 69"/>
              <a:gd name="T8" fmla="*/ 138 w 152"/>
              <a:gd name="T9" fmla="*/ 69 h 69"/>
              <a:gd name="T10" fmla="*/ 110 w 152"/>
              <a:gd name="T11" fmla="*/ 69 h 69"/>
              <a:gd name="T12" fmla="*/ 27 w 152"/>
              <a:gd name="T13" fmla="*/ 41 h 69"/>
              <a:gd name="T14" fmla="*/ 13 w 152"/>
              <a:gd name="T15" fmla="*/ 27 h 69"/>
              <a:gd name="T16" fmla="*/ 0 w 152"/>
              <a:gd name="T17" fmla="*/ 13 h 69"/>
              <a:gd name="T18" fmla="*/ 13 w 152"/>
              <a:gd name="T19" fmla="*/ 0 h 69"/>
              <a:gd name="T20" fmla="*/ 41 w 152"/>
              <a:gd name="T21" fmla="*/ 0 h 69"/>
              <a:gd name="T22" fmla="*/ 41 w 152"/>
              <a:gd name="T2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69">
                <a:moveTo>
                  <a:pt x="41" y="0"/>
                </a:moveTo>
                <a:lnTo>
                  <a:pt x="124" y="41"/>
                </a:lnTo>
                <a:lnTo>
                  <a:pt x="152" y="55"/>
                </a:lnTo>
                <a:lnTo>
                  <a:pt x="152" y="69"/>
                </a:lnTo>
                <a:lnTo>
                  <a:pt x="138" y="69"/>
                </a:lnTo>
                <a:lnTo>
                  <a:pt x="110" y="69"/>
                </a:lnTo>
                <a:lnTo>
                  <a:pt x="27" y="41"/>
                </a:lnTo>
                <a:lnTo>
                  <a:pt x="13" y="27"/>
                </a:lnTo>
                <a:lnTo>
                  <a:pt x="0" y="13"/>
                </a:lnTo>
                <a:lnTo>
                  <a:pt x="13" y="0"/>
                </a:lnTo>
                <a:lnTo>
                  <a:pt x="41" y="0"/>
                </a:lnTo>
                <a:lnTo>
                  <a:pt x="4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53" name="Freeform 41"/>
          <p:cNvSpPr>
            <a:spLocks/>
          </p:cNvSpPr>
          <p:nvPr/>
        </p:nvSpPr>
        <p:spPr bwMode="auto">
          <a:xfrm>
            <a:off x="6666532" y="4724400"/>
            <a:ext cx="293688" cy="133350"/>
          </a:xfrm>
          <a:custGeom>
            <a:avLst/>
            <a:gdLst>
              <a:gd name="T0" fmla="*/ 3 w 11"/>
              <a:gd name="T1" fmla="*/ 0 h 5"/>
              <a:gd name="T2" fmla="*/ 9 w 11"/>
              <a:gd name="T3" fmla="*/ 3 h 5"/>
              <a:gd name="T4" fmla="*/ 11 w 11"/>
              <a:gd name="T5" fmla="*/ 4 h 5"/>
              <a:gd name="T6" fmla="*/ 11 w 11"/>
              <a:gd name="T7" fmla="*/ 5 h 5"/>
              <a:gd name="T8" fmla="*/ 10 w 11"/>
              <a:gd name="T9" fmla="*/ 5 h 5"/>
              <a:gd name="T10" fmla="*/ 8 w 11"/>
              <a:gd name="T11" fmla="*/ 5 h 5"/>
              <a:gd name="T12" fmla="*/ 2 w 11"/>
              <a:gd name="T13" fmla="*/ 3 h 5"/>
              <a:gd name="T14" fmla="*/ 1 w 11"/>
              <a:gd name="T15" fmla="*/ 2 h 5"/>
              <a:gd name="T16" fmla="*/ 0 w 11"/>
              <a:gd name="T17" fmla="*/ 1 h 5"/>
              <a:gd name="T18" fmla="*/ 1 w 11"/>
              <a:gd name="T19" fmla="*/ 0 h 5"/>
              <a:gd name="T20" fmla="*/ 3 w 11"/>
              <a:gd name="T2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5">
                <a:moveTo>
                  <a:pt x="3" y="0"/>
                </a:moveTo>
                <a:lnTo>
                  <a:pt x="9" y="3"/>
                </a:lnTo>
                <a:lnTo>
                  <a:pt x="11" y="4"/>
                </a:lnTo>
                <a:lnTo>
                  <a:pt x="11" y="5"/>
                </a:lnTo>
                <a:lnTo>
                  <a:pt x="10" y="5"/>
                </a:lnTo>
                <a:lnTo>
                  <a:pt x="8" y="5"/>
                </a:lnTo>
                <a:lnTo>
                  <a:pt x="2" y="3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3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54" name="Freeform 42"/>
          <p:cNvSpPr>
            <a:spLocks/>
          </p:cNvSpPr>
          <p:nvPr/>
        </p:nvSpPr>
        <p:spPr bwMode="auto">
          <a:xfrm>
            <a:off x="6666532" y="4538663"/>
            <a:ext cx="293688" cy="131762"/>
          </a:xfrm>
          <a:custGeom>
            <a:avLst/>
            <a:gdLst>
              <a:gd name="T0" fmla="*/ 41 w 152"/>
              <a:gd name="T1" fmla="*/ 0 h 69"/>
              <a:gd name="T2" fmla="*/ 124 w 152"/>
              <a:gd name="T3" fmla="*/ 41 h 69"/>
              <a:gd name="T4" fmla="*/ 152 w 152"/>
              <a:gd name="T5" fmla="*/ 55 h 69"/>
              <a:gd name="T6" fmla="*/ 152 w 152"/>
              <a:gd name="T7" fmla="*/ 69 h 69"/>
              <a:gd name="T8" fmla="*/ 138 w 152"/>
              <a:gd name="T9" fmla="*/ 69 h 69"/>
              <a:gd name="T10" fmla="*/ 110 w 152"/>
              <a:gd name="T11" fmla="*/ 69 h 69"/>
              <a:gd name="T12" fmla="*/ 27 w 152"/>
              <a:gd name="T13" fmla="*/ 41 h 69"/>
              <a:gd name="T14" fmla="*/ 13 w 152"/>
              <a:gd name="T15" fmla="*/ 27 h 69"/>
              <a:gd name="T16" fmla="*/ 0 w 152"/>
              <a:gd name="T17" fmla="*/ 14 h 69"/>
              <a:gd name="T18" fmla="*/ 13 w 152"/>
              <a:gd name="T19" fmla="*/ 0 h 69"/>
              <a:gd name="T20" fmla="*/ 41 w 152"/>
              <a:gd name="T21" fmla="*/ 0 h 69"/>
              <a:gd name="T22" fmla="*/ 41 w 152"/>
              <a:gd name="T2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69">
                <a:moveTo>
                  <a:pt x="41" y="0"/>
                </a:moveTo>
                <a:lnTo>
                  <a:pt x="124" y="41"/>
                </a:lnTo>
                <a:lnTo>
                  <a:pt x="152" y="55"/>
                </a:lnTo>
                <a:lnTo>
                  <a:pt x="152" y="69"/>
                </a:lnTo>
                <a:lnTo>
                  <a:pt x="138" y="69"/>
                </a:lnTo>
                <a:lnTo>
                  <a:pt x="110" y="69"/>
                </a:lnTo>
                <a:lnTo>
                  <a:pt x="27" y="41"/>
                </a:lnTo>
                <a:lnTo>
                  <a:pt x="13" y="27"/>
                </a:lnTo>
                <a:lnTo>
                  <a:pt x="0" y="14"/>
                </a:lnTo>
                <a:lnTo>
                  <a:pt x="13" y="0"/>
                </a:lnTo>
                <a:lnTo>
                  <a:pt x="41" y="0"/>
                </a:lnTo>
                <a:lnTo>
                  <a:pt x="4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55" name="Freeform 43"/>
          <p:cNvSpPr>
            <a:spLocks/>
          </p:cNvSpPr>
          <p:nvPr/>
        </p:nvSpPr>
        <p:spPr bwMode="auto">
          <a:xfrm>
            <a:off x="6666532" y="4538663"/>
            <a:ext cx="293688" cy="131762"/>
          </a:xfrm>
          <a:custGeom>
            <a:avLst/>
            <a:gdLst>
              <a:gd name="T0" fmla="*/ 3 w 11"/>
              <a:gd name="T1" fmla="*/ 0 h 5"/>
              <a:gd name="T2" fmla="*/ 9 w 11"/>
              <a:gd name="T3" fmla="*/ 3 h 5"/>
              <a:gd name="T4" fmla="*/ 11 w 11"/>
              <a:gd name="T5" fmla="*/ 4 h 5"/>
              <a:gd name="T6" fmla="*/ 11 w 11"/>
              <a:gd name="T7" fmla="*/ 5 h 5"/>
              <a:gd name="T8" fmla="*/ 10 w 11"/>
              <a:gd name="T9" fmla="*/ 5 h 5"/>
              <a:gd name="T10" fmla="*/ 8 w 11"/>
              <a:gd name="T11" fmla="*/ 5 h 5"/>
              <a:gd name="T12" fmla="*/ 2 w 11"/>
              <a:gd name="T13" fmla="*/ 3 h 5"/>
              <a:gd name="T14" fmla="*/ 1 w 11"/>
              <a:gd name="T15" fmla="*/ 2 h 5"/>
              <a:gd name="T16" fmla="*/ 0 w 11"/>
              <a:gd name="T17" fmla="*/ 1 h 5"/>
              <a:gd name="T18" fmla="*/ 1 w 11"/>
              <a:gd name="T19" fmla="*/ 0 h 5"/>
              <a:gd name="T20" fmla="*/ 3 w 11"/>
              <a:gd name="T2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5">
                <a:moveTo>
                  <a:pt x="3" y="0"/>
                </a:moveTo>
                <a:lnTo>
                  <a:pt x="9" y="3"/>
                </a:lnTo>
                <a:lnTo>
                  <a:pt x="11" y="4"/>
                </a:lnTo>
                <a:lnTo>
                  <a:pt x="11" y="5"/>
                </a:lnTo>
                <a:lnTo>
                  <a:pt x="10" y="5"/>
                </a:lnTo>
                <a:lnTo>
                  <a:pt x="8" y="5"/>
                </a:lnTo>
                <a:lnTo>
                  <a:pt x="2" y="3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3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56" name="Freeform 44"/>
          <p:cNvSpPr>
            <a:spLocks/>
          </p:cNvSpPr>
          <p:nvPr/>
        </p:nvSpPr>
        <p:spPr bwMode="auto">
          <a:xfrm>
            <a:off x="6666532" y="4351338"/>
            <a:ext cx="293688" cy="133350"/>
          </a:xfrm>
          <a:custGeom>
            <a:avLst/>
            <a:gdLst>
              <a:gd name="T0" fmla="*/ 41 w 152"/>
              <a:gd name="T1" fmla="*/ 0 h 69"/>
              <a:gd name="T2" fmla="*/ 124 w 152"/>
              <a:gd name="T3" fmla="*/ 27 h 69"/>
              <a:gd name="T4" fmla="*/ 152 w 152"/>
              <a:gd name="T5" fmla="*/ 41 h 69"/>
              <a:gd name="T6" fmla="*/ 152 w 152"/>
              <a:gd name="T7" fmla="*/ 55 h 69"/>
              <a:gd name="T8" fmla="*/ 138 w 152"/>
              <a:gd name="T9" fmla="*/ 69 h 69"/>
              <a:gd name="T10" fmla="*/ 110 w 152"/>
              <a:gd name="T11" fmla="*/ 69 h 69"/>
              <a:gd name="T12" fmla="*/ 27 w 152"/>
              <a:gd name="T13" fmla="*/ 27 h 69"/>
              <a:gd name="T14" fmla="*/ 13 w 152"/>
              <a:gd name="T15" fmla="*/ 14 h 69"/>
              <a:gd name="T16" fmla="*/ 0 w 152"/>
              <a:gd name="T17" fmla="*/ 0 h 69"/>
              <a:gd name="T18" fmla="*/ 13 w 152"/>
              <a:gd name="T19" fmla="*/ 0 h 69"/>
              <a:gd name="T20" fmla="*/ 41 w 152"/>
              <a:gd name="T21" fmla="*/ 0 h 69"/>
              <a:gd name="T22" fmla="*/ 41 w 152"/>
              <a:gd name="T2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69">
                <a:moveTo>
                  <a:pt x="41" y="0"/>
                </a:moveTo>
                <a:lnTo>
                  <a:pt x="124" y="27"/>
                </a:lnTo>
                <a:lnTo>
                  <a:pt x="152" y="41"/>
                </a:lnTo>
                <a:lnTo>
                  <a:pt x="152" y="55"/>
                </a:lnTo>
                <a:lnTo>
                  <a:pt x="138" y="69"/>
                </a:lnTo>
                <a:lnTo>
                  <a:pt x="110" y="69"/>
                </a:lnTo>
                <a:lnTo>
                  <a:pt x="27" y="27"/>
                </a:lnTo>
                <a:lnTo>
                  <a:pt x="13" y="14"/>
                </a:lnTo>
                <a:lnTo>
                  <a:pt x="0" y="0"/>
                </a:lnTo>
                <a:lnTo>
                  <a:pt x="13" y="0"/>
                </a:lnTo>
                <a:lnTo>
                  <a:pt x="41" y="0"/>
                </a:lnTo>
                <a:lnTo>
                  <a:pt x="4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57" name="Freeform 45"/>
          <p:cNvSpPr>
            <a:spLocks/>
          </p:cNvSpPr>
          <p:nvPr/>
        </p:nvSpPr>
        <p:spPr bwMode="auto">
          <a:xfrm>
            <a:off x="6666532" y="4351338"/>
            <a:ext cx="293688" cy="133350"/>
          </a:xfrm>
          <a:custGeom>
            <a:avLst/>
            <a:gdLst>
              <a:gd name="T0" fmla="*/ 3 w 11"/>
              <a:gd name="T1" fmla="*/ 0 h 5"/>
              <a:gd name="T2" fmla="*/ 9 w 11"/>
              <a:gd name="T3" fmla="*/ 2 h 5"/>
              <a:gd name="T4" fmla="*/ 11 w 11"/>
              <a:gd name="T5" fmla="*/ 3 h 5"/>
              <a:gd name="T6" fmla="*/ 11 w 11"/>
              <a:gd name="T7" fmla="*/ 4 h 5"/>
              <a:gd name="T8" fmla="*/ 10 w 11"/>
              <a:gd name="T9" fmla="*/ 5 h 5"/>
              <a:gd name="T10" fmla="*/ 8 w 11"/>
              <a:gd name="T11" fmla="*/ 5 h 5"/>
              <a:gd name="T12" fmla="*/ 2 w 11"/>
              <a:gd name="T13" fmla="*/ 2 h 5"/>
              <a:gd name="T14" fmla="*/ 1 w 11"/>
              <a:gd name="T15" fmla="*/ 1 h 5"/>
              <a:gd name="T16" fmla="*/ 0 w 11"/>
              <a:gd name="T17" fmla="*/ 0 h 5"/>
              <a:gd name="T18" fmla="*/ 1 w 11"/>
              <a:gd name="T19" fmla="*/ 0 h 5"/>
              <a:gd name="T20" fmla="*/ 3 w 11"/>
              <a:gd name="T2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5">
                <a:moveTo>
                  <a:pt x="3" y="0"/>
                </a:moveTo>
                <a:lnTo>
                  <a:pt x="9" y="2"/>
                </a:lnTo>
                <a:lnTo>
                  <a:pt x="11" y="3"/>
                </a:lnTo>
                <a:lnTo>
                  <a:pt x="11" y="4"/>
                </a:lnTo>
                <a:lnTo>
                  <a:pt x="10" y="5"/>
                </a:lnTo>
                <a:lnTo>
                  <a:pt x="8" y="5"/>
                </a:lnTo>
                <a:lnTo>
                  <a:pt x="2" y="2"/>
                </a:lnTo>
                <a:lnTo>
                  <a:pt x="1" y="1"/>
                </a:lnTo>
                <a:lnTo>
                  <a:pt x="0" y="0"/>
                </a:lnTo>
                <a:lnTo>
                  <a:pt x="1" y="0"/>
                </a:lnTo>
                <a:lnTo>
                  <a:pt x="3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58" name="Freeform 46"/>
          <p:cNvSpPr>
            <a:spLocks/>
          </p:cNvSpPr>
          <p:nvPr/>
        </p:nvSpPr>
        <p:spPr bwMode="auto">
          <a:xfrm>
            <a:off x="6666532" y="4137025"/>
            <a:ext cx="293688" cy="133350"/>
          </a:xfrm>
          <a:custGeom>
            <a:avLst/>
            <a:gdLst>
              <a:gd name="T0" fmla="*/ 41 w 152"/>
              <a:gd name="T1" fmla="*/ 0 h 69"/>
              <a:gd name="T2" fmla="*/ 124 w 152"/>
              <a:gd name="T3" fmla="*/ 42 h 69"/>
              <a:gd name="T4" fmla="*/ 152 w 152"/>
              <a:gd name="T5" fmla="*/ 55 h 69"/>
              <a:gd name="T6" fmla="*/ 152 w 152"/>
              <a:gd name="T7" fmla="*/ 69 h 69"/>
              <a:gd name="T8" fmla="*/ 138 w 152"/>
              <a:gd name="T9" fmla="*/ 69 h 69"/>
              <a:gd name="T10" fmla="*/ 110 w 152"/>
              <a:gd name="T11" fmla="*/ 69 h 69"/>
              <a:gd name="T12" fmla="*/ 27 w 152"/>
              <a:gd name="T13" fmla="*/ 42 h 69"/>
              <a:gd name="T14" fmla="*/ 13 w 152"/>
              <a:gd name="T15" fmla="*/ 28 h 69"/>
              <a:gd name="T16" fmla="*/ 0 w 152"/>
              <a:gd name="T17" fmla="*/ 14 h 69"/>
              <a:gd name="T18" fmla="*/ 13 w 152"/>
              <a:gd name="T19" fmla="*/ 0 h 69"/>
              <a:gd name="T20" fmla="*/ 41 w 152"/>
              <a:gd name="T21" fmla="*/ 0 h 69"/>
              <a:gd name="T22" fmla="*/ 41 w 152"/>
              <a:gd name="T2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69">
                <a:moveTo>
                  <a:pt x="41" y="0"/>
                </a:moveTo>
                <a:lnTo>
                  <a:pt x="124" y="42"/>
                </a:lnTo>
                <a:lnTo>
                  <a:pt x="152" y="55"/>
                </a:lnTo>
                <a:lnTo>
                  <a:pt x="152" y="69"/>
                </a:lnTo>
                <a:lnTo>
                  <a:pt x="138" y="69"/>
                </a:lnTo>
                <a:lnTo>
                  <a:pt x="110" y="69"/>
                </a:lnTo>
                <a:lnTo>
                  <a:pt x="27" y="42"/>
                </a:lnTo>
                <a:lnTo>
                  <a:pt x="13" y="28"/>
                </a:lnTo>
                <a:lnTo>
                  <a:pt x="0" y="14"/>
                </a:lnTo>
                <a:lnTo>
                  <a:pt x="13" y="0"/>
                </a:lnTo>
                <a:lnTo>
                  <a:pt x="41" y="0"/>
                </a:lnTo>
                <a:lnTo>
                  <a:pt x="4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59" name="Freeform 47"/>
          <p:cNvSpPr>
            <a:spLocks/>
          </p:cNvSpPr>
          <p:nvPr/>
        </p:nvSpPr>
        <p:spPr bwMode="auto">
          <a:xfrm>
            <a:off x="6666532" y="4137025"/>
            <a:ext cx="293688" cy="133350"/>
          </a:xfrm>
          <a:custGeom>
            <a:avLst/>
            <a:gdLst>
              <a:gd name="T0" fmla="*/ 3 w 11"/>
              <a:gd name="T1" fmla="*/ 0 h 5"/>
              <a:gd name="T2" fmla="*/ 9 w 11"/>
              <a:gd name="T3" fmla="*/ 3 h 5"/>
              <a:gd name="T4" fmla="*/ 11 w 11"/>
              <a:gd name="T5" fmla="*/ 4 h 5"/>
              <a:gd name="T6" fmla="*/ 11 w 11"/>
              <a:gd name="T7" fmla="*/ 5 h 5"/>
              <a:gd name="T8" fmla="*/ 10 w 11"/>
              <a:gd name="T9" fmla="*/ 5 h 5"/>
              <a:gd name="T10" fmla="*/ 8 w 11"/>
              <a:gd name="T11" fmla="*/ 5 h 5"/>
              <a:gd name="T12" fmla="*/ 2 w 11"/>
              <a:gd name="T13" fmla="*/ 3 h 5"/>
              <a:gd name="T14" fmla="*/ 1 w 11"/>
              <a:gd name="T15" fmla="*/ 2 h 5"/>
              <a:gd name="T16" fmla="*/ 0 w 11"/>
              <a:gd name="T17" fmla="*/ 1 h 5"/>
              <a:gd name="T18" fmla="*/ 1 w 11"/>
              <a:gd name="T19" fmla="*/ 0 h 5"/>
              <a:gd name="T20" fmla="*/ 3 w 11"/>
              <a:gd name="T2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5">
                <a:moveTo>
                  <a:pt x="3" y="0"/>
                </a:moveTo>
                <a:lnTo>
                  <a:pt x="9" y="3"/>
                </a:lnTo>
                <a:lnTo>
                  <a:pt x="11" y="4"/>
                </a:lnTo>
                <a:lnTo>
                  <a:pt x="11" y="5"/>
                </a:lnTo>
                <a:lnTo>
                  <a:pt x="10" y="5"/>
                </a:lnTo>
                <a:lnTo>
                  <a:pt x="8" y="5"/>
                </a:lnTo>
                <a:lnTo>
                  <a:pt x="2" y="3"/>
                </a:ln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3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60" name="Freeform 48"/>
          <p:cNvSpPr>
            <a:spLocks/>
          </p:cNvSpPr>
          <p:nvPr/>
        </p:nvSpPr>
        <p:spPr bwMode="auto">
          <a:xfrm>
            <a:off x="6691932" y="4030663"/>
            <a:ext cx="295275" cy="52387"/>
          </a:xfrm>
          <a:custGeom>
            <a:avLst/>
            <a:gdLst>
              <a:gd name="T0" fmla="*/ 28 w 153"/>
              <a:gd name="T1" fmla="*/ 0 h 27"/>
              <a:gd name="T2" fmla="*/ 125 w 153"/>
              <a:gd name="T3" fmla="*/ 0 h 27"/>
              <a:gd name="T4" fmla="*/ 139 w 153"/>
              <a:gd name="T5" fmla="*/ 0 h 27"/>
              <a:gd name="T6" fmla="*/ 153 w 153"/>
              <a:gd name="T7" fmla="*/ 14 h 27"/>
              <a:gd name="T8" fmla="*/ 139 w 153"/>
              <a:gd name="T9" fmla="*/ 27 h 27"/>
              <a:gd name="T10" fmla="*/ 125 w 153"/>
              <a:gd name="T11" fmla="*/ 27 h 27"/>
              <a:gd name="T12" fmla="*/ 28 w 153"/>
              <a:gd name="T13" fmla="*/ 27 h 27"/>
              <a:gd name="T14" fmla="*/ 0 w 153"/>
              <a:gd name="T15" fmla="*/ 27 h 27"/>
              <a:gd name="T16" fmla="*/ 0 w 153"/>
              <a:gd name="T17" fmla="*/ 14 h 27"/>
              <a:gd name="T18" fmla="*/ 0 w 153"/>
              <a:gd name="T19" fmla="*/ 0 h 27"/>
              <a:gd name="T20" fmla="*/ 28 w 153"/>
              <a:gd name="T21" fmla="*/ 0 h 27"/>
              <a:gd name="T22" fmla="*/ 28 w 153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3" h="27">
                <a:moveTo>
                  <a:pt x="28" y="0"/>
                </a:moveTo>
                <a:lnTo>
                  <a:pt x="125" y="0"/>
                </a:lnTo>
                <a:lnTo>
                  <a:pt x="139" y="0"/>
                </a:lnTo>
                <a:lnTo>
                  <a:pt x="153" y="14"/>
                </a:lnTo>
                <a:lnTo>
                  <a:pt x="139" y="27"/>
                </a:lnTo>
                <a:lnTo>
                  <a:pt x="125" y="27"/>
                </a:lnTo>
                <a:lnTo>
                  <a:pt x="28" y="27"/>
                </a:lnTo>
                <a:lnTo>
                  <a:pt x="0" y="27"/>
                </a:lnTo>
                <a:lnTo>
                  <a:pt x="0" y="14"/>
                </a:lnTo>
                <a:lnTo>
                  <a:pt x="0" y="0"/>
                </a:lnTo>
                <a:lnTo>
                  <a:pt x="28" y="0"/>
                </a:lnTo>
                <a:lnTo>
                  <a:pt x="2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61" name="Freeform 49"/>
          <p:cNvSpPr>
            <a:spLocks/>
          </p:cNvSpPr>
          <p:nvPr/>
        </p:nvSpPr>
        <p:spPr bwMode="auto">
          <a:xfrm>
            <a:off x="6691932" y="4030663"/>
            <a:ext cx="295275" cy="52387"/>
          </a:xfrm>
          <a:custGeom>
            <a:avLst/>
            <a:gdLst>
              <a:gd name="T0" fmla="*/ 2 w 11"/>
              <a:gd name="T1" fmla="*/ 0 h 2"/>
              <a:gd name="T2" fmla="*/ 9 w 11"/>
              <a:gd name="T3" fmla="*/ 0 h 2"/>
              <a:gd name="T4" fmla="*/ 10 w 11"/>
              <a:gd name="T5" fmla="*/ 0 h 2"/>
              <a:gd name="T6" fmla="*/ 11 w 11"/>
              <a:gd name="T7" fmla="*/ 1 h 2"/>
              <a:gd name="T8" fmla="*/ 10 w 11"/>
              <a:gd name="T9" fmla="*/ 2 h 2"/>
              <a:gd name="T10" fmla="*/ 9 w 11"/>
              <a:gd name="T11" fmla="*/ 2 h 2"/>
              <a:gd name="T12" fmla="*/ 2 w 11"/>
              <a:gd name="T13" fmla="*/ 2 h 2"/>
              <a:gd name="T14" fmla="*/ 0 w 11"/>
              <a:gd name="T15" fmla="*/ 2 h 2"/>
              <a:gd name="T16" fmla="*/ 0 w 11"/>
              <a:gd name="T17" fmla="*/ 1 h 2"/>
              <a:gd name="T18" fmla="*/ 0 w 11"/>
              <a:gd name="T19" fmla="*/ 0 h 2"/>
              <a:gd name="T20" fmla="*/ 2 w 11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2">
                <a:moveTo>
                  <a:pt x="2" y="0"/>
                </a:moveTo>
                <a:lnTo>
                  <a:pt x="9" y="0"/>
                </a:lnTo>
                <a:lnTo>
                  <a:pt x="10" y="0"/>
                </a:lnTo>
                <a:lnTo>
                  <a:pt x="11" y="1"/>
                </a:lnTo>
                <a:lnTo>
                  <a:pt x="10" y="2"/>
                </a:lnTo>
                <a:lnTo>
                  <a:pt x="9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62" name="Line 50"/>
          <p:cNvSpPr>
            <a:spLocks noChangeShapeType="1"/>
          </p:cNvSpPr>
          <p:nvPr/>
        </p:nvSpPr>
        <p:spPr bwMode="auto">
          <a:xfrm flipV="1">
            <a:off x="6799882" y="3922713"/>
            <a:ext cx="1588" cy="1079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63" name="Line 51"/>
          <p:cNvSpPr>
            <a:spLocks noChangeShapeType="1"/>
          </p:cNvSpPr>
          <p:nvPr/>
        </p:nvSpPr>
        <p:spPr bwMode="auto">
          <a:xfrm flipV="1">
            <a:off x="6852270" y="3922713"/>
            <a:ext cx="1587" cy="1079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64" name="Line 52"/>
          <p:cNvSpPr>
            <a:spLocks noChangeShapeType="1"/>
          </p:cNvSpPr>
          <p:nvPr/>
        </p:nvSpPr>
        <p:spPr bwMode="auto">
          <a:xfrm flipV="1">
            <a:off x="6691932" y="4083050"/>
            <a:ext cx="80963" cy="539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65" name="Line 53"/>
          <p:cNvSpPr>
            <a:spLocks noChangeShapeType="1"/>
          </p:cNvSpPr>
          <p:nvPr/>
        </p:nvSpPr>
        <p:spPr bwMode="auto">
          <a:xfrm flipV="1">
            <a:off x="6772895" y="4083050"/>
            <a:ext cx="133350" cy="8096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66" name="Line 54"/>
          <p:cNvSpPr>
            <a:spLocks noChangeShapeType="1"/>
          </p:cNvSpPr>
          <p:nvPr/>
        </p:nvSpPr>
        <p:spPr bwMode="auto">
          <a:xfrm flipV="1">
            <a:off x="6691932" y="4270375"/>
            <a:ext cx="160338" cy="539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67" name="Line 55"/>
          <p:cNvSpPr>
            <a:spLocks noChangeShapeType="1"/>
          </p:cNvSpPr>
          <p:nvPr/>
        </p:nvSpPr>
        <p:spPr bwMode="auto">
          <a:xfrm flipV="1">
            <a:off x="6772895" y="4270375"/>
            <a:ext cx="160337" cy="8096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68" name="Line 56"/>
          <p:cNvSpPr>
            <a:spLocks noChangeShapeType="1"/>
          </p:cNvSpPr>
          <p:nvPr/>
        </p:nvSpPr>
        <p:spPr bwMode="auto">
          <a:xfrm flipV="1">
            <a:off x="6691932" y="4457700"/>
            <a:ext cx="160338" cy="8096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69" name="Line 57"/>
          <p:cNvSpPr>
            <a:spLocks noChangeShapeType="1"/>
          </p:cNvSpPr>
          <p:nvPr/>
        </p:nvSpPr>
        <p:spPr bwMode="auto">
          <a:xfrm flipV="1">
            <a:off x="6772895" y="4484688"/>
            <a:ext cx="160337" cy="8096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70" name="Line 58"/>
          <p:cNvSpPr>
            <a:spLocks noChangeShapeType="1"/>
          </p:cNvSpPr>
          <p:nvPr/>
        </p:nvSpPr>
        <p:spPr bwMode="auto">
          <a:xfrm flipV="1">
            <a:off x="6691932" y="5418138"/>
            <a:ext cx="160338" cy="8096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71" name="Line 59"/>
          <p:cNvSpPr>
            <a:spLocks noChangeShapeType="1"/>
          </p:cNvSpPr>
          <p:nvPr/>
        </p:nvSpPr>
        <p:spPr bwMode="auto">
          <a:xfrm flipV="1">
            <a:off x="6772895" y="5445125"/>
            <a:ext cx="160337" cy="8096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72" name="Freeform 60"/>
          <p:cNvSpPr>
            <a:spLocks/>
          </p:cNvSpPr>
          <p:nvPr/>
        </p:nvSpPr>
        <p:spPr bwMode="auto">
          <a:xfrm>
            <a:off x="6691932" y="2989263"/>
            <a:ext cx="268288" cy="133350"/>
          </a:xfrm>
          <a:custGeom>
            <a:avLst/>
            <a:gdLst>
              <a:gd name="T0" fmla="*/ 28 w 139"/>
              <a:gd name="T1" fmla="*/ 0 h 69"/>
              <a:gd name="T2" fmla="*/ 125 w 139"/>
              <a:gd name="T3" fmla="*/ 42 h 69"/>
              <a:gd name="T4" fmla="*/ 139 w 139"/>
              <a:gd name="T5" fmla="*/ 56 h 69"/>
              <a:gd name="T6" fmla="*/ 139 w 139"/>
              <a:gd name="T7" fmla="*/ 69 h 69"/>
              <a:gd name="T8" fmla="*/ 125 w 139"/>
              <a:gd name="T9" fmla="*/ 69 h 69"/>
              <a:gd name="T10" fmla="*/ 111 w 139"/>
              <a:gd name="T11" fmla="*/ 69 h 69"/>
              <a:gd name="T12" fmla="*/ 14 w 139"/>
              <a:gd name="T13" fmla="*/ 42 h 69"/>
              <a:gd name="T14" fmla="*/ 0 w 139"/>
              <a:gd name="T15" fmla="*/ 28 h 69"/>
              <a:gd name="T16" fmla="*/ 0 w 139"/>
              <a:gd name="T17" fmla="*/ 14 h 69"/>
              <a:gd name="T18" fmla="*/ 14 w 139"/>
              <a:gd name="T19" fmla="*/ 0 h 69"/>
              <a:gd name="T20" fmla="*/ 28 w 139"/>
              <a:gd name="T21" fmla="*/ 0 h 69"/>
              <a:gd name="T22" fmla="*/ 28 w 139"/>
              <a:gd name="T2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9" h="69">
                <a:moveTo>
                  <a:pt x="28" y="0"/>
                </a:moveTo>
                <a:lnTo>
                  <a:pt x="125" y="42"/>
                </a:lnTo>
                <a:lnTo>
                  <a:pt x="139" y="56"/>
                </a:lnTo>
                <a:lnTo>
                  <a:pt x="139" y="69"/>
                </a:lnTo>
                <a:lnTo>
                  <a:pt x="125" y="69"/>
                </a:lnTo>
                <a:lnTo>
                  <a:pt x="111" y="69"/>
                </a:lnTo>
                <a:lnTo>
                  <a:pt x="14" y="42"/>
                </a:lnTo>
                <a:lnTo>
                  <a:pt x="0" y="28"/>
                </a:lnTo>
                <a:lnTo>
                  <a:pt x="0" y="14"/>
                </a:lnTo>
                <a:lnTo>
                  <a:pt x="14" y="0"/>
                </a:lnTo>
                <a:lnTo>
                  <a:pt x="28" y="0"/>
                </a:lnTo>
                <a:lnTo>
                  <a:pt x="2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73" name="Freeform 61"/>
          <p:cNvSpPr>
            <a:spLocks/>
          </p:cNvSpPr>
          <p:nvPr/>
        </p:nvSpPr>
        <p:spPr bwMode="auto">
          <a:xfrm>
            <a:off x="6691932" y="2989263"/>
            <a:ext cx="268288" cy="133350"/>
          </a:xfrm>
          <a:custGeom>
            <a:avLst/>
            <a:gdLst>
              <a:gd name="T0" fmla="*/ 2 w 10"/>
              <a:gd name="T1" fmla="*/ 0 h 5"/>
              <a:gd name="T2" fmla="*/ 9 w 10"/>
              <a:gd name="T3" fmla="*/ 3 h 5"/>
              <a:gd name="T4" fmla="*/ 10 w 10"/>
              <a:gd name="T5" fmla="*/ 4 h 5"/>
              <a:gd name="T6" fmla="*/ 10 w 10"/>
              <a:gd name="T7" fmla="*/ 5 h 5"/>
              <a:gd name="T8" fmla="*/ 9 w 10"/>
              <a:gd name="T9" fmla="*/ 5 h 5"/>
              <a:gd name="T10" fmla="*/ 8 w 10"/>
              <a:gd name="T11" fmla="*/ 5 h 5"/>
              <a:gd name="T12" fmla="*/ 1 w 10"/>
              <a:gd name="T13" fmla="*/ 3 h 5"/>
              <a:gd name="T14" fmla="*/ 0 w 10"/>
              <a:gd name="T15" fmla="*/ 2 h 5"/>
              <a:gd name="T16" fmla="*/ 0 w 10"/>
              <a:gd name="T17" fmla="*/ 1 h 5"/>
              <a:gd name="T18" fmla="*/ 1 w 10"/>
              <a:gd name="T19" fmla="*/ 0 h 5"/>
              <a:gd name="T20" fmla="*/ 2 w 10"/>
              <a:gd name="T2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" h="5">
                <a:moveTo>
                  <a:pt x="2" y="0"/>
                </a:moveTo>
                <a:lnTo>
                  <a:pt x="9" y="3"/>
                </a:lnTo>
                <a:lnTo>
                  <a:pt x="10" y="4"/>
                </a:lnTo>
                <a:lnTo>
                  <a:pt x="10" y="5"/>
                </a:lnTo>
                <a:lnTo>
                  <a:pt x="9" y="5"/>
                </a:lnTo>
                <a:lnTo>
                  <a:pt x="8" y="5"/>
                </a:lnTo>
                <a:lnTo>
                  <a:pt x="1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74" name="Freeform 62"/>
          <p:cNvSpPr>
            <a:spLocks/>
          </p:cNvSpPr>
          <p:nvPr/>
        </p:nvSpPr>
        <p:spPr bwMode="auto">
          <a:xfrm>
            <a:off x="6691932" y="2882900"/>
            <a:ext cx="295275" cy="53975"/>
          </a:xfrm>
          <a:custGeom>
            <a:avLst/>
            <a:gdLst>
              <a:gd name="T0" fmla="*/ 28 w 153"/>
              <a:gd name="T1" fmla="*/ 0 h 28"/>
              <a:gd name="T2" fmla="*/ 125 w 153"/>
              <a:gd name="T3" fmla="*/ 0 h 28"/>
              <a:gd name="T4" fmla="*/ 139 w 153"/>
              <a:gd name="T5" fmla="*/ 0 h 28"/>
              <a:gd name="T6" fmla="*/ 153 w 153"/>
              <a:gd name="T7" fmla="*/ 14 h 28"/>
              <a:gd name="T8" fmla="*/ 139 w 153"/>
              <a:gd name="T9" fmla="*/ 28 h 28"/>
              <a:gd name="T10" fmla="*/ 125 w 153"/>
              <a:gd name="T11" fmla="*/ 28 h 28"/>
              <a:gd name="T12" fmla="*/ 28 w 153"/>
              <a:gd name="T13" fmla="*/ 28 h 28"/>
              <a:gd name="T14" fmla="*/ 0 w 153"/>
              <a:gd name="T15" fmla="*/ 28 h 28"/>
              <a:gd name="T16" fmla="*/ 0 w 153"/>
              <a:gd name="T17" fmla="*/ 14 h 28"/>
              <a:gd name="T18" fmla="*/ 0 w 153"/>
              <a:gd name="T19" fmla="*/ 0 h 28"/>
              <a:gd name="T20" fmla="*/ 28 w 153"/>
              <a:gd name="T21" fmla="*/ 0 h 28"/>
              <a:gd name="T22" fmla="*/ 28 w 153"/>
              <a:gd name="T2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3" h="28">
                <a:moveTo>
                  <a:pt x="28" y="0"/>
                </a:moveTo>
                <a:lnTo>
                  <a:pt x="125" y="0"/>
                </a:lnTo>
                <a:lnTo>
                  <a:pt x="139" y="0"/>
                </a:lnTo>
                <a:lnTo>
                  <a:pt x="153" y="14"/>
                </a:lnTo>
                <a:lnTo>
                  <a:pt x="139" y="28"/>
                </a:lnTo>
                <a:lnTo>
                  <a:pt x="125" y="28"/>
                </a:lnTo>
                <a:lnTo>
                  <a:pt x="28" y="28"/>
                </a:lnTo>
                <a:lnTo>
                  <a:pt x="0" y="28"/>
                </a:lnTo>
                <a:lnTo>
                  <a:pt x="0" y="14"/>
                </a:lnTo>
                <a:lnTo>
                  <a:pt x="0" y="0"/>
                </a:lnTo>
                <a:lnTo>
                  <a:pt x="28" y="0"/>
                </a:lnTo>
                <a:lnTo>
                  <a:pt x="2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1375" name="Freeform 63"/>
          <p:cNvSpPr>
            <a:spLocks/>
          </p:cNvSpPr>
          <p:nvPr/>
        </p:nvSpPr>
        <p:spPr bwMode="auto">
          <a:xfrm>
            <a:off x="6691932" y="2882900"/>
            <a:ext cx="295275" cy="53975"/>
          </a:xfrm>
          <a:custGeom>
            <a:avLst/>
            <a:gdLst>
              <a:gd name="T0" fmla="*/ 2 w 11"/>
              <a:gd name="T1" fmla="*/ 0 h 2"/>
              <a:gd name="T2" fmla="*/ 9 w 11"/>
              <a:gd name="T3" fmla="*/ 0 h 2"/>
              <a:gd name="T4" fmla="*/ 10 w 11"/>
              <a:gd name="T5" fmla="*/ 0 h 2"/>
              <a:gd name="T6" fmla="*/ 11 w 11"/>
              <a:gd name="T7" fmla="*/ 1 h 2"/>
              <a:gd name="T8" fmla="*/ 10 w 11"/>
              <a:gd name="T9" fmla="*/ 2 h 2"/>
              <a:gd name="T10" fmla="*/ 9 w 11"/>
              <a:gd name="T11" fmla="*/ 2 h 2"/>
              <a:gd name="T12" fmla="*/ 2 w 11"/>
              <a:gd name="T13" fmla="*/ 2 h 2"/>
              <a:gd name="T14" fmla="*/ 0 w 11"/>
              <a:gd name="T15" fmla="*/ 2 h 2"/>
              <a:gd name="T16" fmla="*/ 0 w 11"/>
              <a:gd name="T17" fmla="*/ 1 h 2"/>
              <a:gd name="T18" fmla="*/ 0 w 11"/>
              <a:gd name="T19" fmla="*/ 0 h 2"/>
              <a:gd name="T20" fmla="*/ 2 w 11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2">
                <a:moveTo>
                  <a:pt x="2" y="0"/>
                </a:moveTo>
                <a:lnTo>
                  <a:pt x="9" y="0"/>
                </a:lnTo>
                <a:lnTo>
                  <a:pt x="10" y="0"/>
                </a:lnTo>
                <a:lnTo>
                  <a:pt x="11" y="1"/>
                </a:lnTo>
                <a:lnTo>
                  <a:pt x="10" y="2"/>
                </a:lnTo>
                <a:lnTo>
                  <a:pt x="9" y="2"/>
                </a:lnTo>
                <a:lnTo>
                  <a:pt x="2" y="2"/>
                </a:lnTo>
                <a:lnTo>
                  <a:pt x="0" y="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76" name="Line 64"/>
          <p:cNvSpPr>
            <a:spLocks noChangeShapeType="1"/>
          </p:cNvSpPr>
          <p:nvPr/>
        </p:nvSpPr>
        <p:spPr bwMode="auto">
          <a:xfrm flipV="1">
            <a:off x="6799882" y="2776538"/>
            <a:ext cx="1588" cy="106362"/>
          </a:xfrm>
          <a:prstGeom prst="line">
            <a:avLst/>
          </a:pr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77" name="Line 65"/>
          <p:cNvSpPr>
            <a:spLocks noChangeShapeType="1"/>
          </p:cNvSpPr>
          <p:nvPr/>
        </p:nvSpPr>
        <p:spPr bwMode="auto">
          <a:xfrm flipV="1">
            <a:off x="6691932" y="2936875"/>
            <a:ext cx="107950" cy="52388"/>
          </a:xfrm>
          <a:prstGeom prst="line">
            <a:avLst/>
          </a:pr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78" name="Line 66"/>
          <p:cNvSpPr>
            <a:spLocks noChangeShapeType="1"/>
          </p:cNvSpPr>
          <p:nvPr/>
        </p:nvSpPr>
        <p:spPr bwMode="auto">
          <a:xfrm flipV="1">
            <a:off x="6799882" y="2936875"/>
            <a:ext cx="106363" cy="79375"/>
          </a:xfrm>
          <a:prstGeom prst="line">
            <a:avLst/>
          </a:pr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79" name="Line 67"/>
          <p:cNvSpPr>
            <a:spLocks noChangeShapeType="1"/>
          </p:cNvSpPr>
          <p:nvPr/>
        </p:nvSpPr>
        <p:spPr bwMode="auto">
          <a:xfrm flipV="1">
            <a:off x="6691932" y="3122613"/>
            <a:ext cx="160338" cy="80962"/>
          </a:xfrm>
          <a:prstGeom prst="line">
            <a:avLst/>
          </a:pr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80" name="Line 68"/>
          <p:cNvSpPr>
            <a:spLocks noChangeShapeType="1"/>
          </p:cNvSpPr>
          <p:nvPr/>
        </p:nvSpPr>
        <p:spPr bwMode="auto">
          <a:xfrm flipV="1">
            <a:off x="6772895" y="3122613"/>
            <a:ext cx="160337" cy="80962"/>
          </a:xfrm>
          <a:prstGeom prst="line">
            <a:avLst/>
          </a:pr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81" name="Freeform 69"/>
          <p:cNvSpPr>
            <a:spLocks/>
          </p:cNvSpPr>
          <p:nvPr/>
        </p:nvSpPr>
        <p:spPr bwMode="auto">
          <a:xfrm>
            <a:off x="6691932" y="3203575"/>
            <a:ext cx="241300" cy="77788"/>
          </a:xfrm>
          <a:custGeom>
            <a:avLst/>
            <a:gdLst>
              <a:gd name="T0" fmla="*/ 3 w 9"/>
              <a:gd name="T1" fmla="*/ 3 h 3"/>
              <a:gd name="T2" fmla="*/ 1 w 9"/>
              <a:gd name="T3" fmla="*/ 2 h 3"/>
              <a:gd name="T4" fmla="*/ 0 w 9"/>
              <a:gd name="T5" fmla="*/ 1 h 3"/>
              <a:gd name="T6" fmla="*/ 0 w 9"/>
              <a:gd name="T7" fmla="*/ 0 h 3"/>
              <a:gd name="T8" fmla="*/ 0 w 9"/>
              <a:gd name="T9" fmla="*/ 0 h 3"/>
              <a:gd name="T10" fmla="*/ 1 w 9"/>
              <a:gd name="T11" fmla="*/ 0 h 3"/>
              <a:gd name="T12" fmla="*/ 2 w 9"/>
              <a:gd name="T13" fmla="*/ 0 h 3"/>
              <a:gd name="T14" fmla="*/ 9 w 9"/>
              <a:gd name="T1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3">
                <a:moveTo>
                  <a:pt x="3" y="3"/>
                </a:moveTo>
                <a:lnTo>
                  <a:pt x="1" y="2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2" y="0"/>
                </a:lnTo>
                <a:lnTo>
                  <a:pt x="9" y="3"/>
                </a:lnTo>
              </a:path>
            </a:pathLst>
          </a:cu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82" name="Line 70"/>
          <p:cNvSpPr>
            <a:spLocks noChangeShapeType="1"/>
          </p:cNvSpPr>
          <p:nvPr/>
        </p:nvSpPr>
        <p:spPr bwMode="auto">
          <a:xfrm flipV="1">
            <a:off x="6879257" y="2776538"/>
            <a:ext cx="1588" cy="106362"/>
          </a:xfrm>
          <a:prstGeom prst="line">
            <a:avLst/>
          </a:prstGeom>
          <a:noFill/>
          <a:ln w="222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1383" name="Rectangle 71"/>
          <p:cNvSpPr>
            <a:spLocks noChangeArrowheads="1"/>
          </p:cNvSpPr>
          <p:nvPr/>
        </p:nvSpPr>
        <p:spPr bwMode="auto">
          <a:xfrm>
            <a:off x="6260132" y="2614613"/>
            <a:ext cx="1152525" cy="144462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21481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Transient and Steady-State Terms</a:t>
            </a:r>
          </a:p>
        </p:txBody>
      </p:sp>
      <p:sp>
        <p:nvSpPr>
          <p:cNvPr id="78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When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a periodic function and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&gt; 0</a:t>
            </a:r>
            <a:r>
              <a:rPr lang="en-US" altLang="zh-TW">
                <a:sym typeface="Symbol" pitchFamily="18" charset="2"/>
              </a:rPr>
              <a:t>, the solution is the sum of a non-periodic function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 baseline="-25000">
                <a:latin typeface="Times New Roman" pitchFamily="18" charset="0"/>
              </a:rPr>
              <a:t>c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>
                <a:sym typeface="Symbol" pitchFamily="18" charset="2"/>
              </a:rPr>
              <a:t> and a periodic function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 baseline="-25000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>
                <a:sym typeface="Symbol" pitchFamily="18" charset="2"/>
              </a:rPr>
              <a:t>.  Moreover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lim</a:t>
            </a:r>
            <a:r>
              <a:rPr lang="en-US" altLang="zh-TW" i="1" baseline="-2500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 baseline="-25000">
                <a:latin typeface="Times New Roman" pitchFamily="18" charset="0"/>
                <a:sym typeface="Symbol" pitchFamily="18" charset="2"/>
              </a:rPr>
              <a:t>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 baseline="-25000">
                <a:latin typeface="Times New Roman" pitchFamily="18" charset="0"/>
              </a:rPr>
              <a:t>c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= 0</a:t>
            </a:r>
            <a:r>
              <a:rPr lang="en-US" altLang="zh-TW">
                <a:sym typeface="Symbol" pitchFamily="18" charset="2"/>
              </a:rPr>
              <a:t>.</a:t>
            </a:r>
          </a:p>
        </p:txBody>
      </p:sp>
      <p:sp>
        <p:nvSpPr>
          <p:cNvPr id="782350" name="Rectangle 14"/>
          <p:cNvSpPr>
            <a:spLocks noChangeArrowheads="1"/>
          </p:cNvSpPr>
          <p:nvPr/>
        </p:nvSpPr>
        <p:spPr bwMode="auto">
          <a:xfrm>
            <a:off x="1751013" y="3168650"/>
            <a:ext cx="2343150" cy="2709863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2351" name="Rectangle 15"/>
          <p:cNvSpPr>
            <a:spLocks noChangeArrowheads="1"/>
          </p:cNvSpPr>
          <p:nvPr/>
        </p:nvSpPr>
        <p:spPr bwMode="auto">
          <a:xfrm>
            <a:off x="5064125" y="3194050"/>
            <a:ext cx="2341563" cy="2713038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82352" name="Freeform 16"/>
          <p:cNvSpPr>
            <a:spLocks/>
          </p:cNvSpPr>
          <p:nvPr/>
        </p:nvSpPr>
        <p:spPr bwMode="auto">
          <a:xfrm>
            <a:off x="1751013" y="3949700"/>
            <a:ext cx="2208212" cy="758825"/>
          </a:xfrm>
          <a:custGeom>
            <a:avLst/>
            <a:gdLst>
              <a:gd name="T0" fmla="*/ 0 w 1391"/>
              <a:gd name="T1" fmla="*/ 0 h 478"/>
              <a:gd name="T2" fmla="*/ 15 w 1391"/>
              <a:gd name="T3" fmla="*/ 31 h 478"/>
              <a:gd name="T4" fmla="*/ 28 w 1391"/>
              <a:gd name="T5" fmla="*/ 56 h 478"/>
              <a:gd name="T6" fmla="*/ 46 w 1391"/>
              <a:gd name="T7" fmla="*/ 92 h 478"/>
              <a:gd name="T8" fmla="*/ 81 w 1391"/>
              <a:gd name="T9" fmla="*/ 179 h 478"/>
              <a:gd name="T10" fmla="*/ 124 w 1391"/>
              <a:gd name="T11" fmla="*/ 266 h 478"/>
              <a:gd name="T12" fmla="*/ 157 w 1391"/>
              <a:gd name="T13" fmla="*/ 320 h 478"/>
              <a:gd name="T14" fmla="*/ 184 w 1391"/>
              <a:gd name="T15" fmla="*/ 353 h 478"/>
              <a:gd name="T16" fmla="*/ 210 w 1391"/>
              <a:gd name="T17" fmla="*/ 377 h 478"/>
              <a:gd name="T18" fmla="*/ 244 w 1391"/>
              <a:gd name="T19" fmla="*/ 400 h 478"/>
              <a:gd name="T20" fmla="*/ 283 w 1391"/>
              <a:gd name="T21" fmla="*/ 422 h 478"/>
              <a:gd name="T22" fmla="*/ 333 w 1391"/>
              <a:gd name="T23" fmla="*/ 443 h 478"/>
              <a:gd name="T24" fmla="*/ 384 w 1391"/>
              <a:gd name="T25" fmla="*/ 461 h 478"/>
              <a:gd name="T26" fmla="*/ 420 w 1391"/>
              <a:gd name="T27" fmla="*/ 467 h 478"/>
              <a:gd name="T28" fmla="*/ 507 w 1391"/>
              <a:gd name="T29" fmla="*/ 476 h 478"/>
              <a:gd name="T30" fmla="*/ 587 w 1391"/>
              <a:gd name="T31" fmla="*/ 478 h 478"/>
              <a:gd name="T32" fmla="*/ 661 w 1391"/>
              <a:gd name="T33" fmla="*/ 476 h 478"/>
              <a:gd name="T34" fmla="*/ 735 w 1391"/>
              <a:gd name="T35" fmla="*/ 468 h 478"/>
              <a:gd name="T36" fmla="*/ 847 w 1391"/>
              <a:gd name="T37" fmla="*/ 458 h 478"/>
              <a:gd name="T38" fmla="*/ 941 w 1391"/>
              <a:gd name="T39" fmla="*/ 454 h 478"/>
              <a:gd name="T40" fmla="*/ 1025 w 1391"/>
              <a:gd name="T41" fmla="*/ 450 h 478"/>
              <a:gd name="T42" fmla="*/ 1123 w 1391"/>
              <a:gd name="T43" fmla="*/ 445 h 478"/>
              <a:gd name="T44" fmla="*/ 1247 w 1391"/>
              <a:gd name="T45" fmla="*/ 440 h 478"/>
              <a:gd name="T46" fmla="*/ 1391 w 1391"/>
              <a:gd name="T47" fmla="*/ 434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1" h="478">
                <a:moveTo>
                  <a:pt x="0" y="0"/>
                </a:moveTo>
                <a:lnTo>
                  <a:pt x="15" y="31"/>
                </a:lnTo>
                <a:lnTo>
                  <a:pt x="28" y="56"/>
                </a:lnTo>
                <a:lnTo>
                  <a:pt x="46" y="92"/>
                </a:lnTo>
                <a:lnTo>
                  <a:pt x="81" y="179"/>
                </a:lnTo>
                <a:lnTo>
                  <a:pt x="124" y="266"/>
                </a:lnTo>
                <a:lnTo>
                  <a:pt x="157" y="320"/>
                </a:lnTo>
                <a:lnTo>
                  <a:pt x="184" y="353"/>
                </a:lnTo>
                <a:lnTo>
                  <a:pt x="210" y="377"/>
                </a:lnTo>
                <a:lnTo>
                  <a:pt x="244" y="400"/>
                </a:lnTo>
                <a:lnTo>
                  <a:pt x="283" y="422"/>
                </a:lnTo>
                <a:lnTo>
                  <a:pt x="333" y="443"/>
                </a:lnTo>
                <a:lnTo>
                  <a:pt x="384" y="461"/>
                </a:lnTo>
                <a:lnTo>
                  <a:pt x="420" y="467"/>
                </a:lnTo>
                <a:lnTo>
                  <a:pt x="507" y="476"/>
                </a:lnTo>
                <a:lnTo>
                  <a:pt x="587" y="478"/>
                </a:lnTo>
                <a:lnTo>
                  <a:pt x="661" y="476"/>
                </a:lnTo>
                <a:lnTo>
                  <a:pt x="735" y="468"/>
                </a:lnTo>
                <a:lnTo>
                  <a:pt x="847" y="458"/>
                </a:lnTo>
                <a:lnTo>
                  <a:pt x="941" y="454"/>
                </a:lnTo>
                <a:lnTo>
                  <a:pt x="1025" y="450"/>
                </a:lnTo>
                <a:lnTo>
                  <a:pt x="1123" y="445"/>
                </a:lnTo>
                <a:lnTo>
                  <a:pt x="1247" y="440"/>
                </a:lnTo>
                <a:lnTo>
                  <a:pt x="1391" y="434"/>
                </a:lnTo>
              </a:path>
            </a:pathLst>
          </a:custGeom>
          <a:noFill/>
          <a:ln w="15875">
            <a:solidFill>
              <a:srgbClr val="99999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54" name="Rectangle 18"/>
          <p:cNvSpPr>
            <a:spLocks noChangeArrowheads="1"/>
          </p:cNvSpPr>
          <p:nvPr/>
        </p:nvSpPr>
        <p:spPr bwMode="auto">
          <a:xfrm>
            <a:off x="1603375" y="3535363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55" name="Rectangle 19"/>
          <p:cNvSpPr>
            <a:spLocks noChangeArrowheads="1"/>
          </p:cNvSpPr>
          <p:nvPr/>
        </p:nvSpPr>
        <p:spPr bwMode="auto">
          <a:xfrm>
            <a:off x="1481138" y="5489575"/>
            <a:ext cx="1285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56" name="Rectangle 20"/>
          <p:cNvSpPr>
            <a:spLocks noChangeArrowheads="1"/>
          </p:cNvSpPr>
          <p:nvPr/>
        </p:nvSpPr>
        <p:spPr bwMode="auto">
          <a:xfrm>
            <a:off x="1873250" y="4876800"/>
            <a:ext cx="5270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transient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57" name="Rectangle 21"/>
          <p:cNvSpPr>
            <a:spLocks noChangeArrowheads="1"/>
          </p:cNvSpPr>
          <p:nvPr/>
        </p:nvSpPr>
        <p:spPr bwMode="auto">
          <a:xfrm>
            <a:off x="2236788" y="3243263"/>
            <a:ext cx="76041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steady-state 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63" name="Rectangle 27"/>
          <p:cNvSpPr>
            <a:spLocks noChangeArrowheads="1"/>
          </p:cNvSpPr>
          <p:nvPr/>
        </p:nvSpPr>
        <p:spPr bwMode="auto">
          <a:xfrm>
            <a:off x="1725613" y="2924175"/>
            <a:ext cx="682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64" name="Rectangle 28"/>
          <p:cNvSpPr>
            <a:spLocks noChangeArrowheads="1"/>
          </p:cNvSpPr>
          <p:nvPr/>
        </p:nvSpPr>
        <p:spPr bwMode="auto">
          <a:xfrm>
            <a:off x="4168775" y="4489450"/>
            <a:ext cx="412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67" name="Line 31"/>
          <p:cNvSpPr>
            <a:spLocks noChangeShapeType="1"/>
          </p:cNvSpPr>
          <p:nvPr/>
        </p:nvSpPr>
        <p:spPr bwMode="auto">
          <a:xfrm>
            <a:off x="1751013" y="3657600"/>
            <a:ext cx="71437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68" name="Line 32"/>
          <p:cNvSpPr>
            <a:spLocks noChangeShapeType="1"/>
          </p:cNvSpPr>
          <p:nvPr/>
        </p:nvSpPr>
        <p:spPr bwMode="auto">
          <a:xfrm>
            <a:off x="1751013" y="4168775"/>
            <a:ext cx="71437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69" name="Line 33"/>
          <p:cNvSpPr>
            <a:spLocks noChangeShapeType="1"/>
          </p:cNvSpPr>
          <p:nvPr/>
        </p:nvSpPr>
        <p:spPr bwMode="auto">
          <a:xfrm>
            <a:off x="1751013" y="4632325"/>
            <a:ext cx="2343150" cy="47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70" name="Line 34"/>
          <p:cNvSpPr>
            <a:spLocks noChangeShapeType="1"/>
          </p:cNvSpPr>
          <p:nvPr/>
        </p:nvSpPr>
        <p:spPr bwMode="auto">
          <a:xfrm>
            <a:off x="1751013" y="5148263"/>
            <a:ext cx="71437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71" name="Line 35"/>
          <p:cNvSpPr>
            <a:spLocks noChangeShapeType="1"/>
          </p:cNvSpPr>
          <p:nvPr/>
        </p:nvSpPr>
        <p:spPr bwMode="auto">
          <a:xfrm>
            <a:off x="1751013" y="5634038"/>
            <a:ext cx="714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72" name="Line 36"/>
          <p:cNvSpPr>
            <a:spLocks noChangeShapeType="1"/>
          </p:cNvSpPr>
          <p:nvPr/>
        </p:nvSpPr>
        <p:spPr bwMode="auto">
          <a:xfrm flipV="1">
            <a:off x="3608388" y="5807075"/>
            <a:ext cx="1587" cy="714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73" name="Line 37"/>
          <p:cNvSpPr>
            <a:spLocks noChangeShapeType="1"/>
          </p:cNvSpPr>
          <p:nvPr/>
        </p:nvSpPr>
        <p:spPr bwMode="auto">
          <a:xfrm>
            <a:off x="4022725" y="5634038"/>
            <a:ext cx="71438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74" name="Line 38"/>
          <p:cNvSpPr>
            <a:spLocks noChangeShapeType="1"/>
          </p:cNvSpPr>
          <p:nvPr/>
        </p:nvSpPr>
        <p:spPr bwMode="auto">
          <a:xfrm>
            <a:off x="4022725" y="5148263"/>
            <a:ext cx="71438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75" name="Line 39"/>
          <p:cNvSpPr>
            <a:spLocks noChangeShapeType="1"/>
          </p:cNvSpPr>
          <p:nvPr/>
        </p:nvSpPr>
        <p:spPr bwMode="auto">
          <a:xfrm>
            <a:off x="4022725" y="4143375"/>
            <a:ext cx="71438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76" name="Line 40"/>
          <p:cNvSpPr>
            <a:spLocks noChangeShapeType="1"/>
          </p:cNvSpPr>
          <p:nvPr/>
        </p:nvSpPr>
        <p:spPr bwMode="auto">
          <a:xfrm>
            <a:off x="4022725" y="3657600"/>
            <a:ext cx="7143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77" name="Line 41"/>
          <p:cNvSpPr>
            <a:spLocks noChangeShapeType="1"/>
          </p:cNvSpPr>
          <p:nvPr/>
        </p:nvSpPr>
        <p:spPr bwMode="auto">
          <a:xfrm flipV="1">
            <a:off x="3608388" y="3168650"/>
            <a:ext cx="1587" cy="730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78" name="Freeform 42"/>
          <p:cNvSpPr>
            <a:spLocks/>
          </p:cNvSpPr>
          <p:nvPr/>
        </p:nvSpPr>
        <p:spPr bwMode="auto">
          <a:xfrm>
            <a:off x="1751013" y="3657600"/>
            <a:ext cx="2343150" cy="1976438"/>
          </a:xfrm>
          <a:custGeom>
            <a:avLst/>
            <a:gdLst>
              <a:gd name="T0" fmla="*/ 0 w 1476"/>
              <a:gd name="T1" fmla="*/ 815 h 1245"/>
              <a:gd name="T2" fmla="*/ 15 w 1476"/>
              <a:gd name="T3" fmla="*/ 769 h 1245"/>
              <a:gd name="T4" fmla="*/ 46 w 1476"/>
              <a:gd name="T5" fmla="*/ 660 h 1245"/>
              <a:gd name="T6" fmla="*/ 77 w 1476"/>
              <a:gd name="T7" fmla="*/ 539 h 1245"/>
              <a:gd name="T8" fmla="*/ 123 w 1476"/>
              <a:gd name="T9" fmla="*/ 384 h 1245"/>
              <a:gd name="T10" fmla="*/ 169 w 1476"/>
              <a:gd name="T11" fmla="*/ 246 h 1245"/>
              <a:gd name="T12" fmla="*/ 215 w 1476"/>
              <a:gd name="T13" fmla="*/ 123 h 1245"/>
              <a:gd name="T14" fmla="*/ 250 w 1476"/>
              <a:gd name="T15" fmla="*/ 60 h 1245"/>
              <a:gd name="T16" fmla="*/ 277 w 1476"/>
              <a:gd name="T17" fmla="*/ 31 h 1245"/>
              <a:gd name="T18" fmla="*/ 307 w 1476"/>
              <a:gd name="T19" fmla="*/ 9 h 1245"/>
              <a:gd name="T20" fmla="*/ 338 w 1476"/>
              <a:gd name="T21" fmla="*/ 0 h 1245"/>
              <a:gd name="T22" fmla="*/ 353 w 1476"/>
              <a:gd name="T23" fmla="*/ 0 h 1245"/>
              <a:gd name="T24" fmla="*/ 370 w 1476"/>
              <a:gd name="T25" fmla="*/ 9 h 1245"/>
              <a:gd name="T26" fmla="*/ 394 w 1476"/>
              <a:gd name="T27" fmla="*/ 33 h 1245"/>
              <a:gd name="T28" fmla="*/ 445 w 1476"/>
              <a:gd name="T29" fmla="*/ 99 h 1245"/>
              <a:gd name="T30" fmla="*/ 476 w 1476"/>
              <a:gd name="T31" fmla="*/ 154 h 1245"/>
              <a:gd name="T32" fmla="*/ 522 w 1476"/>
              <a:gd name="T33" fmla="*/ 276 h 1245"/>
              <a:gd name="T34" fmla="*/ 568 w 1476"/>
              <a:gd name="T35" fmla="*/ 415 h 1245"/>
              <a:gd name="T36" fmla="*/ 630 w 1476"/>
              <a:gd name="T37" fmla="*/ 614 h 1245"/>
              <a:gd name="T38" fmla="*/ 676 w 1476"/>
              <a:gd name="T39" fmla="*/ 754 h 1245"/>
              <a:gd name="T40" fmla="*/ 736 w 1476"/>
              <a:gd name="T41" fmla="*/ 975 h 1245"/>
              <a:gd name="T42" fmla="*/ 754 w 1476"/>
              <a:gd name="T43" fmla="*/ 1035 h 1245"/>
              <a:gd name="T44" fmla="*/ 768 w 1476"/>
              <a:gd name="T45" fmla="*/ 1076 h 1245"/>
              <a:gd name="T46" fmla="*/ 815 w 1476"/>
              <a:gd name="T47" fmla="*/ 1168 h 1245"/>
              <a:gd name="T48" fmla="*/ 838 w 1476"/>
              <a:gd name="T49" fmla="*/ 1197 h 1245"/>
              <a:gd name="T50" fmla="*/ 874 w 1476"/>
              <a:gd name="T51" fmla="*/ 1230 h 1245"/>
              <a:gd name="T52" fmla="*/ 895 w 1476"/>
              <a:gd name="T53" fmla="*/ 1242 h 1245"/>
              <a:gd name="T54" fmla="*/ 923 w 1476"/>
              <a:gd name="T55" fmla="*/ 1245 h 1245"/>
              <a:gd name="T56" fmla="*/ 938 w 1476"/>
              <a:gd name="T57" fmla="*/ 1245 h 1245"/>
              <a:gd name="T58" fmla="*/ 976 w 1476"/>
              <a:gd name="T59" fmla="*/ 1233 h 1245"/>
              <a:gd name="T60" fmla="*/ 1000 w 1476"/>
              <a:gd name="T61" fmla="*/ 1214 h 1245"/>
              <a:gd name="T62" fmla="*/ 1036 w 1476"/>
              <a:gd name="T63" fmla="*/ 1158 h 1245"/>
              <a:gd name="T64" fmla="*/ 1060 w 1476"/>
              <a:gd name="T65" fmla="*/ 1107 h 1245"/>
              <a:gd name="T66" fmla="*/ 1102 w 1476"/>
              <a:gd name="T67" fmla="*/ 990 h 1245"/>
              <a:gd name="T68" fmla="*/ 1171 w 1476"/>
              <a:gd name="T69" fmla="*/ 774 h 1245"/>
              <a:gd name="T70" fmla="*/ 1215 w 1476"/>
              <a:gd name="T71" fmla="*/ 614 h 1245"/>
              <a:gd name="T72" fmla="*/ 1306 w 1476"/>
              <a:gd name="T73" fmla="*/ 309 h 1245"/>
              <a:gd name="T74" fmla="*/ 1353 w 1476"/>
              <a:gd name="T75" fmla="*/ 169 h 1245"/>
              <a:gd name="T76" fmla="*/ 1372 w 1476"/>
              <a:gd name="T77" fmla="*/ 126 h 1245"/>
              <a:gd name="T78" fmla="*/ 1393 w 1476"/>
              <a:gd name="T79" fmla="*/ 72 h 1245"/>
              <a:gd name="T80" fmla="*/ 1414 w 1476"/>
              <a:gd name="T81" fmla="*/ 33 h 1245"/>
              <a:gd name="T82" fmla="*/ 1430 w 1476"/>
              <a:gd name="T83" fmla="*/ 15 h 1245"/>
              <a:gd name="T84" fmla="*/ 1476 w 1476"/>
              <a:gd name="T85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76" h="1245">
                <a:moveTo>
                  <a:pt x="0" y="815"/>
                </a:moveTo>
                <a:lnTo>
                  <a:pt x="15" y="769"/>
                </a:lnTo>
                <a:lnTo>
                  <a:pt x="46" y="660"/>
                </a:lnTo>
                <a:lnTo>
                  <a:pt x="77" y="539"/>
                </a:lnTo>
                <a:lnTo>
                  <a:pt x="123" y="384"/>
                </a:lnTo>
                <a:lnTo>
                  <a:pt x="169" y="246"/>
                </a:lnTo>
                <a:lnTo>
                  <a:pt x="215" y="123"/>
                </a:lnTo>
                <a:lnTo>
                  <a:pt x="250" y="60"/>
                </a:lnTo>
                <a:lnTo>
                  <a:pt x="277" y="31"/>
                </a:lnTo>
                <a:lnTo>
                  <a:pt x="307" y="9"/>
                </a:lnTo>
                <a:lnTo>
                  <a:pt x="338" y="0"/>
                </a:lnTo>
                <a:lnTo>
                  <a:pt x="353" y="0"/>
                </a:lnTo>
                <a:lnTo>
                  <a:pt x="370" y="9"/>
                </a:lnTo>
                <a:lnTo>
                  <a:pt x="394" y="33"/>
                </a:lnTo>
                <a:lnTo>
                  <a:pt x="445" y="99"/>
                </a:lnTo>
                <a:lnTo>
                  <a:pt x="476" y="154"/>
                </a:lnTo>
                <a:lnTo>
                  <a:pt x="522" y="276"/>
                </a:lnTo>
                <a:lnTo>
                  <a:pt x="568" y="415"/>
                </a:lnTo>
                <a:lnTo>
                  <a:pt x="630" y="614"/>
                </a:lnTo>
                <a:lnTo>
                  <a:pt x="676" y="754"/>
                </a:lnTo>
                <a:lnTo>
                  <a:pt x="736" y="975"/>
                </a:lnTo>
                <a:lnTo>
                  <a:pt x="754" y="1035"/>
                </a:lnTo>
                <a:lnTo>
                  <a:pt x="768" y="1076"/>
                </a:lnTo>
                <a:lnTo>
                  <a:pt x="815" y="1168"/>
                </a:lnTo>
                <a:lnTo>
                  <a:pt x="838" y="1197"/>
                </a:lnTo>
                <a:lnTo>
                  <a:pt x="874" y="1230"/>
                </a:lnTo>
                <a:lnTo>
                  <a:pt x="895" y="1242"/>
                </a:lnTo>
                <a:lnTo>
                  <a:pt x="923" y="1245"/>
                </a:lnTo>
                <a:lnTo>
                  <a:pt x="938" y="1245"/>
                </a:lnTo>
                <a:lnTo>
                  <a:pt x="976" y="1233"/>
                </a:lnTo>
                <a:lnTo>
                  <a:pt x="1000" y="1214"/>
                </a:lnTo>
                <a:lnTo>
                  <a:pt x="1036" y="1158"/>
                </a:lnTo>
                <a:lnTo>
                  <a:pt x="1060" y="1107"/>
                </a:lnTo>
                <a:lnTo>
                  <a:pt x="1102" y="990"/>
                </a:lnTo>
                <a:lnTo>
                  <a:pt x="1171" y="774"/>
                </a:lnTo>
                <a:lnTo>
                  <a:pt x="1215" y="614"/>
                </a:lnTo>
                <a:lnTo>
                  <a:pt x="1306" y="309"/>
                </a:lnTo>
                <a:lnTo>
                  <a:pt x="1353" y="169"/>
                </a:lnTo>
                <a:lnTo>
                  <a:pt x="1372" y="126"/>
                </a:lnTo>
                <a:lnTo>
                  <a:pt x="1393" y="72"/>
                </a:lnTo>
                <a:lnTo>
                  <a:pt x="1414" y="33"/>
                </a:lnTo>
                <a:lnTo>
                  <a:pt x="1430" y="15"/>
                </a:lnTo>
                <a:lnTo>
                  <a:pt x="1476" y="0"/>
                </a:lnTo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85" name="Freeform 49"/>
          <p:cNvSpPr>
            <a:spLocks/>
          </p:cNvSpPr>
          <p:nvPr/>
        </p:nvSpPr>
        <p:spPr bwMode="auto">
          <a:xfrm>
            <a:off x="5064125" y="3659188"/>
            <a:ext cx="2341563" cy="1979612"/>
          </a:xfrm>
          <a:custGeom>
            <a:avLst/>
            <a:gdLst>
              <a:gd name="T0" fmla="*/ 0 w 1475"/>
              <a:gd name="T1" fmla="*/ 323 h 1247"/>
              <a:gd name="T2" fmla="*/ 31 w 1475"/>
              <a:gd name="T3" fmla="*/ 308 h 1247"/>
              <a:gd name="T4" fmla="*/ 61 w 1475"/>
              <a:gd name="T5" fmla="*/ 277 h 1247"/>
              <a:gd name="T6" fmla="*/ 92 w 1475"/>
              <a:gd name="T7" fmla="*/ 246 h 1247"/>
              <a:gd name="T8" fmla="*/ 123 w 1475"/>
              <a:gd name="T9" fmla="*/ 200 h 1247"/>
              <a:gd name="T10" fmla="*/ 154 w 1475"/>
              <a:gd name="T11" fmla="*/ 154 h 1247"/>
              <a:gd name="T12" fmla="*/ 200 w 1475"/>
              <a:gd name="T13" fmla="*/ 77 h 1247"/>
              <a:gd name="T14" fmla="*/ 230 w 1475"/>
              <a:gd name="T15" fmla="*/ 46 h 1247"/>
              <a:gd name="T16" fmla="*/ 269 w 1475"/>
              <a:gd name="T17" fmla="*/ 11 h 1247"/>
              <a:gd name="T18" fmla="*/ 307 w 1475"/>
              <a:gd name="T19" fmla="*/ 0 h 1247"/>
              <a:gd name="T20" fmla="*/ 323 w 1475"/>
              <a:gd name="T21" fmla="*/ 0 h 1247"/>
              <a:gd name="T22" fmla="*/ 344 w 1475"/>
              <a:gd name="T23" fmla="*/ 11 h 1247"/>
              <a:gd name="T24" fmla="*/ 369 w 1475"/>
              <a:gd name="T25" fmla="*/ 31 h 1247"/>
              <a:gd name="T26" fmla="*/ 384 w 1475"/>
              <a:gd name="T27" fmla="*/ 46 h 1247"/>
              <a:gd name="T28" fmla="*/ 415 w 1475"/>
              <a:gd name="T29" fmla="*/ 92 h 1247"/>
              <a:gd name="T30" fmla="*/ 458 w 1475"/>
              <a:gd name="T31" fmla="*/ 182 h 1247"/>
              <a:gd name="T32" fmla="*/ 538 w 1475"/>
              <a:gd name="T33" fmla="*/ 385 h 1247"/>
              <a:gd name="T34" fmla="*/ 645 w 1475"/>
              <a:gd name="T35" fmla="*/ 693 h 1247"/>
              <a:gd name="T36" fmla="*/ 691 w 1475"/>
              <a:gd name="T37" fmla="*/ 832 h 1247"/>
              <a:gd name="T38" fmla="*/ 722 w 1475"/>
              <a:gd name="T39" fmla="*/ 924 h 1247"/>
              <a:gd name="T40" fmla="*/ 738 w 1475"/>
              <a:gd name="T41" fmla="*/ 970 h 1247"/>
              <a:gd name="T42" fmla="*/ 784 w 1475"/>
              <a:gd name="T43" fmla="*/ 1093 h 1247"/>
              <a:gd name="T44" fmla="*/ 830 w 1475"/>
              <a:gd name="T45" fmla="*/ 1187 h 1247"/>
              <a:gd name="T46" fmla="*/ 876 w 1475"/>
              <a:gd name="T47" fmla="*/ 1232 h 1247"/>
              <a:gd name="T48" fmla="*/ 922 w 1475"/>
              <a:gd name="T49" fmla="*/ 1247 h 1247"/>
              <a:gd name="T50" fmla="*/ 937 w 1475"/>
              <a:gd name="T51" fmla="*/ 1247 h 1247"/>
              <a:gd name="T52" fmla="*/ 968 w 1475"/>
              <a:gd name="T53" fmla="*/ 1232 h 1247"/>
              <a:gd name="T54" fmla="*/ 999 w 1475"/>
              <a:gd name="T55" fmla="*/ 1201 h 1247"/>
              <a:gd name="T56" fmla="*/ 1040 w 1475"/>
              <a:gd name="T57" fmla="*/ 1133 h 1247"/>
              <a:gd name="T58" fmla="*/ 1079 w 1475"/>
              <a:gd name="T59" fmla="*/ 1028 h 1247"/>
              <a:gd name="T60" fmla="*/ 1103 w 1475"/>
              <a:gd name="T61" fmla="*/ 962 h 1247"/>
              <a:gd name="T62" fmla="*/ 1223 w 1475"/>
              <a:gd name="T63" fmla="*/ 587 h 1247"/>
              <a:gd name="T64" fmla="*/ 1275 w 1475"/>
              <a:gd name="T65" fmla="*/ 400 h 1247"/>
              <a:gd name="T66" fmla="*/ 1310 w 1475"/>
              <a:gd name="T67" fmla="*/ 287 h 1247"/>
              <a:gd name="T68" fmla="*/ 1352 w 1475"/>
              <a:gd name="T69" fmla="*/ 185 h 1247"/>
              <a:gd name="T70" fmla="*/ 1398 w 1475"/>
              <a:gd name="T71" fmla="*/ 92 h 1247"/>
              <a:gd name="T72" fmla="*/ 1429 w 1475"/>
              <a:gd name="T73" fmla="*/ 31 h 1247"/>
              <a:gd name="T74" fmla="*/ 1475 w 1475"/>
              <a:gd name="T75" fmla="*/ 0 h 1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5" h="1247">
                <a:moveTo>
                  <a:pt x="0" y="323"/>
                </a:moveTo>
                <a:lnTo>
                  <a:pt x="31" y="308"/>
                </a:lnTo>
                <a:lnTo>
                  <a:pt x="61" y="277"/>
                </a:lnTo>
                <a:lnTo>
                  <a:pt x="92" y="246"/>
                </a:lnTo>
                <a:lnTo>
                  <a:pt x="123" y="200"/>
                </a:lnTo>
                <a:lnTo>
                  <a:pt x="154" y="154"/>
                </a:lnTo>
                <a:lnTo>
                  <a:pt x="200" y="77"/>
                </a:lnTo>
                <a:lnTo>
                  <a:pt x="230" y="46"/>
                </a:lnTo>
                <a:lnTo>
                  <a:pt x="269" y="11"/>
                </a:lnTo>
                <a:lnTo>
                  <a:pt x="307" y="0"/>
                </a:lnTo>
                <a:lnTo>
                  <a:pt x="323" y="0"/>
                </a:lnTo>
                <a:lnTo>
                  <a:pt x="344" y="11"/>
                </a:lnTo>
                <a:lnTo>
                  <a:pt x="369" y="31"/>
                </a:lnTo>
                <a:lnTo>
                  <a:pt x="384" y="46"/>
                </a:lnTo>
                <a:lnTo>
                  <a:pt x="415" y="92"/>
                </a:lnTo>
                <a:lnTo>
                  <a:pt x="458" y="182"/>
                </a:lnTo>
                <a:lnTo>
                  <a:pt x="538" y="385"/>
                </a:lnTo>
                <a:lnTo>
                  <a:pt x="645" y="693"/>
                </a:lnTo>
                <a:lnTo>
                  <a:pt x="691" y="832"/>
                </a:lnTo>
                <a:lnTo>
                  <a:pt x="722" y="924"/>
                </a:lnTo>
                <a:lnTo>
                  <a:pt x="738" y="970"/>
                </a:lnTo>
                <a:lnTo>
                  <a:pt x="784" y="1093"/>
                </a:lnTo>
                <a:lnTo>
                  <a:pt x="830" y="1187"/>
                </a:lnTo>
                <a:lnTo>
                  <a:pt x="876" y="1232"/>
                </a:lnTo>
                <a:lnTo>
                  <a:pt x="922" y="1247"/>
                </a:lnTo>
                <a:lnTo>
                  <a:pt x="937" y="1247"/>
                </a:lnTo>
                <a:lnTo>
                  <a:pt x="968" y="1232"/>
                </a:lnTo>
                <a:lnTo>
                  <a:pt x="999" y="1201"/>
                </a:lnTo>
                <a:lnTo>
                  <a:pt x="1040" y="1133"/>
                </a:lnTo>
                <a:lnTo>
                  <a:pt x="1079" y="1028"/>
                </a:lnTo>
                <a:lnTo>
                  <a:pt x="1103" y="962"/>
                </a:lnTo>
                <a:lnTo>
                  <a:pt x="1223" y="587"/>
                </a:lnTo>
                <a:lnTo>
                  <a:pt x="1275" y="400"/>
                </a:lnTo>
                <a:lnTo>
                  <a:pt x="1310" y="287"/>
                </a:lnTo>
                <a:lnTo>
                  <a:pt x="1352" y="185"/>
                </a:lnTo>
                <a:lnTo>
                  <a:pt x="1398" y="92"/>
                </a:lnTo>
                <a:lnTo>
                  <a:pt x="1429" y="31"/>
                </a:lnTo>
                <a:lnTo>
                  <a:pt x="1475" y="0"/>
                </a:lnTo>
              </a:path>
            </a:pathLst>
          </a:custGeom>
          <a:noFill/>
          <a:ln w="1587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87" name="Rectangle 51"/>
          <p:cNvSpPr>
            <a:spLocks noChangeArrowheads="1"/>
          </p:cNvSpPr>
          <p:nvPr/>
        </p:nvSpPr>
        <p:spPr bwMode="auto">
          <a:xfrm>
            <a:off x="4914900" y="35401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88" name="Rectangle 52"/>
          <p:cNvSpPr>
            <a:spLocks noChangeArrowheads="1"/>
          </p:cNvSpPr>
          <p:nvPr/>
        </p:nvSpPr>
        <p:spPr bwMode="auto">
          <a:xfrm>
            <a:off x="4792663" y="5516563"/>
            <a:ext cx="1270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89" name="Rectangle 53"/>
          <p:cNvSpPr>
            <a:spLocks noChangeArrowheads="1"/>
          </p:cNvSpPr>
          <p:nvPr/>
        </p:nvSpPr>
        <p:spPr bwMode="auto">
          <a:xfrm>
            <a:off x="5549900" y="3268663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90" name="Rectangle 54"/>
          <p:cNvSpPr>
            <a:spLocks noChangeArrowheads="1"/>
          </p:cNvSpPr>
          <p:nvPr/>
        </p:nvSpPr>
        <p:spPr bwMode="auto">
          <a:xfrm>
            <a:off x="5624513" y="3268663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(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91" name="Rectangle 55"/>
          <p:cNvSpPr>
            <a:spLocks noChangeArrowheads="1"/>
          </p:cNvSpPr>
          <p:nvPr/>
        </p:nvSpPr>
        <p:spPr bwMode="auto">
          <a:xfrm>
            <a:off x="5697538" y="3268663"/>
            <a:ext cx="428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92" name="Rectangle 56"/>
          <p:cNvSpPr>
            <a:spLocks noChangeArrowheads="1"/>
          </p:cNvSpPr>
          <p:nvPr/>
        </p:nvSpPr>
        <p:spPr bwMode="auto">
          <a:xfrm>
            <a:off x="5746750" y="3268663"/>
            <a:ext cx="7397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) = transient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93" name="Rectangle 57"/>
          <p:cNvSpPr>
            <a:spLocks noChangeArrowheads="1"/>
          </p:cNvSpPr>
          <p:nvPr/>
        </p:nvSpPr>
        <p:spPr bwMode="auto">
          <a:xfrm>
            <a:off x="6015038" y="3489325"/>
            <a:ext cx="846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+ steady-state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94" name="Rectangle 58"/>
          <p:cNvSpPr>
            <a:spLocks noChangeArrowheads="1"/>
          </p:cNvSpPr>
          <p:nvPr/>
        </p:nvSpPr>
        <p:spPr bwMode="auto">
          <a:xfrm>
            <a:off x="5037138" y="2952750"/>
            <a:ext cx="682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95" name="Rectangle 59"/>
          <p:cNvSpPr>
            <a:spLocks noChangeArrowheads="1"/>
          </p:cNvSpPr>
          <p:nvPr/>
        </p:nvSpPr>
        <p:spPr bwMode="auto">
          <a:xfrm>
            <a:off x="7480300" y="4514850"/>
            <a:ext cx="444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397" name="Line 61"/>
          <p:cNvSpPr>
            <a:spLocks noChangeShapeType="1"/>
          </p:cNvSpPr>
          <p:nvPr/>
        </p:nvSpPr>
        <p:spPr bwMode="auto">
          <a:xfrm>
            <a:off x="5064125" y="3683000"/>
            <a:ext cx="69850" cy="47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98" name="Line 62"/>
          <p:cNvSpPr>
            <a:spLocks noChangeShapeType="1"/>
          </p:cNvSpPr>
          <p:nvPr/>
        </p:nvSpPr>
        <p:spPr bwMode="auto">
          <a:xfrm>
            <a:off x="5064125" y="4173538"/>
            <a:ext cx="69850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399" name="Line 63"/>
          <p:cNvSpPr>
            <a:spLocks noChangeShapeType="1"/>
          </p:cNvSpPr>
          <p:nvPr/>
        </p:nvSpPr>
        <p:spPr bwMode="auto">
          <a:xfrm>
            <a:off x="5064125" y="4662488"/>
            <a:ext cx="2341563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00" name="Line 64"/>
          <p:cNvSpPr>
            <a:spLocks noChangeShapeType="1"/>
          </p:cNvSpPr>
          <p:nvPr/>
        </p:nvSpPr>
        <p:spPr bwMode="auto">
          <a:xfrm>
            <a:off x="5064125" y="5173663"/>
            <a:ext cx="69850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01" name="Line 65"/>
          <p:cNvSpPr>
            <a:spLocks noChangeShapeType="1"/>
          </p:cNvSpPr>
          <p:nvPr/>
        </p:nvSpPr>
        <p:spPr bwMode="auto">
          <a:xfrm>
            <a:off x="5064125" y="5662613"/>
            <a:ext cx="69850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02" name="Line 66"/>
          <p:cNvSpPr>
            <a:spLocks noChangeShapeType="1"/>
          </p:cNvSpPr>
          <p:nvPr/>
        </p:nvSpPr>
        <p:spPr bwMode="auto">
          <a:xfrm flipV="1">
            <a:off x="6919913" y="5832475"/>
            <a:ext cx="1587" cy="746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03" name="Line 67"/>
          <p:cNvSpPr>
            <a:spLocks noChangeShapeType="1"/>
          </p:cNvSpPr>
          <p:nvPr/>
        </p:nvSpPr>
        <p:spPr bwMode="auto">
          <a:xfrm>
            <a:off x="7334250" y="5662613"/>
            <a:ext cx="71438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04" name="Line 68"/>
          <p:cNvSpPr>
            <a:spLocks noChangeShapeType="1"/>
          </p:cNvSpPr>
          <p:nvPr/>
        </p:nvSpPr>
        <p:spPr bwMode="auto">
          <a:xfrm>
            <a:off x="7334250" y="5149850"/>
            <a:ext cx="7143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05" name="Line 69"/>
          <p:cNvSpPr>
            <a:spLocks noChangeShapeType="1"/>
          </p:cNvSpPr>
          <p:nvPr/>
        </p:nvSpPr>
        <p:spPr bwMode="auto">
          <a:xfrm>
            <a:off x="7334250" y="4173538"/>
            <a:ext cx="71438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06" name="Line 70"/>
          <p:cNvSpPr>
            <a:spLocks noChangeShapeType="1"/>
          </p:cNvSpPr>
          <p:nvPr/>
        </p:nvSpPr>
        <p:spPr bwMode="auto">
          <a:xfrm>
            <a:off x="7334250" y="3683000"/>
            <a:ext cx="71438" cy="47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07" name="Line 71"/>
          <p:cNvSpPr>
            <a:spLocks noChangeShapeType="1"/>
          </p:cNvSpPr>
          <p:nvPr/>
        </p:nvSpPr>
        <p:spPr bwMode="auto">
          <a:xfrm flipV="1">
            <a:off x="6919913" y="3194050"/>
            <a:ext cx="1587" cy="746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08" name="Rectangle 72"/>
          <p:cNvSpPr>
            <a:spLocks noChangeArrowheads="1"/>
          </p:cNvSpPr>
          <p:nvPr/>
        </p:nvSpPr>
        <p:spPr bwMode="auto">
          <a:xfrm>
            <a:off x="3505200" y="5903913"/>
            <a:ext cx="203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/2</a:t>
            </a:r>
            <a:endParaRPr lang="en-US" altLang="zh-TW" sz="1200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82412" name="Rectangle 76"/>
          <p:cNvSpPr>
            <a:spLocks noChangeArrowheads="1"/>
          </p:cNvSpPr>
          <p:nvPr/>
        </p:nvSpPr>
        <p:spPr bwMode="auto">
          <a:xfrm>
            <a:off x="6804025" y="5949950"/>
            <a:ext cx="203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/2</a:t>
            </a:r>
            <a:endParaRPr lang="en-US" altLang="zh-TW" sz="1200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82413" name="Rectangle 77"/>
          <p:cNvSpPr>
            <a:spLocks noChangeArrowheads="1"/>
          </p:cNvSpPr>
          <p:nvPr/>
        </p:nvSpPr>
        <p:spPr bwMode="auto">
          <a:xfrm>
            <a:off x="3032125" y="3236913"/>
            <a:ext cx="2635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p</a:t>
            </a:r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sz="1200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r>
              <a:rPr lang="en-US" altLang="zh-TW" sz="1200" baseline="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782414" name="Line 78"/>
          <p:cNvSpPr>
            <a:spLocks noChangeShapeType="1"/>
          </p:cNvSpPr>
          <p:nvPr/>
        </p:nvSpPr>
        <p:spPr bwMode="auto">
          <a:xfrm flipH="1">
            <a:off x="2411413" y="3429000"/>
            <a:ext cx="215900" cy="2873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82415" name="Line 79"/>
          <p:cNvSpPr>
            <a:spLocks noChangeShapeType="1"/>
          </p:cNvSpPr>
          <p:nvPr/>
        </p:nvSpPr>
        <p:spPr bwMode="auto">
          <a:xfrm flipV="1">
            <a:off x="2254250" y="4702175"/>
            <a:ext cx="144463" cy="1889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57693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854</Words>
  <Application>Microsoft Office PowerPoint</Application>
  <PresentationFormat>如螢幕大小 (4:3)</PresentationFormat>
  <Paragraphs>229</Paragraphs>
  <Slides>24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3</vt:i4>
      </vt:variant>
      <vt:variant>
        <vt:lpstr>投影片標題</vt:lpstr>
      </vt:variant>
      <vt:variant>
        <vt:i4>24</vt:i4>
      </vt:variant>
    </vt:vector>
  </HeadingPairs>
  <TitlesOfParts>
    <vt:vector size="37" baseType="lpstr">
      <vt:lpstr>華康中明體</vt:lpstr>
      <vt:lpstr>新細明體</vt:lpstr>
      <vt:lpstr>標楷體</vt:lpstr>
      <vt:lpstr>Arial</vt:lpstr>
      <vt:lpstr>Calibri</vt:lpstr>
      <vt:lpstr>Cambria Math</vt:lpstr>
      <vt:lpstr>Symbol</vt:lpstr>
      <vt:lpstr>Times New Roman</vt:lpstr>
      <vt:lpstr>Wingdings</vt:lpstr>
      <vt:lpstr>Office 佈景主題</vt:lpstr>
      <vt:lpstr>方程式</vt:lpstr>
      <vt:lpstr>Equation.3</vt:lpstr>
      <vt:lpstr>Equation</vt:lpstr>
      <vt:lpstr>Modeling with High-Order Differential Equations</vt:lpstr>
      <vt:lpstr>Linear Models: IVP</vt:lpstr>
      <vt:lpstr>Free Undamped Motion</vt:lpstr>
      <vt:lpstr>Alternative Form of Solution</vt:lpstr>
      <vt:lpstr>Aging Spring</vt:lpstr>
      <vt:lpstr>Free Damped Motion</vt:lpstr>
      <vt:lpstr>Three Cases of Damped Motion</vt:lpstr>
      <vt:lpstr>Driven Motion</vt:lpstr>
      <vt:lpstr>Transient and Steady-State Terms</vt:lpstr>
      <vt:lpstr>Example: Transient/Steady State</vt:lpstr>
      <vt:lpstr>Undamped Forced Motion</vt:lpstr>
      <vt:lpstr>Pure Resonance</vt:lpstr>
      <vt:lpstr>Tacoma Narrow Bridge, WA, USA</vt:lpstr>
      <vt:lpstr>Damping System of Taipei 101</vt:lpstr>
      <vt:lpstr>Linear Models: BVP</vt:lpstr>
      <vt:lpstr>Flexible Beam Applications</vt:lpstr>
      <vt:lpstr>Boundary Conditions</vt:lpstr>
      <vt:lpstr>Eigenvalue Problems</vt:lpstr>
      <vt:lpstr>Example: y" + ly = 0, y(0) = y(L) = 0 (1/2)</vt:lpstr>
      <vt:lpstr>Example: y" + ly = 0, y(0) = y(L) = 0 (2/2)</vt:lpstr>
      <vt:lpstr>Nonlinear Spring Models (1/2)</vt:lpstr>
      <vt:lpstr>Nonlinear Spring Models (2/2)</vt:lpstr>
      <vt:lpstr>Nonlinear Pendulum</vt:lpstr>
      <vt:lpstr>Linearization of Nonlinear Systems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Digital Circuit Design</dc:title>
  <dc:creator>cjtsai</dc:creator>
  <cp:lastModifiedBy>cjtsai</cp:lastModifiedBy>
  <cp:revision>157</cp:revision>
  <cp:lastPrinted>2014-09-23T03:36:07Z</cp:lastPrinted>
  <dcterms:created xsi:type="dcterms:W3CDTF">2013-02-18T04:14:25Z</dcterms:created>
  <dcterms:modified xsi:type="dcterms:W3CDTF">2019-10-23T00:51:09Z</dcterms:modified>
</cp:coreProperties>
</file>