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0"/>
  </p:notesMasterIdLst>
  <p:sldIdLst>
    <p:sldId id="258" r:id="rId2"/>
    <p:sldId id="312" r:id="rId3"/>
    <p:sldId id="313" r:id="rId4"/>
    <p:sldId id="314" r:id="rId5"/>
    <p:sldId id="316" r:id="rId6"/>
    <p:sldId id="315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09" r:id="rId15"/>
    <p:sldId id="310" r:id="rId16"/>
    <p:sldId id="311" r:id="rId17"/>
    <p:sldId id="259" r:id="rId18"/>
    <p:sldId id="260" r:id="rId19"/>
    <p:sldId id="261" r:id="rId20"/>
    <p:sldId id="262" r:id="rId21"/>
    <p:sldId id="263" r:id="rId22"/>
    <p:sldId id="264" r:id="rId23"/>
    <p:sldId id="324" r:id="rId24"/>
    <p:sldId id="269" r:id="rId25"/>
    <p:sldId id="271" r:id="rId26"/>
    <p:sldId id="270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326" r:id="rId35"/>
    <p:sldId id="325" r:id="rId36"/>
    <p:sldId id="327" r:id="rId37"/>
    <p:sldId id="328" r:id="rId38"/>
    <p:sldId id="329" r:id="rId39"/>
    <p:sldId id="330" r:id="rId40"/>
    <p:sldId id="331" r:id="rId41"/>
    <p:sldId id="348" r:id="rId42"/>
    <p:sldId id="349" r:id="rId43"/>
    <p:sldId id="333" r:id="rId44"/>
    <p:sldId id="334" r:id="rId45"/>
    <p:sldId id="335" r:id="rId46"/>
    <p:sldId id="336" r:id="rId47"/>
    <p:sldId id="351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52" r:id="rId58"/>
    <p:sldId id="347" r:id="rId59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6B0AD"/>
    <a:srgbClr val="3DC3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59" autoAdjust="0"/>
  </p:normalViewPr>
  <p:slideViewPr>
    <p:cSldViewPr>
      <p:cViewPr varScale="1">
        <p:scale>
          <a:sx n="131" d="100"/>
          <a:sy n="131" d="100"/>
        </p:scale>
        <p:origin x="10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79E0-EC5F-4ED8-8C06-D01232956CA9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3D0C-2F4B-4394-A663-2ED9B2146F26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FB0C-72D9-4990-8A6B-4FC9613B5F72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47330-3841-444D-949B-84D0021A7179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D5749-9343-4E4F-AC1F-1D5823DB6C49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F9DA-CEFF-415B-9D20-3CF0A366B0F6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EBC79155-A9EF-486A-9500-F9DEA8976DA4}" type="datetime1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14677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/58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8.jpeg"/><Relationship Id="rId4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0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3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9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4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9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2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5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0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2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65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7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71.w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3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75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6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79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80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First-Order Differential Equations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9/16/2019</a:t>
            </a:r>
            <a:endParaRPr lang="en-US" altLang="zh-TW" sz="2000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 Curve Properties</a:t>
            </a:r>
          </a:p>
        </p:txBody>
      </p:sp>
      <p:sp>
        <p:nvSpPr>
          <p:cNvPr id="63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space can be divided into several regions by equilibrium solutions: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bounded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&gt; 0</a:t>
            </a:r>
            <a:r>
              <a:rPr lang="en-US" altLang="zh-TW" dirty="0"/>
              <a:t> or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&lt; 0</a:t>
            </a:r>
            <a:r>
              <a:rPr lang="en-US" altLang="zh-TW" dirty="0"/>
              <a:t> for all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in a sub region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strictly monotonic</a:t>
            </a:r>
          </a:p>
          <a:p>
            <a:pPr lvl="1"/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bounded above or</a:t>
            </a:r>
            <a:br>
              <a:rPr lang="en-US" altLang="zh-TW" dirty="0"/>
            </a:br>
            <a:r>
              <a:rPr lang="en-US" altLang="zh-TW" dirty="0"/>
              <a:t>below by a critical point,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/>
            </a:br>
            <a:r>
              <a:rPr lang="en-US" altLang="zh-TW" dirty="0"/>
              <a:t>approaches this point either</a:t>
            </a:r>
            <a:br>
              <a:rPr lang="en-US" altLang="zh-TW" dirty="0"/>
            </a:br>
            <a:r>
              <a:rPr lang="en-US" altLang="zh-TW" dirty="0"/>
              <a:t>as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sym typeface="Symbol" pitchFamily="18" charset="2"/>
              </a:rPr>
              <a:t>  or as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–</a:t>
            </a:r>
            <a:r>
              <a:rPr lang="en-US" altLang="zh-TW" dirty="0">
                <a:sym typeface="Symbol" pitchFamily="18" charset="2"/>
              </a:rPr>
              <a:t>.</a:t>
            </a:r>
          </a:p>
        </p:txBody>
      </p:sp>
      <p:sp>
        <p:nvSpPr>
          <p:cNvPr id="637959" name="AutoShape 7"/>
          <p:cNvSpPr>
            <a:spLocks noChangeAspect="1" noChangeArrowheads="1" noTextEdit="1"/>
          </p:cNvSpPr>
          <p:nvPr/>
        </p:nvSpPr>
        <p:spPr bwMode="auto">
          <a:xfrm>
            <a:off x="468313" y="260350"/>
            <a:ext cx="3103562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5197475" y="3141663"/>
            <a:ext cx="3167063" cy="2879726"/>
            <a:chOff x="5197475" y="3141663"/>
            <a:chExt cx="3167063" cy="2879726"/>
          </a:xfrm>
        </p:grpSpPr>
        <p:sp>
          <p:nvSpPr>
            <p:cNvPr id="637964" name="Rectangle 12"/>
            <p:cNvSpPr>
              <a:spLocks noChangeArrowheads="1"/>
            </p:cNvSpPr>
            <p:nvPr/>
          </p:nvSpPr>
          <p:spPr bwMode="auto">
            <a:xfrm>
              <a:off x="5197475" y="3954463"/>
              <a:ext cx="3041650" cy="1255713"/>
            </a:xfrm>
            <a:prstGeom prst="rect">
              <a:avLst/>
            </a:prstGeom>
            <a:solidFill>
              <a:srgbClr val="BBEEE9"/>
            </a:solidFill>
            <a:ln w="0">
              <a:solidFill>
                <a:srgbClr val="BBEEE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65" name="Rectangle 13"/>
            <p:cNvSpPr>
              <a:spLocks noChangeArrowheads="1"/>
            </p:cNvSpPr>
            <p:nvPr/>
          </p:nvSpPr>
          <p:spPr bwMode="auto">
            <a:xfrm>
              <a:off x="5197475" y="5210176"/>
              <a:ext cx="3041650" cy="811213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rgbClr val="E5E5E5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87" name="Rectangle 35"/>
            <p:cNvSpPr>
              <a:spLocks noChangeArrowheads="1"/>
            </p:cNvSpPr>
            <p:nvPr/>
          </p:nvSpPr>
          <p:spPr bwMode="auto">
            <a:xfrm>
              <a:off x="5197475" y="3397251"/>
              <a:ext cx="3041650" cy="557213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rgbClr val="E5E5E5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88" name="Rectangle 36"/>
            <p:cNvSpPr>
              <a:spLocks noChangeArrowheads="1"/>
            </p:cNvSpPr>
            <p:nvPr/>
          </p:nvSpPr>
          <p:spPr bwMode="auto">
            <a:xfrm>
              <a:off x="8285163" y="5464176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7989" name="Rectangle 37"/>
            <p:cNvSpPr>
              <a:spLocks noChangeArrowheads="1"/>
            </p:cNvSpPr>
            <p:nvPr/>
          </p:nvSpPr>
          <p:spPr bwMode="auto">
            <a:xfrm>
              <a:off x="7496175" y="3513138"/>
              <a:ext cx="1079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7990" name="Rectangle 38"/>
            <p:cNvSpPr>
              <a:spLocks noChangeArrowheads="1"/>
            </p:cNvSpPr>
            <p:nvPr/>
          </p:nvSpPr>
          <p:spPr bwMode="auto">
            <a:xfrm>
              <a:off x="7612063" y="36290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7991" name="Rectangle 39"/>
            <p:cNvSpPr>
              <a:spLocks noChangeArrowheads="1"/>
            </p:cNvSpPr>
            <p:nvPr/>
          </p:nvSpPr>
          <p:spPr bwMode="auto">
            <a:xfrm>
              <a:off x="6078538" y="4419601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7992" name="Freeform 40"/>
            <p:cNvSpPr>
              <a:spLocks/>
            </p:cNvSpPr>
            <p:nvPr/>
          </p:nvSpPr>
          <p:spPr bwMode="auto">
            <a:xfrm>
              <a:off x="6589713" y="4325938"/>
              <a:ext cx="1046163" cy="836613"/>
            </a:xfrm>
            <a:custGeom>
              <a:avLst/>
              <a:gdLst>
                <a:gd name="T0" fmla="*/ 0 w 45"/>
                <a:gd name="T1" fmla="*/ 0 h 36"/>
                <a:gd name="T2" fmla="*/ 2 w 45"/>
                <a:gd name="T3" fmla="*/ 3 h 36"/>
                <a:gd name="T4" fmla="*/ 5 w 45"/>
                <a:gd name="T5" fmla="*/ 7 h 36"/>
                <a:gd name="T6" fmla="*/ 10 w 45"/>
                <a:gd name="T7" fmla="*/ 12 h 36"/>
                <a:gd name="T8" fmla="*/ 15 w 45"/>
                <a:gd name="T9" fmla="*/ 18 h 36"/>
                <a:gd name="T10" fmla="*/ 22 w 45"/>
                <a:gd name="T11" fmla="*/ 24 h 36"/>
                <a:gd name="T12" fmla="*/ 29 w 45"/>
                <a:gd name="T13" fmla="*/ 30 h 36"/>
                <a:gd name="T14" fmla="*/ 36 w 45"/>
                <a:gd name="T15" fmla="*/ 34 h 36"/>
                <a:gd name="T16" fmla="*/ 45 w 45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6">
                  <a:moveTo>
                    <a:pt x="0" y="0"/>
                  </a:moveTo>
                  <a:lnTo>
                    <a:pt x="2" y="3"/>
                  </a:lnTo>
                  <a:lnTo>
                    <a:pt x="5" y="7"/>
                  </a:lnTo>
                  <a:lnTo>
                    <a:pt x="10" y="12"/>
                  </a:lnTo>
                  <a:lnTo>
                    <a:pt x="15" y="18"/>
                  </a:lnTo>
                  <a:lnTo>
                    <a:pt x="22" y="24"/>
                  </a:lnTo>
                  <a:lnTo>
                    <a:pt x="29" y="30"/>
                  </a:lnTo>
                  <a:lnTo>
                    <a:pt x="36" y="34"/>
                  </a:lnTo>
                  <a:lnTo>
                    <a:pt x="45" y="36"/>
                  </a:lnTo>
                </a:path>
              </a:pathLst>
            </a:custGeom>
            <a:noFill/>
            <a:ln w="2222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4" name="Freeform 42"/>
            <p:cNvSpPr>
              <a:spLocks/>
            </p:cNvSpPr>
            <p:nvPr/>
          </p:nvSpPr>
          <p:spPr bwMode="auto">
            <a:xfrm>
              <a:off x="7542213" y="5162551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93"/>
            </a:solidFill>
            <a:ln w="0">
              <a:solidFill>
                <a:srgbClr val="00A89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5" name="Line 43"/>
            <p:cNvSpPr>
              <a:spLocks noChangeShapeType="1"/>
            </p:cNvSpPr>
            <p:nvPr/>
          </p:nvSpPr>
          <p:spPr bwMode="auto">
            <a:xfrm>
              <a:off x="6126163" y="3489326"/>
              <a:ext cx="1588" cy="90646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6" name="Freeform 44"/>
            <p:cNvSpPr>
              <a:spLocks/>
            </p:cNvSpPr>
            <p:nvPr/>
          </p:nvSpPr>
          <p:spPr bwMode="auto">
            <a:xfrm>
              <a:off x="6078538" y="3397251"/>
              <a:ext cx="69850" cy="115888"/>
            </a:xfrm>
            <a:custGeom>
              <a:avLst/>
              <a:gdLst>
                <a:gd name="T0" fmla="*/ 28 w 41"/>
                <a:gd name="T1" fmla="*/ 55 h 69"/>
                <a:gd name="T2" fmla="*/ 0 w 41"/>
                <a:gd name="T3" fmla="*/ 69 h 69"/>
                <a:gd name="T4" fmla="*/ 28 w 41"/>
                <a:gd name="T5" fmla="*/ 0 h 69"/>
                <a:gd name="T6" fmla="*/ 41 w 41"/>
                <a:gd name="T7" fmla="*/ 69 h 69"/>
                <a:gd name="T8" fmla="*/ 28 w 41"/>
                <a:gd name="T9" fmla="*/ 55 h 69"/>
                <a:gd name="T10" fmla="*/ 28 w 41"/>
                <a:gd name="T11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9">
                  <a:moveTo>
                    <a:pt x="28" y="55"/>
                  </a:moveTo>
                  <a:lnTo>
                    <a:pt x="0" y="69"/>
                  </a:lnTo>
                  <a:lnTo>
                    <a:pt x="28" y="0"/>
                  </a:lnTo>
                  <a:lnTo>
                    <a:pt x="41" y="69"/>
                  </a:lnTo>
                  <a:lnTo>
                    <a:pt x="28" y="55"/>
                  </a:lnTo>
                  <a:lnTo>
                    <a:pt x="28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7" name="Line 45"/>
            <p:cNvSpPr>
              <a:spLocks noChangeShapeType="1"/>
            </p:cNvSpPr>
            <p:nvPr/>
          </p:nvSpPr>
          <p:spPr bwMode="auto">
            <a:xfrm>
              <a:off x="6126163" y="4673601"/>
              <a:ext cx="1588" cy="125571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8" name="Freeform 46"/>
            <p:cNvSpPr>
              <a:spLocks/>
            </p:cNvSpPr>
            <p:nvPr/>
          </p:nvSpPr>
          <p:spPr bwMode="auto">
            <a:xfrm>
              <a:off x="6078538" y="5905501"/>
              <a:ext cx="69850" cy="115888"/>
            </a:xfrm>
            <a:custGeom>
              <a:avLst/>
              <a:gdLst>
                <a:gd name="T0" fmla="*/ 28 w 41"/>
                <a:gd name="T1" fmla="*/ 14 h 68"/>
                <a:gd name="T2" fmla="*/ 41 w 41"/>
                <a:gd name="T3" fmla="*/ 0 h 68"/>
                <a:gd name="T4" fmla="*/ 28 w 41"/>
                <a:gd name="T5" fmla="*/ 68 h 68"/>
                <a:gd name="T6" fmla="*/ 0 w 41"/>
                <a:gd name="T7" fmla="*/ 0 h 68"/>
                <a:gd name="T8" fmla="*/ 28 w 41"/>
                <a:gd name="T9" fmla="*/ 14 h 68"/>
                <a:gd name="T10" fmla="*/ 28 w 41"/>
                <a:gd name="T11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8">
                  <a:moveTo>
                    <a:pt x="28" y="14"/>
                  </a:moveTo>
                  <a:lnTo>
                    <a:pt x="41" y="0"/>
                  </a:lnTo>
                  <a:lnTo>
                    <a:pt x="28" y="68"/>
                  </a:lnTo>
                  <a:lnTo>
                    <a:pt x="0" y="0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999" name="Line 47"/>
            <p:cNvSpPr>
              <a:spLocks noChangeShapeType="1"/>
            </p:cNvSpPr>
            <p:nvPr/>
          </p:nvSpPr>
          <p:spPr bwMode="auto">
            <a:xfrm>
              <a:off x="5197475" y="5580063"/>
              <a:ext cx="3041650" cy="158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8000" name="Line 48"/>
            <p:cNvSpPr>
              <a:spLocks noChangeShapeType="1"/>
            </p:cNvSpPr>
            <p:nvPr/>
          </p:nvSpPr>
          <p:spPr bwMode="auto">
            <a:xfrm flipV="1">
              <a:off x="6845300" y="3235326"/>
              <a:ext cx="1588" cy="276383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8001" name="Rectangle 49"/>
            <p:cNvSpPr>
              <a:spLocks noChangeArrowheads="1"/>
            </p:cNvSpPr>
            <p:nvPr/>
          </p:nvSpPr>
          <p:spPr bwMode="auto">
            <a:xfrm>
              <a:off x="7170738" y="4627563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2" name="Rectangle 50"/>
            <p:cNvSpPr>
              <a:spLocks noChangeArrowheads="1"/>
            </p:cNvSpPr>
            <p:nvPr/>
          </p:nvSpPr>
          <p:spPr bwMode="auto">
            <a:xfrm>
              <a:off x="7240588" y="4627563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3" name="Rectangle 51"/>
            <p:cNvSpPr>
              <a:spLocks noChangeArrowheads="1"/>
            </p:cNvSpPr>
            <p:nvPr/>
          </p:nvSpPr>
          <p:spPr bwMode="auto">
            <a:xfrm>
              <a:off x="7310438" y="474503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4" name="Rectangle 52"/>
            <p:cNvSpPr>
              <a:spLocks noChangeArrowheads="1"/>
            </p:cNvSpPr>
            <p:nvPr/>
          </p:nvSpPr>
          <p:spPr bwMode="auto">
            <a:xfrm>
              <a:off x="7380288" y="4627563"/>
              <a:ext cx="889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,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5" name="Rectangle 53"/>
            <p:cNvSpPr>
              <a:spLocks noChangeArrowheads="1"/>
            </p:cNvSpPr>
            <p:nvPr/>
          </p:nvSpPr>
          <p:spPr bwMode="auto">
            <a:xfrm>
              <a:off x="7472363" y="4627563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6" name="Rectangle 54"/>
            <p:cNvSpPr>
              <a:spLocks noChangeArrowheads="1"/>
            </p:cNvSpPr>
            <p:nvPr/>
          </p:nvSpPr>
          <p:spPr bwMode="auto">
            <a:xfrm>
              <a:off x="7566025" y="474503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07" name="Rectangle 55"/>
            <p:cNvSpPr>
              <a:spLocks noChangeArrowheads="1"/>
            </p:cNvSpPr>
            <p:nvPr/>
          </p:nvSpPr>
          <p:spPr bwMode="auto">
            <a:xfrm>
              <a:off x="7635875" y="4627563"/>
              <a:ext cx="571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17" name="Rectangle 65"/>
            <p:cNvSpPr>
              <a:spLocks noChangeArrowheads="1"/>
            </p:cNvSpPr>
            <p:nvPr/>
          </p:nvSpPr>
          <p:spPr bwMode="auto">
            <a:xfrm>
              <a:off x="6729413" y="3141663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18" name="Rectangle 66"/>
            <p:cNvSpPr>
              <a:spLocks noChangeArrowheads="1"/>
            </p:cNvSpPr>
            <p:nvPr/>
          </p:nvSpPr>
          <p:spPr bwMode="auto">
            <a:xfrm>
              <a:off x="7496175" y="4233863"/>
              <a:ext cx="1079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19" name="Rectangle 67"/>
            <p:cNvSpPr>
              <a:spLocks noChangeArrowheads="1"/>
            </p:cNvSpPr>
            <p:nvPr/>
          </p:nvSpPr>
          <p:spPr bwMode="auto">
            <a:xfrm>
              <a:off x="7612063" y="4349751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0" name="Rectangle 68"/>
            <p:cNvSpPr>
              <a:spLocks noChangeArrowheads="1"/>
            </p:cNvSpPr>
            <p:nvPr/>
          </p:nvSpPr>
          <p:spPr bwMode="auto">
            <a:xfrm>
              <a:off x="7496175" y="5721351"/>
              <a:ext cx="1079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1" name="Rectangle 69"/>
            <p:cNvSpPr>
              <a:spLocks noChangeArrowheads="1"/>
            </p:cNvSpPr>
            <p:nvPr/>
          </p:nvSpPr>
          <p:spPr bwMode="auto">
            <a:xfrm>
              <a:off x="7612063" y="5835651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2" name="Rectangle 70"/>
            <p:cNvSpPr>
              <a:spLocks noChangeArrowheads="1"/>
            </p:cNvSpPr>
            <p:nvPr/>
          </p:nvSpPr>
          <p:spPr bwMode="auto">
            <a:xfrm>
              <a:off x="5359400" y="3606801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3" name="Rectangle 71"/>
            <p:cNvSpPr>
              <a:spLocks noChangeArrowheads="1"/>
            </p:cNvSpPr>
            <p:nvPr/>
          </p:nvSpPr>
          <p:spPr bwMode="auto">
            <a:xfrm>
              <a:off x="5429250" y="3606801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4" name="Rectangle 72"/>
            <p:cNvSpPr>
              <a:spLocks noChangeArrowheads="1"/>
            </p:cNvSpPr>
            <p:nvPr/>
          </p:nvSpPr>
          <p:spPr bwMode="auto">
            <a:xfrm>
              <a:off x="5497513" y="3606801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5" name="Rectangle 73"/>
            <p:cNvSpPr>
              <a:spLocks noChangeArrowheads="1"/>
            </p:cNvSpPr>
            <p:nvPr/>
          </p:nvSpPr>
          <p:spPr bwMode="auto">
            <a:xfrm>
              <a:off x="5567363" y="3606801"/>
              <a:ext cx="2476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) =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6" name="Rectangle 74"/>
            <p:cNvSpPr>
              <a:spLocks noChangeArrowheads="1"/>
            </p:cNvSpPr>
            <p:nvPr/>
          </p:nvSpPr>
          <p:spPr bwMode="auto">
            <a:xfrm>
              <a:off x="5846763" y="3606801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7" name="Rectangle 75"/>
            <p:cNvSpPr>
              <a:spLocks noChangeArrowheads="1"/>
            </p:cNvSpPr>
            <p:nvPr/>
          </p:nvSpPr>
          <p:spPr bwMode="auto">
            <a:xfrm>
              <a:off x="5916613" y="372268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8" name="Rectangle 76"/>
            <p:cNvSpPr>
              <a:spLocks noChangeArrowheads="1"/>
            </p:cNvSpPr>
            <p:nvPr/>
          </p:nvSpPr>
          <p:spPr bwMode="auto">
            <a:xfrm>
              <a:off x="5359400" y="4930776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29" name="Rectangle 77"/>
            <p:cNvSpPr>
              <a:spLocks noChangeArrowheads="1"/>
            </p:cNvSpPr>
            <p:nvPr/>
          </p:nvSpPr>
          <p:spPr bwMode="auto">
            <a:xfrm>
              <a:off x="5429250" y="4930776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30" name="Rectangle 78"/>
            <p:cNvSpPr>
              <a:spLocks noChangeArrowheads="1"/>
            </p:cNvSpPr>
            <p:nvPr/>
          </p:nvSpPr>
          <p:spPr bwMode="auto">
            <a:xfrm>
              <a:off x="5497513" y="4930776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31" name="Rectangle 79"/>
            <p:cNvSpPr>
              <a:spLocks noChangeArrowheads="1"/>
            </p:cNvSpPr>
            <p:nvPr/>
          </p:nvSpPr>
          <p:spPr bwMode="auto">
            <a:xfrm>
              <a:off x="5567363" y="4930776"/>
              <a:ext cx="2476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) =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32" name="Rectangle 80"/>
            <p:cNvSpPr>
              <a:spLocks noChangeArrowheads="1"/>
            </p:cNvSpPr>
            <p:nvPr/>
          </p:nvSpPr>
          <p:spPr bwMode="auto">
            <a:xfrm>
              <a:off x="5846763" y="4930776"/>
              <a:ext cx="793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33" name="Rectangle 81"/>
            <p:cNvSpPr>
              <a:spLocks noChangeArrowheads="1"/>
            </p:cNvSpPr>
            <p:nvPr/>
          </p:nvSpPr>
          <p:spPr bwMode="auto">
            <a:xfrm>
              <a:off x="5916613" y="504666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8034" name="Line 82"/>
            <p:cNvSpPr>
              <a:spLocks noChangeShapeType="1"/>
            </p:cNvSpPr>
            <p:nvPr/>
          </p:nvSpPr>
          <p:spPr bwMode="auto">
            <a:xfrm>
              <a:off x="5197475" y="5210176"/>
              <a:ext cx="3041650" cy="158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8035" name="Line 83"/>
            <p:cNvSpPr>
              <a:spLocks noChangeShapeType="1"/>
            </p:cNvSpPr>
            <p:nvPr/>
          </p:nvSpPr>
          <p:spPr bwMode="auto">
            <a:xfrm>
              <a:off x="5197475" y="3954463"/>
              <a:ext cx="3041650" cy="158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9" name="橢圓 48"/>
            <p:cNvSpPr/>
            <p:nvPr/>
          </p:nvSpPr>
          <p:spPr>
            <a:xfrm>
              <a:off x="7111219" y="4893652"/>
              <a:ext cx="85725" cy="85725"/>
            </a:xfrm>
            <a:prstGeom prst="ellipse">
              <a:avLst/>
            </a:prstGeom>
            <a:solidFill>
              <a:srgbClr val="3333FF"/>
            </a:solidFill>
            <a:ln>
              <a:solidFill>
                <a:srgbClr val="3333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8224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dP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dt </a:t>
            </a:r>
            <a:r>
              <a:rPr lang="en-US" altLang="zh-TW">
                <a:latin typeface="Times New Roman" pitchFamily="18" charset="0"/>
              </a:rPr>
              <a:t>=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>
                <a:latin typeface="Times New Roman" pitchFamily="18" charset="0"/>
              </a:rPr>
              <a:t>－</a:t>
            </a:r>
            <a:r>
              <a:rPr lang="en-US" altLang="zh-TW" i="1">
                <a:latin typeface="Times New Roman" pitchFamily="18" charset="0"/>
              </a:rPr>
              <a:t>bP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Revisited</a:t>
            </a:r>
          </a:p>
        </p:txBody>
      </p:sp>
      <p:sp>
        <p:nvSpPr>
          <p:cNvPr id="638983" name="AutoShape 7"/>
          <p:cNvSpPr>
            <a:spLocks noChangeAspect="1" noChangeArrowheads="1" noTextEdit="1"/>
          </p:cNvSpPr>
          <p:nvPr/>
        </p:nvSpPr>
        <p:spPr bwMode="auto">
          <a:xfrm>
            <a:off x="1908175" y="1989138"/>
            <a:ext cx="5111750" cy="415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85" name="Rectangle 9"/>
          <p:cNvSpPr>
            <a:spLocks noChangeArrowheads="1"/>
          </p:cNvSpPr>
          <p:nvPr/>
        </p:nvSpPr>
        <p:spPr bwMode="auto">
          <a:xfrm>
            <a:off x="2763838" y="3286125"/>
            <a:ext cx="4230688" cy="1246187"/>
          </a:xfrm>
          <a:prstGeom prst="rect">
            <a:avLst/>
          </a:prstGeom>
          <a:solidFill>
            <a:srgbClr val="BBEEE9"/>
          </a:solidFill>
          <a:ln w="0">
            <a:solidFill>
              <a:srgbClr val="BBEEE9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8986" name="Rectangle 10"/>
          <p:cNvSpPr>
            <a:spLocks noChangeArrowheads="1"/>
          </p:cNvSpPr>
          <p:nvPr/>
        </p:nvSpPr>
        <p:spPr bwMode="auto">
          <a:xfrm>
            <a:off x="2763838" y="4532313"/>
            <a:ext cx="4230688" cy="1114425"/>
          </a:xfrm>
          <a:prstGeom prst="rect">
            <a:avLst/>
          </a:prstGeom>
          <a:solidFill>
            <a:srgbClr val="E5E5E5"/>
          </a:solidFill>
          <a:ln w="0">
            <a:solidFill>
              <a:srgbClr val="E5E5E5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8987" name="Rectangle 11"/>
          <p:cNvSpPr>
            <a:spLocks noChangeArrowheads="1"/>
          </p:cNvSpPr>
          <p:nvPr/>
        </p:nvSpPr>
        <p:spPr bwMode="auto">
          <a:xfrm>
            <a:off x="2763838" y="2197100"/>
            <a:ext cx="4230688" cy="1089025"/>
          </a:xfrm>
          <a:prstGeom prst="rect">
            <a:avLst/>
          </a:prstGeom>
          <a:solidFill>
            <a:srgbClr val="E5E5E5"/>
          </a:solidFill>
          <a:ln w="0">
            <a:solidFill>
              <a:srgbClr val="E5E5E5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8988" name="Line 12"/>
          <p:cNvSpPr>
            <a:spLocks noChangeShapeType="1"/>
          </p:cNvSpPr>
          <p:nvPr/>
        </p:nvSpPr>
        <p:spPr bwMode="auto">
          <a:xfrm>
            <a:off x="2219325" y="3286125"/>
            <a:ext cx="130175" cy="1587"/>
          </a:xfrm>
          <a:prstGeom prst="line">
            <a:avLst/>
          </a:prstGeom>
          <a:noFill/>
          <a:ln w="25400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89" name="Rectangle 13"/>
          <p:cNvSpPr>
            <a:spLocks noChangeArrowheads="1"/>
          </p:cNvSpPr>
          <p:nvPr/>
        </p:nvSpPr>
        <p:spPr bwMode="auto">
          <a:xfrm>
            <a:off x="2166938" y="1989138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8990" name="Rectangle 14"/>
          <p:cNvSpPr>
            <a:spLocks noChangeArrowheads="1"/>
          </p:cNvSpPr>
          <p:nvPr/>
        </p:nvSpPr>
        <p:spPr bwMode="auto">
          <a:xfrm>
            <a:off x="2505075" y="3052763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8991" name="Rectangle 15"/>
          <p:cNvSpPr>
            <a:spLocks noChangeArrowheads="1"/>
          </p:cNvSpPr>
          <p:nvPr/>
        </p:nvSpPr>
        <p:spPr bwMode="auto">
          <a:xfrm>
            <a:off x="2505075" y="3286125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b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8992" name="Line 16"/>
          <p:cNvSpPr>
            <a:spLocks noChangeShapeType="1"/>
          </p:cNvSpPr>
          <p:nvPr/>
        </p:nvSpPr>
        <p:spPr bwMode="auto">
          <a:xfrm>
            <a:off x="2479675" y="3286125"/>
            <a:ext cx="155575" cy="1587"/>
          </a:xfrm>
          <a:prstGeom prst="line">
            <a:avLst/>
          </a:prstGeom>
          <a:noFill/>
          <a:ln w="0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93" name="Rectangle 17"/>
          <p:cNvSpPr>
            <a:spLocks noChangeArrowheads="1"/>
          </p:cNvSpPr>
          <p:nvPr/>
        </p:nvSpPr>
        <p:spPr bwMode="auto">
          <a:xfrm>
            <a:off x="2452688" y="4402138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8994" name="Line 18"/>
          <p:cNvSpPr>
            <a:spLocks noChangeShapeType="1"/>
          </p:cNvSpPr>
          <p:nvPr/>
        </p:nvSpPr>
        <p:spPr bwMode="auto">
          <a:xfrm>
            <a:off x="2219325" y="4532313"/>
            <a:ext cx="130175" cy="1587"/>
          </a:xfrm>
          <a:prstGeom prst="line">
            <a:avLst/>
          </a:prstGeom>
          <a:noFill/>
          <a:ln w="25400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95" name="Line 19"/>
          <p:cNvSpPr>
            <a:spLocks noChangeShapeType="1"/>
          </p:cNvSpPr>
          <p:nvPr/>
        </p:nvSpPr>
        <p:spPr bwMode="auto">
          <a:xfrm>
            <a:off x="2297113" y="2170113"/>
            <a:ext cx="1588" cy="519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96" name="Freeform 20"/>
          <p:cNvSpPr>
            <a:spLocks/>
          </p:cNvSpPr>
          <p:nvPr/>
        </p:nvSpPr>
        <p:spPr bwMode="auto">
          <a:xfrm>
            <a:off x="2244725" y="2663825"/>
            <a:ext cx="79375" cy="130175"/>
          </a:xfrm>
          <a:custGeom>
            <a:avLst/>
            <a:gdLst>
              <a:gd name="T0" fmla="*/ 33 w 50"/>
              <a:gd name="T1" fmla="*/ 16 h 82"/>
              <a:gd name="T2" fmla="*/ 50 w 50"/>
              <a:gd name="T3" fmla="*/ 0 h 82"/>
              <a:gd name="T4" fmla="*/ 33 w 50"/>
              <a:gd name="T5" fmla="*/ 82 h 82"/>
              <a:gd name="T6" fmla="*/ 0 w 50"/>
              <a:gd name="T7" fmla="*/ 0 h 82"/>
              <a:gd name="T8" fmla="*/ 33 w 50"/>
              <a:gd name="T9" fmla="*/ 16 h 82"/>
              <a:gd name="T10" fmla="*/ 33 w 50"/>
              <a:gd name="T11" fmla="*/ 1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2">
                <a:moveTo>
                  <a:pt x="33" y="16"/>
                </a:moveTo>
                <a:lnTo>
                  <a:pt x="50" y="0"/>
                </a:lnTo>
                <a:lnTo>
                  <a:pt x="33" y="82"/>
                </a:lnTo>
                <a:lnTo>
                  <a:pt x="0" y="0"/>
                </a:lnTo>
                <a:lnTo>
                  <a:pt x="33" y="16"/>
                </a:lnTo>
                <a:lnTo>
                  <a:pt x="33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8997" name="Line 21"/>
          <p:cNvSpPr>
            <a:spLocks noChangeShapeType="1"/>
          </p:cNvSpPr>
          <p:nvPr/>
        </p:nvSpPr>
        <p:spPr bwMode="auto">
          <a:xfrm>
            <a:off x="2297113" y="5180013"/>
            <a:ext cx="1588" cy="441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98" name="Line 22"/>
          <p:cNvSpPr>
            <a:spLocks noChangeShapeType="1"/>
          </p:cNvSpPr>
          <p:nvPr/>
        </p:nvSpPr>
        <p:spPr bwMode="auto">
          <a:xfrm>
            <a:off x="2297113" y="2689225"/>
            <a:ext cx="1588" cy="1193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8999" name="Line 23"/>
          <p:cNvSpPr>
            <a:spLocks noChangeShapeType="1"/>
          </p:cNvSpPr>
          <p:nvPr/>
        </p:nvSpPr>
        <p:spPr bwMode="auto">
          <a:xfrm>
            <a:off x="2297113" y="3883025"/>
            <a:ext cx="1588" cy="12969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9000" name="Freeform 24"/>
          <p:cNvSpPr>
            <a:spLocks/>
          </p:cNvSpPr>
          <p:nvPr/>
        </p:nvSpPr>
        <p:spPr bwMode="auto">
          <a:xfrm>
            <a:off x="2244725" y="3779838"/>
            <a:ext cx="79375" cy="128587"/>
          </a:xfrm>
          <a:custGeom>
            <a:avLst/>
            <a:gdLst>
              <a:gd name="T0" fmla="*/ 33 w 50"/>
              <a:gd name="T1" fmla="*/ 65 h 81"/>
              <a:gd name="T2" fmla="*/ 0 w 50"/>
              <a:gd name="T3" fmla="*/ 81 h 81"/>
              <a:gd name="T4" fmla="*/ 33 w 50"/>
              <a:gd name="T5" fmla="*/ 0 h 81"/>
              <a:gd name="T6" fmla="*/ 50 w 50"/>
              <a:gd name="T7" fmla="*/ 81 h 81"/>
              <a:gd name="T8" fmla="*/ 33 w 50"/>
              <a:gd name="T9" fmla="*/ 65 h 81"/>
              <a:gd name="T10" fmla="*/ 33 w 50"/>
              <a:gd name="T11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1">
                <a:moveTo>
                  <a:pt x="33" y="65"/>
                </a:moveTo>
                <a:lnTo>
                  <a:pt x="0" y="81"/>
                </a:lnTo>
                <a:lnTo>
                  <a:pt x="33" y="0"/>
                </a:lnTo>
                <a:lnTo>
                  <a:pt x="50" y="81"/>
                </a:lnTo>
                <a:lnTo>
                  <a:pt x="33" y="65"/>
                </a:lnTo>
                <a:lnTo>
                  <a:pt x="33" y="6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9001" name="Freeform 25"/>
          <p:cNvSpPr>
            <a:spLocks/>
          </p:cNvSpPr>
          <p:nvPr/>
        </p:nvSpPr>
        <p:spPr bwMode="auto">
          <a:xfrm>
            <a:off x="2244725" y="5129213"/>
            <a:ext cx="79375" cy="128587"/>
          </a:xfrm>
          <a:custGeom>
            <a:avLst/>
            <a:gdLst>
              <a:gd name="T0" fmla="*/ 33 w 50"/>
              <a:gd name="T1" fmla="*/ 32 h 81"/>
              <a:gd name="T2" fmla="*/ 50 w 50"/>
              <a:gd name="T3" fmla="*/ 0 h 81"/>
              <a:gd name="T4" fmla="*/ 33 w 50"/>
              <a:gd name="T5" fmla="*/ 81 h 81"/>
              <a:gd name="T6" fmla="*/ 0 w 50"/>
              <a:gd name="T7" fmla="*/ 0 h 81"/>
              <a:gd name="T8" fmla="*/ 33 w 50"/>
              <a:gd name="T9" fmla="*/ 32 h 81"/>
              <a:gd name="T10" fmla="*/ 33 w 50"/>
              <a:gd name="T11" fmla="*/ 3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1">
                <a:moveTo>
                  <a:pt x="33" y="32"/>
                </a:moveTo>
                <a:lnTo>
                  <a:pt x="50" y="0"/>
                </a:lnTo>
                <a:lnTo>
                  <a:pt x="33" y="81"/>
                </a:lnTo>
                <a:lnTo>
                  <a:pt x="0" y="0"/>
                </a:lnTo>
                <a:lnTo>
                  <a:pt x="33" y="32"/>
                </a:lnTo>
                <a:lnTo>
                  <a:pt x="33" y="3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39002" name="Rectangle 26"/>
          <p:cNvSpPr>
            <a:spLocks noChangeArrowheads="1"/>
          </p:cNvSpPr>
          <p:nvPr/>
        </p:nvSpPr>
        <p:spPr bwMode="auto">
          <a:xfrm>
            <a:off x="2868613" y="2663825"/>
            <a:ext cx="9921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Nimbus Roman No9 L" charset="0"/>
              </a:rPr>
              <a:t>decreasing</a:t>
            </a:r>
            <a:endParaRPr lang="en-US" altLang="zh-TW"/>
          </a:p>
        </p:txBody>
      </p:sp>
      <p:sp>
        <p:nvSpPr>
          <p:cNvPr id="639003" name="Rectangle 27"/>
          <p:cNvSpPr>
            <a:spLocks noChangeArrowheads="1"/>
          </p:cNvSpPr>
          <p:nvPr/>
        </p:nvSpPr>
        <p:spPr bwMode="auto">
          <a:xfrm>
            <a:off x="2894013" y="3857625"/>
            <a:ext cx="923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Nimbus Roman No9 L" charset="0"/>
              </a:rPr>
              <a:t>increasing</a:t>
            </a:r>
            <a:endParaRPr lang="en-US" altLang="zh-TW"/>
          </a:p>
        </p:txBody>
      </p:sp>
      <p:sp>
        <p:nvSpPr>
          <p:cNvPr id="639004" name="Rectangle 28"/>
          <p:cNvSpPr>
            <a:spLocks noChangeArrowheads="1"/>
          </p:cNvSpPr>
          <p:nvPr/>
        </p:nvSpPr>
        <p:spPr bwMode="auto">
          <a:xfrm>
            <a:off x="2868613" y="4972050"/>
            <a:ext cx="9921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Nimbus Roman No9 L" charset="0"/>
              </a:rPr>
              <a:t>decreasing</a:t>
            </a:r>
            <a:endParaRPr lang="en-US" altLang="zh-TW"/>
          </a:p>
        </p:txBody>
      </p:sp>
      <p:sp>
        <p:nvSpPr>
          <p:cNvPr id="639005" name="Rectangle 29"/>
          <p:cNvSpPr>
            <a:spLocks noChangeArrowheads="1"/>
          </p:cNvSpPr>
          <p:nvPr/>
        </p:nvSpPr>
        <p:spPr bwMode="auto">
          <a:xfrm>
            <a:off x="1908175" y="5724525"/>
            <a:ext cx="923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Nimbus Roman No9 L" charset="0"/>
              </a:rPr>
              <a:t>phase line</a:t>
            </a:r>
            <a:endParaRPr lang="en-US" altLang="zh-TW"/>
          </a:p>
        </p:txBody>
      </p:sp>
      <p:sp>
        <p:nvSpPr>
          <p:cNvPr id="639006" name="Rectangle 30"/>
          <p:cNvSpPr>
            <a:spLocks noChangeArrowheads="1"/>
          </p:cNvSpPr>
          <p:nvPr/>
        </p:nvSpPr>
        <p:spPr bwMode="auto">
          <a:xfrm>
            <a:off x="4710113" y="5724525"/>
            <a:ext cx="1920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Nimbus Roman No9 L" charset="0"/>
              </a:rPr>
              <a:t>tP</a:t>
            </a:r>
            <a:endParaRPr lang="en-US" altLang="zh-TW"/>
          </a:p>
        </p:txBody>
      </p:sp>
      <p:sp>
        <p:nvSpPr>
          <p:cNvPr id="639007" name="Rectangle 31"/>
          <p:cNvSpPr>
            <a:spLocks noChangeArrowheads="1"/>
          </p:cNvSpPr>
          <p:nvPr/>
        </p:nvSpPr>
        <p:spPr bwMode="auto">
          <a:xfrm>
            <a:off x="4892675" y="5724525"/>
            <a:ext cx="563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>
                <a:solidFill>
                  <a:srgbClr val="000000"/>
                </a:solidFill>
                <a:latin typeface="Nimbus Roman No9 L" charset="0"/>
              </a:rPr>
              <a:t>-plane</a:t>
            </a:r>
            <a:endParaRPr lang="en-US" altLang="zh-TW"/>
          </a:p>
        </p:txBody>
      </p:sp>
      <p:sp>
        <p:nvSpPr>
          <p:cNvPr id="639008" name="Rectangle 32"/>
          <p:cNvSpPr>
            <a:spLocks noChangeArrowheads="1"/>
          </p:cNvSpPr>
          <p:nvPr/>
        </p:nvSpPr>
        <p:spPr bwMode="auto">
          <a:xfrm>
            <a:off x="4865688" y="5049838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09" name="Rectangle 33"/>
          <p:cNvSpPr>
            <a:spLocks noChangeArrowheads="1"/>
          </p:cNvSpPr>
          <p:nvPr/>
        </p:nvSpPr>
        <p:spPr bwMode="auto">
          <a:xfrm>
            <a:off x="4995863" y="518001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0" name="Rectangle 34"/>
          <p:cNvSpPr>
            <a:spLocks noChangeArrowheads="1"/>
          </p:cNvSpPr>
          <p:nvPr/>
        </p:nvSpPr>
        <p:spPr bwMode="auto">
          <a:xfrm>
            <a:off x="4865688" y="3649663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1" name="Rectangle 35"/>
          <p:cNvSpPr>
            <a:spLocks noChangeArrowheads="1"/>
          </p:cNvSpPr>
          <p:nvPr/>
        </p:nvSpPr>
        <p:spPr bwMode="auto">
          <a:xfrm>
            <a:off x="4995863" y="3778250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2" name="Rectangle 36"/>
          <p:cNvSpPr>
            <a:spLocks noChangeArrowheads="1"/>
          </p:cNvSpPr>
          <p:nvPr/>
        </p:nvSpPr>
        <p:spPr bwMode="auto">
          <a:xfrm>
            <a:off x="4865688" y="2586038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3" name="Rectangle 37"/>
          <p:cNvSpPr>
            <a:spLocks noChangeArrowheads="1"/>
          </p:cNvSpPr>
          <p:nvPr/>
        </p:nvSpPr>
        <p:spPr bwMode="auto">
          <a:xfrm>
            <a:off x="4995863" y="2714625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4" name="Rectangle 38"/>
          <p:cNvSpPr>
            <a:spLocks noChangeArrowheads="1"/>
          </p:cNvSpPr>
          <p:nvPr/>
        </p:nvSpPr>
        <p:spPr bwMode="auto">
          <a:xfrm>
            <a:off x="5021263" y="1989138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5" name="Rectangle 39"/>
          <p:cNvSpPr>
            <a:spLocks noChangeArrowheads="1"/>
          </p:cNvSpPr>
          <p:nvPr/>
        </p:nvSpPr>
        <p:spPr bwMode="auto">
          <a:xfrm>
            <a:off x="6292850" y="2247900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6" name="Rectangle 40"/>
          <p:cNvSpPr>
            <a:spLocks noChangeArrowheads="1"/>
          </p:cNvSpPr>
          <p:nvPr/>
        </p:nvSpPr>
        <p:spPr bwMode="auto">
          <a:xfrm>
            <a:off x="6423025" y="2378075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3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7" name="Rectangle 41"/>
          <p:cNvSpPr>
            <a:spLocks noChangeArrowheads="1"/>
          </p:cNvSpPr>
          <p:nvPr/>
        </p:nvSpPr>
        <p:spPr bwMode="auto">
          <a:xfrm>
            <a:off x="6292850" y="3778250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8" name="Rectangle 42"/>
          <p:cNvSpPr>
            <a:spLocks noChangeArrowheads="1"/>
          </p:cNvSpPr>
          <p:nvPr/>
        </p:nvSpPr>
        <p:spPr bwMode="auto">
          <a:xfrm>
            <a:off x="6423025" y="3908425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19" name="Rectangle 43"/>
          <p:cNvSpPr>
            <a:spLocks noChangeArrowheads="1"/>
          </p:cNvSpPr>
          <p:nvPr/>
        </p:nvSpPr>
        <p:spPr bwMode="auto">
          <a:xfrm>
            <a:off x="6292850" y="4894263"/>
            <a:ext cx="123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20" name="Rectangle 44"/>
          <p:cNvSpPr>
            <a:spLocks noChangeArrowheads="1"/>
          </p:cNvSpPr>
          <p:nvPr/>
        </p:nvSpPr>
        <p:spPr bwMode="auto">
          <a:xfrm>
            <a:off x="6423025" y="50244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21" name="Rectangle 45"/>
          <p:cNvSpPr>
            <a:spLocks noChangeArrowheads="1"/>
          </p:cNvSpPr>
          <p:nvPr/>
        </p:nvSpPr>
        <p:spPr bwMode="auto">
          <a:xfrm>
            <a:off x="6811963" y="4530725"/>
            <a:ext cx="57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t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39022" name="Line 46"/>
          <p:cNvSpPr>
            <a:spLocks noChangeShapeType="1"/>
          </p:cNvSpPr>
          <p:nvPr/>
        </p:nvSpPr>
        <p:spPr bwMode="auto">
          <a:xfrm>
            <a:off x="5126038" y="2222500"/>
            <a:ext cx="1588" cy="3398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9023" name="Line 47"/>
          <p:cNvSpPr>
            <a:spLocks noChangeShapeType="1"/>
          </p:cNvSpPr>
          <p:nvPr/>
        </p:nvSpPr>
        <p:spPr bwMode="auto">
          <a:xfrm>
            <a:off x="2790825" y="3286125"/>
            <a:ext cx="4203700" cy="1587"/>
          </a:xfrm>
          <a:prstGeom prst="line">
            <a:avLst/>
          </a:prstGeom>
          <a:noFill/>
          <a:ln w="25400">
            <a:solidFill>
              <a:srgbClr val="00A89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9024" name="Line 48"/>
          <p:cNvSpPr>
            <a:spLocks noChangeShapeType="1"/>
          </p:cNvSpPr>
          <p:nvPr/>
        </p:nvSpPr>
        <p:spPr bwMode="auto">
          <a:xfrm>
            <a:off x="2790825" y="4532313"/>
            <a:ext cx="4203700" cy="1587"/>
          </a:xfrm>
          <a:prstGeom prst="line">
            <a:avLst/>
          </a:prstGeom>
          <a:noFill/>
          <a:ln w="25400">
            <a:solidFill>
              <a:srgbClr val="00A89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9028" name="Freeform 52"/>
          <p:cNvSpPr>
            <a:spLocks/>
          </p:cNvSpPr>
          <p:nvPr/>
        </p:nvSpPr>
        <p:spPr bwMode="auto">
          <a:xfrm>
            <a:off x="3957638" y="4687888"/>
            <a:ext cx="1454150" cy="908050"/>
          </a:xfrm>
          <a:custGeom>
            <a:avLst/>
            <a:gdLst>
              <a:gd name="T0" fmla="*/ 0 w 56"/>
              <a:gd name="T1" fmla="*/ 0 h 35"/>
              <a:gd name="T2" fmla="*/ 4 w 56"/>
              <a:gd name="T3" fmla="*/ 1 h 35"/>
              <a:gd name="T4" fmla="*/ 10 w 56"/>
              <a:gd name="T5" fmla="*/ 2 h 35"/>
              <a:gd name="T6" fmla="*/ 18 w 56"/>
              <a:gd name="T7" fmla="*/ 4 h 35"/>
              <a:gd name="T8" fmla="*/ 27 w 56"/>
              <a:gd name="T9" fmla="*/ 7 h 35"/>
              <a:gd name="T10" fmla="*/ 36 w 56"/>
              <a:gd name="T11" fmla="*/ 11 h 35"/>
              <a:gd name="T12" fmla="*/ 45 w 56"/>
              <a:gd name="T13" fmla="*/ 17 h 35"/>
              <a:gd name="T14" fmla="*/ 52 w 56"/>
              <a:gd name="T15" fmla="*/ 25 h 35"/>
              <a:gd name="T16" fmla="*/ 56 w 5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35">
                <a:moveTo>
                  <a:pt x="0" y="0"/>
                </a:moveTo>
                <a:lnTo>
                  <a:pt x="4" y="1"/>
                </a:lnTo>
                <a:lnTo>
                  <a:pt x="10" y="2"/>
                </a:lnTo>
                <a:lnTo>
                  <a:pt x="18" y="4"/>
                </a:lnTo>
                <a:lnTo>
                  <a:pt x="27" y="7"/>
                </a:lnTo>
                <a:lnTo>
                  <a:pt x="36" y="11"/>
                </a:lnTo>
                <a:lnTo>
                  <a:pt x="45" y="17"/>
                </a:lnTo>
                <a:lnTo>
                  <a:pt x="52" y="25"/>
                </a:lnTo>
                <a:lnTo>
                  <a:pt x="56" y="35"/>
                </a:lnTo>
              </a:path>
            </a:pathLst>
          </a:custGeom>
          <a:noFill/>
          <a:ln w="254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39029" name="Freeform 53"/>
          <p:cNvSpPr>
            <a:spLocks/>
          </p:cNvSpPr>
          <p:nvPr/>
        </p:nvSpPr>
        <p:spPr bwMode="auto">
          <a:xfrm>
            <a:off x="4840288" y="2222500"/>
            <a:ext cx="1971675" cy="985837"/>
          </a:xfrm>
          <a:custGeom>
            <a:avLst/>
            <a:gdLst>
              <a:gd name="T0" fmla="*/ 0 w 76"/>
              <a:gd name="T1" fmla="*/ 0 h 38"/>
              <a:gd name="T2" fmla="*/ 0 w 76"/>
              <a:gd name="T3" fmla="*/ 1 h 38"/>
              <a:gd name="T4" fmla="*/ 1 w 76"/>
              <a:gd name="T5" fmla="*/ 2 h 38"/>
              <a:gd name="T6" fmla="*/ 2 w 76"/>
              <a:gd name="T7" fmla="*/ 4 h 38"/>
              <a:gd name="T8" fmla="*/ 3 w 76"/>
              <a:gd name="T9" fmla="*/ 7 h 38"/>
              <a:gd name="T10" fmla="*/ 4 w 76"/>
              <a:gd name="T11" fmla="*/ 9 h 38"/>
              <a:gd name="T12" fmla="*/ 6 w 76"/>
              <a:gd name="T13" fmla="*/ 12 h 38"/>
              <a:gd name="T14" fmla="*/ 9 w 76"/>
              <a:gd name="T15" fmla="*/ 15 h 38"/>
              <a:gd name="T16" fmla="*/ 12 w 76"/>
              <a:gd name="T17" fmla="*/ 19 h 38"/>
              <a:gd name="T18" fmla="*/ 17 w 76"/>
              <a:gd name="T19" fmla="*/ 22 h 38"/>
              <a:gd name="T20" fmla="*/ 22 w 76"/>
              <a:gd name="T21" fmla="*/ 25 h 38"/>
              <a:gd name="T22" fmla="*/ 28 w 76"/>
              <a:gd name="T23" fmla="*/ 28 h 38"/>
              <a:gd name="T24" fmla="*/ 35 w 76"/>
              <a:gd name="T25" fmla="*/ 31 h 38"/>
              <a:gd name="T26" fmla="*/ 43 w 76"/>
              <a:gd name="T27" fmla="*/ 33 h 38"/>
              <a:gd name="T28" fmla="*/ 53 w 76"/>
              <a:gd name="T29" fmla="*/ 35 h 38"/>
              <a:gd name="T30" fmla="*/ 64 w 76"/>
              <a:gd name="T31" fmla="*/ 37 h 38"/>
              <a:gd name="T32" fmla="*/ 76 w 76"/>
              <a:gd name="T33" fmla="*/ 38 h 38"/>
              <a:gd name="connsiteX0" fmla="*/ 0 w 10000"/>
              <a:gd name="connsiteY0" fmla="*/ 0 h 10000"/>
              <a:gd name="connsiteX1" fmla="*/ 0 w 10000"/>
              <a:gd name="connsiteY1" fmla="*/ 263 h 10000"/>
              <a:gd name="connsiteX2" fmla="*/ 132 w 10000"/>
              <a:gd name="connsiteY2" fmla="*/ 526 h 10000"/>
              <a:gd name="connsiteX3" fmla="*/ 263 w 10000"/>
              <a:gd name="connsiteY3" fmla="*/ 1053 h 10000"/>
              <a:gd name="connsiteX4" fmla="*/ 395 w 10000"/>
              <a:gd name="connsiteY4" fmla="*/ 1842 h 10000"/>
              <a:gd name="connsiteX5" fmla="*/ 526 w 10000"/>
              <a:gd name="connsiteY5" fmla="*/ 2368 h 10000"/>
              <a:gd name="connsiteX6" fmla="*/ 789 w 10000"/>
              <a:gd name="connsiteY6" fmla="*/ 3158 h 10000"/>
              <a:gd name="connsiteX7" fmla="*/ 1184 w 10000"/>
              <a:gd name="connsiteY7" fmla="*/ 3947 h 10000"/>
              <a:gd name="connsiteX8" fmla="*/ 1579 w 10000"/>
              <a:gd name="connsiteY8" fmla="*/ 5000 h 10000"/>
              <a:gd name="connsiteX9" fmla="*/ 2237 w 10000"/>
              <a:gd name="connsiteY9" fmla="*/ 5789 h 10000"/>
              <a:gd name="connsiteX10" fmla="*/ 2895 w 10000"/>
              <a:gd name="connsiteY10" fmla="*/ 6579 h 10000"/>
              <a:gd name="connsiteX11" fmla="*/ 3684 w 10000"/>
              <a:gd name="connsiteY11" fmla="*/ 7368 h 10000"/>
              <a:gd name="connsiteX12" fmla="*/ 4605 w 10000"/>
              <a:gd name="connsiteY12" fmla="*/ 8158 h 10000"/>
              <a:gd name="connsiteX13" fmla="*/ 5658 w 10000"/>
              <a:gd name="connsiteY13" fmla="*/ 8684 h 10000"/>
              <a:gd name="connsiteX14" fmla="*/ 6974 w 10000"/>
              <a:gd name="connsiteY14" fmla="*/ 9211 h 10000"/>
              <a:gd name="connsiteX15" fmla="*/ 8421 w 10000"/>
              <a:gd name="connsiteY15" fmla="*/ 9737 h 10000"/>
              <a:gd name="connsiteX16" fmla="*/ 10000 w 10000"/>
              <a:gd name="connsiteY16" fmla="*/ 10000 h 10000"/>
              <a:gd name="connsiteX0" fmla="*/ 0 w 10000"/>
              <a:gd name="connsiteY0" fmla="*/ 0 h 10000"/>
              <a:gd name="connsiteX1" fmla="*/ 0 w 10000"/>
              <a:gd name="connsiteY1" fmla="*/ 263 h 10000"/>
              <a:gd name="connsiteX2" fmla="*/ 132 w 10000"/>
              <a:gd name="connsiteY2" fmla="*/ 526 h 10000"/>
              <a:gd name="connsiteX3" fmla="*/ 395 w 10000"/>
              <a:gd name="connsiteY3" fmla="*/ 1842 h 10000"/>
              <a:gd name="connsiteX4" fmla="*/ 526 w 10000"/>
              <a:gd name="connsiteY4" fmla="*/ 2368 h 10000"/>
              <a:gd name="connsiteX5" fmla="*/ 789 w 10000"/>
              <a:gd name="connsiteY5" fmla="*/ 3158 h 10000"/>
              <a:gd name="connsiteX6" fmla="*/ 1184 w 10000"/>
              <a:gd name="connsiteY6" fmla="*/ 3947 h 10000"/>
              <a:gd name="connsiteX7" fmla="*/ 1579 w 10000"/>
              <a:gd name="connsiteY7" fmla="*/ 5000 h 10000"/>
              <a:gd name="connsiteX8" fmla="*/ 2237 w 10000"/>
              <a:gd name="connsiteY8" fmla="*/ 5789 h 10000"/>
              <a:gd name="connsiteX9" fmla="*/ 2895 w 10000"/>
              <a:gd name="connsiteY9" fmla="*/ 6579 h 10000"/>
              <a:gd name="connsiteX10" fmla="*/ 3684 w 10000"/>
              <a:gd name="connsiteY10" fmla="*/ 7368 h 10000"/>
              <a:gd name="connsiteX11" fmla="*/ 4605 w 10000"/>
              <a:gd name="connsiteY11" fmla="*/ 8158 h 10000"/>
              <a:gd name="connsiteX12" fmla="*/ 5658 w 10000"/>
              <a:gd name="connsiteY12" fmla="*/ 8684 h 10000"/>
              <a:gd name="connsiteX13" fmla="*/ 6974 w 10000"/>
              <a:gd name="connsiteY13" fmla="*/ 9211 h 10000"/>
              <a:gd name="connsiteX14" fmla="*/ 8421 w 10000"/>
              <a:gd name="connsiteY14" fmla="*/ 9737 h 10000"/>
              <a:gd name="connsiteX15" fmla="*/ 10000 w 10000"/>
              <a:gd name="connsiteY15" fmla="*/ 10000 h 10000"/>
              <a:gd name="connsiteX0" fmla="*/ 0 w 10000"/>
              <a:gd name="connsiteY0" fmla="*/ 0 h 10000"/>
              <a:gd name="connsiteX1" fmla="*/ 0 w 10000"/>
              <a:gd name="connsiteY1" fmla="*/ 263 h 10000"/>
              <a:gd name="connsiteX2" fmla="*/ 132 w 10000"/>
              <a:gd name="connsiteY2" fmla="*/ 526 h 10000"/>
              <a:gd name="connsiteX3" fmla="*/ 395 w 10000"/>
              <a:gd name="connsiteY3" fmla="*/ 1842 h 10000"/>
              <a:gd name="connsiteX4" fmla="*/ 526 w 10000"/>
              <a:gd name="connsiteY4" fmla="*/ 2368 h 10000"/>
              <a:gd name="connsiteX5" fmla="*/ 789 w 10000"/>
              <a:gd name="connsiteY5" fmla="*/ 3158 h 10000"/>
              <a:gd name="connsiteX6" fmla="*/ 1184 w 10000"/>
              <a:gd name="connsiteY6" fmla="*/ 3947 h 10000"/>
              <a:gd name="connsiteX7" fmla="*/ 1579 w 10000"/>
              <a:gd name="connsiteY7" fmla="*/ 5000 h 10000"/>
              <a:gd name="connsiteX8" fmla="*/ 2237 w 10000"/>
              <a:gd name="connsiteY8" fmla="*/ 5789 h 10000"/>
              <a:gd name="connsiteX9" fmla="*/ 2895 w 10000"/>
              <a:gd name="connsiteY9" fmla="*/ 6579 h 10000"/>
              <a:gd name="connsiteX10" fmla="*/ 3684 w 10000"/>
              <a:gd name="connsiteY10" fmla="*/ 7368 h 10000"/>
              <a:gd name="connsiteX11" fmla="*/ 4605 w 10000"/>
              <a:gd name="connsiteY11" fmla="*/ 8158 h 10000"/>
              <a:gd name="connsiteX12" fmla="*/ 5658 w 10000"/>
              <a:gd name="connsiteY12" fmla="*/ 8684 h 10000"/>
              <a:gd name="connsiteX13" fmla="*/ 6974 w 10000"/>
              <a:gd name="connsiteY13" fmla="*/ 9211 h 10000"/>
              <a:gd name="connsiteX14" fmla="*/ 8421 w 10000"/>
              <a:gd name="connsiteY14" fmla="*/ 9737 h 10000"/>
              <a:gd name="connsiteX15" fmla="*/ 10000 w 10000"/>
              <a:gd name="connsiteY15" fmla="*/ 10000 h 10000"/>
              <a:gd name="connsiteX0" fmla="*/ 0 w 10000"/>
              <a:gd name="connsiteY0" fmla="*/ 0 h 10000"/>
              <a:gd name="connsiteX1" fmla="*/ 0 w 10000"/>
              <a:gd name="connsiteY1" fmla="*/ 263 h 10000"/>
              <a:gd name="connsiteX2" fmla="*/ 395 w 10000"/>
              <a:gd name="connsiteY2" fmla="*/ 1842 h 10000"/>
              <a:gd name="connsiteX3" fmla="*/ 526 w 10000"/>
              <a:gd name="connsiteY3" fmla="*/ 2368 h 10000"/>
              <a:gd name="connsiteX4" fmla="*/ 789 w 10000"/>
              <a:gd name="connsiteY4" fmla="*/ 3158 h 10000"/>
              <a:gd name="connsiteX5" fmla="*/ 1184 w 10000"/>
              <a:gd name="connsiteY5" fmla="*/ 3947 h 10000"/>
              <a:gd name="connsiteX6" fmla="*/ 1579 w 10000"/>
              <a:gd name="connsiteY6" fmla="*/ 5000 h 10000"/>
              <a:gd name="connsiteX7" fmla="*/ 2237 w 10000"/>
              <a:gd name="connsiteY7" fmla="*/ 5789 h 10000"/>
              <a:gd name="connsiteX8" fmla="*/ 2895 w 10000"/>
              <a:gd name="connsiteY8" fmla="*/ 6579 h 10000"/>
              <a:gd name="connsiteX9" fmla="*/ 3684 w 10000"/>
              <a:gd name="connsiteY9" fmla="*/ 7368 h 10000"/>
              <a:gd name="connsiteX10" fmla="*/ 4605 w 10000"/>
              <a:gd name="connsiteY10" fmla="*/ 8158 h 10000"/>
              <a:gd name="connsiteX11" fmla="*/ 5658 w 10000"/>
              <a:gd name="connsiteY11" fmla="*/ 8684 h 10000"/>
              <a:gd name="connsiteX12" fmla="*/ 6974 w 10000"/>
              <a:gd name="connsiteY12" fmla="*/ 9211 h 10000"/>
              <a:gd name="connsiteX13" fmla="*/ 8421 w 10000"/>
              <a:gd name="connsiteY13" fmla="*/ 9737 h 10000"/>
              <a:gd name="connsiteX14" fmla="*/ 10000 w 10000"/>
              <a:gd name="connsiteY14" fmla="*/ 10000 h 10000"/>
              <a:gd name="connsiteX0" fmla="*/ 0 w 10000"/>
              <a:gd name="connsiteY0" fmla="*/ 0 h 10000"/>
              <a:gd name="connsiteX1" fmla="*/ 0 w 10000"/>
              <a:gd name="connsiteY1" fmla="*/ 263 h 10000"/>
              <a:gd name="connsiteX2" fmla="*/ 395 w 10000"/>
              <a:gd name="connsiteY2" fmla="*/ 1842 h 10000"/>
              <a:gd name="connsiteX3" fmla="*/ 526 w 10000"/>
              <a:gd name="connsiteY3" fmla="*/ 2368 h 10000"/>
              <a:gd name="connsiteX4" fmla="*/ 789 w 10000"/>
              <a:gd name="connsiteY4" fmla="*/ 3158 h 10000"/>
              <a:gd name="connsiteX5" fmla="*/ 1184 w 10000"/>
              <a:gd name="connsiteY5" fmla="*/ 3947 h 10000"/>
              <a:gd name="connsiteX6" fmla="*/ 1579 w 10000"/>
              <a:gd name="connsiteY6" fmla="*/ 5000 h 10000"/>
              <a:gd name="connsiteX7" fmla="*/ 2237 w 10000"/>
              <a:gd name="connsiteY7" fmla="*/ 5789 h 10000"/>
              <a:gd name="connsiteX8" fmla="*/ 2895 w 10000"/>
              <a:gd name="connsiteY8" fmla="*/ 6579 h 10000"/>
              <a:gd name="connsiteX9" fmla="*/ 3684 w 10000"/>
              <a:gd name="connsiteY9" fmla="*/ 7368 h 10000"/>
              <a:gd name="connsiteX10" fmla="*/ 4605 w 10000"/>
              <a:gd name="connsiteY10" fmla="*/ 8158 h 10000"/>
              <a:gd name="connsiteX11" fmla="*/ 5658 w 10000"/>
              <a:gd name="connsiteY11" fmla="*/ 8684 h 10000"/>
              <a:gd name="connsiteX12" fmla="*/ 6974 w 10000"/>
              <a:gd name="connsiteY12" fmla="*/ 9211 h 10000"/>
              <a:gd name="connsiteX13" fmla="*/ 8421 w 10000"/>
              <a:gd name="connsiteY13" fmla="*/ 9737 h 10000"/>
              <a:gd name="connsiteX14" fmla="*/ 10000 w 10000"/>
              <a:gd name="connsiteY14" fmla="*/ 10000 h 10000"/>
              <a:gd name="connsiteX0" fmla="*/ 0 w 10000"/>
              <a:gd name="connsiteY0" fmla="*/ 0 h 10000"/>
              <a:gd name="connsiteX1" fmla="*/ 395 w 10000"/>
              <a:gd name="connsiteY1" fmla="*/ 1842 h 10000"/>
              <a:gd name="connsiteX2" fmla="*/ 526 w 10000"/>
              <a:gd name="connsiteY2" fmla="*/ 2368 h 10000"/>
              <a:gd name="connsiteX3" fmla="*/ 789 w 10000"/>
              <a:gd name="connsiteY3" fmla="*/ 3158 h 10000"/>
              <a:gd name="connsiteX4" fmla="*/ 1184 w 10000"/>
              <a:gd name="connsiteY4" fmla="*/ 3947 h 10000"/>
              <a:gd name="connsiteX5" fmla="*/ 1579 w 10000"/>
              <a:gd name="connsiteY5" fmla="*/ 5000 h 10000"/>
              <a:gd name="connsiteX6" fmla="*/ 2237 w 10000"/>
              <a:gd name="connsiteY6" fmla="*/ 5789 h 10000"/>
              <a:gd name="connsiteX7" fmla="*/ 2895 w 10000"/>
              <a:gd name="connsiteY7" fmla="*/ 6579 h 10000"/>
              <a:gd name="connsiteX8" fmla="*/ 3684 w 10000"/>
              <a:gd name="connsiteY8" fmla="*/ 7368 h 10000"/>
              <a:gd name="connsiteX9" fmla="*/ 4605 w 10000"/>
              <a:gd name="connsiteY9" fmla="*/ 8158 h 10000"/>
              <a:gd name="connsiteX10" fmla="*/ 5658 w 10000"/>
              <a:gd name="connsiteY10" fmla="*/ 8684 h 10000"/>
              <a:gd name="connsiteX11" fmla="*/ 6974 w 10000"/>
              <a:gd name="connsiteY11" fmla="*/ 9211 h 10000"/>
              <a:gd name="connsiteX12" fmla="*/ 8421 w 10000"/>
              <a:gd name="connsiteY12" fmla="*/ 9737 h 10000"/>
              <a:gd name="connsiteX13" fmla="*/ 10000 w 10000"/>
              <a:gd name="connsiteY13" fmla="*/ 10000 h 10000"/>
              <a:gd name="connsiteX0" fmla="*/ 0 w 10000"/>
              <a:gd name="connsiteY0" fmla="*/ 0 h 10000"/>
              <a:gd name="connsiteX1" fmla="*/ 321 w 10000"/>
              <a:gd name="connsiteY1" fmla="*/ 1619 h 10000"/>
              <a:gd name="connsiteX2" fmla="*/ 526 w 10000"/>
              <a:gd name="connsiteY2" fmla="*/ 2368 h 10000"/>
              <a:gd name="connsiteX3" fmla="*/ 789 w 10000"/>
              <a:gd name="connsiteY3" fmla="*/ 3158 h 10000"/>
              <a:gd name="connsiteX4" fmla="*/ 1184 w 10000"/>
              <a:gd name="connsiteY4" fmla="*/ 3947 h 10000"/>
              <a:gd name="connsiteX5" fmla="*/ 1579 w 10000"/>
              <a:gd name="connsiteY5" fmla="*/ 5000 h 10000"/>
              <a:gd name="connsiteX6" fmla="*/ 2237 w 10000"/>
              <a:gd name="connsiteY6" fmla="*/ 5789 h 10000"/>
              <a:gd name="connsiteX7" fmla="*/ 2895 w 10000"/>
              <a:gd name="connsiteY7" fmla="*/ 6579 h 10000"/>
              <a:gd name="connsiteX8" fmla="*/ 3684 w 10000"/>
              <a:gd name="connsiteY8" fmla="*/ 7368 h 10000"/>
              <a:gd name="connsiteX9" fmla="*/ 4605 w 10000"/>
              <a:gd name="connsiteY9" fmla="*/ 8158 h 10000"/>
              <a:gd name="connsiteX10" fmla="*/ 5658 w 10000"/>
              <a:gd name="connsiteY10" fmla="*/ 8684 h 10000"/>
              <a:gd name="connsiteX11" fmla="*/ 6974 w 10000"/>
              <a:gd name="connsiteY11" fmla="*/ 9211 h 10000"/>
              <a:gd name="connsiteX12" fmla="*/ 8421 w 10000"/>
              <a:gd name="connsiteY12" fmla="*/ 9737 h 10000"/>
              <a:gd name="connsiteX13" fmla="*/ 10000 w 10000"/>
              <a:gd name="connsiteY13" fmla="*/ 10000 h 10000"/>
              <a:gd name="connsiteX0" fmla="*/ 0 w 10000"/>
              <a:gd name="connsiteY0" fmla="*/ 0 h 10000"/>
              <a:gd name="connsiteX1" fmla="*/ 321 w 10000"/>
              <a:gd name="connsiteY1" fmla="*/ 1619 h 10000"/>
              <a:gd name="connsiteX2" fmla="*/ 526 w 10000"/>
              <a:gd name="connsiteY2" fmla="*/ 2368 h 10000"/>
              <a:gd name="connsiteX3" fmla="*/ 789 w 10000"/>
              <a:gd name="connsiteY3" fmla="*/ 3158 h 10000"/>
              <a:gd name="connsiteX4" fmla="*/ 1579 w 10000"/>
              <a:gd name="connsiteY4" fmla="*/ 5000 h 10000"/>
              <a:gd name="connsiteX5" fmla="*/ 2237 w 10000"/>
              <a:gd name="connsiteY5" fmla="*/ 5789 h 10000"/>
              <a:gd name="connsiteX6" fmla="*/ 2895 w 10000"/>
              <a:gd name="connsiteY6" fmla="*/ 6579 h 10000"/>
              <a:gd name="connsiteX7" fmla="*/ 3684 w 10000"/>
              <a:gd name="connsiteY7" fmla="*/ 7368 h 10000"/>
              <a:gd name="connsiteX8" fmla="*/ 4605 w 10000"/>
              <a:gd name="connsiteY8" fmla="*/ 8158 h 10000"/>
              <a:gd name="connsiteX9" fmla="*/ 5658 w 10000"/>
              <a:gd name="connsiteY9" fmla="*/ 8684 h 10000"/>
              <a:gd name="connsiteX10" fmla="*/ 6974 w 10000"/>
              <a:gd name="connsiteY10" fmla="*/ 9211 h 10000"/>
              <a:gd name="connsiteX11" fmla="*/ 8421 w 10000"/>
              <a:gd name="connsiteY11" fmla="*/ 9737 h 10000"/>
              <a:gd name="connsiteX12" fmla="*/ 10000 w 10000"/>
              <a:gd name="connsiteY1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132" y="614"/>
                  <a:pt x="189" y="1005"/>
                  <a:pt x="321" y="1619"/>
                </a:cubicBezTo>
                <a:cubicBezTo>
                  <a:pt x="365" y="1794"/>
                  <a:pt x="482" y="2193"/>
                  <a:pt x="526" y="2368"/>
                </a:cubicBezTo>
                <a:cubicBezTo>
                  <a:pt x="614" y="2631"/>
                  <a:pt x="701" y="2895"/>
                  <a:pt x="789" y="3158"/>
                </a:cubicBezTo>
                <a:lnTo>
                  <a:pt x="1579" y="5000"/>
                </a:lnTo>
                <a:lnTo>
                  <a:pt x="2237" y="5789"/>
                </a:lnTo>
                <a:lnTo>
                  <a:pt x="2895" y="6579"/>
                </a:lnTo>
                <a:lnTo>
                  <a:pt x="3684" y="7368"/>
                </a:lnTo>
                <a:lnTo>
                  <a:pt x="4605" y="8158"/>
                </a:lnTo>
                <a:lnTo>
                  <a:pt x="5658" y="8684"/>
                </a:lnTo>
                <a:lnTo>
                  <a:pt x="6974" y="9211"/>
                </a:lnTo>
                <a:lnTo>
                  <a:pt x="8421" y="9737"/>
                </a:lnTo>
                <a:lnTo>
                  <a:pt x="10000" y="10000"/>
                </a:lnTo>
              </a:path>
            </a:pathLst>
          </a:custGeom>
          <a:noFill/>
          <a:ln w="254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sp>
        <p:nvSpPr>
          <p:cNvPr id="52" name="橢圓 51"/>
          <p:cNvSpPr/>
          <p:nvPr/>
        </p:nvSpPr>
        <p:spPr>
          <a:xfrm>
            <a:off x="5090686" y="3840245"/>
            <a:ext cx="85725" cy="85725"/>
          </a:xfrm>
          <a:prstGeom prst="ellipse">
            <a:avLst/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橢圓 52"/>
          <p:cNvSpPr/>
          <p:nvPr/>
        </p:nvSpPr>
        <p:spPr>
          <a:xfrm>
            <a:off x="5082752" y="2653240"/>
            <a:ext cx="85725" cy="857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橢圓 53"/>
          <p:cNvSpPr/>
          <p:nvPr/>
        </p:nvSpPr>
        <p:spPr>
          <a:xfrm>
            <a:off x="5084220" y="5093023"/>
            <a:ext cx="85725" cy="857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手繪多邊形: 圖案 2">
            <a:extLst>
              <a:ext uri="{FF2B5EF4-FFF2-40B4-BE49-F238E27FC236}">
                <a16:creationId xmlns:a16="http://schemas.microsoft.com/office/drawing/2014/main" id="{6B7E83F9-F4B0-41D5-BD17-658A7968EDFB}"/>
              </a:ext>
            </a:extLst>
          </p:cNvPr>
          <p:cNvSpPr/>
          <p:nvPr/>
        </p:nvSpPr>
        <p:spPr>
          <a:xfrm>
            <a:off x="3793400" y="3336710"/>
            <a:ext cx="2874873" cy="1165095"/>
          </a:xfrm>
          <a:custGeom>
            <a:avLst/>
            <a:gdLst>
              <a:gd name="connsiteX0" fmla="*/ 0 w 2874873"/>
              <a:gd name="connsiteY0" fmla="*/ 1031443 h 1031443"/>
              <a:gd name="connsiteX1" fmla="*/ 709574 w 2874873"/>
              <a:gd name="connsiteY1" fmla="*/ 877824 h 1031443"/>
              <a:gd name="connsiteX2" fmla="*/ 1192377 w 2874873"/>
              <a:gd name="connsiteY2" fmla="*/ 614477 h 1031443"/>
              <a:gd name="connsiteX3" fmla="*/ 1521561 w 2874873"/>
              <a:gd name="connsiteY3" fmla="*/ 307238 h 1031443"/>
              <a:gd name="connsiteX4" fmla="*/ 2157984 w 2874873"/>
              <a:gd name="connsiteY4" fmla="*/ 117043 h 1031443"/>
              <a:gd name="connsiteX5" fmla="*/ 2874873 w 2874873"/>
              <a:gd name="connsiteY5" fmla="*/ 0 h 1031443"/>
              <a:gd name="connsiteX0" fmla="*/ 0 w 2874873"/>
              <a:gd name="connsiteY0" fmla="*/ 1031443 h 1031443"/>
              <a:gd name="connsiteX1" fmla="*/ 709574 w 2874873"/>
              <a:gd name="connsiteY1" fmla="*/ 877824 h 1031443"/>
              <a:gd name="connsiteX2" fmla="*/ 1192377 w 2874873"/>
              <a:gd name="connsiteY2" fmla="*/ 614477 h 1031443"/>
              <a:gd name="connsiteX3" fmla="*/ 1521561 w 2874873"/>
              <a:gd name="connsiteY3" fmla="*/ 307238 h 1031443"/>
              <a:gd name="connsiteX4" fmla="*/ 2157984 w 2874873"/>
              <a:gd name="connsiteY4" fmla="*/ 117043 h 1031443"/>
              <a:gd name="connsiteX5" fmla="*/ 2874873 w 2874873"/>
              <a:gd name="connsiteY5" fmla="*/ 0 h 1031443"/>
              <a:gd name="connsiteX0" fmla="*/ 0 w 2874873"/>
              <a:gd name="connsiteY0" fmla="*/ 1031443 h 1031443"/>
              <a:gd name="connsiteX1" fmla="*/ 709574 w 2874873"/>
              <a:gd name="connsiteY1" fmla="*/ 877824 h 1031443"/>
              <a:gd name="connsiteX2" fmla="*/ 1192377 w 2874873"/>
              <a:gd name="connsiteY2" fmla="*/ 614477 h 1031443"/>
              <a:gd name="connsiteX3" fmla="*/ 1521561 w 2874873"/>
              <a:gd name="connsiteY3" fmla="*/ 307238 h 1031443"/>
              <a:gd name="connsiteX4" fmla="*/ 2157984 w 2874873"/>
              <a:gd name="connsiteY4" fmla="*/ 117043 h 1031443"/>
              <a:gd name="connsiteX5" fmla="*/ 2874873 w 2874873"/>
              <a:gd name="connsiteY5" fmla="*/ 0 h 1031443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521561 w 2874873"/>
              <a:gd name="connsiteY3" fmla="*/ 285293 h 1009498"/>
              <a:gd name="connsiteX4" fmla="*/ 2157984 w 2874873"/>
              <a:gd name="connsiteY4" fmla="*/ 95098 h 1009498"/>
              <a:gd name="connsiteX5" fmla="*/ 2874873 w 2874873"/>
              <a:gd name="connsiteY5" fmla="*/ 0 h 1009498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521561 w 2874873"/>
              <a:gd name="connsiteY3" fmla="*/ 285293 h 1009498"/>
              <a:gd name="connsiteX4" fmla="*/ 2157984 w 2874873"/>
              <a:gd name="connsiteY4" fmla="*/ 95098 h 1009498"/>
              <a:gd name="connsiteX5" fmla="*/ 2874873 w 2874873"/>
              <a:gd name="connsiteY5" fmla="*/ 0 h 1009498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521561 w 2874873"/>
              <a:gd name="connsiteY3" fmla="*/ 285293 h 1009498"/>
              <a:gd name="connsiteX4" fmla="*/ 2157984 w 2874873"/>
              <a:gd name="connsiteY4" fmla="*/ 87783 h 1009498"/>
              <a:gd name="connsiteX5" fmla="*/ 2874873 w 2874873"/>
              <a:gd name="connsiteY5" fmla="*/ 0 h 1009498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609343 w 2874873"/>
              <a:gd name="connsiteY3" fmla="*/ 248717 h 1009498"/>
              <a:gd name="connsiteX4" fmla="*/ 2157984 w 2874873"/>
              <a:gd name="connsiteY4" fmla="*/ 87783 h 1009498"/>
              <a:gd name="connsiteX5" fmla="*/ 2874873 w 2874873"/>
              <a:gd name="connsiteY5" fmla="*/ 0 h 1009498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609343 w 2874873"/>
              <a:gd name="connsiteY3" fmla="*/ 248717 h 1009498"/>
              <a:gd name="connsiteX4" fmla="*/ 2150669 w 2874873"/>
              <a:gd name="connsiteY4" fmla="*/ 65837 h 1009498"/>
              <a:gd name="connsiteX5" fmla="*/ 2874873 w 2874873"/>
              <a:gd name="connsiteY5" fmla="*/ 0 h 1009498"/>
              <a:gd name="connsiteX0" fmla="*/ 0 w 2874873"/>
              <a:gd name="connsiteY0" fmla="*/ 1009498 h 1009498"/>
              <a:gd name="connsiteX1" fmla="*/ 709574 w 2874873"/>
              <a:gd name="connsiteY1" fmla="*/ 855879 h 1009498"/>
              <a:gd name="connsiteX2" fmla="*/ 1192377 w 2874873"/>
              <a:gd name="connsiteY2" fmla="*/ 592532 h 1009498"/>
              <a:gd name="connsiteX3" fmla="*/ 1609343 w 2874873"/>
              <a:gd name="connsiteY3" fmla="*/ 248717 h 1009498"/>
              <a:gd name="connsiteX4" fmla="*/ 2150669 w 2874873"/>
              <a:gd name="connsiteY4" fmla="*/ 65837 h 1009498"/>
              <a:gd name="connsiteX5" fmla="*/ 2874873 w 2874873"/>
              <a:gd name="connsiteY5" fmla="*/ 0 h 100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4873" h="1009498">
                <a:moveTo>
                  <a:pt x="0" y="1009498"/>
                </a:moveTo>
                <a:cubicBezTo>
                  <a:pt x="270052" y="996696"/>
                  <a:pt x="510845" y="925373"/>
                  <a:pt x="709574" y="855879"/>
                </a:cubicBezTo>
                <a:cubicBezTo>
                  <a:pt x="908303" y="786385"/>
                  <a:pt x="1042416" y="693726"/>
                  <a:pt x="1192377" y="592532"/>
                </a:cubicBezTo>
                <a:cubicBezTo>
                  <a:pt x="1342338" y="491338"/>
                  <a:pt x="1449628" y="336500"/>
                  <a:pt x="1609343" y="248717"/>
                </a:cubicBezTo>
                <a:cubicBezTo>
                  <a:pt x="1769058" y="160934"/>
                  <a:pt x="1939747" y="107290"/>
                  <a:pt x="2150669" y="65837"/>
                </a:cubicBezTo>
                <a:cubicBezTo>
                  <a:pt x="2361591" y="24384"/>
                  <a:pt x="2614574" y="3657"/>
                  <a:pt x="2874873" y="0"/>
                </a:cubicBezTo>
              </a:path>
            </a:pathLst>
          </a:cu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6497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= (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– 1)</a:t>
            </a:r>
            <a:r>
              <a:rPr lang="en-US" altLang="zh-TW" baseline="30000">
                <a:latin typeface="Times New Roman" pitchFamily="18" charset="0"/>
              </a:rPr>
              <a:t>2</a:t>
            </a:r>
          </a:p>
        </p:txBody>
      </p:sp>
      <p:sp>
        <p:nvSpPr>
          <p:cNvPr id="640008" name="Line 8"/>
          <p:cNvSpPr>
            <a:spLocks noChangeShapeType="1"/>
          </p:cNvSpPr>
          <p:nvPr/>
        </p:nvSpPr>
        <p:spPr bwMode="auto">
          <a:xfrm>
            <a:off x="966788" y="3473450"/>
            <a:ext cx="153987" cy="1588"/>
          </a:xfrm>
          <a:prstGeom prst="line">
            <a:avLst/>
          </a:prstGeom>
          <a:noFill/>
          <a:ln w="22225">
            <a:solidFill>
              <a:srgbClr val="00A8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09" name="Line 9"/>
          <p:cNvSpPr>
            <a:spLocks noChangeShapeType="1"/>
          </p:cNvSpPr>
          <p:nvPr/>
        </p:nvSpPr>
        <p:spPr bwMode="auto">
          <a:xfrm>
            <a:off x="1033463" y="2101850"/>
            <a:ext cx="1587" cy="7524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10" name="Line 10"/>
          <p:cNvSpPr>
            <a:spLocks noChangeShapeType="1"/>
          </p:cNvSpPr>
          <p:nvPr/>
        </p:nvSpPr>
        <p:spPr bwMode="auto">
          <a:xfrm>
            <a:off x="1033463" y="2854325"/>
            <a:ext cx="1587" cy="13049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11" name="Freeform 11"/>
          <p:cNvSpPr>
            <a:spLocks/>
          </p:cNvSpPr>
          <p:nvPr/>
        </p:nvSpPr>
        <p:spPr bwMode="auto">
          <a:xfrm>
            <a:off x="1003923" y="2787650"/>
            <a:ext cx="65087" cy="111125"/>
          </a:xfrm>
          <a:custGeom>
            <a:avLst/>
            <a:gdLst>
              <a:gd name="T0" fmla="*/ 14 w 41"/>
              <a:gd name="T1" fmla="*/ 42 h 70"/>
              <a:gd name="T2" fmla="*/ 0 w 41"/>
              <a:gd name="T3" fmla="*/ 70 h 70"/>
              <a:gd name="T4" fmla="*/ 14 w 41"/>
              <a:gd name="T5" fmla="*/ 0 h 70"/>
              <a:gd name="T6" fmla="*/ 41 w 41"/>
              <a:gd name="T7" fmla="*/ 70 h 70"/>
              <a:gd name="T8" fmla="*/ 14 w 41"/>
              <a:gd name="T9" fmla="*/ 42 h 70"/>
              <a:gd name="T10" fmla="*/ 14 w 41"/>
              <a:gd name="T11" fmla="*/ 42 h 70"/>
              <a:gd name="T12" fmla="*/ 14 w 41"/>
              <a:gd name="T13" fmla="*/ 4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4" y="42"/>
                </a:moveTo>
                <a:lnTo>
                  <a:pt x="0" y="70"/>
                </a:lnTo>
                <a:lnTo>
                  <a:pt x="14" y="0"/>
                </a:lnTo>
                <a:lnTo>
                  <a:pt x="41" y="70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40012" name="Line 12"/>
          <p:cNvSpPr>
            <a:spLocks noChangeShapeType="1"/>
          </p:cNvSpPr>
          <p:nvPr/>
        </p:nvSpPr>
        <p:spPr bwMode="auto">
          <a:xfrm>
            <a:off x="1033463" y="4159250"/>
            <a:ext cx="1587" cy="9731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13" name="Freeform 13"/>
          <p:cNvSpPr>
            <a:spLocks/>
          </p:cNvSpPr>
          <p:nvPr/>
        </p:nvSpPr>
        <p:spPr bwMode="auto">
          <a:xfrm>
            <a:off x="1003923" y="4092575"/>
            <a:ext cx="65087" cy="88900"/>
          </a:xfrm>
          <a:custGeom>
            <a:avLst/>
            <a:gdLst>
              <a:gd name="T0" fmla="*/ 14 w 41"/>
              <a:gd name="T1" fmla="*/ 42 h 56"/>
              <a:gd name="T2" fmla="*/ 0 w 41"/>
              <a:gd name="T3" fmla="*/ 56 h 56"/>
              <a:gd name="T4" fmla="*/ 14 w 41"/>
              <a:gd name="T5" fmla="*/ 0 h 56"/>
              <a:gd name="T6" fmla="*/ 41 w 41"/>
              <a:gd name="T7" fmla="*/ 56 h 56"/>
              <a:gd name="T8" fmla="*/ 14 w 41"/>
              <a:gd name="T9" fmla="*/ 42 h 56"/>
              <a:gd name="T10" fmla="*/ 14 w 41"/>
              <a:gd name="T11" fmla="*/ 42 h 56"/>
              <a:gd name="T12" fmla="*/ 14 w 41"/>
              <a:gd name="T13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56">
                <a:moveTo>
                  <a:pt x="14" y="42"/>
                </a:moveTo>
                <a:lnTo>
                  <a:pt x="0" y="56"/>
                </a:lnTo>
                <a:lnTo>
                  <a:pt x="14" y="0"/>
                </a:lnTo>
                <a:lnTo>
                  <a:pt x="41" y="56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40014" name="Rectangle 14"/>
          <p:cNvSpPr>
            <a:spLocks noChangeArrowheads="1"/>
          </p:cNvSpPr>
          <p:nvPr/>
        </p:nvSpPr>
        <p:spPr bwMode="auto">
          <a:xfrm>
            <a:off x="1187450" y="3341688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15" name="Rectangle 15"/>
          <p:cNvSpPr>
            <a:spLocks noChangeArrowheads="1"/>
          </p:cNvSpPr>
          <p:nvPr/>
        </p:nvSpPr>
        <p:spPr bwMode="auto">
          <a:xfrm>
            <a:off x="900113" y="1947863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36" name="Rectangle 36"/>
          <p:cNvSpPr>
            <a:spLocks noChangeArrowheads="1"/>
          </p:cNvSpPr>
          <p:nvPr/>
        </p:nvSpPr>
        <p:spPr bwMode="auto">
          <a:xfrm>
            <a:off x="6824663" y="1972355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37" name="Rectangle 37"/>
          <p:cNvSpPr>
            <a:spLocks noChangeArrowheads="1"/>
          </p:cNvSpPr>
          <p:nvPr/>
        </p:nvSpPr>
        <p:spPr bwMode="auto">
          <a:xfrm>
            <a:off x="6405563" y="2901042"/>
            <a:ext cx="587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38" name="Rectangle 38"/>
          <p:cNvSpPr>
            <a:spLocks noChangeArrowheads="1"/>
          </p:cNvSpPr>
          <p:nvPr/>
        </p:nvSpPr>
        <p:spPr bwMode="auto">
          <a:xfrm>
            <a:off x="6472238" y="2901042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39" name="Rectangle 39"/>
          <p:cNvSpPr>
            <a:spLocks noChangeArrowheads="1"/>
          </p:cNvSpPr>
          <p:nvPr/>
        </p:nvSpPr>
        <p:spPr bwMode="auto">
          <a:xfrm>
            <a:off x="6559550" y="2901042"/>
            <a:ext cx="444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,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0" name="Rectangle 40"/>
          <p:cNvSpPr>
            <a:spLocks noChangeArrowheads="1"/>
          </p:cNvSpPr>
          <p:nvPr/>
        </p:nvSpPr>
        <p:spPr bwMode="auto">
          <a:xfrm>
            <a:off x="6648450" y="2901042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1" name="Rectangle 41"/>
          <p:cNvSpPr>
            <a:spLocks noChangeArrowheads="1"/>
          </p:cNvSpPr>
          <p:nvPr/>
        </p:nvSpPr>
        <p:spPr bwMode="auto">
          <a:xfrm>
            <a:off x="6737350" y="2901042"/>
            <a:ext cx="587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2" name="Rectangle 42"/>
          <p:cNvSpPr>
            <a:spLocks noChangeArrowheads="1"/>
          </p:cNvSpPr>
          <p:nvPr/>
        </p:nvSpPr>
        <p:spPr bwMode="auto">
          <a:xfrm>
            <a:off x="7797800" y="3101067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3" name="Rectangle 43"/>
          <p:cNvSpPr>
            <a:spLocks noChangeArrowheads="1"/>
          </p:cNvSpPr>
          <p:nvPr/>
        </p:nvSpPr>
        <p:spPr bwMode="auto">
          <a:xfrm>
            <a:off x="7908925" y="3101067"/>
            <a:ext cx="1000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4" name="Rectangle 44"/>
          <p:cNvSpPr>
            <a:spLocks noChangeArrowheads="1"/>
          </p:cNvSpPr>
          <p:nvPr/>
        </p:nvSpPr>
        <p:spPr bwMode="auto">
          <a:xfrm>
            <a:off x="8062913" y="3101067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48" name="Rectangle 48"/>
          <p:cNvSpPr>
            <a:spLocks noChangeArrowheads="1"/>
          </p:cNvSpPr>
          <p:nvPr/>
        </p:nvSpPr>
        <p:spPr bwMode="auto">
          <a:xfrm>
            <a:off x="3398838" y="1947863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3" name="Rectangle 53"/>
          <p:cNvSpPr>
            <a:spLocks noChangeArrowheads="1"/>
          </p:cNvSpPr>
          <p:nvPr/>
        </p:nvSpPr>
        <p:spPr bwMode="auto">
          <a:xfrm>
            <a:off x="3929063" y="3163888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4" name="Rectangle 54"/>
          <p:cNvSpPr>
            <a:spLocks noChangeArrowheads="1"/>
          </p:cNvSpPr>
          <p:nvPr/>
        </p:nvSpPr>
        <p:spPr bwMode="auto">
          <a:xfrm>
            <a:off x="4062413" y="3163888"/>
            <a:ext cx="1000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5" name="Rectangle 55"/>
          <p:cNvSpPr>
            <a:spLocks noChangeArrowheads="1"/>
          </p:cNvSpPr>
          <p:nvPr/>
        </p:nvSpPr>
        <p:spPr bwMode="auto">
          <a:xfrm>
            <a:off x="4194175" y="3163888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6" name="Rectangle 56"/>
          <p:cNvSpPr>
            <a:spLocks noChangeArrowheads="1"/>
          </p:cNvSpPr>
          <p:nvPr/>
        </p:nvSpPr>
        <p:spPr bwMode="auto">
          <a:xfrm>
            <a:off x="3663950" y="4092575"/>
            <a:ext cx="587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7" name="Rectangle 57"/>
          <p:cNvSpPr>
            <a:spLocks noChangeArrowheads="1"/>
          </p:cNvSpPr>
          <p:nvPr/>
        </p:nvSpPr>
        <p:spPr bwMode="auto">
          <a:xfrm>
            <a:off x="3708400" y="4092575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58" name="Rectangle 58"/>
          <p:cNvSpPr>
            <a:spLocks noChangeArrowheads="1"/>
          </p:cNvSpPr>
          <p:nvPr/>
        </p:nvSpPr>
        <p:spPr bwMode="auto">
          <a:xfrm>
            <a:off x="3795713" y="4092575"/>
            <a:ext cx="444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,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60" name="Rectangle 60"/>
          <p:cNvSpPr>
            <a:spLocks noChangeArrowheads="1"/>
          </p:cNvSpPr>
          <p:nvPr/>
        </p:nvSpPr>
        <p:spPr bwMode="auto">
          <a:xfrm>
            <a:off x="3895810" y="4092575"/>
            <a:ext cx="17953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dirty="0">
                <a:solidFill>
                  <a:srgbClr val="000000"/>
                </a:solidFill>
                <a:latin typeface="Times New Roman" pitchFamily="18" charset="0"/>
              </a:rPr>
              <a:t>–1</a:t>
            </a:r>
            <a:endParaRPr lang="en-US" altLang="zh-TW" dirty="0">
              <a:latin typeface="Times New Roman" pitchFamily="18" charset="0"/>
            </a:endParaRPr>
          </a:p>
        </p:txBody>
      </p:sp>
      <p:sp>
        <p:nvSpPr>
          <p:cNvPr id="640061" name="Rectangle 61"/>
          <p:cNvSpPr>
            <a:spLocks noChangeArrowheads="1"/>
          </p:cNvSpPr>
          <p:nvPr/>
        </p:nvSpPr>
        <p:spPr bwMode="auto">
          <a:xfrm>
            <a:off x="4062413" y="4092575"/>
            <a:ext cx="587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62" name="Rectangle 62"/>
          <p:cNvSpPr>
            <a:spLocks noChangeArrowheads="1"/>
          </p:cNvSpPr>
          <p:nvPr/>
        </p:nvSpPr>
        <p:spPr bwMode="auto">
          <a:xfrm>
            <a:off x="5100638" y="3849688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63" name="Line 63"/>
          <p:cNvSpPr>
            <a:spLocks noChangeShapeType="1"/>
          </p:cNvSpPr>
          <p:nvPr/>
        </p:nvSpPr>
        <p:spPr bwMode="auto">
          <a:xfrm>
            <a:off x="1895475" y="3827463"/>
            <a:ext cx="3294063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4" name="Line 64"/>
          <p:cNvSpPr>
            <a:spLocks noChangeShapeType="1"/>
          </p:cNvSpPr>
          <p:nvPr/>
        </p:nvSpPr>
        <p:spPr bwMode="auto">
          <a:xfrm>
            <a:off x="3508375" y="2101850"/>
            <a:ext cx="1588" cy="30305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5" name="Line 65"/>
          <p:cNvSpPr>
            <a:spLocks noChangeShapeType="1"/>
          </p:cNvSpPr>
          <p:nvPr/>
        </p:nvSpPr>
        <p:spPr bwMode="auto">
          <a:xfrm>
            <a:off x="3443288" y="3052763"/>
            <a:ext cx="109537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6" name="Line 66"/>
          <p:cNvSpPr>
            <a:spLocks noChangeShapeType="1"/>
          </p:cNvSpPr>
          <p:nvPr/>
        </p:nvSpPr>
        <p:spPr bwMode="auto">
          <a:xfrm>
            <a:off x="1982788" y="3783013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7" name="Line 67"/>
          <p:cNvSpPr>
            <a:spLocks noChangeShapeType="1"/>
          </p:cNvSpPr>
          <p:nvPr/>
        </p:nvSpPr>
        <p:spPr bwMode="auto">
          <a:xfrm>
            <a:off x="3443288" y="2678113"/>
            <a:ext cx="109537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8" name="Line 68"/>
          <p:cNvSpPr>
            <a:spLocks noChangeShapeType="1"/>
          </p:cNvSpPr>
          <p:nvPr/>
        </p:nvSpPr>
        <p:spPr bwMode="auto">
          <a:xfrm>
            <a:off x="3443288" y="2324100"/>
            <a:ext cx="109537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69" name="Line 69"/>
          <p:cNvSpPr>
            <a:spLocks noChangeShapeType="1"/>
          </p:cNvSpPr>
          <p:nvPr/>
        </p:nvSpPr>
        <p:spPr bwMode="auto">
          <a:xfrm>
            <a:off x="2359025" y="3783013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0" name="Line 70"/>
          <p:cNvSpPr>
            <a:spLocks noChangeShapeType="1"/>
          </p:cNvSpPr>
          <p:nvPr/>
        </p:nvSpPr>
        <p:spPr bwMode="auto">
          <a:xfrm>
            <a:off x="2735263" y="3783013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1" name="Line 71"/>
          <p:cNvSpPr>
            <a:spLocks noChangeShapeType="1"/>
          </p:cNvSpPr>
          <p:nvPr/>
        </p:nvSpPr>
        <p:spPr bwMode="auto">
          <a:xfrm>
            <a:off x="3111500" y="3783013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2" name="Line 72"/>
          <p:cNvSpPr>
            <a:spLocks noChangeShapeType="1"/>
          </p:cNvSpPr>
          <p:nvPr/>
        </p:nvSpPr>
        <p:spPr bwMode="auto">
          <a:xfrm>
            <a:off x="3884613" y="3783013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3" name="Line 73"/>
          <p:cNvSpPr>
            <a:spLocks noChangeShapeType="1"/>
          </p:cNvSpPr>
          <p:nvPr/>
        </p:nvSpPr>
        <p:spPr bwMode="auto">
          <a:xfrm>
            <a:off x="4283075" y="3783013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4" name="Line 74"/>
          <p:cNvSpPr>
            <a:spLocks noChangeShapeType="1"/>
          </p:cNvSpPr>
          <p:nvPr/>
        </p:nvSpPr>
        <p:spPr bwMode="auto">
          <a:xfrm>
            <a:off x="4637088" y="3783013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5" name="Line 75"/>
          <p:cNvSpPr>
            <a:spLocks noChangeShapeType="1"/>
          </p:cNvSpPr>
          <p:nvPr/>
        </p:nvSpPr>
        <p:spPr bwMode="auto">
          <a:xfrm>
            <a:off x="5033963" y="3783013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6" name="Line 76"/>
          <p:cNvSpPr>
            <a:spLocks noChangeShapeType="1"/>
          </p:cNvSpPr>
          <p:nvPr/>
        </p:nvSpPr>
        <p:spPr bwMode="auto">
          <a:xfrm>
            <a:off x="3443288" y="4225925"/>
            <a:ext cx="109537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7" name="Line 77"/>
          <p:cNvSpPr>
            <a:spLocks noChangeShapeType="1"/>
          </p:cNvSpPr>
          <p:nvPr/>
        </p:nvSpPr>
        <p:spPr bwMode="auto">
          <a:xfrm>
            <a:off x="3443288" y="4600575"/>
            <a:ext cx="109537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8" name="Line 78"/>
          <p:cNvSpPr>
            <a:spLocks noChangeShapeType="1"/>
          </p:cNvSpPr>
          <p:nvPr/>
        </p:nvSpPr>
        <p:spPr bwMode="auto">
          <a:xfrm>
            <a:off x="3443288" y="4976813"/>
            <a:ext cx="109537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79" name="Line 79"/>
          <p:cNvSpPr>
            <a:spLocks noChangeShapeType="1"/>
          </p:cNvSpPr>
          <p:nvPr/>
        </p:nvSpPr>
        <p:spPr bwMode="auto">
          <a:xfrm>
            <a:off x="1895475" y="3429000"/>
            <a:ext cx="3294063" cy="1588"/>
          </a:xfrm>
          <a:prstGeom prst="line">
            <a:avLst/>
          </a:prstGeom>
          <a:noFill/>
          <a:ln w="22225">
            <a:solidFill>
              <a:srgbClr val="00A89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0" name="Line 80"/>
          <p:cNvSpPr>
            <a:spLocks noChangeShapeType="1"/>
          </p:cNvSpPr>
          <p:nvPr/>
        </p:nvSpPr>
        <p:spPr bwMode="auto">
          <a:xfrm flipV="1">
            <a:off x="3309938" y="2101850"/>
            <a:ext cx="1587" cy="3030538"/>
          </a:xfrm>
          <a:prstGeom prst="line">
            <a:avLst/>
          </a:prstGeom>
          <a:noFill/>
          <a:ln w="22225">
            <a:solidFill>
              <a:srgbClr val="00A89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1" name="Freeform 81"/>
          <p:cNvSpPr>
            <a:spLocks/>
          </p:cNvSpPr>
          <p:nvPr/>
        </p:nvSpPr>
        <p:spPr bwMode="auto">
          <a:xfrm>
            <a:off x="3421063" y="3495675"/>
            <a:ext cx="1768475" cy="1636713"/>
          </a:xfrm>
          <a:custGeom>
            <a:avLst/>
            <a:gdLst>
              <a:gd name="T0" fmla="*/ 0 w 80"/>
              <a:gd name="T1" fmla="*/ 74 h 74"/>
              <a:gd name="T2" fmla="*/ 0 w 80"/>
              <a:gd name="T3" fmla="*/ 71 h 74"/>
              <a:gd name="T4" fmla="*/ 0 w 80"/>
              <a:gd name="T5" fmla="*/ 64 h 74"/>
              <a:gd name="T6" fmla="*/ 0 w 80"/>
              <a:gd name="T7" fmla="*/ 56 h 74"/>
              <a:gd name="T8" fmla="*/ 1 w 80"/>
              <a:gd name="T9" fmla="*/ 47 h 74"/>
              <a:gd name="T10" fmla="*/ 3 w 80"/>
              <a:gd name="T11" fmla="*/ 38 h 74"/>
              <a:gd name="T12" fmla="*/ 5 w 80"/>
              <a:gd name="T13" fmla="*/ 29 h 74"/>
              <a:gd name="T14" fmla="*/ 8 w 80"/>
              <a:gd name="T15" fmla="*/ 21 h 74"/>
              <a:gd name="T16" fmla="*/ 12 w 80"/>
              <a:gd name="T17" fmla="*/ 15 h 74"/>
              <a:gd name="T18" fmla="*/ 13 w 80"/>
              <a:gd name="T19" fmla="*/ 14 h 74"/>
              <a:gd name="T20" fmla="*/ 16 w 80"/>
              <a:gd name="T21" fmla="*/ 12 h 74"/>
              <a:gd name="T22" fmla="*/ 20 w 80"/>
              <a:gd name="T23" fmla="*/ 10 h 74"/>
              <a:gd name="T24" fmla="*/ 27 w 80"/>
              <a:gd name="T25" fmla="*/ 7 h 74"/>
              <a:gd name="T26" fmla="*/ 35 w 80"/>
              <a:gd name="T27" fmla="*/ 5 h 74"/>
              <a:gd name="T28" fmla="*/ 47 w 80"/>
              <a:gd name="T29" fmla="*/ 3 h 74"/>
              <a:gd name="T30" fmla="*/ 62 w 80"/>
              <a:gd name="T31" fmla="*/ 1 h 74"/>
              <a:gd name="T32" fmla="*/ 80 w 80"/>
              <a:gd name="T3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74">
                <a:moveTo>
                  <a:pt x="0" y="74"/>
                </a:moveTo>
                <a:lnTo>
                  <a:pt x="0" y="71"/>
                </a:lnTo>
                <a:lnTo>
                  <a:pt x="0" y="64"/>
                </a:lnTo>
                <a:lnTo>
                  <a:pt x="0" y="56"/>
                </a:lnTo>
                <a:lnTo>
                  <a:pt x="1" y="47"/>
                </a:lnTo>
                <a:lnTo>
                  <a:pt x="3" y="38"/>
                </a:lnTo>
                <a:lnTo>
                  <a:pt x="5" y="29"/>
                </a:lnTo>
                <a:lnTo>
                  <a:pt x="8" y="21"/>
                </a:lnTo>
                <a:lnTo>
                  <a:pt x="12" y="15"/>
                </a:lnTo>
                <a:lnTo>
                  <a:pt x="13" y="14"/>
                </a:lnTo>
                <a:lnTo>
                  <a:pt x="16" y="12"/>
                </a:lnTo>
                <a:lnTo>
                  <a:pt x="20" y="10"/>
                </a:lnTo>
                <a:lnTo>
                  <a:pt x="27" y="7"/>
                </a:lnTo>
                <a:lnTo>
                  <a:pt x="35" y="5"/>
                </a:lnTo>
                <a:lnTo>
                  <a:pt x="47" y="3"/>
                </a:lnTo>
                <a:lnTo>
                  <a:pt x="62" y="1"/>
                </a:lnTo>
                <a:lnTo>
                  <a:pt x="80" y="0"/>
                </a:lnTo>
              </a:path>
            </a:pathLst>
          </a:custGeom>
          <a:noFill/>
          <a:ln w="22225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2" name="Freeform 82"/>
          <p:cNvSpPr>
            <a:spLocks/>
          </p:cNvSpPr>
          <p:nvPr/>
        </p:nvSpPr>
        <p:spPr bwMode="auto">
          <a:xfrm>
            <a:off x="1917700" y="2168525"/>
            <a:ext cx="1281113" cy="1193800"/>
          </a:xfrm>
          <a:custGeom>
            <a:avLst/>
            <a:gdLst>
              <a:gd name="T0" fmla="*/ 0 w 58"/>
              <a:gd name="T1" fmla="*/ 54 h 54"/>
              <a:gd name="T2" fmla="*/ 4 w 58"/>
              <a:gd name="T3" fmla="*/ 54 h 54"/>
              <a:gd name="T4" fmla="*/ 9 w 58"/>
              <a:gd name="T5" fmla="*/ 53 h 54"/>
              <a:gd name="T6" fmla="*/ 16 w 58"/>
              <a:gd name="T7" fmla="*/ 52 h 54"/>
              <a:gd name="T8" fmla="*/ 23 w 58"/>
              <a:gd name="T9" fmla="*/ 51 h 54"/>
              <a:gd name="T10" fmla="*/ 31 w 58"/>
              <a:gd name="T11" fmla="*/ 49 h 54"/>
              <a:gd name="T12" fmla="*/ 37 w 58"/>
              <a:gd name="T13" fmla="*/ 47 h 54"/>
              <a:gd name="T14" fmla="*/ 43 w 58"/>
              <a:gd name="T15" fmla="*/ 44 h 54"/>
              <a:gd name="T16" fmla="*/ 47 w 58"/>
              <a:gd name="T17" fmla="*/ 40 h 54"/>
              <a:gd name="T18" fmla="*/ 49 w 58"/>
              <a:gd name="T19" fmla="*/ 35 h 54"/>
              <a:gd name="T20" fmla="*/ 53 w 58"/>
              <a:gd name="T21" fmla="*/ 28 h 54"/>
              <a:gd name="T22" fmla="*/ 55 w 58"/>
              <a:gd name="T23" fmla="*/ 17 h 54"/>
              <a:gd name="T24" fmla="*/ 58 w 58"/>
              <a:gd name="T25" fmla="*/ 0 h 54"/>
              <a:gd name="connsiteX0" fmla="*/ 0 w 10000"/>
              <a:gd name="connsiteY0" fmla="*/ 10000 h 10000"/>
              <a:gd name="connsiteX1" fmla="*/ 690 w 10000"/>
              <a:gd name="connsiteY1" fmla="*/ 10000 h 10000"/>
              <a:gd name="connsiteX2" fmla="*/ 1552 w 10000"/>
              <a:gd name="connsiteY2" fmla="*/ 9815 h 10000"/>
              <a:gd name="connsiteX3" fmla="*/ 2759 w 10000"/>
              <a:gd name="connsiteY3" fmla="*/ 9630 h 10000"/>
              <a:gd name="connsiteX4" fmla="*/ 3966 w 10000"/>
              <a:gd name="connsiteY4" fmla="*/ 9444 h 10000"/>
              <a:gd name="connsiteX5" fmla="*/ 5345 w 10000"/>
              <a:gd name="connsiteY5" fmla="*/ 9074 h 10000"/>
              <a:gd name="connsiteX6" fmla="*/ 6379 w 10000"/>
              <a:gd name="connsiteY6" fmla="*/ 8704 h 10000"/>
              <a:gd name="connsiteX7" fmla="*/ 7414 w 10000"/>
              <a:gd name="connsiteY7" fmla="*/ 8148 h 10000"/>
              <a:gd name="connsiteX8" fmla="*/ 8103 w 10000"/>
              <a:gd name="connsiteY8" fmla="*/ 7407 h 10000"/>
              <a:gd name="connsiteX9" fmla="*/ 8767 w 10000"/>
              <a:gd name="connsiteY9" fmla="*/ 6413 h 10000"/>
              <a:gd name="connsiteX10" fmla="*/ 9138 w 10000"/>
              <a:gd name="connsiteY10" fmla="*/ 5185 h 10000"/>
              <a:gd name="connsiteX11" fmla="*/ 9483 w 10000"/>
              <a:gd name="connsiteY11" fmla="*/ 3148 h 10000"/>
              <a:gd name="connsiteX12" fmla="*/ 10000 w 10000"/>
              <a:gd name="connsiteY1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690" y="10000"/>
                </a:lnTo>
                <a:lnTo>
                  <a:pt x="1552" y="9815"/>
                </a:lnTo>
                <a:lnTo>
                  <a:pt x="2759" y="9630"/>
                </a:lnTo>
                <a:lnTo>
                  <a:pt x="3966" y="9444"/>
                </a:lnTo>
                <a:lnTo>
                  <a:pt x="5345" y="9074"/>
                </a:lnTo>
                <a:lnTo>
                  <a:pt x="6379" y="8704"/>
                </a:lnTo>
                <a:lnTo>
                  <a:pt x="7414" y="8148"/>
                </a:lnTo>
                <a:lnTo>
                  <a:pt x="8103" y="7407"/>
                </a:lnTo>
                <a:lnTo>
                  <a:pt x="8767" y="6413"/>
                </a:lnTo>
                <a:cubicBezTo>
                  <a:pt x="8891" y="6004"/>
                  <a:pt x="9014" y="5594"/>
                  <a:pt x="9138" y="5185"/>
                </a:cubicBezTo>
                <a:lnTo>
                  <a:pt x="9483" y="3148"/>
                </a:lnTo>
                <a:lnTo>
                  <a:pt x="10000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3" name="Rectangle 83"/>
          <p:cNvSpPr>
            <a:spLocks noChangeArrowheads="1"/>
          </p:cNvSpPr>
          <p:nvPr/>
        </p:nvSpPr>
        <p:spPr bwMode="auto">
          <a:xfrm>
            <a:off x="8572500" y="3851955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40084" name="Line 84"/>
          <p:cNvSpPr>
            <a:spLocks noChangeShapeType="1"/>
          </p:cNvSpPr>
          <p:nvPr/>
        </p:nvSpPr>
        <p:spPr bwMode="auto">
          <a:xfrm>
            <a:off x="5365750" y="3829730"/>
            <a:ext cx="3294063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5" name="Line 85"/>
          <p:cNvSpPr>
            <a:spLocks noChangeShapeType="1"/>
          </p:cNvSpPr>
          <p:nvPr/>
        </p:nvSpPr>
        <p:spPr bwMode="auto">
          <a:xfrm>
            <a:off x="6980238" y="2105705"/>
            <a:ext cx="1587" cy="30289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6" name="Line 86"/>
          <p:cNvSpPr>
            <a:spLocks noChangeShapeType="1"/>
          </p:cNvSpPr>
          <p:nvPr/>
        </p:nvSpPr>
        <p:spPr bwMode="auto">
          <a:xfrm>
            <a:off x="6913563" y="3055030"/>
            <a:ext cx="111125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7" name="Line 87"/>
          <p:cNvSpPr>
            <a:spLocks noChangeShapeType="1"/>
          </p:cNvSpPr>
          <p:nvPr/>
        </p:nvSpPr>
        <p:spPr bwMode="auto">
          <a:xfrm>
            <a:off x="5454650" y="3785280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8" name="Line 88"/>
          <p:cNvSpPr>
            <a:spLocks noChangeShapeType="1"/>
          </p:cNvSpPr>
          <p:nvPr/>
        </p:nvSpPr>
        <p:spPr bwMode="auto">
          <a:xfrm>
            <a:off x="6913563" y="2680380"/>
            <a:ext cx="111125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89" name="Line 89"/>
          <p:cNvSpPr>
            <a:spLocks noChangeShapeType="1"/>
          </p:cNvSpPr>
          <p:nvPr/>
        </p:nvSpPr>
        <p:spPr bwMode="auto">
          <a:xfrm>
            <a:off x="6913563" y="2304142"/>
            <a:ext cx="111125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0" name="Line 90"/>
          <p:cNvSpPr>
            <a:spLocks noChangeShapeType="1"/>
          </p:cNvSpPr>
          <p:nvPr/>
        </p:nvSpPr>
        <p:spPr bwMode="auto">
          <a:xfrm>
            <a:off x="5830888" y="3785280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1" name="Line 91"/>
          <p:cNvSpPr>
            <a:spLocks noChangeShapeType="1"/>
          </p:cNvSpPr>
          <p:nvPr/>
        </p:nvSpPr>
        <p:spPr bwMode="auto">
          <a:xfrm>
            <a:off x="6205538" y="3785280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2" name="Line 92"/>
          <p:cNvSpPr>
            <a:spLocks noChangeShapeType="1"/>
          </p:cNvSpPr>
          <p:nvPr/>
        </p:nvSpPr>
        <p:spPr bwMode="auto">
          <a:xfrm>
            <a:off x="6581775" y="3785280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3" name="Line 93"/>
          <p:cNvSpPr>
            <a:spLocks noChangeShapeType="1"/>
          </p:cNvSpPr>
          <p:nvPr/>
        </p:nvSpPr>
        <p:spPr bwMode="auto">
          <a:xfrm>
            <a:off x="7753350" y="3785280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4" name="Line 94"/>
          <p:cNvSpPr>
            <a:spLocks noChangeShapeType="1"/>
          </p:cNvSpPr>
          <p:nvPr/>
        </p:nvSpPr>
        <p:spPr bwMode="auto">
          <a:xfrm>
            <a:off x="8107363" y="3785280"/>
            <a:ext cx="1587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5" name="Line 95"/>
          <p:cNvSpPr>
            <a:spLocks noChangeShapeType="1"/>
          </p:cNvSpPr>
          <p:nvPr/>
        </p:nvSpPr>
        <p:spPr bwMode="auto">
          <a:xfrm>
            <a:off x="8505825" y="3785280"/>
            <a:ext cx="1588" cy="1111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6" name="Line 96"/>
          <p:cNvSpPr>
            <a:spLocks noChangeShapeType="1"/>
          </p:cNvSpPr>
          <p:nvPr/>
        </p:nvSpPr>
        <p:spPr bwMode="auto">
          <a:xfrm>
            <a:off x="6913563" y="4205967"/>
            <a:ext cx="111125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7" name="Line 97"/>
          <p:cNvSpPr>
            <a:spLocks noChangeShapeType="1"/>
          </p:cNvSpPr>
          <p:nvPr/>
        </p:nvSpPr>
        <p:spPr bwMode="auto">
          <a:xfrm>
            <a:off x="6913563" y="4602842"/>
            <a:ext cx="111125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8" name="Line 98"/>
          <p:cNvSpPr>
            <a:spLocks noChangeShapeType="1"/>
          </p:cNvSpPr>
          <p:nvPr/>
        </p:nvSpPr>
        <p:spPr bwMode="auto">
          <a:xfrm>
            <a:off x="6913563" y="4956855"/>
            <a:ext cx="111125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099" name="Line 99"/>
          <p:cNvSpPr>
            <a:spLocks noChangeShapeType="1"/>
          </p:cNvSpPr>
          <p:nvPr/>
        </p:nvSpPr>
        <p:spPr bwMode="auto">
          <a:xfrm>
            <a:off x="5365750" y="3431267"/>
            <a:ext cx="3294063" cy="1588"/>
          </a:xfrm>
          <a:prstGeom prst="line">
            <a:avLst/>
          </a:prstGeom>
          <a:noFill/>
          <a:ln w="22225">
            <a:solidFill>
              <a:srgbClr val="00A89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100" name="Line 100"/>
          <p:cNvSpPr>
            <a:spLocks noChangeShapeType="1"/>
          </p:cNvSpPr>
          <p:nvPr/>
        </p:nvSpPr>
        <p:spPr bwMode="auto">
          <a:xfrm flipV="1">
            <a:off x="7334250" y="2105705"/>
            <a:ext cx="1588" cy="3028950"/>
          </a:xfrm>
          <a:prstGeom prst="line">
            <a:avLst/>
          </a:prstGeom>
          <a:noFill/>
          <a:ln w="22225">
            <a:solidFill>
              <a:srgbClr val="00A89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101" name="Freeform 101"/>
          <p:cNvSpPr>
            <a:spLocks/>
          </p:cNvSpPr>
          <p:nvPr/>
        </p:nvSpPr>
        <p:spPr bwMode="auto">
          <a:xfrm>
            <a:off x="5387975" y="2126342"/>
            <a:ext cx="1857375" cy="1260475"/>
          </a:xfrm>
          <a:custGeom>
            <a:avLst/>
            <a:gdLst>
              <a:gd name="T0" fmla="*/ 0 w 84"/>
              <a:gd name="T1" fmla="*/ 57 h 57"/>
              <a:gd name="T2" fmla="*/ 4 w 84"/>
              <a:gd name="T3" fmla="*/ 57 h 57"/>
              <a:gd name="T4" fmla="*/ 11 w 84"/>
              <a:gd name="T5" fmla="*/ 57 h 57"/>
              <a:gd name="T6" fmla="*/ 21 w 84"/>
              <a:gd name="T7" fmla="*/ 56 h 57"/>
              <a:gd name="T8" fmla="*/ 33 w 84"/>
              <a:gd name="T9" fmla="*/ 55 h 57"/>
              <a:gd name="T10" fmla="*/ 45 w 84"/>
              <a:gd name="T11" fmla="*/ 53 h 57"/>
              <a:gd name="T12" fmla="*/ 56 w 84"/>
              <a:gd name="T13" fmla="*/ 50 h 57"/>
              <a:gd name="T14" fmla="*/ 65 w 84"/>
              <a:gd name="T15" fmla="*/ 47 h 57"/>
              <a:gd name="T16" fmla="*/ 71 w 84"/>
              <a:gd name="T17" fmla="*/ 43 h 57"/>
              <a:gd name="T18" fmla="*/ 72 w 84"/>
              <a:gd name="T19" fmla="*/ 42 h 57"/>
              <a:gd name="T20" fmla="*/ 73 w 84"/>
              <a:gd name="T21" fmla="*/ 41 h 57"/>
              <a:gd name="T22" fmla="*/ 75 w 84"/>
              <a:gd name="T23" fmla="*/ 38 h 57"/>
              <a:gd name="T24" fmla="*/ 77 w 84"/>
              <a:gd name="T25" fmla="*/ 34 h 57"/>
              <a:gd name="T26" fmla="*/ 79 w 84"/>
              <a:gd name="T27" fmla="*/ 29 h 57"/>
              <a:gd name="T28" fmla="*/ 81 w 84"/>
              <a:gd name="T29" fmla="*/ 21 h 57"/>
              <a:gd name="T30" fmla="*/ 82 w 84"/>
              <a:gd name="T31" fmla="*/ 12 h 57"/>
              <a:gd name="T32" fmla="*/ 84 w 84"/>
              <a:gd name="T3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57">
                <a:moveTo>
                  <a:pt x="0" y="57"/>
                </a:moveTo>
                <a:lnTo>
                  <a:pt x="4" y="57"/>
                </a:lnTo>
                <a:lnTo>
                  <a:pt x="11" y="57"/>
                </a:lnTo>
                <a:lnTo>
                  <a:pt x="21" y="56"/>
                </a:lnTo>
                <a:lnTo>
                  <a:pt x="33" y="55"/>
                </a:lnTo>
                <a:lnTo>
                  <a:pt x="45" y="53"/>
                </a:lnTo>
                <a:lnTo>
                  <a:pt x="56" y="50"/>
                </a:lnTo>
                <a:lnTo>
                  <a:pt x="65" y="47"/>
                </a:lnTo>
                <a:lnTo>
                  <a:pt x="71" y="43"/>
                </a:lnTo>
                <a:lnTo>
                  <a:pt x="72" y="42"/>
                </a:lnTo>
                <a:lnTo>
                  <a:pt x="73" y="41"/>
                </a:lnTo>
                <a:lnTo>
                  <a:pt x="75" y="38"/>
                </a:lnTo>
                <a:lnTo>
                  <a:pt x="77" y="34"/>
                </a:lnTo>
                <a:lnTo>
                  <a:pt x="79" y="29"/>
                </a:lnTo>
                <a:lnTo>
                  <a:pt x="81" y="21"/>
                </a:lnTo>
                <a:lnTo>
                  <a:pt x="82" y="12"/>
                </a:lnTo>
                <a:lnTo>
                  <a:pt x="84" y="0"/>
                </a:lnTo>
              </a:path>
            </a:pathLst>
          </a:custGeom>
          <a:noFill/>
          <a:ln w="22225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102" name="Freeform 102"/>
          <p:cNvSpPr>
            <a:spLocks/>
          </p:cNvSpPr>
          <p:nvPr/>
        </p:nvSpPr>
        <p:spPr bwMode="auto">
          <a:xfrm>
            <a:off x="7443788" y="3564617"/>
            <a:ext cx="1216025" cy="1570038"/>
          </a:xfrm>
          <a:custGeom>
            <a:avLst/>
            <a:gdLst>
              <a:gd name="T0" fmla="*/ 0 w 55"/>
              <a:gd name="T1" fmla="*/ 71 h 71"/>
              <a:gd name="T2" fmla="*/ 0 w 55"/>
              <a:gd name="T3" fmla="*/ 68 h 71"/>
              <a:gd name="T4" fmla="*/ 0 w 55"/>
              <a:gd name="T5" fmla="*/ 62 h 71"/>
              <a:gd name="T6" fmla="*/ 1 w 55"/>
              <a:gd name="T7" fmla="*/ 54 h 71"/>
              <a:gd name="T8" fmla="*/ 2 w 55"/>
              <a:gd name="T9" fmla="*/ 45 h 71"/>
              <a:gd name="T10" fmla="*/ 3 w 55"/>
              <a:gd name="T11" fmla="*/ 35 h 71"/>
              <a:gd name="T12" fmla="*/ 5 w 55"/>
              <a:gd name="T13" fmla="*/ 26 h 71"/>
              <a:gd name="T14" fmla="*/ 9 w 55"/>
              <a:gd name="T15" fmla="*/ 18 h 71"/>
              <a:gd name="T16" fmla="*/ 13 w 55"/>
              <a:gd name="T17" fmla="*/ 12 h 71"/>
              <a:gd name="T18" fmla="*/ 15 w 55"/>
              <a:gd name="T19" fmla="*/ 11 h 71"/>
              <a:gd name="T20" fmla="*/ 17 w 55"/>
              <a:gd name="T21" fmla="*/ 9 h 71"/>
              <a:gd name="T22" fmla="*/ 19 w 55"/>
              <a:gd name="T23" fmla="*/ 7 h 71"/>
              <a:gd name="T24" fmla="*/ 23 w 55"/>
              <a:gd name="T25" fmla="*/ 5 h 71"/>
              <a:gd name="T26" fmla="*/ 29 w 55"/>
              <a:gd name="T27" fmla="*/ 3 h 71"/>
              <a:gd name="T28" fmla="*/ 35 w 55"/>
              <a:gd name="T29" fmla="*/ 1 h 71"/>
              <a:gd name="T30" fmla="*/ 44 w 55"/>
              <a:gd name="T31" fmla="*/ 0 h 71"/>
              <a:gd name="T32" fmla="*/ 55 w 55"/>
              <a:gd name="T3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71">
                <a:moveTo>
                  <a:pt x="0" y="71"/>
                </a:moveTo>
                <a:lnTo>
                  <a:pt x="0" y="68"/>
                </a:lnTo>
                <a:lnTo>
                  <a:pt x="0" y="62"/>
                </a:lnTo>
                <a:lnTo>
                  <a:pt x="1" y="54"/>
                </a:lnTo>
                <a:lnTo>
                  <a:pt x="2" y="45"/>
                </a:lnTo>
                <a:lnTo>
                  <a:pt x="3" y="35"/>
                </a:lnTo>
                <a:lnTo>
                  <a:pt x="5" y="26"/>
                </a:lnTo>
                <a:lnTo>
                  <a:pt x="9" y="18"/>
                </a:lnTo>
                <a:lnTo>
                  <a:pt x="13" y="12"/>
                </a:lnTo>
                <a:lnTo>
                  <a:pt x="15" y="11"/>
                </a:lnTo>
                <a:lnTo>
                  <a:pt x="17" y="9"/>
                </a:lnTo>
                <a:lnTo>
                  <a:pt x="19" y="7"/>
                </a:lnTo>
                <a:lnTo>
                  <a:pt x="23" y="5"/>
                </a:lnTo>
                <a:lnTo>
                  <a:pt x="29" y="3"/>
                </a:lnTo>
                <a:lnTo>
                  <a:pt x="35" y="1"/>
                </a:lnTo>
                <a:lnTo>
                  <a:pt x="44" y="0"/>
                </a:lnTo>
                <a:lnTo>
                  <a:pt x="55" y="0"/>
                </a:lnTo>
              </a:path>
            </a:pathLst>
          </a:custGeom>
          <a:noFill/>
          <a:ln w="222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0152" name="Text Box 152"/>
          <p:cNvSpPr txBox="1">
            <a:spLocks noChangeArrowheads="1"/>
          </p:cNvSpPr>
          <p:nvPr/>
        </p:nvSpPr>
        <p:spPr bwMode="auto">
          <a:xfrm>
            <a:off x="1187450" y="2636838"/>
            <a:ext cx="992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/>
              <a:t>increasing</a:t>
            </a:r>
          </a:p>
        </p:txBody>
      </p:sp>
      <p:sp>
        <p:nvSpPr>
          <p:cNvPr id="640153" name="Text Box 153"/>
          <p:cNvSpPr txBox="1">
            <a:spLocks noChangeArrowheads="1"/>
          </p:cNvSpPr>
          <p:nvPr/>
        </p:nvSpPr>
        <p:spPr bwMode="auto">
          <a:xfrm>
            <a:off x="1131888" y="4149725"/>
            <a:ext cx="992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/>
              <a:t>increasing</a:t>
            </a:r>
          </a:p>
        </p:txBody>
      </p:sp>
      <p:sp>
        <p:nvSpPr>
          <p:cNvPr id="640154" name="Text Box 154"/>
          <p:cNvSpPr txBox="1">
            <a:spLocks noChangeArrowheads="1"/>
          </p:cNvSpPr>
          <p:nvPr/>
        </p:nvSpPr>
        <p:spPr bwMode="auto">
          <a:xfrm>
            <a:off x="684213" y="5373688"/>
            <a:ext cx="12779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/>
              <a:t>(a) Phase line</a:t>
            </a:r>
          </a:p>
        </p:txBody>
      </p:sp>
      <p:sp>
        <p:nvSpPr>
          <p:cNvPr id="640155" name="Text Box 155"/>
          <p:cNvSpPr txBox="1">
            <a:spLocks noChangeArrowheads="1"/>
          </p:cNvSpPr>
          <p:nvPr/>
        </p:nvSpPr>
        <p:spPr bwMode="auto">
          <a:xfrm>
            <a:off x="2555875" y="5373688"/>
            <a:ext cx="169790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 dirty="0"/>
              <a:t>(b) </a:t>
            </a:r>
            <a:r>
              <a:rPr lang="en-US" altLang="zh-TW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TW" sz="1400" dirty="0"/>
              <a:t>-plane, </a:t>
            </a:r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&lt; 1</a:t>
            </a:r>
          </a:p>
        </p:txBody>
      </p:sp>
      <p:sp>
        <p:nvSpPr>
          <p:cNvPr id="640156" name="Text Box 156"/>
          <p:cNvSpPr txBox="1">
            <a:spLocks noChangeArrowheads="1"/>
          </p:cNvSpPr>
          <p:nvPr/>
        </p:nvSpPr>
        <p:spPr bwMode="auto">
          <a:xfrm>
            <a:off x="6062663" y="5373688"/>
            <a:ext cx="167866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 dirty="0"/>
              <a:t>(c) </a:t>
            </a:r>
            <a:r>
              <a:rPr lang="en-US" altLang="zh-TW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TW" sz="1400" dirty="0"/>
              <a:t>-plane, </a:t>
            </a:r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&gt; 1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27111AF6-708A-4EF7-B56F-2E100E9E10D5}"/>
                  </a:ext>
                </a:extLst>
              </p:cNvPr>
              <p:cNvSpPr txBox="1"/>
              <p:nvPr/>
            </p:nvSpPr>
            <p:spPr>
              <a:xfrm>
                <a:off x="2843808" y="4889618"/>
                <a:ext cx="389017" cy="2389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TW" sz="1100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altLang="zh-TW" sz="1100" b="0" dirty="0"/>
                  <a:t>= </a:t>
                </a:r>
                <a14:m>
                  <m:oMath xmlns:m="http://schemas.openxmlformats.org/officeDocument/2006/math">
                    <m:r>
                      <a:rPr lang="en-US" altLang="zh-TW" sz="11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TW" sz="11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11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TW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TW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27111AF6-708A-4EF7-B56F-2E100E9E10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4889618"/>
                <a:ext cx="389017" cy="238976"/>
              </a:xfrm>
              <a:prstGeom prst="rect">
                <a:avLst/>
              </a:prstGeom>
              <a:blipFill>
                <a:blip r:embed="rId2"/>
                <a:stretch>
                  <a:fillRect l="-23810" t="-5128" r="-11111" b="-2307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文字方塊 86">
                <a:extLst>
                  <a:ext uri="{FF2B5EF4-FFF2-40B4-BE49-F238E27FC236}">
                    <a16:creationId xmlns:a16="http://schemas.microsoft.com/office/drawing/2014/main" id="{35104887-1D46-492F-B84F-BA692BE791D3}"/>
                  </a:ext>
                </a:extLst>
              </p:cNvPr>
              <p:cNvSpPr txBox="1"/>
              <p:nvPr/>
            </p:nvSpPr>
            <p:spPr>
              <a:xfrm>
                <a:off x="6597333" y="4869160"/>
                <a:ext cx="278923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TW" sz="1100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altLang="zh-TW" sz="1100" b="0" dirty="0"/>
                  <a:t>= </a:t>
                </a:r>
                <a14:m>
                  <m:oMath xmlns:m="http://schemas.openxmlformats.org/officeDocument/2006/math">
                    <m:r>
                      <a:rPr lang="en-US" altLang="zh-TW" sz="1100" b="0" i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zh-TW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7" name="文字方塊 86">
                <a:extLst>
                  <a:ext uri="{FF2B5EF4-FFF2-40B4-BE49-F238E27FC236}">
                    <a16:creationId xmlns:a16="http://schemas.microsoft.com/office/drawing/2014/main" id="{35104887-1D46-492F-B84F-BA692BE79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333" y="4869160"/>
                <a:ext cx="278923" cy="169277"/>
              </a:xfrm>
              <a:prstGeom prst="rect">
                <a:avLst/>
              </a:prstGeom>
              <a:blipFill>
                <a:blip r:embed="rId3"/>
                <a:stretch>
                  <a:fillRect l="-30435" t="-28571" r="-17391" b="-5000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7712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Attractors and Repellers</a:t>
            </a:r>
          </a:p>
        </p:txBody>
      </p:sp>
      <p:sp>
        <p:nvSpPr>
          <p:cNvPr id="64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solution curve of a first order DE near a critical point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exhibits one of the following three behaviors:</a:t>
            </a:r>
          </a:p>
          <a:p>
            <a:pPr lvl="1"/>
            <a:r>
              <a:rPr lang="en-US" altLang="zh-TW"/>
              <a:t>Solution curves approach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from either sides. 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is called asymptotically stable or an attractor.</a:t>
            </a:r>
          </a:p>
          <a:p>
            <a:pPr lvl="1"/>
            <a:r>
              <a:rPr lang="en-US" altLang="zh-TW"/>
              <a:t>All solution curves starts near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move away from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.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is called unstable critical point or a repeller.</a:t>
            </a:r>
          </a:p>
          <a:p>
            <a:pPr lvl="1"/>
            <a:r>
              <a:rPr lang="en-US" altLang="zh-TW"/>
              <a:t>Solution curves approach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from one side and move away from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from the other side. 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is called semistable.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8516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Solution by Integration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If the DE can be expressed in normal form,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 equation can be solved by integration.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Since,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Integrating both sides, we have: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indefinite integral of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endParaRPr lang="en-US" altLang="zh-TW" dirty="0">
              <a:latin typeface="Times New Roman" pitchFamily="18" charset="0"/>
            </a:endParaRPr>
          </a:p>
        </p:txBody>
      </p:sp>
      <p:graphicFrame>
        <p:nvGraphicFramePr>
          <p:cNvPr id="3174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364846"/>
              </p:ext>
            </p:extLst>
          </p:nvPr>
        </p:nvGraphicFramePr>
        <p:xfrm>
          <a:off x="2771800" y="2564904"/>
          <a:ext cx="1270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8" name="方程式" r:id="rId3" imgW="634725" imgH="393529" progId="Equation.3">
                  <p:embed/>
                </p:oleObj>
              </mc:Choice>
              <mc:Fallback>
                <p:oleObj name="方程式" r:id="rId3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564904"/>
                        <a:ext cx="1270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806277"/>
              </p:ext>
            </p:extLst>
          </p:nvPr>
        </p:nvGraphicFramePr>
        <p:xfrm>
          <a:off x="1989832" y="3933056"/>
          <a:ext cx="2870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9" name="方程式" r:id="rId5" imgW="1435100" imgH="279400" progId="Equation.3">
                  <p:embed/>
                </p:oleObj>
              </mc:Choice>
              <mc:Fallback>
                <p:oleObj name="方程式" r:id="rId5" imgW="1435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832" y="3933056"/>
                        <a:ext cx="28702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03476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Example: Solution by Integration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Solving the initial value problem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By integrating both sides, we have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graphicFrame>
        <p:nvGraphicFramePr>
          <p:cNvPr id="3277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704492"/>
              </p:ext>
            </p:extLst>
          </p:nvPr>
        </p:nvGraphicFramePr>
        <p:xfrm>
          <a:off x="2195736" y="3068960"/>
          <a:ext cx="3987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2" name="方程式" r:id="rId3" imgW="1993900" imgH="279400" progId="Equation.3">
                  <p:embed/>
                </p:oleObj>
              </mc:Choice>
              <mc:Fallback>
                <p:oleObj name="方程式" r:id="rId3" imgW="19939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068960"/>
                        <a:ext cx="3987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503779"/>
              </p:ext>
            </p:extLst>
          </p:nvPr>
        </p:nvGraphicFramePr>
        <p:xfrm>
          <a:off x="2699792" y="1772816"/>
          <a:ext cx="2794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3" name="方程式" r:id="rId5" imgW="1396394" imgH="393529" progId="Equation.3">
                  <p:embed/>
                </p:oleObj>
              </mc:Choice>
              <mc:Fallback>
                <p:oleObj name="方程式" r:id="rId5" imgW="139639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772816"/>
                        <a:ext cx="2794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75" name="Group 13"/>
          <p:cNvGrpSpPr>
            <a:grpSpLocks/>
          </p:cNvGrpSpPr>
          <p:nvPr/>
        </p:nvGrpSpPr>
        <p:grpSpPr bwMode="auto">
          <a:xfrm>
            <a:off x="1446684" y="3730203"/>
            <a:ext cx="3387725" cy="2541587"/>
            <a:chOff x="2878" y="2523"/>
            <a:chExt cx="2134" cy="1601"/>
          </a:xfrm>
        </p:grpSpPr>
        <p:pic>
          <p:nvPicPr>
            <p:cNvPr id="32779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8" y="2523"/>
              <a:ext cx="2134" cy="1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80" name="Text Box 8"/>
            <p:cNvSpPr txBox="1">
              <a:spLocks noChangeArrowheads="1"/>
            </p:cNvSpPr>
            <p:nvPr/>
          </p:nvSpPr>
          <p:spPr bwMode="auto">
            <a:xfrm>
              <a:off x="3876" y="2886"/>
              <a:ext cx="183" cy="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>
                  <a:latin typeface="Times New Roman" pitchFamily="18" charset="0"/>
                </a:rPr>
                <a:t>C = 2</a:t>
              </a:r>
            </a:p>
          </p:txBody>
        </p:sp>
        <p:sp>
          <p:nvSpPr>
            <p:cNvPr id="32781" name="Text Box 9"/>
            <p:cNvSpPr txBox="1">
              <a:spLocks noChangeArrowheads="1"/>
            </p:cNvSpPr>
            <p:nvPr/>
          </p:nvSpPr>
          <p:spPr bwMode="auto">
            <a:xfrm>
              <a:off x="3876" y="3103"/>
              <a:ext cx="183" cy="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>
                  <a:latin typeface="Times New Roman" pitchFamily="18" charset="0"/>
                </a:rPr>
                <a:t>C = 0</a:t>
              </a:r>
            </a:p>
          </p:txBody>
        </p:sp>
        <p:sp>
          <p:nvSpPr>
            <p:cNvPr id="32782" name="Text Box 10"/>
            <p:cNvSpPr txBox="1">
              <a:spLocks noChangeArrowheads="1"/>
            </p:cNvSpPr>
            <p:nvPr/>
          </p:nvSpPr>
          <p:spPr bwMode="auto">
            <a:xfrm>
              <a:off x="3878" y="3285"/>
              <a:ext cx="219" cy="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>
                  <a:latin typeface="Times New Roman" pitchFamily="18" charset="0"/>
                </a:rPr>
                <a:t>C = –2</a:t>
              </a:r>
            </a:p>
          </p:txBody>
        </p:sp>
        <p:sp>
          <p:nvSpPr>
            <p:cNvPr id="32783" name="Text Box 11"/>
            <p:cNvSpPr txBox="1">
              <a:spLocks noChangeArrowheads="1"/>
            </p:cNvSpPr>
            <p:nvPr/>
          </p:nvSpPr>
          <p:spPr bwMode="auto">
            <a:xfrm>
              <a:off x="3878" y="3648"/>
              <a:ext cx="219" cy="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>
                  <a:latin typeface="Times New Roman" pitchFamily="18" charset="0"/>
                </a:rPr>
                <a:t>C = –6</a:t>
              </a:r>
            </a:p>
          </p:txBody>
        </p:sp>
        <p:sp>
          <p:nvSpPr>
            <p:cNvPr id="32784" name="Text Box 12"/>
            <p:cNvSpPr txBox="1">
              <a:spLocks noChangeArrowheads="1"/>
            </p:cNvSpPr>
            <p:nvPr/>
          </p:nvSpPr>
          <p:spPr bwMode="auto">
            <a:xfrm>
              <a:off x="3878" y="3466"/>
              <a:ext cx="219" cy="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>
                  <a:latin typeface="Times New Roman" pitchFamily="18" charset="0"/>
                </a:rPr>
                <a:t>C = –4</a:t>
              </a:r>
            </a:p>
          </p:txBody>
        </p:sp>
      </p:grpSp>
      <p:sp>
        <p:nvSpPr>
          <p:cNvPr id="32776" name="Line 14"/>
          <p:cNvSpPr>
            <a:spLocks noChangeShapeType="1"/>
          </p:cNvSpPr>
          <p:nvPr/>
        </p:nvSpPr>
        <p:spPr bwMode="auto">
          <a:xfrm flipV="1">
            <a:off x="4183534" y="4522365"/>
            <a:ext cx="792162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32777" name="Text Box 15"/>
          <p:cNvSpPr txBox="1">
            <a:spLocks noChangeArrowheads="1"/>
          </p:cNvSpPr>
          <p:nvPr/>
        </p:nvSpPr>
        <p:spPr bwMode="auto">
          <a:xfrm>
            <a:off x="4975696" y="4233440"/>
            <a:ext cx="227684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FF0000"/>
                </a:solidFill>
                <a:latin typeface="Calibri" pitchFamily="34" charset="0"/>
              </a:rPr>
              <a:t>Solution that passes through</a:t>
            </a:r>
            <a:br>
              <a:rPr lang="en-US" altLang="zh-TW" sz="1400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TW" sz="1400">
                <a:solidFill>
                  <a:srgbClr val="FF0000"/>
                </a:solidFill>
                <a:latin typeface="Calibri" pitchFamily="34" charset="0"/>
              </a:rPr>
              <a:t>the initial condition </a:t>
            </a:r>
            <a:r>
              <a:rPr lang="en-US" altLang="zh-TW" sz="1400">
                <a:solidFill>
                  <a:srgbClr val="FF0000"/>
                </a:solidFill>
                <a:latin typeface="Times New Roman" pitchFamily="18" charset="0"/>
              </a:rPr>
              <a:t>(1, 2)</a:t>
            </a:r>
            <a:r>
              <a:rPr lang="en-US" altLang="zh-TW" sz="1400">
                <a:solidFill>
                  <a:srgbClr val="FF0000"/>
                </a:solidFill>
                <a:latin typeface="Calibri" pitchFamily="34" charset="0"/>
              </a:rPr>
              <a:t> is</a:t>
            </a:r>
            <a:br>
              <a:rPr lang="en-US" altLang="zh-TW" sz="1400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TW" sz="1400">
                <a:solidFill>
                  <a:srgbClr val="FF0000"/>
                </a:solidFill>
                <a:latin typeface="Calibri" pitchFamily="34" charset="0"/>
              </a:rPr>
              <a:t>the curve with </a:t>
            </a:r>
            <a:r>
              <a:rPr lang="en-US" altLang="zh-TW" sz="1400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 altLang="zh-TW" sz="1400">
                <a:solidFill>
                  <a:srgbClr val="FF0000"/>
                </a:solidFill>
                <a:latin typeface="Times New Roman" pitchFamily="18" charset="0"/>
              </a:rPr>
              <a:t> = –2</a:t>
            </a:r>
          </a:p>
        </p:txBody>
      </p:sp>
      <p:sp>
        <p:nvSpPr>
          <p:cNvPr id="32778" name="Text Box 16"/>
          <p:cNvSpPr txBox="1">
            <a:spLocks noChangeArrowheads="1"/>
          </p:cNvSpPr>
          <p:nvPr/>
        </p:nvSpPr>
        <p:spPr bwMode="auto">
          <a:xfrm>
            <a:off x="2238846" y="6106690"/>
            <a:ext cx="18573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/>
              <a:t>Family of solution curves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sp>
        <p:nvSpPr>
          <p:cNvPr id="2" name="橢圓 1"/>
          <p:cNvSpPr/>
          <p:nvPr/>
        </p:nvSpPr>
        <p:spPr>
          <a:xfrm>
            <a:off x="3688419" y="4181736"/>
            <a:ext cx="58837" cy="588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239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2</a:t>
            </a:r>
            <a:r>
              <a:rPr lang="en-US" altLang="zh-TW" baseline="30000"/>
              <a:t>nd</a:t>
            </a:r>
            <a:r>
              <a:rPr lang="en-US" altLang="zh-TW"/>
              <a:t>-Order Solution by Integration</a:t>
            </a:r>
            <a:endParaRPr lang="zh-TW" altLang="en-US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If we have a second-order DE of the special form: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we have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/>
              <a:t> is an anti-derivative of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 is an arbitrary constant. Therefore,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 is a second arbitrary constant.</a:t>
            </a:r>
          </a:p>
        </p:txBody>
      </p:sp>
      <p:graphicFrame>
        <p:nvGraphicFramePr>
          <p:cNvPr id="3379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48698"/>
              </p:ext>
            </p:extLst>
          </p:nvPr>
        </p:nvGraphicFramePr>
        <p:xfrm>
          <a:off x="3822700" y="1881262"/>
          <a:ext cx="139700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8" name="方程式" r:id="rId3" imgW="774364" imgH="418918" progId="Equation.3">
                  <p:embed/>
                </p:oleObj>
              </mc:Choice>
              <mc:Fallback>
                <p:oleObj name="方程式" r:id="rId3" imgW="774364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00" y="1881262"/>
                        <a:ext cx="1397000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853042"/>
              </p:ext>
            </p:extLst>
          </p:nvPr>
        </p:nvGraphicFramePr>
        <p:xfrm>
          <a:off x="2913063" y="3038475"/>
          <a:ext cx="37036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9" name="方程式" r:id="rId5" imgW="2057400" imgH="279360" progId="Equation.3">
                  <p:embed/>
                </p:oleObj>
              </mc:Choice>
              <mc:Fallback>
                <p:oleObj name="方程式" r:id="rId5" imgW="20574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63" y="3038475"/>
                        <a:ext cx="3703637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463044"/>
              </p:ext>
            </p:extLst>
          </p:nvPr>
        </p:nvGraphicFramePr>
        <p:xfrm>
          <a:off x="1928813" y="4509120"/>
          <a:ext cx="6172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20" name="方程式" r:id="rId7" imgW="3429000" imgH="279400" progId="Equation.3">
                  <p:embed/>
                </p:oleObj>
              </mc:Choice>
              <mc:Fallback>
                <p:oleObj name="方程式" r:id="rId7" imgW="34290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4509120"/>
                        <a:ext cx="617220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橢圓 2"/>
          <p:cNvSpPr/>
          <p:nvPr/>
        </p:nvSpPr>
        <p:spPr>
          <a:xfrm>
            <a:off x="2771800" y="2924944"/>
            <a:ext cx="1296144" cy="720080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弧形接點 4"/>
          <p:cNvCxnSpPr>
            <a:stCxn id="3" idx="1"/>
            <a:endCxn id="6" idx="3"/>
          </p:cNvCxnSpPr>
          <p:nvPr/>
        </p:nvCxnSpPr>
        <p:spPr>
          <a:xfrm rot="16200000" flipH="1" flipV="1">
            <a:off x="2543715" y="2754425"/>
            <a:ext cx="141929" cy="693872"/>
          </a:xfrm>
          <a:prstGeom prst="curvedConnector4">
            <a:avLst>
              <a:gd name="adj1" fmla="val -161066"/>
              <a:gd name="adj2" fmla="val 63678"/>
            </a:avLst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1907704" y="29876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endParaRPr lang="zh-TW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4364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Separable Equations (1/2)</a:t>
            </a:r>
          </a:p>
        </p:txBody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first order DE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said to be separable or to have separable variables.</a:t>
            </a:r>
            <a:br>
              <a:rPr lang="en-US" altLang="zh-TW" dirty="0"/>
            </a:br>
            <a:r>
              <a:rPr lang="en-US" altLang="zh-TW" dirty="0"/>
              <a:t>Divide both side by </a:t>
            </a:r>
            <a:r>
              <a:rPr lang="en-US" altLang="zh-TW" i="1" dirty="0">
                <a:latin typeface="Times New Roman" pitchFamily="18" charset="0"/>
              </a:rPr>
              <a:t>h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the DE becomes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Integrating both sides w.r.t.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 we have</a:t>
            </a:r>
            <a:endParaRPr lang="en-US" altLang="zh-TW" dirty="0">
              <a:latin typeface="Times New Roman" pitchFamily="18" charset="0"/>
            </a:endParaRPr>
          </a:p>
        </p:txBody>
      </p:sp>
      <p:graphicFrame>
        <p:nvGraphicFramePr>
          <p:cNvPr id="6953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642527"/>
              </p:ext>
            </p:extLst>
          </p:nvPr>
        </p:nvGraphicFramePr>
        <p:xfrm>
          <a:off x="1733550" y="1988840"/>
          <a:ext cx="6223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1" name="方程式" r:id="rId3" imgW="3111480" imgH="393480" progId="Equation.3">
                  <p:embed/>
                </p:oleObj>
              </mc:Choice>
              <mc:Fallback>
                <p:oleObj name="方程式" r:id="rId3" imgW="3111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1988840"/>
                        <a:ext cx="6223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024977"/>
              </p:ext>
            </p:extLst>
          </p:nvPr>
        </p:nvGraphicFramePr>
        <p:xfrm>
          <a:off x="3635375" y="3789040"/>
          <a:ext cx="1879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2" name="方程式" r:id="rId5" imgW="939600" imgH="393480" progId="Equation.3">
                  <p:embed/>
                </p:oleObj>
              </mc:Choice>
              <mc:Fallback>
                <p:oleObj name="方程式" r:id="rId5" imgW="939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789040"/>
                        <a:ext cx="1879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01322"/>
              </p:ext>
            </p:extLst>
          </p:nvPr>
        </p:nvGraphicFramePr>
        <p:xfrm>
          <a:off x="2803525" y="5233888"/>
          <a:ext cx="3784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3" name="方程式" r:id="rId7" imgW="1892160" imgH="393480" progId="Equation.3">
                  <p:embed/>
                </p:oleObj>
              </mc:Choice>
              <mc:Fallback>
                <p:oleObj name="方程式" r:id="rId7" imgW="1892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525" y="5233888"/>
                        <a:ext cx="3784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3001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Separable Equations (2/2)</a:t>
            </a:r>
            <a:endParaRPr lang="zh-TW" altLang="en-US" dirty="0"/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 dirty="0"/>
              <a:t>    Cancelling the differential term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the two anti-derivatives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can be found, we have the family of equations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that conforms to the differential equation.</a:t>
            </a:r>
            <a:endParaRPr lang="en-US" altLang="zh-TW" i="1" dirty="0"/>
          </a:p>
        </p:txBody>
      </p:sp>
      <p:graphicFrame>
        <p:nvGraphicFramePr>
          <p:cNvPr id="6963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888985"/>
              </p:ext>
            </p:extLst>
          </p:nvPr>
        </p:nvGraphicFramePr>
        <p:xfrm>
          <a:off x="2843808" y="1934096"/>
          <a:ext cx="2997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2" name="方程式" r:id="rId3" imgW="1498320" imgH="279360" progId="Equation.3">
                  <p:embed/>
                </p:oleObj>
              </mc:Choice>
              <mc:Fallback>
                <p:oleObj name="方程式" r:id="rId3" imgW="14983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934096"/>
                        <a:ext cx="29972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681509"/>
              </p:ext>
            </p:extLst>
          </p:nvPr>
        </p:nvGraphicFramePr>
        <p:xfrm>
          <a:off x="2268538" y="3014216"/>
          <a:ext cx="4902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3" name="方程式" r:id="rId5" imgW="2450880" imgH="279360" progId="Equation.3">
                  <p:embed/>
                </p:oleObj>
              </mc:Choice>
              <mc:Fallback>
                <p:oleObj name="方程式" r:id="rId5" imgW="24508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014216"/>
                        <a:ext cx="49022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7294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＝ –6</a:t>
            </a:r>
            <a:r>
              <a:rPr lang="en-US" altLang="zh-TW" i="1">
                <a:latin typeface="Times New Roman" pitchFamily="18" charset="0"/>
              </a:rPr>
              <a:t>xy, y</a:t>
            </a:r>
            <a:r>
              <a:rPr lang="en-US" altLang="zh-TW">
                <a:latin typeface="Times New Roman" pitchFamily="18" charset="0"/>
              </a:rPr>
              <a:t>(0) = 7</a:t>
            </a:r>
          </a:p>
        </p:txBody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Rearranging the equation, we have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–6</a:t>
            </a:r>
            <a:r>
              <a:rPr lang="en-US" altLang="zh-TW" i="1" dirty="0">
                <a:latin typeface="Times New Roman" pitchFamily="18" charset="0"/>
              </a:rPr>
              <a:t>xdx</a:t>
            </a:r>
            <a:r>
              <a:rPr lang="en-US" altLang="zh-TW" dirty="0"/>
              <a:t>, therefore,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br>
              <a:rPr lang="en-US" altLang="zh-TW" sz="800" dirty="0"/>
            </a:br>
            <a:br>
              <a:rPr lang="en-US" altLang="zh-TW" sz="800" dirty="0"/>
            </a:br>
            <a:r>
              <a:rPr lang="en-US" altLang="zh-TW" dirty="0"/>
              <a:t>Thus </a:t>
            </a:r>
            <a:r>
              <a:rPr lang="en-US" altLang="zh-TW" i="1" dirty="0">
                <a:latin typeface="Times New Roman" pitchFamily="18" charset="0"/>
              </a:rPr>
              <a:t>|y|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sz="1600" baseline="80000" dirty="0">
                <a:latin typeface="Times New Roman" pitchFamily="18" charset="0"/>
              </a:rPr>
              <a:t>2</a:t>
            </a:r>
            <a:r>
              <a:rPr lang="en-US" altLang="zh-TW" i="1" baseline="30000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C</a:t>
            </a:r>
            <a:r>
              <a:rPr lang="en-US" altLang="zh-TW" sz="1600" baseline="30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/>
              <a:t>or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±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C</a:t>
            </a:r>
            <a:r>
              <a:rPr lang="en-US" altLang="zh-TW" sz="1600" baseline="30000" dirty="0">
                <a:latin typeface="Times New Roman" pitchFamily="18" charset="0"/>
              </a:rPr>
              <a:t>1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sz="1600" baseline="80000" dirty="0">
                <a:latin typeface="Times New Roman" pitchFamily="18" charset="0"/>
              </a:rPr>
              <a:t>2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We have,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–3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sz="1600" baseline="80000" dirty="0">
                <a:latin typeface="Times New Roman" pitchFamily="18" charset="0"/>
              </a:rPr>
              <a:t>2</a:t>
            </a:r>
            <a:r>
              <a:rPr lang="en-US" altLang="zh-TW" dirty="0"/>
              <a:t>,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±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C</a:t>
            </a:r>
            <a:r>
              <a:rPr lang="en-US" altLang="zh-TW" sz="1600" baseline="30000" dirty="0">
                <a:latin typeface="Times New Roman" pitchFamily="18" charset="0"/>
              </a:rPr>
              <a:t>1</a:t>
            </a:r>
            <a:r>
              <a:rPr lang="en-US" altLang="zh-TW" sz="16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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R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However,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is also a solution.</a:t>
            </a:r>
            <a:br>
              <a:rPr lang="en-US" altLang="zh-TW" dirty="0"/>
            </a:br>
            <a:r>
              <a:rPr lang="en-US" altLang="zh-TW" dirty="0"/>
              <a:t>Note that as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Since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= 7</a:t>
            </a:r>
            <a:r>
              <a:rPr lang="en-US" altLang="zh-TW" dirty="0"/>
              <a:t>, the particular solution 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7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–3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sz="1800" baseline="8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973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800897"/>
              </p:ext>
            </p:extLst>
          </p:nvPr>
        </p:nvGraphicFramePr>
        <p:xfrm>
          <a:off x="2843808" y="2133600"/>
          <a:ext cx="223837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1" name="方程式" r:id="rId3" imgW="1244520" imgH="558720" progId="Equation.3">
                  <p:embed/>
                </p:oleObj>
              </mc:Choice>
              <mc:Fallback>
                <p:oleObj name="方程式" r:id="rId3" imgW="124452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133600"/>
                        <a:ext cx="2238375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7354" name="Picture 10" descr="Untitl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9311"/>
            <a:ext cx="2519362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034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Solution Curves without Solving DE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Sometimes, just by looking at the differential equation, we can learn useful information about its solutions:</a:t>
            </a:r>
          </a:p>
          <a:p>
            <a:pPr lvl="1" eaLnBrk="1" hangingPunct="1"/>
            <a:r>
              <a:rPr lang="en-US" altLang="zh-TW" dirty="0"/>
              <a:t>The solution curve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a first order DE</a:t>
            </a:r>
            <a:br>
              <a:rPr lang="en-US" altLang="zh-TW" dirty="0"/>
            </a:b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on its interval of definition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 must possess a tangent line at each point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dirty="0"/>
              <a:t>, and must have no breaks.</a:t>
            </a:r>
          </a:p>
          <a:p>
            <a:pPr lvl="1" eaLnBrk="1" hangingPunct="1"/>
            <a:r>
              <a:rPr lang="en-US" altLang="zh-TW" dirty="0"/>
              <a:t>The slope of the tangent line at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dirty="0"/>
              <a:t> on a solution curve is the value of the first derivative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/>
              <a:t> at this point.</a:t>
            </a:r>
          </a:p>
          <a:p>
            <a:pPr lvl="1" eaLnBrk="1" hangingPunct="1"/>
            <a:r>
              <a:rPr lang="en-US" altLang="zh-TW" dirty="0"/>
              <a:t>A (very small) line segment at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))</a:t>
            </a:r>
            <a:r>
              <a:rPr lang="en-US" altLang="zh-TW" dirty="0"/>
              <a:t> that has the slope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called </a:t>
            </a:r>
            <a:r>
              <a:rPr lang="en-US" altLang="zh-TW" b="1" dirty="0"/>
              <a:t>lineal element</a:t>
            </a:r>
            <a:r>
              <a:rPr lang="en-US" altLang="zh-TW" dirty="0"/>
              <a:t> of the solution curve.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1611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421" name="Oval 53"/>
          <p:cNvSpPr>
            <a:spLocks noChangeArrowheads="1"/>
          </p:cNvSpPr>
          <p:nvPr/>
        </p:nvSpPr>
        <p:spPr bwMode="auto">
          <a:xfrm>
            <a:off x="4722813" y="4446588"/>
            <a:ext cx="901700" cy="901700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20" name="Oval 52"/>
          <p:cNvSpPr>
            <a:spLocks noChangeArrowheads="1"/>
          </p:cNvSpPr>
          <p:nvPr/>
        </p:nvSpPr>
        <p:spPr bwMode="auto">
          <a:xfrm>
            <a:off x="4289425" y="4013200"/>
            <a:ext cx="1760538" cy="1760538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18" name="Freeform 50"/>
          <p:cNvSpPr>
            <a:spLocks/>
          </p:cNvSpPr>
          <p:nvPr/>
        </p:nvSpPr>
        <p:spPr bwMode="auto">
          <a:xfrm flipV="1">
            <a:off x="4060825" y="4892675"/>
            <a:ext cx="2205038" cy="1096963"/>
          </a:xfrm>
          <a:custGeom>
            <a:avLst/>
            <a:gdLst>
              <a:gd name="T0" fmla="*/ 0 w 1389"/>
              <a:gd name="T1" fmla="*/ 691 h 691"/>
              <a:gd name="T2" fmla="*/ 3 w 1389"/>
              <a:gd name="T3" fmla="*/ 627 h 691"/>
              <a:gd name="T4" fmla="*/ 9 w 1389"/>
              <a:gd name="T5" fmla="*/ 567 h 691"/>
              <a:gd name="T6" fmla="*/ 21 w 1389"/>
              <a:gd name="T7" fmla="*/ 512 h 691"/>
              <a:gd name="T8" fmla="*/ 41 w 1389"/>
              <a:gd name="T9" fmla="*/ 458 h 691"/>
              <a:gd name="T10" fmla="*/ 60 w 1389"/>
              <a:gd name="T11" fmla="*/ 410 h 691"/>
              <a:gd name="T12" fmla="*/ 84 w 1389"/>
              <a:gd name="T13" fmla="*/ 357 h 691"/>
              <a:gd name="T14" fmla="*/ 117 w 1389"/>
              <a:gd name="T15" fmla="*/ 306 h 691"/>
              <a:gd name="T16" fmla="*/ 156 w 1389"/>
              <a:gd name="T17" fmla="*/ 252 h 691"/>
              <a:gd name="T18" fmla="*/ 197 w 1389"/>
              <a:gd name="T19" fmla="*/ 207 h 691"/>
              <a:gd name="T20" fmla="*/ 257 w 1389"/>
              <a:gd name="T21" fmla="*/ 153 h 691"/>
              <a:gd name="T22" fmla="*/ 312 w 1389"/>
              <a:gd name="T23" fmla="*/ 114 h 691"/>
              <a:gd name="T24" fmla="*/ 366 w 1389"/>
              <a:gd name="T25" fmla="*/ 78 h 691"/>
              <a:gd name="T26" fmla="*/ 421 w 1389"/>
              <a:gd name="T27" fmla="*/ 52 h 691"/>
              <a:gd name="T28" fmla="*/ 495 w 1389"/>
              <a:gd name="T29" fmla="*/ 27 h 691"/>
              <a:gd name="T30" fmla="*/ 560 w 1389"/>
              <a:gd name="T31" fmla="*/ 12 h 691"/>
              <a:gd name="T32" fmla="*/ 630 w 1389"/>
              <a:gd name="T33" fmla="*/ 3 h 691"/>
              <a:gd name="T34" fmla="*/ 702 w 1389"/>
              <a:gd name="T35" fmla="*/ 0 h 691"/>
              <a:gd name="T36" fmla="*/ 761 w 1389"/>
              <a:gd name="T37" fmla="*/ 3 h 691"/>
              <a:gd name="T38" fmla="*/ 813 w 1389"/>
              <a:gd name="T39" fmla="*/ 9 h 691"/>
              <a:gd name="T40" fmla="*/ 870 w 1389"/>
              <a:gd name="T41" fmla="*/ 23 h 691"/>
              <a:gd name="T42" fmla="*/ 938 w 1389"/>
              <a:gd name="T43" fmla="*/ 44 h 691"/>
              <a:gd name="T44" fmla="*/ 996 w 1389"/>
              <a:gd name="T45" fmla="*/ 69 h 691"/>
              <a:gd name="T46" fmla="*/ 1058 w 1389"/>
              <a:gd name="T47" fmla="*/ 105 h 691"/>
              <a:gd name="T48" fmla="*/ 1112 w 1389"/>
              <a:gd name="T49" fmla="*/ 141 h 691"/>
              <a:gd name="T50" fmla="*/ 1176 w 1389"/>
              <a:gd name="T51" fmla="*/ 195 h 691"/>
              <a:gd name="T52" fmla="*/ 1226 w 1389"/>
              <a:gd name="T53" fmla="*/ 252 h 691"/>
              <a:gd name="T54" fmla="*/ 1264 w 1389"/>
              <a:gd name="T55" fmla="*/ 301 h 691"/>
              <a:gd name="T56" fmla="*/ 1307 w 1389"/>
              <a:gd name="T57" fmla="*/ 372 h 691"/>
              <a:gd name="T58" fmla="*/ 1335 w 1389"/>
              <a:gd name="T59" fmla="*/ 435 h 691"/>
              <a:gd name="T60" fmla="*/ 1355 w 1389"/>
              <a:gd name="T61" fmla="*/ 485 h 691"/>
              <a:gd name="T62" fmla="*/ 1373 w 1389"/>
              <a:gd name="T63" fmla="*/ 551 h 691"/>
              <a:gd name="T64" fmla="*/ 1383 w 1389"/>
              <a:gd name="T65" fmla="*/ 617 h 691"/>
              <a:gd name="T66" fmla="*/ 1389 w 1389"/>
              <a:gd name="T67" fmla="*/ 691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89" h="691">
                <a:moveTo>
                  <a:pt x="0" y="691"/>
                </a:moveTo>
                <a:lnTo>
                  <a:pt x="3" y="627"/>
                </a:lnTo>
                <a:lnTo>
                  <a:pt x="9" y="567"/>
                </a:lnTo>
                <a:lnTo>
                  <a:pt x="21" y="512"/>
                </a:lnTo>
                <a:lnTo>
                  <a:pt x="41" y="458"/>
                </a:lnTo>
                <a:lnTo>
                  <a:pt x="60" y="410"/>
                </a:lnTo>
                <a:lnTo>
                  <a:pt x="84" y="357"/>
                </a:lnTo>
                <a:lnTo>
                  <a:pt x="117" y="306"/>
                </a:lnTo>
                <a:lnTo>
                  <a:pt x="156" y="252"/>
                </a:lnTo>
                <a:lnTo>
                  <a:pt x="197" y="207"/>
                </a:lnTo>
                <a:lnTo>
                  <a:pt x="257" y="153"/>
                </a:lnTo>
                <a:lnTo>
                  <a:pt x="312" y="114"/>
                </a:lnTo>
                <a:lnTo>
                  <a:pt x="366" y="78"/>
                </a:lnTo>
                <a:lnTo>
                  <a:pt x="421" y="52"/>
                </a:lnTo>
                <a:lnTo>
                  <a:pt x="495" y="27"/>
                </a:lnTo>
                <a:lnTo>
                  <a:pt x="560" y="12"/>
                </a:lnTo>
                <a:lnTo>
                  <a:pt x="630" y="3"/>
                </a:lnTo>
                <a:lnTo>
                  <a:pt x="702" y="0"/>
                </a:lnTo>
                <a:lnTo>
                  <a:pt x="761" y="3"/>
                </a:lnTo>
                <a:lnTo>
                  <a:pt x="813" y="9"/>
                </a:lnTo>
                <a:lnTo>
                  <a:pt x="870" y="23"/>
                </a:lnTo>
                <a:lnTo>
                  <a:pt x="938" y="44"/>
                </a:lnTo>
                <a:lnTo>
                  <a:pt x="996" y="69"/>
                </a:lnTo>
                <a:lnTo>
                  <a:pt x="1058" y="105"/>
                </a:lnTo>
                <a:lnTo>
                  <a:pt x="1112" y="141"/>
                </a:lnTo>
                <a:lnTo>
                  <a:pt x="1176" y="195"/>
                </a:lnTo>
                <a:lnTo>
                  <a:pt x="1226" y="252"/>
                </a:lnTo>
                <a:lnTo>
                  <a:pt x="1264" y="301"/>
                </a:lnTo>
                <a:lnTo>
                  <a:pt x="1307" y="372"/>
                </a:lnTo>
                <a:lnTo>
                  <a:pt x="1335" y="435"/>
                </a:lnTo>
                <a:lnTo>
                  <a:pt x="1355" y="485"/>
                </a:lnTo>
                <a:lnTo>
                  <a:pt x="1373" y="551"/>
                </a:lnTo>
                <a:lnTo>
                  <a:pt x="1383" y="617"/>
                </a:lnTo>
                <a:lnTo>
                  <a:pt x="1389" y="691"/>
                </a:lnTo>
              </a:path>
            </a:pathLst>
          </a:custGeom>
          <a:noFill/>
          <a:ln w="25400">
            <a:solidFill>
              <a:srgbClr val="6699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15" name="Oval 47"/>
          <p:cNvSpPr>
            <a:spLocks noChangeArrowheads="1"/>
          </p:cNvSpPr>
          <p:nvPr/>
        </p:nvSpPr>
        <p:spPr bwMode="auto">
          <a:xfrm>
            <a:off x="4946650" y="4676775"/>
            <a:ext cx="446088" cy="446088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14" name="Oval 46"/>
          <p:cNvSpPr>
            <a:spLocks noChangeArrowheads="1"/>
          </p:cNvSpPr>
          <p:nvPr/>
        </p:nvSpPr>
        <p:spPr bwMode="auto">
          <a:xfrm>
            <a:off x="4489450" y="4214813"/>
            <a:ext cx="1366838" cy="1366837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12" name="Oval 44"/>
          <p:cNvSpPr>
            <a:spLocks noChangeArrowheads="1"/>
          </p:cNvSpPr>
          <p:nvPr/>
        </p:nvSpPr>
        <p:spPr bwMode="auto">
          <a:xfrm>
            <a:off x="3863975" y="3605213"/>
            <a:ext cx="2590800" cy="2590800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＝ –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(4) = –3</a:t>
            </a:r>
          </a:p>
        </p:txBody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sz="2800" i="1" dirty="0">
                <a:sym typeface="Symbol" pitchFamily="18" charset="2"/>
              </a:rPr>
              <a:t></a:t>
            </a:r>
            <a:r>
              <a:rPr lang="en-US" altLang="zh-TW" sz="2800" dirty="0">
                <a:sym typeface="Symbol" pitchFamily="18" charset="2"/>
              </a:rPr>
              <a:t> </a:t>
            </a:r>
            <a:r>
              <a:rPr lang="en-US" altLang="zh-TW" sz="3600" i="1" baseline="10000" dirty="0" err="1">
                <a:latin typeface="Times New Roman" pitchFamily="18" charset="0"/>
              </a:rPr>
              <a:t>ydy</a:t>
            </a:r>
            <a:r>
              <a:rPr lang="en-US" altLang="zh-TW" sz="2800" dirty="0">
                <a:latin typeface="Times New Roman" pitchFamily="18" charset="0"/>
              </a:rPr>
              <a:t> = </a:t>
            </a:r>
            <a:r>
              <a:rPr lang="en-US" altLang="zh-TW" sz="2800" baseline="20000" dirty="0">
                <a:latin typeface="Times New Roman" pitchFamily="18" charset="0"/>
              </a:rPr>
              <a:t>–</a:t>
            </a:r>
            <a:r>
              <a:rPr lang="en-US" altLang="zh-TW" sz="2800" i="1" dirty="0">
                <a:sym typeface="Symbol" pitchFamily="18" charset="2"/>
              </a:rPr>
              <a:t></a:t>
            </a:r>
            <a:r>
              <a:rPr lang="en-US" altLang="zh-TW" sz="2800" dirty="0">
                <a:sym typeface="Symbol" pitchFamily="18" charset="2"/>
              </a:rPr>
              <a:t> </a:t>
            </a:r>
            <a:r>
              <a:rPr lang="en-US" altLang="zh-TW" sz="3600" i="1" baseline="10000" dirty="0" err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sz="3600" i="1" baseline="10000" dirty="0" err="1">
                <a:latin typeface="Times New Roman" pitchFamily="18" charset="0"/>
              </a:rPr>
              <a:t>dx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/2 = 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/2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.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/>
              <a:t>The solution must pass </a:t>
            </a:r>
            <a:r>
              <a:rPr lang="en-US" altLang="zh-TW" dirty="0">
                <a:latin typeface="Times New Roman" pitchFamily="18" charset="0"/>
              </a:rPr>
              <a:t>(4, –3), thus,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 25/2.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the solution is the lower half-circle of radius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5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centered at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(0, 0)</a:t>
            </a:r>
            <a:r>
              <a:rPr lang="en-US" altLang="zh-TW" dirty="0">
                <a:sym typeface="Symbol" pitchFamily="18" charset="2"/>
              </a:rPr>
              <a:t>.</a:t>
            </a:r>
            <a:endParaRPr lang="en-US" altLang="en-US" dirty="0">
              <a:sym typeface="Symbol" pitchFamily="18" charset="2"/>
            </a:endParaRPr>
          </a:p>
        </p:txBody>
      </p:sp>
      <p:sp>
        <p:nvSpPr>
          <p:cNvPr id="698373" name="Freeform 5"/>
          <p:cNvSpPr>
            <a:spLocks/>
          </p:cNvSpPr>
          <p:nvPr/>
        </p:nvSpPr>
        <p:spPr bwMode="auto">
          <a:xfrm>
            <a:off x="4067175" y="3797300"/>
            <a:ext cx="2205038" cy="1096963"/>
          </a:xfrm>
          <a:custGeom>
            <a:avLst/>
            <a:gdLst>
              <a:gd name="T0" fmla="*/ 0 w 1389"/>
              <a:gd name="T1" fmla="*/ 691 h 691"/>
              <a:gd name="T2" fmla="*/ 3 w 1389"/>
              <a:gd name="T3" fmla="*/ 627 h 691"/>
              <a:gd name="T4" fmla="*/ 9 w 1389"/>
              <a:gd name="T5" fmla="*/ 567 h 691"/>
              <a:gd name="T6" fmla="*/ 21 w 1389"/>
              <a:gd name="T7" fmla="*/ 512 h 691"/>
              <a:gd name="T8" fmla="*/ 41 w 1389"/>
              <a:gd name="T9" fmla="*/ 458 h 691"/>
              <a:gd name="T10" fmla="*/ 60 w 1389"/>
              <a:gd name="T11" fmla="*/ 410 h 691"/>
              <a:gd name="T12" fmla="*/ 84 w 1389"/>
              <a:gd name="T13" fmla="*/ 357 h 691"/>
              <a:gd name="T14" fmla="*/ 117 w 1389"/>
              <a:gd name="T15" fmla="*/ 306 h 691"/>
              <a:gd name="T16" fmla="*/ 156 w 1389"/>
              <a:gd name="T17" fmla="*/ 252 h 691"/>
              <a:gd name="T18" fmla="*/ 197 w 1389"/>
              <a:gd name="T19" fmla="*/ 207 h 691"/>
              <a:gd name="T20" fmla="*/ 257 w 1389"/>
              <a:gd name="T21" fmla="*/ 153 h 691"/>
              <a:gd name="T22" fmla="*/ 312 w 1389"/>
              <a:gd name="T23" fmla="*/ 114 h 691"/>
              <a:gd name="T24" fmla="*/ 366 w 1389"/>
              <a:gd name="T25" fmla="*/ 78 h 691"/>
              <a:gd name="T26" fmla="*/ 421 w 1389"/>
              <a:gd name="T27" fmla="*/ 52 h 691"/>
              <a:gd name="T28" fmla="*/ 495 w 1389"/>
              <a:gd name="T29" fmla="*/ 27 h 691"/>
              <a:gd name="T30" fmla="*/ 560 w 1389"/>
              <a:gd name="T31" fmla="*/ 12 h 691"/>
              <a:gd name="T32" fmla="*/ 630 w 1389"/>
              <a:gd name="T33" fmla="*/ 3 h 691"/>
              <a:gd name="T34" fmla="*/ 702 w 1389"/>
              <a:gd name="T35" fmla="*/ 0 h 691"/>
              <a:gd name="T36" fmla="*/ 761 w 1389"/>
              <a:gd name="T37" fmla="*/ 3 h 691"/>
              <a:gd name="T38" fmla="*/ 813 w 1389"/>
              <a:gd name="T39" fmla="*/ 9 h 691"/>
              <a:gd name="T40" fmla="*/ 870 w 1389"/>
              <a:gd name="T41" fmla="*/ 23 h 691"/>
              <a:gd name="T42" fmla="*/ 938 w 1389"/>
              <a:gd name="T43" fmla="*/ 44 h 691"/>
              <a:gd name="T44" fmla="*/ 996 w 1389"/>
              <a:gd name="T45" fmla="*/ 69 h 691"/>
              <a:gd name="T46" fmla="*/ 1058 w 1389"/>
              <a:gd name="T47" fmla="*/ 105 h 691"/>
              <a:gd name="T48" fmla="*/ 1112 w 1389"/>
              <a:gd name="T49" fmla="*/ 141 h 691"/>
              <a:gd name="T50" fmla="*/ 1176 w 1389"/>
              <a:gd name="T51" fmla="*/ 195 h 691"/>
              <a:gd name="T52" fmla="*/ 1226 w 1389"/>
              <a:gd name="T53" fmla="*/ 252 h 691"/>
              <a:gd name="T54" fmla="*/ 1264 w 1389"/>
              <a:gd name="T55" fmla="*/ 301 h 691"/>
              <a:gd name="T56" fmla="*/ 1307 w 1389"/>
              <a:gd name="T57" fmla="*/ 372 h 691"/>
              <a:gd name="T58" fmla="*/ 1335 w 1389"/>
              <a:gd name="T59" fmla="*/ 435 h 691"/>
              <a:gd name="T60" fmla="*/ 1355 w 1389"/>
              <a:gd name="T61" fmla="*/ 485 h 691"/>
              <a:gd name="T62" fmla="*/ 1373 w 1389"/>
              <a:gd name="T63" fmla="*/ 551 h 691"/>
              <a:gd name="T64" fmla="*/ 1383 w 1389"/>
              <a:gd name="T65" fmla="*/ 617 h 691"/>
              <a:gd name="T66" fmla="*/ 1389 w 1389"/>
              <a:gd name="T67" fmla="*/ 691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89" h="691">
                <a:moveTo>
                  <a:pt x="0" y="691"/>
                </a:moveTo>
                <a:lnTo>
                  <a:pt x="3" y="627"/>
                </a:lnTo>
                <a:lnTo>
                  <a:pt x="9" y="567"/>
                </a:lnTo>
                <a:lnTo>
                  <a:pt x="21" y="512"/>
                </a:lnTo>
                <a:lnTo>
                  <a:pt x="41" y="458"/>
                </a:lnTo>
                <a:lnTo>
                  <a:pt x="60" y="410"/>
                </a:lnTo>
                <a:lnTo>
                  <a:pt x="84" y="357"/>
                </a:lnTo>
                <a:lnTo>
                  <a:pt x="117" y="306"/>
                </a:lnTo>
                <a:lnTo>
                  <a:pt x="156" y="252"/>
                </a:lnTo>
                <a:lnTo>
                  <a:pt x="197" y="207"/>
                </a:lnTo>
                <a:lnTo>
                  <a:pt x="257" y="153"/>
                </a:lnTo>
                <a:lnTo>
                  <a:pt x="312" y="114"/>
                </a:lnTo>
                <a:lnTo>
                  <a:pt x="366" y="78"/>
                </a:lnTo>
                <a:lnTo>
                  <a:pt x="421" y="52"/>
                </a:lnTo>
                <a:lnTo>
                  <a:pt x="495" y="27"/>
                </a:lnTo>
                <a:lnTo>
                  <a:pt x="560" y="12"/>
                </a:lnTo>
                <a:lnTo>
                  <a:pt x="630" y="3"/>
                </a:lnTo>
                <a:lnTo>
                  <a:pt x="702" y="0"/>
                </a:lnTo>
                <a:lnTo>
                  <a:pt x="761" y="3"/>
                </a:lnTo>
                <a:lnTo>
                  <a:pt x="813" y="9"/>
                </a:lnTo>
                <a:lnTo>
                  <a:pt x="870" y="23"/>
                </a:lnTo>
                <a:lnTo>
                  <a:pt x="938" y="44"/>
                </a:lnTo>
                <a:lnTo>
                  <a:pt x="996" y="69"/>
                </a:lnTo>
                <a:lnTo>
                  <a:pt x="1058" y="105"/>
                </a:lnTo>
                <a:lnTo>
                  <a:pt x="1112" y="141"/>
                </a:lnTo>
                <a:lnTo>
                  <a:pt x="1176" y="195"/>
                </a:lnTo>
                <a:lnTo>
                  <a:pt x="1226" y="252"/>
                </a:lnTo>
                <a:lnTo>
                  <a:pt x="1264" y="301"/>
                </a:lnTo>
                <a:lnTo>
                  <a:pt x="1307" y="372"/>
                </a:lnTo>
                <a:lnTo>
                  <a:pt x="1335" y="435"/>
                </a:lnTo>
                <a:lnTo>
                  <a:pt x="1355" y="485"/>
                </a:lnTo>
                <a:lnTo>
                  <a:pt x="1373" y="551"/>
                </a:lnTo>
                <a:lnTo>
                  <a:pt x="1383" y="617"/>
                </a:lnTo>
                <a:lnTo>
                  <a:pt x="1389" y="691"/>
                </a:lnTo>
              </a:path>
            </a:pathLst>
          </a:custGeom>
          <a:noFill/>
          <a:ln w="25400">
            <a:solidFill>
              <a:srgbClr val="99999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79" name="Line 11"/>
          <p:cNvSpPr>
            <a:spLocks noChangeShapeType="1"/>
          </p:cNvSpPr>
          <p:nvPr/>
        </p:nvSpPr>
        <p:spPr bwMode="auto">
          <a:xfrm>
            <a:off x="3746500" y="4894263"/>
            <a:ext cx="287337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0" name="Line 12"/>
          <p:cNvSpPr>
            <a:spLocks noChangeShapeType="1"/>
          </p:cNvSpPr>
          <p:nvPr/>
        </p:nvSpPr>
        <p:spPr bwMode="auto">
          <a:xfrm>
            <a:off x="6445250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1" name="Line 13"/>
          <p:cNvSpPr>
            <a:spLocks noChangeShapeType="1"/>
          </p:cNvSpPr>
          <p:nvPr/>
        </p:nvSpPr>
        <p:spPr bwMode="auto">
          <a:xfrm>
            <a:off x="5183188" y="3382963"/>
            <a:ext cx="1587" cy="2922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2" name="Line 14"/>
          <p:cNvSpPr>
            <a:spLocks noChangeShapeType="1"/>
          </p:cNvSpPr>
          <p:nvPr/>
        </p:nvSpPr>
        <p:spPr bwMode="auto">
          <a:xfrm>
            <a:off x="5108575" y="5340350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3" name="Line 15"/>
          <p:cNvSpPr>
            <a:spLocks noChangeShapeType="1"/>
          </p:cNvSpPr>
          <p:nvPr/>
        </p:nvSpPr>
        <p:spPr bwMode="auto">
          <a:xfrm>
            <a:off x="5108575" y="5588000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4" name="Line 16"/>
          <p:cNvSpPr>
            <a:spLocks noChangeShapeType="1"/>
          </p:cNvSpPr>
          <p:nvPr/>
        </p:nvSpPr>
        <p:spPr bwMode="auto">
          <a:xfrm>
            <a:off x="5108575" y="5786438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5" name="Line 17"/>
          <p:cNvSpPr>
            <a:spLocks noChangeShapeType="1"/>
          </p:cNvSpPr>
          <p:nvPr/>
        </p:nvSpPr>
        <p:spPr bwMode="auto">
          <a:xfrm>
            <a:off x="5108575" y="5984875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6" name="Line 18"/>
          <p:cNvSpPr>
            <a:spLocks noChangeShapeType="1"/>
          </p:cNvSpPr>
          <p:nvPr/>
        </p:nvSpPr>
        <p:spPr bwMode="auto">
          <a:xfrm>
            <a:off x="5108575" y="6181725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7" name="Line 19"/>
          <p:cNvSpPr>
            <a:spLocks noChangeShapeType="1"/>
          </p:cNvSpPr>
          <p:nvPr/>
        </p:nvSpPr>
        <p:spPr bwMode="auto">
          <a:xfrm>
            <a:off x="5108575" y="5118100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8" name="Line 20"/>
          <p:cNvSpPr>
            <a:spLocks noChangeShapeType="1"/>
          </p:cNvSpPr>
          <p:nvPr/>
        </p:nvSpPr>
        <p:spPr bwMode="auto">
          <a:xfrm>
            <a:off x="5108575" y="4894263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89" name="Line 21"/>
          <p:cNvSpPr>
            <a:spLocks noChangeShapeType="1"/>
          </p:cNvSpPr>
          <p:nvPr/>
        </p:nvSpPr>
        <p:spPr bwMode="auto">
          <a:xfrm>
            <a:off x="5108575" y="4672013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0" name="Line 22"/>
          <p:cNvSpPr>
            <a:spLocks noChangeShapeType="1"/>
          </p:cNvSpPr>
          <p:nvPr/>
        </p:nvSpPr>
        <p:spPr bwMode="auto">
          <a:xfrm>
            <a:off x="5108575" y="4448175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1" name="Line 23"/>
          <p:cNvSpPr>
            <a:spLocks noChangeShapeType="1"/>
          </p:cNvSpPr>
          <p:nvPr/>
        </p:nvSpPr>
        <p:spPr bwMode="auto">
          <a:xfrm>
            <a:off x="5108575" y="4200525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2" name="Line 24"/>
          <p:cNvSpPr>
            <a:spLocks noChangeShapeType="1"/>
          </p:cNvSpPr>
          <p:nvPr/>
        </p:nvSpPr>
        <p:spPr bwMode="auto">
          <a:xfrm>
            <a:off x="5108575" y="4002088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3" name="Line 25"/>
          <p:cNvSpPr>
            <a:spLocks noChangeShapeType="1"/>
          </p:cNvSpPr>
          <p:nvPr/>
        </p:nvSpPr>
        <p:spPr bwMode="auto">
          <a:xfrm>
            <a:off x="5108575" y="3805238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4" name="Line 26"/>
          <p:cNvSpPr>
            <a:spLocks noChangeShapeType="1"/>
          </p:cNvSpPr>
          <p:nvPr/>
        </p:nvSpPr>
        <p:spPr bwMode="auto">
          <a:xfrm>
            <a:off x="5108575" y="3606800"/>
            <a:ext cx="1238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5" name="Rectangle 27"/>
          <p:cNvSpPr>
            <a:spLocks noChangeArrowheads="1"/>
          </p:cNvSpPr>
          <p:nvPr/>
        </p:nvSpPr>
        <p:spPr bwMode="auto">
          <a:xfrm>
            <a:off x="6643688" y="4745038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98396" name="Rectangle 28"/>
          <p:cNvSpPr>
            <a:spLocks noChangeArrowheads="1"/>
          </p:cNvSpPr>
          <p:nvPr/>
        </p:nvSpPr>
        <p:spPr bwMode="auto">
          <a:xfrm>
            <a:off x="5033963" y="3284538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98397" name="Line 29"/>
          <p:cNvSpPr>
            <a:spLocks noChangeShapeType="1"/>
          </p:cNvSpPr>
          <p:nvPr/>
        </p:nvSpPr>
        <p:spPr bwMode="auto">
          <a:xfrm>
            <a:off x="6049963" y="4845050"/>
            <a:ext cx="1587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8" name="Line 30"/>
          <p:cNvSpPr>
            <a:spLocks noChangeShapeType="1"/>
          </p:cNvSpPr>
          <p:nvPr/>
        </p:nvSpPr>
        <p:spPr bwMode="auto">
          <a:xfrm>
            <a:off x="5851525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399" name="Line 31"/>
          <p:cNvSpPr>
            <a:spLocks noChangeShapeType="1"/>
          </p:cNvSpPr>
          <p:nvPr/>
        </p:nvSpPr>
        <p:spPr bwMode="auto">
          <a:xfrm>
            <a:off x="5627688" y="4845050"/>
            <a:ext cx="1587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0" name="Line 32"/>
          <p:cNvSpPr>
            <a:spLocks noChangeShapeType="1"/>
          </p:cNvSpPr>
          <p:nvPr/>
        </p:nvSpPr>
        <p:spPr bwMode="auto">
          <a:xfrm>
            <a:off x="5380038" y="4845050"/>
            <a:ext cx="1587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1" name="Line 33"/>
          <p:cNvSpPr>
            <a:spLocks noChangeShapeType="1"/>
          </p:cNvSpPr>
          <p:nvPr/>
        </p:nvSpPr>
        <p:spPr bwMode="auto">
          <a:xfrm>
            <a:off x="4959350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2" name="Line 34"/>
          <p:cNvSpPr>
            <a:spLocks noChangeShapeType="1"/>
          </p:cNvSpPr>
          <p:nvPr/>
        </p:nvSpPr>
        <p:spPr bwMode="auto">
          <a:xfrm>
            <a:off x="4711700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3" name="Line 35"/>
          <p:cNvSpPr>
            <a:spLocks noChangeShapeType="1"/>
          </p:cNvSpPr>
          <p:nvPr/>
        </p:nvSpPr>
        <p:spPr bwMode="auto">
          <a:xfrm>
            <a:off x="4489450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4" name="Line 36"/>
          <p:cNvSpPr>
            <a:spLocks noChangeShapeType="1"/>
          </p:cNvSpPr>
          <p:nvPr/>
        </p:nvSpPr>
        <p:spPr bwMode="auto">
          <a:xfrm>
            <a:off x="4291013" y="4845050"/>
            <a:ext cx="1587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5" name="Line 37"/>
          <p:cNvSpPr>
            <a:spLocks noChangeShapeType="1"/>
          </p:cNvSpPr>
          <p:nvPr/>
        </p:nvSpPr>
        <p:spPr bwMode="auto">
          <a:xfrm>
            <a:off x="4067175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6" name="Line 38"/>
          <p:cNvSpPr>
            <a:spLocks noChangeShapeType="1"/>
          </p:cNvSpPr>
          <p:nvPr/>
        </p:nvSpPr>
        <p:spPr bwMode="auto">
          <a:xfrm>
            <a:off x="3870325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7" name="Line 39"/>
          <p:cNvSpPr>
            <a:spLocks noChangeShapeType="1"/>
          </p:cNvSpPr>
          <p:nvPr/>
        </p:nvSpPr>
        <p:spPr bwMode="auto">
          <a:xfrm>
            <a:off x="6272213" y="4845050"/>
            <a:ext cx="1587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8" name="Line 40"/>
          <p:cNvSpPr>
            <a:spLocks noChangeShapeType="1"/>
          </p:cNvSpPr>
          <p:nvPr/>
        </p:nvSpPr>
        <p:spPr bwMode="auto">
          <a:xfrm>
            <a:off x="4067175" y="4845050"/>
            <a:ext cx="1588" cy="123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09" name="Rectangle 41"/>
          <p:cNvSpPr>
            <a:spLocks noChangeArrowheads="1"/>
          </p:cNvSpPr>
          <p:nvPr/>
        </p:nvSpPr>
        <p:spPr bwMode="auto">
          <a:xfrm>
            <a:off x="6124575" y="5489575"/>
            <a:ext cx="222250" cy="24765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98410" name="Rectangle 42"/>
          <p:cNvSpPr>
            <a:spLocks noChangeArrowheads="1"/>
          </p:cNvSpPr>
          <p:nvPr/>
        </p:nvSpPr>
        <p:spPr bwMode="auto">
          <a:xfrm>
            <a:off x="6110288" y="5464175"/>
            <a:ext cx="406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66FF"/>
                </a:solidFill>
                <a:latin typeface="Times New Roman" pitchFamily="18" charset="0"/>
              </a:rPr>
              <a:t>(4, –3)</a:t>
            </a:r>
            <a:endParaRPr lang="en-US" altLang="zh-TW" sz="1400">
              <a:solidFill>
                <a:srgbClr val="0066FF"/>
              </a:solidFill>
              <a:latin typeface="Times New Roman" pitchFamily="18" charset="0"/>
            </a:endParaRPr>
          </a:p>
        </p:txBody>
      </p:sp>
      <p:sp>
        <p:nvSpPr>
          <p:cNvPr id="698416" name="Oval 48"/>
          <p:cNvSpPr>
            <a:spLocks noChangeArrowheads="1"/>
          </p:cNvSpPr>
          <p:nvPr/>
        </p:nvSpPr>
        <p:spPr bwMode="auto">
          <a:xfrm>
            <a:off x="5089525" y="4805363"/>
            <a:ext cx="184150" cy="184150"/>
          </a:xfrm>
          <a:prstGeom prst="ellips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19" name="Oval 51"/>
          <p:cNvSpPr>
            <a:spLocks noChangeArrowheads="1"/>
          </p:cNvSpPr>
          <p:nvPr/>
        </p:nvSpPr>
        <p:spPr bwMode="auto">
          <a:xfrm>
            <a:off x="5992813" y="5532438"/>
            <a:ext cx="71437" cy="71437"/>
          </a:xfrm>
          <a:prstGeom prst="ellipse">
            <a:avLst/>
          </a:prstGeom>
          <a:solidFill>
            <a:srgbClr val="6699FF"/>
          </a:solidFill>
          <a:ln w="9525">
            <a:solidFill>
              <a:srgbClr val="66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98422" name="Line 54"/>
          <p:cNvSpPr>
            <a:spLocks noChangeShapeType="1"/>
          </p:cNvSpPr>
          <p:nvPr/>
        </p:nvSpPr>
        <p:spPr bwMode="auto">
          <a:xfrm>
            <a:off x="3206750" y="4433888"/>
            <a:ext cx="6477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23" name="Line 55"/>
          <p:cNvSpPr>
            <a:spLocks noChangeShapeType="1"/>
          </p:cNvSpPr>
          <p:nvPr/>
        </p:nvSpPr>
        <p:spPr bwMode="auto">
          <a:xfrm>
            <a:off x="3206750" y="4433888"/>
            <a:ext cx="935038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24" name="Text Box 56"/>
          <p:cNvSpPr txBox="1">
            <a:spLocks noChangeArrowheads="1"/>
          </p:cNvSpPr>
          <p:nvPr/>
        </p:nvSpPr>
        <p:spPr bwMode="auto">
          <a:xfrm>
            <a:off x="1835150" y="4230688"/>
            <a:ext cx="1435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200"/>
              <a:t>family of solutions:</a:t>
            </a:r>
            <a:br>
              <a:rPr lang="en-US" altLang="zh-TW" sz="1200"/>
            </a:br>
            <a:r>
              <a:rPr lang="en-US" altLang="zh-TW" sz="1200"/>
              <a:t>    </a:t>
            </a:r>
            <a:r>
              <a:rPr lang="en-US" altLang="zh-TW" sz="1200" i="1">
                <a:latin typeface="Times New Roman" pitchFamily="18" charset="0"/>
              </a:rPr>
              <a:t>x</a:t>
            </a:r>
            <a:r>
              <a:rPr lang="en-US" altLang="zh-TW" sz="1200" baseline="30000">
                <a:latin typeface="Times New Roman" pitchFamily="18" charset="0"/>
              </a:rPr>
              <a:t>2</a:t>
            </a:r>
            <a:r>
              <a:rPr lang="en-US" altLang="zh-TW" sz="1200">
                <a:latin typeface="Times New Roman" pitchFamily="18" charset="0"/>
              </a:rPr>
              <a:t> + </a:t>
            </a:r>
            <a:r>
              <a:rPr lang="en-US" altLang="zh-TW" sz="1200" i="1">
                <a:latin typeface="Times New Roman" pitchFamily="18" charset="0"/>
              </a:rPr>
              <a:t>y</a:t>
            </a:r>
            <a:r>
              <a:rPr lang="en-US" altLang="zh-TW" sz="1200" baseline="30000">
                <a:latin typeface="Times New Roman" pitchFamily="18" charset="0"/>
              </a:rPr>
              <a:t>2</a:t>
            </a:r>
            <a:r>
              <a:rPr lang="en-US" altLang="zh-TW" sz="1200">
                <a:latin typeface="Times New Roman" pitchFamily="18" charset="0"/>
              </a:rPr>
              <a:t> = </a:t>
            </a:r>
            <a:r>
              <a:rPr lang="en-US" altLang="zh-TW" sz="1200" i="1">
                <a:latin typeface="Times New Roman" pitchFamily="18" charset="0"/>
              </a:rPr>
              <a:t>C</a:t>
            </a:r>
          </a:p>
        </p:txBody>
      </p:sp>
      <p:sp>
        <p:nvSpPr>
          <p:cNvPr id="698425" name="Line 57"/>
          <p:cNvSpPr>
            <a:spLocks noChangeShapeType="1"/>
          </p:cNvSpPr>
          <p:nvPr/>
        </p:nvSpPr>
        <p:spPr bwMode="auto">
          <a:xfrm flipV="1">
            <a:off x="3494088" y="5370513"/>
            <a:ext cx="6477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98426" name="Text Box 58"/>
          <p:cNvSpPr txBox="1">
            <a:spLocks noChangeArrowheads="1"/>
          </p:cNvSpPr>
          <p:nvPr/>
        </p:nvSpPr>
        <p:spPr bwMode="auto">
          <a:xfrm>
            <a:off x="1982788" y="5441950"/>
            <a:ext cx="1560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200"/>
              <a:t>A particular solution:</a:t>
            </a:r>
            <a:br>
              <a:rPr lang="en-US" altLang="zh-TW" sz="1200"/>
            </a:br>
            <a:r>
              <a:rPr lang="en-US" altLang="zh-TW" sz="1200"/>
              <a:t>    </a:t>
            </a:r>
            <a:r>
              <a:rPr lang="en-US" altLang="zh-TW" sz="1200" i="1">
                <a:latin typeface="Times New Roman" pitchFamily="18" charset="0"/>
              </a:rPr>
              <a:t>x</a:t>
            </a:r>
            <a:r>
              <a:rPr lang="en-US" altLang="zh-TW" sz="1200" baseline="30000">
                <a:latin typeface="Times New Roman" pitchFamily="18" charset="0"/>
              </a:rPr>
              <a:t>2</a:t>
            </a:r>
            <a:r>
              <a:rPr lang="en-US" altLang="zh-TW" sz="1200">
                <a:latin typeface="Times New Roman" pitchFamily="18" charset="0"/>
              </a:rPr>
              <a:t> + </a:t>
            </a:r>
            <a:r>
              <a:rPr lang="en-US" altLang="zh-TW" sz="1200" i="1">
                <a:latin typeface="Times New Roman" pitchFamily="18" charset="0"/>
              </a:rPr>
              <a:t>y</a:t>
            </a:r>
            <a:r>
              <a:rPr lang="en-US" altLang="zh-TW" sz="1200" baseline="30000">
                <a:latin typeface="Times New Roman" pitchFamily="18" charset="0"/>
              </a:rPr>
              <a:t>2</a:t>
            </a:r>
            <a:r>
              <a:rPr lang="en-US" altLang="zh-TW" sz="1200">
                <a:latin typeface="Times New Roman" pitchFamily="18" charset="0"/>
              </a:rPr>
              <a:t> = 25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47222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Losing a Solution</a:t>
            </a:r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Some care should be exercised when separating variables, since the variable divisors could be zero in some cases.</a:t>
            </a:r>
          </a:p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r</a:t>
            </a:r>
            <a:r>
              <a:rPr lang="en-US" altLang="zh-TW"/>
              <a:t> is a zero of </a:t>
            </a:r>
            <a:r>
              <a:rPr lang="en-US" altLang="zh-TW" i="1">
                <a:latin typeface="Times New Roman" pitchFamily="18" charset="0"/>
              </a:rPr>
              <a:t>h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then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r</a:t>
            </a:r>
            <a:r>
              <a:rPr lang="en-US" altLang="zh-TW"/>
              <a:t> is a constant solution of the DE.  However,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r</a:t>
            </a:r>
            <a:r>
              <a:rPr lang="en-US" altLang="zh-TW"/>
              <a:t> may not show up in the family of solutions.  Recall that this is called a singular solution.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02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－4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－4</a:t>
            </a:r>
            <a:r>
              <a:rPr lang="en-US" altLang="zh-TW" dirty="0"/>
              <a:t> is separable</a:t>
            </a:r>
          </a:p>
        </p:txBody>
      </p:sp>
      <p:graphicFrame>
        <p:nvGraphicFramePr>
          <p:cNvPr id="7004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98822"/>
              </p:ext>
            </p:extLst>
          </p:nvPr>
        </p:nvGraphicFramePr>
        <p:xfrm>
          <a:off x="1497013" y="2026940"/>
          <a:ext cx="182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19" name="方程式" r:id="rId3" imgW="914400" imgH="419040" progId="Equation.3">
                  <p:embed/>
                </p:oleObj>
              </mc:Choice>
              <mc:Fallback>
                <p:oleObj name="方程式" r:id="rId3" imgW="914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013" y="2026940"/>
                        <a:ext cx="1828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0421" name="Line 5"/>
          <p:cNvSpPr>
            <a:spLocks noChangeShapeType="1"/>
          </p:cNvSpPr>
          <p:nvPr/>
        </p:nvSpPr>
        <p:spPr bwMode="auto">
          <a:xfrm>
            <a:off x="1568450" y="513367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7004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090619"/>
              </p:ext>
            </p:extLst>
          </p:nvPr>
        </p:nvGraphicFramePr>
        <p:xfrm>
          <a:off x="4657725" y="1988840"/>
          <a:ext cx="3175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20" name="方程式" r:id="rId5" imgW="1587240" imgH="457200" progId="Equation.3">
                  <p:embed/>
                </p:oleObj>
              </mc:Choice>
              <mc:Fallback>
                <p:oleObj name="方程式" r:id="rId5" imgW="15872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7725" y="1988840"/>
                        <a:ext cx="3175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04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396687"/>
              </p:ext>
            </p:extLst>
          </p:nvPr>
        </p:nvGraphicFramePr>
        <p:xfrm>
          <a:off x="1536700" y="2987378"/>
          <a:ext cx="363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21" name="方程式" r:id="rId7" imgW="1815840" imgH="393480" progId="Equation.3">
                  <p:embed/>
                </p:oleObj>
              </mc:Choice>
              <mc:Fallback>
                <p:oleObj name="方程式" r:id="rId7" imgW="1815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700" y="2987378"/>
                        <a:ext cx="3632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04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849206"/>
              </p:ext>
            </p:extLst>
          </p:nvPr>
        </p:nvGraphicFramePr>
        <p:xfrm>
          <a:off x="1403648" y="3822700"/>
          <a:ext cx="548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22" name="方程式" r:id="rId9" imgW="2743200" imgH="457200" progId="Equation.3">
                  <p:embed/>
                </p:oleObj>
              </mc:Choice>
              <mc:Fallback>
                <p:oleObj name="方程式" r:id="rId9" imgW="27432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822700"/>
                        <a:ext cx="548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0425" name="Line 9"/>
          <p:cNvSpPr>
            <a:spLocks noChangeShapeType="1"/>
          </p:cNvSpPr>
          <p:nvPr/>
        </p:nvSpPr>
        <p:spPr bwMode="auto">
          <a:xfrm>
            <a:off x="3656013" y="2431753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7004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390235"/>
              </p:ext>
            </p:extLst>
          </p:nvPr>
        </p:nvGraphicFramePr>
        <p:xfrm>
          <a:off x="2505075" y="4690765"/>
          <a:ext cx="170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23" name="方程式" r:id="rId11" imgW="850680" imgH="419040" progId="Equation.3">
                  <p:embed/>
                </p:oleObj>
              </mc:Choice>
              <mc:Fallback>
                <p:oleObj name="方程式" r:id="rId11" imgW="850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4690765"/>
                        <a:ext cx="170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0427" name="Text Box 11"/>
          <p:cNvSpPr txBox="1">
            <a:spLocks noChangeArrowheads="1"/>
          </p:cNvSpPr>
          <p:nvPr/>
        </p:nvSpPr>
        <p:spPr bwMode="auto">
          <a:xfrm>
            <a:off x="1476375" y="5673428"/>
            <a:ext cx="65119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0000FF"/>
                </a:solidFill>
              </a:rPr>
              <a:t>Note: The solutions </a:t>
            </a:r>
            <a:r>
              <a:rPr lang="en-US" altLang="zh-TW" i="1">
                <a:solidFill>
                  <a:srgbClr val="0000FF"/>
                </a:solidFill>
                <a:latin typeface="Times New Roman" pitchFamily="18" charset="0"/>
              </a:rPr>
              <a:t>y</a:t>
            </a:r>
            <a:r>
              <a:rPr lang="en-US" altLang="zh-TW">
                <a:solidFill>
                  <a:srgbClr val="0000FF"/>
                </a:solidFill>
                <a:latin typeface="Times New Roman" pitchFamily="18" charset="0"/>
              </a:rPr>
              <a:t> = </a:t>
            </a:r>
            <a:r>
              <a:rPr lang="en-US" altLang="zh-TW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TW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en-US" altLang="zh-TW">
                <a:solidFill>
                  <a:srgbClr val="0000FF"/>
                </a:solidFill>
              </a:rPr>
              <a:t> have been excluded in the first step!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2164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921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altLang="zh-TW" dirty="0"/>
                  <a:t>Example: </a:t>
                </a:r>
                <a:r>
                  <a:rPr lang="en-US" altLang="zh-TW" dirty="0">
                    <a:latin typeface="Times New Roman" pitchFamily="18" charset="0"/>
                  </a:rPr>
                  <a:t>(</a:t>
                </a:r>
                <a:r>
                  <a:rPr lang="en-US" altLang="zh-TW" i="1" dirty="0">
                    <a:latin typeface="Times New Roman" pitchFamily="18" charset="0"/>
                  </a:rPr>
                  <a:t>e</a:t>
                </a:r>
                <a:r>
                  <a:rPr lang="en-US" altLang="zh-TW" baseline="30000" dirty="0">
                    <a:latin typeface="Times New Roman" pitchFamily="18" charset="0"/>
                  </a:rPr>
                  <a:t>2</a:t>
                </a:r>
                <a:r>
                  <a:rPr lang="en-US" altLang="zh-TW" i="1" baseline="30000" dirty="0">
                    <a:latin typeface="Times New Roman" pitchFamily="18" charset="0"/>
                  </a:rPr>
                  <a:t>y</a:t>
                </a:r>
                <a:r>
                  <a:rPr lang="en-US" altLang="zh-TW" i="1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</a:rPr>
                  <a:t>–</a:t>
                </a:r>
                <a:r>
                  <a:rPr lang="en-US" altLang="zh-TW" i="1" dirty="0">
                    <a:latin typeface="Times New Roman" pitchFamily="18" charset="0"/>
                  </a:rPr>
                  <a:t> y</a:t>
                </a:r>
                <a:r>
                  <a:rPr lang="en-US" altLang="zh-TW" dirty="0">
                    <a:latin typeface="Times New Roman" pitchFamily="18" charset="0"/>
                  </a:rPr>
                  <a:t>)cos</a:t>
                </a:r>
                <a:r>
                  <a:rPr lang="en-US" altLang="zh-TW" i="1" dirty="0">
                    <a:latin typeface="Times New Roman" pitchFamily="18" charset="0"/>
                  </a:rPr>
                  <a:t> x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𝑑𝑦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altLang="zh-TW" dirty="0">
                    <a:latin typeface="Times New Roman" pitchFamily="18" charset="0"/>
                  </a:rPr>
                  <a:t> = </a:t>
                </a:r>
                <a:r>
                  <a:rPr lang="en-US" altLang="zh-TW" i="1" dirty="0" err="1">
                    <a:latin typeface="Times New Roman" pitchFamily="18" charset="0"/>
                  </a:rPr>
                  <a:t>e</a:t>
                </a:r>
                <a:r>
                  <a:rPr lang="en-US" altLang="zh-TW" i="1" baseline="30000" dirty="0" err="1">
                    <a:latin typeface="Times New Roman" pitchFamily="18" charset="0"/>
                  </a:rPr>
                  <a:t>y</a:t>
                </a:r>
                <a:r>
                  <a:rPr lang="en-US" altLang="zh-TW" dirty="0"/>
                  <a:t> </a:t>
                </a:r>
                <a:r>
                  <a:rPr lang="en-US" altLang="zh-TW" dirty="0">
                    <a:latin typeface="Times New Roman" pitchFamily="18" charset="0"/>
                  </a:rPr>
                  <a:t>sin</a:t>
                </a:r>
                <a:r>
                  <a:rPr lang="en-US" altLang="zh-TW" i="1" dirty="0">
                    <a:latin typeface="Times New Roman" pitchFamily="18" charset="0"/>
                  </a:rPr>
                  <a:t> </a:t>
                </a:r>
                <a:r>
                  <a:rPr lang="en-US" altLang="zh-TW" dirty="0">
                    <a:latin typeface="Times New Roman" pitchFamily="18" charset="0"/>
                  </a:rPr>
                  <a:t>2</a:t>
                </a:r>
                <a:r>
                  <a:rPr lang="en-US" altLang="zh-TW" i="1" dirty="0">
                    <a:latin typeface="Times New Roman" pitchFamily="18" charset="0"/>
                  </a:rPr>
                  <a:t>x</a:t>
                </a:r>
                <a:r>
                  <a:rPr lang="en-US" altLang="zh-TW" dirty="0">
                    <a:latin typeface="Times New Roman" pitchFamily="18" charset="0"/>
                  </a:rPr>
                  <a:t>, </a:t>
                </a:r>
                <a:r>
                  <a:rPr lang="en-US" altLang="zh-TW" i="1" dirty="0">
                    <a:latin typeface="Times New Roman" pitchFamily="18" charset="0"/>
                  </a:rPr>
                  <a:t>y</a:t>
                </a:r>
                <a:r>
                  <a:rPr lang="en-US" altLang="zh-TW" dirty="0">
                    <a:latin typeface="Times New Roman" pitchFamily="18" charset="0"/>
                  </a:rPr>
                  <a:t>(0) = 0</a:t>
                </a:r>
                <a:endParaRPr lang="en-US" altLang="zh-TW" dirty="0"/>
              </a:p>
            </p:txBody>
          </p:sp>
        </mc:Choice>
        <mc:Fallback xmlns="">
          <p:sp>
            <p:nvSpPr>
              <p:cNvPr id="64921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3"/>
                <a:stretch>
                  <a:fillRect l="-1904" b="-340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Solve the IVP </a:t>
            </a:r>
            <a:r>
              <a:rPr lang="en-US" altLang="zh-TW" dirty="0">
                <a:latin typeface="Times New Roman" pitchFamily="18" charset="0"/>
              </a:rPr>
              <a:t>by </a:t>
            </a:r>
            <a:r>
              <a:rPr lang="en-US" altLang="zh-TW" dirty="0"/>
              <a:t>dividing both sides by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y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cos</a:t>
            </a:r>
            <a:r>
              <a:rPr lang="en-US" altLang="zh-TW" i="1" dirty="0">
                <a:latin typeface="Times New Roman" pitchFamily="18" charset="0"/>
              </a:rPr>
              <a:t> x</a:t>
            </a:r>
            <a:r>
              <a:rPr lang="en-US" altLang="zh-TW" dirty="0"/>
              <a:t>, then multiply both sides by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en-US" altLang="zh-TW" dirty="0"/>
              <a:t>, we have</a:t>
            </a:r>
          </a:p>
        </p:txBody>
      </p:sp>
      <p:graphicFrame>
        <p:nvGraphicFramePr>
          <p:cNvPr id="6492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902700"/>
              </p:ext>
            </p:extLst>
          </p:nvPr>
        </p:nvGraphicFramePr>
        <p:xfrm>
          <a:off x="1349375" y="2420466"/>
          <a:ext cx="2717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7" name="方程式" r:id="rId4" imgW="1358640" imgH="419040" progId="Equation.3">
                  <p:embed/>
                </p:oleObj>
              </mc:Choice>
              <mc:Fallback>
                <p:oleObj name="方程式" r:id="rId4" imgW="13586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75" y="2420466"/>
                        <a:ext cx="2717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92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361420"/>
              </p:ext>
            </p:extLst>
          </p:nvPr>
        </p:nvGraphicFramePr>
        <p:xfrm>
          <a:off x="1384300" y="3445991"/>
          <a:ext cx="3403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8" name="方程式" r:id="rId6" imgW="1701720" imgH="279360" progId="Equation.3">
                  <p:embed/>
                </p:oleObj>
              </mc:Choice>
              <mc:Fallback>
                <p:oleObj name="方程式" r:id="rId6" imgW="17017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3445991"/>
                        <a:ext cx="3403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92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508531"/>
              </p:ext>
            </p:extLst>
          </p:nvPr>
        </p:nvGraphicFramePr>
        <p:xfrm>
          <a:off x="1335088" y="4268316"/>
          <a:ext cx="4749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9" name="方程式" r:id="rId8" imgW="2374560" imgH="228600" progId="Equation.3">
                  <p:embed/>
                </p:oleObj>
              </mc:Choice>
              <mc:Fallback>
                <p:oleObj name="方程式" r:id="rId8" imgW="2374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088" y="4268316"/>
                        <a:ext cx="4749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9224" name="Line 8"/>
          <p:cNvSpPr>
            <a:spLocks noChangeShapeType="1"/>
          </p:cNvSpPr>
          <p:nvPr/>
        </p:nvSpPr>
        <p:spPr bwMode="auto">
          <a:xfrm>
            <a:off x="1400175" y="5157316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49225" name="Text Box 9"/>
          <p:cNvSpPr txBox="1">
            <a:spLocks noChangeArrowheads="1"/>
          </p:cNvSpPr>
          <p:nvPr/>
        </p:nvSpPr>
        <p:spPr bwMode="auto">
          <a:xfrm>
            <a:off x="2047875" y="4916016"/>
            <a:ext cx="795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2400" i="1">
                <a:latin typeface="Times New Roman" pitchFamily="18" charset="0"/>
              </a:rPr>
              <a:t>c</a:t>
            </a:r>
            <a:r>
              <a:rPr lang="en-US" altLang="zh-TW" sz="2400">
                <a:latin typeface="Times New Roman" pitchFamily="18" charset="0"/>
              </a:rPr>
              <a:t> = 4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7014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Linear First Order DE</a:t>
            </a:r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 first-order differential equation of the form: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                                                               </a:t>
            </a:r>
            <a:r>
              <a:rPr lang="en-US" altLang="zh-TW">
                <a:latin typeface="Times New Roman" pitchFamily="18" charset="0"/>
              </a:rPr>
              <a:t>(1)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is said to be a </a:t>
            </a:r>
            <a:r>
              <a:rPr lang="en-US" altLang="zh-TW" b="1"/>
              <a:t>linear equation</a:t>
            </a:r>
            <a:r>
              <a:rPr lang="en-US" altLang="zh-TW"/>
              <a:t>.  When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0</a:t>
            </a:r>
            <a:r>
              <a:rPr lang="en-US" altLang="zh-TW"/>
              <a:t>, the linear equation is said to be </a:t>
            </a:r>
            <a:r>
              <a:rPr lang="en-US" altLang="zh-TW" b="1"/>
              <a:t>homogeneous</a:t>
            </a:r>
            <a:r>
              <a:rPr lang="en-US" altLang="zh-TW"/>
              <a:t>, otherwise it is non-homogeneous.</a:t>
            </a:r>
          </a:p>
          <a:p>
            <a:r>
              <a:rPr lang="en-US" altLang="zh-TW"/>
              <a:t>Dividing both side of </a:t>
            </a:r>
            <a:r>
              <a:rPr lang="en-US" altLang="zh-TW">
                <a:latin typeface="Times New Roman" pitchFamily="18" charset="0"/>
              </a:rPr>
              <a:t>(1)</a:t>
            </a:r>
            <a:r>
              <a:rPr lang="en-US" altLang="zh-TW"/>
              <a:t> by the leading coefficient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we have the </a:t>
            </a:r>
            <a:r>
              <a:rPr lang="en-US" altLang="zh-TW" b="1"/>
              <a:t>standard form</a:t>
            </a:r>
            <a:r>
              <a:rPr lang="en-US" altLang="zh-TW"/>
              <a:t>:</a:t>
            </a:r>
          </a:p>
        </p:txBody>
      </p:sp>
      <p:graphicFrame>
        <p:nvGraphicFramePr>
          <p:cNvPr id="6543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656196"/>
              </p:ext>
            </p:extLst>
          </p:nvPr>
        </p:nvGraphicFramePr>
        <p:xfrm>
          <a:off x="2916238" y="1988840"/>
          <a:ext cx="3073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2" name="方程式" r:id="rId3" imgW="1536480" imgH="393480" progId="Equation.3">
                  <p:embed/>
                </p:oleObj>
              </mc:Choice>
              <mc:Fallback>
                <p:oleObj name="方程式" r:id="rId3" imgW="1536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988840"/>
                        <a:ext cx="3073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43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01734"/>
              </p:ext>
            </p:extLst>
          </p:nvPr>
        </p:nvGraphicFramePr>
        <p:xfrm>
          <a:off x="3294063" y="5089872"/>
          <a:ext cx="236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3" name="方程式" r:id="rId5" imgW="1180800" imgH="393480" progId="Equation.3">
                  <p:embed/>
                </p:oleObj>
              </mc:Choice>
              <mc:Fallback>
                <p:oleObj name="方程式" r:id="rId5" imgW="1180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063" y="5089872"/>
                        <a:ext cx="2362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32288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Solving the 1</a:t>
            </a:r>
            <a:r>
              <a:rPr lang="en-US" altLang="zh-TW" baseline="30000" dirty="0"/>
              <a:t>st</a:t>
            </a:r>
            <a:r>
              <a:rPr lang="en-US" altLang="zh-TW" dirty="0"/>
              <a:t>-Order Standard Form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of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dirty="0"/>
              <a:t>can be derived by multiplying both sides of the equation by a special function </a:t>
            </a:r>
            <a:r>
              <a:rPr lang="en-US" altLang="zh-TW" i="1" dirty="0">
                <a:latin typeface="Sylfaen" panose="010A0502050306030303" pitchFamily="18" charset="0"/>
                <a:sym typeface="Symbol"/>
              </a:rPr>
              <a:t>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. We want the function </a:t>
            </a:r>
            <a:r>
              <a:rPr lang="en-US" altLang="zh-TW" i="1" dirty="0">
                <a:latin typeface="Sylfaen" panose="010A0502050306030303" pitchFamily="18" charset="0"/>
                <a:sym typeface="Symbol"/>
              </a:rPr>
              <a:t>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to satisfy the property: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m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m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 </a:t>
            </a:r>
            <a:r>
              <a:rPr lang="en-US" altLang="zh-TW" dirty="0">
                <a:sym typeface="Symbol"/>
              </a:rPr>
              <a:t>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m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=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e</a:t>
            </a:r>
            <a:r>
              <a:rPr lang="en-US" altLang="zh-TW" baseline="30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</a:t>
            </a:r>
            <a:r>
              <a:rPr lang="en-US" altLang="zh-TW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P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dx</a:t>
            </a:r>
            <a:r>
              <a:rPr lang="en-US" altLang="zh-TW" dirty="0">
                <a:sym typeface="Symbol"/>
              </a:rPr>
              <a:t>.</a:t>
            </a:r>
            <a:br>
              <a:rPr lang="en-US" altLang="zh-TW" dirty="0">
                <a:sym typeface="Symbol"/>
              </a:rPr>
            </a:br>
            <a:br>
              <a:rPr lang="en-US" altLang="zh-TW" dirty="0">
                <a:sym typeface="Symbol"/>
              </a:rPr>
            </a:br>
            <a:r>
              <a:rPr lang="en-US" altLang="zh-TW" dirty="0">
                <a:sym typeface="Symbol"/>
              </a:rPr>
              <a:t>The function </a:t>
            </a:r>
            <a:r>
              <a:rPr lang="en-US" altLang="zh-TW" i="1" dirty="0">
                <a:latin typeface="Sylfaen" panose="010A0502050306030303" pitchFamily="18" charset="0"/>
                <a:sym typeface="Symbol"/>
              </a:rPr>
              <a:t>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>
                <a:sym typeface="Symbol"/>
              </a:rPr>
              <a:t> is called the integrating factor.</a:t>
            </a:r>
            <a:endParaRPr lang="en-US" altLang="zh-TW" dirty="0"/>
          </a:p>
        </p:txBody>
      </p:sp>
      <p:graphicFrame>
        <p:nvGraphicFramePr>
          <p:cNvPr id="6553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780115"/>
              </p:ext>
            </p:extLst>
          </p:nvPr>
        </p:nvGraphicFramePr>
        <p:xfrm>
          <a:off x="1547813" y="3141663"/>
          <a:ext cx="6426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1" name="方程式" r:id="rId3" imgW="3213000" imgH="431640" progId="Equation.3">
                  <p:embed/>
                </p:oleObj>
              </mc:Choice>
              <mc:Fallback>
                <p:oleObj name="方程式" r:id="rId3" imgW="3213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141663"/>
                        <a:ext cx="64262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4414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by Integrating Factors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We can solve the DE by multiplying both sides of the standard form by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aseline="30000" dirty="0" err="1">
                <a:latin typeface="Times New Roman" pitchFamily="18" charset="0"/>
                <a:sym typeface="Symbol" pitchFamily="18" charset="2"/>
              </a:rPr>
              <a:t></a:t>
            </a:r>
            <a:r>
              <a:rPr lang="en-US" altLang="zh-TW" i="1" baseline="30000" dirty="0" err="1">
                <a:latin typeface="Times New Roman" pitchFamily="18" charset="0"/>
              </a:rPr>
              <a:t>P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dx</a:t>
            </a:r>
            <a:r>
              <a:rPr lang="en-US" altLang="zh-TW" dirty="0"/>
              <a:t>, thus: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</p:txBody>
      </p:sp>
      <p:sp>
        <p:nvSpPr>
          <p:cNvPr id="659460" name="Line 4"/>
          <p:cNvSpPr>
            <a:spLocks noChangeShapeType="1"/>
          </p:cNvSpPr>
          <p:nvPr/>
        </p:nvSpPr>
        <p:spPr bwMode="auto">
          <a:xfrm>
            <a:off x="2176463" y="37147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9461" name="Line 5"/>
          <p:cNvSpPr>
            <a:spLocks noChangeShapeType="1"/>
          </p:cNvSpPr>
          <p:nvPr/>
        </p:nvSpPr>
        <p:spPr bwMode="auto">
          <a:xfrm>
            <a:off x="2176463" y="46497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6594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88900"/>
              </p:ext>
            </p:extLst>
          </p:nvPr>
        </p:nvGraphicFramePr>
        <p:xfrm>
          <a:off x="2143125" y="2420888"/>
          <a:ext cx="4876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77" name="方程式" r:id="rId3" imgW="2438280" imgH="393480" progId="Equation.3">
                  <p:embed/>
                </p:oleObj>
              </mc:Choice>
              <mc:Fallback>
                <p:oleObj name="方程式" r:id="rId3" imgW="2438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2420888"/>
                        <a:ext cx="4876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986259"/>
              </p:ext>
            </p:extLst>
          </p:nvPr>
        </p:nvGraphicFramePr>
        <p:xfrm>
          <a:off x="3059113" y="3268613"/>
          <a:ext cx="3454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78" name="方程式" r:id="rId5" imgW="1726920" imgH="406080" progId="Equation.3">
                  <p:embed/>
                </p:oleObj>
              </mc:Choice>
              <mc:Fallback>
                <p:oleObj name="方程式" r:id="rId5" imgW="1726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268613"/>
                        <a:ext cx="34544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587826"/>
              </p:ext>
            </p:extLst>
          </p:nvPr>
        </p:nvGraphicFramePr>
        <p:xfrm>
          <a:off x="3105150" y="4276725"/>
          <a:ext cx="37084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79" name="方程式" r:id="rId7" imgW="1854000" imgH="330120" progId="Equation.3">
                  <p:embed/>
                </p:oleObj>
              </mc:Choice>
              <mc:Fallback>
                <p:oleObj name="方程式" r:id="rId7" imgW="185400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5150" y="4276725"/>
                        <a:ext cx="37084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529601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Dropping Integrating Factor Constant</a:t>
            </a:r>
          </a:p>
        </p:txBody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Note that you do not need to keep the constant when computing the anti-derivative of the integrating factor.</a:t>
            </a:r>
            <a:br>
              <a:rPr lang="en-US" altLang="zh-TW" dirty="0"/>
            </a:br>
            <a:r>
              <a:rPr lang="en-US" altLang="zh-TW" dirty="0"/>
              <a:t>Assume that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anti-derivative of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since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aseline="30000" dirty="0" err="1">
                <a:latin typeface="Times New Roman" pitchFamily="18" charset="0"/>
                <a:sym typeface="Symbol" pitchFamily="18" charset="2"/>
              </a:rPr>
              <a:t></a:t>
            </a:r>
            <a:r>
              <a:rPr lang="en-US" altLang="zh-TW" i="1" baseline="30000" dirty="0" err="1">
                <a:latin typeface="Times New Roman" pitchFamily="18" charset="0"/>
              </a:rPr>
              <a:t>P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i="1" baseline="30000" dirty="0">
                <a:latin typeface="Times New Roman" pitchFamily="18" charset="0"/>
              </a:rPr>
              <a:t>dx</a:t>
            </a:r>
            <a:r>
              <a:rPr lang="en-US" altLang="zh-TW" i="1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G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) + </a:t>
            </a:r>
            <a:r>
              <a:rPr lang="en-US" altLang="zh-TW" i="1" baseline="30000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G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 constant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=</a:t>
            </a:r>
            <a:r>
              <a:rPr lang="en-US" altLang="zh-TW" dirty="0"/>
              <a:t>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c</a:t>
            </a:r>
            <a:r>
              <a:rPr lang="en-US" altLang="zh-TW" dirty="0"/>
              <a:t> will simply be cancelled out on both side of the differential equation.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1975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Solve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– 3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6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Solution: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</p:txBody>
      </p:sp>
      <p:graphicFrame>
        <p:nvGraphicFramePr>
          <p:cNvPr id="6604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026361"/>
              </p:ext>
            </p:extLst>
          </p:nvPr>
        </p:nvGraphicFramePr>
        <p:xfrm>
          <a:off x="1955204" y="2060848"/>
          <a:ext cx="162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3" name="方程式" r:id="rId3" imgW="812520" imgH="266400" progId="Equation.3">
                  <p:embed/>
                </p:oleObj>
              </mc:Choice>
              <mc:Fallback>
                <p:oleObj name="方程式" r:id="rId3" imgW="81252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204" y="2060848"/>
                        <a:ext cx="162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5" name="Line 5"/>
          <p:cNvSpPr>
            <a:spLocks noChangeShapeType="1"/>
          </p:cNvSpPr>
          <p:nvPr/>
        </p:nvSpPr>
        <p:spPr bwMode="auto">
          <a:xfrm>
            <a:off x="2028229" y="307049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6604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889367"/>
              </p:ext>
            </p:extLst>
          </p:nvPr>
        </p:nvGraphicFramePr>
        <p:xfrm>
          <a:off x="2774354" y="3429273"/>
          <a:ext cx="2133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4" name="方程式" r:id="rId5" imgW="1066680" imgH="393480" progId="Equation.3">
                  <p:embed/>
                </p:oleObj>
              </mc:Choice>
              <mc:Fallback>
                <p:oleObj name="方程式" r:id="rId5" imgW="1066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4354" y="3429273"/>
                        <a:ext cx="2133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448011"/>
              </p:ext>
            </p:extLst>
          </p:nvPr>
        </p:nvGraphicFramePr>
        <p:xfrm>
          <a:off x="2829917" y="2637111"/>
          <a:ext cx="2870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5" name="方程式" r:id="rId7" imgW="1434960" imgH="393480" progId="Equation.3">
                  <p:embed/>
                </p:oleObj>
              </mc:Choice>
              <mc:Fallback>
                <p:oleObj name="方程式" r:id="rId7" imgW="1434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9917" y="2637111"/>
                        <a:ext cx="2870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8" name="Line 8"/>
          <p:cNvSpPr>
            <a:spLocks noChangeShapeType="1"/>
          </p:cNvSpPr>
          <p:nvPr/>
        </p:nvSpPr>
        <p:spPr bwMode="auto">
          <a:xfrm>
            <a:off x="2028229" y="3861073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0489" name="Line 9"/>
          <p:cNvSpPr>
            <a:spLocks noChangeShapeType="1"/>
          </p:cNvSpPr>
          <p:nvPr/>
        </p:nvSpPr>
        <p:spPr bwMode="auto">
          <a:xfrm>
            <a:off x="2028229" y="458179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0490" name="Line 10"/>
          <p:cNvSpPr>
            <a:spLocks noChangeShapeType="1"/>
          </p:cNvSpPr>
          <p:nvPr/>
        </p:nvSpPr>
        <p:spPr bwMode="auto">
          <a:xfrm>
            <a:off x="2028229" y="5302523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6604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299920"/>
              </p:ext>
            </p:extLst>
          </p:nvPr>
        </p:nvGraphicFramePr>
        <p:xfrm>
          <a:off x="2842617" y="4365898"/>
          <a:ext cx="2209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6" name="方程式" r:id="rId9" imgW="1104840" imgH="228600" progId="Equation.3">
                  <p:embed/>
                </p:oleObj>
              </mc:Choice>
              <mc:Fallback>
                <p:oleObj name="方程式" r:id="rId9" imgW="11048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617" y="4365898"/>
                        <a:ext cx="2209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9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369574"/>
              </p:ext>
            </p:extLst>
          </p:nvPr>
        </p:nvGraphicFramePr>
        <p:xfrm>
          <a:off x="2820392" y="5013598"/>
          <a:ext cx="3479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7" name="方程式" r:id="rId11" imgW="1739880" imgH="228600" progId="Equation.3">
                  <p:embed/>
                </p:oleObj>
              </mc:Choice>
              <mc:Fallback>
                <p:oleObj name="方程式" r:id="rId11" imgW="1739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392" y="5013598"/>
                        <a:ext cx="3479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231326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General Solution on </a:t>
            </a:r>
            <a:r>
              <a:rPr lang="en-US" altLang="zh-TW" i="1">
                <a:latin typeface="Times New Roman" pitchFamily="18" charset="0"/>
              </a:rPr>
              <a:t>I</a:t>
            </a:r>
          </a:p>
        </p:txBody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 the standard form are continuous on an open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a general solution of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That is, every solutions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has the form. In other words, there is no singular solution for the linear 1</a:t>
            </a:r>
            <a:r>
              <a:rPr lang="en-US" altLang="zh-TW" baseline="30000" dirty="0"/>
              <a:t>st</a:t>
            </a:r>
            <a:r>
              <a:rPr lang="en-US" altLang="zh-TW" dirty="0"/>
              <a:t> order differential equation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</a:t>
            </a:r>
          </a:p>
        </p:txBody>
      </p:sp>
      <p:graphicFrame>
        <p:nvGraphicFramePr>
          <p:cNvPr id="6615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24565"/>
              </p:ext>
            </p:extLst>
          </p:nvPr>
        </p:nvGraphicFramePr>
        <p:xfrm>
          <a:off x="2339975" y="2408560"/>
          <a:ext cx="4775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5" name="方程式" r:id="rId3" imgW="2387520" imgH="330120" progId="Equation.3">
                  <p:embed/>
                </p:oleObj>
              </mc:Choice>
              <mc:Fallback>
                <p:oleObj name="方程式" r:id="rId3" imgW="238752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408560"/>
                        <a:ext cx="4775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90452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 of Lineal Element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Consider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=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f 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x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,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) = 0.2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xy</a:t>
            </a:r>
            <a:r>
              <a:rPr lang="en-US" altLang="zh-TW"/>
              <a:t>, the slope of the lineal element of the solution curve at 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(2, 3)</a:t>
            </a:r>
            <a:r>
              <a:rPr lang="en-US" altLang="zh-TW"/>
              <a:t> is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f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 (2, 3) = 1.2</a:t>
            </a:r>
            <a:r>
              <a:rPr lang="en-US" altLang="zh-TW"/>
              <a:t>.</a:t>
            </a:r>
          </a:p>
        </p:txBody>
      </p:sp>
      <p:sp>
        <p:nvSpPr>
          <p:cNvPr id="35845" name="Freeform 4"/>
          <p:cNvSpPr>
            <a:spLocks/>
          </p:cNvSpPr>
          <p:nvPr/>
        </p:nvSpPr>
        <p:spPr bwMode="auto">
          <a:xfrm>
            <a:off x="6100763" y="3070225"/>
            <a:ext cx="844550" cy="985838"/>
          </a:xfrm>
          <a:custGeom>
            <a:avLst/>
            <a:gdLst>
              <a:gd name="T0" fmla="*/ 0 w 532"/>
              <a:gd name="T1" fmla="*/ 985838 h 621"/>
              <a:gd name="T2" fmla="*/ 93663 w 532"/>
              <a:gd name="T3" fmla="*/ 936625 h 621"/>
              <a:gd name="T4" fmla="*/ 174625 w 532"/>
              <a:gd name="T5" fmla="*/ 884238 h 621"/>
              <a:gd name="T6" fmla="*/ 254000 w 532"/>
              <a:gd name="T7" fmla="*/ 831850 h 621"/>
              <a:gd name="T8" fmla="*/ 361950 w 532"/>
              <a:gd name="T9" fmla="*/ 728663 h 621"/>
              <a:gd name="T10" fmla="*/ 468313 w 532"/>
              <a:gd name="T11" fmla="*/ 623888 h 621"/>
              <a:gd name="T12" fmla="*/ 603250 w 532"/>
              <a:gd name="T13" fmla="*/ 468313 h 621"/>
              <a:gd name="T14" fmla="*/ 744538 w 532"/>
              <a:gd name="T15" fmla="*/ 233363 h 621"/>
              <a:gd name="T16" fmla="*/ 844550 w 532"/>
              <a:gd name="T17" fmla="*/ 0 h 6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32" h="621">
                <a:moveTo>
                  <a:pt x="0" y="621"/>
                </a:moveTo>
                <a:lnTo>
                  <a:pt x="59" y="590"/>
                </a:lnTo>
                <a:lnTo>
                  <a:pt x="110" y="557"/>
                </a:lnTo>
                <a:lnTo>
                  <a:pt x="160" y="524"/>
                </a:lnTo>
                <a:lnTo>
                  <a:pt x="228" y="459"/>
                </a:lnTo>
                <a:lnTo>
                  <a:pt x="295" y="393"/>
                </a:lnTo>
                <a:lnTo>
                  <a:pt x="380" y="295"/>
                </a:lnTo>
                <a:lnTo>
                  <a:pt x="469" y="147"/>
                </a:lnTo>
                <a:lnTo>
                  <a:pt x="532" y="0"/>
                </a:lnTo>
              </a:path>
            </a:pathLst>
          </a:custGeom>
          <a:noFill/>
          <a:ln w="28575" cmpd="sng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7426325" y="5127625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5203825" y="2782888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48" name="Line 7"/>
          <p:cNvSpPr>
            <a:spLocks noChangeShapeType="1"/>
          </p:cNvSpPr>
          <p:nvPr/>
        </p:nvSpPr>
        <p:spPr bwMode="auto">
          <a:xfrm>
            <a:off x="4775200" y="5283200"/>
            <a:ext cx="2570163" cy="4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9" name="Line 8"/>
          <p:cNvSpPr>
            <a:spLocks noChangeShapeType="1"/>
          </p:cNvSpPr>
          <p:nvPr/>
        </p:nvSpPr>
        <p:spPr bwMode="auto">
          <a:xfrm>
            <a:off x="5443538" y="2913063"/>
            <a:ext cx="4762" cy="2813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0" name="Line 9"/>
          <p:cNvSpPr>
            <a:spLocks noChangeShapeType="1"/>
          </p:cNvSpPr>
          <p:nvPr/>
        </p:nvSpPr>
        <p:spPr bwMode="auto">
          <a:xfrm>
            <a:off x="5391150" y="4764088"/>
            <a:ext cx="13335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1" name="Line 10"/>
          <p:cNvSpPr>
            <a:spLocks noChangeShapeType="1"/>
          </p:cNvSpPr>
          <p:nvPr/>
        </p:nvSpPr>
        <p:spPr bwMode="auto">
          <a:xfrm>
            <a:off x="4935538" y="5230813"/>
            <a:ext cx="3175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2" name="Line 11"/>
          <p:cNvSpPr>
            <a:spLocks noChangeShapeType="1"/>
          </p:cNvSpPr>
          <p:nvPr/>
        </p:nvSpPr>
        <p:spPr bwMode="auto">
          <a:xfrm>
            <a:off x="5391150" y="4243388"/>
            <a:ext cx="13335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3" name="Line 12"/>
          <p:cNvSpPr>
            <a:spLocks noChangeShapeType="1"/>
          </p:cNvSpPr>
          <p:nvPr/>
        </p:nvSpPr>
        <p:spPr bwMode="auto">
          <a:xfrm>
            <a:off x="5391150" y="3721100"/>
            <a:ext cx="133350" cy="4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4" name="Line 13"/>
          <p:cNvSpPr>
            <a:spLocks noChangeShapeType="1"/>
          </p:cNvSpPr>
          <p:nvPr/>
        </p:nvSpPr>
        <p:spPr bwMode="auto">
          <a:xfrm>
            <a:off x="5391150" y="3148013"/>
            <a:ext cx="133350" cy="4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6007100" y="5230813"/>
            <a:ext cx="3175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6569075" y="5230813"/>
            <a:ext cx="4763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7131050" y="5230813"/>
            <a:ext cx="4763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58" name="Rectangle 17"/>
          <p:cNvSpPr>
            <a:spLocks noChangeArrowheads="1"/>
          </p:cNvSpPr>
          <p:nvPr/>
        </p:nvSpPr>
        <p:spPr bwMode="auto">
          <a:xfrm>
            <a:off x="4829175" y="5881688"/>
            <a:ext cx="216693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Nimbus Roman No9 L" charset="0"/>
              </a:rPr>
              <a:t>Lineal element is tangent to</a:t>
            </a:r>
            <a:br>
              <a:rPr lang="en-US" altLang="zh-TW" sz="1400">
                <a:solidFill>
                  <a:srgbClr val="000000"/>
                </a:solidFill>
                <a:latin typeface="Nimbus Roman No9 L" charset="0"/>
              </a:rPr>
            </a:br>
            <a:r>
              <a:rPr lang="en-US" altLang="zh-TW" sz="1400">
                <a:solidFill>
                  <a:srgbClr val="000000"/>
                </a:solidFill>
                <a:latin typeface="Nimbus Roman No9 L" charset="0"/>
              </a:rPr>
              <a:t>solution curve passes (2,3)</a:t>
            </a:r>
            <a:endParaRPr lang="en-US" altLang="zh-TW" sz="1400"/>
          </a:p>
        </p:txBody>
      </p:sp>
      <p:sp>
        <p:nvSpPr>
          <p:cNvPr id="35859" name="Rectangle 18"/>
          <p:cNvSpPr>
            <a:spLocks noChangeArrowheads="1"/>
          </p:cNvSpPr>
          <p:nvPr/>
        </p:nvSpPr>
        <p:spPr bwMode="auto">
          <a:xfrm>
            <a:off x="6648450" y="3670300"/>
            <a:ext cx="3841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(2, 3)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60" name="Rectangle 19"/>
          <p:cNvSpPr>
            <a:spLocks noChangeArrowheads="1"/>
          </p:cNvSpPr>
          <p:nvPr/>
        </p:nvSpPr>
        <p:spPr bwMode="auto">
          <a:xfrm>
            <a:off x="6337300" y="2852738"/>
            <a:ext cx="6111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Nimbus Roman No9 L" charset="0"/>
              </a:rPr>
              <a:t>solution</a:t>
            </a:r>
            <a:endParaRPr lang="en-US" altLang="zh-TW" sz="1400"/>
          </a:p>
        </p:txBody>
      </p:sp>
      <p:sp>
        <p:nvSpPr>
          <p:cNvPr id="35861" name="Rectangle 20"/>
          <p:cNvSpPr>
            <a:spLocks noChangeArrowheads="1"/>
          </p:cNvSpPr>
          <p:nvPr/>
        </p:nvSpPr>
        <p:spPr bwMode="auto">
          <a:xfrm>
            <a:off x="6337300" y="3000375"/>
            <a:ext cx="4333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Nimbus Roman No9 L" charset="0"/>
              </a:rPr>
              <a:t>curve</a:t>
            </a:r>
            <a:endParaRPr lang="en-US" altLang="zh-TW" sz="1400"/>
          </a:p>
        </p:txBody>
      </p:sp>
      <p:sp>
        <p:nvSpPr>
          <p:cNvPr id="35862" name="Rectangle 21"/>
          <p:cNvSpPr>
            <a:spLocks noChangeArrowheads="1"/>
          </p:cNvSpPr>
          <p:nvPr/>
        </p:nvSpPr>
        <p:spPr bwMode="auto">
          <a:xfrm>
            <a:off x="6286500" y="4005263"/>
            <a:ext cx="5905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Nimbus Roman No9 L" charset="0"/>
              </a:rPr>
              <a:t>tangent</a:t>
            </a:r>
            <a:endParaRPr lang="en-US" altLang="zh-TW" sz="1400"/>
          </a:p>
        </p:txBody>
      </p:sp>
      <p:sp>
        <p:nvSpPr>
          <p:cNvPr id="35863" name="Rectangle 23"/>
          <p:cNvSpPr>
            <a:spLocks noChangeArrowheads="1"/>
          </p:cNvSpPr>
          <p:nvPr/>
        </p:nvSpPr>
        <p:spPr bwMode="auto">
          <a:xfrm>
            <a:off x="3841750" y="4940300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1781175" y="2720975"/>
            <a:ext cx="793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65" name="Line 25"/>
          <p:cNvSpPr>
            <a:spLocks noChangeShapeType="1"/>
          </p:cNvSpPr>
          <p:nvPr/>
        </p:nvSpPr>
        <p:spPr bwMode="auto">
          <a:xfrm>
            <a:off x="1331913" y="5280025"/>
            <a:ext cx="2614612" cy="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66" name="Line 26"/>
          <p:cNvSpPr>
            <a:spLocks noChangeShapeType="1"/>
          </p:cNvSpPr>
          <p:nvPr/>
        </p:nvSpPr>
        <p:spPr bwMode="auto">
          <a:xfrm>
            <a:off x="1992313" y="2825750"/>
            <a:ext cx="3175" cy="2878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67" name="Line 27"/>
          <p:cNvSpPr>
            <a:spLocks noChangeShapeType="1"/>
          </p:cNvSpPr>
          <p:nvPr/>
        </p:nvSpPr>
        <p:spPr bwMode="auto">
          <a:xfrm>
            <a:off x="1912938" y="4725988"/>
            <a:ext cx="131762" cy="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68" name="Line 28"/>
          <p:cNvSpPr>
            <a:spLocks noChangeShapeType="1"/>
          </p:cNvSpPr>
          <p:nvPr/>
        </p:nvSpPr>
        <p:spPr bwMode="auto">
          <a:xfrm>
            <a:off x="1463675" y="5227638"/>
            <a:ext cx="3175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69" name="Line 29"/>
          <p:cNvSpPr>
            <a:spLocks noChangeShapeType="1"/>
          </p:cNvSpPr>
          <p:nvPr/>
        </p:nvSpPr>
        <p:spPr bwMode="auto">
          <a:xfrm>
            <a:off x="1912938" y="4200525"/>
            <a:ext cx="131762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0" name="Line 30"/>
          <p:cNvSpPr>
            <a:spLocks noChangeShapeType="1"/>
          </p:cNvSpPr>
          <p:nvPr/>
        </p:nvSpPr>
        <p:spPr bwMode="auto">
          <a:xfrm>
            <a:off x="1912938" y="3646488"/>
            <a:ext cx="131762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1" name="Line 31"/>
          <p:cNvSpPr>
            <a:spLocks noChangeShapeType="1"/>
          </p:cNvSpPr>
          <p:nvPr/>
        </p:nvSpPr>
        <p:spPr bwMode="auto">
          <a:xfrm>
            <a:off x="1912938" y="3065463"/>
            <a:ext cx="131762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2" name="Line 33"/>
          <p:cNvSpPr>
            <a:spLocks noChangeShapeType="1"/>
          </p:cNvSpPr>
          <p:nvPr/>
        </p:nvSpPr>
        <p:spPr bwMode="auto">
          <a:xfrm>
            <a:off x="2571750" y="5227638"/>
            <a:ext cx="4763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3" name="Line 34"/>
          <p:cNvSpPr>
            <a:spLocks noChangeShapeType="1"/>
          </p:cNvSpPr>
          <p:nvPr/>
        </p:nvSpPr>
        <p:spPr bwMode="auto">
          <a:xfrm>
            <a:off x="3100388" y="5227638"/>
            <a:ext cx="4762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4" name="Line 35"/>
          <p:cNvSpPr>
            <a:spLocks noChangeShapeType="1"/>
          </p:cNvSpPr>
          <p:nvPr/>
        </p:nvSpPr>
        <p:spPr bwMode="auto">
          <a:xfrm>
            <a:off x="3681413" y="5227638"/>
            <a:ext cx="4762" cy="131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5" name="Line 36"/>
          <p:cNvSpPr>
            <a:spLocks noChangeShapeType="1"/>
          </p:cNvSpPr>
          <p:nvPr/>
        </p:nvSpPr>
        <p:spPr bwMode="auto">
          <a:xfrm flipV="1">
            <a:off x="3100388" y="3619500"/>
            <a:ext cx="4762" cy="1555750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6" name="Line 37"/>
          <p:cNvSpPr>
            <a:spLocks noChangeShapeType="1"/>
          </p:cNvSpPr>
          <p:nvPr/>
        </p:nvSpPr>
        <p:spPr bwMode="auto">
          <a:xfrm>
            <a:off x="2070100" y="3646488"/>
            <a:ext cx="1030288" cy="317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77" name="Rectangle 38"/>
          <p:cNvSpPr>
            <a:spLocks noChangeArrowheads="1"/>
          </p:cNvSpPr>
          <p:nvPr/>
        </p:nvSpPr>
        <p:spPr bwMode="auto">
          <a:xfrm>
            <a:off x="1763713" y="5808663"/>
            <a:ext cx="19351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</a:rPr>
              <a:t>Lineal element at (2, 3)</a:t>
            </a:r>
            <a:endParaRPr lang="en-US" altLang="zh-TW" sz="1400"/>
          </a:p>
        </p:txBody>
      </p:sp>
      <p:sp>
        <p:nvSpPr>
          <p:cNvPr id="35878" name="Rectangle 39"/>
          <p:cNvSpPr>
            <a:spLocks noChangeArrowheads="1"/>
          </p:cNvSpPr>
          <p:nvPr/>
        </p:nvSpPr>
        <p:spPr bwMode="auto">
          <a:xfrm>
            <a:off x="3232150" y="3538538"/>
            <a:ext cx="3841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(2, 3)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5879" name="Rectangle 40"/>
          <p:cNvSpPr>
            <a:spLocks noChangeArrowheads="1"/>
          </p:cNvSpPr>
          <p:nvPr/>
        </p:nvSpPr>
        <p:spPr bwMode="auto">
          <a:xfrm>
            <a:off x="2703513" y="3009900"/>
            <a:ext cx="8699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</a:rPr>
              <a:t>slope = 1.2</a:t>
            </a:r>
            <a:endParaRPr lang="en-US" altLang="zh-TW" sz="1400"/>
          </a:p>
        </p:txBody>
      </p:sp>
      <p:sp>
        <p:nvSpPr>
          <p:cNvPr id="35880" name="Line 41"/>
          <p:cNvSpPr>
            <a:spLocks noChangeShapeType="1"/>
          </p:cNvSpPr>
          <p:nvPr/>
        </p:nvSpPr>
        <p:spPr bwMode="auto">
          <a:xfrm flipV="1">
            <a:off x="6300788" y="3429000"/>
            <a:ext cx="54133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81" name="Line 42"/>
          <p:cNvSpPr>
            <a:spLocks noChangeShapeType="1"/>
          </p:cNvSpPr>
          <p:nvPr/>
        </p:nvSpPr>
        <p:spPr bwMode="auto">
          <a:xfrm flipV="1">
            <a:off x="2833688" y="3355975"/>
            <a:ext cx="54133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82" name="Oval 43"/>
          <p:cNvSpPr>
            <a:spLocks noChangeArrowheads="1"/>
          </p:cNvSpPr>
          <p:nvPr/>
        </p:nvSpPr>
        <p:spPr bwMode="auto">
          <a:xfrm>
            <a:off x="3067050" y="3613150"/>
            <a:ext cx="73025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5883" name="Oval 44"/>
          <p:cNvSpPr>
            <a:spLocks noChangeArrowheads="1"/>
          </p:cNvSpPr>
          <p:nvPr/>
        </p:nvSpPr>
        <p:spPr bwMode="auto">
          <a:xfrm>
            <a:off x="6507163" y="3692525"/>
            <a:ext cx="73025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94463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Particular Solution on </a:t>
            </a:r>
            <a:r>
              <a:rPr lang="en-US" altLang="zh-TW" i="1">
                <a:latin typeface="Times New Roman" pitchFamily="18" charset="0"/>
              </a:rPr>
              <a:t>I</a:t>
            </a:r>
            <a:endParaRPr lang="zh-TW" altLang="en-US" i="1">
              <a:latin typeface="Times New Roman" pitchFamily="18" charset="0"/>
            </a:endParaRPr>
          </a:p>
        </p:txBody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Given an initial condition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/>
              <a:t> to the linear first order DE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Q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on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 where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Q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are continuous, the particular solution of the DE has the form: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Note that it is easy to verify that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/>
              <a:t>.</a:t>
            </a:r>
          </a:p>
        </p:txBody>
      </p:sp>
      <p:graphicFrame>
        <p:nvGraphicFramePr>
          <p:cNvPr id="7116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89521"/>
              </p:ext>
            </p:extLst>
          </p:nvPr>
        </p:nvGraphicFramePr>
        <p:xfrm>
          <a:off x="2435696" y="2852936"/>
          <a:ext cx="4800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9" name="方程式" r:id="rId3" imgW="2400120" imgH="507960" progId="Equation.3">
                  <p:embed/>
                </p:oleObj>
              </mc:Choice>
              <mc:Fallback>
                <p:oleObj name="方程式" r:id="rId3" imgW="240012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5696" y="2852936"/>
                        <a:ext cx="48006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0710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–9)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xy</a:t>
            </a:r>
            <a:r>
              <a:rPr lang="en-US" altLang="zh-TW">
                <a:latin typeface="Times New Roman" pitchFamily="18" charset="0"/>
              </a:rPr>
              <a:t> = 0</a:t>
            </a:r>
            <a:endParaRPr lang="zh-TW" altLang="en-US">
              <a:latin typeface="Times New Roman" pitchFamily="18" charset="0"/>
            </a:endParaRP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continuous on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, –3)</a:t>
            </a:r>
            <a:r>
              <a:rPr lang="en-US" altLang="zh-TW" dirty="0"/>
              <a:t>, </a:t>
            </a:r>
            <a:r>
              <a:rPr lang="en-US" altLang="zh-TW" dirty="0">
                <a:latin typeface="Times New Roman" pitchFamily="18" charset="0"/>
              </a:rPr>
              <a:t>(–3,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3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and </a:t>
            </a:r>
            <a:r>
              <a:rPr lang="en-US" altLang="zh-TW" dirty="0">
                <a:latin typeface="Times New Roman" pitchFamily="18" charset="0"/>
              </a:rPr>
              <a:t>(3,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Thus, the integrating factor is: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</a:t>
            </a:r>
            <a:endParaRPr lang="zh-TW" altLang="en-US" dirty="0"/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122708"/>
              </p:ext>
            </p:extLst>
          </p:nvPr>
        </p:nvGraphicFramePr>
        <p:xfrm>
          <a:off x="2195513" y="1988840"/>
          <a:ext cx="40782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62" name="方程式" r:id="rId3" imgW="2260440" imgH="419040" progId="Equation.3">
                  <p:embed/>
                </p:oleObj>
              </mc:Choice>
              <mc:Fallback>
                <p:oleObj name="方程式" r:id="rId3" imgW="2260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988840"/>
                        <a:ext cx="4078287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435711"/>
              </p:ext>
            </p:extLst>
          </p:nvPr>
        </p:nvGraphicFramePr>
        <p:xfrm>
          <a:off x="2398713" y="3800475"/>
          <a:ext cx="4545012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63" name="方程式" r:id="rId5" imgW="2527200" imgH="419040" progId="Equation.3">
                  <p:embed/>
                </p:oleObj>
              </mc:Choice>
              <mc:Fallback>
                <p:oleObj name="方程式" r:id="rId5" imgW="25272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8713" y="3800475"/>
                        <a:ext cx="4545012" cy="75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224575"/>
              </p:ext>
            </p:extLst>
          </p:nvPr>
        </p:nvGraphicFramePr>
        <p:xfrm>
          <a:off x="2586038" y="4652963"/>
          <a:ext cx="21907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64" name="方程式" r:id="rId7" imgW="1218960" imgH="393480" progId="Equation.3">
                  <p:embed/>
                </p:oleObj>
              </mc:Choice>
              <mc:Fallback>
                <p:oleObj name="方程式" r:id="rId7" imgW="1218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6038" y="4652963"/>
                        <a:ext cx="21907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42320"/>
              </p:ext>
            </p:extLst>
          </p:nvPr>
        </p:nvGraphicFramePr>
        <p:xfrm>
          <a:off x="1868488" y="5516563"/>
          <a:ext cx="2687637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65" name="方程式" r:id="rId9" imgW="1498320" imgH="330120" progId="Equation.3">
                  <p:embed/>
                </p:oleObj>
              </mc:Choice>
              <mc:Fallback>
                <p:oleObj name="方程式" r:id="rId9" imgW="149832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8488" y="5516563"/>
                        <a:ext cx="2687637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5000" name="Line 8"/>
          <p:cNvSpPr>
            <a:spLocks noChangeShapeType="1"/>
          </p:cNvSpPr>
          <p:nvPr/>
        </p:nvSpPr>
        <p:spPr bwMode="auto">
          <a:xfrm>
            <a:off x="1392238" y="58769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1058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IVP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4</a:t>
            </a:r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Since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1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Q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are continuous on 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we have integrating factor </a:t>
            </a:r>
            <a:r>
              <a:rPr lang="en-US" altLang="zh-TW" i="1">
                <a:latin typeface="Times New Roman" pitchFamily="18" charset="0"/>
              </a:rPr>
              <a:t>e</a:t>
            </a:r>
            <a:r>
              <a:rPr lang="en-US" altLang="zh-TW" baseline="30000">
                <a:sym typeface="Symbol" pitchFamily="18" charset="2"/>
              </a:rPr>
              <a:t></a:t>
            </a:r>
            <a:r>
              <a:rPr lang="en-US" altLang="zh-TW" i="1" baseline="30000">
                <a:latin typeface="Times New Roman" pitchFamily="18" charset="0"/>
                <a:sym typeface="Symbol" pitchFamily="18" charset="2"/>
              </a:rPr>
              <a:t>dx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 = e</a:t>
            </a:r>
            <a:r>
              <a:rPr lang="en-US" altLang="zh-TW" i="1" baseline="3000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>
                <a:sym typeface="Symbol" pitchFamily="18" charset="2"/>
              </a:rPr>
              <a:t>:</a:t>
            </a:r>
          </a:p>
        </p:txBody>
      </p:sp>
      <p:graphicFrame>
        <p:nvGraphicFramePr>
          <p:cNvPr id="664580" name="Object 4"/>
          <p:cNvGraphicFramePr>
            <a:graphicFrameLocks noChangeAspect="1"/>
          </p:cNvGraphicFramePr>
          <p:nvPr/>
        </p:nvGraphicFramePr>
        <p:xfrm>
          <a:off x="1951038" y="2420938"/>
          <a:ext cx="1727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0" name="方程式" r:id="rId3" imgW="863280" imgH="393480" progId="Equation.3">
                  <p:embed/>
                </p:oleObj>
              </mc:Choice>
              <mc:Fallback>
                <p:oleObj name="方程式" r:id="rId3" imgW="863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038" y="2420938"/>
                        <a:ext cx="1727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81" name="Object 5"/>
          <p:cNvGraphicFramePr>
            <a:graphicFrameLocks noChangeAspect="1"/>
          </p:cNvGraphicFramePr>
          <p:nvPr/>
        </p:nvGraphicFramePr>
        <p:xfrm>
          <a:off x="2555875" y="3306763"/>
          <a:ext cx="3733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1" name="方程式" r:id="rId5" imgW="1866600" imgH="228600" progId="Equation.3">
                  <p:embed/>
                </p:oleObj>
              </mc:Choice>
              <mc:Fallback>
                <p:oleObj name="方程式" r:id="rId5" imgW="1866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3306763"/>
                        <a:ext cx="3733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4582" name="Line 6"/>
          <p:cNvSpPr>
            <a:spLocks noChangeShapeType="1"/>
          </p:cNvSpPr>
          <p:nvPr/>
        </p:nvSpPr>
        <p:spPr bwMode="auto">
          <a:xfrm>
            <a:off x="1903413" y="3573463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587" name="Rectangle 11"/>
          <p:cNvSpPr>
            <a:spLocks noChangeArrowheads="1"/>
          </p:cNvSpPr>
          <p:nvPr/>
        </p:nvSpPr>
        <p:spPr bwMode="auto">
          <a:xfrm>
            <a:off x="3182938" y="4167188"/>
            <a:ext cx="2616200" cy="1636712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64588" name="Rectangle 12"/>
          <p:cNvSpPr>
            <a:spLocks noChangeArrowheads="1"/>
          </p:cNvSpPr>
          <p:nvPr/>
        </p:nvSpPr>
        <p:spPr bwMode="auto">
          <a:xfrm>
            <a:off x="3013075" y="4189413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89" name="Rectangle 13"/>
          <p:cNvSpPr>
            <a:spLocks noChangeArrowheads="1"/>
          </p:cNvSpPr>
          <p:nvPr/>
        </p:nvSpPr>
        <p:spPr bwMode="auto">
          <a:xfrm>
            <a:off x="3013075" y="4529138"/>
            <a:ext cx="82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0" name="Rectangle 14"/>
          <p:cNvSpPr>
            <a:spLocks noChangeArrowheads="1"/>
          </p:cNvSpPr>
          <p:nvPr/>
        </p:nvSpPr>
        <p:spPr bwMode="auto">
          <a:xfrm>
            <a:off x="3013075" y="48482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1" name="Rectangle 15"/>
          <p:cNvSpPr>
            <a:spLocks noChangeArrowheads="1"/>
          </p:cNvSpPr>
          <p:nvPr/>
        </p:nvSpPr>
        <p:spPr bwMode="auto">
          <a:xfrm>
            <a:off x="2949575" y="5527675"/>
            <a:ext cx="555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2" name="Rectangle 16"/>
          <p:cNvSpPr>
            <a:spLocks noChangeArrowheads="1"/>
          </p:cNvSpPr>
          <p:nvPr/>
        </p:nvSpPr>
        <p:spPr bwMode="auto">
          <a:xfrm>
            <a:off x="3055938" y="552767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3" name="Rectangle 17"/>
          <p:cNvSpPr>
            <a:spLocks noChangeArrowheads="1"/>
          </p:cNvSpPr>
          <p:nvPr/>
        </p:nvSpPr>
        <p:spPr bwMode="auto">
          <a:xfrm>
            <a:off x="2949575" y="5187950"/>
            <a:ext cx="555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4" name="Rectangle 18"/>
          <p:cNvSpPr>
            <a:spLocks noChangeArrowheads="1"/>
          </p:cNvSpPr>
          <p:nvPr/>
        </p:nvSpPr>
        <p:spPr bwMode="auto">
          <a:xfrm>
            <a:off x="3055938" y="5187950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5" name="Rectangle 19"/>
          <p:cNvSpPr>
            <a:spLocks noChangeArrowheads="1"/>
          </p:cNvSpPr>
          <p:nvPr/>
        </p:nvSpPr>
        <p:spPr bwMode="auto">
          <a:xfrm>
            <a:off x="3354388" y="5826125"/>
            <a:ext cx="555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6" name="Rectangle 20"/>
          <p:cNvSpPr>
            <a:spLocks noChangeArrowheads="1"/>
          </p:cNvSpPr>
          <p:nvPr/>
        </p:nvSpPr>
        <p:spPr bwMode="auto">
          <a:xfrm>
            <a:off x="3438525" y="58261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7" name="Rectangle 21"/>
          <p:cNvSpPr>
            <a:spLocks noChangeArrowheads="1"/>
          </p:cNvSpPr>
          <p:nvPr/>
        </p:nvSpPr>
        <p:spPr bwMode="auto">
          <a:xfrm>
            <a:off x="3843338" y="5826125"/>
            <a:ext cx="555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8" name="Rectangle 22"/>
          <p:cNvSpPr>
            <a:spLocks noChangeArrowheads="1"/>
          </p:cNvSpPr>
          <p:nvPr/>
        </p:nvSpPr>
        <p:spPr bwMode="auto">
          <a:xfrm>
            <a:off x="3927475" y="58261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599" name="Rectangle 23"/>
          <p:cNvSpPr>
            <a:spLocks noChangeArrowheads="1"/>
          </p:cNvSpPr>
          <p:nvPr/>
        </p:nvSpPr>
        <p:spPr bwMode="auto">
          <a:xfrm>
            <a:off x="4438650" y="58261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600" name="Rectangle 24"/>
          <p:cNvSpPr>
            <a:spLocks noChangeArrowheads="1"/>
          </p:cNvSpPr>
          <p:nvPr/>
        </p:nvSpPr>
        <p:spPr bwMode="auto">
          <a:xfrm>
            <a:off x="4948238" y="58261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601" name="Rectangle 25"/>
          <p:cNvSpPr>
            <a:spLocks noChangeArrowheads="1"/>
          </p:cNvSpPr>
          <p:nvPr/>
        </p:nvSpPr>
        <p:spPr bwMode="auto">
          <a:xfrm>
            <a:off x="5437188" y="58261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602" name="Rectangle 26"/>
          <p:cNvSpPr>
            <a:spLocks noChangeArrowheads="1"/>
          </p:cNvSpPr>
          <p:nvPr/>
        </p:nvSpPr>
        <p:spPr bwMode="auto">
          <a:xfrm>
            <a:off x="5842000" y="4848225"/>
            <a:ext cx="730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603" name="Rectangle 27"/>
          <p:cNvSpPr>
            <a:spLocks noChangeArrowheads="1"/>
          </p:cNvSpPr>
          <p:nvPr/>
        </p:nvSpPr>
        <p:spPr bwMode="auto">
          <a:xfrm>
            <a:off x="3402013" y="5478463"/>
            <a:ext cx="3063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c 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= 0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64613" name="Rectangle 37"/>
          <p:cNvSpPr>
            <a:spLocks noChangeArrowheads="1"/>
          </p:cNvSpPr>
          <p:nvPr/>
        </p:nvSpPr>
        <p:spPr bwMode="auto">
          <a:xfrm>
            <a:off x="4438650" y="3890963"/>
            <a:ext cx="730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4614" name="Line 38"/>
          <p:cNvSpPr>
            <a:spLocks noChangeShapeType="1"/>
          </p:cNvSpPr>
          <p:nvPr/>
        </p:nvSpPr>
        <p:spPr bwMode="auto">
          <a:xfrm>
            <a:off x="3182938" y="4975225"/>
            <a:ext cx="2616200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15" name="Line 39"/>
          <p:cNvSpPr>
            <a:spLocks noChangeShapeType="1"/>
          </p:cNvSpPr>
          <p:nvPr/>
        </p:nvSpPr>
        <p:spPr bwMode="auto">
          <a:xfrm flipV="1">
            <a:off x="4481513" y="4167188"/>
            <a:ext cx="1587" cy="16367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16" name="Line 40"/>
          <p:cNvSpPr>
            <a:spLocks noChangeShapeType="1"/>
          </p:cNvSpPr>
          <p:nvPr/>
        </p:nvSpPr>
        <p:spPr bwMode="auto">
          <a:xfrm flipV="1">
            <a:off x="3481388" y="5762625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17" name="Line 41"/>
          <p:cNvSpPr>
            <a:spLocks noChangeShapeType="1"/>
          </p:cNvSpPr>
          <p:nvPr/>
        </p:nvSpPr>
        <p:spPr bwMode="auto">
          <a:xfrm flipV="1">
            <a:off x="3481388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18" name="Line 42"/>
          <p:cNvSpPr>
            <a:spLocks noChangeShapeType="1"/>
          </p:cNvSpPr>
          <p:nvPr/>
        </p:nvSpPr>
        <p:spPr bwMode="auto">
          <a:xfrm flipV="1">
            <a:off x="3990975" y="5762625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19" name="Line 43"/>
          <p:cNvSpPr>
            <a:spLocks noChangeShapeType="1"/>
          </p:cNvSpPr>
          <p:nvPr/>
        </p:nvSpPr>
        <p:spPr bwMode="auto">
          <a:xfrm flipV="1">
            <a:off x="4991100" y="5762625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0" name="Line 44"/>
          <p:cNvSpPr>
            <a:spLocks noChangeShapeType="1"/>
          </p:cNvSpPr>
          <p:nvPr/>
        </p:nvSpPr>
        <p:spPr bwMode="auto">
          <a:xfrm flipV="1">
            <a:off x="5480050" y="5762625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1" name="Line 45"/>
          <p:cNvSpPr>
            <a:spLocks noChangeShapeType="1"/>
          </p:cNvSpPr>
          <p:nvPr/>
        </p:nvSpPr>
        <p:spPr bwMode="auto">
          <a:xfrm flipV="1">
            <a:off x="3990975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2" name="Line 46"/>
          <p:cNvSpPr>
            <a:spLocks noChangeShapeType="1"/>
          </p:cNvSpPr>
          <p:nvPr/>
        </p:nvSpPr>
        <p:spPr bwMode="auto">
          <a:xfrm flipV="1">
            <a:off x="326866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3" name="Line 47"/>
          <p:cNvSpPr>
            <a:spLocks noChangeShapeType="1"/>
          </p:cNvSpPr>
          <p:nvPr/>
        </p:nvSpPr>
        <p:spPr bwMode="auto">
          <a:xfrm flipV="1">
            <a:off x="499110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4" name="Line 48"/>
          <p:cNvSpPr>
            <a:spLocks noChangeShapeType="1"/>
          </p:cNvSpPr>
          <p:nvPr/>
        </p:nvSpPr>
        <p:spPr bwMode="auto">
          <a:xfrm flipV="1">
            <a:off x="548005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5" name="Line 49"/>
          <p:cNvSpPr>
            <a:spLocks noChangeShapeType="1"/>
          </p:cNvSpPr>
          <p:nvPr/>
        </p:nvSpPr>
        <p:spPr bwMode="auto">
          <a:xfrm flipV="1">
            <a:off x="3375025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6" name="Line 50"/>
          <p:cNvSpPr>
            <a:spLocks noChangeShapeType="1"/>
          </p:cNvSpPr>
          <p:nvPr/>
        </p:nvSpPr>
        <p:spPr bwMode="auto">
          <a:xfrm flipV="1">
            <a:off x="358775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7" name="Line 51"/>
          <p:cNvSpPr>
            <a:spLocks noChangeShapeType="1"/>
          </p:cNvSpPr>
          <p:nvPr/>
        </p:nvSpPr>
        <p:spPr bwMode="auto">
          <a:xfrm flipV="1">
            <a:off x="3671888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8" name="Line 52"/>
          <p:cNvSpPr>
            <a:spLocks noChangeShapeType="1"/>
          </p:cNvSpPr>
          <p:nvPr/>
        </p:nvSpPr>
        <p:spPr bwMode="auto">
          <a:xfrm flipV="1">
            <a:off x="377825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29" name="Line 53"/>
          <p:cNvSpPr>
            <a:spLocks noChangeShapeType="1"/>
          </p:cNvSpPr>
          <p:nvPr/>
        </p:nvSpPr>
        <p:spPr bwMode="auto">
          <a:xfrm flipV="1">
            <a:off x="388461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0" name="Line 54"/>
          <p:cNvSpPr>
            <a:spLocks noChangeShapeType="1"/>
          </p:cNvSpPr>
          <p:nvPr/>
        </p:nvSpPr>
        <p:spPr bwMode="auto">
          <a:xfrm flipV="1">
            <a:off x="407670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1" name="Line 55"/>
          <p:cNvSpPr>
            <a:spLocks noChangeShapeType="1"/>
          </p:cNvSpPr>
          <p:nvPr/>
        </p:nvSpPr>
        <p:spPr bwMode="auto">
          <a:xfrm flipV="1">
            <a:off x="4289425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2" name="Line 56"/>
          <p:cNvSpPr>
            <a:spLocks noChangeShapeType="1"/>
          </p:cNvSpPr>
          <p:nvPr/>
        </p:nvSpPr>
        <p:spPr bwMode="auto">
          <a:xfrm flipV="1">
            <a:off x="418306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3" name="Line 57"/>
          <p:cNvSpPr>
            <a:spLocks noChangeShapeType="1"/>
          </p:cNvSpPr>
          <p:nvPr/>
        </p:nvSpPr>
        <p:spPr bwMode="auto">
          <a:xfrm flipV="1">
            <a:off x="437515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4" name="Line 58"/>
          <p:cNvSpPr>
            <a:spLocks noChangeShapeType="1"/>
          </p:cNvSpPr>
          <p:nvPr/>
        </p:nvSpPr>
        <p:spPr bwMode="auto">
          <a:xfrm flipV="1">
            <a:off x="4586288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5" name="Line 59"/>
          <p:cNvSpPr>
            <a:spLocks noChangeShapeType="1"/>
          </p:cNvSpPr>
          <p:nvPr/>
        </p:nvSpPr>
        <p:spPr bwMode="auto">
          <a:xfrm flipV="1">
            <a:off x="467201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6" name="Line 60"/>
          <p:cNvSpPr>
            <a:spLocks noChangeShapeType="1"/>
          </p:cNvSpPr>
          <p:nvPr/>
        </p:nvSpPr>
        <p:spPr bwMode="auto">
          <a:xfrm flipV="1">
            <a:off x="4778375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7" name="Line 61"/>
          <p:cNvSpPr>
            <a:spLocks noChangeShapeType="1"/>
          </p:cNvSpPr>
          <p:nvPr/>
        </p:nvSpPr>
        <p:spPr bwMode="auto">
          <a:xfrm flipV="1">
            <a:off x="4884738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8" name="Line 62"/>
          <p:cNvSpPr>
            <a:spLocks noChangeShapeType="1"/>
          </p:cNvSpPr>
          <p:nvPr/>
        </p:nvSpPr>
        <p:spPr bwMode="auto">
          <a:xfrm flipV="1">
            <a:off x="509746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39" name="Line 63"/>
          <p:cNvSpPr>
            <a:spLocks noChangeShapeType="1"/>
          </p:cNvSpPr>
          <p:nvPr/>
        </p:nvSpPr>
        <p:spPr bwMode="auto">
          <a:xfrm flipV="1">
            <a:off x="5183188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0" name="Line 64"/>
          <p:cNvSpPr>
            <a:spLocks noChangeShapeType="1"/>
          </p:cNvSpPr>
          <p:nvPr/>
        </p:nvSpPr>
        <p:spPr bwMode="auto">
          <a:xfrm flipV="1">
            <a:off x="5289550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1" name="Line 65"/>
          <p:cNvSpPr>
            <a:spLocks noChangeShapeType="1"/>
          </p:cNvSpPr>
          <p:nvPr/>
        </p:nvSpPr>
        <p:spPr bwMode="auto">
          <a:xfrm flipV="1">
            <a:off x="539591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2" name="Line 66"/>
          <p:cNvSpPr>
            <a:spLocks noChangeShapeType="1"/>
          </p:cNvSpPr>
          <p:nvPr/>
        </p:nvSpPr>
        <p:spPr bwMode="auto">
          <a:xfrm flipV="1">
            <a:off x="5586413" y="4167188"/>
            <a:ext cx="1587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3" name="Line 67"/>
          <p:cNvSpPr>
            <a:spLocks noChangeShapeType="1"/>
          </p:cNvSpPr>
          <p:nvPr/>
        </p:nvSpPr>
        <p:spPr bwMode="auto">
          <a:xfrm flipV="1">
            <a:off x="5692775" y="4167188"/>
            <a:ext cx="1588" cy="20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4" name="Line 68"/>
          <p:cNvSpPr>
            <a:spLocks noChangeShapeType="1"/>
          </p:cNvSpPr>
          <p:nvPr/>
        </p:nvSpPr>
        <p:spPr bwMode="auto">
          <a:xfrm>
            <a:off x="5778500" y="4187825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5" name="Line 69"/>
          <p:cNvSpPr>
            <a:spLocks noChangeShapeType="1"/>
          </p:cNvSpPr>
          <p:nvPr/>
        </p:nvSpPr>
        <p:spPr bwMode="auto">
          <a:xfrm>
            <a:off x="5778500" y="4252913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6" name="Line 70"/>
          <p:cNvSpPr>
            <a:spLocks noChangeShapeType="1"/>
          </p:cNvSpPr>
          <p:nvPr/>
        </p:nvSpPr>
        <p:spPr bwMode="auto">
          <a:xfrm>
            <a:off x="5778500" y="4316413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7" name="Line 71"/>
          <p:cNvSpPr>
            <a:spLocks noChangeShapeType="1"/>
          </p:cNvSpPr>
          <p:nvPr/>
        </p:nvSpPr>
        <p:spPr bwMode="auto">
          <a:xfrm>
            <a:off x="5778500" y="4379913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8" name="Line 72"/>
          <p:cNvSpPr>
            <a:spLocks noChangeShapeType="1"/>
          </p:cNvSpPr>
          <p:nvPr/>
        </p:nvSpPr>
        <p:spPr bwMode="auto">
          <a:xfrm>
            <a:off x="5778500" y="4443413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49" name="Line 73"/>
          <p:cNvSpPr>
            <a:spLocks noChangeShapeType="1"/>
          </p:cNvSpPr>
          <p:nvPr/>
        </p:nvSpPr>
        <p:spPr bwMode="auto">
          <a:xfrm>
            <a:off x="5778500" y="45291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0" name="Line 74"/>
          <p:cNvSpPr>
            <a:spLocks noChangeShapeType="1"/>
          </p:cNvSpPr>
          <p:nvPr/>
        </p:nvSpPr>
        <p:spPr bwMode="auto">
          <a:xfrm>
            <a:off x="5778500" y="45926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1" name="Line 75"/>
          <p:cNvSpPr>
            <a:spLocks noChangeShapeType="1"/>
          </p:cNvSpPr>
          <p:nvPr/>
        </p:nvSpPr>
        <p:spPr bwMode="auto">
          <a:xfrm>
            <a:off x="5778500" y="46561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2" name="Line 76"/>
          <p:cNvSpPr>
            <a:spLocks noChangeShapeType="1"/>
          </p:cNvSpPr>
          <p:nvPr/>
        </p:nvSpPr>
        <p:spPr bwMode="auto">
          <a:xfrm>
            <a:off x="5778500" y="47196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3" name="Line 77"/>
          <p:cNvSpPr>
            <a:spLocks noChangeShapeType="1"/>
          </p:cNvSpPr>
          <p:nvPr/>
        </p:nvSpPr>
        <p:spPr bwMode="auto">
          <a:xfrm>
            <a:off x="5778500" y="47831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4" name="Line 78"/>
          <p:cNvSpPr>
            <a:spLocks noChangeShapeType="1"/>
          </p:cNvSpPr>
          <p:nvPr/>
        </p:nvSpPr>
        <p:spPr bwMode="auto">
          <a:xfrm>
            <a:off x="5778500" y="4848225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5" name="Line 79"/>
          <p:cNvSpPr>
            <a:spLocks noChangeShapeType="1"/>
          </p:cNvSpPr>
          <p:nvPr/>
        </p:nvSpPr>
        <p:spPr bwMode="auto">
          <a:xfrm>
            <a:off x="5778500" y="4911725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6" name="Line 80"/>
          <p:cNvSpPr>
            <a:spLocks noChangeShapeType="1"/>
          </p:cNvSpPr>
          <p:nvPr/>
        </p:nvSpPr>
        <p:spPr bwMode="auto">
          <a:xfrm>
            <a:off x="5778500" y="5038725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7" name="Line 81"/>
          <p:cNvSpPr>
            <a:spLocks noChangeShapeType="1"/>
          </p:cNvSpPr>
          <p:nvPr/>
        </p:nvSpPr>
        <p:spPr bwMode="auto">
          <a:xfrm>
            <a:off x="5778500" y="5124450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8" name="Line 82"/>
          <p:cNvSpPr>
            <a:spLocks noChangeShapeType="1"/>
          </p:cNvSpPr>
          <p:nvPr/>
        </p:nvSpPr>
        <p:spPr bwMode="auto">
          <a:xfrm>
            <a:off x="5778500" y="5187950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59" name="Line 83"/>
          <p:cNvSpPr>
            <a:spLocks noChangeShapeType="1"/>
          </p:cNvSpPr>
          <p:nvPr/>
        </p:nvSpPr>
        <p:spPr bwMode="auto">
          <a:xfrm>
            <a:off x="5778500" y="5230813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0" name="Line 84"/>
          <p:cNvSpPr>
            <a:spLocks noChangeShapeType="1"/>
          </p:cNvSpPr>
          <p:nvPr/>
        </p:nvSpPr>
        <p:spPr bwMode="auto">
          <a:xfrm>
            <a:off x="5778500" y="5314950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1" name="Line 85"/>
          <p:cNvSpPr>
            <a:spLocks noChangeShapeType="1"/>
          </p:cNvSpPr>
          <p:nvPr/>
        </p:nvSpPr>
        <p:spPr bwMode="auto">
          <a:xfrm>
            <a:off x="5778500" y="5378450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2" name="Line 86"/>
          <p:cNvSpPr>
            <a:spLocks noChangeShapeType="1"/>
          </p:cNvSpPr>
          <p:nvPr/>
        </p:nvSpPr>
        <p:spPr bwMode="auto">
          <a:xfrm>
            <a:off x="5778500" y="54435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3" name="Line 87"/>
          <p:cNvSpPr>
            <a:spLocks noChangeShapeType="1"/>
          </p:cNvSpPr>
          <p:nvPr/>
        </p:nvSpPr>
        <p:spPr bwMode="auto">
          <a:xfrm>
            <a:off x="5778500" y="55070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4" name="Line 88"/>
          <p:cNvSpPr>
            <a:spLocks noChangeShapeType="1"/>
          </p:cNvSpPr>
          <p:nvPr/>
        </p:nvSpPr>
        <p:spPr bwMode="auto">
          <a:xfrm>
            <a:off x="5778500" y="55705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5" name="Line 89"/>
          <p:cNvSpPr>
            <a:spLocks noChangeShapeType="1"/>
          </p:cNvSpPr>
          <p:nvPr/>
        </p:nvSpPr>
        <p:spPr bwMode="auto">
          <a:xfrm>
            <a:off x="5778500" y="56340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6" name="Line 90"/>
          <p:cNvSpPr>
            <a:spLocks noChangeShapeType="1"/>
          </p:cNvSpPr>
          <p:nvPr/>
        </p:nvSpPr>
        <p:spPr bwMode="auto">
          <a:xfrm>
            <a:off x="5778500" y="5697538"/>
            <a:ext cx="2063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7" name="Line 91"/>
          <p:cNvSpPr>
            <a:spLocks noChangeShapeType="1"/>
          </p:cNvSpPr>
          <p:nvPr/>
        </p:nvSpPr>
        <p:spPr bwMode="auto">
          <a:xfrm>
            <a:off x="5778500" y="5762625"/>
            <a:ext cx="206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8" name="Freeform 92"/>
          <p:cNvSpPr>
            <a:spLocks/>
          </p:cNvSpPr>
          <p:nvPr/>
        </p:nvSpPr>
        <p:spPr bwMode="auto">
          <a:xfrm>
            <a:off x="3311525" y="4167188"/>
            <a:ext cx="2424113" cy="1211262"/>
          </a:xfrm>
          <a:custGeom>
            <a:avLst/>
            <a:gdLst>
              <a:gd name="T0" fmla="*/ 0 w 1527"/>
              <a:gd name="T1" fmla="*/ 0 h 763"/>
              <a:gd name="T2" fmla="*/ 13 w 1527"/>
              <a:gd name="T3" fmla="*/ 80 h 763"/>
              <a:gd name="T4" fmla="*/ 27 w 1527"/>
              <a:gd name="T5" fmla="*/ 161 h 763"/>
              <a:gd name="T6" fmla="*/ 80 w 1527"/>
              <a:gd name="T7" fmla="*/ 402 h 763"/>
              <a:gd name="T8" fmla="*/ 107 w 1527"/>
              <a:gd name="T9" fmla="*/ 469 h 763"/>
              <a:gd name="T10" fmla="*/ 134 w 1527"/>
              <a:gd name="T11" fmla="*/ 535 h 763"/>
              <a:gd name="T12" fmla="*/ 161 w 1527"/>
              <a:gd name="T13" fmla="*/ 576 h 763"/>
              <a:gd name="T14" fmla="*/ 188 w 1527"/>
              <a:gd name="T15" fmla="*/ 629 h 763"/>
              <a:gd name="T16" fmla="*/ 268 w 1527"/>
              <a:gd name="T17" fmla="*/ 723 h 763"/>
              <a:gd name="T18" fmla="*/ 308 w 1527"/>
              <a:gd name="T19" fmla="*/ 750 h 763"/>
              <a:gd name="T20" fmla="*/ 375 w 1527"/>
              <a:gd name="T21" fmla="*/ 763 h 763"/>
              <a:gd name="T22" fmla="*/ 442 w 1527"/>
              <a:gd name="T23" fmla="*/ 750 h 763"/>
              <a:gd name="T24" fmla="*/ 522 w 1527"/>
              <a:gd name="T25" fmla="*/ 723 h 763"/>
              <a:gd name="T26" fmla="*/ 683 w 1527"/>
              <a:gd name="T27" fmla="*/ 643 h 763"/>
              <a:gd name="T28" fmla="*/ 804 w 1527"/>
              <a:gd name="T29" fmla="*/ 576 h 763"/>
              <a:gd name="T30" fmla="*/ 884 w 1527"/>
              <a:gd name="T31" fmla="*/ 522 h 763"/>
              <a:gd name="T32" fmla="*/ 978 w 1527"/>
              <a:gd name="T33" fmla="*/ 469 h 763"/>
              <a:gd name="T34" fmla="*/ 1031 w 1527"/>
              <a:gd name="T35" fmla="*/ 428 h 763"/>
              <a:gd name="T36" fmla="*/ 1112 w 1527"/>
              <a:gd name="T37" fmla="*/ 375 h 763"/>
              <a:gd name="T38" fmla="*/ 1192 w 1527"/>
              <a:gd name="T39" fmla="*/ 321 h 763"/>
              <a:gd name="T40" fmla="*/ 1286 w 1527"/>
              <a:gd name="T41" fmla="*/ 254 h 763"/>
              <a:gd name="T42" fmla="*/ 1380 w 1527"/>
              <a:gd name="T43" fmla="*/ 187 h 763"/>
              <a:gd name="T44" fmla="*/ 1447 w 1527"/>
              <a:gd name="T45" fmla="*/ 147 h 763"/>
              <a:gd name="T46" fmla="*/ 1500 w 1527"/>
              <a:gd name="T47" fmla="*/ 107 h 763"/>
              <a:gd name="T48" fmla="*/ 1527 w 1527"/>
              <a:gd name="T49" fmla="*/ 94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7" h="763">
                <a:moveTo>
                  <a:pt x="0" y="0"/>
                </a:moveTo>
                <a:lnTo>
                  <a:pt x="13" y="80"/>
                </a:lnTo>
                <a:lnTo>
                  <a:pt x="27" y="161"/>
                </a:lnTo>
                <a:lnTo>
                  <a:pt x="80" y="402"/>
                </a:lnTo>
                <a:lnTo>
                  <a:pt x="107" y="469"/>
                </a:lnTo>
                <a:lnTo>
                  <a:pt x="134" y="535"/>
                </a:lnTo>
                <a:lnTo>
                  <a:pt x="161" y="576"/>
                </a:lnTo>
                <a:lnTo>
                  <a:pt x="188" y="629"/>
                </a:lnTo>
                <a:lnTo>
                  <a:pt x="268" y="723"/>
                </a:lnTo>
                <a:lnTo>
                  <a:pt x="308" y="750"/>
                </a:lnTo>
                <a:lnTo>
                  <a:pt x="375" y="763"/>
                </a:lnTo>
                <a:lnTo>
                  <a:pt x="442" y="750"/>
                </a:lnTo>
                <a:lnTo>
                  <a:pt x="522" y="723"/>
                </a:lnTo>
                <a:lnTo>
                  <a:pt x="683" y="643"/>
                </a:lnTo>
                <a:lnTo>
                  <a:pt x="804" y="576"/>
                </a:lnTo>
                <a:lnTo>
                  <a:pt x="884" y="522"/>
                </a:lnTo>
                <a:lnTo>
                  <a:pt x="978" y="469"/>
                </a:lnTo>
                <a:lnTo>
                  <a:pt x="1031" y="428"/>
                </a:lnTo>
                <a:lnTo>
                  <a:pt x="1112" y="375"/>
                </a:lnTo>
                <a:lnTo>
                  <a:pt x="1192" y="321"/>
                </a:lnTo>
                <a:lnTo>
                  <a:pt x="1286" y="254"/>
                </a:lnTo>
                <a:lnTo>
                  <a:pt x="1380" y="187"/>
                </a:lnTo>
                <a:lnTo>
                  <a:pt x="1447" y="147"/>
                </a:lnTo>
                <a:lnTo>
                  <a:pt x="1500" y="107"/>
                </a:lnTo>
                <a:lnTo>
                  <a:pt x="1527" y="94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69" name="Freeform 93"/>
          <p:cNvSpPr>
            <a:spLocks/>
          </p:cNvSpPr>
          <p:nvPr/>
        </p:nvSpPr>
        <p:spPr bwMode="auto">
          <a:xfrm>
            <a:off x="3970338" y="4167188"/>
            <a:ext cx="1743075" cy="808037"/>
          </a:xfrm>
          <a:custGeom>
            <a:avLst/>
            <a:gdLst>
              <a:gd name="T0" fmla="*/ 0 w 1098"/>
              <a:gd name="T1" fmla="*/ 0 h 509"/>
              <a:gd name="T2" fmla="*/ 0 w 1098"/>
              <a:gd name="T3" fmla="*/ 13 h 509"/>
              <a:gd name="T4" fmla="*/ 13 w 1098"/>
              <a:gd name="T5" fmla="*/ 54 h 509"/>
              <a:gd name="T6" fmla="*/ 27 w 1098"/>
              <a:gd name="T7" fmla="*/ 107 h 509"/>
              <a:gd name="T8" fmla="*/ 67 w 1098"/>
              <a:gd name="T9" fmla="*/ 241 h 509"/>
              <a:gd name="T10" fmla="*/ 94 w 1098"/>
              <a:gd name="T11" fmla="*/ 308 h 509"/>
              <a:gd name="T12" fmla="*/ 121 w 1098"/>
              <a:gd name="T13" fmla="*/ 362 h 509"/>
              <a:gd name="T14" fmla="*/ 147 w 1098"/>
              <a:gd name="T15" fmla="*/ 415 h 509"/>
              <a:gd name="T16" fmla="*/ 187 w 1098"/>
              <a:gd name="T17" fmla="*/ 455 h 509"/>
              <a:gd name="T18" fmla="*/ 254 w 1098"/>
              <a:gd name="T19" fmla="*/ 496 h 509"/>
              <a:gd name="T20" fmla="*/ 335 w 1098"/>
              <a:gd name="T21" fmla="*/ 509 h 509"/>
              <a:gd name="T22" fmla="*/ 442 w 1098"/>
              <a:gd name="T23" fmla="*/ 496 h 509"/>
              <a:gd name="T24" fmla="*/ 576 w 1098"/>
              <a:gd name="T25" fmla="*/ 429 h 509"/>
              <a:gd name="T26" fmla="*/ 723 w 1098"/>
              <a:gd name="T27" fmla="*/ 348 h 509"/>
              <a:gd name="T28" fmla="*/ 897 w 1098"/>
              <a:gd name="T29" fmla="*/ 241 h 509"/>
              <a:gd name="T30" fmla="*/ 1098 w 1098"/>
              <a:gd name="T31" fmla="*/ 107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8" h="509">
                <a:moveTo>
                  <a:pt x="0" y="0"/>
                </a:moveTo>
                <a:lnTo>
                  <a:pt x="0" y="13"/>
                </a:lnTo>
                <a:lnTo>
                  <a:pt x="13" y="54"/>
                </a:lnTo>
                <a:lnTo>
                  <a:pt x="27" y="107"/>
                </a:lnTo>
                <a:lnTo>
                  <a:pt x="67" y="241"/>
                </a:lnTo>
                <a:lnTo>
                  <a:pt x="94" y="308"/>
                </a:lnTo>
                <a:lnTo>
                  <a:pt x="121" y="362"/>
                </a:lnTo>
                <a:lnTo>
                  <a:pt x="147" y="415"/>
                </a:lnTo>
                <a:lnTo>
                  <a:pt x="187" y="455"/>
                </a:lnTo>
                <a:lnTo>
                  <a:pt x="254" y="496"/>
                </a:lnTo>
                <a:lnTo>
                  <a:pt x="335" y="509"/>
                </a:lnTo>
                <a:lnTo>
                  <a:pt x="442" y="496"/>
                </a:lnTo>
                <a:lnTo>
                  <a:pt x="576" y="429"/>
                </a:lnTo>
                <a:lnTo>
                  <a:pt x="723" y="348"/>
                </a:lnTo>
                <a:lnTo>
                  <a:pt x="897" y="241"/>
                </a:lnTo>
                <a:lnTo>
                  <a:pt x="1098" y="107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0" name="Freeform 94"/>
          <p:cNvSpPr>
            <a:spLocks/>
          </p:cNvSpPr>
          <p:nvPr/>
        </p:nvSpPr>
        <p:spPr bwMode="auto">
          <a:xfrm>
            <a:off x="4438650" y="4167188"/>
            <a:ext cx="1274763" cy="552450"/>
          </a:xfrm>
          <a:custGeom>
            <a:avLst/>
            <a:gdLst>
              <a:gd name="T0" fmla="*/ 0 w 60"/>
              <a:gd name="T1" fmla="*/ 0 h 26"/>
              <a:gd name="T2" fmla="*/ 1 w 60"/>
              <a:gd name="T3" fmla="*/ 3 h 26"/>
              <a:gd name="T4" fmla="*/ 3 w 60"/>
              <a:gd name="T5" fmla="*/ 9 h 26"/>
              <a:gd name="T6" fmla="*/ 6 w 60"/>
              <a:gd name="T7" fmla="*/ 16 h 26"/>
              <a:gd name="T8" fmla="*/ 10 w 60"/>
              <a:gd name="T9" fmla="*/ 21 h 26"/>
              <a:gd name="T10" fmla="*/ 13 w 60"/>
              <a:gd name="T11" fmla="*/ 24 h 26"/>
              <a:gd name="T12" fmla="*/ 18 w 60"/>
              <a:gd name="T13" fmla="*/ 26 h 26"/>
              <a:gd name="T14" fmla="*/ 25 w 60"/>
              <a:gd name="T15" fmla="*/ 26 h 26"/>
              <a:gd name="T16" fmla="*/ 34 w 60"/>
              <a:gd name="T17" fmla="*/ 23 h 26"/>
              <a:gd name="T18" fmla="*/ 44 w 60"/>
              <a:gd name="T19" fmla="*/ 17 h 26"/>
              <a:gd name="T20" fmla="*/ 52 w 60"/>
              <a:gd name="T21" fmla="*/ 12 h 26"/>
              <a:gd name="T22" fmla="*/ 58 w 60"/>
              <a:gd name="T23" fmla="*/ 9 h 26"/>
              <a:gd name="T24" fmla="*/ 60 w 60"/>
              <a:gd name="T25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26">
                <a:moveTo>
                  <a:pt x="0" y="0"/>
                </a:moveTo>
                <a:lnTo>
                  <a:pt x="1" y="3"/>
                </a:lnTo>
                <a:lnTo>
                  <a:pt x="3" y="9"/>
                </a:lnTo>
                <a:lnTo>
                  <a:pt x="6" y="16"/>
                </a:lnTo>
                <a:lnTo>
                  <a:pt x="10" y="21"/>
                </a:lnTo>
                <a:lnTo>
                  <a:pt x="13" y="24"/>
                </a:lnTo>
                <a:lnTo>
                  <a:pt x="18" y="26"/>
                </a:lnTo>
                <a:lnTo>
                  <a:pt x="25" y="26"/>
                </a:lnTo>
                <a:lnTo>
                  <a:pt x="34" y="23"/>
                </a:lnTo>
                <a:lnTo>
                  <a:pt x="44" y="17"/>
                </a:lnTo>
                <a:lnTo>
                  <a:pt x="52" y="12"/>
                </a:lnTo>
                <a:lnTo>
                  <a:pt x="58" y="9"/>
                </a:lnTo>
                <a:lnTo>
                  <a:pt x="60" y="7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1" name="Freeform 95"/>
          <p:cNvSpPr>
            <a:spLocks/>
          </p:cNvSpPr>
          <p:nvPr/>
        </p:nvSpPr>
        <p:spPr bwMode="auto">
          <a:xfrm>
            <a:off x="4779963" y="4173538"/>
            <a:ext cx="955675" cy="355600"/>
          </a:xfrm>
          <a:custGeom>
            <a:avLst/>
            <a:gdLst>
              <a:gd name="T0" fmla="*/ 0 w 602"/>
              <a:gd name="T1" fmla="*/ 0 h 224"/>
              <a:gd name="T2" fmla="*/ 26 w 602"/>
              <a:gd name="T3" fmla="*/ 63 h 224"/>
              <a:gd name="T4" fmla="*/ 40 w 602"/>
              <a:gd name="T5" fmla="*/ 90 h 224"/>
              <a:gd name="T6" fmla="*/ 80 w 602"/>
              <a:gd name="T7" fmla="*/ 157 h 224"/>
              <a:gd name="T8" fmla="*/ 93 w 602"/>
              <a:gd name="T9" fmla="*/ 170 h 224"/>
              <a:gd name="T10" fmla="*/ 133 w 602"/>
              <a:gd name="T11" fmla="*/ 197 h 224"/>
              <a:gd name="T12" fmla="*/ 160 w 602"/>
              <a:gd name="T13" fmla="*/ 211 h 224"/>
              <a:gd name="T14" fmla="*/ 187 w 602"/>
              <a:gd name="T15" fmla="*/ 224 h 224"/>
              <a:gd name="T16" fmla="*/ 240 w 602"/>
              <a:gd name="T17" fmla="*/ 224 h 224"/>
              <a:gd name="T18" fmla="*/ 294 w 602"/>
              <a:gd name="T19" fmla="*/ 224 h 224"/>
              <a:gd name="T20" fmla="*/ 374 w 602"/>
              <a:gd name="T21" fmla="*/ 197 h 224"/>
              <a:gd name="T22" fmla="*/ 481 w 602"/>
              <a:gd name="T23" fmla="*/ 157 h 224"/>
              <a:gd name="T24" fmla="*/ 602 w 602"/>
              <a:gd name="T25" fmla="*/ 9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2" h="224">
                <a:moveTo>
                  <a:pt x="0" y="0"/>
                </a:moveTo>
                <a:lnTo>
                  <a:pt x="26" y="63"/>
                </a:lnTo>
                <a:lnTo>
                  <a:pt x="40" y="90"/>
                </a:lnTo>
                <a:lnTo>
                  <a:pt x="80" y="157"/>
                </a:lnTo>
                <a:lnTo>
                  <a:pt x="93" y="170"/>
                </a:lnTo>
                <a:lnTo>
                  <a:pt x="133" y="197"/>
                </a:lnTo>
                <a:lnTo>
                  <a:pt x="160" y="211"/>
                </a:lnTo>
                <a:lnTo>
                  <a:pt x="187" y="224"/>
                </a:lnTo>
                <a:lnTo>
                  <a:pt x="240" y="224"/>
                </a:lnTo>
                <a:lnTo>
                  <a:pt x="294" y="224"/>
                </a:lnTo>
                <a:lnTo>
                  <a:pt x="374" y="197"/>
                </a:lnTo>
                <a:lnTo>
                  <a:pt x="481" y="157"/>
                </a:lnTo>
                <a:lnTo>
                  <a:pt x="602" y="9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2" name="Freeform 96"/>
          <p:cNvSpPr>
            <a:spLocks/>
          </p:cNvSpPr>
          <p:nvPr/>
        </p:nvSpPr>
        <p:spPr bwMode="auto">
          <a:xfrm>
            <a:off x="3970338" y="4719638"/>
            <a:ext cx="1169987" cy="1084262"/>
          </a:xfrm>
          <a:custGeom>
            <a:avLst/>
            <a:gdLst>
              <a:gd name="T0" fmla="*/ 0 w 55"/>
              <a:gd name="T1" fmla="*/ 51 h 51"/>
              <a:gd name="T2" fmla="*/ 1 w 55"/>
              <a:gd name="T3" fmla="*/ 49 h 51"/>
              <a:gd name="T4" fmla="*/ 3 w 55"/>
              <a:gd name="T5" fmla="*/ 46 h 51"/>
              <a:gd name="T6" fmla="*/ 6 w 55"/>
              <a:gd name="T7" fmla="*/ 41 h 51"/>
              <a:gd name="T8" fmla="*/ 11 w 55"/>
              <a:gd name="T9" fmla="*/ 35 h 51"/>
              <a:gd name="T10" fmla="*/ 18 w 55"/>
              <a:gd name="T11" fmla="*/ 28 h 51"/>
              <a:gd name="T12" fmla="*/ 27 w 55"/>
              <a:gd name="T13" fmla="*/ 20 h 51"/>
              <a:gd name="T14" fmla="*/ 40 w 55"/>
              <a:gd name="T15" fmla="*/ 10 h 51"/>
              <a:gd name="T16" fmla="*/ 55 w 55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1">
                <a:moveTo>
                  <a:pt x="0" y="51"/>
                </a:moveTo>
                <a:lnTo>
                  <a:pt x="1" y="49"/>
                </a:lnTo>
                <a:lnTo>
                  <a:pt x="3" y="46"/>
                </a:lnTo>
                <a:lnTo>
                  <a:pt x="6" y="41"/>
                </a:lnTo>
                <a:lnTo>
                  <a:pt x="11" y="35"/>
                </a:lnTo>
                <a:lnTo>
                  <a:pt x="18" y="28"/>
                </a:lnTo>
                <a:lnTo>
                  <a:pt x="27" y="20"/>
                </a:lnTo>
                <a:lnTo>
                  <a:pt x="40" y="10"/>
                </a:lnTo>
                <a:lnTo>
                  <a:pt x="55" y="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3" name="Freeform 97"/>
          <p:cNvSpPr>
            <a:spLocks/>
          </p:cNvSpPr>
          <p:nvPr/>
        </p:nvSpPr>
        <p:spPr bwMode="auto">
          <a:xfrm>
            <a:off x="4225925" y="4592638"/>
            <a:ext cx="1104900" cy="1211262"/>
          </a:xfrm>
          <a:custGeom>
            <a:avLst/>
            <a:gdLst>
              <a:gd name="T0" fmla="*/ 0 w 52"/>
              <a:gd name="T1" fmla="*/ 57 h 57"/>
              <a:gd name="T2" fmla="*/ 0 w 52"/>
              <a:gd name="T3" fmla="*/ 55 h 57"/>
              <a:gd name="T4" fmla="*/ 2 w 52"/>
              <a:gd name="T5" fmla="*/ 51 h 57"/>
              <a:gd name="T6" fmla="*/ 5 w 52"/>
              <a:gd name="T7" fmla="*/ 45 h 57"/>
              <a:gd name="T8" fmla="*/ 9 w 52"/>
              <a:gd name="T9" fmla="*/ 38 h 57"/>
              <a:gd name="T10" fmla="*/ 16 w 52"/>
              <a:gd name="T11" fmla="*/ 30 h 57"/>
              <a:gd name="T12" fmla="*/ 25 w 52"/>
              <a:gd name="T13" fmla="*/ 21 h 57"/>
              <a:gd name="T14" fmla="*/ 37 w 52"/>
              <a:gd name="T15" fmla="*/ 11 h 57"/>
              <a:gd name="T16" fmla="*/ 52 w 52"/>
              <a:gd name="T1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57">
                <a:moveTo>
                  <a:pt x="0" y="57"/>
                </a:moveTo>
                <a:lnTo>
                  <a:pt x="0" y="55"/>
                </a:lnTo>
                <a:lnTo>
                  <a:pt x="2" y="51"/>
                </a:lnTo>
                <a:lnTo>
                  <a:pt x="5" y="45"/>
                </a:lnTo>
                <a:lnTo>
                  <a:pt x="9" y="38"/>
                </a:lnTo>
                <a:lnTo>
                  <a:pt x="16" y="30"/>
                </a:lnTo>
                <a:lnTo>
                  <a:pt x="25" y="21"/>
                </a:lnTo>
                <a:lnTo>
                  <a:pt x="37" y="11"/>
                </a:lnTo>
                <a:lnTo>
                  <a:pt x="52" y="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4" name="Freeform 98"/>
          <p:cNvSpPr>
            <a:spLocks/>
          </p:cNvSpPr>
          <p:nvPr/>
        </p:nvSpPr>
        <p:spPr bwMode="auto">
          <a:xfrm>
            <a:off x="4481513" y="4316413"/>
            <a:ext cx="1254125" cy="1487487"/>
          </a:xfrm>
          <a:custGeom>
            <a:avLst/>
            <a:gdLst>
              <a:gd name="T0" fmla="*/ 0 w 59"/>
              <a:gd name="T1" fmla="*/ 70 h 70"/>
              <a:gd name="T2" fmla="*/ 1 w 59"/>
              <a:gd name="T3" fmla="*/ 68 h 70"/>
              <a:gd name="T4" fmla="*/ 2 w 59"/>
              <a:gd name="T5" fmla="*/ 64 h 70"/>
              <a:gd name="T6" fmla="*/ 4 w 59"/>
              <a:gd name="T7" fmla="*/ 59 h 70"/>
              <a:gd name="T8" fmla="*/ 6 w 59"/>
              <a:gd name="T9" fmla="*/ 53 h 70"/>
              <a:gd name="T10" fmla="*/ 10 w 59"/>
              <a:gd name="T11" fmla="*/ 47 h 70"/>
              <a:gd name="T12" fmla="*/ 15 w 59"/>
              <a:gd name="T13" fmla="*/ 39 h 70"/>
              <a:gd name="T14" fmla="*/ 21 w 59"/>
              <a:gd name="T15" fmla="*/ 31 h 70"/>
              <a:gd name="T16" fmla="*/ 29 w 59"/>
              <a:gd name="T17" fmla="*/ 23 h 70"/>
              <a:gd name="T18" fmla="*/ 32 w 59"/>
              <a:gd name="T19" fmla="*/ 21 h 70"/>
              <a:gd name="T20" fmla="*/ 35 w 59"/>
              <a:gd name="T21" fmla="*/ 18 h 70"/>
              <a:gd name="T22" fmla="*/ 39 w 59"/>
              <a:gd name="T23" fmla="*/ 14 h 70"/>
              <a:gd name="T24" fmla="*/ 43 w 59"/>
              <a:gd name="T25" fmla="*/ 11 h 70"/>
              <a:gd name="T26" fmla="*/ 48 w 59"/>
              <a:gd name="T27" fmla="*/ 8 h 70"/>
              <a:gd name="T28" fmla="*/ 52 w 59"/>
              <a:gd name="T29" fmla="*/ 5 h 70"/>
              <a:gd name="T30" fmla="*/ 56 w 59"/>
              <a:gd name="T31" fmla="*/ 2 h 70"/>
              <a:gd name="T32" fmla="*/ 59 w 59"/>
              <a:gd name="T3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70">
                <a:moveTo>
                  <a:pt x="0" y="70"/>
                </a:moveTo>
                <a:lnTo>
                  <a:pt x="1" y="68"/>
                </a:lnTo>
                <a:lnTo>
                  <a:pt x="2" y="64"/>
                </a:lnTo>
                <a:lnTo>
                  <a:pt x="4" y="59"/>
                </a:lnTo>
                <a:lnTo>
                  <a:pt x="6" y="53"/>
                </a:lnTo>
                <a:lnTo>
                  <a:pt x="10" y="47"/>
                </a:lnTo>
                <a:lnTo>
                  <a:pt x="15" y="39"/>
                </a:lnTo>
                <a:lnTo>
                  <a:pt x="21" y="31"/>
                </a:lnTo>
                <a:lnTo>
                  <a:pt x="29" y="23"/>
                </a:lnTo>
                <a:lnTo>
                  <a:pt x="32" y="21"/>
                </a:lnTo>
                <a:lnTo>
                  <a:pt x="35" y="18"/>
                </a:lnTo>
                <a:lnTo>
                  <a:pt x="39" y="14"/>
                </a:lnTo>
                <a:lnTo>
                  <a:pt x="43" y="11"/>
                </a:lnTo>
                <a:lnTo>
                  <a:pt x="48" y="8"/>
                </a:lnTo>
                <a:lnTo>
                  <a:pt x="52" y="5"/>
                </a:lnTo>
                <a:lnTo>
                  <a:pt x="56" y="2"/>
                </a:lnTo>
                <a:lnTo>
                  <a:pt x="59" y="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5" name="Freeform 99"/>
          <p:cNvSpPr>
            <a:spLocks/>
          </p:cNvSpPr>
          <p:nvPr/>
        </p:nvSpPr>
        <p:spPr bwMode="auto">
          <a:xfrm>
            <a:off x="4672013" y="4337050"/>
            <a:ext cx="1063625" cy="1466850"/>
          </a:xfrm>
          <a:custGeom>
            <a:avLst/>
            <a:gdLst>
              <a:gd name="T0" fmla="*/ 0 w 50"/>
              <a:gd name="T1" fmla="*/ 69 h 69"/>
              <a:gd name="T2" fmla="*/ 1 w 50"/>
              <a:gd name="T3" fmla="*/ 65 h 69"/>
              <a:gd name="T4" fmla="*/ 3 w 50"/>
              <a:gd name="T5" fmla="*/ 59 h 69"/>
              <a:gd name="T6" fmla="*/ 6 w 50"/>
              <a:gd name="T7" fmla="*/ 51 h 69"/>
              <a:gd name="T8" fmla="*/ 10 w 50"/>
              <a:gd name="T9" fmla="*/ 42 h 69"/>
              <a:gd name="T10" fmla="*/ 16 w 50"/>
              <a:gd name="T11" fmla="*/ 31 h 69"/>
              <a:gd name="T12" fmla="*/ 25 w 50"/>
              <a:gd name="T13" fmla="*/ 21 h 69"/>
              <a:gd name="T14" fmla="*/ 36 w 50"/>
              <a:gd name="T15" fmla="*/ 10 h 69"/>
              <a:gd name="T16" fmla="*/ 50 w 50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69">
                <a:moveTo>
                  <a:pt x="0" y="69"/>
                </a:moveTo>
                <a:lnTo>
                  <a:pt x="1" y="65"/>
                </a:lnTo>
                <a:lnTo>
                  <a:pt x="3" y="59"/>
                </a:lnTo>
                <a:lnTo>
                  <a:pt x="6" y="51"/>
                </a:lnTo>
                <a:lnTo>
                  <a:pt x="10" y="42"/>
                </a:lnTo>
                <a:lnTo>
                  <a:pt x="16" y="31"/>
                </a:lnTo>
                <a:lnTo>
                  <a:pt x="25" y="21"/>
                </a:lnTo>
                <a:lnTo>
                  <a:pt x="36" y="10"/>
                </a:lnTo>
                <a:lnTo>
                  <a:pt x="50" y="0"/>
                </a:lnTo>
              </a:path>
            </a:pathLst>
          </a:custGeom>
          <a:noFill/>
          <a:ln w="20638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6" name="Line 100"/>
          <p:cNvSpPr>
            <a:spLocks noChangeShapeType="1"/>
          </p:cNvSpPr>
          <p:nvPr/>
        </p:nvSpPr>
        <p:spPr bwMode="auto">
          <a:xfrm flipV="1">
            <a:off x="3481388" y="4337050"/>
            <a:ext cx="2254250" cy="1466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7" name="Line 101"/>
          <p:cNvSpPr>
            <a:spLocks noChangeShapeType="1"/>
          </p:cNvSpPr>
          <p:nvPr/>
        </p:nvSpPr>
        <p:spPr bwMode="auto">
          <a:xfrm flipH="1">
            <a:off x="3182938" y="4337050"/>
            <a:ext cx="2222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8" name="Line 102"/>
          <p:cNvSpPr>
            <a:spLocks noChangeShapeType="1"/>
          </p:cNvSpPr>
          <p:nvPr/>
        </p:nvSpPr>
        <p:spPr bwMode="auto">
          <a:xfrm flipH="1">
            <a:off x="3182938" y="4656138"/>
            <a:ext cx="222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79" name="Line 103"/>
          <p:cNvSpPr>
            <a:spLocks noChangeShapeType="1"/>
          </p:cNvSpPr>
          <p:nvPr/>
        </p:nvSpPr>
        <p:spPr bwMode="auto">
          <a:xfrm flipH="1">
            <a:off x="3182938" y="5314950"/>
            <a:ext cx="2222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80" name="Line 104"/>
          <p:cNvSpPr>
            <a:spLocks noChangeShapeType="1"/>
          </p:cNvSpPr>
          <p:nvPr/>
        </p:nvSpPr>
        <p:spPr bwMode="auto">
          <a:xfrm flipH="1">
            <a:off x="3182938" y="5656263"/>
            <a:ext cx="222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4681" name="Rectangle 105"/>
          <p:cNvSpPr>
            <a:spLocks noChangeArrowheads="1"/>
          </p:cNvSpPr>
          <p:nvPr/>
        </p:nvSpPr>
        <p:spPr bwMode="auto">
          <a:xfrm>
            <a:off x="3473450" y="4437063"/>
            <a:ext cx="3063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c 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&gt; 0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64682" name="Rectangle 106"/>
          <p:cNvSpPr>
            <a:spLocks noChangeArrowheads="1"/>
          </p:cNvSpPr>
          <p:nvPr/>
        </p:nvSpPr>
        <p:spPr bwMode="auto">
          <a:xfrm>
            <a:off x="4913313" y="5300663"/>
            <a:ext cx="3063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c 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&lt; 0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64683" name="Rectangle 107"/>
          <p:cNvSpPr>
            <a:spLocks noChangeArrowheads="1"/>
          </p:cNvSpPr>
          <p:nvPr/>
        </p:nvSpPr>
        <p:spPr bwMode="auto">
          <a:xfrm>
            <a:off x="4356100" y="4886325"/>
            <a:ext cx="82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3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  <p:sp>
        <p:nvSpPr>
          <p:cNvPr id="2" name="橢圓 1"/>
          <p:cNvSpPr/>
          <p:nvPr/>
        </p:nvSpPr>
        <p:spPr>
          <a:xfrm>
            <a:off x="4010025" y="3284984"/>
            <a:ext cx="598488" cy="50405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778375" y="2852936"/>
            <a:ext cx="123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transient term</a:t>
            </a:r>
          </a:p>
        </p:txBody>
      </p:sp>
      <p:cxnSp>
        <p:nvCxnSpPr>
          <p:cNvPr id="6" name="弧形接點 5"/>
          <p:cNvCxnSpPr>
            <a:stCxn id="2" idx="0"/>
            <a:endCxn id="4" idx="1"/>
          </p:cNvCxnSpPr>
          <p:nvPr/>
        </p:nvCxnSpPr>
        <p:spPr>
          <a:xfrm rot="5400000" flipH="1" flipV="1">
            <a:off x="4404743" y="2911352"/>
            <a:ext cx="278159" cy="469106"/>
          </a:xfrm>
          <a:prstGeom prst="curvedConnector2">
            <a:avLst/>
          </a:prstGeom>
          <a:ln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425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Discontinuous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</a:t>
            </a:r>
          </a:p>
        </p:txBody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Find a continuous function satisfying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                                  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0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>
                <a:sym typeface="Symbol" pitchFamily="18" charset="2"/>
              </a:rPr>
              <a:t> find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baseline="-25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>
                <a:sym typeface="Symbol" pitchFamily="18" charset="2"/>
              </a:rPr>
              <a:t> so that</a:t>
            </a:r>
          </a:p>
        </p:txBody>
      </p:sp>
      <p:graphicFrame>
        <p:nvGraphicFramePr>
          <p:cNvPr id="6656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68940"/>
              </p:ext>
            </p:extLst>
          </p:nvPr>
        </p:nvGraphicFramePr>
        <p:xfrm>
          <a:off x="1043608" y="1916832"/>
          <a:ext cx="4318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7" name="方程式" r:id="rId3" imgW="2158920" imgH="457200" progId="Equation.3">
                  <p:embed/>
                </p:oleObj>
              </mc:Choice>
              <mc:Fallback>
                <p:oleObj name="方程式" r:id="rId3" imgW="21589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916832"/>
                        <a:ext cx="4318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89516"/>
              </p:ext>
            </p:extLst>
          </p:nvPr>
        </p:nvGraphicFramePr>
        <p:xfrm>
          <a:off x="1331913" y="3471912"/>
          <a:ext cx="2692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8" name="方程式" r:id="rId5" imgW="1346040" imgH="482400" progId="Equation.3">
                  <p:embed/>
                </p:oleObj>
              </mc:Choice>
              <mc:Fallback>
                <p:oleObj name="方程式" r:id="rId5" imgW="13460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471912"/>
                        <a:ext cx="2692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590142"/>
              </p:ext>
            </p:extLst>
          </p:nvPr>
        </p:nvGraphicFramePr>
        <p:xfrm>
          <a:off x="1704975" y="5301208"/>
          <a:ext cx="236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9" name="方程式" r:id="rId7" imgW="1180800" imgH="241200" progId="Equation.3">
                  <p:embed/>
                </p:oleObj>
              </mc:Choice>
              <mc:Fallback>
                <p:oleObj name="方程式" r:id="rId7" imgW="1180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5301208"/>
                        <a:ext cx="2362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12" name="Line 12"/>
          <p:cNvSpPr>
            <a:spLocks noChangeShapeType="1"/>
          </p:cNvSpPr>
          <p:nvPr/>
        </p:nvSpPr>
        <p:spPr bwMode="auto">
          <a:xfrm>
            <a:off x="5788025" y="4043363"/>
            <a:ext cx="298450" cy="1587"/>
          </a:xfrm>
          <a:prstGeom prst="line">
            <a:avLst/>
          </a:prstGeom>
          <a:noFill/>
          <a:ln w="20638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3" name="Line 13"/>
          <p:cNvSpPr>
            <a:spLocks noChangeShapeType="1"/>
          </p:cNvSpPr>
          <p:nvPr/>
        </p:nvSpPr>
        <p:spPr bwMode="auto">
          <a:xfrm>
            <a:off x="6086475" y="4321175"/>
            <a:ext cx="1076325" cy="1588"/>
          </a:xfrm>
          <a:prstGeom prst="line">
            <a:avLst/>
          </a:prstGeom>
          <a:noFill/>
          <a:ln w="20638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4" name="Line 14"/>
          <p:cNvSpPr>
            <a:spLocks noChangeShapeType="1"/>
          </p:cNvSpPr>
          <p:nvPr/>
        </p:nvSpPr>
        <p:spPr bwMode="auto">
          <a:xfrm>
            <a:off x="5510213" y="4321175"/>
            <a:ext cx="1652587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5" name="Line 15"/>
          <p:cNvSpPr>
            <a:spLocks noChangeShapeType="1"/>
          </p:cNvSpPr>
          <p:nvPr/>
        </p:nvSpPr>
        <p:spPr bwMode="auto">
          <a:xfrm>
            <a:off x="5788025" y="3227388"/>
            <a:ext cx="1588" cy="13922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6" name="Line 16"/>
          <p:cNvSpPr>
            <a:spLocks noChangeShapeType="1"/>
          </p:cNvSpPr>
          <p:nvPr/>
        </p:nvSpPr>
        <p:spPr bwMode="auto">
          <a:xfrm>
            <a:off x="6384925" y="4262438"/>
            <a:ext cx="1588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7" name="Line 17"/>
          <p:cNvSpPr>
            <a:spLocks noChangeShapeType="1"/>
          </p:cNvSpPr>
          <p:nvPr/>
        </p:nvSpPr>
        <p:spPr bwMode="auto">
          <a:xfrm>
            <a:off x="5729288" y="4481513"/>
            <a:ext cx="984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8" name="Line 18"/>
          <p:cNvSpPr>
            <a:spLocks noChangeShapeType="1"/>
          </p:cNvSpPr>
          <p:nvPr/>
        </p:nvSpPr>
        <p:spPr bwMode="auto">
          <a:xfrm>
            <a:off x="5729288" y="4043363"/>
            <a:ext cx="984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19" name="Line 19"/>
          <p:cNvSpPr>
            <a:spLocks noChangeShapeType="1"/>
          </p:cNvSpPr>
          <p:nvPr/>
        </p:nvSpPr>
        <p:spPr bwMode="auto">
          <a:xfrm>
            <a:off x="5729288" y="3744913"/>
            <a:ext cx="984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20" name="Line 20"/>
          <p:cNvSpPr>
            <a:spLocks noChangeShapeType="1"/>
          </p:cNvSpPr>
          <p:nvPr/>
        </p:nvSpPr>
        <p:spPr bwMode="auto">
          <a:xfrm>
            <a:off x="5729288" y="3446463"/>
            <a:ext cx="984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21" name="Rectangle 21"/>
          <p:cNvSpPr>
            <a:spLocks noChangeArrowheads="1"/>
          </p:cNvSpPr>
          <p:nvPr/>
        </p:nvSpPr>
        <p:spPr bwMode="auto">
          <a:xfrm>
            <a:off x="5508625" y="3127375"/>
            <a:ext cx="2127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65622" name="Rectangle 22"/>
          <p:cNvSpPr>
            <a:spLocks noChangeArrowheads="1"/>
          </p:cNvSpPr>
          <p:nvPr/>
        </p:nvSpPr>
        <p:spPr bwMode="auto">
          <a:xfrm>
            <a:off x="7202488" y="4202113"/>
            <a:ext cx="682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65623" name="Line 23"/>
          <p:cNvSpPr>
            <a:spLocks noChangeShapeType="1"/>
          </p:cNvSpPr>
          <p:nvPr/>
        </p:nvSpPr>
        <p:spPr bwMode="auto">
          <a:xfrm>
            <a:off x="6086475" y="4262438"/>
            <a:ext cx="1588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24" name="Line 24"/>
          <p:cNvSpPr>
            <a:spLocks noChangeShapeType="1"/>
          </p:cNvSpPr>
          <p:nvPr/>
        </p:nvSpPr>
        <p:spPr bwMode="auto">
          <a:xfrm>
            <a:off x="6664325" y="4262438"/>
            <a:ext cx="1588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25" name="Line 25"/>
          <p:cNvSpPr>
            <a:spLocks noChangeShapeType="1"/>
          </p:cNvSpPr>
          <p:nvPr/>
        </p:nvSpPr>
        <p:spPr bwMode="auto">
          <a:xfrm>
            <a:off x="6962775" y="4262438"/>
            <a:ext cx="1588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26" name="Freeform 26"/>
          <p:cNvSpPr>
            <a:spLocks/>
          </p:cNvSpPr>
          <p:nvPr/>
        </p:nvSpPr>
        <p:spPr bwMode="auto">
          <a:xfrm>
            <a:off x="6046788" y="4003675"/>
            <a:ext cx="79375" cy="79375"/>
          </a:xfrm>
          <a:custGeom>
            <a:avLst/>
            <a:gdLst>
              <a:gd name="T0" fmla="*/ 0 w 50"/>
              <a:gd name="T1" fmla="*/ 25 h 50"/>
              <a:gd name="T2" fmla="*/ 13 w 50"/>
              <a:gd name="T3" fmla="*/ 12 h 50"/>
              <a:gd name="T4" fmla="*/ 25 w 50"/>
              <a:gd name="T5" fmla="*/ 0 h 50"/>
              <a:gd name="T6" fmla="*/ 38 w 50"/>
              <a:gd name="T7" fmla="*/ 12 h 50"/>
              <a:gd name="T8" fmla="*/ 50 w 50"/>
              <a:gd name="T9" fmla="*/ 25 h 50"/>
              <a:gd name="T10" fmla="*/ 38 w 50"/>
              <a:gd name="T11" fmla="*/ 37 h 50"/>
              <a:gd name="T12" fmla="*/ 25 w 50"/>
              <a:gd name="T13" fmla="*/ 50 h 50"/>
              <a:gd name="T14" fmla="*/ 13 w 50"/>
              <a:gd name="T15" fmla="*/ 37 h 50"/>
              <a:gd name="T16" fmla="*/ 0 w 50"/>
              <a:gd name="T17" fmla="*/ 25 h 50"/>
              <a:gd name="T18" fmla="*/ 0 w 50"/>
              <a:gd name="T19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0">
                <a:moveTo>
                  <a:pt x="0" y="25"/>
                </a:moveTo>
                <a:lnTo>
                  <a:pt x="13" y="12"/>
                </a:lnTo>
                <a:lnTo>
                  <a:pt x="25" y="0"/>
                </a:lnTo>
                <a:lnTo>
                  <a:pt x="38" y="12"/>
                </a:lnTo>
                <a:lnTo>
                  <a:pt x="50" y="25"/>
                </a:lnTo>
                <a:lnTo>
                  <a:pt x="38" y="37"/>
                </a:lnTo>
                <a:lnTo>
                  <a:pt x="25" y="50"/>
                </a:lnTo>
                <a:lnTo>
                  <a:pt x="13" y="37"/>
                </a:lnTo>
                <a:lnTo>
                  <a:pt x="0" y="25"/>
                </a:lnTo>
                <a:lnTo>
                  <a:pt x="0" y="25"/>
                </a:lnTo>
                <a:close/>
              </a:path>
            </a:pathLst>
          </a:custGeom>
          <a:solidFill>
            <a:srgbClr val="00A893"/>
          </a:solidFill>
          <a:ln w="0">
            <a:solidFill>
              <a:srgbClr val="00A893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65630" name="Freeform 30"/>
          <p:cNvSpPr>
            <a:spLocks/>
          </p:cNvSpPr>
          <p:nvPr/>
        </p:nvSpPr>
        <p:spPr bwMode="auto">
          <a:xfrm>
            <a:off x="5784850" y="5724525"/>
            <a:ext cx="1360488" cy="215900"/>
          </a:xfrm>
          <a:custGeom>
            <a:avLst/>
            <a:gdLst>
              <a:gd name="T0" fmla="*/ 0 w 857"/>
              <a:gd name="T1" fmla="*/ 136 h 136"/>
              <a:gd name="T2" fmla="*/ 12 w 857"/>
              <a:gd name="T3" fmla="*/ 124 h 136"/>
              <a:gd name="T4" fmla="*/ 25 w 857"/>
              <a:gd name="T5" fmla="*/ 99 h 136"/>
              <a:gd name="T6" fmla="*/ 62 w 857"/>
              <a:gd name="T7" fmla="*/ 49 h 136"/>
              <a:gd name="T8" fmla="*/ 112 w 857"/>
              <a:gd name="T9" fmla="*/ 12 h 136"/>
              <a:gd name="T10" fmla="*/ 149 w 857"/>
              <a:gd name="T11" fmla="*/ 0 h 136"/>
              <a:gd name="T12" fmla="*/ 186 w 857"/>
              <a:gd name="T13" fmla="*/ 0 h 136"/>
              <a:gd name="T14" fmla="*/ 186 w 857"/>
              <a:gd name="T15" fmla="*/ 12 h 136"/>
              <a:gd name="T16" fmla="*/ 224 w 857"/>
              <a:gd name="T17" fmla="*/ 49 h 136"/>
              <a:gd name="T18" fmla="*/ 286 w 857"/>
              <a:gd name="T19" fmla="*/ 87 h 136"/>
              <a:gd name="T20" fmla="*/ 397 w 857"/>
              <a:gd name="T21" fmla="*/ 111 h 136"/>
              <a:gd name="T22" fmla="*/ 522 w 857"/>
              <a:gd name="T23" fmla="*/ 124 h 136"/>
              <a:gd name="T24" fmla="*/ 609 w 857"/>
              <a:gd name="T25" fmla="*/ 124 h 136"/>
              <a:gd name="T26" fmla="*/ 720 w 857"/>
              <a:gd name="T27" fmla="*/ 124 h 136"/>
              <a:gd name="T28" fmla="*/ 857 w 857"/>
              <a:gd name="T29" fmla="*/ 124 h 136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  <a:gd name="connsiteX0" fmla="*/ 0 w 10000"/>
              <a:gd name="connsiteY0" fmla="*/ 10000 h 10000"/>
              <a:gd name="connsiteX1" fmla="*/ 140 w 10000"/>
              <a:gd name="connsiteY1" fmla="*/ 9118 h 10000"/>
              <a:gd name="connsiteX2" fmla="*/ 292 w 10000"/>
              <a:gd name="connsiteY2" fmla="*/ 7279 h 10000"/>
              <a:gd name="connsiteX3" fmla="*/ 723 w 10000"/>
              <a:gd name="connsiteY3" fmla="*/ 3603 h 10000"/>
              <a:gd name="connsiteX4" fmla="*/ 1307 w 10000"/>
              <a:gd name="connsiteY4" fmla="*/ 882 h 10000"/>
              <a:gd name="connsiteX5" fmla="*/ 1739 w 10000"/>
              <a:gd name="connsiteY5" fmla="*/ 0 h 10000"/>
              <a:gd name="connsiteX6" fmla="*/ 2170 w 10000"/>
              <a:gd name="connsiteY6" fmla="*/ 0 h 10000"/>
              <a:gd name="connsiteX7" fmla="*/ 2275 w 10000"/>
              <a:gd name="connsiteY7" fmla="*/ 882 h 10000"/>
              <a:gd name="connsiteX8" fmla="*/ 2614 w 10000"/>
              <a:gd name="connsiteY8" fmla="*/ 3603 h 10000"/>
              <a:gd name="connsiteX9" fmla="*/ 3337 w 10000"/>
              <a:gd name="connsiteY9" fmla="*/ 6397 h 10000"/>
              <a:gd name="connsiteX10" fmla="*/ 4632 w 10000"/>
              <a:gd name="connsiteY10" fmla="*/ 8162 h 10000"/>
              <a:gd name="connsiteX11" fmla="*/ 6091 w 10000"/>
              <a:gd name="connsiteY11" fmla="*/ 9118 h 10000"/>
              <a:gd name="connsiteX12" fmla="*/ 7106 w 10000"/>
              <a:gd name="connsiteY12" fmla="*/ 9118 h 10000"/>
              <a:gd name="connsiteX13" fmla="*/ 8401 w 10000"/>
              <a:gd name="connsiteY13" fmla="*/ 9118 h 10000"/>
              <a:gd name="connsiteX14" fmla="*/ 10000 w 10000"/>
              <a:gd name="connsiteY14" fmla="*/ 911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47" y="9706"/>
                  <a:pt x="93" y="9412"/>
                  <a:pt x="140" y="9118"/>
                </a:cubicBezTo>
                <a:cubicBezTo>
                  <a:pt x="191" y="8505"/>
                  <a:pt x="241" y="7892"/>
                  <a:pt x="292" y="7279"/>
                </a:cubicBezTo>
                <a:cubicBezTo>
                  <a:pt x="436" y="6054"/>
                  <a:pt x="579" y="4828"/>
                  <a:pt x="723" y="3603"/>
                </a:cubicBezTo>
                <a:lnTo>
                  <a:pt x="1307" y="882"/>
                </a:lnTo>
                <a:lnTo>
                  <a:pt x="1739" y="0"/>
                </a:lnTo>
                <a:lnTo>
                  <a:pt x="2170" y="0"/>
                </a:lnTo>
                <a:lnTo>
                  <a:pt x="2275" y="882"/>
                </a:lnTo>
                <a:cubicBezTo>
                  <a:pt x="2388" y="1789"/>
                  <a:pt x="2326" y="2255"/>
                  <a:pt x="2614" y="3603"/>
                </a:cubicBezTo>
                <a:cubicBezTo>
                  <a:pt x="2855" y="5417"/>
                  <a:pt x="3096" y="5466"/>
                  <a:pt x="3337" y="6397"/>
                </a:cubicBezTo>
                <a:lnTo>
                  <a:pt x="4632" y="8162"/>
                </a:lnTo>
                <a:lnTo>
                  <a:pt x="6091" y="9118"/>
                </a:lnTo>
                <a:lnTo>
                  <a:pt x="7106" y="9118"/>
                </a:lnTo>
                <a:lnTo>
                  <a:pt x="8401" y="9118"/>
                </a:lnTo>
                <a:lnTo>
                  <a:pt x="10000" y="9118"/>
                </a:lnTo>
              </a:path>
            </a:pathLst>
          </a:custGeom>
          <a:noFill/>
          <a:ln w="19050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1" name="Line 31"/>
          <p:cNvSpPr>
            <a:spLocks noChangeShapeType="1"/>
          </p:cNvSpPr>
          <p:nvPr/>
        </p:nvSpPr>
        <p:spPr bwMode="auto">
          <a:xfrm>
            <a:off x="5508625" y="5940425"/>
            <a:ext cx="16573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2" name="Line 32"/>
          <p:cNvSpPr>
            <a:spLocks noChangeShapeType="1"/>
          </p:cNvSpPr>
          <p:nvPr/>
        </p:nvSpPr>
        <p:spPr bwMode="auto">
          <a:xfrm>
            <a:off x="5784850" y="4856163"/>
            <a:ext cx="1588" cy="13811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3" name="Line 33"/>
          <p:cNvSpPr>
            <a:spLocks noChangeShapeType="1"/>
          </p:cNvSpPr>
          <p:nvPr/>
        </p:nvSpPr>
        <p:spPr bwMode="auto">
          <a:xfrm>
            <a:off x="6376988" y="5902325"/>
            <a:ext cx="1587" cy="98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4" name="Line 34"/>
          <p:cNvSpPr>
            <a:spLocks noChangeShapeType="1"/>
          </p:cNvSpPr>
          <p:nvPr/>
        </p:nvSpPr>
        <p:spPr bwMode="auto">
          <a:xfrm>
            <a:off x="5726113" y="5349875"/>
            <a:ext cx="984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5" name="Line 35"/>
          <p:cNvSpPr>
            <a:spLocks noChangeShapeType="1"/>
          </p:cNvSpPr>
          <p:nvPr/>
        </p:nvSpPr>
        <p:spPr bwMode="auto">
          <a:xfrm>
            <a:off x="5726113" y="5053013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6" name="Rectangle 36"/>
          <p:cNvSpPr>
            <a:spLocks noChangeArrowheads="1"/>
          </p:cNvSpPr>
          <p:nvPr/>
        </p:nvSpPr>
        <p:spPr bwMode="auto">
          <a:xfrm>
            <a:off x="5667375" y="4757738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5637" name="Rectangle 37"/>
          <p:cNvSpPr>
            <a:spLocks noChangeArrowheads="1"/>
          </p:cNvSpPr>
          <p:nvPr/>
        </p:nvSpPr>
        <p:spPr bwMode="auto">
          <a:xfrm>
            <a:off x="7205663" y="5822950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65638" name="Line 38"/>
          <p:cNvSpPr>
            <a:spLocks noChangeShapeType="1"/>
          </p:cNvSpPr>
          <p:nvPr/>
        </p:nvSpPr>
        <p:spPr bwMode="auto">
          <a:xfrm>
            <a:off x="6081713" y="5902325"/>
            <a:ext cx="1587" cy="98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39" name="Line 39"/>
          <p:cNvSpPr>
            <a:spLocks noChangeShapeType="1"/>
          </p:cNvSpPr>
          <p:nvPr/>
        </p:nvSpPr>
        <p:spPr bwMode="auto">
          <a:xfrm>
            <a:off x="6672263" y="5902325"/>
            <a:ext cx="1587" cy="98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40" name="Line 40"/>
          <p:cNvSpPr>
            <a:spLocks noChangeShapeType="1"/>
          </p:cNvSpPr>
          <p:nvPr/>
        </p:nvSpPr>
        <p:spPr bwMode="auto">
          <a:xfrm>
            <a:off x="6969125" y="5902325"/>
            <a:ext cx="1588" cy="98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65641" name="Rectangle 41"/>
          <p:cNvSpPr>
            <a:spLocks noChangeArrowheads="1"/>
          </p:cNvSpPr>
          <p:nvPr/>
        </p:nvSpPr>
        <p:spPr bwMode="auto">
          <a:xfrm>
            <a:off x="6042025" y="59817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31532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Non-elementary Functions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Some simple function do not possess antiderivatives that are elementary functions, and integrals of this kind of functions are called </a:t>
            </a:r>
            <a:r>
              <a:rPr lang="en-US" altLang="zh-TW" b="1" dirty="0"/>
              <a:t>non-elementary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The integrations of non-elementary functions can only be solved by numerical methods.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Example:</a:t>
            </a:r>
          </a:p>
        </p:txBody>
      </p:sp>
      <p:graphicFrame>
        <p:nvGraphicFramePr>
          <p:cNvPr id="6666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967026"/>
              </p:ext>
            </p:extLst>
          </p:nvPr>
        </p:nvGraphicFramePr>
        <p:xfrm>
          <a:off x="1696560" y="4212952"/>
          <a:ext cx="1016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08" name="方程式" r:id="rId3" imgW="507960" imgH="291960" progId="Equation.3">
                  <p:embed/>
                </p:oleObj>
              </mc:Choice>
              <mc:Fallback>
                <p:oleObj name="方程式" r:id="rId3" imgW="50796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6560" y="4212952"/>
                        <a:ext cx="10160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577631"/>
              </p:ext>
            </p:extLst>
          </p:nvPr>
        </p:nvGraphicFramePr>
        <p:xfrm>
          <a:off x="1671638" y="5017666"/>
          <a:ext cx="124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09" name="方程式" r:id="rId5" imgW="622080" imgH="279360" progId="Equation.3">
                  <p:embed/>
                </p:oleObj>
              </mc:Choice>
              <mc:Fallback>
                <p:oleObj name="方程式" r:id="rId5" imgW="6220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1638" y="5017666"/>
                        <a:ext cx="124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72684"/>
              </p:ext>
            </p:extLst>
          </p:nvPr>
        </p:nvGraphicFramePr>
        <p:xfrm>
          <a:off x="1668463" y="5543128"/>
          <a:ext cx="2616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10" name="方程式" r:id="rId7" imgW="1307880" imgH="419040" progId="Equation.3">
                  <p:embed/>
                </p:oleObj>
              </mc:Choice>
              <mc:Fallback>
                <p:oleObj name="方程式" r:id="rId7" imgW="1307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5543128"/>
                        <a:ext cx="2616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26390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Level Curves and Family of Solutions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In multivariate calculus, for a function of two variables, </a:t>
            </a:r>
            <a:r>
              <a:rPr lang="en-US" altLang="zh-TW" i="1">
                <a:latin typeface="Times New Roman" pitchFamily="18" charset="0"/>
              </a:rPr>
              <a:t>z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the curves defined by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(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 is a constant) are called level curves of the function.</a:t>
            </a:r>
          </a:p>
        </p:txBody>
      </p:sp>
      <p:sp>
        <p:nvSpPr>
          <p:cNvPr id="650246" name="Text Box 6"/>
          <p:cNvSpPr txBox="1">
            <a:spLocks noChangeArrowheads="1"/>
          </p:cNvSpPr>
          <p:nvPr/>
        </p:nvSpPr>
        <p:spPr bwMode="auto">
          <a:xfrm>
            <a:off x="1143000" y="5799138"/>
            <a:ext cx="353301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dirty="0"/>
              <a:t>Level curves of 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i="1" baseline="30000" dirty="0" err="1">
                <a:latin typeface="Times New Roman" pitchFamily="18" charset="0"/>
              </a:rPr>
              <a:t>y</a:t>
            </a:r>
            <a:r>
              <a:rPr lang="en-US" altLang="zh-TW" dirty="0" err="1">
                <a:latin typeface="Times New Roman" pitchFamily="18" charset="0"/>
              </a:rPr>
              <a:t>+</a:t>
            </a:r>
            <a:r>
              <a:rPr lang="en-US" altLang="zh-TW" i="1" dirty="0" err="1">
                <a:latin typeface="Times New Roman" pitchFamily="18" charset="0"/>
              </a:rPr>
              <a:t>ye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 err="1">
                <a:latin typeface="Times New Roman" pitchFamily="18" charset="0"/>
              </a:rPr>
              <a:t>y</a:t>
            </a:r>
            <a:r>
              <a:rPr lang="en-US" altLang="zh-TW" dirty="0" err="1">
                <a:latin typeface="Times New Roman" pitchFamily="18" charset="0"/>
              </a:rPr>
              <a:t>+</a:t>
            </a:r>
            <a:r>
              <a:rPr lang="en-US" altLang="zh-TW" i="1" dirty="0" err="1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i="1" baseline="30000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+2cos = </a:t>
            </a:r>
            <a:r>
              <a:rPr lang="en-US" altLang="zh-TW" i="1" dirty="0">
                <a:latin typeface="Times New Roman" pitchFamily="18" charset="0"/>
              </a:rPr>
              <a:t>c</a:t>
            </a:r>
          </a:p>
        </p:txBody>
      </p:sp>
      <p:sp>
        <p:nvSpPr>
          <p:cNvPr id="650247" name="Text Box 7"/>
          <p:cNvSpPr txBox="1">
            <a:spLocks noChangeArrowheads="1"/>
          </p:cNvSpPr>
          <p:nvPr/>
        </p:nvSpPr>
        <p:spPr bwMode="auto">
          <a:xfrm>
            <a:off x="5700713" y="5791200"/>
            <a:ext cx="192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/>
              <a:t>Solutions of IVPs</a:t>
            </a:r>
            <a:endParaRPr lang="en-US" altLang="zh-TW" i="1">
              <a:latin typeface="Times New Roman" pitchFamily="18" charset="0"/>
            </a:endParaRPr>
          </a:p>
        </p:txBody>
      </p:sp>
      <p:sp>
        <p:nvSpPr>
          <p:cNvPr id="650335" name="Rectangle 95"/>
          <p:cNvSpPr>
            <a:spLocks noChangeArrowheads="1"/>
          </p:cNvSpPr>
          <p:nvPr/>
        </p:nvSpPr>
        <p:spPr bwMode="auto">
          <a:xfrm>
            <a:off x="1889125" y="3108325"/>
            <a:ext cx="2351088" cy="2351088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50337" name="Line 97"/>
          <p:cNvSpPr>
            <a:spLocks noChangeShapeType="1"/>
          </p:cNvSpPr>
          <p:nvPr/>
        </p:nvSpPr>
        <p:spPr bwMode="auto">
          <a:xfrm flipV="1">
            <a:off x="4138613" y="5424488"/>
            <a:ext cx="1587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38" name="Line 98"/>
          <p:cNvSpPr>
            <a:spLocks noChangeShapeType="1"/>
          </p:cNvSpPr>
          <p:nvPr/>
        </p:nvSpPr>
        <p:spPr bwMode="auto">
          <a:xfrm flipV="1">
            <a:off x="3865563" y="5424488"/>
            <a:ext cx="1587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39" name="Line 99"/>
          <p:cNvSpPr>
            <a:spLocks noChangeShapeType="1"/>
          </p:cNvSpPr>
          <p:nvPr/>
        </p:nvSpPr>
        <p:spPr bwMode="auto">
          <a:xfrm flipV="1">
            <a:off x="3609975" y="5424488"/>
            <a:ext cx="1588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0" name="Line 100"/>
          <p:cNvSpPr>
            <a:spLocks noChangeShapeType="1"/>
          </p:cNvSpPr>
          <p:nvPr/>
        </p:nvSpPr>
        <p:spPr bwMode="auto">
          <a:xfrm flipV="1">
            <a:off x="3336925" y="5424488"/>
            <a:ext cx="1588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1" name="Line 101"/>
          <p:cNvSpPr>
            <a:spLocks noChangeShapeType="1"/>
          </p:cNvSpPr>
          <p:nvPr/>
        </p:nvSpPr>
        <p:spPr bwMode="auto">
          <a:xfrm flipV="1">
            <a:off x="3063875" y="3108325"/>
            <a:ext cx="1588" cy="23510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2" name="Line 102"/>
          <p:cNvSpPr>
            <a:spLocks noChangeShapeType="1"/>
          </p:cNvSpPr>
          <p:nvPr/>
        </p:nvSpPr>
        <p:spPr bwMode="auto">
          <a:xfrm flipV="1">
            <a:off x="2808288" y="5424488"/>
            <a:ext cx="1587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3" name="Line 103"/>
          <p:cNvSpPr>
            <a:spLocks noChangeShapeType="1"/>
          </p:cNvSpPr>
          <p:nvPr/>
        </p:nvSpPr>
        <p:spPr bwMode="auto">
          <a:xfrm flipV="1">
            <a:off x="2536825" y="5424488"/>
            <a:ext cx="1588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4" name="Line 104"/>
          <p:cNvSpPr>
            <a:spLocks noChangeShapeType="1"/>
          </p:cNvSpPr>
          <p:nvPr/>
        </p:nvSpPr>
        <p:spPr bwMode="auto">
          <a:xfrm flipV="1">
            <a:off x="2263775" y="5424488"/>
            <a:ext cx="1588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5" name="Line 105"/>
          <p:cNvSpPr>
            <a:spLocks noChangeShapeType="1"/>
          </p:cNvSpPr>
          <p:nvPr/>
        </p:nvSpPr>
        <p:spPr bwMode="auto">
          <a:xfrm flipV="1">
            <a:off x="2008188" y="5424488"/>
            <a:ext cx="1587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6" name="Line 106"/>
          <p:cNvSpPr>
            <a:spLocks noChangeShapeType="1"/>
          </p:cNvSpPr>
          <p:nvPr/>
        </p:nvSpPr>
        <p:spPr bwMode="auto">
          <a:xfrm>
            <a:off x="1906588" y="4283075"/>
            <a:ext cx="23161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47" name="Rectangle 107"/>
          <p:cNvSpPr>
            <a:spLocks noChangeArrowheads="1"/>
          </p:cNvSpPr>
          <p:nvPr/>
        </p:nvSpPr>
        <p:spPr bwMode="auto">
          <a:xfrm>
            <a:off x="4291013" y="4181475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348" name="Rectangle 108"/>
          <p:cNvSpPr>
            <a:spLocks noChangeArrowheads="1"/>
          </p:cNvSpPr>
          <p:nvPr/>
        </p:nvSpPr>
        <p:spPr bwMode="auto">
          <a:xfrm>
            <a:off x="3030538" y="2886075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349" name="Line 109"/>
          <p:cNvSpPr>
            <a:spLocks noChangeShapeType="1"/>
          </p:cNvSpPr>
          <p:nvPr/>
        </p:nvSpPr>
        <p:spPr bwMode="auto">
          <a:xfrm flipV="1">
            <a:off x="4121150" y="3108325"/>
            <a:ext cx="1588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0" name="Line 110"/>
          <p:cNvSpPr>
            <a:spLocks noChangeShapeType="1"/>
          </p:cNvSpPr>
          <p:nvPr/>
        </p:nvSpPr>
        <p:spPr bwMode="auto">
          <a:xfrm flipV="1">
            <a:off x="3865563" y="3108325"/>
            <a:ext cx="1587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1" name="Line 111"/>
          <p:cNvSpPr>
            <a:spLocks noChangeShapeType="1"/>
          </p:cNvSpPr>
          <p:nvPr/>
        </p:nvSpPr>
        <p:spPr bwMode="auto">
          <a:xfrm flipV="1">
            <a:off x="3592513" y="3108325"/>
            <a:ext cx="1587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2" name="Line 112"/>
          <p:cNvSpPr>
            <a:spLocks noChangeShapeType="1"/>
          </p:cNvSpPr>
          <p:nvPr/>
        </p:nvSpPr>
        <p:spPr bwMode="auto">
          <a:xfrm flipV="1">
            <a:off x="3336925" y="3108325"/>
            <a:ext cx="1588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3" name="Line 113"/>
          <p:cNvSpPr>
            <a:spLocks noChangeShapeType="1"/>
          </p:cNvSpPr>
          <p:nvPr/>
        </p:nvSpPr>
        <p:spPr bwMode="auto">
          <a:xfrm flipV="1">
            <a:off x="2808288" y="3108325"/>
            <a:ext cx="1587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4" name="Line 114"/>
          <p:cNvSpPr>
            <a:spLocks noChangeShapeType="1"/>
          </p:cNvSpPr>
          <p:nvPr/>
        </p:nvSpPr>
        <p:spPr bwMode="auto">
          <a:xfrm flipV="1">
            <a:off x="2536825" y="3108325"/>
            <a:ext cx="1588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5" name="Line 115"/>
          <p:cNvSpPr>
            <a:spLocks noChangeShapeType="1"/>
          </p:cNvSpPr>
          <p:nvPr/>
        </p:nvSpPr>
        <p:spPr bwMode="auto">
          <a:xfrm flipV="1">
            <a:off x="2263775" y="3108325"/>
            <a:ext cx="1588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6" name="Line 116"/>
          <p:cNvSpPr>
            <a:spLocks noChangeShapeType="1"/>
          </p:cNvSpPr>
          <p:nvPr/>
        </p:nvSpPr>
        <p:spPr bwMode="auto">
          <a:xfrm flipV="1">
            <a:off x="2008188" y="3108325"/>
            <a:ext cx="1587" cy="33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7" name="Line 117"/>
          <p:cNvSpPr>
            <a:spLocks noChangeShapeType="1"/>
          </p:cNvSpPr>
          <p:nvPr/>
        </p:nvSpPr>
        <p:spPr bwMode="auto">
          <a:xfrm flipH="1">
            <a:off x="1906588" y="320992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8" name="Line 118"/>
          <p:cNvSpPr>
            <a:spLocks noChangeShapeType="1"/>
          </p:cNvSpPr>
          <p:nvPr/>
        </p:nvSpPr>
        <p:spPr bwMode="auto">
          <a:xfrm flipH="1">
            <a:off x="1906588" y="348297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59" name="Line 119"/>
          <p:cNvSpPr>
            <a:spLocks noChangeShapeType="1"/>
          </p:cNvSpPr>
          <p:nvPr/>
        </p:nvSpPr>
        <p:spPr bwMode="auto">
          <a:xfrm flipH="1">
            <a:off x="1906588" y="3738563"/>
            <a:ext cx="33337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0" name="Line 120"/>
          <p:cNvSpPr>
            <a:spLocks noChangeShapeType="1"/>
          </p:cNvSpPr>
          <p:nvPr/>
        </p:nvSpPr>
        <p:spPr bwMode="auto">
          <a:xfrm flipH="1">
            <a:off x="1906588" y="401002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1" name="Line 121"/>
          <p:cNvSpPr>
            <a:spLocks noChangeShapeType="1"/>
          </p:cNvSpPr>
          <p:nvPr/>
        </p:nvSpPr>
        <p:spPr bwMode="auto">
          <a:xfrm flipH="1">
            <a:off x="1906588" y="455612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2" name="Line 122"/>
          <p:cNvSpPr>
            <a:spLocks noChangeShapeType="1"/>
          </p:cNvSpPr>
          <p:nvPr/>
        </p:nvSpPr>
        <p:spPr bwMode="auto">
          <a:xfrm flipH="1">
            <a:off x="1906588" y="482917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3" name="Line 123"/>
          <p:cNvSpPr>
            <a:spLocks noChangeShapeType="1"/>
          </p:cNvSpPr>
          <p:nvPr/>
        </p:nvSpPr>
        <p:spPr bwMode="auto">
          <a:xfrm flipH="1">
            <a:off x="1906588" y="5084763"/>
            <a:ext cx="33337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4" name="Line 124"/>
          <p:cNvSpPr>
            <a:spLocks noChangeShapeType="1"/>
          </p:cNvSpPr>
          <p:nvPr/>
        </p:nvSpPr>
        <p:spPr bwMode="auto">
          <a:xfrm flipH="1">
            <a:off x="1906588" y="5356225"/>
            <a:ext cx="333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5" name="Line 125"/>
          <p:cNvSpPr>
            <a:spLocks noChangeShapeType="1"/>
          </p:cNvSpPr>
          <p:nvPr/>
        </p:nvSpPr>
        <p:spPr bwMode="auto">
          <a:xfrm flipH="1">
            <a:off x="4189413" y="32099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6" name="Line 126"/>
          <p:cNvSpPr>
            <a:spLocks noChangeShapeType="1"/>
          </p:cNvSpPr>
          <p:nvPr/>
        </p:nvSpPr>
        <p:spPr bwMode="auto">
          <a:xfrm flipH="1">
            <a:off x="4189413" y="348297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7" name="Line 127"/>
          <p:cNvSpPr>
            <a:spLocks noChangeShapeType="1"/>
          </p:cNvSpPr>
          <p:nvPr/>
        </p:nvSpPr>
        <p:spPr bwMode="auto">
          <a:xfrm flipH="1">
            <a:off x="4189413" y="3738563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8" name="Line 128"/>
          <p:cNvSpPr>
            <a:spLocks noChangeShapeType="1"/>
          </p:cNvSpPr>
          <p:nvPr/>
        </p:nvSpPr>
        <p:spPr bwMode="auto">
          <a:xfrm flipH="1">
            <a:off x="4189413" y="40100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69" name="Line 129"/>
          <p:cNvSpPr>
            <a:spLocks noChangeShapeType="1"/>
          </p:cNvSpPr>
          <p:nvPr/>
        </p:nvSpPr>
        <p:spPr bwMode="auto">
          <a:xfrm flipH="1">
            <a:off x="4189413" y="45561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0" name="Line 130"/>
          <p:cNvSpPr>
            <a:spLocks noChangeShapeType="1"/>
          </p:cNvSpPr>
          <p:nvPr/>
        </p:nvSpPr>
        <p:spPr bwMode="auto">
          <a:xfrm flipH="1">
            <a:off x="4189413" y="482917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1" name="Line 131"/>
          <p:cNvSpPr>
            <a:spLocks noChangeShapeType="1"/>
          </p:cNvSpPr>
          <p:nvPr/>
        </p:nvSpPr>
        <p:spPr bwMode="auto">
          <a:xfrm flipH="1">
            <a:off x="4189413" y="5084763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2" name="Line 132"/>
          <p:cNvSpPr>
            <a:spLocks noChangeShapeType="1"/>
          </p:cNvSpPr>
          <p:nvPr/>
        </p:nvSpPr>
        <p:spPr bwMode="auto">
          <a:xfrm flipH="1">
            <a:off x="4189413" y="53562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3" name="Freeform 133"/>
          <p:cNvSpPr>
            <a:spLocks/>
          </p:cNvSpPr>
          <p:nvPr/>
        </p:nvSpPr>
        <p:spPr bwMode="auto">
          <a:xfrm>
            <a:off x="2638425" y="3192463"/>
            <a:ext cx="835025" cy="50800"/>
          </a:xfrm>
          <a:custGeom>
            <a:avLst/>
            <a:gdLst>
              <a:gd name="T0" fmla="*/ 0 w 49"/>
              <a:gd name="T1" fmla="*/ 1 h 3"/>
              <a:gd name="T2" fmla="*/ 2 w 49"/>
              <a:gd name="T3" fmla="*/ 1 h 3"/>
              <a:gd name="T4" fmla="*/ 5 w 49"/>
              <a:gd name="T5" fmla="*/ 2 h 3"/>
              <a:gd name="T6" fmla="*/ 11 w 49"/>
              <a:gd name="T7" fmla="*/ 2 h 3"/>
              <a:gd name="T8" fmla="*/ 17 w 49"/>
              <a:gd name="T9" fmla="*/ 3 h 3"/>
              <a:gd name="T10" fmla="*/ 24 w 49"/>
              <a:gd name="T11" fmla="*/ 3 h 3"/>
              <a:gd name="T12" fmla="*/ 32 w 49"/>
              <a:gd name="T13" fmla="*/ 3 h 3"/>
              <a:gd name="T14" fmla="*/ 41 w 49"/>
              <a:gd name="T15" fmla="*/ 2 h 3"/>
              <a:gd name="T16" fmla="*/ 49 w 49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">
                <a:moveTo>
                  <a:pt x="0" y="1"/>
                </a:moveTo>
                <a:lnTo>
                  <a:pt x="2" y="1"/>
                </a:lnTo>
                <a:lnTo>
                  <a:pt x="5" y="2"/>
                </a:lnTo>
                <a:lnTo>
                  <a:pt x="11" y="2"/>
                </a:lnTo>
                <a:lnTo>
                  <a:pt x="17" y="3"/>
                </a:lnTo>
                <a:lnTo>
                  <a:pt x="24" y="3"/>
                </a:lnTo>
                <a:lnTo>
                  <a:pt x="32" y="3"/>
                </a:lnTo>
                <a:lnTo>
                  <a:pt x="41" y="2"/>
                </a:lnTo>
                <a:lnTo>
                  <a:pt x="49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4" name="Freeform 134"/>
          <p:cNvSpPr>
            <a:spLocks/>
          </p:cNvSpPr>
          <p:nvPr/>
        </p:nvSpPr>
        <p:spPr bwMode="auto">
          <a:xfrm>
            <a:off x="2382838" y="3192463"/>
            <a:ext cx="1346200" cy="119062"/>
          </a:xfrm>
          <a:custGeom>
            <a:avLst/>
            <a:gdLst>
              <a:gd name="T0" fmla="*/ 0 w 79"/>
              <a:gd name="T1" fmla="*/ 1 h 7"/>
              <a:gd name="T2" fmla="*/ 3 w 79"/>
              <a:gd name="T3" fmla="*/ 2 h 7"/>
              <a:gd name="T4" fmla="*/ 8 w 79"/>
              <a:gd name="T5" fmla="*/ 3 h 7"/>
              <a:gd name="T6" fmla="*/ 15 w 79"/>
              <a:gd name="T7" fmla="*/ 5 h 7"/>
              <a:gd name="T8" fmla="*/ 25 w 79"/>
              <a:gd name="T9" fmla="*/ 6 h 7"/>
              <a:gd name="T10" fmla="*/ 36 w 79"/>
              <a:gd name="T11" fmla="*/ 7 h 7"/>
              <a:gd name="T12" fmla="*/ 49 w 79"/>
              <a:gd name="T13" fmla="*/ 7 h 7"/>
              <a:gd name="T14" fmla="*/ 63 w 79"/>
              <a:gd name="T15" fmla="*/ 5 h 7"/>
              <a:gd name="T16" fmla="*/ 79 w 79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7">
                <a:moveTo>
                  <a:pt x="0" y="1"/>
                </a:moveTo>
                <a:lnTo>
                  <a:pt x="3" y="2"/>
                </a:lnTo>
                <a:lnTo>
                  <a:pt x="8" y="3"/>
                </a:lnTo>
                <a:lnTo>
                  <a:pt x="15" y="5"/>
                </a:lnTo>
                <a:lnTo>
                  <a:pt x="25" y="6"/>
                </a:lnTo>
                <a:lnTo>
                  <a:pt x="36" y="7"/>
                </a:lnTo>
                <a:lnTo>
                  <a:pt x="49" y="7"/>
                </a:lnTo>
                <a:lnTo>
                  <a:pt x="63" y="5"/>
                </a:lnTo>
                <a:lnTo>
                  <a:pt x="79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5" name="Freeform 135"/>
          <p:cNvSpPr>
            <a:spLocks/>
          </p:cNvSpPr>
          <p:nvPr/>
        </p:nvSpPr>
        <p:spPr bwMode="auto">
          <a:xfrm>
            <a:off x="2127250" y="3209924"/>
            <a:ext cx="1857375" cy="197247"/>
          </a:xfrm>
          <a:custGeom>
            <a:avLst/>
            <a:gdLst>
              <a:gd name="T0" fmla="*/ 0 w 109"/>
              <a:gd name="T1" fmla="*/ 0 h 12"/>
              <a:gd name="T2" fmla="*/ 3 w 109"/>
              <a:gd name="T3" fmla="*/ 0 h 12"/>
              <a:gd name="T4" fmla="*/ 7 w 109"/>
              <a:gd name="T5" fmla="*/ 2 h 12"/>
              <a:gd name="T6" fmla="*/ 14 w 109"/>
              <a:gd name="T7" fmla="*/ 4 h 12"/>
              <a:gd name="T8" fmla="*/ 21 w 109"/>
              <a:gd name="T9" fmla="*/ 6 h 12"/>
              <a:gd name="T10" fmla="*/ 30 w 109"/>
              <a:gd name="T11" fmla="*/ 8 h 12"/>
              <a:gd name="T12" fmla="*/ 38 w 109"/>
              <a:gd name="T13" fmla="*/ 10 h 12"/>
              <a:gd name="T14" fmla="*/ 47 w 109"/>
              <a:gd name="T15" fmla="*/ 11 h 12"/>
              <a:gd name="T16" fmla="*/ 55 w 109"/>
              <a:gd name="T17" fmla="*/ 11 h 12"/>
              <a:gd name="T18" fmla="*/ 57 w 109"/>
              <a:gd name="T19" fmla="*/ 12 h 12"/>
              <a:gd name="T20" fmla="*/ 59 w 109"/>
              <a:gd name="T21" fmla="*/ 11 h 12"/>
              <a:gd name="T22" fmla="*/ 63 w 109"/>
              <a:gd name="T23" fmla="*/ 11 h 12"/>
              <a:gd name="T24" fmla="*/ 69 w 109"/>
              <a:gd name="T25" fmla="*/ 10 h 12"/>
              <a:gd name="T26" fmla="*/ 76 w 109"/>
              <a:gd name="T27" fmla="*/ 9 h 12"/>
              <a:gd name="T28" fmla="*/ 85 w 109"/>
              <a:gd name="T29" fmla="*/ 7 h 12"/>
              <a:gd name="T30" fmla="*/ 96 w 109"/>
              <a:gd name="T31" fmla="*/ 4 h 12"/>
              <a:gd name="T32" fmla="*/ 109 w 109"/>
              <a:gd name="T33" fmla="*/ 0 h 12"/>
              <a:gd name="connsiteX0" fmla="*/ 0 w 10000"/>
              <a:gd name="connsiteY0" fmla="*/ 0 h 10000"/>
              <a:gd name="connsiteX1" fmla="*/ 275 w 10000"/>
              <a:gd name="connsiteY1" fmla="*/ 0 h 10000"/>
              <a:gd name="connsiteX2" fmla="*/ 642 w 10000"/>
              <a:gd name="connsiteY2" fmla="*/ 1667 h 10000"/>
              <a:gd name="connsiteX3" fmla="*/ 1284 w 10000"/>
              <a:gd name="connsiteY3" fmla="*/ 3333 h 10000"/>
              <a:gd name="connsiteX4" fmla="*/ 1927 w 10000"/>
              <a:gd name="connsiteY4" fmla="*/ 5000 h 10000"/>
              <a:gd name="connsiteX5" fmla="*/ 2752 w 10000"/>
              <a:gd name="connsiteY5" fmla="*/ 6667 h 10000"/>
              <a:gd name="connsiteX6" fmla="*/ 3486 w 10000"/>
              <a:gd name="connsiteY6" fmla="*/ 8333 h 10000"/>
              <a:gd name="connsiteX7" fmla="*/ 4312 w 10000"/>
              <a:gd name="connsiteY7" fmla="*/ 9167 h 10000"/>
              <a:gd name="connsiteX8" fmla="*/ 5046 w 10000"/>
              <a:gd name="connsiteY8" fmla="*/ 9167 h 10000"/>
              <a:gd name="connsiteX9" fmla="*/ 5229 w 10000"/>
              <a:gd name="connsiteY9" fmla="*/ 10000 h 10000"/>
              <a:gd name="connsiteX10" fmla="*/ 5413 w 10000"/>
              <a:gd name="connsiteY10" fmla="*/ 9167 h 10000"/>
              <a:gd name="connsiteX11" fmla="*/ 5780 w 10000"/>
              <a:gd name="connsiteY11" fmla="*/ 9167 h 10000"/>
              <a:gd name="connsiteX12" fmla="*/ 6330 w 10000"/>
              <a:gd name="connsiteY12" fmla="*/ 8333 h 10000"/>
              <a:gd name="connsiteX13" fmla="*/ 6972 w 10000"/>
              <a:gd name="connsiteY13" fmla="*/ 7500 h 10000"/>
              <a:gd name="connsiteX14" fmla="*/ 7798 w 10000"/>
              <a:gd name="connsiteY14" fmla="*/ 5833 h 10000"/>
              <a:gd name="connsiteX15" fmla="*/ 8807 w 10000"/>
              <a:gd name="connsiteY15" fmla="*/ 3333 h 10000"/>
              <a:gd name="connsiteX16" fmla="*/ 10000 w 10000"/>
              <a:gd name="connsiteY16" fmla="*/ 0 h 10000"/>
              <a:gd name="connsiteX0" fmla="*/ 0 w 10000"/>
              <a:gd name="connsiteY0" fmla="*/ 0 h 10000"/>
              <a:gd name="connsiteX1" fmla="*/ 275 w 10000"/>
              <a:gd name="connsiteY1" fmla="*/ 0 h 10000"/>
              <a:gd name="connsiteX2" fmla="*/ 642 w 10000"/>
              <a:gd name="connsiteY2" fmla="*/ 1667 h 10000"/>
              <a:gd name="connsiteX3" fmla="*/ 1284 w 10000"/>
              <a:gd name="connsiteY3" fmla="*/ 3333 h 10000"/>
              <a:gd name="connsiteX4" fmla="*/ 1927 w 10000"/>
              <a:gd name="connsiteY4" fmla="*/ 5000 h 10000"/>
              <a:gd name="connsiteX5" fmla="*/ 2752 w 10000"/>
              <a:gd name="connsiteY5" fmla="*/ 6667 h 10000"/>
              <a:gd name="connsiteX6" fmla="*/ 3486 w 10000"/>
              <a:gd name="connsiteY6" fmla="*/ 8333 h 10000"/>
              <a:gd name="connsiteX7" fmla="*/ 4312 w 10000"/>
              <a:gd name="connsiteY7" fmla="*/ 9167 h 10000"/>
              <a:gd name="connsiteX8" fmla="*/ 5046 w 10000"/>
              <a:gd name="connsiteY8" fmla="*/ 9167 h 10000"/>
              <a:gd name="connsiteX9" fmla="*/ 5229 w 10000"/>
              <a:gd name="connsiteY9" fmla="*/ 10000 h 10000"/>
              <a:gd name="connsiteX10" fmla="*/ 5413 w 10000"/>
              <a:gd name="connsiteY10" fmla="*/ 9167 h 10000"/>
              <a:gd name="connsiteX11" fmla="*/ 5780 w 10000"/>
              <a:gd name="connsiteY11" fmla="*/ 9167 h 10000"/>
              <a:gd name="connsiteX12" fmla="*/ 6330 w 10000"/>
              <a:gd name="connsiteY12" fmla="*/ 8333 h 10000"/>
              <a:gd name="connsiteX13" fmla="*/ 6972 w 10000"/>
              <a:gd name="connsiteY13" fmla="*/ 7500 h 10000"/>
              <a:gd name="connsiteX14" fmla="*/ 7798 w 10000"/>
              <a:gd name="connsiteY14" fmla="*/ 5833 h 10000"/>
              <a:gd name="connsiteX15" fmla="*/ 8807 w 10000"/>
              <a:gd name="connsiteY15" fmla="*/ 3333 h 10000"/>
              <a:gd name="connsiteX16" fmla="*/ 10000 w 10000"/>
              <a:gd name="connsiteY16" fmla="*/ 0 h 10000"/>
              <a:gd name="connsiteX0" fmla="*/ 0 w 10000"/>
              <a:gd name="connsiteY0" fmla="*/ 0 h 9167"/>
              <a:gd name="connsiteX1" fmla="*/ 275 w 10000"/>
              <a:gd name="connsiteY1" fmla="*/ 0 h 9167"/>
              <a:gd name="connsiteX2" fmla="*/ 642 w 10000"/>
              <a:gd name="connsiteY2" fmla="*/ 1667 h 9167"/>
              <a:gd name="connsiteX3" fmla="*/ 1284 w 10000"/>
              <a:gd name="connsiteY3" fmla="*/ 3333 h 9167"/>
              <a:gd name="connsiteX4" fmla="*/ 1927 w 10000"/>
              <a:gd name="connsiteY4" fmla="*/ 5000 h 9167"/>
              <a:gd name="connsiteX5" fmla="*/ 2752 w 10000"/>
              <a:gd name="connsiteY5" fmla="*/ 6667 h 9167"/>
              <a:gd name="connsiteX6" fmla="*/ 3486 w 10000"/>
              <a:gd name="connsiteY6" fmla="*/ 8333 h 9167"/>
              <a:gd name="connsiteX7" fmla="*/ 4312 w 10000"/>
              <a:gd name="connsiteY7" fmla="*/ 9167 h 9167"/>
              <a:gd name="connsiteX8" fmla="*/ 5046 w 10000"/>
              <a:gd name="connsiteY8" fmla="*/ 9167 h 9167"/>
              <a:gd name="connsiteX9" fmla="*/ 5413 w 10000"/>
              <a:gd name="connsiteY9" fmla="*/ 9167 h 9167"/>
              <a:gd name="connsiteX10" fmla="*/ 5780 w 10000"/>
              <a:gd name="connsiteY10" fmla="*/ 9167 h 9167"/>
              <a:gd name="connsiteX11" fmla="*/ 6330 w 10000"/>
              <a:gd name="connsiteY11" fmla="*/ 8333 h 9167"/>
              <a:gd name="connsiteX12" fmla="*/ 6972 w 10000"/>
              <a:gd name="connsiteY12" fmla="*/ 7500 h 9167"/>
              <a:gd name="connsiteX13" fmla="*/ 7798 w 10000"/>
              <a:gd name="connsiteY13" fmla="*/ 5833 h 9167"/>
              <a:gd name="connsiteX14" fmla="*/ 8807 w 10000"/>
              <a:gd name="connsiteY14" fmla="*/ 3333 h 9167"/>
              <a:gd name="connsiteX15" fmla="*/ 10000 w 10000"/>
              <a:gd name="connsiteY15" fmla="*/ 0 h 9167"/>
              <a:gd name="connsiteX0" fmla="*/ 0 w 10000"/>
              <a:gd name="connsiteY0" fmla="*/ 0 h 10761"/>
              <a:gd name="connsiteX1" fmla="*/ 275 w 10000"/>
              <a:gd name="connsiteY1" fmla="*/ 0 h 10761"/>
              <a:gd name="connsiteX2" fmla="*/ 642 w 10000"/>
              <a:gd name="connsiteY2" fmla="*/ 1818 h 10761"/>
              <a:gd name="connsiteX3" fmla="*/ 1284 w 10000"/>
              <a:gd name="connsiteY3" fmla="*/ 3636 h 10761"/>
              <a:gd name="connsiteX4" fmla="*/ 1927 w 10000"/>
              <a:gd name="connsiteY4" fmla="*/ 5454 h 10761"/>
              <a:gd name="connsiteX5" fmla="*/ 2752 w 10000"/>
              <a:gd name="connsiteY5" fmla="*/ 7273 h 10761"/>
              <a:gd name="connsiteX6" fmla="*/ 3486 w 10000"/>
              <a:gd name="connsiteY6" fmla="*/ 9090 h 10761"/>
              <a:gd name="connsiteX7" fmla="*/ 4312 w 10000"/>
              <a:gd name="connsiteY7" fmla="*/ 10000 h 10761"/>
              <a:gd name="connsiteX8" fmla="*/ 5072 w 10000"/>
              <a:gd name="connsiteY8" fmla="*/ 10761 h 10761"/>
              <a:gd name="connsiteX9" fmla="*/ 5413 w 10000"/>
              <a:gd name="connsiteY9" fmla="*/ 10000 h 10761"/>
              <a:gd name="connsiteX10" fmla="*/ 5780 w 10000"/>
              <a:gd name="connsiteY10" fmla="*/ 10000 h 10761"/>
              <a:gd name="connsiteX11" fmla="*/ 6330 w 10000"/>
              <a:gd name="connsiteY11" fmla="*/ 9090 h 10761"/>
              <a:gd name="connsiteX12" fmla="*/ 6972 w 10000"/>
              <a:gd name="connsiteY12" fmla="*/ 8182 h 10761"/>
              <a:gd name="connsiteX13" fmla="*/ 7798 w 10000"/>
              <a:gd name="connsiteY13" fmla="*/ 6363 h 10761"/>
              <a:gd name="connsiteX14" fmla="*/ 8807 w 10000"/>
              <a:gd name="connsiteY14" fmla="*/ 3636 h 10761"/>
              <a:gd name="connsiteX15" fmla="*/ 10000 w 10000"/>
              <a:gd name="connsiteY15" fmla="*/ 0 h 10761"/>
              <a:gd name="connsiteX0" fmla="*/ 0 w 10000"/>
              <a:gd name="connsiteY0" fmla="*/ 0 h 10761"/>
              <a:gd name="connsiteX1" fmla="*/ 275 w 10000"/>
              <a:gd name="connsiteY1" fmla="*/ 0 h 10761"/>
              <a:gd name="connsiteX2" fmla="*/ 642 w 10000"/>
              <a:gd name="connsiteY2" fmla="*/ 1818 h 10761"/>
              <a:gd name="connsiteX3" fmla="*/ 1284 w 10000"/>
              <a:gd name="connsiteY3" fmla="*/ 3636 h 10761"/>
              <a:gd name="connsiteX4" fmla="*/ 1927 w 10000"/>
              <a:gd name="connsiteY4" fmla="*/ 5454 h 10761"/>
              <a:gd name="connsiteX5" fmla="*/ 2752 w 10000"/>
              <a:gd name="connsiteY5" fmla="*/ 7273 h 10761"/>
              <a:gd name="connsiteX6" fmla="*/ 3486 w 10000"/>
              <a:gd name="connsiteY6" fmla="*/ 9090 h 10761"/>
              <a:gd name="connsiteX7" fmla="*/ 4312 w 10000"/>
              <a:gd name="connsiteY7" fmla="*/ 10000 h 10761"/>
              <a:gd name="connsiteX8" fmla="*/ 5072 w 10000"/>
              <a:gd name="connsiteY8" fmla="*/ 10761 h 10761"/>
              <a:gd name="connsiteX9" fmla="*/ 5780 w 10000"/>
              <a:gd name="connsiteY9" fmla="*/ 10000 h 10761"/>
              <a:gd name="connsiteX10" fmla="*/ 6330 w 10000"/>
              <a:gd name="connsiteY10" fmla="*/ 9090 h 10761"/>
              <a:gd name="connsiteX11" fmla="*/ 6972 w 10000"/>
              <a:gd name="connsiteY11" fmla="*/ 8182 h 10761"/>
              <a:gd name="connsiteX12" fmla="*/ 7798 w 10000"/>
              <a:gd name="connsiteY12" fmla="*/ 6363 h 10761"/>
              <a:gd name="connsiteX13" fmla="*/ 8807 w 10000"/>
              <a:gd name="connsiteY13" fmla="*/ 3636 h 10761"/>
              <a:gd name="connsiteX14" fmla="*/ 10000 w 10000"/>
              <a:gd name="connsiteY14" fmla="*/ 0 h 10761"/>
              <a:gd name="connsiteX0" fmla="*/ 0 w 10000"/>
              <a:gd name="connsiteY0" fmla="*/ 0 h 10507"/>
              <a:gd name="connsiteX1" fmla="*/ 275 w 10000"/>
              <a:gd name="connsiteY1" fmla="*/ 0 h 10507"/>
              <a:gd name="connsiteX2" fmla="*/ 642 w 10000"/>
              <a:gd name="connsiteY2" fmla="*/ 1818 h 10507"/>
              <a:gd name="connsiteX3" fmla="*/ 1284 w 10000"/>
              <a:gd name="connsiteY3" fmla="*/ 3636 h 10507"/>
              <a:gd name="connsiteX4" fmla="*/ 1927 w 10000"/>
              <a:gd name="connsiteY4" fmla="*/ 5454 h 10507"/>
              <a:gd name="connsiteX5" fmla="*/ 2752 w 10000"/>
              <a:gd name="connsiteY5" fmla="*/ 7273 h 10507"/>
              <a:gd name="connsiteX6" fmla="*/ 3486 w 10000"/>
              <a:gd name="connsiteY6" fmla="*/ 9090 h 10507"/>
              <a:gd name="connsiteX7" fmla="*/ 4312 w 10000"/>
              <a:gd name="connsiteY7" fmla="*/ 10000 h 10507"/>
              <a:gd name="connsiteX8" fmla="*/ 5046 w 10000"/>
              <a:gd name="connsiteY8" fmla="*/ 10507 h 10507"/>
              <a:gd name="connsiteX9" fmla="*/ 5780 w 10000"/>
              <a:gd name="connsiteY9" fmla="*/ 10000 h 10507"/>
              <a:gd name="connsiteX10" fmla="*/ 6330 w 10000"/>
              <a:gd name="connsiteY10" fmla="*/ 9090 h 10507"/>
              <a:gd name="connsiteX11" fmla="*/ 6972 w 10000"/>
              <a:gd name="connsiteY11" fmla="*/ 8182 h 10507"/>
              <a:gd name="connsiteX12" fmla="*/ 7798 w 10000"/>
              <a:gd name="connsiteY12" fmla="*/ 6363 h 10507"/>
              <a:gd name="connsiteX13" fmla="*/ 8807 w 10000"/>
              <a:gd name="connsiteY13" fmla="*/ 3636 h 10507"/>
              <a:gd name="connsiteX14" fmla="*/ 10000 w 10000"/>
              <a:gd name="connsiteY14" fmla="*/ 0 h 1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000" h="10507">
                <a:moveTo>
                  <a:pt x="0" y="0"/>
                </a:moveTo>
                <a:lnTo>
                  <a:pt x="275" y="0"/>
                </a:lnTo>
                <a:cubicBezTo>
                  <a:pt x="397" y="607"/>
                  <a:pt x="520" y="1212"/>
                  <a:pt x="642" y="1818"/>
                </a:cubicBezTo>
                <a:lnTo>
                  <a:pt x="1284" y="3636"/>
                </a:lnTo>
                <a:lnTo>
                  <a:pt x="1927" y="5454"/>
                </a:lnTo>
                <a:lnTo>
                  <a:pt x="2752" y="7273"/>
                </a:lnTo>
                <a:lnTo>
                  <a:pt x="3486" y="9090"/>
                </a:lnTo>
                <a:lnTo>
                  <a:pt x="4312" y="10000"/>
                </a:lnTo>
                <a:lnTo>
                  <a:pt x="5046" y="10507"/>
                </a:lnTo>
                <a:lnTo>
                  <a:pt x="5780" y="10000"/>
                </a:lnTo>
                <a:lnTo>
                  <a:pt x="6330" y="9090"/>
                </a:lnTo>
                <a:lnTo>
                  <a:pt x="6972" y="8182"/>
                </a:lnTo>
                <a:lnTo>
                  <a:pt x="7798" y="6363"/>
                </a:lnTo>
                <a:lnTo>
                  <a:pt x="8807" y="3636"/>
                </a:lnTo>
                <a:lnTo>
                  <a:pt x="1000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6" name="Freeform 136"/>
          <p:cNvSpPr>
            <a:spLocks/>
          </p:cNvSpPr>
          <p:nvPr/>
        </p:nvSpPr>
        <p:spPr bwMode="auto">
          <a:xfrm>
            <a:off x="1990725" y="3243263"/>
            <a:ext cx="2112963" cy="273050"/>
          </a:xfrm>
          <a:custGeom>
            <a:avLst/>
            <a:gdLst>
              <a:gd name="T0" fmla="*/ 0 w 124"/>
              <a:gd name="T1" fmla="*/ 0 h 16"/>
              <a:gd name="T2" fmla="*/ 2 w 124"/>
              <a:gd name="T3" fmla="*/ 0 h 16"/>
              <a:gd name="T4" fmla="*/ 8 w 124"/>
              <a:gd name="T5" fmla="*/ 2 h 16"/>
              <a:gd name="T6" fmla="*/ 16 w 124"/>
              <a:gd name="T7" fmla="*/ 5 h 16"/>
              <a:gd name="T8" fmla="*/ 25 w 124"/>
              <a:gd name="T9" fmla="*/ 8 h 16"/>
              <a:gd name="T10" fmla="*/ 36 w 124"/>
              <a:gd name="T11" fmla="*/ 11 h 16"/>
              <a:gd name="T12" fmla="*/ 46 w 124"/>
              <a:gd name="T13" fmla="*/ 14 h 16"/>
              <a:gd name="T14" fmla="*/ 56 w 124"/>
              <a:gd name="T15" fmla="*/ 16 h 16"/>
              <a:gd name="T16" fmla="*/ 63 w 124"/>
              <a:gd name="T17" fmla="*/ 16 h 16"/>
              <a:gd name="T18" fmla="*/ 78 w 124"/>
              <a:gd name="T19" fmla="*/ 15 h 16"/>
              <a:gd name="T20" fmla="*/ 93 w 124"/>
              <a:gd name="T21" fmla="*/ 11 h 16"/>
              <a:gd name="T22" fmla="*/ 109 w 124"/>
              <a:gd name="T23" fmla="*/ 5 h 16"/>
              <a:gd name="T24" fmla="*/ 124 w 124"/>
              <a:gd name="T2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16">
                <a:moveTo>
                  <a:pt x="0" y="0"/>
                </a:moveTo>
                <a:lnTo>
                  <a:pt x="2" y="0"/>
                </a:lnTo>
                <a:lnTo>
                  <a:pt x="8" y="2"/>
                </a:lnTo>
                <a:lnTo>
                  <a:pt x="16" y="5"/>
                </a:lnTo>
                <a:lnTo>
                  <a:pt x="25" y="8"/>
                </a:lnTo>
                <a:lnTo>
                  <a:pt x="36" y="11"/>
                </a:lnTo>
                <a:lnTo>
                  <a:pt x="46" y="14"/>
                </a:lnTo>
                <a:lnTo>
                  <a:pt x="56" y="16"/>
                </a:lnTo>
                <a:lnTo>
                  <a:pt x="63" y="16"/>
                </a:lnTo>
                <a:lnTo>
                  <a:pt x="78" y="15"/>
                </a:lnTo>
                <a:lnTo>
                  <a:pt x="93" y="11"/>
                </a:lnTo>
                <a:lnTo>
                  <a:pt x="109" y="5"/>
                </a:lnTo>
                <a:lnTo>
                  <a:pt x="124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7" name="Freeform 137"/>
          <p:cNvSpPr>
            <a:spLocks/>
          </p:cNvSpPr>
          <p:nvPr/>
        </p:nvSpPr>
        <p:spPr bwMode="auto">
          <a:xfrm>
            <a:off x="2008188" y="3311525"/>
            <a:ext cx="1055687" cy="358775"/>
          </a:xfrm>
          <a:custGeom>
            <a:avLst/>
            <a:gdLst>
              <a:gd name="T0" fmla="*/ 0 w 62"/>
              <a:gd name="T1" fmla="*/ 0 h 21"/>
              <a:gd name="T2" fmla="*/ 1 w 62"/>
              <a:gd name="T3" fmla="*/ 1 h 21"/>
              <a:gd name="T4" fmla="*/ 4 w 62"/>
              <a:gd name="T5" fmla="*/ 2 h 21"/>
              <a:gd name="T6" fmla="*/ 9 w 62"/>
              <a:gd name="T7" fmla="*/ 4 h 21"/>
              <a:gd name="T8" fmla="*/ 14 w 62"/>
              <a:gd name="T9" fmla="*/ 6 h 21"/>
              <a:gd name="T10" fmla="*/ 20 w 62"/>
              <a:gd name="T11" fmla="*/ 9 h 21"/>
              <a:gd name="T12" fmla="*/ 25 w 62"/>
              <a:gd name="T13" fmla="*/ 11 h 21"/>
              <a:gd name="T14" fmla="*/ 29 w 62"/>
              <a:gd name="T15" fmla="*/ 13 h 21"/>
              <a:gd name="T16" fmla="*/ 32 w 62"/>
              <a:gd name="T17" fmla="*/ 14 h 21"/>
              <a:gd name="T18" fmla="*/ 37 w 62"/>
              <a:gd name="T19" fmla="*/ 16 h 21"/>
              <a:gd name="T20" fmla="*/ 46 w 62"/>
              <a:gd name="T21" fmla="*/ 18 h 21"/>
              <a:gd name="T22" fmla="*/ 54 w 62"/>
              <a:gd name="T23" fmla="*/ 21 h 21"/>
              <a:gd name="T24" fmla="*/ 62 w 62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21">
                <a:moveTo>
                  <a:pt x="0" y="0"/>
                </a:moveTo>
                <a:lnTo>
                  <a:pt x="1" y="1"/>
                </a:lnTo>
                <a:lnTo>
                  <a:pt x="4" y="2"/>
                </a:lnTo>
                <a:lnTo>
                  <a:pt x="9" y="4"/>
                </a:lnTo>
                <a:lnTo>
                  <a:pt x="14" y="6"/>
                </a:lnTo>
                <a:lnTo>
                  <a:pt x="20" y="9"/>
                </a:lnTo>
                <a:lnTo>
                  <a:pt x="25" y="11"/>
                </a:lnTo>
                <a:lnTo>
                  <a:pt x="29" y="13"/>
                </a:lnTo>
                <a:lnTo>
                  <a:pt x="32" y="14"/>
                </a:lnTo>
                <a:lnTo>
                  <a:pt x="37" y="16"/>
                </a:lnTo>
                <a:lnTo>
                  <a:pt x="46" y="18"/>
                </a:lnTo>
                <a:lnTo>
                  <a:pt x="54" y="21"/>
                </a:lnTo>
                <a:lnTo>
                  <a:pt x="62" y="21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8" name="Freeform 138"/>
          <p:cNvSpPr>
            <a:spLocks/>
          </p:cNvSpPr>
          <p:nvPr/>
        </p:nvSpPr>
        <p:spPr bwMode="auto">
          <a:xfrm>
            <a:off x="3063875" y="3311525"/>
            <a:ext cx="1074738" cy="358775"/>
          </a:xfrm>
          <a:custGeom>
            <a:avLst/>
            <a:gdLst>
              <a:gd name="T0" fmla="*/ 63 w 63"/>
              <a:gd name="T1" fmla="*/ 0 h 21"/>
              <a:gd name="T2" fmla="*/ 61 w 63"/>
              <a:gd name="T3" fmla="*/ 1 h 21"/>
              <a:gd name="T4" fmla="*/ 58 w 63"/>
              <a:gd name="T5" fmla="*/ 2 h 21"/>
              <a:gd name="T6" fmla="*/ 53 w 63"/>
              <a:gd name="T7" fmla="*/ 4 h 21"/>
              <a:gd name="T8" fmla="*/ 48 w 63"/>
              <a:gd name="T9" fmla="*/ 6 h 21"/>
              <a:gd name="T10" fmla="*/ 42 w 63"/>
              <a:gd name="T11" fmla="*/ 9 h 21"/>
              <a:gd name="T12" fmla="*/ 37 w 63"/>
              <a:gd name="T13" fmla="*/ 11 h 21"/>
              <a:gd name="T14" fmla="*/ 33 w 63"/>
              <a:gd name="T15" fmla="*/ 13 h 21"/>
              <a:gd name="T16" fmla="*/ 30 w 63"/>
              <a:gd name="T17" fmla="*/ 14 h 21"/>
              <a:gd name="T18" fmla="*/ 25 w 63"/>
              <a:gd name="T19" fmla="*/ 16 h 21"/>
              <a:gd name="T20" fmla="*/ 17 w 63"/>
              <a:gd name="T21" fmla="*/ 18 h 21"/>
              <a:gd name="T22" fmla="*/ 8 w 63"/>
              <a:gd name="T23" fmla="*/ 21 h 21"/>
              <a:gd name="T24" fmla="*/ 0 w 63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21">
                <a:moveTo>
                  <a:pt x="63" y="0"/>
                </a:moveTo>
                <a:lnTo>
                  <a:pt x="61" y="1"/>
                </a:lnTo>
                <a:lnTo>
                  <a:pt x="58" y="2"/>
                </a:lnTo>
                <a:lnTo>
                  <a:pt x="53" y="4"/>
                </a:lnTo>
                <a:lnTo>
                  <a:pt x="48" y="6"/>
                </a:lnTo>
                <a:lnTo>
                  <a:pt x="42" y="9"/>
                </a:lnTo>
                <a:lnTo>
                  <a:pt x="37" y="11"/>
                </a:lnTo>
                <a:lnTo>
                  <a:pt x="33" y="13"/>
                </a:lnTo>
                <a:lnTo>
                  <a:pt x="30" y="14"/>
                </a:lnTo>
                <a:lnTo>
                  <a:pt x="25" y="16"/>
                </a:lnTo>
                <a:lnTo>
                  <a:pt x="17" y="18"/>
                </a:lnTo>
                <a:lnTo>
                  <a:pt x="8" y="21"/>
                </a:lnTo>
                <a:lnTo>
                  <a:pt x="0" y="21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79" name="Freeform 139"/>
          <p:cNvSpPr>
            <a:spLocks/>
          </p:cNvSpPr>
          <p:nvPr/>
        </p:nvSpPr>
        <p:spPr bwMode="auto">
          <a:xfrm>
            <a:off x="1990725" y="3397250"/>
            <a:ext cx="1073150" cy="511175"/>
          </a:xfrm>
          <a:custGeom>
            <a:avLst/>
            <a:gdLst>
              <a:gd name="T0" fmla="*/ 0 w 63"/>
              <a:gd name="T1" fmla="*/ 0 h 30"/>
              <a:gd name="T2" fmla="*/ 2 w 63"/>
              <a:gd name="T3" fmla="*/ 1 h 30"/>
              <a:gd name="T4" fmla="*/ 5 w 63"/>
              <a:gd name="T5" fmla="*/ 3 h 30"/>
              <a:gd name="T6" fmla="*/ 9 w 63"/>
              <a:gd name="T7" fmla="*/ 4 h 30"/>
              <a:gd name="T8" fmla="*/ 13 w 63"/>
              <a:gd name="T9" fmla="*/ 7 h 30"/>
              <a:gd name="T10" fmla="*/ 18 w 63"/>
              <a:gd name="T11" fmla="*/ 9 h 30"/>
              <a:gd name="T12" fmla="*/ 22 w 63"/>
              <a:gd name="T13" fmla="*/ 12 h 30"/>
              <a:gd name="T14" fmla="*/ 26 w 63"/>
              <a:gd name="T15" fmla="*/ 14 h 30"/>
              <a:gd name="T16" fmla="*/ 29 w 63"/>
              <a:gd name="T17" fmla="*/ 16 h 30"/>
              <a:gd name="T18" fmla="*/ 36 w 63"/>
              <a:gd name="T19" fmla="*/ 20 h 30"/>
              <a:gd name="T20" fmla="*/ 45 w 63"/>
              <a:gd name="T21" fmla="*/ 25 h 30"/>
              <a:gd name="T22" fmla="*/ 54 w 63"/>
              <a:gd name="T23" fmla="*/ 28 h 30"/>
              <a:gd name="T24" fmla="*/ 63 w 63"/>
              <a:gd name="T2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30">
                <a:moveTo>
                  <a:pt x="0" y="0"/>
                </a:moveTo>
                <a:lnTo>
                  <a:pt x="2" y="1"/>
                </a:lnTo>
                <a:lnTo>
                  <a:pt x="5" y="3"/>
                </a:lnTo>
                <a:lnTo>
                  <a:pt x="9" y="4"/>
                </a:lnTo>
                <a:lnTo>
                  <a:pt x="13" y="7"/>
                </a:lnTo>
                <a:lnTo>
                  <a:pt x="18" y="9"/>
                </a:lnTo>
                <a:lnTo>
                  <a:pt x="22" y="12"/>
                </a:lnTo>
                <a:lnTo>
                  <a:pt x="26" y="14"/>
                </a:lnTo>
                <a:lnTo>
                  <a:pt x="29" y="16"/>
                </a:lnTo>
                <a:lnTo>
                  <a:pt x="36" y="20"/>
                </a:lnTo>
                <a:lnTo>
                  <a:pt x="45" y="25"/>
                </a:lnTo>
                <a:lnTo>
                  <a:pt x="54" y="28"/>
                </a:lnTo>
                <a:lnTo>
                  <a:pt x="63" y="3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0" name="Freeform 140"/>
          <p:cNvSpPr>
            <a:spLocks/>
          </p:cNvSpPr>
          <p:nvPr/>
        </p:nvSpPr>
        <p:spPr bwMode="auto">
          <a:xfrm>
            <a:off x="1990725" y="3498850"/>
            <a:ext cx="1090613" cy="784225"/>
          </a:xfrm>
          <a:custGeom>
            <a:avLst/>
            <a:gdLst>
              <a:gd name="T0" fmla="*/ 0 w 64"/>
              <a:gd name="T1" fmla="*/ 0 h 46"/>
              <a:gd name="T2" fmla="*/ 2 w 64"/>
              <a:gd name="T3" fmla="*/ 1 h 46"/>
              <a:gd name="T4" fmla="*/ 5 w 64"/>
              <a:gd name="T5" fmla="*/ 3 h 46"/>
              <a:gd name="T6" fmla="*/ 9 w 64"/>
              <a:gd name="T7" fmla="*/ 5 h 46"/>
              <a:gd name="T8" fmla="*/ 14 w 64"/>
              <a:gd name="T9" fmla="*/ 8 h 46"/>
              <a:gd name="T10" fmla="*/ 19 w 64"/>
              <a:gd name="T11" fmla="*/ 12 h 46"/>
              <a:gd name="T12" fmla="*/ 24 w 64"/>
              <a:gd name="T13" fmla="*/ 16 h 46"/>
              <a:gd name="T14" fmla="*/ 29 w 64"/>
              <a:gd name="T15" fmla="*/ 20 h 46"/>
              <a:gd name="T16" fmla="*/ 34 w 64"/>
              <a:gd name="T17" fmla="*/ 25 h 46"/>
              <a:gd name="T18" fmla="*/ 42 w 64"/>
              <a:gd name="T19" fmla="*/ 33 h 46"/>
              <a:gd name="T20" fmla="*/ 49 w 64"/>
              <a:gd name="T21" fmla="*/ 40 h 46"/>
              <a:gd name="T22" fmla="*/ 56 w 64"/>
              <a:gd name="T23" fmla="*/ 45 h 46"/>
              <a:gd name="T24" fmla="*/ 64 w 64"/>
              <a:gd name="T2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46">
                <a:moveTo>
                  <a:pt x="0" y="0"/>
                </a:moveTo>
                <a:lnTo>
                  <a:pt x="2" y="1"/>
                </a:lnTo>
                <a:lnTo>
                  <a:pt x="5" y="3"/>
                </a:lnTo>
                <a:lnTo>
                  <a:pt x="9" y="5"/>
                </a:lnTo>
                <a:lnTo>
                  <a:pt x="14" y="8"/>
                </a:lnTo>
                <a:lnTo>
                  <a:pt x="19" y="12"/>
                </a:lnTo>
                <a:lnTo>
                  <a:pt x="24" y="16"/>
                </a:lnTo>
                <a:lnTo>
                  <a:pt x="29" y="20"/>
                </a:lnTo>
                <a:lnTo>
                  <a:pt x="34" y="25"/>
                </a:lnTo>
                <a:lnTo>
                  <a:pt x="42" y="33"/>
                </a:lnTo>
                <a:lnTo>
                  <a:pt x="49" y="40"/>
                </a:lnTo>
                <a:lnTo>
                  <a:pt x="56" y="45"/>
                </a:lnTo>
                <a:lnTo>
                  <a:pt x="64" y="46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1" name="Freeform 141"/>
          <p:cNvSpPr>
            <a:spLocks/>
          </p:cNvSpPr>
          <p:nvPr/>
        </p:nvSpPr>
        <p:spPr bwMode="auto">
          <a:xfrm>
            <a:off x="1990725" y="3652838"/>
            <a:ext cx="1073150" cy="1022350"/>
          </a:xfrm>
          <a:custGeom>
            <a:avLst/>
            <a:gdLst>
              <a:gd name="T0" fmla="*/ 0 w 63"/>
              <a:gd name="T1" fmla="*/ 0 h 60"/>
              <a:gd name="T2" fmla="*/ 2 w 63"/>
              <a:gd name="T3" fmla="*/ 1 h 60"/>
              <a:gd name="T4" fmla="*/ 4 w 63"/>
              <a:gd name="T5" fmla="*/ 3 h 60"/>
              <a:gd name="T6" fmla="*/ 8 w 63"/>
              <a:gd name="T7" fmla="*/ 6 h 60"/>
              <a:gd name="T8" fmla="*/ 12 w 63"/>
              <a:gd name="T9" fmla="*/ 10 h 60"/>
              <a:gd name="T10" fmla="*/ 16 w 63"/>
              <a:gd name="T11" fmla="*/ 15 h 60"/>
              <a:gd name="T12" fmla="*/ 21 w 63"/>
              <a:gd name="T13" fmla="*/ 21 h 60"/>
              <a:gd name="T14" fmla="*/ 27 w 63"/>
              <a:gd name="T15" fmla="*/ 29 h 60"/>
              <a:gd name="T16" fmla="*/ 32 w 63"/>
              <a:gd name="T17" fmla="*/ 37 h 60"/>
              <a:gd name="T18" fmla="*/ 39 w 63"/>
              <a:gd name="T19" fmla="*/ 47 h 60"/>
              <a:gd name="T20" fmla="*/ 45 w 63"/>
              <a:gd name="T21" fmla="*/ 54 h 60"/>
              <a:gd name="T22" fmla="*/ 53 w 63"/>
              <a:gd name="T23" fmla="*/ 59 h 60"/>
              <a:gd name="T24" fmla="*/ 63 w 63"/>
              <a:gd name="T2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0">
                <a:moveTo>
                  <a:pt x="0" y="0"/>
                </a:moveTo>
                <a:lnTo>
                  <a:pt x="2" y="1"/>
                </a:lnTo>
                <a:lnTo>
                  <a:pt x="4" y="3"/>
                </a:lnTo>
                <a:lnTo>
                  <a:pt x="8" y="6"/>
                </a:lnTo>
                <a:lnTo>
                  <a:pt x="12" y="10"/>
                </a:lnTo>
                <a:lnTo>
                  <a:pt x="16" y="15"/>
                </a:lnTo>
                <a:lnTo>
                  <a:pt x="21" y="21"/>
                </a:lnTo>
                <a:lnTo>
                  <a:pt x="27" y="29"/>
                </a:lnTo>
                <a:lnTo>
                  <a:pt x="32" y="37"/>
                </a:lnTo>
                <a:lnTo>
                  <a:pt x="39" y="47"/>
                </a:lnTo>
                <a:lnTo>
                  <a:pt x="45" y="54"/>
                </a:lnTo>
                <a:lnTo>
                  <a:pt x="53" y="59"/>
                </a:lnTo>
                <a:lnTo>
                  <a:pt x="63" y="6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2" name="Freeform 142"/>
          <p:cNvSpPr>
            <a:spLocks/>
          </p:cNvSpPr>
          <p:nvPr/>
        </p:nvSpPr>
        <p:spPr bwMode="auto">
          <a:xfrm>
            <a:off x="2008188" y="3875088"/>
            <a:ext cx="1055687" cy="987425"/>
          </a:xfrm>
          <a:custGeom>
            <a:avLst/>
            <a:gdLst>
              <a:gd name="T0" fmla="*/ 0 w 62"/>
              <a:gd name="T1" fmla="*/ 0 h 58"/>
              <a:gd name="T2" fmla="*/ 3 w 62"/>
              <a:gd name="T3" fmla="*/ 4 h 58"/>
              <a:gd name="T4" fmla="*/ 7 w 62"/>
              <a:gd name="T5" fmla="*/ 10 h 58"/>
              <a:gd name="T6" fmla="*/ 12 w 62"/>
              <a:gd name="T7" fmla="*/ 18 h 58"/>
              <a:gd name="T8" fmla="*/ 19 w 62"/>
              <a:gd name="T9" fmla="*/ 30 h 58"/>
              <a:gd name="T10" fmla="*/ 21 w 62"/>
              <a:gd name="T11" fmla="*/ 34 h 58"/>
              <a:gd name="T12" fmla="*/ 23 w 62"/>
              <a:gd name="T13" fmla="*/ 38 h 58"/>
              <a:gd name="T14" fmla="*/ 27 w 62"/>
              <a:gd name="T15" fmla="*/ 42 h 58"/>
              <a:gd name="T16" fmla="*/ 31 w 62"/>
              <a:gd name="T17" fmla="*/ 47 h 58"/>
              <a:gd name="T18" fmla="*/ 37 w 62"/>
              <a:gd name="T19" fmla="*/ 51 h 58"/>
              <a:gd name="T20" fmla="*/ 43 w 62"/>
              <a:gd name="T21" fmla="*/ 55 h 58"/>
              <a:gd name="T22" fmla="*/ 52 w 62"/>
              <a:gd name="T23" fmla="*/ 57 h 58"/>
              <a:gd name="T24" fmla="*/ 62 w 62"/>
              <a:gd name="T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58">
                <a:moveTo>
                  <a:pt x="0" y="0"/>
                </a:moveTo>
                <a:lnTo>
                  <a:pt x="3" y="4"/>
                </a:lnTo>
                <a:lnTo>
                  <a:pt x="7" y="10"/>
                </a:lnTo>
                <a:lnTo>
                  <a:pt x="12" y="18"/>
                </a:lnTo>
                <a:lnTo>
                  <a:pt x="19" y="30"/>
                </a:lnTo>
                <a:lnTo>
                  <a:pt x="21" y="34"/>
                </a:lnTo>
                <a:lnTo>
                  <a:pt x="23" y="38"/>
                </a:lnTo>
                <a:lnTo>
                  <a:pt x="27" y="42"/>
                </a:lnTo>
                <a:lnTo>
                  <a:pt x="31" y="47"/>
                </a:lnTo>
                <a:lnTo>
                  <a:pt x="37" y="51"/>
                </a:lnTo>
                <a:lnTo>
                  <a:pt x="43" y="55"/>
                </a:lnTo>
                <a:lnTo>
                  <a:pt x="52" y="57"/>
                </a:lnTo>
                <a:lnTo>
                  <a:pt x="62" y="5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3" name="Freeform 143"/>
          <p:cNvSpPr>
            <a:spLocks/>
          </p:cNvSpPr>
          <p:nvPr/>
        </p:nvSpPr>
        <p:spPr bwMode="auto">
          <a:xfrm>
            <a:off x="1990725" y="4214813"/>
            <a:ext cx="1090613" cy="766762"/>
          </a:xfrm>
          <a:custGeom>
            <a:avLst/>
            <a:gdLst>
              <a:gd name="T0" fmla="*/ 0 w 64"/>
              <a:gd name="T1" fmla="*/ 0 h 45"/>
              <a:gd name="T2" fmla="*/ 1 w 64"/>
              <a:gd name="T3" fmla="*/ 3 h 45"/>
              <a:gd name="T4" fmla="*/ 4 w 64"/>
              <a:gd name="T5" fmla="*/ 9 h 45"/>
              <a:gd name="T6" fmla="*/ 8 w 64"/>
              <a:gd name="T7" fmla="*/ 16 h 45"/>
              <a:gd name="T8" fmla="*/ 14 w 64"/>
              <a:gd name="T9" fmla="*/ 24 h 45"/>
              <a:gd name="T10" fmla="*/ 22 w 64"/>
              <a:gd name="T11" fmla="*/ 32 h 45"/>
              <a:gd name="T12" fmla="*/ 33 w 64"/>
              <a:gd name="T13" fmla="*/ 38 h 45"/>
              <a:gd name="T14" fmla="*/ 47 w 64"/>
              <a:gd name="T15" fmla="*/ 43 h 45"/>
              <a:gd name="T16" fmla="*/ 64 w 64"/>
              <a:gd name="T1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45">
                <a:moveTo>
                  <a:pt x="0" y="0"/>
                </a:moveTo>
                <a:lnTo>
                  <a:pt x="1" y="3"/>
                </a:lnTo>
                <a:lnTo>
                  <a:pt x="4" y="9"/>
                </a:lnTo>
                <a:lnTo>
                  <a:pt x="8" y="16"/>
                </a:lnTo>
                <a:lnTo>
                  <a:pt x="14" y="24"/>
                </a:lnTo>
                <a:lnTo>
                  <a:pt x="22" y="32"/>
                </a:lnTo>
                <a:lnTo>
                  <a:pt x="33" y="38"/>
                </a:lnTo>
                <a:lnTo>
                  <a:pt x="47" y="43"/>
                </a:lnTo>
                <a:lnTo>
                  <a:pt x="64" y="4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4" name="Freeform 144"/>
          <p:cNvSpPr>
            <a:spLocks/>
          </p:cNvSpPr>
          <p:nvPr/>
        </p:nvSpPr>
        <p:spPr bwMode="auto">
          <a:xfrm>
            <a:off x="2008188" y="4641850"/>
            <a:ext cx="1055687" cy="425450"/>
          </a:xfrm>
          <a:custGeom>
            <a:avLst/>
            <a:gdLst>
              <a:gd name="T0" fmla="*/ 0 w 62"/>
              <a:gd name="T1" fmla="*/ 0 h 25"/>
              <a:gd name="T2" fmla="*/ 2 w 62"/>
              <a:gd name="T3" fmla="*/ 2 h 25"/>
              <a:gd name="T4" fmla="*/ 5 w 62"/>
              <a:gd name="T5" fmla="*/ 5 h 25"/>
              <a:gd name="T6" fmla="*/ 11 w 62"/>
              <a:gd name="T7" fmla="*/ 10 h 25"/>
              <a:gd name="T8" fmla="*/ 18 w 62"/>
              <a:gd name="T9" fmla="*/ 14 h 25"/>
              <a:gd name="T10" fmla="*/ 26 w 62"/>
              <a:gd name="T11" fmla="*/ 18 h 25"/>
              <a:gd name="T12" fmla="*/ 37 w 62"/>
              <a:gd name="T13" fmla="*/ 22 h 25"/>
              <a:gd name="T14" fmla="*/ 49 w 62"/>
              <a:gd name="T15" fmla="*/ 24 h 25"/>
              <a:gd name="T16" fmla="*/ 62 w 62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25">
                <a:moveTo>
                  <a:pt x="0" y="0"/>
                </a:moveTo>
                <a:lnTo>
                  <a:pt x="2" y="2"/>
                </a:lnTo>
                <a:lnTo>
                  <a:pt x="5" y="5"/>
                </a:lnTo>
                <a:lnTo>
                  <a:pt x="11" y="10"/>
                </a:lnTo>
                <a:lnTo>
                  <a:pt x="18" y="14"/>
                </a:lnTo>
                <a:lnTo>
                  <a:pt x="26" y="18"/>
                </a:lnTo>
                <a:lnTo>
                  <a:pt x="37" y="22"/>
                </a:lnTo>
                <a:lnTo>
                  <a:pt x="49" y="24"/>
                </a:lnTo>
                <a:lnTo>
                  <a:pt x="62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5" name="Freeform 145"/>
          <p:cNvSpPr>
            <a:spLocks/>
          </p:cNvSpPr>
          <p:nvPr/>
        </p:nvSpPr>
        <p:spPr bwMode="auto">
          <a:xfrm>
            <a:off x="2008188" y="4829175"/>
            <a:ext cx="1073150" cy="306388"/>
          </a:xfrm>
          <a:custGeom>
            <a:avLst/>
            <a:gdLst>
              <a:gd name="T0" fmla="*/ 0 w 63"/>
              <a:gd name="T1" fmla="*/ 0 h 18"/>
              <a:gd name="T2" fmla="*/ 1 w 63"/>
              <a:gd name="T3" fmla="*/ 1 h 18"/>
              <a:gd name="T4" fmla="*/ 5 w 63"/>
              <a:gd name="T5" fmla="*/ 3 h 18"/>
              <a:gd name="T6" fmla="*/ 10 w 63"/>
              <a:gd name="T7" fmla="*/ 6 h 18"/>
              <a:gd name="T8" fmla="*/ 18 w 63"/>
              <a:gd name="T9" fmla="*/ 9 h 18"/>
              <a:gd name="T10" fmla="*/ 27 w 63"/>
              <a:gd name="T11" fmla="*/ 13 h 18"/>
              <a:gd name="T12" fmla="*/ 38 w 63"/>
              <a:gd name="T13" fmla="*/ 15 h 18"/>
              <a:gd name="T14" fmla="*/ 50 w 63"/>
              <a:gd name="T15" fmla="*/ 17 h 18"/>
              <a:gd name="T16" fmla="*/ 63 w 63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8">
                <a:moveTo>
                  <a:pt x="0" y="0"/>
                </a:moveTo>
                <a:lnTo>
                  <a:pt x="1" y="1"/>
                </a:lnTo>
                <a:lnTo>
                  <a:pt x="5" y="3"/>
                </a:lnTo>
                <a:lnTo>
                  <a:pt x="10" y="6"/>
                </a:lnTo>
                <a:lnTo>
                  <a:pt x="18" y="9"/>
                </a:lnTo>
                <a:lnTo>
                  <a:pt x="27" y="13"/>
                </a:lnTo>
                <a:lnTo>
                  <a:pt x="38" y="15"/>
                </a:lnTo>
                <a:lnTo>
                  <a:pt x="50" y="17"/>
                </a:lnTo>
                <a:lnTo>
                  <a:pt x="63" y="1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6" name="Freeform 146"/>
          <p:cNvSpPr>
            <a:spLocks/>
          </p:cNvSpPr>
          <p:nvPr/>
        </p:nvSpPr>
        <p:spPr bwMode="auto">
          <a:xfrm>
            <a:off x="2008188" y="4965700"/>
            <a:ext cx="1073150" cy="220663"/>
          </a:xfrm>
          <a:custGeom>
            <a:avLst/>
            <a:gdLst>
              <a:gd name="T0" fmla="*/ 0 w 63"/>
              <a:gd name="T1" fmla="*/ 0 h 13"/>
              <a:gd name="T2" fmla="*/ 1 w 63"/>
              <a:gd name="T3" fmla="*/ 1 h 13"/>
              <a:gd name="T4" fmla="*/ 5 w 63"/>
              <a:gd name="T5" fmla="*/ 2 h 13"/>
              <a:gd name="T6" fmla="*/ 10 w 63"/>
              <a:gd name="T7" fmla="*/ 4 h 13"/>
              <a:gd name="T8" fmla="*/ 18 w 63"/>
              <a:gd name="T9" fmla="*/ 7 h 13"/>
              <a:gd name="T10" fmla="*/ 27 w 63"/>
              <a:gd name="T11" fmla="*/ 9 h 13"/>
              <a:gd name="T12" fmla="*/ 38 w 63"/>
              <a:gd name="T13" fmla="*/ 11 h 13"/>
              <a:gd name="T14" fmla="*/ 50 w 63"/>
              <a:gd name="T15" fmla="*/ 13 h 13"/>
              <a:gd name="T16" fmla="*/ 63 w 63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3">
                <a:moveTo>
                  <a:pt x="0" y="0"/>
                </a:moveTo>
                <a:lnTo>
                  <a:pt x="1" y="1"/>
                </a:lnTo>
                <a:lnTo>
                  <a:pt x="5" y="2"/>
                </a:lnTo>
                <a:lnTo>
                  <a:pt x="10" y="4"/>
                </a:lnTo>
                <a:lnTo>
                  <a:pt x="18" y="7"/>
                </a:lnTo>
                <a:lnTo>
                  <a:pt x="27" y="9"/>
                </a:lnTo>
                <a:lnTo>
                  <a:pt x="38" y="11"/>
                </a:lnTo>
                <a:lnTo>
                  <a:pt x="50" y="13"/>
                </a:lnTo>
                <a:lnTo>
                  <a:pt x="63" y="13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7" name="Freeform 147"/>
          <p:cNvSpPr>
            <a:spLocks/>
          </p:cNvSpPr>
          <p:nvPr/>
        </p:nvSpPr>
        <p:spPr bwMode="auto">
          <a:xfrm>
            <a:off x="2008188" y="5049838"/>
            <a:ext cx="1073150" cy="187325"/>
          </a:xfrm>
          <a:custGeom>
            <a:avLst/>
            <a:gdLst>
              <a:gd name="T0" fmla="*/ 0 w 63"/>
              <a:gd name="T1" fmla="*/ 0 h 11"/>
              <a:gd name="T2" fmla="*/ 1 w 63"/>
              <a:gd name="T3" fmla="*/ 1 h 11"/>
              <a:gd name="T4" fmla="*/ 4 w 63"/>
              <a:gd name="T5" fmla="*/ 2 h 11"/>
              <a:gd name="T6" fmla="*/ 10 w 63"/>
              <a:gd name="T7" fmla="*/ 4 h 11"/>
              <a:gd name="T8" fmla="*/ 17 w 63"/>
              <a:gd name="T9" fmla="*/ 5 h 11"/>
              <a:gd name="T10" fmla="*/ 26 w 63"/>
              <a:gd name="T11" fmla="*/ 7 h 11"/>
              <a:gd name="T12" fmla="*/ 37 w 63"/>
              <a:gd name="T13" fmla="*/ 9 h 11"/>
              <a:gd name="T14" fmla="*/ 49 w 63"/>
              <a:gd name="T15" fmla="*/ 10 h 11"/>
              <a:gd name="T16" fmla="*/ 63 w 63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1">
                <a:moveTo>
                  <a:pt x="0" y="0"/>
                </a:moveTo>
                <a:lnTo>
                  <a:pt x="1" y="1"/>
                </a:lnTo>
                <a:lnTo>
                  <a:pt x="4" y="2"/>
                </a:lnTo>
                <a:lnTo>
                  <a:pt x="10" y="4"/>
                </a:lnTo>
                <a:lnTo>
                  <a:pt x="17" y="5"/>
                </a:lnTo>
                <a:lnTo>
                  <a:pt x="26" y="7"/>
                </a:lnTo>
                <a:lnTo>
                  <a:pt x="37" y="9"/>
                </a:lnTo>
                <a:lnTo>
                  <a:pt x="49" y="10"/>
                </a:lnTo>
                <a:lnTo>
                  <a:pt x="63" y="11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8" name="Freeform 148"/>
          <p:cNvSpPr>
            <a:spLocks/>
          </p:cNvSpPr>
          <p:nvPr/>
        </p:nvSpPr>
        <p:spPr bwMode="auto">
          <a:xfrm>
            <a:off x="2008188" y="5135563"/>
            <a:ext cx="1073150" cy="152400"/>
          </a:xfrm>
          <a:custGeom>
            <a:avLst/>
            <a:gdLst>
              <a:gd name="T0" fmla="*/ 0 w 63"/>
              <a:gd name="T1" fmla="*/ 0 h 9"/>
              <a:gd name="T2" fmla="*/ 2 w 63"/>
              <a:gd name="T3" fmla="*/ 0 h 9"/>
              <a:gd name="T4" fmla="*/ 6 w 63"/>
              <a:gd name="T5" fmla="*/ 1 h 9"/>
              <a:gd name="T6" fmla="*/ 13 w 63"/>
              <a:gd name="T7" fmla="*/ 3 h 9"/>
              <a:gd name="T8" fmla="*/ 22 w 63"/>
              <a:gd name="T9" fmla="*/ 4 h 9"/>
              <a:gd name="T10" fmla="*/ 32 w 63"/>
              <a:gd name="T11" fmla="*/ 6 h 9"/>
              <a:gd name="T12" fmla="*/ 42 w 63"/>
              <a:gd name="T13" fmla="*/ 7 h 9"/>
              <a:gd name="T14" fmla="*/ 52 w 63"/>
              <a:gd name="T15" fmla="*/ 8 h 9"/>
              <a:gd name="T16" fmla="*/ 63 w 63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0" y="0"/>
                </a:moveTo>
                <a:lnTo>
                  <a:pt x="2" y="0"/>
                </a:lnTo>
                <a:lnTo>
                  <a:pt x="6" y="1"/>
                </a:lnTo>
                <a:lnTo>
                  <a:pt x="13" y="3"/>
                </a:lnTo>
                <a:lnTo>
                  <a:pt x="22" y="4"/>
                </a:lnTo>
                <a:lnTo>
                  <a:pt x="32" y="6"/>
                </a:lnTo>
                <a:lnTo>
                  <a:pt x="42" y="7"/>
                </a:lnTo>
                <a:lnTo>
                  <a:pt x="52" y="8"/>
                </a:lnTo>
                <a:lnTo>
                  <a:pt x="63" y="9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89" name="Freeform 149"/>
          <p:cNvSpPr>
            <a:spLocks/>
          </p:cNvSpPr>
          <p:nvPr/>
        </p:nvSpPr>
        <p:spPr bwMode="auto">
          <a:xfrm>
            <a:off x="2008188" y="5186363"/>
            <a:ext cx="1055687" cy="136525"/>
          </a:xfrm>
          <a:custGeom>
            <a:avLst/>
            <a:gdLst>
              <a:gd name="T0" fmla="*/ 0 w 62"/>
              <a:gd name="T1" fmla="*/ 0 h 8"/>
              <a:gd name="T2" fmla="*/ 1 w 62"/>
              <a:gd name="T3" fmla="*/ 1 h 8"/>
              <a:gd name="T4" fmla="*/ 6 w 62"/>
              <a:gd name="T5" fmla="*/ 2 h 8"/>
              <a:gd name="T6" fmla="*/ 12 w 62"/>
              <a:gd name="T7" fmla="*/ 3 h 8"/>
              <a:gd name="T8" fmla="*/ 20 w 62"/>
              <a:gd name="T9" fmla="*/ 4 h 8"/>
              <a:gd name="T10" fmla="*/ 30 w 62"/>
              <a:gd name="T11" fmla="*/ 5 h 8"/>
              <a:gd name="T12" fmla="*/ 40 w 62"/>
              <a:gd name="T13" fmla="*/ 7 h 8"/>
              <a:gd name="T14" fmla="*/ 51 w 62"/>
              <a:gd name="T15" fmla="*/ 7 h 8"/>
              <a:gd name="T16" fmla="*/ 62 w 62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8">
                <a:moveTo>
                  <a:pt x="0" y="0"/>
                </a:moveTo>
                <a:lnTo>
                  <a:pt x="1" y="1"/>
                </a:lnTo>
                <a:lnTo>
                  <a:pt x="6" y="2"/>
                </a:lnTo>
                <a:lnTo>
                  <a:pt x="12" y="3"/>
                </a:lnTo>
                <a:lnTo>
                  <a:pt x="20" y="4"/>
                </a:lnTo>
                <a:lnTo>
                  <a:pt x="30" y="5"/>
                </a:lnTo>
                <a:lnTo>
                  <a:pt x="40" y="7"/>
                </a:lnTo>
                <a:lnTo>
                  <a:pt x="51" y="7"/>
                </a:lnTo>
                <a:lnTo>
                  <a:pt x="62" y="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0" name="Freeform 150"/>
          <p:cNvSpPr>
            <a:spLocks/>
          </p:cNvSpPr>
          <p:nvPr/>
        </p:nvSpPr>
        <p:spPr bwMode="auto">
          <a:xfrm>
            <a:off x="2008188" y="5237163"/>
            <a:ext cx="1073150" cy="119062"/>
          </a:xfrm>
          <a:custGeom>
            <a:avLst/>
            <a:gdLst>
              <a:gd name="T0" fmla="*/ 0 w 63"/>
              <a:gd name="T1" fmla="*/ 0 h 7"/>
              <a:gd name="T2" fmla="*/ 2 w 63"/>
              <a:gd name="T3" fmla="*/ 0 h 7"/>
              <a:gd name="T4" fmla="*/ 6 w 63"/>
              <a:gd name="T5" fmla="*/ 1 h 7"/>
              <a:gd name="T6" fmla="*/ 13 w 63"/>
              <a:gd name="T7" fmla="*/ 2 h 7"/>
              <a:gd name="T8" fmla="*/ 22 w 63"/>
              <a:gd name="T9" fmla="*/ 3 h 7"/>
              <a:gd name="T10" fmla="*/ 32 w 63"/>
              <a:gd name="T11" fmla="*/ 5 h 7"/>
              <a:gd name="T12" fmla="*/ 42 w 63"/>
              <a:gd name="T13" fmla="*/ 6 h 7"/>
              <a:gd name="T14" fmla="*/ 53 w 63"/>
              <a:gd name="T15" fmla="*/ 7 h 7"/>
              <a:gd name="T16" fmla="*/ 63 w 63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7">
                <a:moveTo>
                  <a:pt x="0" y="0"/>
                </a:moveTo>
                <a:lnTo>
                  <a:pt x="2" y="0"/>
                </a:lnTo>
                <a:lnTo>
                  <a:pt x="6" y="1"/>
                </a:lnTo>
                <a:lnTo>
                  <a:pt x="13" y="2"/>
                </a:lnTo>
                <a:lnTo>
                  <a:pt x="22" y="3"/>
                </a:lnTo>
                <a:lnTo>
                  <a:pt x="32" y="5"/>
                </a:lnTo>
                <a:lnTo>
                  <a:pt x="42" y="6"/>
                </a:lnTo>
                <a:lnTo>
                  <a:pt x="53" y="7"/>
                </a:lnTo>
                <a:lnTo>
                  <a:pt x="63" y="7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1" name="Freeform 151"/>
          <p:cNvSpPr>
            <a:spLocks/>
          </p:cNvSpPr>
          <p:nvPr/>
        </p:nvSpPr>
        <p:spPr bwMode="auto">
          <a:xfrm>
            <a:off x="2008188" y="5272088"/>
            <a:ext cx="630237" cy="101600"/>
          </a:xfrm>
          <a:custGeom>
            <a:avLst/>
            <a:gdLst>
              <a:gd name="T0" fmla="*/ 0 w 37"/>
              <a:gd name="T1" fmla="*/ 0 h 6"/>
              <a:gd name="T2" fmla="*/ 1 w 37"/>
              <a:gd name="T3" fmla="*/ 0 h 6"/>
              <a:gd name="T4" fmla="*/ 4 w 37"/>
              <a:gd name="T5" fmla="*/ 1 h 6"/>
              <a:gd name="T6" fmla="*/ 9 w 37"/>
              <a:gd name="T7" fmla="*/ 2 h 6"/>
              <a:gd name="T8" fmla="*/ 14 w 37"/>
              <a:gd name="T9" fmla="*/ 3 h 6"/>
              <a:gd name="T10" fmla="*/ 20 w 37"/>
              <a:gd name="T11" fmla="*/ 4 h 6"/>
              <a:gd name="T12" fmla="*/ 26 w 37"/>
              <a:gd name="T13" fmla="*/ 5 h 6"/>
              <a:gd name="T14" fmla="*/ 32 w 37"/>
              <a:gd name="T15" fmla="*/ 6 h 6"/>
              <a:gd name="T16" fmla="*/ 37 w 37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6">
                <a:moveTo>
                  <a:pt x="0" y="0"/>
                </a:moveTo>
                <a:lnTo>
                  <a:pt x="1" y="0"/>
                </a:lnTo>
                <a:lnTo>
                  <a:pt x="4" y="1"/>
                </a:lnTo>
                <a:lnTo>
                  <a:pt x="9" y="2"/>
                </a:lnTo>
                <a:lnTo>
                  <a:pt x="14" y="3"/>
                </a:lnTo>
                <a:lnTo>
                  <a:pt x="20" y="4"/>
                </a:lnTo>
                <a:lnTo>
                  <a:pt x="26" y="5"/>
                </a:lnTo>
                <a:lnTo>
                  <a:pt x="32" y="6"/>
                </a:lnTo>
                <a:lnTo>
                  <a:pt x="37" y="6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2" name="Freeform 152"/>
          <p:cNvSpPr>
            <a:spLocks/>
          </p:cNvSpPr>
          <p:nvPr/>
        </p:nvSpPr>
        <p:spPr bwMode="auto">
          <a:xfrm>
            <a:off x="2008188" y="5322888"/>
            <a:ext cx="374650" cy="50800"/>
          </a:xfrm>
          <a:custGeom>
            <a:avLst/>
            <a:gdLst>
              <a:gd name="T0" fmla="*/ 0 w 22"/>
              <a:gd name="T1" fmla="*/ 0 h 3"/>
              <a:gd name="T2" fmla="*/ 1 w 22"/>
              <a:gd name="T3" fmla="*/ 0 h 3"/>
              <a:gd name="T4" fmla="*/ 3 w 22"/>
              <a:gd name="T5" fmla="*/ 0 h 3"/>
              <a:gd name="T6" fmla="*/ 6 w 22"/>
              <a:gd name="T7" fmla="*/ 1 h 3"/>
              <a:gd name="T8" fmla="*/ 10 w 22"/>
              <a:gd name="T9" fmla="*/ 2 h 3"/>
              <a:gd name="T10" fmla="*/ 14 w 22"/>
              <a:gd name="T11" fmla="*/ 2 h 3"/>
              <a:gd name="T12" fmla="*/ 17 w 22"/>
              <a:gd name="T13" fmla="*/ 3 h 3"/>
              <a:gd name="T14" fmla="*/ 20 w 22"/>
              <a:gd name="T15" fmla="*/ 3 h 3"/>
              <a:gd name="T16" fmla="*/ 22 w 22"/>
              <a:gd name="T1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3">
                <a:moveTo>
                  <a:pt x="0" y="0"/>
                </a:moveTo>
                <a:lnTo>
                  <a:pt x="1" y="0"/>
                </a:lnTo>
                <a:lnTo>
                  <a:pt x="3" y="0"/>
                </a:lnTo>
                <a:lnTo>
                  <a:pt x="6" y="1"/>
                </a:lnTo>
                <a:lnTo>
                  <a:pt x="10" y="2"/>
                </a:lnTo>
                <a:lnTo>
                  <a:pt x="14" y="2"/>
                </a:lnTo>
                <a:lnTo>
                  <a:pt x="17" y="3"/>
                </a:lnTo>
                <a:lnTo>
                  <a:pt x="20" y="3"/>
                </a:lnTo>
                <a:lnTo>
                  <a:pt x="22" y="3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3" name="Freeform 153"/>
          <p:cNvSpPr>
            <a:spLocks/>
          </p:cNvSpPr>
          <p:nvPr/>
        </p:nvSpPr>
        <p:spPr bwMode="auto">
          <a:xfrm>
            <a:off x="2008188" y="5356225"/>
            <a:ext cx="169862" cy="34925"/>
          </a:xfrm>
          <a:custGeom>
            <a:avLst/>
            <a:gdLst>
              <a:gd name="T0" fmla="*/ 0 w 10"/>
              <a:gd name="T1" fmla="*/ 0 h 2"/>
              <a:gd name="T2" fmla="*/ 1 w 10"/>
              <a:gd name="T3" fmla="*/ 0 h 2"/>
              <a:gd name="T4" fmla="*/ 3 w 10"/>
              <a:gd name="T5" fmla="*/ 1 h 2"/>
              <a:gd name="T6" fmla="*/ 6 w 10"/>
              <a:gd name="T7" fmla="*/ 2 h 2"/>
              <a:gd name="T8" fmla="*/ 10 w 10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0" y="0"/>
                </a:moveTo>
                <a:lnTo>
                  <a:pt x="1" y="0"/>
                </a:lnTo>
                <a:lnTo>
                  <a:pt x="3" y="1"/>
                </a:lnTo>
                <a:lnTo>
                  <a:pt x="6" y="2"/>
                </a:lnTo>
                <a:lnTo>
                  <a:pt x="10" y="2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4" name="Freeform 154"/>
          <p:cNvSpPr>
            <a:spLocks/>
          </p:cNvSpPr>
          <p:nvPr/>
        </p:nvSpPr>
        <p:spPr bwMode="auto">
          <a:xfrm>
            <a:off x="3081338" y="3397250"/>
            <a:ext cx="1057275" cy="511175"/>
          </a:xfrm>
          <a:custGeom>
            <a:avLst/>
            <a:gdLst>
              <a:gd name="T0" fmla="*/ 62 w 62"/>
              <a:gd name="T1" fmla="*/ 0 h 30"/>
              <a:gd name="T2" fmla="*/ 61 w 62"/>
              <a:gd name="T3" fmla="*/ 1 h 30"/>
              <a:gd name="T4" fmla="*/ 58 w 62"/>
              <a:gd name="T5" fmla="*/ 3 h 30"/>
              <a:gd name="T6" fmla="*/ 54 w 62"/>
              <a:gd name="T7" fmla="*/ 4 h 30"/>
              <a:gd name="T8" fmla="*/ 49 w 62"/>
              <a:gd name="T9" fmla="*/ 7 h 30"/>
              <a:gd name="T10" fmla="*/ 45 w 62"/>
              <a:gd name="T11" fmla="*/ 9 h 30"/>
              <a:gd name="T12" fmla="*/ 40 w 62"/>
              <a:gd name="T13" fmla="*/ 12 h 30"/>
              <a:gd name="T14" fmla="*/ 36 w 62"/>
              <a:gd name="T15" fmla="*/ 14 h 30"/>
              <a:gd name="T16" fmla="*/ 33 w 62"/>
              <a:gd name="T17" fmla="*/ 16 h 30"/>
              <a:gd name="T18" fmla="*/ 27 w 62"/>
              <a:gd name="T19" fmla="*/ 20 h 30"/>
              <a:gd name="T20" fmla="*/ 18 w 62"/>
              <a:gd name="T21" fmla="*/ 25 h 30"/>
              <a:gd name="T22" fmla="*/ 8 w 62"/>
              <a:gd name="T23" fmla="*/ 28 h 30"/>
              <a:gd name="T24" fmla="*/ 0 w 62"/>
              <a:gd name="T2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30">
                <a:moveTo>
                  <a:pt x="62" y="0"/>
                </a:moveTo>
                <a:lnTo>
                  <a:pt x="61" y="1"/>
                </a:lnTo>
                <a:lnTo>
                  <a:pt x="58" y="3"/>
                </a:lnTo>
                <a:lnTo>
                  <a:pt x="54" y="4"/>
                </a:lnTo>
                <a:lnTo>
                  <a:pt x="49" y="7"/>
                </a:lnTo>
                <a:lnTo>
                  <a:pt x="45" y="9"/>
                </a:lnTo>
                <a:lnTo>
                  <a:pt x="40" y="12"/>
                </a:lnTo>
                <a:lnTo>
                  <a:pt x="36" y="14"/>
                </a:lnTo>
                <a:lnTo>
                  <a:pt x="33" y="16"/>
                </a:lnTo>
                <a:lnTo>
                  <a:pt x="27" y="20"/>
                </a:lnTo>
                <a:lnTo>
                  <a:pt x="18" y="25"/>
                </a:lnTo>
                <a:lnTo>
                  <a:pt x="8" y="28"/>
                </a:lnTo>
                <a:lnTo>
                  <a:pt x="0" y="3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5" name="Freeform 155"/>
          <p:cNvSpPr>
            <a:spLocks/>
          </p:cNvSpPr>
          <p:nvPr/>
        </p:nvSpPr>
        <p:spPr bwMode="auto">
          <a:xfrm>
            <a:off x="3063875" y="3498850"/>
            <a:ext cx="1074738" cy="784225"/>
          </a:xfrm>
          <a:custGeom>
            <a:avLst/>
            <a:gdLst>
              <a:gd name="T0" fmla="*/ 63 w 63"/>
              <a:gd name="T1" fmla="*/ 0 h 46"/>
              <a:gd name="T2" fmla="*/ 62 w 63"/>
              <a:gd name="T3" fmla="*/ 1 h 46"/>
              <a:gd name="T4" fmla="*/ 59 w 63"/>
              <a:gd name="T5" fmla="*/ 3 h 46"/>
              <a:gd name="T6" fmla="*/ 55 w 63"/>
              <a:gd name="T7" fmla="*/ 5 h 46"/>
              <a:gd name="T8" fmla="*/ 50 w 63"/>
              <a:gd name="T9" fmla="*/ 8 h 46"/>
              <a:gd name="T10" fmla="*/ 45 w 63"/>
              <a:gd name="T11" fmla="*/ 12 h 46"/>
              <a:gd name="T12" fmla="*/ 39 w 63"/>
              <a:gd name="T13" fmla="*/ 16 h 46"/>
              <a:gd name="T14" fmla="*/ 34 w 63"/>
              <a:gd name="T15" fmla="*/ 20 h 46"/>
              <a:gd name="T16" fmla="*/ 30 w 63"/>
              <a:gd name="T17" fmla="*/ 25 h 46"/>
              <a:gd name="T18" fmla="*/ 22 w 63"/>
              <a:gd name="T19" fmla="*/ 33 h 46"/>
              <a:gd name="T20" fmla="*/ 14 w 63"/>
              <a:gd name="T21" fmla="*/ 40 h 46"/>
              <a:gd name="T22" fmla="*/ 7 w 63"/>
              <a:gd name="T23" fmla="*/ 45 h 46"/>
              <a:gd name="T24" fmla="*/ 0 w 63"/>
              <a:gd name="T2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46">
                <a:moveTo>
                  <a:pt x="63" y="0"/>
                </a:moveTo>
                <a:lnTo>
                  <a:pt x="62" y="1"/>
                </a:lnTo>
                <a:lnTo>
                  <a:pt x="59" y="3"/>
                </a:lnTo>
                <a:lnTo>
                  <a:pt x="55" y="5"/>
                </a:lnTo>
                <a:lnTo>
                  <a:pt x="50" y="8"/>
                </a:lnTo>
                <a:lnTo>
                  <a:pt x="45" y="12"/>
                </a:lnTo>
                <a:lnTo>
                  <a:pt x="39" y="16"/>
                </a:lnTo>
                <a:lnTo>
                  <a:pt x="34" y="20"/>
                </a:lnTo>
                <a:lnTo>
                  <a:pt x="30" y="25"/>
                </a:lnTo>
                <a:lnTo>
                  <a:pt x="22" y="33"/>
                </a:lnTo>
                <a:lnTo>
                  <a:pt x="14" y="40"/>
                </a:lnTo>
                <a:lnTo>
                  <a:pt x="7" y="45"/>
                </a:lnTo>
                <a:lnTo>
                  <a:pt x="0" y="46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6" name="Freeform 156"/>
          <p:cNvSpPr>
            <a:spLocks/>
          </p:cNvSpPr>
          <p:nvPr/>
        </p:nvSpPr>
        <p:spPr bwMode="auto">
          <a:xfrm>
            <a:off x="3063875" y="3652838"/>
            <a:ext cx="1074738" cy="1022350"/>
          </a:xfrm>
          <a:custGeom>
            <a:avLst/>
            <a:gdLst>
              <a:gd name="T0" fmla="*/ 63 w 63"/>
              <a:gd name="T1" fmla="*/ 0 h 60"/>
              <a:gd name="T2" fmla="*/ 62 w 63"/>
              <a:gd name="T3" fmla="*/ 1 h 60"/>
              <a:gd name="T4" fmla="*/ 59 w 63"/>
              <a:gd name="T5" fmla="*/ 3 h 60"/>
              <a:gd name="T6" fmla="*/ 56 w 63"/>
              <a:gd name="T7" fmla="*/ 6 h 60"/>
              <a:gd name="T8" fmla="*/ 52 w 63"/>
              <a:gd name="T9" fmla="*/ 10 h 60"/>
              <a:gd name="T10" fmla="*/ 47 w 63"/>
              <a:gd name="T11" fmla="*/ 15 h 60"/>
              <a:gd name="T12" fmla="*/ 42 w 63"/>
              <a:gd name="T13" fmla="*/ 21 h 60"/>
              <a:gd name="T14" fmla="*/ 37 w 63"/>
              <a:gd name="T15" fmla="*/ 29 h 60"/>
              <a:gd name="T16" fmla="*/ 31 w 63"/>
              <a:gd name="T17" fmla="*/ 37 h 60"/>
              <a:gd name="T18" fmla="*/ 25 w 63"/>
              <a:gd name="T19" fmla="*/ 47 h 60"/>
              <a:gd name="T20" fmla="*/ 18 w 63"/>
              <a:gd name="T21" fmla="*/ 54 h 60"/>
              <a:gd name="T22" fmla="*/ 10 w 63"/>
              <a:gd name="T23" fmla="*/ 59 h 60"/>
              <a:gd name="T24" fmla="*/ 0 w 63"/>
              <a:gd name="T2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0">
                <a:moveTo>
                  <a:pt x="63" y="0"/>
                </a:moveTo>
                <a:lnTo>
                  <a:pt x="62" y="1"/>
                </a:lnTo>
                <a:lnTo>
                  <a:pt x="59" y="3"/>
                </a:lnTo>
                <a:lnTo>
                  <a:pt x="56" y="6"/>
                </a:lnTo>
                <a:lnTo>
                  <a:pt x="52" y="10"/>
                </a:lnTo>
                <a:lnTo>
                  <a:pt x="47" y="15"/>
                </a:lnTo>
                <a:lnTo>
                  <a:pt x="42" y="21"/>
                </a:lnTo>
                <a:lnTo>
                  <a:pt x="37" y="29"/>
                </a:lnTo>
                <a:lnTo>
                  <a:pt x="31" y="37"/>
                </a:lnTo>
                <a:lnTo>
                  <a:pt x="25" y="47"/>
                </a:lnTo>
                <a:lnTo>
                  <a:pt x="18" y="54"/>
                </a:lnTo>
                <a:lnTo>
                  <a:pt x="10" y="59"/>
                </a:lnTo>
                <a:lnTo>
                  <a:pt x="0" y="6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7" name="Freeform 157"/>
          <p:cNvSpPr>
            <a:spLocks/>
          </p:cNvSpPr>
          <p:nvPr/>
        </p:nvSpPr>
        <p:spPr bwMode="auto">
          <a:xfrm>
            <a:off x="3063875" y="3875088"/>
            <a:ext cx="1074738" cy="987425"/>
          </a:xfrm>
          <a:custGeom>
            <a:avLst/>
            <a:gdLst>
              <a:gd name="T0" fmla="*/ 63 w 63"/>
              <a:gd name="T1" fmla="*/ 0 h 58"/>
              <a:gd name="T2" fmla="*/ 60 w 63"/>
              <a:gd name="T3" fmla="*/ 4 h 58"/>
              <a:gd name="T4" fmla="*/ 56 w 63"/>
              <a:gd name="T5" fmla="*/ 10 h 58"/>
              <a:gd name="T6" fmla="*/ 50 w 63"/>
              <a:gd name="T7" fmla="*/ 18 h 58"/>
              <a:gd name="T8" fmla="*/ 44 w 63"/>
              <a:gd name="T9" fmla="*/ 30 h 58"/>
              <a:gd name="T10" fmla="*/ 42 w 63"/>
              <a:gd name="T11" fmla="*/ 34 h 58"/>
              <a:gd name="T12" fmla="*/ 39 w 63"/>
              <a:gd name="T13" fmla="*/ 38 h 58"/>
              <a:gd name="T14" fmla="*/ 36 w 63"/>
              <a:gd name="T15" fmla="*/ 42 h 58"/>
              <a:gd name="T16" fmla="*/ 32 w 63"/>
              <a:gd name="T17" fmla="*/ 47 h 58"/>
              <a:gd name="T18" fmla="*/ 26 w 63"/>
              <a:gd name="T19" fmla="*/ 51 h 58"/>
              <a:gd name="T20" fmla="*/ 19 w 63"/>
              <a:gd name="T21" fmla="*/ 55 h 58"/>
              <a:gd name="T22" fmla="*/ 11 w 63"/>
              <a:gd name="T23" fmla="*/ 57 h 58"/>
              <a:gd name="T24" fmla="*/ 0 w 63"/>
              <a:gd name="T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58">
                <a:moveTo>
                  <a:pt x="63" y="0"/>
                </a:moveTo>
                <a:lnTo>
                  <a:pt x="60" y="4"/>
                </a:lnTo>
                <a:lnTo>
                  <a:pt x="56" y="10"/>
                </a:lnTo>
                <a:lnTo>
                  <a:pt x="50" y="18"/>
                </a:lnTo>
                <a:lnTo>
                  <a:pt x="44" y="30"/>
                </a:lnTo>
                <a:lnTo>
                  <a:pt x="42" y="34"/>
                </a:lnTo>
                <a:lnTo>
                  <a:pt x="39" y="38"/>
                </a:lnTo>
                <a:lnTo>
                  <a:pt x="36" y="42"/>
                </a:lnTo>
                <a:lnTo>
                  <a:pt x="32" y="47"/>
                </a:lnTo>
                <a:lnTo>
                  <a:pt x="26" y="51"/>
                </a:lnTo>
                <a:lnTo>
                  <a:pt x="19" y="55"/>
                </a:lnTo>
                <a:lnTo>
                  <a:pt x="11" y="57"/>
                </a:lnTo>
                <a:lnTo>
                  <a:pt x="0" y="5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8" name="Freeform 158"/>
          <p:cNvSpPr>
            <a:spLocks/>
          </p:cNvSpPr>
          <p:nvPr/>
        </p:nvSpPr>
        <p:spPr bwMode="auto">
          <a:xfrm>
            <a:off x="3063875" y="4214813"/>
            <a:ext cx="1074738" cy="766762"/>
          </a:xfrm>
          <a:custGeom>
            <a:avLst/>
            <a:gdLst>
              <a:gd name="T0" fmla="*/ 63 w 63"/>
              <a:gd name="T1" fmla="*/ 0 h 45"/>
              <a:gd name="T2" fmla="*/ 62 w 63"/>
              <a:gd name="T3" fmla="*/ 3 h 45"/>
              <a:gd name="T4" fmla="*/ 60 w 63"/>
              <a:gd name="T5" fmla="*/ 9 h 45"/>
              <a:gd name="T6" fmla="*/ 55 w 63"/>
              <a:gd name="T7" fmla="*/ 16 h 45"/>
              <a:gd name="T8" fmla="*/ 49 w 63"/>
              <a:gd name="T9" fmla="*/ 24 h 45"/>
              <a:gd name="T10" fmla="*/ 41 w 63"/>
              <a:gd name="T11" fmla="*/ 32 h 45"/>
              <a:gd name="T12" fmla="*/ 30 w 63"/>
              <a:gd name="T13" fmla="*/ 38 h 45"/>
              <a:gd name="T14" fmla="*/ 17 w 63"/>
              <a:gd name="T15" fmla="*/ 43 h 45"/>
              <a:gd name="T16" fmla="*/ 0 w 63"/>
              <a:gd name="T1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5">
                <a:moveTo>
                  <a:pt x="63" y="0"/>
                </a:moveTo>
                <a:lnTo>
                  <a:pt x="62" y="3"/>
                </a:lnTo>
                <a:lnTo>
                  <a:pt x="60" y="9"/>
                </a:lnTo>
                <a:lnTo>
                  <a:pt x="55" y="16"/>
                </a:lnTo>
                <a:lnTo>
                  <a:pt x="49" y="24"/>
                </a:lnTo>
                <a:lnTo>
                  <a:pt x="41" y="32"/>
                </a:lnTo>
                <a:lnTo>
                  <a:pt x="30" y="38"/>
                </a:lnTo>
                <a:lnTo>
                  <a:pt x="17" y="43"/>
                </a:lnTo>
                <a:lnTo>
                  <a:pt x="0" y="4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399" name="Freeform 159"/>
          <p:cNvSpPr>
            <a:spLocks/>
          </p:cNvSpPr>
          <p:nvPr/>
        </p:nvSpPr>
        <p:spPr bwMode="auto">
          <a:xfrm>
            <a:off x="3063875" y="4641850"/>
            <a:ext cx="1074738" cy="425450"/>
          </a:xfrm>
          <a:custGeom>
            <a:avLst/>
            <a:gdLst>
              <a:gd name="T0" fmla="*/ 63 w 63"/>
              <a:gd name="T1" fmla="*/ 0 h 25"/>
              <a:gd name="T2" fmla="*/ 61 w 63"/>
              <a:gd name="T3" fmla="*/ 2 h 25"/>
              <a:gd name="T4" fmla="*/ 57 w 63"/>
              <a:gd name="T5" fmla="*/ 5 h 25"/>
              <a:gd name="T6" fmla="*/ 52 w 63"/>
              <a:gd name="T7" fmla="*/ 10 h 25"/>
              <a:gd name="T8" fmla="*/ 45 w 63"/>
              <a:gd name="T9" fmla="*/ 14 h 25"/>
              <a:gd name="T10" fmla="*/ 36 w 63"/>
              <a:gd name="T11" fmla="*/ 18 h 25"/>
              <a:gd name="T12" fmla="*/ 26 w 63"/>
              <a:gd name="T13" fmla="*/ 22 h 25"/>
              <a:gd name="T14" fmla="*/ 14 w 63"/>
              <a:gd name="T15" fmla="*/ 24 h 25"/>
              <a:gd name="T16" fmla="*/ 0 w 63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25">
                <a:moveTo>
                  <a:pt x="63" y="0"/>
                </a:moveTo>
                <a:lnTo>
                  <a:pt x="61" y="2"/>
                </a:lnTo>
                <a:lnTo>
                  <a:pt x="57" y="5"/>
                </a:lnTo>
                <a:lnTo>
                  <a:pt x="52" y="10"/>
                </a:lnTo>
                <a:lnTo>
                  <a:pt x="45" y="14"/>
                </a:lnTo>
                <a:lnTo>
                  <a:pt x="36" y="18"/>
                </a:lnTo>
                <a:lnTo>
                  <a:pt x="26" y="22"/>
                </a:lnTo>
                <a:lnTo>
                  <a:pt x="14" y="24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0" name="Freeform 160"/>
          <p:cNvSpPr>
            <a:spLocks/>
          </p:cNvSpPr>
          <p:nvPr/>
        </p:nvSpPr>
        <p:spPr bwMode="auto">
          <a:xfrm>
            <a:off x="3063875" y="4829175"/>
            <a:ext cx="1074738" cy="306388"/>
          </a:xfrm>
          <a:custGeom>
            <a:avLst/>
            <a:gdLst>
              <a:gd name="T0" fmla="*/ 63 w 63"/>
              <a:gd name="T1" fmla="*/ 0 h 18"/>
              <a:gd name="T2" fmla="*/ 61 w 63"/>
              <a:gd name="T3" fmla="*/ 1 h 18"/>
              <a:gd name="T4" fmla="*/ 58 w 63"/>
              <a:gd name="T5" fmla="*/ 3 h 18"/>
              <a:gd name="T6" fmla="*/ 52 w 63"/>
              <a:gd name="T7" fmla="*/ 6 h 18"/>
              <a:gd name="T8" fmla="*/ 44 w 63"/>
              <a:gd name="T9" fmla="*/ 9 h 18"/>
              <a:gd name="T10" fmla="*/ 35 w 63"/>
              <a:gd name="T11" fmla="*/ 13 h 18"/>
              <a:gd name="T12" fmla="*/ 25 w 63"/>
              <a:gd name="T13" fmla="*/ 15 h 18"/>
              <a:gd name="T14" fmla="*/ 13 w 63"/>
              <a:gd name="T15" fmla="*/ 17 h 18"/>
              <a:gd name="T16" fmla="*/ 0 w 63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8">
                <a:moveTo>
                  <a:pt x="63" y="0"/>
                </a:moveTo>
                <a:lnTo>
                  <a:pt x="61" y="1"/>
                </a:lnTo>
                <a:lnTo>
                  <a:pt x="58" y="3"/>
                </a:lnTo>
                <a:lnTo>
                  <a:pt x="52" y="6"/>
                </a:lnTo>
                <a:lnTo>
                  <a:pt x="44" y="9"/>
                </a:lnTo>
                <a:lnTo>
                  <a:pt x="35" y="13"/>
                </a:lnTo>
                <a:lnTo>
                  <a:pt x="25" y="15"/>
                </a:lnTo>
                <a:lnTo>
                  <a:pt x="13" y="17"/>
                </a:lnTo>
                <a:lnTo>
                  <a:pt x="0" y="1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1" name="Freeform 161"/>
          <p:cNvSpPr>
            <a:spLocks/>
          </p:cNvSpPr>
          <p:nvPr/>
        </p:nvSpPr>
        <p:spPr bwMode="auto">
          <a:xfrm>
            <a:off x="3063875" y="4965700"/>
            <a:ext cx="1074738" cy="220663"/>
          </a:xfrm>
          <a:custGeom>
            <a:avLst/>
            <a:gdLst>
              <a:gd name="T0" fmla="*/ 63 w 63"/>
              <a:gd name="T1" fmla="*/ 0 h 13"/>
              <a:gd name="T2" fmla="*/ 61 w 63"/>
              <a:gd name="T3" fmla="*/ 1 h 13"/>
              <a:gd name="T4" fmla="*/ 58 w 63"/>
              <a:gd name="T5" fmla="*/ 2 h 13"/>
              <a:gd name="T6" fmla="*/ 52 w 63"/>
              <a:gd name="T7" fmla="*/ 4 h 13"/>
              <a:gd name="T8" fmla="*/ 45 w 63"/>
              <a:gd name="T9" fmla="*/ 7 h 13"/>
              <a:gd name="T10" fmla="*/ 35 w 63"/>
              <a:gd name="T11" fmla="*/ 9 h 13"/>
              <a:gd name="T12" fmla="*/ 25 w 63"/>
              <a:gd name="T13" fmla="*/ 11 h 13"/>
              <a:gd name="T14" fmla="*/ 13 w 63"/>
              <a:gd name="T15" fmla="*/ 13 h 13"/>
              <a:gd name="T16" fmla="*/ 0 w 63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3">
                <a:moveTo>
                  <a:pt x="63" y="0"/>
                </a:moveTo>
                <a:lnTo>
                  <a:pt x="61" y="1"/>
                </a:lnTo>
                <a:lnTo>
                  <a:pt x="58" y="2"/>
                </a:lnTo>
                <a:lnTo>
                  <a:pt x="52" y="4"/>
                </a:lnTo>
                <a:lnTo>
                  <a:pt x="45" y="7"/>
                </a:lnTo>
                <a:lnTo>
                  <a:pt x="35" y="9"/>
                </a:lnTo>
                <a:lnTo>
                  <a:pt x="25" y="11"/>
                </a:lnTo>
                <a:lnTo>
                  <a:pt x="13" y="13"/>
                </a:lnTo>
                <a:lnTo>
                  <a:pt x="0" y="13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2" name="Freeform 162"/>
          <p:cNvSpPr>
            <a:spLocks/>
          </p:cNvSpPr>
          <p:nvPr/>
        </p:nvSpPr>
        <p:spPr bwMode="auto">
          <a:xfrm>
            <a:off x="3063875" y="5049838"/>
            <a:ext cx="1074738" cy="187325"/>
          </a:xfrm>
          <a:custGeom>
            <a:avLst/>
            <a:gdLst>
              <a:gd name="T0" fmla="*/ 63 w 63"/>
              <a:gd name="T1" fmla="*/ 0 h 11"/>
              <a:gd name="T2" fmla="*/ 61 w 63"/>
              <a:gd name="T3" fmla="*/ 1 h 11"/>
              <a:gd name="T4" fmla="*/ 58 w 63"/>
              <a:gd name="T5" fmla="*/ 2 h 11"/>
              <a:gd name="T6" fmla="*/ 53 w 63"/>
              <a:gd name="T7" fmla="*/ 4 h 11"/>
              <a:gd name="T8" fmla="*/ 46 w 63"/>
              <a:gd name="T9" fmla="*/ 5 h 11"/>
              <a:gd name="T10" fmla="*/ 36 w 63"/>
              <a:gd name="T11" fmla="*/ 7 h 11"/>
              <a:gd name="T12" fmla="*/ 26 w 63"/>
              <a:gd name="T13" fmla="*/ 9 h 11"/>
              <a:gd name="T14" fmla="*/ 14 w 63"/>
              <a:gd name="T15" fmla="*/ 10 h 11"/>
              <a:gd name="T16" fmla="*/ 0 w 63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1">
                <a:moveTo>
                  <a:pt x="63" y="0"/>
                </a:moveTo>
                <a:lnTo>
                  <a:pt x="61" y="1"/>
                </a:lnTo>
                <a:lnTo>
                  <a:pt x="58" y="2"/>
                </a:lnTo>
                <a:lnTo>
                  <a:pt x="53" y="4"/>
                </a:lnTo>
                <a:lnTo>
                  <a:pt x="46" y="5"/>
                </a:lnTo>
                <a:lnTo>
                  <a:pt x="36" y="7"/>
                </a:lnTo>
                <a:lnTo>
                  <a:pt x="26" y="9"/>
                </a:lnTo>
                <a:lnTo>
                  <a:pt x="14" y="10"/>
                </a:lnTo>
                <a:lnTo>
                  <a:pt x="0" y="11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3" name="Freeform 163"/>
          <p:cNvSpPr>
            <a:spLocks/>
          </p:cNvSpPr>
          <p:nvPr/>
        </p:nvSpPr>
        <p:spPr bwMode="auto">
          <a:xfrm>
            <a:off x="3063875" y="5135563"/>
            <a:ext cx="1074738" cy="152400"/>
          </a:xfrm>
          <a:custGeom>
            <a:avLst/>
            <a:gdLst>
              <a:gd name="T0" fmla="*/ 63 w 63"/>
              <a:gd name="T1" fmla="*/ 0 h 9"/>
              <a:gd name="T2" fmla="*/ 61 w 63"/>
              <a:gd name="T3" fmla="*/ 0 h 9"/>
              <a:gd name="T4" fmla="*/ 56 w 63"/>
              <a:gd name="T5" fmla="*/ 1 h 9"/>
              <a:gd name="T6" fmla="*/ 49 w 63"/>
              <a:gd name="T7" fmla="*/ 3 h 9"/>
              <a:gd name="T8" fmla="*/ 41 w 63"/>
              <a:gd name="T9" fmla="*/ 4 h 9"/>
              <a:gd name="T10" fmla="*/ 31 w 63"/>
              <a:gd name="T11" fmla="*/ 6 h 9"/>
              <a:gd name="T12" fmla="*/ 21 w 63"/>
              <a:gd name="T13" fmla="*/ 7 h 9"/>
              <a:gd name="T14" fmla="*/ 10 w 63"/>
              <a:gd name="T15" fmla="*/ 8 h 9"/>
              <a:gd name="T16" fmla="*/ 0 w 63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63" y="0"/>
                </a:moveTo>
                <a:lnTo>
                  <a:pt x="61" y="0"/>
                </a:lnTo>
                <a:lnTo>
                  <a:pt x="56" y="1"/>
                </a:lnTo>
                <a:lnTo>
                  <a:pt x="49" y="3"/>
                </a:lnTo>
                <a:lnTo>
                  <a:pt x="41" y="4"/>
                </a:lnTo>
                <a:lnTo>
                  <a:pt x="31" y="6"/>
                </a:lnTo>
                <a:lnTo>
                  <a:pt x="21" y="7"/>
                </a:lnTo>
                <a:lnTo>
                  <a:pt x="10" y="8"/>
                </a:lnTo>
                <a:lnTo>
                  <a:pt x="0" y="9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4" name="Freeform 164"/>
          <p:cNvSpPr>
            <a:spLocks/>
          </p:cNvSpPr>
          <p:nvPr/>
        </p:nvSpPr>
        <p:spPr bwMode="auto">
          <a:xfrm>
            <a:off x="3063875" y="5186363"/>
            <a:ext cx="1074738" cy="136525"/>
          </a:xfrm>
          <a:custGeom>
            <a:avLst/>
            <a:gdLst>
              <a:gd name="T0" fmla="*/ 63 w 63"/>
              <a:gd name="T1" fmla="*/ 0 h 8"/>
              <a:gd name="T2" fmla="*/ 61 w 63"/>
              <a:gd name="T3" fmla="*/ 1 h 8"/>
              <a:gd name="T4" fmla="*/ 57 w 63"/>
              <a:gd name="T5" fmla="*/ 2 h 8"/>
              <a:gd name="T6" fmla="*/ 51 w 63"/>
              <a:gd name="T7" fmla="*/ 3 h 8"/>
              <a:gd name="T8" fmla="*/ 42 w 63"/>
              <a:gd name="T9" fmla="*/ 4 h 8"/>
              <a:gd name="T10" fmla="*/ 33 w 63"/>
              <a:gd name="T11" fmla="*/ 5 h 8"/>
              <a:gd name="T12" fmla="*/ 22 w 63"/>
              <a:gd name="T13" fmla="*/ 7 h 8"/>
              <a:gd name="T14" fmla="*/ 11 w 63"/>
              <a:gd name="T15" fmla="*/ 7 h 8"/>
              <a:gd name="T16" fmla="*/ 0 w 63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8">
                <a:moveTo>
                  <a:pt x="63" y="0"/>
                </a:moveTo>
                <a:lnTo>
                  <a:pt x="61" y="1"/>
                </a:lnTo>
                <a:lnTo>
                  <a:pt x="57" y="2"/>
                </a:lnTo>
                <a:lnTo>
                  <a:pt x="51" y="3"/>
                </a:lnTo>
                <a:lnTo>
                  <a:pt x="42" y="4"/>
                </a:lnTo>
                <a:lnTo>
                  <a:pt x="33" y="5"/>
                </a:lnTo>
                <a:lnTo>
                  <a:pt x="22" y="7"/>
                </a:lnTo>
                <a:lnTo>
                  <a:pt x="11" y="7"/>
                </a:lnTo>
                <a:lnTo>
                  <a:pt x="0" y="8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5" name="Freeform 165"/>
          <p:cNvSpPr>
            <a:spLocks/>
          </p:cNvSpPr>
          <p:nvPr/>
        </p:nvSpPr>
        <p:spPr bwMode="auto">
          <a:xfrm>
            <a:off x="3063875" y="5237163"/>
            <a:ext cx="1074738" cy="119062"/>
          </a:xfrm>
          <a:custGeom>
            <a:avLst/>
            <a:gdLst>
              <a:gd name="T0" fmla="*/ 63 w 63"/>
              <a:gd name="T1" fmla="*/ 0 h 7"/>
              <a:gd name="T2" fmla="*/ 61 w 63"/>
              <a:gd name="T3" fmla="*/ 0 h 7"/>
              <a:gd name="T4" fmla="*/ 56 w 63"/>
              <a:gd name="T5" fmla="*/ 1 h 7"/>
              <a:gd name="T6" fmla="*/ 49 w 63"/>
              <a:gd name="T7" fmla="*/ 2 h 7"/>
              <a:gd name="T8" fmla="*/ 41 w 63"/>
              <a:gd name="T9" fmla="*/ 3 h 7"/>
              <a:gd name="T10" fmla="*/ 31 w 63"/>
              <a:gd name="T11" fmla="*/ 5 h 7"/>
              <a:gd name="T12" fmla="*/ 20 w 63"/>
              <a:gd name="T13" fmla="*/ 6 h 7"/>
              <a:gd name="T14" fmla="*/ 10 w 63"/>
              <a:gd name="T15" fmla="*/ 7 h 7"/>
              <a:gd name="T16" fmla="*/ 0 w 63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7">
                <a:moveTo>
                  <a:pt x="63" y="0"/>
                </a:moveTo>
                <a:lnTo>
                  <a:pt x="61" y="0"/>
                </a:lnTo>
                <a:lnTo>
                  <a:pt x="56" y="1"/>
                </a:lnTo>
                <a:lnTo>
                  <a:pt x="49" y="2"/>
                </a:lnTo>
                <a:lnTo>
                  <a:pt x="41" y="3"/>
                </a:lnTo>
                <a:lnTo>
                  <a:pt x="31" y="5"/>
                </a:lnTo>
                <a:lnTo>
                  <a:pt x="20" y="6"/>
                </a:lnTo>
                <a:lnTo>
                  <a:pt x="10" y="7"/>
                </a:lnTo>
                <a:lnTo>
                  <a:pt x="0" y="7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6" name="Freeform 166"/>
          <p:cNvSpPr>
            <a:spLocks/>
          </p:cNvSpPr>
          <p:nvPr/>
        </p:nvSpPr>
        <p:spPr bwMode="auto">
          <a:xfrm>
            <a:off x="3490913" y="5272088"/>
            <a:ext cx="630237" cy="101600"/>
          </a:xfrm>
          <a:custGeom>
            <a:avLst/>
            <a:gdLst>
              <a:gd name="T0" fmla="*/ 37 w 37"/>
              <a:gd name="T1" fmla="*/ 0 h 6"/>
              <a:gd name="T2" fmla="*/ 36 w 37"/>
              <a:gd name="T3" fmla="*/ 0 h 6"/>
              <a:gd name="T4" fmla="*/ 33 w 37"/>
              <a:gd name="T5" fmla="*/ 1 h 6"/>
              <a:gd name="T6" fmla="*/ 29 w 37"/>
              <a:gd name="T7" fmla="*/ 2 h 6"/>
              <a:gd name="T8" fmla="*/ 23 w 37"/>
              <a:gd name="T9" fmla="*/ 3 h 6"/>
              <a:gd name="T10" fmla="*/ 17 w 37"/>
              <a:gd name="T11" fmla="*/ 4 h 6"/>
              <a:gd name="T12" fmla="*/ 11 w 37"/>
              <a:gd name="T13" fmla="*/ 5 h 6"/>
              <a:gd name="T14" fmla="*/ 5 w 37"/>
              <a:gd name="T15" fmla="*/ 6 h 6"/>
              <a:gd name="T16" fmla="*/ 0 w 37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6">
                <a:moveTo>
                  <a:pt x="37" y="0"/>
                </a:moveTo>
                <a:lnTo>
                  <a:pt x="36" y="0"/>
                </a:lnTo>
                <a:lnTo>
                  <a:pt x="33" y="1"/>
                </a:lnTo>
                <a:lnTo>
                  <a:pt x="29" y="2"/>
                </a:lnTo>
                <a:lnTo>
                  <a:pt x="23" y="3"/>
                </a:lnTo>
                <a:lnTo>
                  <a:pt x="17" y="4"/>
                </a:lnTo>
                <a:lnTo>
                  <a:pt x="11" y="5"/>
                </a:lnTo>
                <a:lnTo>
                  <a:pt x="5" y="6"/>
                </a:lnTo>
                <a:lnTo>
                  <a:pt x="0" y="6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7" name="Freeform 167"/>
          <p:cNvSpPr>
            <a:spLocks/>
          </p:cNvSpPr>
          <p:nvPr/>
        </p:nvSpPr>
        <p:spPr bwMode="auto">
          <a:xfrm>
            <a:off x="3746500" y="5322888"/>
            <a:ext cx="374650" cy="50800"/>
          </a:xfrm>
          <a:custGeom>
            <a:avLst/>
            <a:gdLst>
              <a:gd name="T0" fmla="*/ 22 w 22"/>
              <a:gd name="T1" fmla="*/ 0 h 3"/>
              <a:gd name="T2" fmla="*/ 21 w 22"/>
              <a:gd name="T3" fmla="*/ 0 h 3"/>
              <a:gd name="T4" fmla="*/ 19 w 22"/>
              <a:gd name="T5" fmla="*/ 0 h 3"/>
              <a:gd name="T6" fmla="*/ 16 w 22"/>
              <a:gd name="T7" fmla="*/ 1 h 3"/>
              <a:gd name="T8" fmla="*/ 13 w 22"/>
              <a:gd name="T9" fmla="*/ 2 h 3"/>
              <a:gd name="T10" fmla="*/ 9 w 22"/>
              <a:gd name="T11" fmla="*/ 2 h 3"/>
              <a:gd name="T12" fmla="*/ 5 w 22"/>
              <a:gd name="T13" fmla="*/ 3 h 3"/>
              <a:gd name="T14" fmla="*/ 2 w 22"/>
              <a:gd name="T15" fmla="*/ 3 h 3"/>
              <a:gd name="T16" fmla="*/ 0 w 22"/>
              <a:gd name="T1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3">
                <a:moveTo>
                  <a:pt x="22" y="0"/>
                </a:moveTo>
                <a:lnTo>
                  <a:pt x="21" y="0"/>
                </a:lnTo>
                <a:lnTo>
                  <a:pt x="19" y="0"/>
                </a:lnTo>
                <a:lnTo>
                  <a:pt x="16" y="1"/>
                </a:lnTo>
                <a:lnTo>
                  <a:pt x="13" y="2"/>
                </a:lnTo>
                <a:lnTo>
                  <a:pt x="9" y="2"/>
                </a:lnTo>
                <a:lnTo>
                  <a:pt x="5" y="3"/>
                </a:lnTo>
                <a:lnTo>
                  <a:pt x="2" y="3"/>
                </a:lnTo>
                <a:lnTo>
                  <a:pt x="0" y="3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8" name="Freeform 168"/>
          <p:cNvSpPr>
            <a:spLocks/>
          </p:cNvSpPr>
          <p:nvPr/>
        </p:nvSpPr>
        <p:spPr bwMode="auto">
          <a:xfrm>
            <a:off x="3967163" y="5356225"/>
            <a:ext cx="171450" cy="34925"/>
          </a:xfrm>
          <a:custGeom>
            <a:avLst/>
            <a:gdLst>
              <a:gd name="T0" fmla="*/ 10 w 10"/>
              <a:gd name="T1" fmla="*/ 0 h 2"/>
              <a:gd name="T2" fmla="*/ 9 w 10"/>
              <a:gd name="T3" fmla="*/ 0 h 2"/>
              <a:gd name="T4" fmla="*/ 6 w 10"/>
              <a:gd name="T5" fmla="*/ 1 h 2"/>
              <a:gd name="T6" fmla="*/ 3 w 10"/>
              <a:gd name="T7" fmla="*/ 2 h 2"/>
              <a:gd name="T8" fmla="*/ 0 w 10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lnTo>
                  <a:pt x="9" y="0"/>
                </a:lnTo>
                <a:lnTo>
                  <a:pt x="6" y="1"/>
                </a:lnTo>
                <a:lnTo>
                  <a:pt x="3" y="2"/>
                </a:lnTo>
                <a:lnTo>
                  <a:pt x="0" y="2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09" name="Rectangle 169"/>
          <p:cNvSpPr>
            <a:spLocks noChangeArrowheads="1"/>
          </p:cNvSpPr>
          <p:nvPr/>
        </p:nvSpPr>
        <p:spPr bwMode="auto">
          <a:xfrm>
            <a:off x="1770063" y="3106738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0" name="Rectangle 170"/>
          <p:cNvSpPr>
            <a:spLocks noChangeArrowheads="1"/>
          </p:cNvSpPr>
          <p:nvPr/>
        </p:nvSpPr>
        <p:spPr bwMode="auto">
          <a:xfrm>
            <a:off x="1770063" y="3652838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1" name="Rectangle 171"/>
          <p:cNvSpPr>
            <a:spLocks noChangeArrowheads="1"/>
          </p:cNvSpPr>
          <p:nvPr/>
        </p:nvSpPr>
        <p:spPr bwMode="auto">
          <a:xfrm>
            <a:off x="1684338" y="4725988"/>
            <a:ext cx="1158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2" name="Rectangle 172"/>
          <p:cNvSpPr>
            <a:spLocks noChangeArrowheads="1"/>
          </p:cNvSpPr>
          <p:nvPr/>
        </p:nvSpPr>
        <p:spPr bwMode="auto">
          <a:xfrm>
            <a:off x="1684338" y="5254625"/>
            <a:ext cx="1158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3" name="Rectangle 173"/>
          <p:cNvSpPr>
            <a:spLocks noChangeArrowheads="1"/>
          </p:cNvSpPr>
          <p:nvPr/>
        </p:nvSpPr>
        <p:spPr bwMode="auto">
          <a:xfrm>
            <a:off x="1906588" y="5492750"/>
            <a:ext cx="1158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4" name="Rectangle 174"/>
          <p:cNvSpPr>
            <a:spLocks noChangeArrowheads="1"/>
          </p:cNvSpPr>
          <p:nvPr/>
        </p:nvSpPr>
        <p:spPr bwMode="auto">
          <a:xfrm>
            <a:off x="2433638" y="5492750"/>
            <a:ext cx="1158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5" name="Rectangle 175"/>
          <p:cNvSpPr>
            <a:spLocks noChangeArrowheads="1"/>
          </p:cNvSpPr>
          <p:nvPr/>
        </p:nvSpPr>
        <p:spPr bwMode="auto">
          <a:xfrm>
            <a:off x="3575050" y="54927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16" name="Rectangle 176"/>
          <p:cNvSpPr>
            <a:spLocks noChangeArrowheads="1"/>
          </p:cNvSpPr>
          <p:nvPr/>
        </p:nvSpPr>
        <p:spPr bwMode="auto">
          <a:xfrm>
            <a:off x="4103688" y="54927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20" name="Rectangle 180"/>
          <p:cNvSpPr>
            <a:spLocks noChangeArrowheads="1"/>
          </p:cNvSpPr>
          <p:nvPr/>
        </p:nvSpPr>
        <p:spPr bwMode="auto">
          <a:xfrm>
            <a:off x="5219700" y="4725988"/>
            <a:ext cx="1158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21" name="Rectangle 181"/>
          <p:cNvSpPr>
            <a:spLocks noChangeArrowheads="1"/>
          </p:cNvSpPr>
          <p:nvPr/>
        </p:nvSpPr>
        <p:spPr bwMode="auto">
          <a:xfrm>
            <a:off x="5219700" y="5272088"/>
            <a:ext cx="1158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22" name="Rectangle 182"/>
          <p:cNvSpPr>
            <a:spLocks noChangeArrowheads="1"/>
          </p:cNvSpPr>
          <p:nvPr/>
        </p:nvSpPr>
        <p:spPr bwMode="auto">
          <a:xfrm>
            <a:off x="5424488" y="3108325"/>
            <a:ext cx="2351087" cy="2368550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50423" name="Freeform 183"/>
          <p:cNvSpPr>
            <a:spLocks/>
          </p:cNvSpPr>
          <p:nvPr/>
        </p:nvSpPr>
        <p:spPr bwMode="auto">
          <a:xfrm>
            <a:off x="5543550" y="3498850"/>
            <a:ext cx="1073150" cy="801688"/>
          </a:xfrm>
          <a:custGeom>
            <a:avLst/>
            <a:gdLst>
              <a:gd name="T0" fmla="*/ 0 w 63"/>
              <a:gd name="T1" fmla="*/ 0 h 47"/>
              <a:gd name="T2" fmla="*/ 1 w 63"/>
              <a:gd name="T3" fmla="*/ 1 h 47"/>
              <a:gd name="T4" fmla="*/ 4 w 63"/>
              <a:gd name="T5" fmla="*/ 3 h 47"/>
              <a:gd name="T6" fmla="*/ 8 w 63"/>
              <a:gd name="T7" fmla="*/ 5 h 47"/>
              <a:gd name="T8" fmla="*/ 13 w 63"/>
              <a:gd name="T9" fmla="*/ 9 h 47"/>
              <a:gd name="T10" fmla="*/ 18 w 63"/>
              <a:gd name="T11" fmla="*/ 12 h 47"/>
              <a:gd name="T12" fmla="*/ 23 w 63"/>
              <a:gd name="T13" fmla="*/ 16 h 47"/>
              <a:gd name="T14" fmla="*/ 28 w 63"/>
              <a:gd name="T15" fmla="*/ 21 h 47"/>
              <a:gd name="T16" fmla="*/ 33 w 63"/>
              <a:gd name="T17" fmla="*/ 25 h 47"/>
              <a:gd name="T18" fmla="*/ 41 w 63"/>
              <a:gd name="T19" fmla="*/ 33 h 47"/>
              <a:gd name="T20" fmla="*/ 48 w 63"/>
              <a:gd name="T21" fmla="*/ 40 h 47"/>
              <a:gd name="T22" fmla="*/ 55 w 63"/>
              <a:gd name="T23" fmla="*/ 45 h 47"/>
              <a:gd name="T24" fmla="*/ 63 w 63"/>
              <a:gd name="T2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47">
                <a:moveTo>
                  <a:pt x="0" y="0"/>
                </a:moveTo>
                <a:lnTo>
                  <a:pt x="1" y="1"/>
                </a:lnTo>
                <a:lnTo>
                  <a:pt x="4" y="3"/>
                </a:lnTo>
                <a:lnTo>
                  <a:pt x="8" y="5"/>
                </a:lnTo>
                <a:lnTo>
                  <a:pt x="13" y="9"/>
                </a:lnTo>
                <a:lnTo>
                  <a:pt x="18" y="12"/>
                </a:lnTo>
                <a:lnTo>
                  <a:pt x="23" y="16"/>
                </a:lnTo>
                <a:lnTo>
                  <a:pt x="28" y="21"/>
                </a:lnTo>
                <a:lnTo>
                  <a:pt x="33" y="25"/>
                </a:lnTo>
                <a:lnTo>
                  <a:pt x="41" y="33"/>
                </a:lnTo>
                <a:lnTo>
                  <a:pt x="48" y="40"/>
                </a:lnTo>
                <a:lnTo>
                  <a:pt x="55" y="45"/>
                </a:lnTo>
                <a:lnTo>
                  <a:pt x="63" y="47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24" name="Freeform 184"/>
          <p:cNvSpPr>
            <a:spLocks/>
          </p:cNvSpPr>
          <p:nvPr/>
        </p:nvSpPr>
        <p:spPr bwMode="auto">
          <a:xfrm>
            <a:off x="6599238" y="3498850"/>
            <a:ext cx="1090612" cy="801688"/>
          </a:xfrm>
          <a:custGeom>
            <a:avLst/>
            <a:gdLst>
              <a:gd name="T0" fmla="*/ 64 w 64"/>
              <a:gd name="T1" fmla="*/ 0 h 47"/>
              <a:gd name="T2" fmla="*/ 62 w 64"/>
              <a:gd name="T3" fmla="*/ 1 h 47"/>
              <a:gd name="T4" fmla="*/ 59 w 64"/>
              <a:gd name="T5" fmla="*/ 3 h 47"/>
              <a:gd name="T6" fmla="*/ 55 w 64"/>
              <a:gd name="T7" fmla="*/ 5 h 47"/>
              <a:gd name="T8" fmla="*/ 50 w 64"/>
              <a:gd name="T9" fmla="*/ 9 h 47"/>
              <a:gd name="T10" fmla="*/ 45 w 64"/>
              <a:gd name="T11" fmla="*/ 12 h 47"/>
              <a:gd name="T12" fmla="*/ 40 w 64"/>
              <a:gd name="T13" fmla="*/ 16 h 47"/>
              <a:gd name="T14" fmla="*/ 35 w 64"/>
              <a:gd name="T15" fmla="*/ 21 h 47"/>
              <a:gd name="T16" fmla="*/ 30 w 64"/>
              <a:gd name="T17" fmla="*/ 25 h 47"/>
              <a:gd name="T18" fmla="*/ 22 w 64"/>
              <a:gd name="T19" fmla="*/ 33 h 47"/>
              <a:gd name="T20" fmla="*/ 15 w 64"/>
              <a:gd name="T21" fmla="*/ 40 h 47"/>
              <a:gd name="T22" fmla="*/ 8 w 64"/>
              <a:gd name="T23" fmla="*/ 45 h 47"/>
              <a:gd name="T24" fmla="*/ 0 w 64"/>
              <a:gd name="T2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47">
                <a:moveTo>
                  <a:pt x="64" y="0"/>
                </a:moveTo>
                <a:lnTo>
                  <a:pt x="62" y="1"/>
                </a:lnTo>
                <a:lnTo>
                  <a:pt x="59" y="3"/>
                </a:lnTo>
                <a:lnTo>
                  <a:pt x="55" y="5"/>
                </a:lnTo>
                <a:lnTo>
                  <a:pt x="50" y="9"/>
                </a:lnTo>
                <a:lnTo>
                  <a:pt x="45" y="12"/>
                </a:lnTo>
                <a:lnTo>
                  <a:pt x="40" y="16"/>
                </a:lnTo>
                <a:lnTo>
                  <a:pt x="35" y="21"/>
                </a:lnTo>
                <a:lnTo>
                  <a:pt x="30" y="25"/>
                </a:lnTo>
                <a:lnTo>
                  <a:pt x="22" y="33"/>
                </a:lnTo>
                <a:lnTo>
                  <a:pt x="15" y="40"/>
                </a:lnTo>
                <a:lnTo>
                  <a:pt x="8" y="45"/>
                </a:lnTo>
                <a:lnTo>
                  <a:pt x="0" y="47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26" name="Line 186"/>
          <p:cNvSpPr>
            <a:spLocks noChangeShapeType="1"/>
          </p:cNvSpPr>
          <p:nvPr/>
        </p:nvSpPr>
        <p:spPr bwMode="auto">
          <a:xfrm flipV="1">
            <a:off x="7673975" y="5424488"/>
            <a:ext cx="1588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27" name="Line 187"/>
          <p:cNvSpPr>
            <a:spLocks noChangeShapeType="1"/>
          </p:cNvSpPr>
          <p:nvPr/>
        </p:nvSpPr>
        <p:spPr bwMode="auto">
          <a:xfrm flipV="1">
            <a:off x="7400925" y="5424488"/>
            <a:ext cx="1588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28" name="Line 188"/>
          <p:cNvSpPr>
            <a:spLocks noChangeShapeType="1"/>
          </p:cNvSpPr>
          <p:nvPr/>
        </p:nvSpPr>
        <p:spPr bwMode="auto">
          <a:xfrm flipV="1">
            <a:off x="7145338" y="5424488"/>
            <a:ext cx="1587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29" name="Line 189"/>
          <p:cNvSpPr>
            <a:spLocks noChangeShapeType="1"/>
          </p:cNvSpPr>
          <p:nvPr/>
        </p:nvSpPr>
        <p:spPr bwMode="auto">
          <a:xfrm flipV="1">
            <a:off x="6872288" y="5424488"/>
            <a:ext cx="1587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0" name="Line 190"/>
          <p:cNvSpPr>
            <a:spLocks noChangeShapeType="1"/>
          </p:cNvSpPr>
          <p:nvPr/>
        </p:nvSpPr>
        <p:spPr bwMode="auto">
          <a:xfrm flipH="1" flipV="1">
            <a:off x="6599238" y="3108325"/>
            <a:ext cx="17462" cy="2368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1" name="Line 191"/>
          <p:cNvSpPr>
            <a:spLocks noChangeShapeType="1"/>
          </p:cNvSpPr>
          <p:nvPr/>
        </p:nvSpPr>
        <p:spPr bwMode="auto">
          <a:xfrm flipV="1">
            <a:off x="6343650" y="5424488"/>
            <a:ext cx="1588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2" name="Line 192"/>
          <p:cNvSpPr>
            <a:spLocks noChangeShapeType="1"/>
          </p:cNvSpPr>
          <p:nvPr/>
        </p:nvSpPr>
        <p:spPr bwMode="auto">
          <a:xfrm flipV="1">
            <a:off x="6072188" y="5424488"/>
            <a:ext cx="1587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3" name="Line 193"/>
          <p:cNvSpPr>
            <a:spLocks noChangeShapeType="1"/>
          </p:cNvSpPr>
          <p:nvPr/>
        </p:nvSpPr>
        <p:spPr bwMode="auto">
          <a:xfrm flipV="1">
            <a:off x="5816600" y="5424488"/>
            <a:ext cx="1588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4" name="Line 194"/>
          <p:cNvSpPr>
            <a:spLocks noChangeShapeType="1"/>
          </p:cNvSpPr>
          <p:nvPr/>
        </p:nvSpPr>
        <p:spPr bwMode="auto">
          <a:xfrm flipV="1">
            <a:off x="5543550" y="5424488"/>
            <a:ext cx="1588" cy="523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5" name="Line 195"/>
          <p:cNvSpPr>
            <a:spLocks noChangeShapeType="1"/>
          </p:cNvSpPr>
          <p:nvPr/>
        </p:nvSpPr>
        <p:spPr bwMode="auto">
          <a:xfrm>
            <a:off x="5441950" y="4300538"/>
            <a:ext cx="23336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6" name="Rectangle 196"/>
          <p:cNvSpPr>
            <a:spLocks noChangeArrowheads="1"/>
          </p:cNvSpPr>
          <p:nvPr/>
        </p:nvSpPr>
        <p:spPr bwMode="auto">
          <a:xfrm>
            <a:off x="7826375" y="4181475"/>
            <a:ext cx="61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37" name="Rectangle 197"/>
          <p:cNvSpPr>
            <a:spLocks noChangeArrowheads="1"/>
          </p:cNvSpPr>
          <p:nvPr/>
        </p:nvSpPr>
        <p:spPr bwMode="auto">
          <a:xfrm>
            <a:off x="6583363" y="2886075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38" name="Line 198"/>
          <p:cNvSpPr>
            <a:spLocks noChangeShapeType="1"/>
          </p:cNvSpPr>
          <p:nvPr/>
        </p:nvSpPr>
        <p:spPr bwMode="auto">
          <a:xfrm flipV="1">
            <a:off x="7673975" y="3108325"/>
            <a:ext cx="1588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39" name="Line 199"/>
          <p:cNvSpPr>
            <a:spLocks noChangeShapeType="1"/>
          </p:cNvSpPr>
          <p:nvPr/>
        </p:nvSpPr>
        <p:spPr bwMode="auto">
          <a:xfrm flipV="1">
            <a:off x="7400925" y="3108325"/>
            <a:ext cx="1588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0" name="Line 200"/>
          <p:cNvSpPr>
            <a:spLocks noChangeShapeType="1"/>
          </p:cNvSpPr>
          <p:nvPr/>
        </p:nvSpPr>
        <p:spPr bwMode="auto">
          <a:xfrm flipV="1">
            <a:off x="7145338" y="3108325"/>
            <a:ext cx="1587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1" name="Line 201"/>
          <p:cNvSpPr>
            <a:spLocks noChangeShapeType="1"/>
          </p:cNvSpPr>
          <p:nvPr/>
        </p:nvSpPr>
        <p:spPr bwMode="auto">
          <a:xfrm flipV="1">
            <a:off x="6872288" y="3108325"/>
            <a:ext cx="1587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2" name="Line 202"/>
          <p:cNvSpPr>
            <a:spLocks noChangeShapeType="1"/>
          </p:cNvSpPr>
          <p:nvPr/>
        </p:nvSpPr>
        <p:spPr bwMode="auto">
          <a:xfrm flipV="1">
            <a:off x="6343650" y="3108325"/>
            <a:ext cx="1588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3" name="Line 203"/>
          <p:cNvSpPr>
            <a:spLocks noChangeShapeType="1"/>
          </p:cNvSpPr>
          <p:nvPr/>
        </p:nvSpPr>
        <p:spPr bwMode="auto">
          <a:xfrm flipV="1">
            <a:off x="6072188" y="3108325"/>
            <a:ext cx="1587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4" name="Line 204"/>
          <p:cNvSpPr>
            <a:spLocks noChangeShapeType="1"/>
          </p:cNvSpPr>
          <p:nvPr/>
        </p:nvSpPr>
        <p:spPr bwMode="auto">
          <a:xfrm flipV="1">
            <a:off x="5799138" y="3108325"/>
            <a:ext cx="1587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5" name="Line 205"/>
          <p:cNvSpPr>
            <a:spLocks noChangeShapeType="1"/>
          </p:cNvSpPr>
          <p:nvPr/>
        </p:nvSpPr>
        <p:spPr bwMode="auto">
          <a:xfrm flipV="1">
            <a:off x="5543550" y="3108325"/>
            <a:ext cx="1588" cy="508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6" name="Line 206"/>
          <p:cNvSpPr>
            <a:spLocks noChangeShapeType="1"/>
          </p:cNvSpPr>
          <p:nvPr/>
        </p:nvSpPr>
        <p:spPr bwMode="auto">
          <a:xfrm flipH="1">
            <a:off x="5441950" y="3227388"/>
            <a:ext cx="333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7" name="Line 207"/>
          <p:cNvSpPr>
            <a:spLocks noChangeShapeType="1"/>
          </p:cNvSpPr>
          <p:nvPr/>
        </p:nvSpPr>
        <p:spPr bwMode="auto">
          <a:xfrm flipH="1">
            <a:off x="5441950" y="3482975"/>
            <a:ext cx="333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8" name="Line 208"/>
          <p:cNvSpPr>
            <a:spLocks noChangeShapeType="1"/>
          </p:cNvSpPr>
          <p:nvPr/>
        </p:nvSpPr>
        <p:spPr bwMode="auto">
          <a:xfrm flipH="1">
            <a:off x="5441950" y="3754438"/>
            <a:ext cx="333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49" name="Line 209"/>
          <p:cNvSpPr>
            <a:spLocks noChangeShapeType="1"/>
          </p:cNvSpPr>
          <p:nvPr/>
        </p:nvSpPr>
        <p:spPr bwMode="auto">
          <a:xfrm flipH="1">
            <a:off x="5441950" y="4027488"/>
            <a:ext cx="333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0" name="Line 210"/>
          <p:cNvSpPr>
            <a:spLocks noChangeShapeType="1"/>
          </p:cNvSpPr>
          <p:nvPr/>
        </p:nvSpPr>
        <p:spPr bwMode="auto">
          <a:xfrm flipH="1">
            <a:off x="5441950" y="4556125"/>
            <a:ext cx="333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1" name="Line 211"/>
          <p:cNvSpPr>
            <a:spLocks noChangeShapeType="1"/>
          </p:cNvSpPr>
          <p:nvPr/>
        </p:nvSpPr>
        <p:spPr bwMode="auto">
          <a:xfrm flipH="1">
            <a:off x="5441950" y="4829175"/>
            <a:ext cx="333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2" name="Line 212"/>
          <p:cNvSpPr>
            <a:spLocks noChangeShapeType="1"/>
          </p:cNvSpPr>
          <p:nvPr/>
        </p:nvSpPr>
        <p:spPr bwMode="auto">
          <a:xfrm flipH="1">
            <a:off x="5441950" y="5100638"/>
            <a:ext cx="333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3" name="Line 213"/>
          <p:cNvSpPr>
            <a:spLocks noChangeShapeType="1"/>
          </p:cNvSpPr>
          <p:nvPr/>
        </p:nvSpPr>
        <p:spPr bwMode="auto">
          <a:xfrm flipH="1">
            <a:off x="5441950" y="5356225"/>
            <a:ext cx="333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4" name="Line 214"/>
          <p:cNvSpPr>
            <a:spLocks noChangeShapeType="1"/>
          </p:cNvSpPr>
          <p:nvPr/>
        </p:nvSpPr>
        <p:spPr bwMode="auto">
          <a:xfrm flipH="1">
            <a:off x="7724775" y="3227388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5" name="Line 215"/>
          <p:cNvSpPr>
            <a:spLocks noChangeShapeType="1"/>
          </p:cNvSpPr>
          <p:nvPr/>
        </p:nvSpPr>
        <p:spPr bwMode="auto">
          <a:xfrm flipH="1">
            <a:off x="7724775" y="348297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6" name="Line 216"/>
          <p:cNvSpPr>
            <a:spLocks noChangeShapeType="1"/>
          </p:cNvSpPr>
          <p:nvPr/>
        </p:nvSpPr>
        <p:spPr bwMode="auto">
          <a:xfrm flipH="1">
            <a:off x="7724775" y="3754438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7" name="Line 217"/>
          <p:cNvSpPr>
            <a:spLocks noChangeShapeType="1"/>
          </p:cNvSpPr>
          <p:nvPr/>
        </p:nvSpPr>
        <p:spPr bwMode="auto">
          <a:xfrm flipH="1">
            <a:off x="7724775" y="4027488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8" name="Line 218"/>
          <p:cNvSpPr>
            <a:spLocks noChangeShapeType="1"/>
          </p:cNvSpPr>
          <p:nvPr/>
        </p:nvSpPr>
        <p:spPr bwMode="auto">
          <a:xfrm flipH="1">
            <a:off x="7724775" y="45561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59" name="Line 219"/>
          <p:cNvSpPr>
            <a:spLocks noChangeShapeType="1"/>
          </p:cNvSpPr>
          <p:nvPr/>
        </p:nvSpPr>
        <p:spPr bwMode="auto">
          <a:xfrm flipH="1">
            <a:off x="7724775" y="482917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60" name="Line 220"/>
          <p:cNvSpPr>
            <a:spLocks noChangeShapeType="1"/>
          </p:cNvSpPr>
          <p:nvPr/>
        </p:nvSpPr>
        <p:spPr bwMode="auto">
          <a:xfrm flipH="1">
            <a:off x="7724775" y="5100638"/>
            <a:ext cx="508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61" name="Line 221"/>
          <p:cNvSpPr>
            <a:spLocks noChangeShapeType="1"/>
          </p:cNvSpPr>
          <p:nvPr/>
        </p:nvSpPr>
        <p:spPr bwMode="auto">
          <a:xfrm flipH="1">
            <a:off x="7724775" y="5356225"/>
            <a:ext cx="508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62" name="Freeform 222"/>
          <p:cNvSpPr>
            <a:spLocks/>
          </p:cNvSpPr>
          <p:nvPr/>
        </p:nvSpPr>
        <p:spPr bwMode="auto">
          <a:xfrm>
            <a:off x="5526088" y="3890963"/>
            <a:ext cx="1090612" cy="1006475"/>
          </a:xfrm>
          <a:custGeom>
            <a:avLst/>
            <a:gdLst>
              <a:gd name="T0" fmla="*/ 0 w 64"/>
              <a:gd name="T1" fmla="*/ 0 h 59"/>
              <a:gd name="T2" fmla="*/ 3 w 64"/>
              <a:gd name="T3" fmla="*/ 4 h 59"/>
              <a:gd name="T4" fmla="*/ 7 w 64"/>
              <a:gd name="T5" fmla="*/ 9 h 59"/>
              <a:gd name="T6" fmla="*/ 12 w 64"/>
              <a:gd name="T7" fmla="*/ 18 h 59"/>
              <a:gd name="T8" fmla="*/ 18 w 64"/>
              <a:gd name="T9" fmla="*/ 29 h 59"/>
              <a:gd name="T10" fmla="*/ 20 w 64"/>
              <a:gd name="T11" fmla="*/ 33 h 59"/>
              <a:gd name="T12" fmla="*/ 23 w 64"/>
              <a:gd name="T13" fmla="*/ 37 h 59"/>
              <a:gd name="T14" fmla="*/ 26 w 64"/>
              <a:gd name="T15" fmla="*/ 42 h 59"/>
              <a:gd name="T16" fmla="*/ 31 w 64"/>
              <a:gd name="T17" fmla="*/ 47 h 59"/>
              <a:gd name="T18" fmla="*/ 37 w 64"/>
              <a:gd name="T19" fmla="*/ 52 h 59"/>
              <a:gd name="T20" fmla="*/ 44 w 64"/>
              <a:gd name="T21" fmla="*/ 55 h 59"/>
              <a:gd name="T22" fmla="*/ 53 w 64"/>
              <a:gd name="T23" fmla="*/ 58 h 59"/>
              <a:gd name="T24" fmla="*/ 64 w 64"/>
              <a:gd name="T2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59">
                <a:moveTo>
                  <a:pt x="0" y="0"/>
                </a:moveTo>
                <a:lnTo>
                  <a:pt x="3" y="4"/>
                </a:lnTo>
                <a:lnTo>
                  <a:pt x="7" y="9"/>
                </a:lnTo>
                <a:lnTo>
                  <a:pt x="12" y="18"/>
                </a:lnTo>
                <a:lnTo>
                  <a:pt x="18" y="29"/>
                </a:lnTo>
                <a:lnTo>
                  <a:pt x="20" y="33"/>
                </a:lnTo>
                <a:lnTo>
                  <a:pt x="23" y="37"/>
                </a:lnTo>
                <a:lnTo>
                  <a:pt x="26" y="42"/>
                </a:lnTo>
                <a:lnTo>
                  <a:pt x="31" y="47"/>
                </a:lnTo>
                <a:lnTo>
                  <a:pt x="37" y="52"/>
                </a:lnTo>
                <a:lnTo>
                  <a:pt x="44" y="55"/>
                </a:lnTo>
                <a:lnTo>
                  <a:pt x="53" y="58"/>
                </a:lnTo>
                <a:lnTo>
                  <a:pt x="64" y="59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63" name="Rectangle 223"/>
          <p:cNvSpPr>
            <a:spLocks noChangeArrowheads="1"/>
          </p:cNvSpPr>
          <p:nvPr/>
        </p:nvSpPr>
        <p:spPr bwMode="auto">
          <a:xfrm>
            <a:off x="5305425" y="31242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4" name="Rectangle 224"/>
          <p:cNvSpPr>
            <a:spLocks noChangeArrowheads="1"/>
          </p:cNvSpPr>
          <p:nvPr/>
        </p:nvSpPr>
        <p:spPr bwMode="auto">
          <a:xfrm>
            <a:off x="5305425" y="3652838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5" name="Rectangle 225"/>
          <p:cNvSpPr>
            <a:spLocks noChangeArrowheads="1"/>
          </p:cNvSpPr>
          <p:nvPr/>
        </p:nvSpPr>
        <p:spPr bwMode="auto">
          <a:xfrm>
            <a:off x="5441950" y="5492750"/>
            <a:ext cx="1158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6" name="Rectangle 226"/>
          <p:cNvSpPr>
            <a:spLocks noChangeArrowheads="1"/>
          </p:cNvSpPr>
          <p:nvPr/>
        </p:nvSpPr>
        <p:spPr bwMode="auto">
          <a:xfrm>
            <a:off x="5969000" y="5492750"/>
            <a:ext cx="1158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-1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7" name="Rectangle 227"/>
          <p:cNvSpPr>
            <a:spLocks noChangeArrowheads="1"/>
          </p:cNvSpPr>
          <p:nvPr/>
        </p:nvSpPr>
        <p:spPr bwMode="auto">
          <a:xfrm>
            <a:off x="7110413" y="54927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8" name="Rectangle 228"/>
          <p:cNvSpPr>
            <a:spLocks noChangeArrowheads="1"/>
          </p:cNvSpPr>
          <p:nvPr/>
        </p:nvSpPr>
        <p:spPr bwMode="auto">
          <a:xfrm>
            <a:off x="7639050" y="54927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69" name="Freeform 229"/>
          <p:cNvSpPr>
            <a:spLocks/>
          </p:cNvSpPr>
          <p:nvPr/>
        </p:nvSpPr>
        <p:spPr bwMode="auto">
          <a:xfrm>
            <a:off x="6616700" y="3890963"/>
            <a:ext cx="1073150" cy="1006475"/>
          </a:xfrm>
          <a:custGeom>
            <a:avLst/>
            <a:gdLst>
              <a:gd name="T0" fmla="*/ 63 w 63"/>
              <a:gd name="T1" fmla="*/ 0 h 59"/>
              <a:gd name="T2" fmla="*/ 60 w 63"/>
              <a:gd name="T3" fmla="*/ 4 h 59"/>
              <a:gd name="T4" fmla="*/ 56 w 63"/>
              <a:gd name="T5" fmla="*/ 9 h 59"/>
              <a:gd name="T6" fmla="*/ 51 w 63"/>
              <a:gd name="T7" fmla="*/ 18 h 59"/>
              <a:gd name="T8" fmla="*/ 45 w 63"/>
              <a:gd name="T9" fmla="*/ 29 h 59"/>
              <a:gd name="T10" fmla="*/ 43 w 63"/>
              <a:gd name="T11" fmla="*/ 33 h 59"/>
              <a:gd name="T12" fmla="*/ 40 w 63"/>
              <a:gd name="T13" fmla="*/ 37 h 59"/>
              <a:gd name="T14" fmla="*/ 37 w 63"/>
              <a:gd name="T15" fmla="*/ 42 h 59"/>
              <a:gd name="T16" fmla="*/ 32 w 63"/>
              <a:gd name="T17" fmla="*/ 47 h 59"/>
              <a:gd name="T18" fmla="*/ 26 w 63"/>
              <a:gd name="T19" fmla="*/ 52 h 59"/>
              <a:gd name="T20" fmla="*/ 19 w 63"/>
              <a:gd name="T21" fmla="*/ 55 h 59"/>
              <a:gd name="T22" fmla="*/ 10 w 63"/>
              <a:gd name="T23" fmla="*/ 58 h 59"/>
              <a:gd name="T24" fmla="*/ 0 w 63"/>
              <a:gd name="T2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59">
                <a:moveTo>
                  <a:pt x="63" y="0"/>
                </a:moveTo>
                <a:lnTo>
                  <a:pt x="60" y="4"/>
                </a:lnTo>
                <a:lnTo>
                  <a:pt x="56" y="9"/>
                </a:lnTo>
                <a:lnTo>
                  <a:pt x="51" y="18"/>
                </a:lnTo>
                <a:lnTo>
                  <a:pt x="45" y="29"/>
                </a:lnTo>
                <a:lnTo>
                  <a:pt x="43" y="33"/>
                </a:lnTo>
                <a:lnTo>
                  <a:pt x="40" y="37"/>
                </a:lnTo>
                <a:lnTo>
                  <a:pt x="37" y="42"/>
                </a:lnTo>
                <a:lnTo>
                  <a:pt x="32" y="47"/>
                </a:lnTo>
                <a:lnTo>
                  <a:pt x="26" y="52"/>
                </a:lnTo>
                <a:lnTo>
                  <a:pt x="19" y="55"/>
                </a:lnTo>
                <a:lnTo>
                  <a:pt x="10" y="58"/>
                </a:lnTo>
                <a:lnTo>
                  <a:pt x="0" y="59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50470" name="Rectangle 230"/>
          <p:cNvSpPr>
            <a:spLocks noChangeArrowheads="1"/>
          </p:cNvSpPr>
          <p:nvPr/>
        </p:nvSpPr>
        <p:spPr bwMode="auto">
          <a:xfrm>
            <a:off x="6003925" y="4437063"/>
            <a:ext cx="61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1" name="Rectangle 231"/>
          <p:cNvSpPr>
            <a:spLocks noChangeArrowheads="1"/>
          </p:cNvSpPr>
          <p:nvPr/>
        </p:nvSpPr>
        <p:spPr bwMode="auto">
          <a:xfrm>
            <a:off x="6054725" y="4437063"/>
            <a:ext cx="219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= 2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2" name="Rectangle 232"/>
          <p:cNvSpPr>
            <a:spLocks noChangeArrowheads="1"/>
          </p:cNvSpPr>
          <p:nvPr/>
        </p:nvSpPr>
        <p:spPr bwMode="auto">
          <a:xfrm>
            <a:off x="6003925" y="3635375"/>
            <a:ext cx="61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3" name="Rectangle 233"/>
          <p:cNvSpPr>
            <a:spLocks noChangeArrowheads="1"/>
          </p:cNvSpPr>
          <p:nvPr/>
        </p:nvSpPr>
        <p:spPr bwMode="auto">
          <a:xfrm>
            <a:off x="6054725" y="3635375"/>
            <a:ext cx="219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TW" altLang="en-US" sz="11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= 4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4" name="Freeform 234"/>
          <p:cNvSpPr>
            <a:spLocks/>
          </p:cNvSpPr>
          <p:nvPr/>
        </p:nvSpPr>
        <p:spPr bwMode="auto">
          <a:xfrm>
            <a:off x="6583363" y="4249738"/>
            <a:ext cx="68262" cy="84137"/>
          </a:xfrm>
          <a:custGeom>
            <a:avLst/>
            <a:gdLst>
              <a:gd name="T0" fmla="*/ 0 w 43"/>
              <a:gd name="T1" fmla="*/ 32 h 53"/>
              <a:gd name="T2" fmla="*/ 0 w 43"/>
              <a:gd name="T3" fmla="*/ 10 h 53"/>
              <a:gd name="T4" fmla="*/ 21 w 43"/>
              <a:gd name="T5" fmla="*/ 0 h 53"/>
              <a:gd name="T6" fmla="*/ 32 w 43"/>
              <a:gd name="T7" fmla="*/ 10 h 53"/>
              <a:gd name="T8" fmla="*/ 43 w 43"/>
              <a:gd name="T9" fmla="*/ 32 h 53"/>
              <a:gd name="T10" fmla="*/ 32 w 43"/>
              <a:gd name="T11" fmla="*/ 43 h 53"/>
              <a:gd name="T12" fmla="*/ 21 w 43"/>
              <a:gd name="T13" fmla="*/ 53 h 53"/>
              <a:gd name="T14" fmla="*/ 0 w 43"/>
              <a:gd name="T15" fmla="*/ 43 h 53"/>
              <a:gd name="T16" fmla="*/ 0 w 43"/>
              <a:gd name="T17" fmla="*/ 32 h 53"/>
              <a:gd name="T18" fmla="*/ 0 w 43"/>
              <a:gd name="T19" fmla="*/ 3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53">
                <a:moveTo>
                  <a:pt x="0" y="32"/>
                </a:moveTo>
                <a:lnTo>
                  <a:pt x="0" y="10"/>
                </a:lnTo>
                <a:lnTo>
                  <a:pt x="21" y="0"/>
                </a:lnTo>
                <a:lnTo>
                  <a:pt x="32" y="10"/>
                </a:lnTo>
                <a:lnTo>
                  <a:pt x="43" y="32"/>
                </a:lnTo>
                <a:lnTo>
                  <a:pt x="32" y="43"/>
                </a:lnTo>
                <a:lnTo>
                  <a:pt x="21" y="53"/>
                </a:lnTo>
                <a:lnTo>
                  <a:pt x="0" y="43"/>
                </a:lnTo>
                <a:lnTo>
                  <a:pt x="0" y="32"/>
                </a:lnTo>
                <a:lnTo>
                  <a:pt x="0" y="32"/>
                </a:lnTo>
                <a:close/>
              </a:path>
            </a:pathLst>
          </a:custGeom>
          <a:solidFill>
            <a:srgbClr val="00A893"/>
          </a:solidFill>
          <a:ln w="0">
            <a:solidFill>
              <a:srgbClr val="00A893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50475" name="Freeform 235"/>
          <p:cNvSpPr>
            <a:spLocks/>
          </p:cNvSpPr>
          <p:nvPr/>
        </p:nvSpPr>
        <p:spPr bwMode="auto">
          <a:xfrm>
            <a:off x="7400925" y="4249738"/>
            <a:ext cx="84138" cy="68262"/>
          </a:xfrm>
          <a:custGeom>
            <a:avLst/>
            <a:gdLst>
              <a:gd name="T0" fmla="*/ 0 w 53"/>
              <a:gd name="T1" fmla="*/ 21 h 43"/>
              <a:gd name="T2" fmla="*/ 11 w 53"/>
              <a:gd name="T3" fmla="*/ 10 h 43"/>
              <a:gd name="T4" fmla="*/ 32 w 53"/>
              <a:gd name="T5" fmla="*/ 0 h 43"/>
              <a:gd name="T6" fmla="*/ 43 w 53"/>
              <a:gd name="T7" fmla="*/ 10 h 43"/>
              <a:gd name="T8" fmla="*/ 53 w 53"/>
              <a:gd name="T9" fmla="*/ 21 h 43"/>
              <a:gd name="T10" fmla="*/ 43 w 53"/>
              <a:gd name="T11" fmla="*/ 43 h 43"/>
              <a:gd name="T12" fmla="*/ 32 w 53"/>
              <a:gd name="T13" fmla="*/ 43 h 43"/>
              <a:gd name="T14" fmla="*/ 11 w 53"/>
              <a:gd name="T15" fmla="*/ 43 h 43"/>
              <a:gd name="T16" fmla="*/ 0 w 53"/>
              <a:gd name="T17" fmla="*/ 21 h 43"/>
              <a:gd name="T18" fmla="*/ 0 w 53"/>
              <a:gd name="T19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3">
                <a:moveTo>
                  <a:pt x="0" y="21"/>
                </a:moveTo>
                <a:lnTo>
                  <a:pt x="11" y="10"/>
                </a:lnTo>
                <a:lnTo>
                  <a:pt x="32" y="0"/>
                </a:lnTo>
                <a:lnTo>
                  <a:pt x="43" y="10"/>
                </a:lnTo>
                <a:lnTo>
                  <a:pt x="53" y="21"/>
                </a:lnTo>
                <a:lnTo>
                  <a:pt x="43" y="43"/>
                </a:lnTo>
                <a:lnTo>
                  <a:pt x="32" y="43"/>
                </a:lnTo>
                <a:lnTo>
                  <a:pt x="11" y="43"/>
                </a:lnTo>
                <a:lnTo>
                  <a:pt x="0" y="21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50476" name="Rectangle 236"/>
          <p:cNvSpPr>
            <a:spLocks noChangeArrowheads="1"/>
          </p:cNvSpPr>
          <p:nvPr/>
        </p:nvSpPr>
        <p:spPr bwMode="auto">
          <a:xfrm>
            <a:off x="6651625" y="4300538"/>
            <a:ext cx="3016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(0, 0)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7" name="Rectangle 237"/>
          <p:cNvSpPr>
            <a:spLocks noChangeArrowheads="1"/>
          </p:cNvSpPr>
          <p:nvPr/>
        </p:nvSpPr>
        <p:spPr bwMode="auto">
          <a:xfrm>
            <a:off x="7042150" y="4078288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(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8" name="Rectangle 238"/>
          <p:cNvSpPr>
            <a:spLocks noChangeArrowheads="1"/>
          </p:cNvSpPr>
          <p:nvPr/>
        </p:nvSpPr>
        <p:spPr bwMode="auto">
          <a:xfrm>
            <a:off x="7145338" y="4078288"/>
            <a:ext cx="2936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itchFamily="18" charset="0"/>
              </a:rPr>
              <a:t>/2, 0)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50479" name="Rectangle 239"/>
          <p:cNvSpPr>
            <a:spLocks noChangeArrowheads="1"/>
          </p:cNvSpPr>
          <p:nvPr/>
        </p:nvSpPr>
        <p:spPr bwMode="auto">
          <a:xfrm>
            <a:off x="7059613" y="4060825"/>
            <a:ext cx="76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>
              <a:latin typeface="Symbol" pitchFamily="18" charset="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7871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Differentials of Two-Variable Functions</a:t>
            </a:r>
          </a:p>
        </p:txBody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function of two variables with continuous first partial derivatives in a region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of the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/>
              <a:t>-plane, then its total differential is: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, we have: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Given a one-parameter family of curves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sym typeface="Symbol" pitchFamily="18" charset="2"/>
              </a:rPr>
              <a:t>,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     we can derive a first order DE.</a:t>
            </a:r>
          </a:p>
        </p:txBody>
      </p:sp>
      <p:graphicFrame>
        <p:nvGraphicFramePr>
          <p:cNvPr id="6676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897089"/>
              </p:ext>
            </p:extLst>
          </p:nvPr>
        </p:nvGraphicFramePr>
        <p:xfrm>
          <a:off x="3251200" y="2708920"/>
          <a:ext cx="2387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2" name="方程式" r:id="rId3" imgW="1193760" imgH="419040" progId="Equation.3">
                  <p:embed/>
                </p:oleObj>
              </mc:Choice>
              <mc:Fallback>
                <p:oleObj name="方程式" r:id="rId3" imgW="11937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2708920"/>
                        <a:ext cx="2387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09240"/>
              </p:ext>
            </p:extLst>
          </p:nvPr>
        </p:nvGraphicFramePr>
        <p:xfrm>
          <a:off x="3454400" y="4149080"/>
          <a:ext cx="2260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3" name="方程式" r:id="rId5" imgW="1130040" imgH="419040" progId="Equation.3">
                  <p:embed/>
                </p:oleObj>
              </mc:Choice>
              <mc:Fallback>
                <p:oleObj name="方程式" r:id="rId5" imgW="1130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400" y="4149080"/>
                        <a:ext cx="2260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29000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5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, then taking the differential gives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</a:t>
            </a:r>
            <a:r>
              <a:rPr lang="en-US" altLang="zh-TW" dirty="0">
                <a:latin typeface="Times New Roman" pitchFamily="18" charset="0"/>
              </a:rPr>
              <a:t>(2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5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(–5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+ 3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Question: can we think reversely?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65442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Exact Equations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differential expression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/>
              <a:t> is an </a:t>
            </a:r>
            <a:r>
              <a:rPr lang="en-US" altLang="zh-TW" b="1" dirty="0"/>
              <a:t>exact differential</a:t>
            </a:r>
            <a:r>
              <a:rPr lang="en-US" altLang="zh-TW" dirty="0"/>
              <a:t> in a region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of the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/>
              <a:t>-plane if it is the total differential of some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A first-order differential equation of the form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said to be an </a:t>
            </a:r>
            <a:r>
              <a:rPr lang="en-US" altLang="zh-TW" b="1" dirty="0"/>
              <a:t>exact equation</a:t>
            </a:r>
            <a:r>
              <a:rPr lang="en-US" altLang="zh-TW" dirty="0"/>
              <a:t> if the expression on the left-hand side is an exact differential.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842888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Criterion for an Exact Differential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be continuous and have continuous first partial derivatives in a rectangular region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defined by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 a necessary and sufficient condition that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/>
              <a:t> be an exact differential is</a:t>
            </a:r>
          </a:p>
        </p:txBody>
      </p:sp>
      <p:graphicFrame>
        <p:nvGraphicFramePr>
          <p:cNvPr id="6707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928406"/>
              </p:ext>
            </p:extLst>
          </p:nvPr>
        </p:nvGraphicFramePr>
        <p:xfrm>
          <a:off x="3491880" y="4005064"/>
          <a:ext cx="1422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6" name="方程式" r:id="rId3" imgW="711000" imgH="419040" progId="Equation.3">
                  <p:embed/>
                </p:oleObj>
              </mc:Choice>
              <mc:Fallback>
                <p:oleObj name="方程式" r:id="rId3" imgW="7110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4005064"/>
                        <a:ext cx="1422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1008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Direction Field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collection of the lineal elements on a rectangular grid on the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/>
              <a:t>-plane is called a direction field or a slope field of the DE </a:t>
            </a:r>
            <a:r>
              <a:rPr lang="en-US" altLang="zh-TW" i="1" dirty="0" err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= 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f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)</a:t>
            </a:r>
            <a:r>
              <a:rPr lang="en-US" altLang="zh-TW" dirty="0">
                <a:sym typeface="Webdings" pitchFamily="18" charset="2"/>
              </a:rPr>
              <a:t>.</a:t>
            </a:r>
          </a:p>
          <a:p>
            <a:pPr eaLnBrk="1" hangingPunct="1"/>
            <a:r>
              <a:rPr lang="en-US" altLang="zh-TW" dirty="0">
                <a:sym typeface="Webdings" pitchFamily="18" charset="2"/>
              </a:rPr>
              <a:t>A single solution curve on the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Webdings" pitchFamily="18" charset="2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Webdings" pitchFamily="18" charset="2"/>
              </a:rPr>
              <a:t>–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Webdings" pitchFamily="18" charset="2"/>
              </a:rPr>
              <a:t>y</a:t>
            </a:r>
            <a:r>
              <a:rPr lang="en-US" altLang="zh-TW" dirty="0">
                <a:sym typeface="Webdings" pitchFamily="18" charset="2"/>
              </a:rPr>
              <a:t> plane will follow the flow pattern of the slope field.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897563" y="3554413"/>
            <a:ext cx="698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4808538" y="3787775"/>
            <a:ext cx="2233612" cy="2247900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6871" name="Freeform 7"/>
          <p:cNvSpPr>
            <a:spLocks/>
          </p:cNvSpPr>
          <p:nvPr/>
        </p:nvSpPr>
        <p:spPr bwMode="auto">
          <a:xfrm>
            <a:off x="5487988" y="3787775"/>
            <a:ext cx="857250" cy="409575"/>
          </a:xfrm>
          <a:custGeom>
            <a:avLst/>
            <a:gdLst>
              <a:gd name="T0" fmla="*/ 0 w 48"/>
              <a:gd name="T1" fmla="*/ 0 h 23"/>
              <a:gd name="T2" fmla="*/ 17859 w 48"/>
              <a:gd name="T3" fmla="*/ 35615 h 23"/>
              <a:gd name="T4" fmla="*/ 53578 w 48"/>
              <a:gd name="T5" fmla="*/ 106846 h 23"/>
              <a:gd name="T6" fmla="*/ 89297 w 48"/>
              <a:gd name="T7" fmla="*/ 178076 h 23"/>
              <a:gd name="T8" fmla="*/ 125016 w 48"/>
              <a:gd name="T9" fmla="*/ 249307 h 23"/>
              <a:gd name="T10" fmla="*/ 178594 w 48"/>
              <a:gd name="T11" fmla="*/ 302729 h 23"/>
              <a:gd name="T12" fmla="*/ 250031 w 48"/>
              <a:gd name="T13" fmla="*/ 356152 h 23"/>
              <a:gd name="T14" fmla="*/ 339328 w 48"/>
              <a:gd name="T15" fmla="*/ 409575 h 23"/>
              <a:gd name="T16" fmla="*/ 428625 w 48"/>
              <a:gd name="T17" fmla="*/ 409575 h 23"/>
              <a:gd name="T18" fmla="*/ 464344 w 48"/>
              <a:gd name="T19" fmla="*/ 409575 h 23"/>
              <a:gd name="T20" fmla="*/ 500063 w 48"/>
              <a:gd name="T21" fmla="*/ 409575 h 23"/>
              <a:gd name="T22" fmla="*/ 553641 w 48"/>
              <a:gd name="T23" fmla="*/ 391767 h 23"/>
              <a:gd name="T24" fmla="*/ 607219 w 48"/>
              <a:gd name="T25" fmla="*/ 356152 h 23"/>
              <a:gd name="T26" fmla="*/ 678656 w 48"/>
              <a:gd name="T27" fmla="*/ 302729 h 23"/>
              <a:gd name="T28" fmla="*/ 732234 w 48"/>
              <a:gd name="T29" fmla="*/ 231499 h 23"/>
              <a:gd name="T30" fmla="*/ 803672 w 48"/>
              <a:gd name="T31" fmla="*/ 124653 h 23"/>
              <a:gd name="T32" fmla="*/ 857250 w 48"/>
              <a:gd name="T33" fmla="*/ 0 h 2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8" h="23">
                <a:moveTo>
                  <a:pt x="0" y="0"/>
                </a:moveTo>
                <a:lnTo>
                  <a:pt x="1" y="2"/>
                </a:lnTo>
                <a:lnTo>
                  <a:pt x="3" y="6"/>
                </a:lnTo>
                <a:lnTo>
                  <a:pt x="5" y="10"/>
                </a:lnTo>
                <a:lnTo>
                  <a:pt x="7" y="14"/>
                </a:lnTo>
                <a:lnTo>
                  <a:pt x="10" y="17"/>
                </a:lnTo>
                <a:lnTo>
                  <a:pt x="14" y="20"/>
                </a:lnTo>
                <a:lnTo>
                  <a:pt x="19" y="23"/>
                </a:lnTo>
                <a:lnTo>
                  <a:pt x="24" y="23"/>
                </a:lnTo>
                <a:lnTo>
                  <a:pt x="26" y="23"/>
                </a:lnTo>
                <a:lnTo>
                  <a:pt x="28" y="23"/>
                </a:lnTo>
                <a:lnTo>
                  <a:pt x="31" y="22"/>
                </a:lnTo>
                <a:lnTo>
                  <a:pt x="34" y="20"/>
                </a:lnTo>
                <a:lnTo>
                  <a:pt x="38" y="17"/>
                </a:lnTo>
                <a:lnTo>
                  <a:pt x="41" y="13"/>
                </a:lnTo>
                <a:lnTo>
                  <a:pt x="45" y="7"/>
                </a:lnTo>
                <a:lnTo>
                  <a:pt x="48" y="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2" name="Freeform 8"/>
          <p:cNvSpPr>
            <a:spLocks/>
          </p:cNvSpPr>
          <p:nvPr/>
        </p:nvSpPr>
        <p:spPr bwMode="auto">
          <a:xfrm>
            <a:off x="5273675" y="3787775"/>
            <a:ext cx="1285875" cy="712788"/>
          </a:xfrm>
          <a:custGeom>
            <a:avLst/>
            <a:gdLst>
              <a:gd name="T0" fmla="*/ 1285875 w 72"/>
              <a:gd name="T1" fmla="*/ 0 h 40"/>
              <a:gd name="T2" fmla="*/ 1285875 w 72"/>
              <a:gd name="T3" fmla="*/ 53459 h 40"/>
              <a:gd name="T4" fmla="*/ 1250156 w 72"/>
              <a:gd name="T5" fmla="*/ 142558 h 40"/>
              <a:gd name="T6" fmla="*/ 1214438 w 72"/>
              <a:gd name="T7" fmla="*/ 249476 h 40"/>
              <a:gd name="T8" fmla="*/ 1143000 w 72"/>
              <a:gd name="T9" fmla="*/ 374214 h 40"/>
              <a:gd name="T10" fmla="*/ 1053703 w 72"/>
              <a:gd name="T11" fmla="*/ 498952 h 40"/>
              <a:gd name="T12" fmla="*/ 946547 w 72"/>
              <a:gd name="T13" fmla="*/ 605870 h 40"/>
              <a:gd name="T14" fmla="*/ 821531 w 72"/>
              <a:gd name="T15" fmla="*/ 694968 h 40"/>
              <a:gd name="T16" fmla="*/ 642938 w 72"/>
              <a:gd name="T17" fmla="*/ 712788 h 40"/>
              <a:gd name="T18" fmla="*/ 607219 w 72"/>
              <a:gd name="T19" fmla="*/ 712788 h 40"/>
              <a:gd name="T20" fmla="*/ 553641 w 72"/>
              <a:gd name="T21" fmla="*/ 712788 h 40"/>
              <a:gd name="T22" fmla="*/ 464344 w 72"/>
              <a:gd name="T23" fmla="*/ 677149 h 40"/>
              <a:gd name="T24" fmla="*/ 375047 w 72"/>
              <a:gd name="T25" fmla="*/ 641509 h 40"/>
              <a:gd name="T26" fmla="*/ 267891 w 72"/>
              <a:gd name="T27" fmla="*/ 552411 h 40"/>
              <a:gd name="T28" fmla="*/ 178594 w 72"/>
              <a:gd name="T29" fmla="*/ 427673 h 40"/>
              <a:gd name="T30" fmla="*/ 71438 w 72"/>
              <a:gd name="T31" fmla="*/ 249476 h 40"/>
              <a:gd name="T32" fmla="*/ 0 w 72"/>
              <a:gd name="T33" fmla="*/ 0 h 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2" h="40">
                <a:moveTo>
                  <a:pt x="72" y="0"/>
                </a:moveTo>
                <a:lnTo>
                  <a:pt x="72" y="3"/>
                </a:lnTo>
                <a:lnTo>
                  <a:pt x="70" y="8"/>
                </a:lnTo>
                <a:lnTo>
                  <a:pt x="68" y="14"/>
                </a:lnTo>
                <a:lnTo>
                  <a:pt x="64" y="21"/>
                </a:lnTo>
                <a:lnTo>
                  <a:pt x="59" y="28"/>
                </a:lnTo>
                <a:lnTo>
                  <a:pt x="53" y="34"/>
                </a:lnTo>
                <a:lnTo>
                  <a:pt x="46" y="39"/>
                </a:lnTo>
                <a:lnTo>
                  <a:pt x="36" y="40"/>
                </a:lnTo>
                <a:lnTo>
                  <a:pt x="34" y="40"/>
                </a:lnTo>
                <a:lnTo>
                  <a:pt x="31" y="40"/>
                </a:lnTo>
                <a:lnTo>
                  <a:pt x="26" y="38"/>
                </a:lnTo>
                <a:lnTo>
                  <a:pt x="21" y="36"/>
                </a:lnTo>
                <a:lnTo>
                  <a:pt x="15" y="31"/>
                </a:lnTo>
                <a:lnTo>
                  <a:pt x="10" y="24"/>
                </a:lnTo>
                <a:lnTo>
                  <a:pt x="4" y="14"/>
                </a:lnTo>
                <a:lnTo>
                  <a:pt x="0" y="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3" name="Freeform 9"/>
          <p:cNvSpPr>
            <a:spLocks/>
          </p:cNvSpPr>
          <p:nvPr/>
        </p:nvSpPr>
        <p:spPr bwMode="auto">
          <a:xfrm>
            <a:off x="5132388" y="3787775"/>
            <a:ext cx="1570037" cy="890588"/>
          </a:xfrm>
          <a:custGeom>
            <a:avLst/>
            <a:gdLst>
              <a:gd name="T0" fmla="*/ 0 w 1330"/>
              <a:gd name="T1" fmla="*/ 0 h 755"/>
              <a:gd name="T2" fmla="*/ 17707 w 1330"/>
              <a:gd name="T3" fmla="*/ 53081 h 755"/>
              <a:gd name="T4" fmla="*/ 35414 w 1330"/>
              <a:gd name="T5" fmla="*/ 160424 h 755"/>
              <a:gd name="T6" fmla="*/ 89716 w 1330"/>
              <a:gd name="T7" fmla="*/ 303154 h 755"/>
              <a:gd name="T8" fmla="*/ 160545 w 1330"/>
              <a:gd name="T9" fmla="*/ 463578 h 755"/>
              <a:gd name="T10" fmla="*/ 250262 w 1330"/>
              <a:gd name="T11" fmla="*/ 624001 h 755"/>
              <a:gd name="T12" fmla="*/ 393099 w 1330"/>
              <a:gd name="T13" fmla="*/ 765552 h 755"/>
              <a:gd name="T14" fmla="*/ 571352 w 1330"/>
              <a:gd name="T15" fmla="*/ 855200 h 755"/>
              <a:gd name="T16" fmla="*/ 785019 w 1330"/>
              <a:gd name="T17" fmla="*/ 890588 h 755"/>
              <a:gd name="T18" fmla="*/ 802726 w 1330"/>
              <a:gd name="T19" fmla="*/ 890588 h 755"/>
              <a:gd name="T20" fmla="*/ 820433 w 1330"/>
              <a:gd name="T21" fmla="*/ 890588 h 755"/>
              <a:gd name="T22" fmla="*/ 892442 w 1330"/>
              <a:gd name="T23" fmla="*/ 890588 h 755"/>
              <a:gd name="T24" fmla="*/ 1027017 w 1330"/>
              <a:gd name="T25" fmla="*/ 855200 h 755"/>
              <a:gd name="T26" fmla="*/ 1107289 w 1330"/>
              <a:gd name="T27" fmla="*/ 818633 h 755"/>
              <a:gd name="T28" fmla="*/ 1195825 w 1330"/>
              <a:gd name="T29" fmla="*/ 765552 h 755"/>
              <a:gd name="T30" fmla="*/ 1248947 w 1330"/>
              <a:gd name="T31" fmla="*/ 712470 h 755"/>
              <a:gd name="T32" fmla="*/ 1319775 w 1330"/>
              <a:gd name="T33" fmla="*/ 641695 h 755"/>
              <a:gd name="T34" fmla="*/ 1374077 w 1330"/>
              <a:gd name="T35" fmla="*/ 552047 h 755"/>
              <a:gd name="T36" fmla="*/ 1480321 w 1330"/>
              <a:gd name="T37" fmla="*/ 320848 h 755"/>
              <a:gd name="T38" fmla="*/ 1534623 w 1330"/>
              <a:gd name="T39" fmla="*/ 160424 h 755"/>
              <a:gd name="T40" fmla="*/ 1570037 w 1330"/>
              <a:gd name="T41" fmla="*/ 0 h 75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330" h="755">
                <a:moveTo>
                  <a:pt x="0" y="0"/>
                </a:moveTo>
                <a:lnTo>
                  <a:pt x="15" y="45"/>
                </a:lnTo>
                <a:lnTo>
                  <a:pt x="30" y="136"/>
                </a:lnTo>
                <a:lnTo>
                  <a:pt x="76" y="257"/>
                </a:lnTo>
                <a:lnTo>
                  <a:pt x="136" y="393"/>
                </a:lnTo>
                <a:lnTo>
                  <a:pt x="212" y="529"/>
                </a:lnTo>
                <a:lnTo>
                  <a:pt x="333" y="649"/>
                </a:lnTo>
                <a:lnTo>
                  <a:pt x="484" y="725"/>
                </a:lnTo>
                <a:lnTo>
                  <a:pt x="665" y="755"/>
                </a:lnTo>
                <a:lnTo>
                  <a:pt x="680" y="755"/>
                </a:lnTo>
                <a:lnTo>
                  <a:pt x="695" y="755"/>
                </a:lnTo>
                <a:lnTo>
                  <a:pt x="756" y="755"/>
                </a:lnTo>
                <a:lnTo>
                  <a:pt x="870" y="725"/>
                </a:lnTo>
                <a:lnTo>
                  <a:pt x="938" y="694"/>
                </a:lnTo>
                <a:lnTo>
                  <a:pt x="1013" y="649"/>
                </a:lnTo>
                <a:lnTo>
                  <a:pt x="1058" y="604"/>
                </a:lnTo>
                <a:lnTo>
                  <a:pt x="1118" y="544"/>
                </a:lnTo>
                <a:lnTo>
                  <a:pt x="1164" y="468"/>
                </a:lnTo>
                <a:lnTo>
                  <a:pt x="1254" y="272"/>
                </a:lnTo>
                <a:lnTo>
                  <a:pt x="1300" y="136"/>
                </a:lnTo>
                <a:lnTo>
                  <a:pt x="1330" y="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4" name="Freeform 10"/>
          <p:cNvSpPr>
            <a:spLocks/>
          </p:cNvSpPr>
          <p:nvPr/>
        </p:nvSpPr>
        <p:spPr bwMode="auto">
          <a:xfrm>
            <a:off x="5916613" y="4286250"/>
            <a:ext cx="1106487" cy="608013"/>
          </a:xfrm>
          <a:custGeom>
            <a:avLst/>
            <a:gdLst>
              <a:gd name="T0" fmla="*/ 1106487 w 937"/>
              <a:gd name="T1" fmla="*/ 0 h 514"/>
              <a:gd name="T2" fmla="*/ 1088774 w 937"/>
              <a:gd name="T3" fmla="*/ 35487 h 514"/>
              <a:gd name="T4" fmla="*/ 1071061 w 937"/>
              <a:gd name="T5" fmla="*/ 107644 h 514"/>
              <a:gd name="T6" fmla="*/ 1053347 w 937"/>
              <a:gd name="T7" fmla="*/ 178619 h 514"/>
              <a:gd name="T8" fmla="*/ 999027 w 937"/>
              <a:gd name="T9" fmla="*/ 268519 h 514"/>
              <a:gd name="T10" fmla="*/ 945887 w 937"/>
              <a:gd name="T11" fmla="*/ 357237 h 514"/>
              <a:gd name="T12" fmla="*/ 875034 w 937"/>
              <a:gd name="T13" fmla="*/ 429394 h 514"/>
              <a:gd name="T14" fmla="*/ 767574 w 937"/>
              <a:gd name="T15" fmla="*/ 500369 h 514"/>
              <a:gd name="T16" fmla="*/ 642400 w 937"/>
              <a:gd name="T17" fmla="*/ 554782 h 514"/>
              <a:gd name="T18" fmla="*/ 410947 w 937"/>
              <a:gd name="T19" fmla="*/ 590269 h 514"/>
              <a:gd name="T20" fmla="*/ 213740 w 937"/>
              <a:gd name="T21" fmla="*/ 608013 h 514"/>
              <a:gd name="T22" fmla="*/ 0 w 937"/>
              <a:gd name="T23" fmla="*/ 608013 h 5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37" h="514">
                <a:moveTo>
                  <a:pt x="937" y="0"/>
                </a:moveTo>
                <a:lnTo>
                  <a:pt x="922" y="30"/>
                </a:lnTo>
                <a:lnTo>
                  <a:pt x="907" y="91"/>
                </a:lnTo>
                <a:lnTo>
                  <a:pt x="892" y="151"/>
                </a:lnTo>
                <a:lnTo>
                  <a:pt x="846" y="227"/>
                </a:lnTo>
                <a:lnTo>
                  <a:pt x="801" y="302"/>
                </a:lnTo>
                <a:lnTo>
                  <a:pt x="741" y="363"/>
                </a:lnTo>
                <a:lnTo>
                  <a:pt x="650" y="423"/>
                </a:lnTo>
                <a:lnTo>
                  <a:pt x="544" y="469"/>
                </a:lnTo>
                <a:lnTo>
                  <a:pt x="348" y="499"/>
                </a:lnTo>
                <a:lnTo>
                  <a:pt x="181" y="514"/>
                </a:lnTo>
                <a:lnTo>
                  <a:pt x="0" y="514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5" name="Freeform 11"/>
          <p:cNvSpPr>
            <a:spLocks/>
          </p:cNvSpPr>
          <p:nvPr/>
        </p:nvSpPr>
        <p:spPr bwMode="auto">
          <a:xfrm>
            <a:off x="4827588" y="4286250"/>
            <a:ext cx="1089025" cy="608013"/>
          </a:xfrm>
          <a:custGeom>
            <a:avLst/>
            <a:gdLst>
              <a:gd name="T0" fmla="*/ 0 w 922"/>
              <a:gd name="T1" fmla="*/ 0 h 514"/>
              <a:gd name="T2" fmla="*/ 17717 w 922"/>
              <a:gd name="T3" fmla="*/ 35487 h 514"/>
              <a:gd name="T4" fmla="*/ 35435 w 922"/>
              <a:gd name="T5" fmla="*/ 107644 h 514"/>
              <a:gd name="T6" fmla="*/ 53152 w 922"/>
              <a:gd name="T7" fmla="*/ 178619 h 514"/>
              <a:gd name="T8" fmla="*/ 89768 w 922"/>
              <a:gd name="T9" fmla="*/ 268519 h 514"/>
              <a:gd name="T10" fmla="*/ 160637 w 922"/>
              <a:gd name="T11" fmla="*/ 357237 h 514"/>
              <a:gd name="T12" fmla="*/ 231506 w 922"/>
              <a:gd name="T13" fmla="*/ 429394 h 514"/>
              <a:gd name="T14" fmla="*/ 338992 w 922"/>
              <a:gd name="T15" fmla="*/ 500369 h 514"/>
              <a:gd name="T16" fmla="*/ 464194 w 922"/>
              <a:gd name="T17" fmla="*/ 554782 h 514"/>
              <a:gd name="T18" fmla="*/ 695700 w 922"/>
              <a:gd name="T19" fmla="*/ 590269 h 514"/>
              <a:gd name="T20" fmla="*/ 892953 w 922"/>
              <a:gd name="T21" fmla="*/ 608013 h 514"/>
              <a:gd name="T22" fmla="*/ 1089025 w 922"/>
              <a:gd name="T23" fmla="*/ 608013 h 5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22" h="514">
                <a:moveTo>
                  <a:pt x="0" y="0"/>
                </a:moveTo>
                <a:lnTo>
                  <a:pt x="15" y="30"/>
                </a:lnTo>
                <a:lnTo>
                  <a:pt x="30" y="91"/>
                </a:lnTo>
                <a:lnTo>
                  <a:pt x="45" y="151"/>
                </a:lnTo>
                <a:lnTo>
                  <a:pt x="76" y="227"/>
                </a:lnTo>
                <a:lnTo>
                  <a:pt x="136" y="302"/>
                </a:lnTo>
                <a:lnTo>
                  <a:pt x="196" y="363"/>
                </a:lnTo>
                <a:lnTo>
                  <a:pt x="287" y="423"/>
                </a:lnTo>
                <a:lnTo>
                  <a:pt x="393" y="469"/>
                </a:lnTo>
                <a:lnTo>
                  <a:pt x="589" y="499"/>
                </a:lnTo>
                <a:lnTo>
                  <a:pt x="756" y="514"/>
                </a:lnTo>
                <a:lnTo>
                  <a:pt x="922" y="514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6" name="Freeform 12"/>
          <p:cNvSpPr>
            <a:spLocks/>
          </p:cNvSpPr>
          <p:nvPr/>
        </p:nvSpPr>
        <p:spPr bwMode="auto">
          <a:xfrm>
            <a:off x="5434013" y="5519738"/>
            <a:ext cx="982662" cy="481012"/>
          </a:xfrm>
          <a:custGeom>
            <a:avLst/>
            <a:gdLst>
              <a:gd name="T0" fmla="*/ 0 w 55"/>
              <a:gd name="T1" fmla="*/ 481012 h 27"/>
              <a:gd name="T2" fmla="*/ 17867 w 55"/>
              <a:gd name="T3" fmla="*/ 445381 h 27"/>
              <a:gd name="T4" fmla="*/ 35733 w 55"/>
              <a:gd name="T5" fmla="*/ 374120 h 27"/>
              <a:gd name="T6" fmla="*/ 71466 w 55"/>
              <a:gd name="T7" fmla="*/ 302859 h 27"/>
              <a:gd name="T8" fmla="*/ 125066 w 55"/>
              <a:gd name="T9" fmla="*/ 213783 h 27"/>
              <a:gd name="T10" fmla="*/ 196532 w 55"/>
              <a:gd name="T11" fmla="*/ 142522 h 27"/>
              <a:gd name="T12" fmla="*/ 285865 w 55"/>
              <a:gd name="T13" fmla="*/ 71261 h 27"/>
              <a:gd name="T14" fmla="*/ 375198 w 55"/>
              <a:gd name="T15" fmla="*/ 17815 h 27"/>
              <a:gd name="T16" fmla="*/ 482398 w 55"/>
              <a:gd name="T17" fmla="*/ 0 h 27"/>
              <a:gd name="T18" fmla="*/ 589597 w 55"/>
              <a:gd name="T19" fmla="*/ 17815 h 27"/>
              <a:gd name="T20" fmla="*/ 696797 w 55"/>
              <a:gd name="T21" fmla="*/ 53446 h 27"/>
              <a:gd name="T22" fmla="*/ 768263 w 55"/>
              <a:gd name="T23" fmla="*/ 124707 h 27"/>
              <a:gd name="T24" fmla="*/ 821863 w 55"/>
              <a:gd name="T25" fmla="*/ 195968 h 27"/>
              <a:gd name="T26" fmla="*/ 875463 w 55"/>
              <a:gd name="T27" fmla="*/ 267229 h 27"/>
              <a:gd name="T28" fmla="*/ 929062 w 55"/>
              <a:gd name="T29" fmla="*/ 356305 h 27"/>
              <a:gd name="T30" fmla="*/ 946929 w 55"/>
              <a:gd name="T31" fmla="*/ 427566 h 27"/>
              <a:gd name="T32" fmla="*/ 982662 w 55"/>
              <a:gd name="T33" fmla="*/ 481012 h 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5" h="27">
                <a:moveTo>
                  <a:pt x="0" y="27"/>
                </a:moveTo>
                <a:lnTo>
                  <a:pt x="1" y="25"/>
                </a:lnTo>
                <a:lnTo>
                  <a:pt x="2" y="21"/>
                </a:lnTo>
                <a:lnTo>
                  <a:pt x="4" y="17"/>
                </a:lnTo>
                <a:lnTo>
                  <a:pt x="7" y="12"/>
                </a:lnTo>
                <a:lnTo>
                  <a:pt x="11" y="8"/>
                </a:lnTo>
                <a:lnTo>
                  <a:pt x="16" y="4"/>
                </a:lnTo>
                <a:lnTo>
                  <a:pt x="21" y="1"/>
                </a:lnTo>
                <a:lnTo>
                  <a:pt x="27" y="0"/>
                </a:lnTo>
                <a:lnTo>
                  <a:pt x="33" y="1"/>
                </a:lnTo>
                <a:lnTo>
                  <a:pt x="39" y="3"/>
                </a:lnTo>
                <a:lnTo>
                  <a:pt x="43" y="7"/>
                </a:lnTo>
                <a:lnTo>
                  <a:pt x="46" y="11"/>
                </a:lnTo>
                <a:lnTo>
                  <a:pt x="49" y="15"/>
                </a:lnTo>
                <a:lnTo>
                  <a:pt x="52" y="20"/>
                </a:lnTo>
                <a:lnTo>
                  <a:pt x="53" y="24"/>
                </a:lnTo>
                <a:lnTo>
                  <a:pt x="55" y="27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7" name="Freeform 13"/>
          <p:cNvSpPr>
            <a:spLocks/>
          </p:cNvSpPr>
          <p:nvPr/>
        </p:nvSpPr>
        <p:spPr bwMode="auto">
          <a:xfrm>
            <a:off x="5095875" y="5108575"/>
            <a:ext cx="1660525" cy="892175"/>
          </a:xfrm>
          <a:custGeom>
            <a:avLst/>
            <a:gdLst>
              <a:gd name="T0" fmla="*/ 0 w 93"/>
              <a:gd name="T1" fmla="*/ 892175 h 50"/>
              <a:gd name="T2" fmla="*/ 0 w 93"/>
              <a:gd name="T3" fmla="*/ 820801 h 50"/>
              <a:gd name="T4" fmla="*/ 35710 w 93"/>
              <a:gd name="T5" fmla="*/ 713740 h 50"/>
              <a:gd name="T6" fmla="*/ 71420 w 93"/>
              <a:gd name="T7" fmla="*/ 570992 h 50"/>
              <a:gd name="T8" fmla="*/ 142841 w 93"/>
              <a:gd name="T9" fmla="*/ 410401 h 50"/>
              <a:gd name="T10" fmla="*/ 249972 w 93"/>
              <a:gd name="T11" fmla="*/ 267653 h 50"/>
              <a:gd name="T12" fmla="*/ 392812 w 93"/>
              <a:gd name="T13" fmla="*/ 124905 h 50"/>
              <a:gd name="T14" fmla="*/ 589219 w 93"/>
              <a:gd name="T15" fmla="*/ 35687 h 50"/>
              <a:gd name="T16" fmla="*/ 821335 w 93"/>
              <a:gd name="T17" fmla="*/ 0 h 50"/>
              <a:gd name="T18" fmla="*/ 874900 w 93"/>
              <a:gd name="T19" fmla="*/ 0 h 50"/>
              <a:gd name="T20" fmla="*/ 964176 w 93"/>
              <a:gd name="T21" fmla="*/ 0 h 50"/>
              <a:gd name="T22" fmla="*/ 1071306 w 93"/>
              <a:gd name="T23" fmla="*/ 35687 h 50"/>
              <a:gd name="T24" fmla="*/ 1196292 w 93"/>
              <a:gd name="T25" fmla="*/ 89218 h 50"/>
              <a:gd name="T26" fmla="*/ 1339133 w 93"/>
              <a:gd name="T27" fmla="*/ 196279 h 50"/>
              <a:gd name="T28" fmla="*/ 1464119 w 93"/>
              <a:gd name="T29" fmla="*/ 356870 h 50"/>
              <a:gd name="T30" fmla="*/ 1571249 w 93"/>
              <a:gd name="T31" fmla="*/ 588836 h 50"/>
              <a:gd name="T32" fmla="*/ 1660525 w 93"/>
              <a:gd name="T33" fmla="*/ 892175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3" h="50">
                <a:moveTo>
                  <a:pt x="0" y="50"/>
                </a:moveTo>
                <a:lnTo>
                  <a:pt x="0" y="46"/>
                </a:lnTo>
                <a:lnTo>
                  <a:pt x="2" y="40"/>
                </a:lnTo>
                <a:lnTo>
                  <a:pt x="4" y="32"/>
                </a:lnTo>
                <a:lnTo>
                  <a:pt x="8" y="23"/>
                </a:lnTo>
                <a:lnTo>
                  <a:pt x="14" y="15"/>
                </a:lnTo>
                <a:lnTo>
                  <a:pt x="22" y="7"/>
                </a:lnTo>
                <a:lnTo>
                  <a:pt x="33" y="2"/>
                </a:lnTo>
                <a:lnTo>
                  <a:pt x="46" y="0"/>
                </a:lnTo>
                <a:lnTo>
                  <a:pt x="49" y="0"/>
                </a:lnTo>
                <a:lnTo>
                  <a:pt x="54" y="0"/>
                </a:lnTo>
                <a:lnTo>
                  <a:pt x="60" y="2"/>
                </a:lnTo>
                <a:lnTo>
                  <a:pt x="67" y="5"/>
                </a:lnTo>
                <a:lnTo>
                  <a:pt x="75" y="11"/>
                </a:lnTo>
                <a:lnTo>
                  <a:pt x="82" y="20"/>
                </a:lnTo>
                <a:lnTo>
                  <a:pt x="88" y="33"/>
                </a:lnTo>
                <a:lnTo>
                  <a:pt x="93" y="5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8" name="Freeform 14"/>
          <p:cNvSpPr>
            <a:spLocks/>
          </p:cNvSpPr>
          <p:nvPr/>
        </p:nvSpPr>
        <p:spPr bwMode="auto">
          <a:xfrm>
            <a:off x="4864100" y="4965700"/>
            <a:ext cx="1071563" cy="965200"/>
          </a:xfrm>
          <a:custGeom>
            <a:avLst/>
            <a:gdLst>
              <a:gd name="T0" fmla="*/ 0 w 60"/>
              <a:gd name="T1" fmla="*/ 965200 h 54"/>
              <a:gd name="T2" fmla="*/ 17859 w 60"/>
              <a:gd name="T3" fmla="*/ 840081 h 54"/>
              <a:gd name="T4" fmla="*/ 53578 w 60"/>
              <a:gd name="T5" fmla="*/ 697089 h 54"/>
              <a:gd name="T6" fmla="*/ 107156 w 60"/>
              <a:gd name="T7" fmla="*/ 554096 h 54"/>
              <a:gd name="T8" fmla="*/ 125016 w 60"/>
              <a:gd name="T9" fmla="*/ 464726 h 54"/>
              <a:gd name="T10" fmla="*/ 142875 w 60"/>
              <a:gd name="T11" fmla="*/ 428978 h 54"/>
              <a:gd name="T12" fmla="*/ 160734 w 60"/>
              <a:gd name="T13" fmla="*/ 357481 h 54"/>
              <a:gd name="T14" fmla="*/ 214313 w 60"/>
              <a:gd name="T15" fmla="*/ 285985 h 54"/>
              <a:gd name="T16" fmla="*/ 285750 w 60"/>
              <a:gd name="T17" fmla="*/ 196615 h 54"/>
              <a:gd name="T18" fmla="*/ 410766 w 60"/>
              <a:gd name="T19" fmla="*/ 125119 h 54"/>
              <a:gd name="T20" fmla="*/ 571500 w 60"/>
              <a:gd name="T21" fmla="*/ 71496 h 54"/>
              <a:gd name="T22" fmla="*/ 785813 w 60"/>
              <a:gd name="T23" fmla="*/ 17874 h 54"/>
              <a:gd name="T24" fmla="*/ 1071563 w 60"/>
              <a:gd name="T25" fmla="*/ 0 h 5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0" h="54">
                <a:moveTo>
                  <a:pt x="0" y="54"/>
                </a:moveTo>
                <a:lnTo>
                  <a:pt x="1" y="47"/>
                </a:lnTo>
                <a:lnTo>
                  <a:pt x="3" y="39"/>
                </a:lnTo>
                <a:lnTo>
                  <a:pt x="6" y="31"/>
                </a:lnTo>
                <a:lnTo>
                  <a:pt x="7" y="26"/>
                </a:lnTo>
                <a:lnTo>
                  <a:pt x="8" y="24"/>
                </a:lnTo>
                <a:lnTo>
                  <a:pt x="9" y="20"/>
                </a:lnTo>
                <a:lnTo>
                  <a:pt x="12" y="16"/>
                </a:lnTo>
                <a:lnTo>
                  <a:pt x="16" y="11"/>
                </a:lnTo>
                <a:lnTo>
                  <a:pt x="23" y="7"/>
                </a:lnTo>
                <a:lnTo>
                  <a:pt x="32" y="4"/>
                </a:lnTo>
                <a:lnTo>
                  <a:pt x="44" y="1"/>
                </a:lnTo>
                <a:lnTo>
                  <a:pt x="60" y="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79" name="Freeform 15"/>
          <p:cNvSpPr>
            <a:spLocks/>
          </p:cNvSpPr>
          <p:nvPr/>
        </p:nvSpPr>
        <p:spPr bwMode="auto">
          <a:xfrm>
            <a:off x="5916613" y="4965700"/>
            <a:ext cx="1069975" cy="965200"/>
          </a:xfrm>
          <a:custGeom>
            <a:avLst/>
            <a:gdLst>
              <a:gd name="T0" fmla="*/ 1069975 w 906"/>
              <a:gd name="T1" fmla="*/ 965200 h 817"/>
              <a:gd name="T2" fmla="*/ 1034545 w 906"/>
              <a:gd name="T3" fmla="*/ 839972 h 817"/>
              <a:gd name="T4" fmla="*/ 999116 w 906"/>
              <a:gd name="T5" fmla="*/ 697023 h 817"/>
              <a:gd name="T6" fmla="*/ 962505 w 906"/>
              <a:gd name="T7" fmla="*/ 554074 h 817"/>
              <a:gd name="T8" fmla="*/ 927075 w 906"/>
              <a:gd name="T9" fmla="*/ 428847 h 817"/>
              <a:gd name="T10" fmla="*/ 891646 w 906"/>
              <a:gd name="T11" fmla="*/ 357963 h 817"/>
              <a:gd name="T12" fmla="*/ 856216 w 906"/>
              <a:gd name="T13" fmla="*/ 285898 h 817"/>
              <a:gd name="T14" fmla="*/ 766461 w 906"/>
              <a:gd name="T15" fmla="*/ 196112 h 817"/>
              <a:gd name="T16" fmla="*/ 660172 w 906"/>
              <a:gd name="T17" fmla="*/ 125228 h 817"/>
              <a:gd name="T18" fmla="*/ 499558 w 906"/>
              <a:gd name="T19" fmla="*/ 72065 h 817"/>
              <a:gd name="T20" fmla="*/ 285799 w 906"/>
              <a:gd name="T21" fmla="*/ 17721 h 817"/>
              <a:gd name="T22" fmla="*/ 0 w 906"/>
              <a:gd name="T23" fmla="*/ 0 h 8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06" h="817">
                <a:moveTo>
                  <a:pt x="906" y="817"/>
                </a:moveTo>
                <a:lnTo>
                  <a:pt x="876" y="711"/>
                </a:lnTo>
                <a:lnTo>
                  <a:pt x="846" y="590"/>
                </a:lnTo>
                <a:lnTo>
                  <a:pt x="815" y="469"/>
                </a:lnTo>
                <a:lnTo>
                  <a:pt x="785" y="363"/>
                </a:lnTo>
                <a:lnTo>
                  <a:pt x="755" y="303"/>
                </a:lnTo>
                <a:lnTo>
                  <a:pt x="725" y="242"/>
                </a:lnTo>
                <a:lnTo>
                  <a:pt x="649" y="166"/>
                </a:lnTo>
                <a:lnTo>
                  <a:pt x="559" y="106"/>
                </a:lnTo>
                <a:lnTo>
                  <a:pt x="423" y="61"/>
                </a:lnTo>
                <a:lnTo>
                  <a:pt x="242" y="15"/>
                </a:lnTo>
                <a:lnTo>
                  <a:pt x="0" y="0"/>
                </a:lnTo>
              </a:path>
            </a:pathLst>
          </a:custGeom>
          <a:noFill/>
          <a:ln w="2381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4686300" y="39830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4686300" y="439261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4595813" y="521493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4667250" y="52149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595813" y="5626100"/>
            <a:ext cx="50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4667250" y="5626100"/>
            <a:ext cx="76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5024438" y="6054725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5095875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5453063" y="6054725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5524500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6700838" y="6054725"/>
            <a:ext cx="777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6289675" y="6054725"/>
            <a:ext cx="777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92" name="Rectangle 28"/>
          <p:cNvSpPr>
            <a:spLocks noChangeArrowheads="1"/>
          </p:cNvSpPr>
          <p:nvPr/>
        </p:nvSpPr>
        <p:spPr bwMode="auto">
          <a:xfrm>
            <a:off x="7096125" y="4786313"/>
            <a:ext cx="68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893" name="Line 29"/>
          <p:cNvSpPr>
            <a:spLocks noChangeShapeType="1"/>
          </p:cNvSpPr>
          <p:nvPr/>
        </p:nvSpPr>
        <p:spPr bwMode="auto">
          <a:xfrm>
            <a:off x="4808538" y="40909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4" name="Line 30"/>
          <p:cNvSpPr>
            <a:spLocks noChangeShapeType="1"/>
          </p:cNvSpPr>
          <p:nvPr/>
        </p:nvSpPr>
        <p:spPr bwMode="auto">
          <a:xfrm>
            <a:off x="4808538" y="428625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>
            <a:off x="4808538" y="4500563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4808538" y="4697413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>
            <a:off x="4808538" y="4911725"/>
            <a:ext cx="223361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>
            <a:off x="4808538" y="5108575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4808538" y="53228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0" name="Line 36"/>
          <p:cNvSpPr>
            <a:spLocks noChangeShapeType="1"/>
          </p:cNvSpPr>
          <p:nvPr/>
        </p:nvSpPr>
        <p:spPr bwMode="auto">
          <a:xfrm>
            <a:off x="4808538" y="5519738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1" name="Line 37"/>
          <p:cNvSpPr>
            <a:spLocks noChangeShapeType="1"/>
          </p:cNvSpPr>
          <p:nvPr/>
        </p:nvSpPr>
        <p:spPr bwMode="auto">
          <a:xfrm>
            <a:off x="4808538" y="571500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>
            <a:off x="4808538" y="5930900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4916488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4" name="Line 40"/>
          <p:cNvSpPr>
            <a:spLocks noChangeShapeType="1"/>
          </p:cNvSpPr>
          <p:nvPr/>
        </p:nvSpPr>
        <p:spPr bwMode="auto">
          <a:xfrm flipV="1">
            <a:off x="5113338" y="5983288"/>
            <a:ext cx="0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5" name="Line 41"/>
          <p:cNvSpPr>
            <a:spLocks noChangeShapeType="1"/>
          </p:cNvSpPr>
          <p:nvPr/>
        </p:nvSpPr>
        <p:spPr bwMode="auto">
          <a:xfrm flipV="1">
            <a:off x="5310188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6" name="Line 42"/>
          <p:cNvSpPr>
            <a:spLocks noChangeShapeType="1"/>
          </p:cNvSpPr>
          <p:nvPr/>
        </p:nvSpPr>
        <p:spPr bwMode="auto">
          <a:xfrm flipV="1">
            <a:off x="5524500" y="5983288"/>
            <a:ext cx="0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5719763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8" name="Line 44"/>
          <p:cNvSpPr>
            <a:spLocks noChangeShapeType="1"/>
          </p:cNvSpPr>
          <p:nvPr/>
        </p:nvSpPr>
        <p:spPr bwMode="auto">
          <a:xfrm flipV="1">
            <a:off x="5916613" y="3787775"/>
            <a:ext cx="1587" cy="22479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09" name="Line 45"/>
          <p:cNvSpPr>
            <a:spLocks noChangeShapeType="1"/>
          </p:cNvSpPr>
          <p:nvPr/>
        </p:nvSpPr>
        <p:spPr bwMode="auto">
          <a:xfrm flipV="1">
            <a:off x="6130925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0" name="Line 46"/>
          <p:cNvSpPr>
            <a:spLocks noChangeShapeType="1"/>
          </p:cNvSpPr>
          <p:nvPr/>
        </p:nvSpPr>
        <p:spPr bwMode="auto">
          <a:xfrm flipV="1">
            <a:off x="6327775" y="5983288"/>
            <a:ext cx="0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V="1">
            <a:off x="6523038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2" name="Line 48"/>
          <p:cNvSpPr>
            <a:spLocks noChangeShapeType="1"/>
          </p:cNvSpPr>
          <p:nvPr/>
        </p:nvSpPr>
        <p:spPr bwMode="auto">
          <a:xfrm flipV="1">
            <a:off x="6737350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3" name="Line 49"/>
          <p:cNvSpPr>
            <a:spLocks noChangeShapeType="1"/>
          </p:cNvSpPr>
          <p:nvPr/>
        </p:nvSpPr>
        <p:spPr bwMode="auto">
          <a:xfrm flipV="1">
            <a:off x="6934200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4" name="Line 50"/>
          <p:cNvSpPr>
            <a:spLocks noChangeShapeType="1"/>
          </p:cNvSpPr>
          <p:nvPr/>
        </p:nvSpPr>
        <p:spPr bwMode="auto">
          <a:xfrm>
            <a:off x="6986588" y="40909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>
            <a:off x="6986588" y="428625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6" name="Line 52"/>
          <p:cNvSpPr>
            <a:spLocks noChangeShapeType="1"/>
          </p:cNvSpPr>
          <p:nvPr/>
        </p:nvSpPr>
        <p:spPr bwMode="auto">
          <a:xfrm>
            <a:off x="6986588" y="4500563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7" name="Line 53"/>
          <p:cNvSpPr>
            <a:spLocks noChangeShapeType="1"/>
          </p:cNvSpPr>
          <p:nvPr/>
        </p:nvSpPr>
        <p:spPr bwMode="auto">
          <a:xfrm>
            <a:off x="6986588" y="4697413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8" name="Line 54"/>
          <p:cNvSpPr>
            <a:spLocks noChangeShapeType="1"/>
          </p:cNvSpPr>
          <p:nvPr/>
        </p:nvSpPr>
        <p:spPr bwMode="auto">
          <a:xfrm>
            <a:off x="6986588" y="5108575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>
            <a:off x="6986588" y="53228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0" name="Line 56"/>
          <p:cNvSpPr>
            <a:spLocks noChangeShapeType="1"/>
          </p:cNvSpPr>
          <p:nvPr/>
        </p:nvSpPr>
        <p:spPr bwMode="auto">
          <a:xfrm>
            <a:off x="6986588" y="5519738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1" name="Line 57"/>
          <p:cNvSpPr>
            <a:spLocks noChangeShapeType="1"/>
          </p:cNvSpPr>
          <p:nvPr/>
        </p:nvSpPr>
        <p:spPr bwMode="auto">
          <a:xfrm>
            <a:off x="6986588" y="571500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2" name="Line 58"/>
          <p:cNvSpPr>
            <a:spLocks noChangeShapeType="1"/>
          </p:cNvSpPr>
          <p:nvPr/>
        </p:nvSpPr>
        <p:spPr bwMode="auto">
          <a:xfrm>
            <a:off x="6986588" y="5930900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3" name="Line 59"/>
          <p:cNvSpPr>
            <a:spLocks noChangeShapeType="1"/>
          </p:cNvSpPr>
          <p:nvPr/>
        </p:nvSpPr>
        <p:spPr bwMode="auto">
          <a:xfrm>
            <a:off x="4808538" y="38750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4" name="Line 60"/>
          <p:cNvSpPr>
            <a:spLocks noChangeShapeType="1"/>
          </p:cNvSpPr>
          <p:nvPr/>
        </p:nvSpPr>
        <p:spPr bwMode="auto">
          <a:xfrm>
            <a:off x="6986588" y="38750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5" name="Line 61"/>
          <p:cNvSpPr>
            <a:spLocks noChangeShapeType="1"/>
          </p:cNvSpPr>
          <p:nvPr/>
        </p:nvSpPr>
        <p:spPr bwMode="auto">
          <a:xfrm flipV="1">
            <a:off x="4916488" y="4876800"/>
            <a:ext cx="1587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6" name="Line 62"/>
          <p:cNvSpPr>
            <a:spLocks noChangeShapeType="1"/>
          </p:cNvSpPr>
          <p:nvPr/>
        </p:nvSpPr>
        <p:spPr bwMode="auto">
          <a:xfrm flipV="1">
            <a:off x="5113338" y="4876800"/>
            <a:ext cx="0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7" name="Line 63"/>
          <p:cNvSpPr>
            <a:spLocks noChangeShapeType="1"/>
          </p:cNvSpPr>
          <p:nvPr/>
        </p:nvSpPr>
        <p:spPr bwMode="auto">
          <a:xfrm flipV="1">
            <a:off x="5310188" y="4876800"/>
            <a:ext cx="1587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8" name="Line 64"/>
          <p:cNvSpPr>
            <a:spLocks noChangeShapeType="1"/>
          </p:cNvSpPr>
          <p:nvPr/>
        </p:nvSpPr>
        <p:spPr bwMode="auto">
          <a:xfrm flipV="1">
            <a:off x="5524500" y="4876800"/>
            <a:ext cx="0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29" name="Line 65"/>
          <p:cNvSpPr>
            <a:spLocks noChangeShapeType="1"/>
          </p:cNvSpPr>
          <p:nvPr/>
        </p:nvSpPr>
        <p:spPr bwMode="auto">
          <a:xfrm flipV="1">
            <a:off x="5719763" y="4876800"/>
            <a:ext cx="1587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0" name="Line 66"/>
          <p:cNvSpPr>
            <a:spLocks noChangeShapeType="1"/>
          </p:cNvSpPr>
          <p:nvPr/>
        </p:nvSpPr>
        <p:spPr bwMode="auto">
          <a:xfrm flipH="1">
            <a:off x="5897563" y="5305425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1" name="Line 67"/>
          <p:cNvSpPr>
            <a:spLocks noChangeShapeType="1"/>
          </p:cNvSpPr>
          <p:nvPr/>
        </p:nvSpPr>
        <p:spPr bwMode="auto">
          <a:xfrm flipV="1">
            <a:off x="6130925" y="4876800"/>
            <a:ext cx="1588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2" name="Line 68"/>
          <p:cNvSpPr>
            <a:spLocks noChangeShapeType="1"/>
          </p:cNvSpPr>
          <p:nvPr/>
        </p:nvSpPr>
        <p:spPr bwMode="auto">
          <a:xfrm flipV="1">
            <a:off x="6327775" y="4876800"/>
            <a:ext cx="0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3" name="Line 69"/>
          <p:cNvSpPr>
            <a:spLocks noChangeShapeType="1"/>
          </p:cNvSpPr>
          <p:nvPr/>
        </p:nvSpPr>
        <p:spPr bwMode="auto">
          <a:xfrm flipV="1">
            <a:off x="6542088" y="4876800"/>
            <a:ext cx="1587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4" name="Line 70"/>
          <p:cNvSpPr>
            <a:spLocks noChangeShapeType="1"/>
          </p:cNvSpPr>
          <p:nvPr/>
        </p:nvSpPr>
        <p:spPr bwMode="auto">
          <a:xfrm flipV="1">
            <a:off x="6737350" y="4876800"/>
            <a:ext cx="1588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5" name="Line 71"/>
          <p:cNvSpPr>
            <a:spLocks noChangeShapeType="1"/>
          </p:cNvSpPr>
          <p:nvPr/>
        </p:nvSpPr>
        <p:spPr bwMode="auto">
          <a:xfrm flipV="1">
            <a:off x="6934200" y="4876800"/>
            <a:ext cx="1588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6" name="Line 72"/>
          <p:cNvSpPr>
            <a:spLocks noChangeShapeType="1"/>
          </p:cNvSpPr>
          <p:nvPr/>
        </p:nvSpPr>
        <p:spPr bwMode="auto">
          <a:xfrm flipH="1">
            <a:off x="5897563" y="571500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7" name="Line 73"/>
          <p:cNvSpPr>
            <a:spLocks noChangeShapeType="1"/>
          </p:cNvSpPr>
          <p:nvPr/>
        </p:nvSpPr>
        <p:spPr bwMode="auto">
          <a:xfrm flipH="1">
            <a:off x="5897563" y="5930900"/>
            <a:ext cx="55562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8" name="Line 74"/>
          <p:cNvSpPr>
            <a:spLocks noChangeShapeType="1"/>
          </p:cNvSpPr>
          <p:nvPr/>
        </p:nvSpPr>
        <p:spPr bwMode="auto">
          <a:xfrm flipH="1">
            <a:off x="5897563" y="4697413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39" name="Line 75"/>
          <p:cNvSpPr>
            <a:spLocks noChangeShapeType="1"/>
          </p:cNvSpPr>
          <p:nvPr/>
        </p:nvSpPr>
        <p:spPr bwMode="auto">
          <a:xfrm flipH="1">
            <a:off x="5897563" y="4286250"/>
            <a:ext cx="55562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0" name="Line 76"/>
          <p:cNvSpPr>
            <a:spLocks noChangeShapeType="1"/>
          </p:cNvSpPr>
          <p:nvPr/>
        </p:nvSpPr>
        <p:spPr bwMode="auto">
          <a:xfrm flipH="1">
            <a:off x="5897563" y="40909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1" name="Line 77"/>
          <p:cNvSpPr>
            <a:spLocks noChangeShapeType="1"/>
          </p:cNvSpPr>
          <p:nvPr/>
        </p:nvSpPr>
        <p:spPr bwMode="auto">
          <a:xfrm flipH="1">
            <a:off x="5897563" y="3875088"/>
            <a:ext cx="55562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2" name="Line 78"/>
          <p:cNvSpPr>
            <a:spLocks noChangeShapeType="1"/>
          </p:cNvSpPr>
          <p:nvPr/>
        </p:nvSpPr>
        <p:spPr bwMode="auto">
          <a:xfrm flipV="1">
            <a:off x="4916488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3" name="Line 79"/>
          <p:cNvSpPr>
            <a:spLocks noChangeShapeType="1"/>
          </p:cNvSpPr>
          <p:nvPr/>
        </p:nvSpPr>
        <p:spPr bwMode="auto">
          <a:xfrm flipV="1">
            <a:off x="5113338" y="3787775"/>
            <a:ext cx="0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4" name="Line 80"/>
          <p:cNvSpPr>
            <a:spLocks noChangeShapeType="1"/>
          </p:cNvSpPr>
          <p:nvPr/>
        </p:nvSpPr>
        <p:spPr bwMode="auto">
          <a:xfrm flipV="1">
            <a:off x="5310188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5" name="Line 81"/>
          <p:cNvSpPr>
            <a:spLocks noChangeShapeType="1"/>
          </p:cNvSpPr>
          <p:nvPr/>
        </p:nvSpPr>
        <p:spPr bwMode="auto">
          <a:xfrm flipV="1">
            <a:off x="5524500" y="3787775"/>
            <a:ext cx="0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6" name="Line 82"/>
          <p:cNvSpPr>
            <a:spLocks noChangeShapeType="1"/>
          </p:cNvSpPr>
          <p:nvPr/>
        </p:nvSpPr>
        <p:spPr bwMode="auto">
          <a:xfrm flipV="1">
            <a:off x="5719763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7" name="Line 83"/>
          <p:cNvSpPr>
            <a:spLocks noChangeShapeType="1"/>
          </p:cNvSpPr>
          <p:nvPr/>
        </p:nvSpPr>
        <p:spPr bwMode="auto">
          <a:xfrm flipV="1">
            <a:off x="6130925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8" name="Line 84"/>
          <p:cNvSpPr>
            <a:spLocks noChangeShapeType="1"/>
          </p:cNvSpPr>
          <p:nvPr/>
        </p:nvSpPr>
        <p:spPr bwMode="auto">
          <a:xfrm flipV="1">
            <a:off x="6327775" y="3787775"/>
            <a:ext cx="0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49" name="Line 85"/>
          <p:cNvSpPr>
            <a:spLocks noChangeShapeType="1"/>
          </p:cNvSpPr>
          <p:nvPr/>
        </p:nvSpPr>
        <p:spPr bwMode="auto">
          <a:xfrm flipV="1">
            <a:off x="6523038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50" name="Line 86"/>
          <p:cNvSpPr>
            <a:spLocks noChangeShapeType="1"/>
          </p:cNvSpPr>
          <p:nvPr/>
        </p:nvSpPr>
        <p:spPr bwMode="auto">
          <a:xfrm flipV="1">
            <a:off x="6737350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51" name="Line 87"/>
          <p:cNvSpPr>
            <a:spLocks noChangeShapeType="1"/>
          </p:cNvSpPr>
          <p:nvPr/>
        </p:nvSpPr>
        <p:spPr bwMode="auto">
          <a:xfrm flipV="1">
            <a:off x="6934200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52" name="Rectangle 88"/>
          <p:cNvSpPr>
            <a:spLocks noChangeArrowheads="1"/>
          </p:cNvSpPr>
          <p:nvPr/>
        </p:nvSpPr>
        <p:spPr bwMode="auto">
          <a:xfrm>
            <a:off x="1847850" y="39830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3" name="Rectangle 89"/>
          <p:cNvSpPr>
            <a:spLocks noChangeArrowheads="1"/>
          </p:cNvSpPr>
          <p:nvPr/>
        </p:nvSpPr>
        <p:spPr bwMode="auto">
          <a:xfrm>
            <a:off x="1847850" y="439261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4" name="Rectangle 90"/>
          <p:cNvSpPr>
            <a:spLocks noChangeArrowheads="1"/>
          </p:cNvSpPr>
          <p:nvPr/>
        </p:nvSpPr>
        <p:spPr bwMode="auto">
          <a:xfrm>
            <a:off x="1757363" y="521493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5" name="Rectangle 91"/>
          <p:cNvSpPr>
            <a:spLocks noChangeArrowheads="1"/>
          </p:cNvSpPr>
          <p:nvPr/>
        </p:nvSpPr>
        <p:spPr bwMode="auto">
          <a:xfrm>
            <a:off x="1828800" y="52149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6" name="Rectangle 92"/>
          <p:cNvSpPr>
            <a:spLocks noChangeArrowheads="1"/>
          </p:cNvSpPr>
          <p:nvPr/>
        </p:nvSpPr>
        <p:spPr bwMode="auto">
          <a:xfrm>
            <a:off x="1757363" y="5626100"/>
            <a:ext cx="50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7" name="Rectangle 93"/>
          <p:cNvSpPr>
            <a:spLocks noChangeArrowheads="1"/>
          </p:cNvSpPr>
          <p:nvPr/>
        </p:nvSpPr>
        <p:spPr bwMode="auto">
          <a:xfrm>
            <a:off x="1828800" y="5626100"/>
            <a:ext cx="76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8" name="Rectangle 94"/>
          <p:cNvSpPr>
            <a:spLocks noChangeArrowheads="1"/>
          </p:cNvSpPr>
          <p:nvPr/>
        </p:nvSpPr>
        <p:spPr bwMode="auto">
          <a:xfrm>
            <a:off x="2185988" y="6054725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59" name="Rectangle 95"/>
          <p:cNvSpPr>
            <a:spLocks noChangeArrowheads="1"/>
          </p:cNvSpPr>
          <p:nvPr/>
        </p:nvSpPr>
        <p:spPr bwMode="auto">
          <a:xfrm>
            <a:off x="2274888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0" name="Rectangle 96"/>
          <p:cNvSpPr>
            <a:spLocks noChangeArrowheads="1"/>
          </p:cNvSpPr>
          <p:nvPr/>
        </p:nvSpPr>
        <p:spPr bwMode="auto">
          <a:xfrm>
            <a:off x="2613025" y="6054725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1" name="Rectangle 97"/>
          <p:cNvSpPr>
            <a:spLocks noChangeArrowheads="1"/>
          </p:cNvSpPr>
          <p:nvPr/>
        </p:nvSpPr>
        <p:spPr bwMode="auto">
          <a:xfrm>
            <a:off x="2686050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2" name="Rectangle 98"/>
          <p:cNvSpPr>
            <a:spLocks noChangeArrowheads="1"/>
          </p:cNvSpPr>
          <p:nvPr/>
        </p:nvSpPr>
        <p:spPr bwMode="auto">
          <a:xfrm>
            <a:off x="3863975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3" name="Rectangle 99"/>
          <p:cNvSpPr>
            <a:spLocks noChangeArrowheads="1"/>
          </p:cNvSpPr>
          <p:nvPr/>
        </p:nvSpPr>
        <p:spPr bwMode="auto">
          <a:xfrm>
            <a:off x="3454400" y="6054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4" name="Rectangle 100"/>
          <p:cNvSpPr>
            <a:spLocks noChangeArrowheads="1"/>
          </p:cNvSpPr>
          <p:nvPr/>
        </p:nvSpPr>
        <p:spPr bwMode="auto">
          <a:xfrm>
            <a:off x="3060700" y="355441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5" name="Rectangle 101"/>
          <p:cNvSpPr>
            <a:spLocks noChangeArrowheads="1"/>
          </p:cNvSpPr>
          <p:nvPr/>
        </p:nvSpPr>
        <p:spPr bwMode="auto">
          <a:xfrm>
            <a:off x="4257675" y="478631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6966" name="Rectangle 102"/>
          <p:cNvSpPr>
            <a:spLocks noChangeArrowheads="1"/>
          </p:cNvSpPr>
          <p:nvPr/>
        </p:nvSpPr>
        <p:spPr bwMode="auto">
          <a:xfrm>
            <a:off x="1971675" y="3787775"/>
            <a:ext cx="2232025" cy="2247900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6967" name="Line 103"/>
          <p:cNvSpPr>
            <a:spLocks noChangeShapeType="1"/>
          </p:cNvSpPr>
          <p:nvPr/>
        </p:nvSpPr>
        <p:spPr bwMode="auto">
          <a:xfrm>
            <a:off x="1971675" y="40909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68" name="Line 104"/>
          <p:cNvSpPr>
            <a:spLocks noChangeShapeType="1"/>
          </p:cNvSpPr>
          <p:nvPr/>
        </p:nvSpPr>
        <p:spPr bwMode="auto">
          <a:xfrm>
            <a:off x="1971675" y="4286250"/>
            <a:ext cx="5397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69" name="Line 105"/>
          <p:cNvSpPr>
            <a:spLocks noChangeShapeType="1"/>
          </p:cNvSpPr>
          <p:nvPr/>
        </p:nvSpPr>
        <p:spPr bwMode="auto">
          <a:xfrm>
            <a:off x="1971675" y="4500563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0" name="Line 106"/>
          <p:cNvSpPr>
            <a:spLocks noChangeShapeType="1"/>
          </p:cNvSpPr>
          <p:nvPr/>
        </p:nvSpPr>
        <p:spPr bwMode="auto">
          <a:xfrm>
            <a:off x="1971675" y="4697413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1" name="Line 107"/>
          <p:cNvSpPr>
            <a:spLocks noChangeShapeType="1"/>
          </p:cNvSpPr>
          <p:nvPr/>
        </p:nvSpPr>
        <p:spPr bwMode="auto">
          <a:xfrm>
            <a:off x="1971675" y="4911725"/>
            <a:ext cx="2232025" cy="1588"/>
          </a:xfrm>
          <a:prstGeom prst="line">
            <a:avLst/>
          </a:prstGeom>
          <a:noFill/>
          <a:ln w="2381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2" name="Line 108"/>
          <p:cNvSpPr>
            <a:spLocks noChangeShapeType="1"/>
          </p:cNvSpPr>
          <p:nvPr/>
        </p:nvSpPr>
        <p:spPr bwMode="auto">
          <a:xfrm>
            <a:off x="1971675" y="5108575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3" name="Line 109"/>
          <p:cNvSpPr>
            <a:spLocks noChangeShapeType="1"/>
          </p:cNvSpPr>
          <p:nvPr/>
        </p:nvSpPr>
        <p:spPr bwMode="auto">
          <a:xfrm>
            <a:off x="1971675" y="53228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4" name="Line 110"/>
          <p:cNvSpPr>
            <a:spLocks noChangeShapeType="1"/>
          </p:cNvSpPr>
          <p:nvPr/>
        </p:nvSpPr>
        <p:spPr bwMode="auto">
          <a:xfrm>
            <a:off x="1971675" y="5519738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5" name="Line 111"/>
          <p:cNvSpPr>
            <a:spLocks noChangeShapeType="1"/>
          </p:cNvSpPr>
          <p:nvPr/>
        </p:nvSpPr>
        <p:spPr bwMode="auto">
          <a:xfrm>
            <a:off x="1971675" y="5715000"/>
            <a:ext cx="5397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6" name="Line 112"/>
          <p:cNvSpPr>
            <a:spLocks noChangeShapeType="1"/>
          </p:cNvSpPr>
          <p:nvPr/>
        </p:nvSpPr>
        <p:spPr bwMode="auto">
          <a:xfrm>
            <a:off x="1971675" y="5930900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7" name="Line 113"/>
          <p:cNvSpPr>
            <a:spLocks noChangeShapeType="1"/>
          </p:cNvSpPr>
          <p:nvPr/>
        </p:nvSpPr>
        <p:spPr bwMode="auto">
          <a:xfrm flipV="1">
            <a:off x="2078038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8" name="Line 114"/>
          <p:cNvSpPr>
            <a:spLocks noChangeShapeType="1"/>
          </p:cNvSpPr>
          <p:nvPr/>
        </p:nvSpPr>
        <p:spPr bwMode="auto">
          <a:xfrm flipV="1">
            <a:off x="2274888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79" name="Line 115"/>
          <p:cNvSpPr>
            <a:spLocks noChangeShapeType="1"/>
          </p:cNvSpPr>
          <p:nvPr/>
        </p:nvSpPr>
        <p:spPr bwMode="auto">
          <a:xfrm flipV="1">
            <a:off x="2489200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0" name="Line 116"/>
          <p:cNvSpPr>
            <a:spLocks noChangeShapeType="1"/>
          </p:cNvSpPr>
          <p:nvPr/>
        </p:nvSpPr>
        <p:spPr bwMode="auto">
          <a:xfrm flipV="1">
            <a:off x="2686050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1" name="Line 117"/>
          <p:cNvSpPr>
            <a:spLocks noChangeShapeType="1"/>
          </p:cNvSpPr>
          <p:nvPr/>
        </p:nvSpPr>
        <p:spPr bwMode="auto">
          <a:xfrm flipV="1">
            <a:off x="2881313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2" name="Line 118"/>
          <p:cNvSpPr>
            <a:spLocks noChangeShapeType="1"/>
          </p:cNvSpPr>
          <p:nvPr/>
        </p:nvSpPr>
        <p:spPr bwMode="auto">
          <a:xfrm flipV="1">
            <a:off x="3097213" y="3787775"/>
            <a:ext cx="0" cy="2247900"/>
          </a:xfrm>
          <a:prstGeom prst="line">
            <a:avLst/>
          </a:prstGeom>
          <a:noFill/>
          <a:ln w="2381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3" name="Line 119"/>
          <p:cNvSpPr>
            <a:spLocks noChangeShapeType="1"/>
          </p:cNvSpPr>
          <p:nvPr/>
        </p:nvSpPr>
        <p:spPr bwMode="auto">
          <a:xfrm flipV="1">
            <a:off x="3292475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4" name="Line 120"/>
          <p:cNvSpPr>
            <a:spLocks noChangeShapeType="1"/>
          </p:cNvSpPr>
          <p:nvPr/>
        </p:nvSpPr>
        <p:spPr bwMode="auto">
          <a:xfrm flipV="1">
            <a:off x="3489325" y="5983288"/>
            <a:ext cx="0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5" name="Line 121"/>
          <p:cNvSpPr>
            <a:spLocks noChangeShapeType="1"/>
          </p:cNvSpPr>
          <p:nvPr/>
        </p:nvSpPr>
        <p:spPr bwMode="auto">
          <a:xfrm flipV="1">
            <a:off x="3702050" y="5983288"/>
            <a:ext cx="1588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6" name="Line 122"/>
          <p:cNvSpPr>
            <a:spLocks noChangeShapeType="1"/>
          </p:cNvSpPr>
          <p:nvPr/>
        </p:nvSpPr>
        <p:spPr bwMode="auto">
          <a:xfrm flipV="1">
            <a:off x="3900488" y="5983288"/>
            <a:ext cx="0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7" name="Line 123"/>
          <p:cNvSpPr>
            <a:spLocks noChangeShapeType="1"/>
          </p:cNvSpPr>
          <p:nvPr/>
        </p:nvSpPr>
        <p:spPr bwMode="auto">
          <a:xfrm flipV="1">
            <a:off x="4113213" y="5983288"/>
            <a:ext cx="1587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8" name="Line 124"/>
          <p:cNvSpPr>
            <a:spLocks noChangeShapeType="1"/>
          </p:cNvSpPr>
          <p:nvPr/>
        </p:nvSpPr>
        <p:spPr bwMode="auto">
          <a:xfrm>
            <a:off x="4149725" y="40909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89" name="Line 125"/>
          <p:cNvSpPr>
            <a:spLocks noChangeShapeType="1"/>
          </p:cNvSpPr>
          <p:nvPr/>
        </p:nvSpPr>
        <p:spPr bwMode="auto">
          <a:xfrm>
            <a:off x="4149725" y="4286250"/>
            <a:ext cx="5397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0" name="Line 126"/>
          <p:cNvSpPr>
            <a:spLocks noChangeShapeType="1"/>
          </p:cNvSpPr>
          <p:nvPr/>
        </p:nvSpPr>
        <p:spPr bwMode="auto">
          <a:xfrm>
            <a:off x="4149725" y="4500563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1" name="Line 127"/>
          <p:cNvSpPr>
            <a:spLocks noChangeShapeType="1"/>
          </p:cNvSpPr>
          <p:nvPr/>
        </p:nvSpPr>
        <p:spPr bwMode="auto">
          <a:xfrm>
            <a:off x="4149725" y="4697413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2" name="Line 128"/>
          <p:cNvSpPr>
            <a:spLocks noChangeShapeType="1"/>
          </p:cNvSpPr>
          <p:nvPr/>
        </p:nvSpPr>
        <p:spPr bwMode="auto">
          <a:xfrm>
            <a:off x="4149725" y="5108575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3" name="Line 129"/>
          <p:cNvSpPr>
            <a:spLocks noChangeShapeType="1"/>
          </p:cNvSpPr>
          <p:nvPr/>
        </p:nvSpPr>
        <p:spPr bwMode="auto">
          <a:xfrm>
            <a:off x="4149725" y="53228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4" name="Line 130"/>
          <p:cNvSpPr>
            <a:spLocks noChangeShapeType="1"/>
          </p:cNvSpPr>
          <p:nvPr/>
        </p:nvSpPr>
        <p:spPr bwMode="auto">
          <a:xfrm>
            <a:off x="4149725" y="5519738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5" name="Line 131"/>
          <p:cNvSpPr>
            <a:spLocks noChangeShapeType="1"/>
          </p:cNvSpPr>
          <p:nvPr/>
        </p:nvSpPr>
        <p:spPr bwMode="auto">
          <a:xfrm>
            <a:off x="4149725" y="5715000"/>
            <a:ext cx="5397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6" name="Line 132"/>
          <p:cNvSpPr>
            <a:spLocks noChangeShapeType="1"/>
          </p:cNvSpPr>
          <p:nvPr/>
        </p:nvSpPr>
        <p:spPr bwMode="auto">
          <a:xfrm>
            <a:off x="4149725" y="5930900"/>
            <a:ext cx="5397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7" name="Line 133"/>
          <p:cNvSpPr>
            <a:spLocks noChangeShapeType="1"/>
          </p:cNvSpPr>
          <p:nvPr/>
        </p:nvSpPr>
        <p:spPr bwMode="auto">
          <a:xfrm>
            <a:off x="1971675" y="38750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8" name="Line 134"/>
          <p:cNvSpPr>
            <a:spLocks noChangeShapeType="1"/>
          </p:cNvSpPr>
          <p:nvPr/>
        </p:nvSpPr>
        <p:spPr bwMode="auto">
          <a:xfrm>
            <a:off x="4149725" y="3875088"/>
            <a:ext cx="5397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6999" name="Line 135"/>
          <p:cNvSpPr>
            <a:spLocks noChangeShapeType="1"/>
          </p:cNvSpPr>
          <p:nvPr/>
        </p:nvSpPr>
        <p:spPr bwMode="auto">
          <a:xfrm flipV="1">
            <a:off x="2078038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0" name="Line 136"/>
          <p:cNvSpPr>
            <a:spLocks noChangeShapeType="1"/>
          </p:cNvSpPr>
          <p:nvPr/>
        </p:nvSpPr>
        <p:spPr bwMode="auto">
          <a:xfrm flipV="1">
            <a:off x="2274888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1" name="Line 137"/>
          <p:cNvSpPr>
            <a:spLocks noChangeShapeType="1"/>
          </p:cNvSpPr>
          <p:nvPr/>
        </p:nvSpPr>
        <p:spPr bwMode="auto">
          <a:xfrm flipV="1">
            <a:off x="2489200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2" name="Line 138"/>
          <p:cNvSpPr>
            <a:spLocks noChangeShapeType="1"/>
          </p:cNvSpPr>
          <p:nvPr/>
        </p:nvSpPr>
        <p:spPr bwMode="auto">
          <a:xfrm flipV="1">
            <a:off x="2686050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3" name="Line 139"/>
          <p:cNvSpPr>
            <a:spLocks noChangeShapeType="1"/>
          </p:cNvSpPr>
          <p:nvPr/>
        </p:nvSpPr>
        <p:spPr bwMode="auto">
          <a:xfrm flipV="1">
            <a:off x="2881313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4" name="Line 140"/>
          <p:cNvSpPr>
            <a:spLocks noChangeShapeType="1"/>
          </p:cNvSpPr>
          <p:nvPr/>
        </p:nvSpPr>
        <p:spPr bwMode="auto">
          <a:xfrm flipV="1">
            <a:off x="3292475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5" name="Line 141"/>
          <p:cNvSpPr>
            <a:spLocks noChangeShapeType="1"/>
          </p:cNvSpPr>
          <p:nvPr/>
        </p:nvSpPr>
        <p:spPr bwMode="auto">
          <a:xfrm flipV="1">
            <a:off x="3489325" y="3787775"/>
            <a:ext cx="0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6" name="Line 142"/>
          <p:cNvSpPr>
            <a:spLocks noChangeShapeType="1"/>
          </p:cNvSpPr>
          <p:nvPr/>
        </p:nvSpPr>
        <p:spPr bwMode="auto">
          <a:xfrm flipV="1">
            <a:off x="3702050" y="3787775"/>
            <a:ext cx="15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7" name="Line 143"/>
          <p:cNvSpPr>
            <a:spLocks noChangeShapeType="1"/>
          </p:cNvSpPr>
          <p:nvPr/>
        </p:nvSpPr>
        <p:spPr bwMode="auto">
          <a:xfrm flipV="1">
            <a:off x="3900488" y="3787775"/>
            <a:ext cx="0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8" name="Line 144"/>
          <p:cNvSpPr>
            <a:spLocks noChangeShapeType="1"/>
          </p:cNvSpPr>
          <p:nvPr/>
        </p:nvSpPr>
        <p:spPr bwMode="auto">
          <a:xfrm flipV="1">
            <a:off x="4113213" y="3787775"/>
            <a:ext cx="158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09" name="Line 145"/>
          <p:cNvSpPr>
            <a:spLocks noChangeShapeType="1"/>
          </p:cNvSpPr>
          <p:nvPr/>
        </p:nvSpPr>
        <p:spPr bwMode="auto">
          <a:xfrm>
            <a:off x="2060575" y="3840163"/>
            <a:ext cx="17463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10" name="Freeform 146"/>
          <p:cNvSpPr>
            <a:spLocks/>
          </p:cNvSpPr>
          <p:nvPr/>
        </p:nvSpPr>
        <p:spPr bwMode="auto">
          <a:xfrm>
            <a:off x="2060575" y="3894138"/>
            <a:ext cx="36513" cy="53975"/>
          </a:xfrm>
          <a:custGeom>
            <a:avLst/>
            <a:gdLst>
              <a:gd name="T0" fmla="*/ 18257 w 30"/>
              <a:gd name="T1" fmla="*/ 0 h 46"/>
              <a:gd name="T2" fmla="*/ 36513 w 30"/>
              <a:gd name="T3" fmla="*/ 0 h 46"/>
              <a:gd name="T4" fmla="*/ 36513 w 30"/>
              <a:gd name="T5" fmla="*/ 53975 h 46"/>
              <a:gd name="T6" fmla="*/ 0 w 30"/>
              <a:gd name="T7" fmla="*/ 0 h 46"/>
              <a:gd name="T8" fmla="*/ 18257 w 30"/>
              <a:gd name="T9" fmla="*/ 0 h 46"/>
              <a:gd name="T10" fmla="*/ 18257 w 30"/>
              <a:gd name="T11" fmla="*/ 0 h 46"/>
              <a:gd name="T12" fmla="*/ 18257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0"/>
                </a:moveTo>
                <a:lnTo>
                  <a:pt x="30" y="0"/>
                </a:lnTo>
                <a:lnTo>
                  <a:pt x="30" y="46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11" name="Line 147"/>
          <p:cNvSpPr>
            <a:spLocks noChangeShapeType="1"/>
          </p:cNvSpPr>
          <p:nvPr/>
        </p:nvSpPr>
        <p:spPr bwMode="auto">
          <a:xfrm>
            <a:off x="2274888" y="3840163"/>
            <a:ext cx="17462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12" name="Freeform 148"/>
          <p:cNvSpPr>
            <a:spLocks/>
          </p:cNvSpPr>
          <p:nvPr/>
        </p:nvSpPr>
        <p:spPr bwMode="auto">
          <a:xfrm>
            <a:off x="2274888" y="3894138"/>
            <a:ext cx="17462" cy="53975"/>
          </a:xfrm>
          <a:custGeom>
            <a:avLst/>
            <a:gdLst>
              <a:gd name="T0" fmla="*/ 0 w 15"/>
              <a:gd name="T1" fmla="*/ 0 h 46"/>
              <a:gd name="T2" fmla="*/ 17462 w 15"/>
              <a:gd name="T3" fmla="*/ 0 h 46"/>
              <a:gd name="T4" fmla="*/ 17462 w 15"/>
              <a:gd name="T5" fmla="*/ 53975 h 46"/>
              <a:gd name="T6" fmla="*/ 0 w 15"/>
              <a:gd name="T7" fmla="*/ 17601 h 46"/>
              <a:gd name="T8" fmla="*/ 0 w 15"/>
              <a:gd name="T9" fmla="*/ 0 h 46"/>
              <a:gd name="T10" fmla="*/ 0 w 15"/>
              <a:gd name="T11" fmla="*/ 0 h 46"/>
              <a:gd name="T12" fmla="*/ 0 w 15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" h="46">
                <a:moveTo>
                  <a:pt x="0" y="0"/>
                </a:moveTo>
                <a:lnTo>
                  <a:pt x="15" y="0"/>
                </a:lnTo>
                <a:lnTo>
                  <a:pt x="15" y="46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13" name="Line 149"/>
          <p:cNvSpPr>
            <a:spLocks noChangeShapeType="1"/>
          </p:cNvSpPr>
          <p:nvPr/>
        </p:nvSpPr>
        <p:spPr bwMode="auto">
          <a:xfrm>
            <a:off x="2471738" y="3840163"/>
            <a:ext cx="17462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14" name="Freeform 150"/>
          <p:cNvSpPr>
            <a:spLocks/>
          </p:cNvSpPr>
          <p:nvPr/>
        </p:nvSpPr>
        <p:spPr bwMode="auto">
          <a:xfrm>
            <a:off x="2471738" y="3894138"/>
            <a:ext cx="34925" cy="53975"/>
          </a:xfrm>
          <a:custGeom>
            <a:avLst/>
            <a:gdLst>
              <a:gd name="T0" fmla="*/ 17463 w 30"/>
              <a:gd name="T1" fmla="*/ 0 h 46"/>
              <a:gd name="T2" fmla="*/ 34925 w 30"/>
              <a:gd name="T3" fmla="*/ 0 h 46"/>
              <a:gd name="T4" fmla="*/ 34925 w 30"/>
              <a:gd name="T5" fmla="*/ 53975 h 46"/>
              <a:gd name="T6" fmla="*/ 0 w 30"/>
              <a:gd name="T7" fmla="*/ 17601 h 46"/>
              <a:gd name="T8" fmla="*/ 17463 w 30"/>
              <a:gd name="T9" fmla="*/ 0 h 46"/>
              <a:gd name="T10" fmla="*/ 17463 w 30"/>
              <a:gd name="T11" fmla="*/ 0 h 46"/>
              <a:gd name="T12" fmla="*/ 17463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0"/>
                </a:moveTo>
                <a:lnTo>
                  <a:pt x="30" y="0"/>
                </a:lnTo>
                <a:lnTo>
                  <a:pt x="30" y="46"/>
                </a:lnTo>
                <a:lnTo>
                  <a:pt x="0" y="15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15" name="Line 151"/>
          <p:cNvSpPr>
            <a:spLocks noChangeShapeType="1"/>
          </p:cNvSpPr>
          <p:nvPr/>
        </p:nvSpPr>
        <p:spPr bwMode="auto">
          <a:xfrm>
            <a:off x="2668588" y="3840163"/>
            <a:ext cx="34925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16" name="Freeform 152"/>
          <p:cNvSpPr>
            <a:spLocks/>
          </p:cNvSpPr>
          <p:nvPr/>
        </p:nvSpPr>
        <p:spPr bwMode="auto">
          <a:xfrm>
            <a:off x="2686050" y="3894138"/>
            <a:ext cx="34925" cy="53975"/>
          </a:xfrm>
          <a:custGeom>
            <a:avLst/>
            <a:gdLst>
              <a:gd name="T0" fmla="*/ 0 w 30"/>
              <a:gd name="T1" fmla="*/ 0 h 46"/>
              <a:gd name="T2" fmla="*/ 17463 w 30"/>
              <a:gd name="T3" fmla="*/ 0 h 46"/>
              <a:gd name="T4" fmla="*/ 34925 w 30"/>
              <a:gd name="T5" fmla="*/ 53975 h 46"/>
              <a:gd name="T6" fmla="*/ 0 w 30"/>
              <a:gd name="T7" fmla="*/ 17601 h 46"/>
              <a:gd name="T8" fmla="*/ 0 w 30"/>
              <a:gd name="T9" fmla="*/ 0 h 46"/>
              <a:gd name="T10" fmla="*/ 0 w 30"/>
              <a:gd name="T11" fmla="*/ 0 h 46"/>
              <a:gd name="T12" fmla="*/ 0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0" y="0"/>
                </a:moveTo>
                <a:lnTo>
                  <a:pt x="15" y="0"/>
                </a:lnTo>
                <a:lnTo>
                  <a:pt x="30" y="46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17" name="Line 153"/>
          <p:cNvSpPr>
            <a:spLocks noChangeShapeType="1"/>
          </p:cNvSpPr>
          <p:nvPr/>
        </p:nvSpPr>
        <p:spPr bwMode="auto">
          <a:xfrm>
            <a:off x="2846388" y="3840163"/>
            <a:ext cx="52387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18" name="Freeform 154"/>
          <p:cNvSpPr>
            <a:spLocks/>
          </p:cNvSpPr>
          <p:nvPr/>
        </p:nvSpPr>
        <p:spPr bwMode="auto">
          <a:xfrm>
            <a:off x="2898775" y="3894138"/>
            <a:ext cx="38100" cy="53975"/>
          </a:xfrm>
          <a:custGeom>
            <a:avLst/>
            <a:gdLst>
              <a:gd name="T0" fmla="*/ 0 w 31"/>
              <a:gd name="T1" fmla="*/ 17601 h 46"/>
              <a:gd name="T2" fmla="*/ 18435 w 31"/>
              <a:gd name="T3" fmla="*/ 0 h 46"/>
              <a:gd name="T4" fmla="*/ 38100 w 31"/>
              <a:gd name="T5" fmla="*/ 53975 h 46"/>
              <a:gd name="T6" fmla="*/ 0 w 31"/>
              <a:gd name="T7" fmla="*/ 17601 h 46"/>
              <a:gd name="T8" fmla="*/ 0 w 31"/>
              <a:gd name="T9" fmla="*/ 17601 h 46"/>
              <a:gd name="T10" fmla="*/ 0 w 31"/>
              <a:gd name="T11" fmla="*/ 17601 h 46"/>
              <a:gd name="T12" fmla="*/ 0 w 31"/>
              <a:gd name="T13" fmla="*/ 176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6">
                <a:moveTo>
                  <a:pt x="0" y="15"/>
                </a:moveTo>
                <a:lnTo>
                  <a:pt x="15" y="0"/>
                </a:lnTo>
                <a:lnTo>
                  <a:pt x="31" y="46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19" name="Line 155"/>
          <p:cNvSpPr>
            <a:spLocks noChangeShapeType="1"/>
          </p:cNvSpPr>
          <p:nvPr/>
        </p:nvSpPr>
        <p:spPr bwMode="auto">
          <a:xfrm>
            <a:off x="3041650" y="3875088"/>
            <a:ext cx="7302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20" name="Freeform 156"/>
          <p:cNvSpPr>
            <a:spLocks/>
          </p:cNvSpPr>
          <p:nvPr/>
        </p:nvSpPr>
        <p:spPr bwMode="auto">
          <a:xfrm>
            <a:off x="3114675" y="3857625"/>
            <a:ext cx="34925" cy="36513"/>
          </a:xfrm>
          <a:custGeom>
            <a:avLst/>
            <a:gdLst>
              <a:gd name="T0" fmla="*/ 0 w 30"/>
              <a:gd name="T1" fmla="*/ 18257 h 30"/>
              <a:gd name="T2" fmla="*/ 0 w 30"/>
              <a:gd name="T3" fmla="*/ 0 h 30"/>
              <a:gd name="T4" fmla="*/ 34925 w 30"/>
              <a:gd name="T5" fmla="*/ 18257 h 30"/>
              <a:gd name="T6" fmla="*/ 0 w 30"/>
              <a:gd name="T7" fmla="*/ 36513 h 30"/>
              <a:gd name="T8" fmla="*/ 0 w 30"/>
              <a:gd name="T9" fmla="*/ 18257 h 30"/>
              <a:gd name="T10" fmla="*/ 0 w 30"/>
              <a:gd name="T11" fmla="*/ 18257 h 30"/>
              <a:gd name="T12" fmla="*/ 0 w 30"/>
              <a:gd name="T13" fmla="*/ 1825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21" name="Line 157"/>
          <p:cNvSpPr>
            <a:spLocks noChangeShapeType="1"/>
          </p:cNvSpPr>
          <p:nvPr/>
        </p:nvSpPr>
        <p:spPr bwMode="auto">
          <a:xfrm>
            <a:off x="3041650" y="4090988"/>
            <a:ext cx="7302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22" name="Freeform 158"/>
          <p:cNvSpPr>
            <a:spLocks/>
          </p:cNvSpPr>
          <p:nvPr/>
        </p:nvSpPr>
        <p:spPr bwMode="auto">
          <a:xfrm>
            <a:off x="3114675" y="4071938"/>
            <a:ext cx="34925" cy="36512"/>
          </a:xfrm>
          <a:custGeom>
            <a:avLst/>
            <a:gdLst>
              <a:gd name="T0" fmla="*/ 0 w 30"/>
              <a:gd name="T1" fmla="*/ 18845 h 31"/>
              <a:gd name="T2" fmla="*/ 0 w 30"/>
              <a:gd name="T3" fmla="*/ 0 h 31"/>
              <a:gd name="T4" fmla="*/ 34925 w 30"/>
              <a:gd name="T5" fmla="*/ 18845 h 31"/>
              <a:gd name="T6" fmla="*/ 0 w 30"/>
              <a:gd name="T7" fmla="*/ 36512 h 31"/>
              <a:gd name="T8" fmla="*/ 0 w 30"/>
              <a:gd name="T9" fmla="*/ 18845 h 31"/>
              <a:gd name="T10" fmla="*/ 0 w 30"/>
              <a:gd name="T11" fmla="*/ 18845 h 31"/>
              <a:gd name="T12" fmla="*/ 0 w 30"/>
              <a:gd name="T13" fmla="*/ 1884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1">
                <a:moveTo>
                  <a:pt x="0" y="16"/>
                </a:moveTo>
                <a:lnTo>
                  <a:pt x="0" y="0"/>
                </a:lnTo>
                <a:lnTo>
                  <a:pt x="30" y="16"/>
                </a:lnTo>
                <a:lnTo>
                  <a:pt x="0" y="31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23" name="Line 159"/>
          <p:cNvSpPr>
            <a:spLocks noChangeShapeType="1"/>
          </p:cNvSpPr>
          <p:nvPr/>
        </p:nvSpPr>
        <p:spPr bwMode="auto">
          <a:xfrm>
            <a:off x="3041650" y="4286250"/>
            <a:ext cx="7302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24" name="Freeform 160"/>
          <p:cNvSpPr>
            <a:spLocks/>
          </p:cNvSpPr>
          <p:nvPr/>
        </p:nvSpPr>
        <p:spPr bwMode="auto">
          <a:xfrm>
            <a:off x="3114675" y="4268788"/>
            <a:ext cx="34925" cy="36512"/>
          </a:xfrm>
          <a:custGeom>
            <a:avLst/>
            <a:gdLst>
              <a:gd name="T0" fmla="*/ 0 w 30"/>
              <a:gd name="T1" fmla="*/ 18256 h 30"/>
              <a:gd name="T2" fmla="*/ 0 w 30"/>
              <a:gd name="T3" fmla="*/ 0 h 30"/>
              <a:gd name="T4" fmla="*/ 34925 w 30"/>
              <a:gd name="T5" fmla="*/ 18256 h 30"/>
              <a:gd name="T6" fmla="*/ 0 w 30"/>
              <a:gd name="T7" fmla="*/ 36512 h 30"/>
              <a:gd name="T8" fmla="*/ 0 w 30"/>
              <a:gd name="T9" fmla="*/ 18256 h 30"/>
              <a:gd name="T10" fmla="*/ 0 w 30"/>
              <a:gd name="T11" fmla="*/ 18256 h 30"/>
              <a:gd name="T12" fmla="*/ 0 w 30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25" name="Line 161"/>
          <p:cNvSpPr>
            <a:spLocks noChangeShapeType="1"/>
          </p:cNvSpPr>
          <p:nvPr/>
        </p:nvSpPr>
        <p:spPr bwMode="auto">
          <a:xfrm>
            <a:off x="3041650" y="4500563"/>
            <a:ext cx="7302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26" name="Freeform 162"/>
          <p:cNvSpPr>
            <a:spLocks/>
          </p:cNvSpPr>
          <p:nvPr/>
        </p:nvSpPr>
        <p:spPr bwMode="auto">
          <a:xfrm>
            <a:off x="3114675" y="4483100"/>
            <a:ext cx="34925" cy="34925"/>
          </a:xfrm>
          <a:custGeom>
            <a:avLst/>
            <a:gdLst>
              <a:gd name="T0" fmla="*/ 0 w 30"/>
              <a:gd name="T1" fmla="*/ 17463 h 30"/>
              <a:gd name="T2" fmla="*/ 0 w 30"/>
              <a:gd name="T3" fmla="*/ 0 h 30"/>
              <a:gd name="T4" fmla="*/ 34925 w 30"/>
              <a:gd name="T5" fmla="*/ 17463 h 30"/>
              <a:gd name="T6" fmla="*/ 0 w 30"/>
              <a:gd name="T7" fmla="*/ 34925 h 30"/>
              <a:gd name="T8" fmla="*/ 0 w 30"/>
              <a:gd name="T9" fmla="*/ 17463 h 30"/>
              <a:gd name="T10" fmla="*/ 0 w 30"/>
              <a:gd name="T11" fmla="*/ 17463 h 30"/>
              <a:gd name="T12" fmla="*/ 0 w 30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27" name="Line 163"/>
          <p:cNvSpPr>
            <a:spLocks noChangeShapeType="1"/>
          </p:cNvSpPr>
          <p:nvPr/>
        </p:nvSpPr>
        <p:spPr bwMode="auto">
          <a:xfrm>
            <a:off x="3041650" y="4697413"/>
            <a:ext cx="73025" cy="15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28" name="Freeform 164"/>
          <p:cNvSpPr>
            <a:spLocks/>
          </p:cNvSpPr>
          <p:nvPr/>
        </p:nvSpPr>
        <p:spPr bwMode="auto">
          <a:xfrm>
            <a:off x="3114675" y="4678363"/>
            <a:ext cx="34925" cy="38100"/>
          </a:xfrm>
          <a:custGeom>
            <a:avLst/>
            <a:gdLst>
              <a:gd name="T0" fmla="*/ 0 w 30"/>
              <a:gd name="T1" fmla="*/ 19665 h 31"/>
              <a:gd name="T2" fmla="*/ 0 w 30"/>
              <a:gd name="T3" fmla="*/ 0 h 31"/>
              <a:gd name="T4" fmla="*/ 34925 w 30"/>
              <a:gd name="T5" fmla="*/ 19665 h 31"/>
              <a:gd name="T6" fmla="*/ 0 w 30"/>
              <a:gd name="T7" fmla="*/ 38100 h 31"/>
              <a:gd name="T8" fmla="*/ 0 w 30"/>
              <a:gd name="T9" fmla="*/ 19665 h 31"/>
              <a:gd name="T10" fmla="*/ 0 w 30"/>
              <a:gd name="T11" fmla="*/ 19665 h 31"/>
              <a:gd name="T12" fmla="*/ 0 w 30"/>
              <a:gd name="T13" fmla="*/ 1966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1">
                <a:moveTo>
                  <a:pt x="0" y="16"/>
                </a:moveTo>
                <a:lnTo>
                  <a:pt x="0" y="0"/>
                </a:lnTo>
                <a:lnTo>
                  <a:pt x="30" y="16"/>
                </a:lnTo>
                <a:lnTo>
                  <a:pt x="0" y="31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29" name="Line 165"/>
          <p:cNvSpPr>
            <a:spLocks noChangeShapeType="1"/>
          </p:cNvSpPr>
          <p:nvPr/>
        </p:nvSpPr>
        <p:spPr bwMode="auto">
          <a:xfrm>
            <a:off x="2846388" y="4054475"/>
            <a:ext cx="52387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30" name="Freeform 166"/>
          <p:cNvSpPr>
            <a:spLocks/>
          </p:cNvSpPr>
          <p:nvPr/>
        </p:nvSpPr>
        <p:spPr bwMode="auto">
          <a:xfrm>
            <a:off x="2898775" y="4090988"/>
            <a:ext cx="38100" cy="34925"/>
          </a:xfrm>
          <a:custGeom>
            <a:avLst/>
            <a:gdLst>
              <a:gd name="T0" fmla="*/ 0 w 31"/>
              <a:gd name="T1" fmla="*/ 17463 h 30"/>
              <a:gd name="T2" fmla="*/ 18435 w 31"/>
              <a:gd name="T3" fmla="*/ 0 h 30"/>
              <a:gd name="T4" fmla="*/ 38100 w 31"/>
              <a:gd name="T5" fmla="*/ 34925 h 30"/>
              <a:gd name="T6" fmla="*/ 0 w 31"/>
              <a:gd name="T7" fmla="*/ 17463 h 30"/>
              <a:gd name="T8" fmla="*/ 0 w 31"/>
              <a:gd name="T9" fmla="*/ 17463 h 30"/>
              <a:gd name="T10" fmla="*/ 0 w 31"/>
              <a:gd name="T11" fmla="*/ 17463 h 30"/>
              <a:gd name="T12" fmla="*/ 0 w 31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30">
                <a:moveTo>
                  <a:pt x="0" y="15"/>
                </a:moveTo>
                <a:lnTo>
                  <a:pt x="15" y="0"/>
                </a:lnTo>
                <a:lnTo>
                  <a:pt x="31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31" name="Line 167"/>
          <p:cNvSpPr>
            <a:spLocks noChangeShapeType="1"/>
          </p:cNvSpPr>
          <p:nvPr/>
        </p:nvSpPr>
        <p:spPr bwMode="auto">
          <a:xfrm>
            <a:off x="2668588" y="4054475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32" name="Freeform 168"/>
          <p:cNvSpPr>
            <a:spLocks/>
          </p:cNvSpPr>
          <p:nvPr/>
        </p:nvSpPr>
        <p:spPr bwMode="auto">
          <a:xfrm>
            <a:off x="2686050" y="4090988"/>
            <a:ext cx="34925" cy="52387"/>
          </a:xfrm>
          <a:custGeom>
            <a:avLst/>
            <a:gdLst>
              <a:gd name="T0" fmla="*/ 0 w 30"/>
              <a:gd name="T1" fmla="*/ 17462 h 45"/>
              <a:gd name="T2" fmla="*/ 17463 w 30"/>
              <a:gd name="T3" fmla="*/ 0 h 45"/>
              <a:gd name="T4" fmla="*/ 34925 w 30"/>
              <a:gd name="T5" fmla="*/ 52387 h 45"/>
              <a:gd name="T6" fmla="*/ 0 w 30"/>
              <a:gd name="T7" fmla="*/ 17462 h 45"/>
              <a:gd name="T8" fmla="*/ 0 w 30"/>
              <a:gd name="T9" fmla="*/ 17462 h 45"/>
              <a:gd name="T10" fmla="*/ 0 w 30"/>
              <a:gd name="T11" fmla="*/ 17462 h 45"/>
              <a:gd name="T12" fmla="*/ 0 w 30"/>
              <a:gd name="T13" fmla="*/ 1746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0" y="15"/>
                </a:moveTo>
                <a:lnTo>
                  <a:pt x="15" y="0"/>
                </a:lnTo>
                <a:lnTo>
                  <a:pt x="30" y="4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33" name="Line 169"/>
          <p:cNvSpPr>
            <a:spLocks noChangeShapeType="1"/>
          </p:cNvSpPr>
          <p:nvPr/>
        </p:nvSpPr>
        <p:spPr bwMode="auto">
          <a:xfrm>
            <a:off x="2471738" y="4037013"/>
            <a:ext cx="17462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34" name="Freeform 170"/>
          <p:cNvSpPr>
            <a:spLocks/>
          </p:cNvSpPr>
          <p:nvPr/>
        </p:nvSpPr>
        <p:spPr bwMode="auto">
          <a:xfrm>
            <a:off x="2471738" y="4108450"/>
            <a:ext cx="34925" cy="53975"/>
          </a:xfrm>
          <a:custGeom>
            <a:avLst/>
            <a:gdLst>
              <a:gd name="T0" fmla="*/ 17463 w 30"/>
              <a:gd name="T1" fmla="*/ 0 h 45"/>
              <a:gd name="T2" fmla="*/ 34925 w 30"/>
              <a:gd name="T3" fmla="*/ 0 h 45"/>
              <a:gd name="T4" fmla="*/ 34925 w 30"/>
              <a:gd name="T5" fmla="*/ 53975 h 45"/>
              <a:gd name="T6" fmla="*/ 0 w 30"/>
              <a:gd name="T7" fmla="*/ 0 h 45"/>
              <a:gd name="T8" fmla="*/ 17463 w 30"/>
              <a:gd name="T9" fmla="*/ 0 h 45"/>
              <a:gd name="T10" fmla="*/ 17463 w 30"/>
              <a:gd name="T11" fmla="*/ 0 h 45"/>
              <a:gd name="T12" fmla="*/ 17463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35" name="Line 171"/>
          <p:cNvSpPr>
            <a:spLocks noChangeShapeType="1"/>
          </p:cNvSpPr>
          <p:nvPr/>
        </p:nvSpPr>
        <p:spPr bwMode="auto">
          <a:xfrm>
            <a:off x="2257425" y="4037013"/>
            <a:ext cx="34925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36" name="Freeform 172"/>
          <p:cNvSpPr>
            <a:spLocks/>
          </p:cNvSpPr>
          <p:nvPr/>
        </p:nvSpPr>
        <p:spPr bwMode="auto">
          <a:xfrm>
            <a:off x="2274888" y="4108450"/>
            <a:ext cx="36512" cy="53975"/>
          </a:xfrm>
          <a:custGeom>
            <a:avLst/>
            <a:gdLst>
              <a:gd name="T0" fmla="*/ 17667 w 31"/>
              <a:gd name="T1" fmla="*/ 0 h 45"/>
              <a:gd name="T2" fmla="*/ 36512 w 31"/>
              <a:gd name="T3" fmla="*/ 0 h 45"/>
              <a:gd name="T4" fmla="*/ 17667 w 31"/>
              <a:gd name="T5" fmla="*/ 53975 h 45"/>
              <a:gd name="T6" fmla="*/ 0 w 31"/>
              <a:gd name="T7" fmla="*/ 0 h 45"/>
              <a:gd name="T8" fmla="*/ 17667 w 31"/>
              <a:gd name="T9" fmla="*/ 0 h 45"/>
              <a:gd name="T10" fmla="*/ 17667 w 31"/>
              <a:gd name="T11" fmla="*/ 0 h 45"/>
              <a:gd name="T12" fmla="*/ 17667 w 31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0"/>
                </a:moveTo>
                <a:lnTo>
                  <a:pt x="31" y="0"/>
                </a:lnTo>
                <a:lnTo>
                  <a:pt x="15" y="4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37" name="Line 173"/>
          <p:cNvSpPr>
            <a:spLocks noChangeShapeType="1"/>
          </p:cNvSpPr>
          <p:nvPr/>
        </p:nvSpPr>
        <p:spPr bwMode="auto">
          <a:xfrm>
            <a:off x="2060575" y="4037013"/>
            <a:ext cx="17463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38" name="Freeform 174"/>
          <p:cNvSpPr>
            <a:spLocks/>
          </p:cNvSpPr>
          <p:nvPr/>
        </p:nvSpPr>
        <p:spPr bwMode="auto">
          <a:xfrm>
            <a:off x="2060575" y="4108450"/>
            <a:ext cx="36513" cy="53975"/>
          </a:xfrm>
          <a:custGeom>
            <a:avLst/>
            <a:gdLst>
              <a:gd name="T0" fmla="*/ 18257 w 30"/>
              <a:gd name="T1" fmla="*/ 0 h 45"/>
              <a:gd name="T2" fmla="*/ 36513 w 30"/>
              <a:gd name="T3" fmla="*/ 0 h 45"/>
              <a:gd name="T4" fmla="*/ 36513 w 30"/>
              <a:gd name="T5" fmla="*/ 53975 h 45"/>
              <a:gd name="T6" fmla="*/ 0 w 30"/>
              <a:gd name="T7" fmla="*/ 0 h 45"/>
              <a:gd name="T8" fmla="*/ 18257 w 30"/>
              <a:gd name="T9" fmla="*/ 0 h 45"/>
              <a:gd name="T10" fmla="*/ 18257 w 30"/>
              <a:gd name="T11" fmla="*/ 0 h 45"/>
              <a:gd name="T12" fmla="*/ 18257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39" name="Line 175"/>
          <p:cNvSpPr>
            <a:spLocks noChangeShapeType="1"/>
          </p:cNvSpPr>
          <p:nvPr/>
        </p:nvSpPr>
        <p:spPr bwMode="auto">
          <a:xfrm flipV="1">
            <a:off x="3257550" y="4071938"/>
            <a:ext cx="52388" cy="3651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40" name="Freeform 176"/>
          <p:cNvSpPr>
            <a:spLocks/>
          </p:cNvSpPr>
          <p:nvPr/>
        </p:nvSpPr>
        <p:spPr bwMode="auto">
          <a:xfrm>
            <a:off x="3292475" y="4037013"/>
            <a:ext cx="53975" cy="53975"/>
          </a:xfrm>
          <a:custGeom>
            <a:avLst/>
            <a:gdLst>
              <a:gd name="T0" fmla="*/ 17992 w 45"/>
              <a:gd name="T1" fmla="*/ 35201 h 46"/>
              <a:gd name="T2" fmla="*/ 0 w 45"/>
              <a:gd name="T3" fmla="*/ 17601 h 46"/>
              <a:gd name="T4" fmla="*/ 53975 w 45"/>
              <a:gd name="T5" fmla="*/ 0 h 46"/>
              <a:gd name="T6" fmla="*/ 17992 w 45"/>
              <a:gd name="T7" fmla="*/ 53975 h 46"/>
              <a:gd name="T8" fmla="*/ 17992 w 45"/>
              <a:gd name="T9" fmla="*/ 35201 h 46"/>
              <a:gd name="T10" fmla="*/ 17992 w 45"/>
              <a:gd name="T11" fmla="*/ 35201 h 46"/>
              <a:gd name="T12" fmla="*/ 17992 w 45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6">
                <a:moveTo>
                  <a:pt x="15" y="30"/>
                </a:moveTo>
                <a:lnTo>
                  <a:pt x="0" y="15"/>
                </a:lnTo>
                <a:lnTo>
                  <a:pt x="45" y="0"/>
                </a:lnTo>
                <a:lnTo>
                  <a:pt x="15" y="46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41" name="Line 177"/>
          <p:cNvSpPr>
            <a:spLocks noChangeShapeType="1"/>
          </p:cNvSpPr>
          <p:nvPr/>
        </p:nvSpPr>
        <p:spPr bwMode="auto">
          <a:xfrm flipV="1">
            <a:off x="3471863" y="4054475"/>
            <a:ext cx="3492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42" name="Freeform 178"/>
          <p:cNvSpPr>
            <a:spLocks/>
          </p:cNvSpPr>
          <p:nvPr/>
        </p:nvSpPr>
        <p:spPr bwMode="auto">
          <a:xfrm>
            <a:off x="3489325" y="4017963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35983 h 45"/>
              <a:gd name="T4" fmla="*/ 34925 w 30"/>
              <a:gd name="T5" fmla="*/ 0 h 45"/>
              <a:gd name="T6" fmla="*/ 34925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30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43" name="Line 179"/>
          <p:cNvSpPr>
            <a:spLocks noChangeShapeType="1"/>
          </p:cNvSpPr>
          <p:nvPr/>
        </p:nvSpPr>
        <p:spPr bwMode="auto">
          <a:xfrm flipV="1">
            <a:off x="3684588" y="4054475"/>
            <a:ext cx="1746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44" name="Freeform 180"/>
          <p:cNvSpPr>
            <a:spLocks/>
          </p:cNvSpPr>
          <p:nvPr/>
        </p:nvSpPr>
        <p:spPr bwMode="auto">
          <a:xfrm>
            <a:off x="3684588" y="4017963"/>
            <a:ext cx="36512" cy="53975"/>
          </a:xfrm>
          <a:custGeom>
            <a:avLst/>
            <a:gdLst>
              <a:gd name="T0" fmla="*/ 17667 w 31"/>
              <a:gd name="T1" fmla="*/ 53975 h 45"/>
              <a:gd name="T2" fmla="*/ 0 w 31"/>
              <a:gd name="T3" fmla="*/ 35983 h 45"/>
              <a:gd name="T4" fmla="*/ 36512 w 31"/>
              <a:gd name="T5" fmla="*/ 0 h 45"/>
              <a:gd name="T6" fmla="*/ 36512 w 31"/>
              <a:gd name="T7" fmla="*/ 53975 h 45"/>
              <a:gd name="T8" fmla="*/ 17667 w 31"/>
              <a:gd name="T9" fmla="*/ 53975 h 45"/>
              <a:gd name="T10" fmla="*/ 17667 w 31"/>
              <a:gd name="T11" fmla="*/ 53975 h 45"/>
              <a:gd name="T12" fmla="*/ 17667 w 31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45"/>
                </a:moveTo>
                <a:lnTo>
                  <a:pt x="0" y="30"/>
                </a:lnTo>
                <a:lnTo>
                  <a:pt x="31" y="0"/>
                </a:lnTo>
                <a:lnTo>
                  <a:pt x="31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45" name="Line 181"/>
          <p:cNvSpPr>
            <a:spLocks noChangeShapeType="1"/>
          </p:cNvSpPr>
          <p:nvPr/>
        </p:nvSpPr>
        <p:spPr bwMode="auto">
          <a:xfrm flipV="1">
            <a:off x="3881438" y="4054475"/>
            <a:ext cx="3651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46" name="Freeform 182"/>
          <p:cNvSpPr>
            <a:spLocks/>
          </p:cNvSpPr>
          <p:nvPr/>
        </p:nvSpPr>
        <p:spPr bwMode="auto">
          <a:xfrm>
            <a:off x="3900488" y="4017963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35983 h 45"/>
              <a:gd name="T4" fmla="*/ 34925 w 30"/>
              <a:gd name="T5" fmla="*/ 0 h 45"/>
              <a:gd name="T6" fmla="*/ 17463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30"/>
                </a:lnTo>
                <a:lnTo>
                  <a:pt x="30" y="0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47" name="Line 183"/>
          <p:cNvSpPr>
            <a:spLocks noChangeShapeType="1"/>
          </p:cNvSpPr>
          <p:nvPr/>
        </p:nvSpPr>
        <p:spPr bwMode="auto">
          <a:xfrm flipV="1">
            <a:off x="4095750" y="4071938"/>
            <a:ext cx="17463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48" name="Freeform 184"/>
          <p:cNvSpPr>
            <a:spLocks/>
          </p:cNvSpPr>
          <p:nvPr/>
        </p:nvSpPr>
        <p:spPr bwMode="auto">
          <a:xfrm>
            <a:off x="4095750" y="4017963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53975 h 45"/>
              <a:gd name="T4" fmla="*/ 34925 w 30"/>
              <a:gd name="T5" fmla="*/ 0 h 45"/>
              <a:gd name="T6" fmla="*/ 34925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45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49" name="Line 185"/>
          <p:cNvSpPr>
            <a:spLocks noChangeShapeType="1"/>
          </p:cNvSpPr>
          <p:nvPr/>
        </p:nvSpPr>
        <p:spPr bwMode="auto">
          <a:xfrm flipV="1">
            <a:off x="3257550" y="3857625"/>
            <a:ext cx="52388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50" name="Freeform 186"/>
          <p:cNvSpPr>
            <a:spLocks/>
          </p:cNvSpPr>
          <p:nvPr/>
        </p:nvSpPr>
        <p:spPr bwMode="auto">
          <a:xfrm>
            <a:off x="3292475" y="3840163"/>
            <a:ext cx="36513" cy="34925"/>
          </a:xfrm>
          <a:custGeom>
            <a:avLst/>
            <a:gdLst>
              <a:gd name="T0" fmla="*/ 0 w 30"/>
              <a:gd name="T1" fmla="*/ 34925 h 30"/>
              <a:gd name="T2" fmla="*/ 0 w 30"/>
              <a:gd name="T3" fmla="*/ 17463 h 30"/>
              <a:gd name="T4" fmla="*/ 36513 w 30"/>
              <a:gd name="T5" fmla="*/ 0 h 30"/>
              <a:gd name="T6" fmla="*/ 18257 w 30"/>
              <a:gd name="T7" fmla="*/ 34925 h 30"/>
              <a:gd name="T8" fmla="*/ 0 w 30"/>
              <a:gd name="T9" fmla="*/ 34925 h 30"/>
              <a:gd name="T10" fmla="*/ 0 w 30"/>
              <a:gd name="T11" fmla="*/ 34925 h 30"/>
              <a:gd name="T12" fmla="*/ 0 w 30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30"/>
                </a:moveTo>
                <a:lnTo>
                  <a:pt x="0" y="15"/>
                </a:lnTo>
                <a:lnTo>
                  <a:pt x="30" y="0"/>
                </a:lnTo>
                <a:lnTo>
                  <a:pt x="15" y="30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51" name="Line 187"/>
          <p:cNvSpPr>
            <a:spLocks noChangeShapeType="1"/>
          </p:cNvSpPr>
          <p:nvPr/>
        </p:nvSpPr>
        <p:spPr bwMode="auto">
          <a:xfrm flipV="1">
            <a:off x="3471863" y="3857625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52" name="Freeform 188"/>
          <p:cNvSpPr>
            <a:spLocks/>
          </p:cNvSpPr>
          <p:nvPr/>
        </p:nvSpPr>
        <p:spPr bwMode="auto">
          <a:xfrm>
            <a:off x="3489325" y="3822700"/>
            <a:ext cx="34925" cy="52388"/>
          </a:xfrm>
          <a:custGeom>
            <a:avLst/>
            <a:gdLst>
              <a:gd name="T0" fmla="*/ 0 w 30"/>
              <a:gd name="T1" fmla="*/ 34925 h 45"/>
              <a:gd name="T2" fmla="*/ 0 w 30"/>
              <a:gd name="T3" fmla="*/ 34925 h 45"/>
              <a:gd name="T4" fmla="*/ 34925 w 30"/>
              <a:gd name="T5" fmla="*/ 0 h 45"/>
              <a:gd name="T6" fmla="*/ 17463 w 30"/>
              <a:gd name="T7" fmla="*/ 52388 h 45"/>
              <a:gd name="T8" fmla="*/ 0 w 30"/>
              <a:gd name="T9" fmla="*/ 34925 h 45"/>
              <a:gd name="T10" fmla="*/ 0 w 30"/>
              <a:gd name="T11" fmla="*/ 34925 h 45"/>
              <a:gd name="T12" fmla="*/ 0 w 30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0" y="30"/>
                </a:moveTo>
                <a:lnTo>
                  <a:pt x="0" y="30"/>
                </a:lnTo>
                <a:lnTo>
                  <a:pt x="30" y="0"/>
                </a:lnTo>
                <a:lnTo>
                  <a:pt x="15" y="45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53" name="Line 189"/>
          <p:cNvSpPr>
            <a:spLocks noChangeShapeType="1"/>
          </p:cNvSpPr>
          <p:nvPr/>
        </p:nvSpPr>
        <p:spPr bwMode="auto">
          <a:xfrm flipV="1">
            <a:off x="3684588" y="3857625"/>
            <a:ext cx="1746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54" name="Freeform 190"/>
          <p:cNvSpPr>
            <a:spLocks/>
          </p:cNvSpPr>
          <p:nvPr/>
        </p:nvSpPr>
        <p:spPr bwMode="auto">
          <a:xfrm>
            <a:off x="3684588" y="3822700"/>
            <a:ext cx="36512" cy="52388"/>
          </a:xfrm>
          <a:custGeom>
            <a:avLst/>
            <a:gdLst>
              <a:gd name="T0" fmla="*/ 17667 w 31"/>
              <a:gd name="T1" fmla="*/ 34925 h 45"/>
              <a:gd name="T2" fmla="*/ 0 w 31"/>
              <a:gd name="T3" fmla="*/ 34925 h 45"/>
              <a:gd name="T4" fmla="*/ 36512 w 31"/>
              <a:gd name="T5" fmla="*/ 0 h 45"/>
              <a:gd name="T6" fmla="*/ 36512 w 31"/>
              <a:gd name="T7" fmla="*/ 52388 h 45"/>
              <a:gd name="T8" fmla="*/ 17667 w 31"/>
              <a:gd name="T9" fmla="*/ 34925 h 45"/>
              <a:gd name="T10" fmla="*/ 17667 w 31"/>
              <a:gd name="T11" fmla="*/ 34925 h 45"/>
              <a:gd name="T12" fmla="*/ 17667 w 31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30"/>
                </a:moveTo>
                <a:lnTo>
                  <a:pt x="0" y="30"/>
                </a:lnTo>
                <a:lnTo>
                  <a:pt x="31" y="0"/>
                </a:lnTo>
                <a:lnTo>
                  <a:pt x="31" y="45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55" name="Line 191"/>
          <p:cNvSpPr>
            <a:spLocks noChangeShapeType="1"/>
          </p:cNvSpPr>
          <p:nvPr/>
        </p:nvSpPr>
        <p:spPr bwMode="auto">
          <a:xfrm flipV="1">
            <a:off x="3900488" y="3857625"/>
            <a:ext cx="1746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56" name="Freeform 192"/>
          <p:cNvSpPr>
            <a:spLocks/>
          </p:cNvSpPr>
          <p:nvPr/>
        </p:nvSpPr>
        <p:spPr bwMode="auto">
          <a:xfrm>
            <a:off x="3881438" y="3805238"/>
            <a:ext cx="36512" cy="52387"/>
          </a:xfrm>
          <a:custGeom>
            <a:avLst/>
            <a:gdLst>
              <a:gd name="T0" fmla="*/ 18256 w 30"/>
              <a:gd name="T1" fmla="*/ 52387 h 45"/>
              <a:gd name="T2" fmla="*/ 0 w 30"/>
              <a:gd name="T3" fmla="*/ 52387 h 45"/>
              <a:gd name="T4" fmla="*/ 36512 w 30"/>
              <a:gd name="T5" fmla="*/ 0 h 45"/>
              <a:gd name="T6" fmla="*/ 36512 w 30"/>
              <a:gd name="T7" fmla="*/ 52387 h 45"/>
              <a:gd name="T8" fmla="*/ 18256 w 30"/>
              <a:gd name="T9" fmla="*/ 52387 h 45"/>
              <a:gd name="T10" fmla="*/ 18256 w 30"/>
              <a:gd name="T11" fmla="*/ 52387 h 45"/>
              <a:gd name="T12" fmla="*/ 18256 w 30"/>
              <a:gd name="T13" fmla="*/ 52387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45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57" name="Line 193"/>
          <p:cNvSpPr>
            <a:spLocks noChangeShapeType="1"/>
          </p:cNvSpPr>
          <p:nvPr/>
        </p:nvSpPr>
        <p:spPr bwMode="auto">
          <a:xfrm flipV="1">
            <a:off x="4095750" y="3857625"/>
            <a:ext cx="17463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58" name="Freeform 194"/>
          <p:cNvSpPr>
            <a:spLocks/>
          </p:cNvSpPr>
          <p:nvPr/>
        </p:nvSpPr>
        <p:spPr bwMode="auto">
          <a:xfrm>
            <a:off x="4095750" y="3805238"/>
            <a:ext cx="34925" cy="52387"/>
          </a:xfrm>
          <a:custGeom>
            <a:avLst/>
            <a:gdLst>
              <a:gd name="T0" fmla="*/ 17463 w 30"/>
              <a:gd name="T1" fmla="*/ 52387 h 45"/>
              <a:gd name="T2" fmla="*/ 0 w 30"/>
              <a:gd name="T3" fmla="*/ 52387 h 45"/>
              <a:gd name="T4" fmla="*/ 34925 w 30"/>
              <a:gd name="T5" fmla="*/ 0 h 45"/>
              <a:gd name="T6" fmla="*/ 34925 w 30"/>
              <a:gd name="T7" fmla="*/ 52387 h 45"/>
              <a:gd name="T8" fmla="*/ 17463 w 30"/>
              <a:gd name="T9" fmla="*/ 52387 h 45"/>
              <a:gd name="T10" fmla="*/ 17463 w 30"/>
              <a:gd name="T11" fmla="*/ 52387 h 45"/>
              <a:gd name="T12" fmla="*/ 17463 w 30"/>
              <a:gd name="T13" fmla="*/ 52387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45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59" name="Line 195"/>
          <p:cNvSpPr>
            <a:spLocks noChangeShapeType="1"/>
          </p:cNvSpPr>
          <p:nvPr/>
        </p:nvSpPr>
        <p:spPr bwMode="auto">
          <a:xfrm>
            <a:off x="2060575" y="4251325"/>
            <a:ext cx="36513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60" name="Freeform 196"/>
          <p:cNvSpPr>
            <a:spLocks/>
          </p:cNvSpPr>
          <p:nvPr/>
        </p:nvSpPr>
        <p:spPr bwMode="auto">
          <a:xfrm>
            <a:off x="2078038" y="4305300"/>
            <a:ext cx="19050" cy="52388"/>
          </a:xfrm>
          <a:custGeom>
            <a:avLst/>
            <a:gdLst>
              <a:gd name="T0" fmla="*/ 0 w 15"/>
              <a:gd name="T1" fmla="*/ 0 h 45"/>
              <a:gd name="T2" fmla="*/ 19050 w 15"/>
              <a:gd name="T3" fmla="*/ 0 h 45"/>
              <a:gd name="T4" fmla="*/ 19050 w 15"/>
              <a:gd name="T5" fmla="*/ 52388 h 45"/>
              <a:gd name="T6" fmla="*/ 0 w 15"/>
              <a:gd name="T7" fmla="*/ 17463 h 45"/>
              <a:gd name="T8" fmla="*/ 0 w 15"/>
              <a:gd name="T9" fmla="*/ 0 h 45"/>
              <a:gd name="T10" fmla="*/ 0 w 15"/>
              <a:gd name="T11" fmla="*/ 0 h 45"/>
              <a:gd name="T12" fmla="*/ 0 w 15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" h="45">
                <a:moveTo>
                  <a:pt x="0" y="0"/>
                </a:moveTo>
                <a:lnTo>
                  <a:pt x="15" y="0"/>
                </a:lnTo>
                <a:lnTo>
                  <a:pt x="15" y="45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61" name="Line 197"/>
          <p:cNvSpPr>
            <a:spLocks noChangeShapeType="1"/>
          </p:cNvSpPr>
          <p:nvPr/>
        </p:nvSpPr>
        <p:spPr bwMode="auto">
          <a:xfrm>
            <a:off x="2274888" y="4251325"/>
            <a:ext cx="1746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62" name="Freeform 198"/>
          <p:cNvSpPr>
            <a:spLocks/>
          </p:cNvSpPr>
          <p:nvPr/>
        </p:nvSpPr>
        <p:spPr bwMode="auto">
          <a:xfrm>
            <a:off x="2274888" y="4305300"/>
            <a:ext cx="36512" cy="52388"/>
          </a:xfrm>
          <a:custGeom>
            <a:avLst/>
            <a:gdLst>
              <a:gd name="T0" fmla="*/ 17667 w 31"/>
              <a:gd name="T1" fmla="*/ 17463 h 45"/>
              <a:gd name="T2" fmla="*/ 36512 w 31"/>
              <a:gd name="T3" fmla="*/ 0 h 45"/>
              <a:gd name="T4" fmla="*/ 17667 w 31"/>
              <a:gd name="T5" fmla="*/ 52388 h 45"/>
              <a:gd name="T6" fmla="*/ 0 w 31"/>
              <a:gd name="T7" fmla="*/ 17463 h 45"/>
              <a:gd name="T8" fmla="*/ 17667 w 31"/>
              <a:gd name="T9" fmla="*/ 17463 h 45"/>
              <a:gd name="T10" fmla="*/ 17667 w 31"/>
              <a:gd name="T11" fmla="*/ 17463 h 45"/>
              <a:gd name="T12" fmla="*/ 17667 w 31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15"/>
                </a:moveTo>
                <a:lnTo>
                  <a:pt x="31" y="0"/>
                </a:lnTo>
                <a:lnTo>
                  <a:pt x="15" y="45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63" name="Line 199"/>
          <p:cNvSpPr>
            <a:spLocks noChangeShapeType="1"/>
          </p:cNvSpPr>
          <p:nvPr/>
        </p:nvSpPr>
        <p:spPr bwMode="auto">
          <a:xfrm>
            <a:off x="2452688" y="4251325"/>
            <a:ext cx="5397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64" name="Freeform 200"/>
          <p:cNvSpPr>
            <a:spLocks/>
          </p:cNvSpPr>
          <p:nvPr/>
        </p:nvSpPr>
        <p:spPr bwMode="auto">
          <a:xfrm>
            <a:off x="2489200" y="4305300"/>
            <a:ext cx="36513" cy="52388"/>
          </a:xfrm>
          <a:custGeom>
            <a:avLst/>
            <a:gdLst>
              <a:gd name="T0" fmla="*/ 0 w 30"/>
              <a:gd name="T1" fmla="*/ 17463 h 45"/>
              <a:gd name="T2" fmla="*/ 18257 w 30"/>
              <a:gd name="T3" fmla="*/ 0 h 45"/>
              <a:gd name="T4" fmla="*/ 36513 w 30"/>
              <a:gd name="T5" fmla="*/ 52388 h 45"/>
              <a:gd name="T6" fmla="*/ 0 w 30"/>
              <a:gd name="T7" fmla="*/ 17463 h 45"/>
              <a:gd name="T8" fmla="*/ 0 w 30"/>
              <a:gd name="T9" fmla="*/ 17463 h 45"/>
              <a:gd name="T10" fmla="*/ 0 w 30"/>
              <a:gd name="T11" fmla="*/ 17463 h 45"/>
              <a:gd name="T12" fmla="*/ 0 w 30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0" y="15"/>
                </a:moveTo>
                <a:lnTo>
                  <a:pt x="15" y="0"/>
                </a:lnTo>
                <a:lnTo>
                  <a:pt x="30" y="4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65" name="Line 201"/>
          <p:cNvSpPr>
            <a:spLocks noChangeShapeType="1"/>
          </p:cNvSpPr>
          <p:nvPr/>
        </p:nvSpPr>
        <p:spPr bwMode="auto">
          <a:xfrm>
            <a:off x="2649538" y="4251325"/>
            <a:ext cx="5397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66" name="Freeform 202"/>
          <p:cNvSpPr>
            <a:spLocks/>
          </p:cNvSpPr>
          <p:nvPr/>
        </p:nvSpPr>
        <p:spPr bwMode="auto">
          <a:xfrm>
            <a:off x="2686050" y="4305300"/>
            <a:ext cx="34925" cy="52388"/>
          </a:xfrm>
          <a:custGeom>
            <a:avLst/>
            <a:gdLst>
              <a:gd name="T0" fmla="*/ 17463 w 30"/>
              <a:gd name="T1" fmla="*/ 17463 h 45"/>
              <a:gd name="T2" fmla="*/ 34925 w 30"/>
              <a:gd name="T3" fmla="*/ 0 h 45"/>
              <a:gd name="T4" fmla="*/ 34925 w 30"/>
              <a:gd name="T5" fmla="*/ 52388 h 45"/>
              <a:gd name="T6" fmla="*/ 0 w 30"/>
              <a:gd name="T7" fmla="*/ 17463 h 45"/>
              <a:gd name="T8" fmla="*/ 17463 w 30"/>
              <a:gd name="T9" fmla="*/ 17463 h 45"/>
              <a:gd name="T10" fmla="*/ 17463 w 30"/>
              <a:gd name="T11" fmla="*/ 17463 h 45"/>
              <a:gd name="T12" fmla="*/ 17463 w 30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15"/>
                </a:moveTo>
                <a:lnTo>
                  <a:pt x="30" y="0"/>
                </a:lnTo>
                <a:lnTo>
                  <a:pt x="30" y="45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67" name="Line 203"/>
          <p:cNvSpPr>
            <a:spLocks noChangeShapeType="1"/>
          </p:cNvSpPr>
          <p:nvPr/>
        </p:nvSpPr>
        <p:spPr bwMode="auto">
          <a:xfrm>
            <a:off x="2846388" y="4268788"/>
            <a:ext cx="71437" cy="3651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68" name="Freeform 204"/>
          <p:cNvSpPr>
            <a:spLocks/>
          </p:cNvSpPr>
          <p:nvPr/>
        </p:nvSpPr>
        <p:spPr bwMode="auto">
          <a:xfrm>
            <a:off x="2898775" y="4286250"/>
            <a:ext cx="55563" cy="53975"/>
          </a:xfrm>
          <a:custGeom>
            <a:avLst/>
            <a:gdLst>
              <a:gd name="T0" fmla="*/ 0 w 46"/>
              <a:gd name="T1" fmla="*/ 17992 h 45"/>
              <a:gd name="T2" fmla="*/ 18118 w 46"/>
              <a:gd name="T3" fmla="*/ 0 h 45"/>
              <a:gd name="T4" fmla="*/ 55563 w 46"/>
              <a:gd name="T5" fmla="*/ 53975 h 45"/>
              <a:gd name="T6" fmla="*/ 0 w 46"/>
              <a:gd name="T7" fmla="*/ 35983 h 45"/>
              <a:gd name="T8" fmla="*/ 0 w 46"/>
              <a:gd name="T9" fmla="*/ 17992 h 45"/>
              <a:gd name="T10" fmla="*/ 0 w 46"/>
              <a:gd name="T11" fmla="*/ 17992 h 45"/>
              <a:gd name="T12" fmla="*/ 0 w 46"/>
              <a:gd name="T13" fmla="*/ 1799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5">
                <a:moveTo>
                  <a:pt x="0" y="15"/>
                </a:moveTo>
                <a:lnTo>
                  <a:pt x="15" y="0"/>
                </a:lnTo>
                <a:lnTo>
                  <a:pt x="46" y="4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69" name="Line 205"/>
          <p:cNvSpPr>
            <a:spLocks noChangeShapeType="1"/>
          </p:cNvSpPr>
          <p:nvPr/>
        </p:nvSpPr>
        <p:spPr bwMode="auto">
          <a:xfrm flipV="1">
            <a:off x="3257550" y="4268788"/>
            <a:ext cx="52388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70" name="Freeform 206"/>
          <p:cNvSpPr>
            <a:spLocks/>
          </p:cNvSpPr>
          <p:nvPr/>
        </p:nvSpPr>
        <p:spPr bwMode="auto">
          <a:xfrm>
            <a:off x="3292475" y="4251325"/>
            <a:ext cx="53975" cy="34925"/>
          </a:xfrm>
          <a:custGeom>
            <a:avLst/>
            <a:gdLst>
              <a:gd name="T0" fmla="*/ 17992 w 45"/>
              <a:gd name="T1" fmla="*/ 34925 h 30"/>
              <a:gd name="T2" fmla="*/ 0 w 45"/>
              <a:gd name="T3" fmla="*/ 17463 h 30"/>
              <a:gd name="T4" fmla="*/ 53975 w 45"/>
              <a:gd name="T5" fmla="*/ 0 h 30"/>
              <a:gd name="T6" fmla="*/ 17992 w 45"/>
              <a:gd name="T7" fmla="*/ 34925 h 30"/>
              <a:gd name="T8" fmla="*/ 17992 w 45"/>
              <a:gd name="T9" fmla="*/ 34925 h 30"/>
              <a:gd name="T10" fmla="*/ 17992 w 45"/>
              <a:gd name="T11" fmla="*/ 34925 h 30"/>
              <a:gd name="T12" fmla="*/ 17992 w 45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30"/>
                </a:moveTo>
                <a:lnTo>
                  <a:pt x="0" y="15"/>
                </a:lnTo>
                <a:lnTo>
                  <a:pt x="45" y="0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71" name="Line 207"/>
          <p:cNvSpPr>
            <a:spLocks noChangeShapeType="1"/>
          </p:cNvSpPr>
          <p:nvPr/>
        </p:nvSpPr>
        <p:spPr bwMode="auto">
          <a:xfrm flipV="1">
            <a:off x="3471863" y="4268788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72" name="Freeform 208"/>
          <p:cNvSpPr>
            <a:spLocks/>
          </p:cNvSpPr>
          <p:nvPr/>
        </p:nvSpPr>
        <p:spPr bwMode="auto">
          <a:xfrm>
            <a:off x="3489325" y="4232275"/>
            <a:ext cx="52388" cy="53975"/>
          </a:xfrm>
          <a:custGeom>
            <a:avLst/>
            <a:gdLst>
              <a:gd name="T0" fmla="*/ 17463 w 45"/>
              <a:gd name="T1" fmla="*/ 36374 h 46"/>
              <a:gd name="T2" fmla="*/ 0 w 45"/>
              <a:gd name="T3" fmla="*/ 18774 h 46"/>
              <a:gd name="T4" fmla="*/ 52388 w 45"/>
              <a:gd name="T5" fmla="*/ 0 h 46"/>
              <a:gd name="T6" fmla="*/ 34925 w 45"/>
              <a:gd name="T7" fmla="*/ 53975 h 46"/>
              <a:gd name="T8" fmla="*/ 17463 w 45"/>
              <a:gd name="T9" fmla="*/ 36374 h 46"/>
              <a:gd name="T10" fmla="*/ 17463 w 45"/>
              <a:gd name="T11" fmla="*/ 36374 h 46"/>
              <a:gd name="T12" fmla="*/ 17463 w 45"/>
              <a:gd name="T13" fmla="*/ 36374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6">
                <a:moveTo>
                  <a:pt x="15" y="31"/>
                </a:moveTo>
                <a:lnTo>
                  <a:pt x="0" y="16"/>
                </a:lnTo>
                <a:lnTo>
                  <a:pt x="45" y="0"/>
                </a:lnTo>
                <a:lnTo>
                  <a:pt x="30" y="46"/>
                </a:lnTo>
                <a:lnTo>
                  <a:pt x="15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73" name="Line 209"/>
          <p:cNvSpPr>
            <a:spLocks noChangeShapeType="1"/>
          </p:cNvSpPr>
          <p:nvPr/>
        </p:nvSpPr>
        <p:spPr bwMode="auto">
          <a:xfrm flipV="1">
            <a:off x="3667125" y="4268788"/>
            <a:ext cx="5397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74" name="Freeform 210"/>
          <p:cNvSpPr>
            <a:spLocks/>
          </p:cNvSpPr>
          <p:nvPr/>
        </p:nvSpPr>
        <p:spPr bwMode="auto">
          <a:xfrm>
            <a:off x="3684588" y="4232275"/>
            <a:ext cx="53975" cy="53975"/>
          </a:xfrm>
          <a:custGeom>
            <a:avLst/>
            <a:gdLst>
              <a:gd name="T0" fmla="*/ 17601 w 46"/>
              <a:gd name="T1" fmla="*/ 36374 h 46"/>
              <a:gd name="T2" fmla="*/ 0 w 46"/>
              <a:gd name="T3" fmla="*/ 36374 h 46"/>
              <a:gd name="T4" fmla="*/ 53975 w 46"/>
              <a:gd name="T5" fmla="*/ 0 h 46"/>
              <a:gd name="T6" fmla="*/ 36374 w 46"/>
              <a:gd name="T7" fmla="*/ 53975 h 46"/>
              <a:gd name="T8" fmla="*/ 17601 w 46"/>
              <a:gd name="T9" fmla="*/ 36374 h 46"/>
              <a:gd name="T10" fmla="*/ 17601 w 46"/>
              <a:gd name="T11" fmla="*/ 36374 h 46"/>
              <a:gd name="T12" fmla="*/ 17601 w 46"/>
              <a:gd name="T13" fmla="*/ 36374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6">
                <a:moveTo>
                  <a:pt x="15" y="31"/>
                </a:moveTo>
                <a:lnTo>
                  <a:pt x="0" y="31"/>
                </a:lnTo>
                <a:lnTo>
                  <a:pt x="46" y="0"/>
                </a:lnTo>
                <a:lnTo>
                  <a:pt x="31" y="46"/>
                </a:lnTo>
                <a:lnTo>
                  <a:pt x="15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75" name="Line 211"/>
          <p:cNvSpPr>
            <a:spLocks noChangeShapeType="1"/>
          </p:cNvSpPr>
          <p:nvPr/>
        </p:nvSpPr>
        <p:spPr bwMode="auto">
          <a:xfrm flipV="1">
            <a:off x="3881438" y="4251325"/>
            <a:ext cx="36512" cy="889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76" name="Freeform 212"/>
          <p:cNvSpPr>
            <a:spLocks/>
          </p:cNvSpPr>
          <p:nvPr/>
        </p:nvSpPr>
        <p:spPr bwMode="auto">
          <a:xfrm>
            <a:off x="3900488" y="4214813"/>
            <a:ext cx="34925" cy="53975"/>
          </a:xfrm>
          <a:custGeom>
            <a:avLst/>
            <a:gdLst>
              <a:gd name="T0" fmla="*/ 17463 w 30"/>
              <a:gd name="T1" fmla="*/ 53975 h 46"/>
              <a:gd name="T2" fmla="*/ 0 w 30"/>
              <a:gd name="T3" fmla="*/ 36374 h 46"/>
              <a:gd name="T4" fmla="*/ 34925 w 30"/>
              <a:gd name="T5" fmla="*/ 0 h 46"/>
              <a:gd name="T6" fmla="*/ 17463 w 30"/>
              <a:gd name="T7" fmla="*/ 53975 h 46"/>
              <a:gd name="T8" fmla="*/ 17463 w 30"/>
              <a:gd name="T9" fmla="*/ 53975 h 46"/>
              <a:gd name="T10" fmla="*/ 17463 w 30"/>
              <a:gd name="T11" fmla="*/ 53975 h 46"/>
              <a:gd name="T12" fmla="*/ 17463 w 30"/>
              <a:gd name="T13" fmla="*/ 53975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46"/>
                </a:moveTo>
                <a:lnTo>
                  <a:pt x="0" y="31"/>
                </a:lnTo>
                <a:lnTo>
                  <a:pt x="30" y="0"/>
                </a:lnTo>
                <a:lnTo>
                  <a:pt x="15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77" name="Line 213"/>
          <p:cNvSpPr>
            <a:spLocks noChangeShapeType="1"/>
          </p:cNvSpPr>
          <p:nvPr/>
        </p:nvSpPr>
        <p:spPr bwMode="auto">
          <a:xfrm flipV="1">
            <a:off x="4095750" y="4268788"/>
            <a:ext cx="17463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78" name="Freeform 214"/>
          <p:cNvSpPr>
            <a:spLocks/>
          </p:cNvSpPr>
          <p:nvPr/>
        </p:nvSpPr>
        <p:spPr bwMode="auto">
          <a:xfrm>
            <a:off x="4095750" y="4232275"/>
            <a:ext cx="34925" cy="36513"/>
          </a:xfrm>
          <a:custGeom>
            <a:avLst/>
            <a:gdLst>
              <a:gd name="T0" fmla="*/ 17463 w 30"/>
              <a:gd name="T1" fmla="*/ 36513 h 31"/>
              <a:gd name="T2" fmla="*/ 0 w 30"/>
              <a:gd name="T3" fmla="*/ 36513 h 31"/>
              <a:gd name="T4" fmla="*/ 34925 w 30"/>
              <a:gd name="T5" fmla="*/ 0 h 31"/>
              <a:gd name="T6" fmla="*/ 34925 w 30"/>
              <a:gd name="T7" fmla="*/ 36513 h 31"/>
              <a:gd name="T8" fmla="*/ 17463 w 30"/>
              <a:gd name="T9" fmla="*/ 36513 h 31"/>
              <a:gd name="T10" fmla="*/ 17463 w 30"/>
              <a:gd name="T11" fmla="*/ 36513 h 31"/>
              <a:gd name="T12" fmla="*/ 17463 w 30"/>
              <a:gd name="T13" fmla="*/ 36513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1">
                <a:moveTo>
                  <a:pt x="15" y="31"/>
                </a:moveTo>
                <a:lnTo>
                  <a:pt x="0" y="31"/>
                </a:lnTo>
                <a:lnTo>
                  <a:pt x="30" y="0"/>
                </a:lnTo>
                <a:lnTo>
                  <a:pt x="30" y="31"/>
                </a:lnTo>
                <a:lnTo>
                  <a:pt x="15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79" name="Line 215"/>
          <p:cNvSpPr>
            <a:spLocks noChangeShapeType="1"/>
          </p:cNvSpPr>
          <p:nvPr/>
        </p:nvSpPr>
        <p:spPr bwMode="auto">
          <a:xfrm>
            <a:off x="2060575" y="4448175"/>
            <a:ext cx="36513" cy="698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80" name="Freeform 216"/>
          <p:cNvSpPr>
            <a:spLocks/>
          </p:cNvSpPr>
          <p:nvPr/>
        </p:nvSpPr>
        <p:spPr bwMode="auto">
          <a:xfrm>
            <a:off x="2078038" y="4500563"/>
            <a:ext cx="36512" cy="53975"/>
          </a:xfrm>
          <a:custGeom>
            <a:avLst/>
            <a:gdLst>
              <a:gd name="T0" fmla="*/ 18256 w 30"/>
              <a:gd name="T1" fmla="*/ 17601 h 46"/>
              <a:gd name="T2" fmla="*/ 36512 w 30"/>
              <a:gd name="T3" fmla="*/ 0 h 46"/>
              <a:gd name="T4" fmla="*/ 36512 w 30"/>
              <a:gd name="T5" fmla="*/ 53975 h 46"/>
              <a:gd name="T6" fmla="*/ 0 w 30"/>
              <a:gd name="T7" fmla="*/ 17601 h 46"/>
              <a:gd name="T8" fmla="*/ 18256 w 30"/>
              <a:gd name="T9" fmla="*/ 17601 h 46"/>
              <a:gd name="T10" fmla="*/ 18256 w 30"/>
              <a:gd name="T11" fmla="*/ 17601 h 46"/>
              <a:gd name="T12" fmla="*/ 18256 w 30"/>
              <a:gd name="T13" fmla="*/ 176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15"/>
                </a:moveTo>
                <a:lnTo>
                  <a:pt x="30" y="0"/>
                </a:lnTo>
                <a:lnTo>
                  <a:pt x="30" y="46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81" name="Line 217"/>
          <p:cNvSpPr>
            <a:spLocks noChangeShapeType="1"/>
          </p:cNvSpPr>
          <p:nvPr/>
        </p:nvSpPr>
        <p:spPr bwMode="auto">
          <a:xfrm>
            <a:off x="2257425" y="4465638"/>
            <a:ext cx="34925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82" name="Freeform 218"/>
          <p:cNvSpPr>
            <a:spLocks/>
          </p:cNvSpPr>
          <p:nvPr/>
        </p:nvSpPr>
        <p:spPr bwMode="auto">
          <a:xfrm>
            <a:off x="2274888" y="4500563"/>
            <a:ext cx="53975" cy="53975"/>
          </a:xfrm>
          <a:custGeom>
            <a:avLst/>
            <a:gdLst>
              <a:gd name="T0" fmla="*/ 17601 w 46"/>
              <a:gd name="T1" fmla="*/ 17601 h 46"/>
              <a:gd name="T2" fmla="*/ 36374 w 46"/>
              <a:gd name="T3" fmla="*/ 0 h 46"/>
              <a:gd name="T4" fmla="*/ 53975 w 46"/>
              <a:gd name="T5" fmla="*/ 53975 h 46"/>
              <a:gd name="T6" fmla="*/ 0 w 46"/>
              <a:gd name="T7" fmla="*/ 35201 h 46"/>
              <a:gd name="T8" fmla="*/ 17601 w 46"/>
              <a:gd name="T9" fmla="*/ 17601 h 46"/>
              <a:gd name="T10" fmla="*/ 17601 w 46"/>
              <a:gd name="T11" fmla="*/ 17601 h 46"/>
              <a:gd name="T12" fmla="*/ 17601 w 46"/>
              <a:gd name="T13" fmla="*/ 176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6">
                <a:moveTo>
                  <a:pt x="15" y="15"/>
                </a:moveTo>
                <a:lnTo>
                  <a:pt x="31" y="0"/>
                </a:lnTo>
                <a:lnTo>
                  <a:pt x="46" y="46"/>
                </a:lnTo>
                <a:lnTo>
                  <a:pt x="0" y="30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83" name="Line 219"/>
          <p:cNvSpPr>
            <a:spLocks noChangeShapeType="1"/>
          </p:cNvSpPr>
          <p:nvPr/>
        </p:nvSpPr>
        <p:spPr bwMode="auto">
          <a:xfrm>
            <a:off x="2452688" y="4465638"/>
            <a:ext cx="53975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84" name="Freeform 220"/>
          <p:cNvSpPr>
            <a:spLocks/>
          </p:cNvSpPr>
          <p:nvPr/>
        </p:nvSpPr>
        <p:spPr bwMode="auto">
          <a:xfrm>
            <a:off x="2489200" y="4518025"/>
            <a:ext cx="36513" cy="53975"/>
          </a:xfrm>
          <a:custGeom>
            <a:avLst/>
            <a:gdLst>
              <a:gd name="T0" fmla="*/ 0 w 30"/>
              <a:gd name="T1" fmla="*/ 0 h 46"/>
              <a:gd name="T2" fmla="*/ 18257 w 30"/>
              <a:gd name="T3" fmla="*/ 0 h 46"/>
              <a:gd name="T4" fmla="*/ 36513 w 30"/>
              <a:gd name="T5" fmla="*/ 53975 h 46"/>
              <a:gd name="T6" fmla="*/ 0 w 30"/>
              <a:gd name="T7" fmla="*/ 17601 h 46"/>
              <a:gd name="T8" fmla="*/ 0 w 30"/>
              <a:gd name="T9" fmla="*/ 0 h 46"/>
              <a:gd name="T10" fmla="*/ 0 w 30"/>
              <a:gd name="T11" fmla="*/ 0 h 46"/>
              <a:gd name="T12" fmla="*/ 0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0" y="0"/>
                </a:moveTo>
                <a:lnTo>
                  <a:pt x="15" y="0"/>
                </a:lnTo>
                <a:lnTo>
                  <a:pt x="30" y="46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85" name="Line 221"/>
          <p:cNvSpPr>
            <a:spLocks noChangeShapeType="1"/>
          </p:cNvSpPr>
          <p:nvPr/>
        </p:nvSpPr>
        <p:spPr bwMode="auto">
          <a:xfrm>
            <a:off x="2649538" y="4465638"/>
            <a:ext cx="53975" cy="5238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86" name="Freeform 222"/>
          <p:cNvSpPr>
            <a:spLocks/>
          </p:cNvSpPr>
          <p:nvPr/>
        </p:nvSpPr>
        <p:spPr bwMode="auto">
          <a:xfrm>
            <a:off x="2686050" y="4500563"/>
            <a:ext cx="52388" cy="34925"/>
          </a:xfrm>
          <a:custGeom>
            <a:avLst/>
            <a:gdLst>
              <a:gd name="T0" fmla="*/ 17463 w 45"/>
              <a:gd name="T1" fmla="*/ 17463 h 30"/>
              <a:gd name="T2" fmla="*/ 34925 w 45"/>
              <a:gd name="T3" fmla="*/ 0 h 30"/>
              <a:gd name="T4" fmla="*/ 52388 w 45"/>
              <a:gd name="T5" fmla="*/ 34925 h 30"/>
              <a:gd name="T6" fmla="*/ 0 w 45"/>
              <a:gd name="T7" fmla="*/ 17463 h 30"/>
              <a:gd name="T8" fmla="*/ 17463 w 45"/>
              <a:gd name="T9" fmla="*/ 17463 h 30"/>
              <a:gd name="T10" fmla="*/ 17463 w 45"/>
              <a:gd name="T11" fmla="*/ 17463 h 30"/>
              <a:gd name="T12" fmla="*/ 17463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15"/>
                </a:moveTo>
                <a:lnTo>
                  <a:pt x="30" y="0"/>
                </a:lnTo>
                <a:lnTo>
                  <a:pt x="45" y="30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87" name="Line 223"/>
          <p:cNvSpPr>
            <a:spLocks noChangeShapeType="1"/>
          </p:cNvSpPr>
          <p:nvPr/>
        </p:nvSpPr>
        <p:spPr bwMode="auto">
          <a:xfrm>
            <a:off x="2846388" y="4483100"/>
            <a:ext cx="71437" cy="17463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88" name="Freeform 224"/>
          <p:cNvSpPr>
            <a:spLocks/>
          </p:cNvSpPr>
          <p:nvPr/>
        </p:nvSpPr>
        <p:spPr bwMode="auto">
          <a:xfrm>
            <a:off x="2898775" y="4483100"/>
            <a:ext cx="55563" cy="34925"/>
          </a:xfrm>
          <a:custGeom>
            <a:avLst/>
            <a:gdLst>
              <a:gd name="T0" fmla="*/ 18118 w 46"/>
              <a:gd name="T1" fmla="*/ 17463 h 30"/>
              <a:gd name="T2" fmla="*/ 18118 w 46"/>
              <a:gd name="T3" fmla="*/ 0 h 30"/>
              <a:gd name="T4" fmla="*/ 55563 w 46"/>
              <a:gd name="T5" fmla="*/ 34925 h 30"/>
              <a:gd name="T6" fmla="*/ 0 w 46"/>
              <a:gd name="T7" fmla="*/ 34925 h 30"/>
              <a:gd name="T8" fmla="*/ 18118 w 46"/>
              <a:gd name="T9" fmla="*/ 17463 h 30"/>
              <a:gd name="T10" fmla="*/ 18118 w 46"/>
              <a:gd name="T11" fmla="*/ 17463 h 30"/>
              <a:gd name="T12" fmla="*/ 18118 w 46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15" y="15"/>
                </a:moveTo>
                <a:lnTo>
                  <a:pt x="15" y="0"/>
                </a:lnTo>
                <a:lnTo>
                  <a:pt x="46" y="30"/>
                </a:lnTo>
                <a:lnTo>
                  <a:pt x="0" y="30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89" name="Line 225"/>
          <p:cNvSpPr>
            <a:spLocks noChangeShapeType="1"/>
          </p:cNvSpPr>
          <p:nvPr/>
        </p:nvSpPr>
        <p:spPr bwMode="auto">
          <a:xfrm flipV="1">
            <a:off x="3238500" y="4483100"/>
            <a:ext cx="904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90" name="Freeform 226"/>
          <p:cNvSpPr>
            <a:spLocks/>
          </p:cNvSpPr>
          <p:nvPr/>
        </p:nvSpPr>
        <p:spPr bwMode="auto">
          <a:xfrm>
            <a:off x="3309938" y="4483100"/>
            <a:ext cx="53975" cy="17463"/>
          </a:xfrm>
          <a:custGeom>
            <a:avLst/>
            <a:gdLst>
              <a:gd name="T0" fmla="*/ 0 w 45"/>
              <a:gd name="T1" fmla="*/ 17463 h 15"/>
              <a:gd name="T2" fmla="*/ 0 w 45"/>
              <a:gd name="T3" fmla="*/ 0 h 15"/>
              <a:gd name="T4" fmla="*/ 53975 w 45"/>
              <a:gd name="T5" fmla="*/ 0 h 15"/>
              <a:gd name="T6" fmla="*/ 17992 w 45"/>
              <a:gd name="T7" fmla="*/ 17463 h 15"/>
              <a:gd name="T8" fmla="*/ 0 w 45"/>
              <a:gd name="T9" fmla="*/ 17463 h 15"/>
              <a:gd name="T10" fmla="*/ 0 w 45"/>
              <a:gd name="T11" fmla="*/ 17463 h 15"/>
              <a:gd name="T12" fmla="*/ 0 w 45"/>
              <a:gd name="T13" fmla="*/ 17463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15">
                <a:moveTo>
                  <a:pt x="0" y="15"/>
                </a:moveTo>
                <a:lnTo>
                  <a:pt x="0" y="0"/>
                </a:lnTo>
                <a:lnTo>
                  <a:pt x="45" y="0"/>
                </a:lnTo>
                <a:lnTo>
                  <a:pt x="15" y="1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91" name="Line 227"/>
          <p:cNvSpPr>
            <a:spLocks noChangeShapeType="1"/>
          </p:cNvSpPr>
          <p:nvPr/>
        </p:nvSpPr>
        <p:spPr bwMode="auto">
          <a:xfrm flipV="1">
            <a:off x="3452813" y="4483100"/>
            <a:ext cx="71437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92" name="Freeform 228"/>
          <p:cNvSpPr>
            <a:spLocks/>
          </p:cNvSpPr>
          <p:nvPr/>
        </p:nvSpPr>
        <p:spPr bwMode="auto">
          <a:xfrm>
            <a:off x="3506788" y="4448175"/>
            <a:ext cx="53975" cy="52388"/>
          </a:xfrm>
          <a:custGeom>
            <a:avLst/>
            <a:gdLst>
              <a:gd name="T0" fmla="*/ 0 w 46"/>
              <a:gd name="T1" fmla="*/ 34925 h 45"/>
              <a:gd name="T2" fmla="*/ 0 w 46"/>
              <a:gd name="T3" fmla="*/ 17463 h 45"/>
              <a:gd name="T4" fmla="*/ 53975 w 46"/>
              <a:gd name="T5" fmla="*/ 0 h 45"/>
              <a:gd name="T6" fmla="*/ 17601 w 46"/>
              <a:gd name="T7" fmla="*/ 52388 h 45"/>
              <a:gd name="T8" fmla="*/ 0 w 46"/>
              <a:gd name="T9" fmla="*/ 34925 h 45"/>
              <a:gd name="T10" fmla="*/ 0 w 46"/>
              <a:gd name="T11" fmla="*/ 34925 h 45"/>
              <a:gd name="T12" fmla="*/ 0 w 46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5">
                <a:moveTo>
                  <a:pt x="0" y="30"/>
                </a:moveTo>
                <a:lnTo>
                  <a:pt x="0" y="15"/>
                </a:lnTo>
                <a:lnTo>
                  <a:pt x="46" y="0"/>
                </a:lnTo>
                <a:lnTo>
                  <a:pt x="15" y="45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93" name="Line 229"/>
          <p:cNvSpPr>
            <a:spLocks noChangeShapeType="1"/>
          </p:cNvSpPr>
          <p:nvPr/>
        </p:nvSpPr>
        <p:spPr bwMode="auto">
          <a:xfrm flipV="1">
            <a:off x="3667125" y="4483100"/>
            <a:ext cx="53975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94" name="Freeform 230"/>
          <p:cNvSpPr>
            <a:spLocks/>
          </p:cNvSpPr>
          <p:nvPr/>
        </p:nvSpPr>
        <p:spPr bwMode="auto">
          <a:xfrm>
            <a:off x="3684588" y="4448175"/>
            <a:ext cx="53975" cy="34925"/>
          </a:xfrm>
          <a:custGeom>
            <a:avLst/>
            <a:gdLst>
              <a:gd name="T0" fmla="*/ 17601 w 46"/>
              <a:gd name="T1" fmla="*/ 34925 h 30"/>
              <a:gd name="T2" fmla="*/ 0 w 46"/>
              <a:gd name="T3" fmla="*/ 17463 h 30"/>
              <a:gd name="T4" fmla="*/ 53975 w 46"/>
              <a:gd name="T5" fmla="*/ 0 h 30"/>
              <a:gd name="T6" fmla="*/ 36374 w 46"/>
              <a:gd name="T7" fmla="*/ 34925 h 30"/>
              <a:gd name="T8" fmla="*/ 17601 w 46"/>
              <a:gd name="T9" fmla="*/ 34925 h 30"/>
              <a:gd name="T10" fmla="*/ 17601 w 46"/>
              <a:gd name="T11" fmla="*/ 34925 h 30"/>
              <a:gd name="T12" fmla="*/ 17601 w 46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15" y="30"/>
                </a:moveTo>
                <a:lnTo>
                  <a:pt x="0" y="15"/>
                </a:lnTo>
                <a:lnTo>
                  <a:pt x="46" y="0"/>
                </a:lnTo>
                <a:lnTo>
                  <a:pt x="31" y="30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95" name="Line 231"/>
          <p:cNvSpPr>
            <a:spLocks noChangeShapeType="1"/>
          </p:cNvSpPr>
          <p:nvPr/>
        </p:nvSpPr>
        <p:spPr bwMode="auto">
          <a:xfrm flipV="1">
            <a:off x="3881438" y="4465638"/>
            <a:ext cx="36512" cy="698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96" name="Freeform 232"/>
          <p:cNvSpPr>
            <a:spLocks/>
          </p:cNvSpPr>
          <p:nvPr/>
        </p:nvSpPr>
        <p:spPr bwMode="auto">
          <a:xfrm>
            <a:off x="3900488" y="4429125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35983 h 45"/>
              <a:gd name="T4" fmla="*/ 34925 w 30"/>
              <a:gd name="T5" fmla="*/ 0 h 45"/>
              <a:gd name="T6" fmla="*/ 34925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30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97" name="Line 233"/>
          <p:cNvSpPr>
            <a:spLocks noChangeShapeType="1"/>
          </p:cNvSpPr>
          <p:nvPr/>
        </p:nvSpPr>
        <p:spPr bwMode="auto">
          <a:xfrm flipV="1">
            <a:off x="4078288" y="4465638"/>
            <a:ext cx="34925" cy="698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098" name="Freeform 234"/>
          <p:cNvSpPr>
            <a:spLocks/>
          </p:cNvSpPr>
          <p:nvPr/>
        </p:nvSpPr>
        <p:spPr bwMode="auto">
          <a:xfrm>
            <a:off x="4095750" y="4429125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35983 h 45"/>
              <a:gd name="T4" fmla="*/ 34925 w 30"/>
              <a:gd name="T5" fmla="*/ 0 h 45"/>
              <a:gd name="T6" fmla="*/ 34925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30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99" name="Line 235"/>
          <p:cNvSpPr>
            <a:spLocks noChangeShapeType="1"/>
          </p:cNvSpPr>
          <p:nvPr/>
        </p:nvSpPr>
        <p:spPr bwMode="auto">
          <a:xfrm>
            <a:off x="2043113" y="4660900"/>
            <a:ext cx="53975" cy="55563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00" name="Freeform 236"/>
          <p:cNvSpPr>
            <a:spLocks/>
          </p:cNvSpPr>
          <p:nvPr/>
        </p:nvSpPr>
        <p:spPr bwMode="auto">
          <a:xfrm>
            <a:off x="2078038" y="4716463"/>
            <a:ext cx="53975" cy="34925"/>
          </a:xfrm>
          <a:custGeom>
            <a:avLst/>
            <a:gdLst>
              <a:gd name="T0" fmla="*/ 17992 w 45"/>
              <a:gd name="T1" fmla="*/ 0 h 30"/>
              <a:gd name="T2" fmla="*/ 35983 w 45"/>
              <a:gd name="T3" fmla="*/ 0 h 30"/>
              <a:gd name="T4" fmla="*/ 53975 w 45"/>
              <a:gd name="T5" fmla="*/ 34925 h 30"/>
              <a:gd name="T6" fmla="*/ 0 w 45"/>
              <a:gd name="T7" fmla="*/ 17463 h 30"/>
              <a:gd name="T8" fmla="*/ 17992 w 45"/>
              <a:gd name="T9" fmla="*/ 0 h 30"/>
              <a:gd name="T10" fmla="*/ 17992 w 45"/>
              <a:gd name="T11" fmla="*/ 0 h 30"/>
              <a:gd name="T12" fmla="*/ 17992 w 45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0"/>
                </a:moveTo>
                <a:lnTo>
                  <a:pt x="30" y="0"/>
                </a:lnTo>
                <a:lnTo>
                  <a:pt x="45" y="30"/>
                </a:lnTo>
                <a:lnTo>
                  <a:pt x="0" y="15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01" name="Line 237"/>
          <p:cNvSpPr>
            <a:spLocks noChangeShapeType="1"/>
          </p:cNvSpPr>
          <p:nvPr/>
        </p:nvSpPr>
        <p:spPr bwMode="auto">
          <a:xfrm>
            <a:off x="2239963" y="4678363"/>
            <a:ext cx="71437" cy="381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02" name="Freeform 238"/>
          <p:cNvSpPr>
            <a:spLocks/>
          </p:cNvSpPr>
          <p:nvPr/>
        </p:nvSpPr>
        <p:spPr bwMode="auto">
          <a:xfrm>
            <a:off x="2292350" y="4697413"/>
            <a:ext cx="53975" cy="53975"/>
          </a:xfrm>
          <a:custGeom>
            <a:avLst/>
            <a:gdLst>
              <a:gd name="T0" fmla="*/ 0 w 46"/>
              <a:gd name="T1" fmla="*/ 17992 h 45"/>
              <a:gd name="T2" fmla="*/ 18774 w 46"/>
              <a:gd name="T3" fmla="*/ 0 h 45"/>
              <a:gd name="T4" fmla="*/ 53975 w 46"/>
              <a:gd name="T5" fmla="*/ 53975 h 45"/>
              <a:gd name="T6" fmla="*/ 0 w 46"/>
              <a:gd name="T7" fmla="*/ 35983 h 45"/>
              <a:gd name="T8" fmla="*/ 0 w 46"/>
              <a:gd name="T9" fmla="*/ 17992 h 45"/>
              <a:gd name="T10" fmla="*/ 0 w 46"/>
              <a:gd name="T11" fmla="*/ 17992 h 45"/>
              <a:gd name="T12" fmla="*/ 0 w 46"/>
              <a:gd name="T13" fmla="*/ 1799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5">
                <a:moveTo>
                  <a:pt x="0" y="15"/>
                </a:moveTo>
                <a:lnTo>
                  <a:pt x="16" y="0"/>
                </a:lnTo>
                <a:lnTo>
                  <a:pt x="46" y="4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03" name="Line 239"/>
          <p:cNvSpPr>
            <a:spLocks noChangeShapeType="1"/>
          </p:cNvSpPr>
          <p:nvPr/>
        </p:nvSpPr>
        <p:spPr bwMode="auto">
          <a:xfrm>
            <a:off x="2435225" y="4678363"/>
            <a:ext cx="71438" cy="381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04" name="Freeform 240"/>
          <p:cNvSpPr>
            <a:spLocks/>
          </p:cNvSpPr>
          <p:nvPr/>
        </p:nvSpPr>
        <p:spPr bwMode="auto">
          <a:xfrm>
            <a:off x="2489200" y="4697413"/>
            <a:ext cx="53975" cy="53975"/>
          </a:xfrm>
          <a:custGeom>
            <a:avLst/>
            <a:gdLst>
              <a:gd name="T0" fmla="*/ 17992 w 45"/>
              <a:gd name="T1" fmla="*/ 17992 h 45"/>
              <a:gd name="T2" fmla="*/ 35983 w 45"/>
              <a:gd name="T3" fmla="*/ 0 h 45"/>
              <a:gd name="T4" fmla="*/ 53975 w 45"/>
              <a:gd name="T5" fmla="*/ 53975 h 45"/>
              <a:gd name="T6" fmla="*/ 0 w 45"/>
              <a:gd name="T7" fmla="*/ 35983 h 45"/>
              <a:gd name="T8" fmla="*/ 17992 w 45"/>
              <a:gd name="T9" fmla="*/ 17992 h 45"/>
              <a:gd name="T10" fmla="*/ 17992 w 45"/>
              <a:gd name="T11" fmla="*/ 17992 h 45"/>
              <a:gd name="T12" fmla="*/ 17992 w 45"/>
              <a:gd name="T13" fmla="*/ 1799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5">
                <a:moveTo>
                  <a:pt x="15" y="15"/>
                </a:moveTo>
                <a:lnTo>
                  <a:pt x="30" y="0"/>
                </a:lnTo>
                <a:lnTo>
                  <a:pt x="45" y="45"/>
                </a:lnTo>
                <a:lnTo>
                  <a:pt x="0" y="30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05" name="Line 241"/>
          <p:cNvSpPr>
            <a:spLocks noChangeShapeType="1"/>
          </p:cNvSpPr>
          <p:nvPr/>
        </p:nvSpPr>
        <p:spPr bwMode="auto">
          <a:xfrm>
            <a:off x="2632075" y="4678363"/>
            <a:ext cx="88900" cy="381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06" name="Freeform 242"/>
          <p:cNvSpPr>
            <a:spLocks/>
          </p:cNvSpPr>
          <p:nvPr/>
        </p:nvSpPr>
        <p:spPr bwMode="auto">
          <a:xfrm>
            <a:off x="2703513" y="4697413"/>
            <a:ext cx="52387" cy="36512"/>
          </a:xfrm>
          <a:custGeom>
            <a:avLst/>
            <a:gdLst>
              <a:gd name="T0" fmla="*/ 0 w 45"/>
              <a:gd name="T1" fmla="*/ 18256 h 30"/>
              <a:gd name="T2" fmla="*/ 17462 w 45"/>
              <a:gd name="T3" fmla="*/ 0 h 30"/>
              <a:gd name="T4" fmla="*/ 52387 w 45"/>
              <a:gd name="T5" fmla="*/ 36512 h 30"/>
              <a:gd name="T6" fmla="*/ 0 w 45"/>
              <a:gd name="T7" fmla="*/ 36512 h 30"/>
              <a:gd name="T8" fmla="*/ 0 w 45"/>
              <a:gd name="T9" fmla="*/ 18256 h 30"/>
              <a:gd name="T10" fmla="*/ 0 w 45"/>
              <a:gd name="T11" fmla="*/ 18256 h 30"/>
              <a:gd name="T12" fmla="*/ 0 w 45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15" y="0"/>
                </a:lnTo>
                <a:lnTo>
                  <a:pt x="45" y="30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07" name="Line 243"/>
          <p:cNvSpPr>
            <a:spLocks noChangeShapeType="1"/>
          </p:cNvSpPr>
          <p:nvPr/>
        </p:nvSpPr>
        <p:spPr bwMode="auto">
          <a:xfrm>
            <a:off x="2828925" y="4697413"/>
            <a:ext cx="88900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08" name="Freeform 244"/>
          <p:cNvSpPr>
            <a:spLocks/>
          </p:cNvSpPr>
          <p:nvPr/>
        </p:nvSpPr>
        <p:spPr bwMode="auto">
          <a:xfrm>
            <a:off x="2917825" y="4697413"/>
            <a:ext cx="53975" cy="36512"/>
          </a:xfrm>
          <a:custGeom>
            <a:avLst/>
            <a:gdLst>
              <a:gd name="T0" fmla="*/ 0 w 46"/>
              <a:gd name="T1" fmla="*/ 18256 h 30"/>
              <a:gd name="T2" fmla="*/ 0 w 46"/>
              <a:gd name="T3" fmla="*/ 0 h 30"/>
              <a:gd name="T4" fmla="*/ 53975 w 46"/>
              <a:gd name="T5" fmla="*/ 18256 h 30"/>
              <a:gd name="T6" fmla="*/ 0 w 46"/>
              <a:gd name="T7" fmla="*/ 36512 h 30"/>
              <a:gd name="T8" fmla="*/ 0 w 46"/>
              <a:gd name="T9" fmla="*/ 18256 h 30"/>
              <a:gd name="T10" fmla="*/ 0 w 46"/>
              <a:gd name="T11" fmla="*/ 18256 h 30"/>
              <a:gd name="T12" fmla="*/ 0 w 46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15"/>
                </a:moveTo>
                <a:lnTo>
                  <a:pt x="0" y="0"/>
                </a:lnTo>
                <a:lnTo>
                  <a:pt x="46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09" name="Line 245"/>
          <p:cNvSpPr>
            <a:spLocks noChangeShapeType="1"/>
          </p:cNvSpPr>
          <p:nvPr/>
        </p:nvSpPr>
        <p:spPr bwMode="auto">
          <a:xfrm flipV="1">
            <a:off x="3238500" y="4697413"/>
            <a:ext cx="71438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10" name="Freeform 246"/>
          <p:cNvSpPr>
            <a:spLocks/>
          </p:cNvSpPr>
          <p:nvPr/>
        </p:nvSpPr>
        <p:spPr bwMode="auto">
          <a:xfrm>
            <a:off x="3309938" y="4678363"/>
            <a:ext cx="53975" cy="38100"/>
          </a:xfrm>
          <a:custGeom>
            <a:avLst/>
            <a:gdLst>
              <a:gd name="T0" fmla="*/ 0 w 45"/>
              <a:gd name="T1" fmla="*/ 19665 h 31"/>
              <a:gd name="T2" fmla="*/ 0 w 45"/>
              <a:gd name="T3" fmla="*/ 0 h 31"/>
              <a:gd name="T4" fmla="*/ 53975 w 45"/>
              <a:gd name="T5" fmla="*/ 0 h 31"/>
              <a:gd name="T6" fmla="*/ 0 w 45"/>
              <a:gd name="T7" fmla="*/ 38100 h 31"/>
              <a:gd name="T8" fmla="*/ 0 w 45"/>
              <a:gd name="T9" fmla="*/ 19665 h 31"/>
              <a:gd name="T10" fmla="*/ 0 w 45"/>
              <a:gd name="T11" fmla="*/ 19665 h 31"/>
              <a:gd name="T12" fmla="*/ 0 w 45"/>
              <a:gd name="T13" fmla="*/ 1966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1">
                <a:moveTo>
                  <a:pt x="0" y="16"/>
                </a:moveTo>
                <a:lnTo>
                  <a:pt x="0" y="0"/>
                </a:lnTo>
                <a:lnTo>
                  <a:pt x="45" y="0"/>
                </a:lnTo>
                <a:lnTo>
                  <a:pt x="0" y="31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11" name="Line 247"/>
          <p:cNvSpPr>
            <a:spLocks noChangeShapeType="1"/>
          </p:cNvSpPr>
          <p:nvPr/>
        </p:nvSpPr>
        <p:spPr bwMode="auto">
          <a:xfrm flipV="1">
            <a:off x="3452813" y="4697413"/>
            <a:ext cx="71437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12" name="Freeform 248"/>
          <p:cNvSpPr>
            <a:spLocks/>
          </p:cNvSpPr>
          <p:nvPr/>
        </p:nvSpPr>
        <p:spPr bwMode="auto">
          <a:xfrm>
            <a:off x="3506788" y="4678363"/>
            <a:ext cx="53975" cy="38100"/>
          </a:xfrm>
          <a:custGeom>
            <a:avLst/>
            <a:gdLst>
              <a:gd name="T0" fmla="*/ 17601 w 46"/>
              <a:gd name="T1" fmla="*/ 19665 h 31"/>
              <a:gd name="T2" fmla="*/ 0 w 46"/>
              <a:gd name="T3" fmla="*/ 0 h 31"/>
              <a:gd name="T4" fmla="*/ 53975 w 46"/>
              <a:gd name="T5" fmla="*/ 0 h 31"/>
              <a:gd name="T6" fmla="*/ 17601 w 46"/>
              <a:gd name="T7" fmla="*/ 38100 h 31"/>
              <a:gd name="T8" fmla="*/ 17601 w 46"/>
              <a:gd name="T9" fmla="*/ 19665 h 31"/>
              <a:gd name="T10" fmla="*/ 17601 w 46"/>
              <a:gd name="T11" fmla="*/ 19665 h 31"/>
              <a:gd name="T12" fmla="*/ 17601 w 46"/>
              <a:gd name="T13" fmla="*/ 1966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1">
                <a:moveTo>
                  <a:pt x="15" y="16"/>
                </a:moveTo>
                <a:lnTo>
                  <a:pt x="0" y="0"/>
                </a:lnTo>
                <a:lnTo>
                  <a:pt x="46" y="0"/>
                </a:lnTo>
                <a:lnTo>
                  <a:pt x="15" y="31"/>
                </a:lnTo>
                <a:lnTo>
                  <a:pt x="15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13" name="Line 249"/>
          <p:cNvSpPr>
            <a:spLocks noChangeShapeType="1"/>
          </p:cNvSpPr>
          <p:nvPr/>
        </p:nvSpPr>
        <p:spPr bwMode="auto">
          <a:xfrm flipV="1">
            <a:off x="3649663" y="4678363"/>
            <a:ext cx="71437" cy="5556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14" name="Freeform 250"/>
          <p:cNvSpPr>
            <a:spLocks/>
          </p:cNvSpPr>
          <p:nvPr/>
        </p:nvSpPr>
        <p:spPr bwMode="auto">
          <a:xfrm>
            <a:off x="3702050" y="4660900"/>
            <a:ext cx="55563" cy="36513"/>
          </a:xfrm>
          <a:custGeom>
            <a:avLst/>
            <a:gdLst>
              <a:gd name="T0" fmla="*/ 19326 w 46"/>
              <a:gd name="T1" fmla="*/ 36513 h 31"/>
              <a:gd name="T2" fmla="*/ 0 w 46"/>
              <a:gd name="T3" fmla="*/ 17668 h 31"/>
              <a:gd name="T4" fmla="*/ 55563 w 46"/>
              <a:gd name="T5" fmla="*/ 0 h 31"/>
              <a:gd name="T6" fmla="*/ 19326 w 46"/>
              <a:gd name="T7" fmla="*/ 36513 h 31"/>
              <a:gd name="T8" fmla="*/ 19326 w 46"/>
              <a:gd name="T9" fmla="*/ 36513 h 31"/>
              <a:gd name="T10" fmla="*/ 19326 w 46"/>
              <a:gd name="T11" fmla="*/ 36513 h 31"/>
              <a:gd name="T12" fmla="*/ 19326 w 46"/>
              <a:gd name="T13" fmla="*/ 36513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1">
                <a:moveTo>
                  <a:pt x="16" y="31"/>
                </a:moveTo>
                <a:lnTo>
                  <a:pt x="0" y="15"/>
                </a:lnTo>
                <a:lnTo>
                  <a:pt x="46" y="0"/>
                </a:lnTo>
                <a:lnTo>
                  <a:pt x="16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15" name="Line 251"/>
          <p:cNvSpPr>
            <a:spLocks noChangeShapeType="1"/>
          </p:cNvSpPr>
          <p:nvPr/>
        </p:nvSpPr>
        <p:spPr bwMode="auto">
          <a:xfrm flipV="1">
            <a:off x="3863975" y="4678363"/>
            <a:ext cx="53975" cy="5556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16" name="Freeform 252"/>
          <p:cNvSpPr>
            <a:spLocks/>
          </p:cNvSpPr>
          <p:nvPr/>
        </p:nvSpPr>
        <p:spPr bwMode="auto">
          <a:xfrm>
            <a:off x="3900488" y="4660900"/>
            <a:ext cx="52387" cy="36513"/>
          </a:xfrm>
          <a:custGeom>
            <a:avLst/>
            <a:gdLst>
              <a:gd name="T0" fmla="*/ 17462 w 45"/>
              <a:gd name="T1" fmla="*/ 17668 h 31"/>
              <a:gd name="T2" fmla="*/ 0 w 45"/>
              <a:gd name="T3" fmla="*/ 17668 h 31"/>
              <a:gd name="T4" fmla="*/ 52387 w 45"/>
              <a:gd name="T5" fmla="*/ 0 h 31"/>
              <a:gd name="T6" fmla="*/ 34925 w 45"/>
              <a:gd name="T7" fmla="*/ 36513 h 31"/>
              <a:gd name="T8" fmla="*/ 17462 w 45"/>
              <a:gd name="T9" fmla="*/ 17668 h 31"/>
              <a:gd name="T10" fmla="*/ 17462 w 45"/>
              <a:gd name="T11" fmla="*/ 17668 h 31"/>
              <a:gd name="T12" fmla="*/ 17462 w 45"/>
              <a:gd name="T13" fmla="*/ 17668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1">
                <a:moveTo>
                  <a:pt x="15" y="15"/>
                </a:moveTo>
                <a:lnTo>
                  <a:pt x="0" y="15"/>
                </a:lnTo>
                <a:lnTo>
                  <a:pt x="45" y="0"/>
                </a:lnTo>
                <a:lnTo>
                  <a:pt x="30" y="31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17" name="Line 253"/>
          <p:cNvSpPr>
            <a:spLocks noChangeShapeType="1"/>
          </p:cNvSpPr>
          <p:nvPr/>
        </p:nvSpPr>
        <p:spPr bwMode="auto">
          <a:xfrm flipV="1">
            <a:off x="4078288" y="4678363"/>
            <a:ext cx="52387" cy="5556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18" name="Freeform 254"/>
          <p:cNvSpPr>
            <a:spLocks/>
          </p:cNvSpPr>
          <p:nvPr/>
        </p:nvSpPr>
        <p:spPr bwMode="auto">
          <a:xfrm>
            <a:off x="4113213" y="4643438"/>
            <a:ext cx="53975" cy="53975"/>
          </a:xfrm>
          <a:custGeom>
            <a:avLst/>
            <a:gdLst>
              <a:gd name="T0" fmla="*/ 17992 w 45"/>
              <a:gd name="T1" fmla="*/ 35201 h 46"/>
              <a:gd name="T2" fmla="*/ 0 w 45"/>
              <a:gd name="T3" fmla="*/ 35201 h 46"/>
              <a:gd name="T4" fmla="*/ 53975 w 45"/>
              <a:gd name="T5" fmla="*/ 0 h 46"/>
              <a:gd name="T6" fmla="*/ 17992 w 45"/>
              <a:gd name="T7" fmla="*/ 53975 h 46"/>
              <a:gd name="T8" fmla="*/ 17992 w 45"/>
              <a:gd name="T9" fmla="*/ 35201 h 46"/>
              <a:gd name="T10" fmla="*/ 17992 w 45"/>
              <a:gd name="T11" fmla="*/ 35201 h 46"/>
              <a:gd name="T12" fmla="*/ 17992 w 45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6">
                <a:moveTo>
                  <a:pt x="15" y="30"/>
                </a:moveTo>
                <a:lnTo>
                  <a:pt x="0" y="30"/>
                </a:lnTo>
                <a:lnTo>
                  <a:pt x="45" y="0"/>
                </a:lnTo>
                <a:lnTo>
                  <a:pt x="15" y="46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19" name="Line 255"/>
          <p:cNvSpPr>
            <a:spLocks noChangeShapeType="1"/>
          </p:cNvSpPr>
          <p:nvPr/>
        </p:nvSpPr>
        <p:spPr bwMode="auto">
          <a:xfrm flipV="1">
            <a:off x="2060575" y="5892800"/>
            <a:ext cx="17463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20" name="Freeform 256"/>
          <p:cNvSpPr>
            <a:spLocks/>
          </p:cNvSpPr>
          <p:nvPr/>
        </p:nvSpPr>
        <p:spPr bwMode="auto">
          <a:xfrm>
            <a:off x="2060575" y="5857875"/>
            <a:ext cx="36513" cy="53975"/>
          </a:xfrm>
          <a:custGeom>
            <a:avLst/>
            <a:gdLst>
              <a:gd name="T0" fmla="*/ 18257 w 30"/>
              <a:gd name="T1" fmla="*/ 53975 h 46"/>
              <a:gd name="T2" fmla="*/ 0 w 30"/>
              <a:gd name="T3" fmla="*/ 53975 h 46"/>
              <a:gd name="T4" fmla="*/ 36513 w 30"/>
              <a:gd name="T5" fmla="*/ 0 h 46"/>
              <a:gd name="T6" fmla="*/ 36513 w 30"/>
              <a:gd name="T7" fmla="*/ 53975 h 46"/>
              <a:gd name="T8" fmla="*/ 18257 w 30"/>
              <a:gd name="T9" fmla="*/ 53975 h 46"/>
              <a:gd name="T10" fmla="*/ 18257 w 30"/>
              <a:gd name="T11" fmla="*/ 53975 h 46"/>
              <a:gd name="T12" fmla="*/ 18257 w 30"/>
              <a:gd name="T13" fmla="*/ 53975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46"/>
                </a:moveTo>
                <a:lnTo>
                  <a:pt x="0" y="46"/>
                </a:lnTo>
                <a:lnTo>
                  <a:pt x="30" y="0"/>
                </a:lnTo>
                <a:lnTo>
                  <a:pt x="30" y="46"/>
                </a:lnTo>
                <a:lnTo>
                  <a:pt x="15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21" name="Line 257"/>
          <p:cNvSpPr>
            <a:spLocks noChangeShapeType="1"/>
          </p:cNvSpPr>
          <p:nvPr/>
        </p:nvSpPr>
        <p:spPr bwMode="auto">
          <a:xfrm flipV="1">
            <a:off x="2274888" y="5892800"/>
            <a:ext cx="17462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22" name="Freeform 258"/>
          <p:cNvSpPr>
            <a:spLocks/>
          </p:cNvSpPr>
          <p:nvPr/>
        </p:nvSpPr>
        <p:spPr bwMode="auto">
          <a:xfrm>
            <a:off x="2257425" y="5857875"/>
            <a:ext cx="34925" cy="53975"/>
          </a:xfrm>
          <a:custGeom>
            <a:avLst/>
            <a:gdLst>
              <a:gd name="T0" fmla="*/ 17463 w 30"/>
              <a:gd name="T1" fmla="*/ 53975 h 46"/>
              <a:gd name="T2" fmla="*/ 0 w 30"/>
              <a:gd name="T3" fmla="*/ 35201 h 46"/>
              <a:gd name="T4" fmla="*/ 34925 w 30"/>
              <a:gd name="T5" fmla="*/ 0 h 46"/>
              <a:gd name="T6" fmla="*/ 34925 w 30"/>
              <a:gd name="T7" fmla="*/ 53975 h 46"/>
              <a:gd name="T8" fmla="*/ 17463 w 30"/>
              <a:gd name="T9" fmla="*/ 53975 h 46"/>
              <a:gd name="T10" fmla="*/ 17463 w 30"/>
              <a:gd name="T11" fmla="*/ 53975 h 46"/>
              <a:gd name="T12" fmla="*/ 17463 w 30"/>
              <a:gd name="T13" fmla="*/ 53975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46"/>
                </a:moveTo>
                <a:lnTo>
                  <a:pt x="0" y="30"/>
                </a:lnTo>
                <a:lnTo>
                  <a:pt x="30" y="0"/>
                </a:lnTo>
                <a:lnTo>
                  <a:pt x="30" y="46"/>
                </a:lnTo>
                <a:lnTo>
                  <a:pt x="15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23" name="Line 259"/>
          <p:cNvSpPr>
            <a:spLocks noChangeShapeType="1"/>
          </p:cNvSpPr>
          <p:nvPr/>
        </p:nvSpPr>
        <p:spPr bwMode="auto">
          <a:xfrm flipV="1">
            <a:off x="2471738" y="5892800"/>
            <a:ext cx="17462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24" name="Freeform 260"/>
          <p:cNvSpPr>
            <a:spLocks/>
          </p:cNvSpPr>
          <p:nvPr/>
        </p:nvSpPr>
        <p:spPr bwMode="auto">
          <a:xfrm>
            <a:off x="2471738" y="5857875"/>
            <a:ext cx="34925" cy="53975"/>
          </a:xfrm>
          <a:custGeom>
            <a:avLst/>
            <a:gdLst>
              <a:gd name="T0" fmla="*/ 17463 w 30"/>
              <a:gd name="T1" fmla="*/ 53975 h 46"/>
              <a:gd name="T2" fmla="*/ 0 w 30"/>
              <a:gd name="T3" fmla="*/ 35201 h 46"/>
              <a:gd name="T4" fmla="*/ 34925 w 30"/>
              <a:gd name="T5" fmla="*/ 0 h 46"/>
              <a:gd name="T6" fmla="*/ 34925 w 30"/>
              <a:gd name="T7" fmla="*/ 53975 h 46"/>
              <a:gd name="T8" fmla="*/ 17463 w 30"/>
              <a:gd name="T9" fmla="*/ 53975 h 46"/>
              <a:gd name="T10" fmla="*/ 17463 w 30"/>
              <a:gd name="T11" fmla="*/ 53975 h 46"/>
              <a:gd name="T12" fmla="*/ 17463 w 30"/>
              <a:gd name="T13" fmla="*/ 53975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46"/>
                </a:moveTo>
                <a:lnTo>
                  <a:pt x="0" y="30"/>
                </a:lnTo>
                <a:lnTo>
                  <a:pt x="30" y="0"/>
                </a:lnTo>
                <a:lnTo>
                  <a:pt x="30" y="46"/>
                </a:lnTo>
                <a:lnTo>
                  <a:pt x="15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25" name="Line 261"/>
          <p:cNvSpPr>
            <a:spLocks noChangeShapeType="1"/>
          </p:cNvSpPr>
          <p:nvPr/>
        </p:nvSpPr>
        <p:spPr bwMode="auto">
          <a:xfrm flipV="1">
            <a:off x="2668588" y="5892800"/>
            <a:ext cx="34925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26" name="Freeform 262"/>
          <p:cNvSpPr>
            <a:spLocks/>
          </p:cNvSpPr>
          <p:nvPr/>
        </p:nvSpPr>
        <p:spPr bwMode="auto">
          <a:xfrm>
            <a:off x="2686050" y="5857875"/>
            <a:ext cx="34925" cy="53975"/>
          </a:xfrm>
          <a:custGeom>
            <a:avLst/>
            <a:gdLst>
              <a:gd name="T0" fmla="*/ 0 w 30"/>
              <a:gd name="T1" fmla="*/ 35201 h 46"/>
              <a:gd name="T2" fmla="*/ 0 w 30"/>
              <a:gd name="T3" fmla="*/ 35201 h 46"/>
              <a:gd name="T4" fmla="*/ 34925 w 30"/>
              <a:gd name="T5" fmla="*/ 0 h 46"/>
              <a:gd name="T6" fmla="*/ 17463 w 30"/>
              <a:gd name="T7" fmla="*/ 53975 h 46"/>
              <a:gd name="T8" fmla="*/ 0 w 30"/>
              <a:gd name="T9" fmla="*/ 35201 h 46"/>
              <a:gd name="T10" fmla="*/ 0 w 30"/>
              <a:gd name="T11" fmla="*/ 35201 h 46"/>
              <a:gd name="T12" fmla="*/ 0 w 30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0" y="30"/>
                </a:moveTo>
                <a:lnTo>
                  <a:pt x="0" y="30"/>
                </a:lnTo>
                <a:lnTo>
                  <a:pt x="30" y="0"/>
                </a:lnTo>
                <a:lnTo>
                  <a:pt x="15" y="46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27" name="Line 263"/>
          <p:cNvSpPr>
            <a:spLocks noChangeShapeType="1"/>
          </p:cNvSpPr>
          <p:nvPr/>
        </p:nvSpPr>
        <p:spPr bwMode="auto">
          <a:xfrm flipV="1">
            <a:off x="2846388" y="5892800"/>
            <a:ext cx="52387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28" name="Freeform 264"/>
          <p:cNvSpPr>
            <a:spLocks/>
          </p:cNvSpPr>
          <p:nvPr/>
        </p:nvSpPr>
        <p:spPr bwMode="auto">
          <a:xfrm>
            <a:off x="2881313" y="5857875"/>
            <a:ext cx="55562" cy="53975"/>
          </a:xfrm>
          <a:custGeom>
            <a:avLst/>
            <a:gdLst>
              <a:gd name="T0" fmla="*/ 18118 w 46"/>
              <a:gd name="T1" fmla="*/ 35201 h 46"/>
              <a:gd name="T2" fmla="*/ 0 w 46"/>
              <a:gd name="T3" fmla="*/ 35201 h 46"/>
              <a:gd name="T4" fmla="*/ 55562 w 46"/>
              <a:gd name="T5" fmla="*/ 0 h 46"/>
              <a:gd name="T6" fmla="*/ 36236 w 46"/>
              <a:gd name="T7" fmla="*/ 53975 h 46"/>
              <a:gd name="T8" fmla="*/ 18118 w 46"/>
              <a:gd name="T9" fmla="*/ 35201 h 46"/>
              <a:gd name="T10" fmla="*/ 18118 w 46"/>
              <a:gd name="T11" fmla="*/ 35201 h 46"/>
              <a:gd name="T12" fmla="*/ 18118 w 46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6">
                <a:moveTo>
                  <a:pt x="15" y="30"/>
                </a:moveTo>
                <a:lnTo>
                  <a:pt x="0" y="30"/>
                </a:lnTo>
                <a:lnTo>
                  <a:pt x="46" y="0"/>
                </a:lnTo>
                <a:lnTo>
                  <a:pt x="30" y="46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29" name="Line 265"/>
          <p:cNvSpPr>
            <a:spLocks noChangeShapeType="1"/>
          </p:cNvSpPr>
          <p:nvPr/>
        </p:nvSpPr>
        <p:spPr bwMode="auto">
          <a:xfrm>
            <a:off x="3041650" y="5930900"/>
            <a:ext cx="7302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30" name="Freeform 266"/>
          <p:cNvSpPr>
            <a:spLocks/>
          </p:cNvSpPr>
          <p:nvPr/>
        </p:nvSpPr>
        <p:spPr bwMode="auto">
          <a:xfrm>
            <a:off x="3114675" y="5911850"/>
            <a:ext cx="34925" cy="36513"/>
          </a:xfrm>
          <a:custGeom>
            <a:avLst/>
            <a:gdLst>
              <a:gd name="T0" fmla="*/ 0 w 30"/>
              <a:gd name="T1" fmla="*/ 18257 h 30"/>
              <a:gd name="T2" fmla="*/ 0 w 30"/>
              <a:gd name="T3" fmla="*/ 0 h 30"/>
              <a:gd name="T4" fmla="*/ 34925 w 30"/>
              <a:gd name="T5" fmla="*/ 18257 h 30"/>
              <a:gd name="T6" fmla="*/ 0 w 30"/>
              <a:gd name="T7" fmla="*/ 36513 h 30"/>
              <a:gd name="T8" fmla="*/ 0 w 30"/>
              <a:gd name="T9" fmla="*/ 18257 h 30"/>
              <a:gd name="T10" fmla="*/ 0 w 30"/>
              <a:gd name="T11" fmla="*/ 18257 h 30"/>
              <a:gd name="T12" fmla="*/ 0 w 30"/>
              <a:gd name="T13" fmla="*/ 1825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31" name="Line 267"/>
          <p:cNvSpPr>
            <a:spLocks noChangeShapeType="1"/>
          </p:cNvSpPr>
          <p:nvPr/>
        </p:nvSpPr>
        <p:spPr bwMode="auto">
          <a:xfrm>
            <a:off x="3041650" y="5715000"/>
            <a:ext cx="7302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32" name="Freeform 268"/>
          <p:cNvSpPr>
            <a:spLocks/>
          </p:cNvSpPr>
          <p:nvPr/>
        </p:nvSpPr>
        <p:spPr bwMode="auto">
          <a:xfrm>
            <a:off x="3114675" y="5697538"/>
            <a:ext cx="34925" cy="34925"/>
          </a:xfrm>
          <a:custGeom>
            <a:avLst/>
            <a:gdLst>
              <a:gd name="T0" fmla="*/ 0 w 30"/>
              <a:gd name="T1" fmla="*/ 17463 h 30"/>
              <a:gd name="T2" fmla="*/ 0 w 30"/>
              <a:gd name="T3" fmla="*/ 0 h 30"/>
              <a:gd name="T4" fmla="*/ 34925 w 30"/>
              <a:gd name="T5" fmla="*/ 17463 h 30"/>
              <a:gd name="T6" fmla="*/ 0 w 30"/>
              <a:gd name="T7" fmla="*/ 34925 h 30"/>
              <a:gd name="T8" fmla="*/ 0 w 30"/>
              <a:gd name="T9" fmla="*/ 17463 h 30"/>
              <a:gd name="T10" fmla="*/ 0 w 30"/>
              <a:gd name="T11" fmla="*/ 17463 h 30"/>
              <a:gd name="T12" fmla="*/ 0 w 30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33" name="Line 269"/>
          <p:cNvSpPr>
            <a:spLocks noChangeShapeType="1"/>
          </p:cNvSpPr>
          <p:nvPr/>
        </p:nvSpPr>
        <p:spPr bwMode="auto">
          <a:xfrm>
            <a:off x="3041650" y="5519738"/>
            <a:ext cx="7302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34" name="Freeform 270"/>
          <p:cNvSpPr>
            <a:spLocks/>
          </p:cNvSpPr>
          <p:nvPr/>
        </p:nvSpPr>
        <p:spPr bwMode="auto">
          <a:xfrm>
            <a:off x="3114675" y="5500688"/>
            <a:ext cx="34925" cy="36512"/>
          </a:xfrm>
          <a:custGeom>
            <a:avLst/>
            <a:gdLst>
              <a:gd name="T0" fmla="*/ 0 w 30"/>
              <a:gd name="T1" fmla="*/ 18256 h 30"/>
              <a:gd name="T2" fmla="*/ 0 w 30"/>
              <a:gd name="T3" fmla="*/ 0 h 30"/>
              <a:gd name="T4" fmla="*/ 34925 w 30"/>
              <a:gd name="T5" fmla="*/ 18256 h 30"/>
              <a:gd name="T6" fmla="*/ 0 w 30"/>
              <a:gd name="T7" fmla="*/ 36512 h 30"/>
              <a:gd name="T8" fmla="*/ 0 w 30"/>
              <a:gd name="T9" fmla="*/ 18256 h 30"/>
              <a:gd name="T10" fmla="*/ 0 w 30"/>
              <a:gd name="T11" fmla="*/ 18256 h 30"/>
              <a:gd name="T12" fmla="*/ 0 w 30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35" name="Line 271"/>
          <p:cNvSpPr>
            <a:spLocks noChangeShapeType="1"/>
          </p:cNvSpPr>
          <p:nvPr/>
        </p:nvSpPr>
        <p:spPr bwMode="auto">
          <a:xfrm>
            <a:off x="3041650" y="5305425"/>
            <a:ext cx="7302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36" name="Freeform 272"/>
          <p:cNvSpPr>
            <a:spLocks/>
          </p:cNvSpPr>
          <p:nvPr/>
        </p:nvSpPr>
        <p:spPr bwMode="auto">
          <a:xfrm>
            <a:off x="3114675" y="5286375"/>
            <a:ext cx="34925" cy="36513"/>
          </a:xfrm>
          <a:custGeom>
            <a:avLst/>
            <a:gdLst>
              <a:gd name="T0" fmla="*/ 0 w 30"/>
              <a:gd name="T1" fmla="*/ 18845 h 31"/>
              <a:gd name="T2" fmla="*/ 0 w 30"/>
              <a:gd name="T3" fmla="*/ 0 h 31"/>
              <a:gd name="T4" fmla="*/ 34925 w 30"/>
              <a:gd name="T5" fmla="*/ 18845 h 31"/>
              <a:gd name="T6" fmla="*/ 0 w 30"/>
              <a:gd name="T7" fmla="*/ 36513 h 31"/>
              <a:gd name="T8" fmla="*/ 0 w 30"/>
              <a:gd name="T9" fmla="*/ 18845 h 31"/>
              <a:gd name="T10" fmla="*/ 0 w 30"/>
              <a:gd name="T11" fmla="*/ 18845 h 31"/>
              <a:gd name="T12" fmla="*/ 0 w 30"/>
              <a:gd name="T13" fmla="*/ 1884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1">
                <a:moveTo>
                  <a:pt x="0" y="16"/>
                </a:moveTo>
                <a:lnTo>
                  <a:pt x="0" y="0"/>
                </a:lnTo>
                <a:lnTo>
                  <a:pt x="30" y="16"/>
                </a:lnTo>
                <a:lnTo>
                  <a:pt x="0" y="31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37" name="Line 273"/>
          <p:cNvSpPr>
            <a:spLocks noChangeShapeType="1"/>
          </p:cNvSpPr>
          <p:nvPr/>
        </p:nvSpPr>
        <p:spPr bwMode="auto">
          <a:xfrm>
            <a:off x="3041650" y="5108575"/>
            <a:ext cx="73025" cy="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38" name="Freeform 274"/>
          <p:cNvSpPr>
            <a:spLocks/>
          </p:cNvSpPr>
          <p:nvPr/>
        </p:nvSpPr>
        <p:spPr bwMode="auto">
          <a:xfrm>
            <a:off x="3114675" y="5089525"/>
            <a:ext cx="34925" cy="36513"/>
          </a:xfrm>
          <a:custGeom>
            <a:avLst/>
            <a:gdLst>
              <a:gd name="T0" fmla="*/ 0 w 30"/>
              <a:gd name="T1" fmla="*/ 18257 h 30"/>
              <a:gd name="T2" fmla="*/ 0 w 30"/>
              <a:gd name="T3" fmla="*/ 0 h 30"/>
              <a:gd name="T4" fmla="*/ 34925 w 30"/>
              <a:gd name="T5" fmla="*/ 18257 h 30"/>
              <a:gd name="T6" fmla="*/ 0 w 30"/>
              <a:gd name="T7" fmla="*/ 36513 h 30"/>
              <a:gd name="T8" fmla="*/ 0 w 30"/>
              <a:gd name="T9" fmla="*/ 18257 h 30"/>
              <a:gd name="T10" fmla="*/ 0 w 30"/>
              <a:gd name="T11" fmla="*/ 18257 h 30"/>
              <a:gd name="T12" fmla="*/ 0 w 30"/>
              <a:gd name="T13" fmla="*/ 1825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39" name="Line 275"/>
          <p:cNvSpPr>
            <a:spLocks noChangeShapeType="1"/>
          </p:cNvSpPr>
          <p:nvPr/>
        </p:nvSpPr>
        <p:spPr bwMode="auto">
          <a:xfrm flipV="1">
            <a:off x="2846388" y="5697538"/>
            <a:ext cx="52387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40" name="Freeform 276"/>
          <p:cNvSpPr>
            <a:spLocks/>
          </p:cNvSpPr>
          <p:nvPr/>
        </p:nvSpPr>
        <p:spPr bwMode="auto">
          <a:xfrm>
            <a:off x="2898775" y="5680075"/>
            <a:ext cx="38100" cy="34925"/>
          </a:xfrm>
          <a:custGeom>
            <a:avLst/>
            <a:gdLst>
              <a:gd name="T0" fmla="*/ 0 w 31"/>
              <a:gd name="T1" fmla="*/ 17463 h 30"/>
              <a:gd name="T2" fmla="*/ 0 w 31"/>
              <a:gd name="T3" fmla="*/ 17463 h 30"/>
              <a:gd name="T4" fmla="*/ 38100 w 31"/>
              <a:gd name="T5" fmla="*/ 0 h 30"/>
              <a:gd name="T6" fmla="*/ 18435 w 31"/>
              <a:gd name="T7" fmla="*/ 34925 h 30"/>
              <a:gd name="T8" fmla="*/ 0 w 31"/>
              <a:gd name="T9" fmla="*/ 17463 h 30"/>
              <a:gd name="T10" fmla="*/ 0 w 31"/>
              <a:gd name="T11" fmla="*/ 17463 h 30"/>
              <a:gd name="T12" fmla="*/ 0 w 31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30">
                <a:moveTo>
                  <a:pt x="0" y="15"/>
                </a:moveTo>
                <a:lnTo>
                  <a:pt x="0" y="15"/>
                </a:lnTo>
                <a:lnTo>
                  <a:pt x="31" y="0"/>
                </a:lnTo>
                <a:lnTo>
                  <a:pt x="15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41" name="Line 277"/>
          <p:cNvSpPr>
            <a:spLocks noChangeShapeType="1"/>
          </p:cNvSpPr>
          <p:nvPr/>
        </p:nvSpPr>
        <p:spPr bwMode="auto">
          <a:xfrm flipV="1">
            <a:off x="2668588" y="5697538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42" name="Freeform 278"/>
          <p:cNvSpPr>
            <a:spLocks/>
          </p:cNvSpPr>
          <p:nvPr/>
        </p:nvSpPr>
        <p:spPr bwMode="auto">
          <a:xfrm>
            <a:off x="2686050" y="5662613"/>
            <a:ext cx="34925" cy="52387"/>
          </a:xfrm>
          <a:custGeom>
            <a:avLst/>
            <a:gdLst>
              <a:gd name="T0" fmla="*/ 0 w 30"/>
              <a:gd name="T1" fmla="*/ 34925 h 45"/>
              <a:gd name="T2" fmla="*/ 0 w 30"/>
              <a:gd name="T3" fmla="*/ 34925 h 45"/>
              <a:gd name="T4" fmla="*/ 34925 w 30"/>
              <a:gd name="T5" fmla="*/ 0 h 45"/>
              <a:gd name="T6" fmla="*/ 17463 w 30"/>
              <a:gd name="T7" fmla="*/ 52387 h 45"/>
              <a:gd name="T8" fmla="*/ 0 w 30"/>
              <a:gd name="T9" fmla="*/ 34925 h 45"/>
              <a:gd name="T10" fmla="*/ 0 w 30"/>
              <a:gd name="T11" fmla="*/ 34925 h 45"/>
              <a:gd name="T12" fmla="*/ 0 w 30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0" y="30"/>
                </a:moveTo>
                <a:lnTo>
                  <a:pt x="0" y="30"/>
                </a:lnTo>
                <a:lnTo>
                  <a:pt x="30" y="0"/>
                </a:lnTo>
                <a:lnTo>
                  <a:pt x="15" y="45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43" name="Line 279"/>
          <p:cNvSpPr>
            <a:spLocks noChangeShapeType="1"/>
          </p:cNvSpPr>
          <p:nvPr/>
        </p:nvSpPr>
        <p:spPr bwMode="auto">
          <a:xfrm flipV="1">
            <a:off x="2471738" y="5697538"/>
            <a:ext cx="17462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44" name="Freeform 280"/>
          <p:cNvSpPr>
            <a:spLocks/>
          </p:cNvSpPr>
          <p:nvPr/>
        </p:nvSpPr>
        <p:spPr bwMode="auto">
          <a:xfrm>
            <a:off x="2471738" y="5643563"/>
            <a:ext cx="34925" cy="53975"/>
          </a:xfrm>
          <a:custGeom>
            <a:avLst/>
            <a:gdLst>
              <a:gd name="T0" fmla="*/ 17463 w 30"/>
              <a:gd name="T1" fmla="*/ 53975 h 45"/>
              <a:gd name="T2" fmla="*/ 0 w 30"/>
              <a:gd name="T3" fmla="*/ 53975 h 45"/>
              <a:gd name="T4" fmla="*/ 34925 w 30"/>
              <a:gd name="T5" fmla="*/ 0 h 45"/>
              <a:gd name="T6" fmla="*/ 34925 w 30"/>
              <a:gd name="T7" fmla="*/ 53975 h 45"/>
              <a:gd name="T8" fmla="*/ 17463 w 30"/>
              <a:gd name="T9" fmla="*/ 53975 h 45"/>
              <a:gd name="T10" fmla="*/ 17463 w 30"/>
              <a:gd name="T11" fmla="*/ 53975 h 45"/>
              <a:gd name="T12" fmla="*/ 17463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45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45" name="Line 281"/>
          <p:cNvSpPr>
            <a:spLocks noChangeShapeType="1"/>
          </p:cNvSpPr>
          <p:nvPr/>
        </p:nvSpPr>
        <p:spPr bwMode="auto">
          <a:xfrm flipV="1">
            <a:off x="2257425" y="5697538"/>
            <a:ext cx="34925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46" name="Freeform 282"/>
          <p:cNvSpPr>
            <a:spLocks/>
          </p:cNvSpPr>
          <p:nvPr/>
        </p:nvSpPr>
        <p:spPr bwMode="auto">
          <a:xfrm>
            <a:off x="2274888" y="5643563"/>
            <a:ext cx="17462" cy="53975"/>
          </a:xfrm>
          <a:custGeom>
            <a:avLst/>
            <a:gdLst>
              <a:gd name="T0" fmla="*/ 17462 w 15"/>
              <a:gd name="T1" fmla="*/ 53975 h 45"/>
              <a:gd name="T2" fmla="*/ 0 w 15"/>
              <a:gd name="T3" fmla="*/ 53975 h 45"/>
              <a:gd name="T4" fmla="*/ 17462 w 15"/>
              <a:gd name="T5" fmla="*/ 0 h 45"/>
              <a:gd name="T6" fmla="*/ 17462 w 15"/>
              <a:gd name="T7" fmla="*/ 53975 h 45"/>
              <a:gd name="T8" fmla="*/ 17462 w 15"/>
              <a:gd name="T9" fmla="*/ 53975 h 45"/>
              <a:gd name="T10" fmla="*/ 17462 w 15"/>
              <a:gd name="T11" fmla="*/ 53975 h 45"/>
              <a:gd name="T12" fmla="*/ 17462 w 15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" h="45">
                <a:moveTo>
                  <a:pt x="15" y="45"/>
                </a:moveTo>
                <a:lnTo>
                  <a:pt x="0" y="45"/>
                </a:lnTo>
                <a:lnTo>
                  <a:pt x="15" y="0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47" name="Line 283"/>
          <p:cNvSpPr>
            <a:spLocks noChangeShapeType="1"/>
          </p:cNvSpPr>
          <p:nvPr/>
        </p:nvSpPr>
        <p:spPr bwMode="auto">
          <a:xfrm flipV="1">
            <a:off x="2060575" y="5697538"/>
            <a:ext cx="17463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48" name="Freeform 284"/>
          <p:cNvSpPr>
            <a:spLocks/>
          </p:cNvSpPr>
          <p:nvPr/>
        </p:nvSpPr>
        <p:spPr bwMode="auto">
          <a:xfrm>
            <a:off x="2060575" y="5643563"/>
            <a:ext cx="36513" cy="53975"/>
          </a:xfrm>
          <a:custGeom>
            <a:avLst/>
            <a:gdLst>
              <a:gd name="T0" fmla="*/ 18257 w 30"/>
              <a:gd name="T1" fmla="*/ 53975 h 45"/>
              <a:gd name="T2" fmla="*/ 0 w 30"/>
              <a:gd name="T3" fmla="*/ 53975 h 45"/>
              <a:gd name="T4" fmla="*/ 36513 w 30"/>
              <a:gd name="T5" fmla="*/ 0 h 45"/>
              <a:gd name="T6" fmla="*/ 36513 w 30"/>
              <a:gd name="T7" fmla="*/ 53975 h 45"/>
              <a:gd name="T8" fmla="*/ 18257 w 30"/>
              <a:gd name="T9" fmla="*/ 53975 h 45"/>
              <a:gd name="T10" fmla="*/ 18257 w 30"/>
              <a:gd name="T11" fmla="*/ 53975 h 45"/>
              <a:gd name="T12" fmla="*/ 18257 w 30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45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49" name="Line 285"/>
          <p:cNvSpPr>
            <a:spLocks noChangeShapeType="1"/>
          </p:cNvSpPr>
          <p:nvPr/>
        </p:nvSpPr>
        <p:spPr bwMode="auto">
          <a:xfrm>
            <a:off x="3257550" y="5697538"/>
            <a:ext cx="52388" cy="349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50" name="Freeform 286"/>
          <p:cNvSpPr>
            <a:spLocks/>
          </p:cNvSpPr>
          <p:nvPr/>
        </p:nvSpPr>
        <p:spPr bwMode="auto">
          <a:xfrm>
            <a:off x="3292475" y="5715000"/>
            <a:ext cx="53975" cy="53975"/>
          </a:xfrm>
          <a:custGeom>
            <a:avLst/>
            <a:gdLst>
              <a:gd name="T0" fmla="*/ 17992 w 45"/>
              <a:gd name="T1" fmla="*/ 17601 h 46"/>
              <a:gd name="T2" fmla="*/ 17992 w 45"/>
              <a:gd name="T3" fmla="*/ 0 h 46"/>
              <a:gd name="T4" fmla="*/ 53975 w 45"/>
              <a:gd name="T5" fmla="*/ 53975 h 46"/>
              <a:gd name="T6" fmla="*/ 0 w 45"/>
              <a:gd name="T7" fmla="*/ 36374 h 46"/>
              <a:gd name="T8" fmla="*/ 17992 w 45"/>
              <a:gd name="T9" fmla="*/ 17601 h 46"/>
              <a:gd name="T10" fmla="*/ 17992 w 45"/>
              <a:gd name="T11" fmla="*/ 17601 h 46"/>
              <a:gd name="T12" fmla="*/ 17992 w 45"/>
              <a:gd name="T13" fmla="*/ 176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6">
                <a:moveTo>
                  <a:pt x="15" y="15"/>
                </a:moveTo>
                <a:lnTo>
                  <a:pt x="15" y="0"/>
                </a:lnTo>
                <a:lnTo>
                  <a:pt x="45" y="46"/>
                </a:lnTo>
                <a:lnTo>
                  <a:pt x="0" y="31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51" name="Line 287"/>
          <p:cNvSpPr>
            <a:spLocks noChangeShapeType="1"/>
          </p:cNvSpPr>
          <p:nvPr/>
        </p:nvSpPr>
        <p:spPr bwMode="auto">
          <a:xfrm>
            <a:off x="3471863" y="5680075"/>
            <a:ext cx="3492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52" name="Freeform 288"/>
          <p:cNvSpPr>
            <a:spLocks/>
          </p:cNvSpPr>
          <p:nvPr/>
        </p:nvSpPr>
        <p:spPr bwMode="auto">
          <a:xfrm>
            <a:off x="3489325" y="5732463"/>
            <a:ext cx="34925" cy="53975"/>
          </a:xfrm>
          <a:custGeom>
            <a:avLst/>
            <a:gdLst>
              <a:gd name="T0" fmla="*/ 17463 w 30"/>
              <a:gd name="T1" fmla="*/ 0 h 46"/>
              <a:gd name="T2" fmla="*/ 34925 w 30"/>
              <a:gd name="T3" fmla="*/ 0 h 46"/>
              <a:gd name="T4" fmla="*/ 34925 w 30"/>
              <a:gd name="T5" fmla="*/ 53975 h 46"/>
              <a:gd name="T6" fmla="*/ 0 w 30"/>
              <a:gd name="T7" fmla="*/ 18774 h 46"/>
              <a:gd name="T8" fmla="*/ 17463 w 30"/>
              <a:gd name="T9" fmla="*/ 0 h 46"/>
              <a:gd name="T10" fmla="*/ 17463 w 30"/>
              <a:gd name="T11" fmla="*/ 0 h 46"/>
              <a:gd name="T12" fmla="*/ 17463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0"/>
                </a:moveTo>
                <a:lnTo>
                  <a:pt x="30" y="0"/>
                </a:lnTo>
                <a:lnTo>
                  <a:pt x="30" y="46"/>
                </a:lnTo>
                <a:lnTo>
                  <a:pt x="0" y="16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53" name="Line 289"/>
          <p:cNvSpPr>
            <a:spLocks noChangeShapeType="1"/>
          </p:cNvSpPr>
          <p:nvPr/>
        </p:nvSpPr>
        <p:spPr bwMode="auto">
          <a:xfrm>
            <a:off x="3684588" y="5680075"/>
            <a:ext cx="17462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54" name="Freeform 290"/>
          <p:cNvSpPr>
            <a:spLocks/>
          </p:cNvSpPr>
          <p:nvPr/>
        </p:nvSpPr>
        <p:spPr bwMode="auto">
          <a:xfrm>
            <a:off x="3684588" y="5732463"/>
            <a:ext cx="36512" cy="53975"/>
          </a:xfrm>
          <a:custGeom>
            <a:avLst/>
            <a:gdLst>
              <a:gd name="T0" fmla="*/ 17667 w 31"/>
              <a:gd name="T1" fmla="*/ 0 h 46"/>
              <a:gd name="T2" fmla="*/ 36512 w 31"/>
              <a:gd name="T3" fmla="*/ 0 h 46"/>
              <a:gd name="T4" fmla="*/ 36512 w 31"/>
              <a:gd name="T5" fmla="*/ 53975 h 46"/>
              <a:gd name="T6" fmla="*/ 0 w 31"/>
              <a:gd name="T7" fmla="*/ 18774 h 46"/>
              <a:gd name="T8" fmla="*/ 17667 w 31"/>
              <a:gd name="T9" fmla="*/ 0 h 46"/>
              <a:gd name="T10" fmla="*/ 17667 w 31"/>
              <a:gd name="T11" fmla="*/ 0 h 46"/>
              <a:gd name="T12" fmla="*/ 17667 w 31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6">
                <a:moveTo>
                  <a:pt x="15" y="0"/>
                </a:moveTo>
                <a:lnTo>
                  <a:pt x="31" y="0"/>
                </a:lnTo>
                <a:lnTo>
                  <a:pt x="31" y="46"/>
                </a:lnTo>
                <a:lnTo>
                  <a:pt x="0" y="16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55" name="Line 291"/>
          <p:cNvSpPr>
            <a:spLocks noChangeShapeType="1"/>
          </p:cNvSpPr>
          <p:nvPr/>
        </p:nvSpPr>
        <p:spPr bwMode="auto">
          <a:xfrm>
            <a:off x="3881438" y="5680075"/>
            <a:ext cx="36512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56" name="Freeform 292"/>
          <p:cNvSpPr>
            <a:spLocks/>
          </p:cNvSpPr>
          <p:nvPr/>
        </p:nvSpPr>
        <p:spPr bwMode="auto">
          <a:xfrm>
            <a:off x="3900488" y="5732463"/>
            <a:ext cx="34925" cy="53975"/>
          </a:xfrm>
          <a:custGeom>
            <a:avLst/>
            <a:gdLst>
              <a:gd name="T0" fmla="*/ 17463 w 30"/>
              <a:gd name="T1" fmla="*/ 0 h 46"/>
              <a:gd name="T2" fmla="*/ 34925 w 30"/>
              <a:gd name="T3" fmla="*/ 0 h 46"/>
              <a:gd name="T4" fmla="*/ 34925 w 30"/>
              <a:gd name="T5" fmla="*/ 53975 h 46"/>
              <a:gd name="T6" fmla="*/ 0 w 30"/>
              <a:gd name="T7" fmla="*/ 18774 h 46"/>
              <a:gd name="T8" fmla="*/ 17463 w 30"/>
              <a:gd name="T9" fmla="*/ 0 h 46"/>
              <a:gd name="T10" fmla="*/ 17463 w 30"/>
              <a:gd name="T11" fmla="*/ 0 h 46"/>
              <a:gd name="T12" fmla="*/ 17463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0"/>
                </a:moveTo>
                <a:lnTo>
                  <a:pt x="30" y="0"/>
                </a:lnTo>
                <a:lnTo>
                  <a:pt x="30" y="46"/>
                </a:lnTo>
                <a:lnTo>
                  <a:pt x="0" y="16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57" name="Line 293"/>
          <p:cNvSpPr>
            <a:spLocks noChangeShapeType="1"/>
          </p:cNvSpPr>
          <p:nvPr/>
        </p:nvSpPr>
        <p:spPr bwMode="auto">
          <a:xfrm>
            <a:off x="4095750" y="5680075"/>
            <a:ext cx="17463" cy="523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58" name="Freeform 294"/>
          <p:cNvSpPr>
            <a:spLocks/>
          </p:cNvSpPr>
          <p:nvPr/>
        </p:nvSpPr>
        <p:spPr bwMode="auto">
          <a:xfrm>
            <a:off x="4095750" y="5732463"/>
            <a:ext cx="34925" cy="53975"/>
          </a:xfrm>
          <a:custGeom>
            <a:avLst/>
            <a:gdLst>
              <a:gd name="T0" fmla="*/ 17463 w 30"/>
              <a:gd name="T1" fmla="*/ 0 h 46"/>
              <a:gd name="T2" fmla="*/ 34925 w 30"/>
              <a:gd name="T3" fmla="*/ 0 h 46"/>
              <a:gd name="T4" fmla="*/ 34925 w 30"/>
              <a:gd name="T5" fmla="*/ 53975 h 46"/>
              <a:gd name="T6" fmla="*/ 0 w 30"/>
              <a:gd name="T7" fmla="*/ 0 h 46"/>
              <a:gd name="T8" fmla="*/ 17463 w 30"/>
              <a:gd name="T9" fmla="*/ 0 h 46"/>
              <a:gd name="T10" fmla="*/ 17463 w 30"/>
              <a:gd name="T11" fmla="*/ 0 h 46"/>
              <a:gd name="T12" fmla="*/ 17463 w 30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0"/>
                </a:moveTo>
                <a:lnTo>
                  <a:pt x="30" y="0"/>
                </a:lnTo>
                <a:lnTo>
                  <a:pt x="30" y="46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59" name="Line 295"/>
          <p:cNvSpPr>
            <a:spLocks noChangeShapeType="1"/>
          </p:cNvSpPr>
          <p:nvPr/>
        </p:nvSpPr>
        <p:spPr bwMode="auto">
          <a:xfrm>
            <a:off x="3257550" y="5892800"/>
            <a:ext cx="52388" cy="3810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60" name="Freeform 296"/>
          <p:cNvSpPr>
            <a:spLocks/>
          </p:cNvSpPr>
          <p:nvPr/>
        </p:nvSpPr>
        <p:spPr bwMode="auto">
          <a:xfrm>
            <a:off x="3292475" y="5930900"/>
            <a:ext cx="36513" cy="34925"/>
          </a:xfrm>
          <a:custGeom>
            <a:avLst/>
            <a:gdLst>
              <a:gd name="T0" fmla="*/ 0 w 30"/>
              <a:gd name="T1" fmla="*/ 0 h 30"/>
              <a:gd name="T2" fmla="*/ 18257 w 30"/>
              <a:gd name="T3" fmla="*/ 0 h 30"/>
              <a:gd name="T4" fmla="*/ 36513 w 30"/>
              <a:gd name="T5" fmla="*/ 34925 h 30"/>
              <a:gd name="T6" fmla="*/ 0 w 30"/>
              <a:gd name="T7" fmla="*/ 17463 h 30"/>
              <a:gd name="T8" fmla="*/ 0 w 30"/>
              <a:gd name="T9" fmla="*/ 0 h 30"/>
              <a:gd name="T10" fmla="*/ 0 w 30"/>
              <a:gd name="T11" fmla="*/ 0 h 30"/>
              <a:gd name="T12" fmla="*/ 0 w 30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0"/>
                </a:moveTo>
                <a:lnTo>
                  <a:pt x="15" y="0"/>
                </a:lnTo>
                <a:lnTo>
                  <a:pt x="30" y="30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61" name="Line 297"/>
          <p:cNvSpPr>
            <a:spLocks noChangeShapeType="1"/>
          </p:cNvSpPr>
          <p:nvPr/>
        </p:nvSpPr>
        <p:spPr bwMode="auto">
          <a:xfrm>
            <a:off x="3471863" y="5875338"/>
            <a:ext cx="34925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62" name="Freeform 298"/>
          <p:cNvSpPr>
            <a:spLocks/>
          </p:cNvSpPr>
          <p:nvPr/>
        </p:nvSpPr>
        <p:spPr bwMode="auto">
          <a:xfrm>
            <a:off x="3489325" y="5930900"/>
            <a:ext cx="34925" cy="52388"/>
          </a:xfrm>
          <a:custGeom>
            <a:avLst/>
            <a:gdLst>
              <a:gd name="T0" fmla="*/ 0 w 30"/>
              <a:gd name="T1" fmla="*/ 17463 h 45"/>
              <a:gd name="T2" fmla="*/ 17463 w 30"/>
              <a:gd name="T3" fmla="*/ 0 h 45"/>
              <a:gd name="T4" fmla="*/ 34925 w 30"/>
              <a:gd name="T5" fmla="*/ 52388 h 45"/>
              <a:gd name="T6" fmla="*/ 0 w 30"/>
              <a:gd name="T7" fmla="*/ 17463 h 45"/>
              <a:gd name="T8" fmla="*/ 0 w 30"/>
              <a:gd name="T9" fmla="*/ 17463 h 45"/>
              <a:gd name="T10" fmla="*/ 0 w 30"/>
              <a:gd name="T11" fmla="*/ 17463 h 45"/>
              <a:gd name="T12" fmla="*/ 0 w 30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0" y="15"/>
                </a:moveTo>
                <a:lnTo>
                  <a:pt x="15" y="0"/>
                </a:lnTo>
                <a:lnTo>
                  <a:pt x="30" y="4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63" name="Line 299"/>
          <p:cNvSpPr>
            <a:spLocks noChangeShapeType="1"/>
          </p:cNvSpPr>
          <p:nvPr/>
        </p:nvSpPr>
        <p:spPr bwMode="auto">
          <a:xfrm>
            <a:off x="3684588" y="5875338"/>
            <a:ext cx="17462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64" name="Freeform 300"/>
          <p:cNvSpPr>
            <a:spLocks/>
          </p:cNvSpPr>
          <p:nvPr/>
        </p:nvSpPr>
        <p:spPr bwMode="auto">
          <a:xfrm>
            <a:off x="3684588" y="5930900"/>
            <a:ext cx="36512" cy="52388"/>
          </a:xfrm>
          <a:custGeom>
            <a:avLst/>
            <a:gdLst>
              <a:gd name="T0" fmla="*/ 17667 w 31"/>
              <a:gd name="T1" fmla="*/ 17463 h 45"/>
              <a:gd name="T2" fmla="*/ 36512 w 31"/>
              <a:gd name="T3" fmla="*/ 0 h 45"/>
              <a:gd name="T4" fmla="*/ 36512 w 31"/>
              <a:gd name="T5" fmla="*/ 52388 h 45"/>
              <a:gd name="T6" fmla="*/ 0 w 31"/>
              <a:gd name="T7" fmla="*/ 17463 h 45"/>
              <a:gd name="T8" fmla="*/ 17667 w 31"/>
              <a:gd name="T9" fmla="*/ 17463 h 45"/>
              <a:gd name="T10" fmla="*/ 17667 w 31"/>
              <a:gd name="T11" fmla="*/ 17463 h 45"/>
              <a:gd name="T12" fmla="*/ 17667 w 31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15"/>
                </a:moveTo>
                <a:lnTo>
                  <a:pt x="31" y="0"/>
                </a:lnTo>
                <a:lnTo>
                  <a:pt x="31" y="45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65" name="Line 301"/>
          <p:cNvSpPr>
            <a:spLocks noChangeShapeType="1"/>
          </p:cNvSpPr>
          <p:nvPr/>
        </p:nvSpPr>
        <p:spPr bwMode="auto">
          <a:xfrm>
            <a:off x="3900488" y="5875338"/>
            <a:ext cx="17462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66" name="Freeform 302"/>
          <p:cNvSpPr>
            <a:spLocks/>
          </p:cNvSpPr>
          <p:nvPr/>
        </p:nvSpPr>
        <p:spPr bwMode="auto">
          <a:xfrm>
            <a:off x="3900488" y="5948363"/>
            <a:ext cx="17462" cy="52387"/>
          </a:xfrm>
          <a:custGeom>
            <a:avLst/>
            <a:gdLst>
              <a:gd name="T0" fmla="*/ 0 w 15"/>
              <a:gd name="T1" fmla="*/ 0 h 45"/>
              <a:gd name="T2" fmla="*/ 17462 w 15"/>
              <a:gd name="T3" fmla="*/ 0 h 45"/>
              <a:gd name="T4" fmla="*/ 17462 w 15"/>
              <a:gd name="T5" fmla="*/ 52387 h 45"/>
              <a:gd name="T6" fmla="*/ 0 w 15"/>
              <a:gd name="T7" fmla="*/ 0 h 45"/>
              <a:gd name="T8" fmla="*/ 0 w 15"/>
              <a:gd name="T9" fmla="*/ 0 h 45"/>
              <a:gd name="T10" fmla="*/ 0 w 15"/>
              <a:gd name="T11" fmla="*/ 0 h 45"/>
              <a:gd name="T12" fmla="*/ 0 w 15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" h="45">
                <a:moveTo>
                  <a:pt x="0" y="0"/>
                </a:moveTo>
                <a:lnTo>
                  <a:pt x="15" y="0"/>
                </a:lnTo>
                <a:lnTo>
                  <a:pt x="15" y="4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67" name="Line 303"/>
          <p:cNvSpPr>
            <a:spLocks noChangeShapeType="1"/>
          </p:cNvSpPr>
          <p:nvPr/>
        </p:nvSpPr>
        <p:spPr bwMode="auto">
          <a:xfrm>
            <a:off x="4095750" y="5875338"/>
            <a:ext cx="17463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68" name="Freeform 304"/>
          <p:cNvSpPr>
            <a:spLocks/>
          </p:cNvSpPr>
          <p:nvPr/>
        </p:nvSpPr>
        <p:spPr bwMode="auto">
          <a:xfrm>
            <a:off x="4095750" y="5948363"/>
            <a:ext cx="34925" cy="52387"/>
          </a:xfrm>
          <a:custGeom>
            <a:avLst/>
            <a:gdLst>
              <a:gd name="T0" fmla="*/ 17463 w 30"/>
              <a:gd name="T1" fmla="*/ 0 h 45"/>
              <a:gd name="T2" fmla="*/ 34925 w 30"/>
              <a:gd name="T3" fmla="*/ 0 h 45"/>
              <a:gd name="T4" fmla="*/ 34925 w 30"/>
              <a:gd name="T5" fmla="*/ 52387 h 45"/>
              <a:gd name="T6" fmla="*/ 0 w 30"/>
              <a:gd name="T7" fmla="*/ 0 h 45"/>
              <a:gd name="T8" fmla="*/ 17463 w 30"/>
              <a:gd name="T9" fmla="*/ 0 h 45"/>
              <a:gd name="T10" fmla="*/ 17463 w 30"/>
              <a:gd name="T11" fmla="*/ 0 h 45"/>
              <a:gd name="T12" fmla="*/ 17463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69" name="Line 305"/>
          <p:cNvSpPr>
            <a:spLocks noChangeShapeType="1"/>
          </p:cNvSpPr>
          <p:nvPr/>
        </p:nvSpPr>
        <p:spPr bwMode="auto">
          <a:xfrm flipV="1">
            <a:off x="2060575" y="5483225"/>
            <a:ext cx="36513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70" name="Freeform 306"/>
          <p:cNvSpPr>
            <a:spLocks/>
          </p:cNvSpPr>
          <p:nvPr/>
        </p:nvSpPr>
        <p:spPr bwMode="auto">
          <a:xfrm>
            <a:off x="2060575" y="5448300"/>
            <a:ext cx="36513" cy="52388"/>
          </a:xfrm>
          <a:custGeom>
            <a:avLst/>
            <a:gdLst>
              <a:gd name="T0" fmla="*/ 18257 w 30"/>
              <a:gd name="T1" fmla="*/ 52388 h 45"/>
              <a:gd name="T2" fmla="*/ 0 w 30"/>
              <a:gd name="T3" fmla="*/ 34925 h 45"/>
              <a:gd name="T4" fmla="*/ 36513 w 30"/>
              <a:gd name="T5" fmla="*/ 0 h 45"/>
              <a:gd name="T6" fmla="*/ 36513 w 30"/>
              <a:gd name="T7" fmla="*/ 52388 h 45"/>
              <a:gd name="T8" fmla="*/ 18257 w 30"/>
              <a:gd name="T9" fmla="*/ 52388 h 45"/>
              <a:gd name="T10" fmla="*/ 18257 w 30"/>
              <a:gd name="T11" fmla="*/ 52388 h 45"/>
              <a:gd name="T12" fmla="*/ 18257 w 30"/>
              <a:gd name="T13" fmla="*/ 52388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45"/>
                </a:moveTo>
                <a:lnTo>
                  <a:pt x="0" y="30"/>
                </a:lnTo>
                <a:lnTo>
                  <a:pt x="30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71" name="Line 307"/>
          <p:cNvSpPr>
            <a:spLocks noChangeShapeType="1"/>
          </p:cNvSpPr>
          <p:nvPr/>
        </p:nvSpPr>
        <p:spPr bwMode="auto">
          <a:xfrm flipV="1">
            <a:off x="2274888" y="5483225"/>
            <a:ext cx="17462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72" name="Freeform 308"/>
          <p:cNvSpPr>
            <a:spLocks/>
          </p:cNvSpPr>
          <p:nvPr/>
        </p:nvSpPr>
        <p:spPr bwMode="auto">
          <a:xfrm>
            <a:off x="2274888" y="5448300"/>
            <a:ext cx="36512" cy="52388"/>
          </a:xfrm>
          <a:custGeom>
            <a:avLst/>
            <a:gdLst>
              <a:gd name="T0" fmla="*/ 17667 w 31"/>
              <a:gd name="T1" fmla="*/ 34925 h 45"/>
              <a:gd name="T2" fmla="*/ 0 w 31"/>
              <a:gd name="T3" fmla="*/ 34925 h 45"/>
              <a:gd name="T4" fmla="*/ 17667 w 31"/>
              <a:gd name="T5" fmla="*/ 0 h 45"/>
              <a:gd name="T6" fmla="*/ 36512 w 31"/>
              <a:gd name="T7" fmla="*/ 52388 h 45"/>
              <a:gd name="T8" fmla="*/ 17667 w 31"/>
              <a:gd name="T9" fmla="*/ 34925 h 45"/>
              <a:gd name="T10" fmla="*/ 17667 w 31"/>
              <a:gd name="T11" fmla="*/ 34925 h 45"/>
              <a:gd name="T12" fmla="*/ 17667 w 31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15" y="30"/>
                </a:moveTo>
                <a:lnTo>
                  <a:pt x="0" y="30"/>
                </a:lnTo>
                <a:lnTo>
                  <a:pt x="15" y="0"/>
                </a:lnTo>
                <a:lnTo>
                  <a:pt x="31" y="45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73" name="Line 309"/>
          <p:cNvSpPr>
            <a:spLocks noChangeShapeType="1"/>
          </p:cNvSpPr>
          <p:nvPr/>
        </p:nvSpPr>
        <p:spPr bwMode="auto">
          <a:xfrm flipV="1">
            <a:off x="2452688" y="5483225"/>
            <a:ext cx="5397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74" name="Freeform 310"/>
          <p:cNvSpPr>
            <a:spLocks/>
          </p:cNvSpPr>
          <p:nvPr/>
        </p:nvSpPr>
        <p:spPr bwMode="auto">
          <a:xfrm>
            <a:off x="2471738" y="5448300"/>
            <a:ext cx="53975" cy="52388"/>
          </a:xfrm>
          <a:custGeom>
            <a:avLst/>
            <a:gdLst>
              <a:gd name="T0" fmla="*/ 17992 w 45"/>
              <a:gd name="T1" fmla="*/ 34925 h 45"/>
              <a:gd name="T2" fmla="*/ 0 w 45"/>
              <a:gd name="T3" fmla="*/ 34925 h 45"/>
              <a:gd name="T4" fmla="*/ 53975 w 45"/>
              <a:gd name="T5" fmla="*/ 0 h 45"/>
              <a:gd name="T6" fmla="*/ 35983 w 45"/>
              <a:gd name="T7" fmla="*/ 52388 h 45"/>
              <a:gd name="T8" fmla="*/ 17992 w 45"/>
              <a:gd name="T9" fmla="*/ 34925 h 45"/>
              <a:gd name="T10" fmla="*/ 17992 w 45"/>
              <a:gd name="T11" fmla="*/ 34925 h 45"/>
              <a:gd name="T12" fmla="*/ 17992 w 45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5">
                <a:moveTo>
                  <a:pt x="15" y="30"/>
                </a:moveTo>
                <a:lnTo>
                  <a:pt x="0" y="30"/>
                </a:lnTo>
                <a:lnTo>
                  <a:pt x="45" y="0"/>
                </a:lnTo>
                <a:lnTo>
                  <a:pt x="30" y="45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75" name="Line 311"/>
          <p:cNvSpPr>
            <a:spLocks noChangeShapeType="1"/>
          </p:cNvSpPr>
          <p:nvPr/>
        </p:nvSpPr>
        <p:spPr bwMode="auto">
          <a:xfrm flipV="1">
            <a:off x="2649538" y="5483225"/>
            <a:ext cx="53975" cy="7143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76" name="Freeform 312"/>
          <p:cNvSpPr>
            <a:spLocks/>
          </p:cNvSpPr>
          <p:nvPr/>
        </p:nvSpPr>
        <p:spPr bwMode="auto">
          <a:xfrm>
            <a:off x="2686050" y="5448300"/>
            <a:ext cx="34925" cy="52388"/>
          </a:xfrm>
          <a:custGeom>
            <a:avLst/>
            <a:gdLst>
              <a:gd name="T0" fmla="*/ 17463 w 30"/>
              <a:gd name="T1" fmla="*/ 34925 h 45"/>
              <a:gd name="T2" fmla="*/ 0 w 30"/>
              <a:gd name="T3" fmla="*/ 34925 h 45"/>
              <a:gd name="T4" fmla="*/ 34925 w 30"/>
              <a:gd name="T5" fmla="*/ 0 h 45"/>
              <a:gd name="T6" fmla="*/ 34925 w 30"/>
              <a:gd name="T7" fmla="*/ 52388 h 45"/>
              <a:gd name="T8" fmla="*/ 17463 w 30"/>
              <a:gd name="T9" fmla="*/ 34925 h 45"/>
              <a:gd name="T10" fmla="*/ 17463 w 30"/>
              <a:gd name="T11" fmla="*/ 34925 h 45"/>
              <a:gd name="T12" fmla="*/ 17463 w 30"/>
              <a:gd name="T13" fmla="*/ 3492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30"/>
                </a:moveTo>
                <a:lnTo>
                  <a:pt x="0" y="30"/>
                </a:lnTo>
                <a:lnTo>
                  <a:pt x="30" y="0"/>
                </a:lnTo>
                <a:lnTo>
                  <a:pt x="30" y="45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77" name="Line 313"/>
          <p:cNvSpPr>
            <a:spLocks noChangeShapeType="1"/>
          </p:cNvSpPr>
          <p:nvPr/>
        </p:nvSpPr>
        <p:spPr bwMode="auto">
          <a:xfrm flipV="1">
            <a:off x="2846388" y="5500688"/>
            <a:ext cx="71437" cy="36512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78" name="Freeform 314"/>
          <p:cNvSpPr>
            <a:spLocks/>
          </p:cNvSpPr>
          <p:nvPr/>
        </p:nvSpPr>
        <p:spPr bwMode="auto">
          <a:xfrm>
            <a:off x="2898775" y="5465763"/>
            <a:ext cx="55563" cy="53975"/>
          </a:xfrm>
          <a:custGeom>
            <a:avLst/>
            <a:gdLst>
              <a:gd name="T0" fmla="*/ 0 w 46"/>
              <a:gd name="T1" fmla="*/ 35983 h 45"/>
              <a:gd name="T2" fmla="*/ 0 w 46"/>
              <a:gd name="T3" fmla="*/ 17992 h 45"/>
              <a:gd name="T4" fmla="*/ 55563 w 46"/>
              <a:gd name="T5" fmla="*/ 0 h 45"/>
              <a:gd name="T6" fmla="*/ 18118 w 46"/>
              <a:gd name="T7" fmla="*/ 53975 h 45"/>
              <a:gd name="T8" fmla="*/ 0 w 46"/>
              <a:gd name="T9" fmla="*/ 35983 h 45"/>
              <a:gd name="T10" fmla="*/ 0 w 46"/>
              <a:gd name="T11" fmla="*/ 35983 h 45"/>
              <a:gd name="T12" fmla="*/ 0 w 46"/>
              <a:gd name="T13" fmla="*/ 3598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5">
                <a:moveTo>
                  <a:pt x="0" y="30"/>
                </a:moveTo>
                <a:lnTo>
                  <a:pt x="0" y="15"/>
                </a:lnTo>
                <a:lnTo>
                  <a:pt x="46" y="0"/>
                </a:lnTo>
                <a:lnTo>
                  <a:pt x="15" y="45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79" name="Line 315"/>
          <p:cNvSpPr>
            <a:spLocks noChangeShapeType="1"/>
          </p:cNvSpPr>
          <p:nvPr/>
        </p:nvSpPr>
        <p:spPr bwMode="auto">
          <a:xfrm>
            <a:off x="3257550" y="5483225"/>
            <a:ext cx="52388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80" name="Freeform 316"/>
          <p:cNvSpPr>
            <a:spLocks/>
          </p:cNvSpPr>
          <p:nvPr/>
        </p:nvSpPr>
        <p:spPr bwMode="auto">
          <a:xfrm>
            <a:off x="3292475" y="5519738"/>
            <a:ext cx="53975" cy="34925"/>
          </a:xfrm>
          <a:custGeom>
            <a:avLst/>
            <a:gdLst>
              <a:gd name="T0" fmla="*/ 17992 w 45"/>
              <a:gd name="T1" fmla="*/ 0 h 30"/>
              <a:gd name="T2" fmla="*/ 17992 w 45"/>
              <a:gd name="T3" fmla="*/ 0 h 30"/>
              <a:gd name="T4" fmla="*/ 53975 w 45"/>
              <a:gd name="T5" fmla="*/ 34925 h 30"/>
              <a:gd name="T6" fmla="*/ 0 w 45"/>
              <a:gd name="T7" fmla="*/ 17463 h 30"/>
              <a:gd name="T8" fmla="*/ 17992 w 45"/>
              <a:gd name="T9" fmla="*/ 0 h 30"/>
              <a:gd name="T10" fmla="*/ 17992 w 45"/>
              <a:gd name="T11" fmla="*/ 0 h 30"/>
              <a:gd name="T12" fmla="*/ 17992 w 45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0"/>
                </a:moveTo>
                <a:lnTo>
                  <a:pt x="15" y="0"/>
                </a:lnTo>
                <a:lnTo>
                  <a:pt x="45" y="30"/>
                </a:lnTo>
                <a:lnTo>
                  <a:pt x="0" y="15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81" name="Line 317"/>
          <p:cNvSpPr>
            <a:spLocks noChangeShapeType="1"/>
          </p:cNvSpPr>
          <p:nvPr/>
        </p:nvSpPr>
        <p:spPr bwMode="auto">
          <a:xfrm>
            <a:off x="3471863" y="5483225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82" name="Freeform 318"/>
          <p:cNvSpPr>
            <a:spLocks/>
          </p:cNvSpPr>
          <p:nvPr/>
        </p:nvSpPr>
        <p:spPr bwMode="auto">
          <a:xfrm>
            <a:off x="3489325" y="5519738"/>
            <a:ext cx="52388" cy="52387"/>
          </a:xfrm>
          <a:custGeom>
            <a:avLst/>
            <a:gdLst>
              <a:gd name="T0" fmla="*/ 17463 w 45"/>
              <a:gd name="T1" fmla="*/ 17462 h 45"/>
              <a:gd name="T2" fmla="*/ 34925 w 45"/>
              <a:gd name="T3" fmla="*/ 0 h 45"/>
              <a:gd name="T4" fmla="*/ 52388 w 45"/>
              <a:gd name="T5" fmla="*/ 52387 h 45"/>
              <a:gd name="T6" fmla="*/ 0 w 45"/>
              <a:gd name="T7" fmla="*/ 17462 h 45"/>
              <a:gd name="T8" fmla="*/ 17463 w 45"/>
              <a:gd name="T9" fmla="*/ 17462 h 45"/>
              <a:gd name="T10" fmla="*/ 17463 w 45"/>
              <a:gd name="T11" fmla="*/ 17462 h 45"/>
              <a:gd name="T12" fmla="*/ 17463 w 45"/>
              <a:gd name="T13" fmla="*/ 1746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5">
                <a:moveTo>
                  <a:pt x="15" y="15"/>
                </a:moveTo>
                <a:lnTo>
                  <a:pt x="30" y="0"/>
                </a:lnTo>
                <a:lnTo>
                  <a:pt x="45" y="45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83" name="Line 319"/>
          <p:cNvSpPr>
            <a:spLocks noChangeShapeType="1"/>
          </p:cNvSpPr>
          <p:nvPr/>
        </p:nvSpPr>
        <p:spPr bwMode="auto">
          <a:xfrm>
            <a:off x="3667125" y="5465763"/>
            <a:ext cx="53975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84" name="Freeform 320"/>
          <p:cNvSpPr>
            <a:spLocks/>
          </p:cNvSpPr>
          <p:nvPr/>
        </p:nvSpPr>
        <p:spPr bwMode="auto">
          <a:xfrm>
            <a:off x="3702050" y="5519738"/>
            <a:ext cx="36513" cy="52387"/>
          </a:xfrm>
          <a:custGeom>
            <a:avLst/>
            <a:gdLst>
              <a:gd name="T0" fmla="*/ 0 w 31"/>
              <a:gd name="T1" fmla="*/ 17462 h 45"/>
              <a:gd name="T2" fmla="*/ 18845 w 31"/>
              <a:gd name="T3" fmla="*/ 0 h 45"/>
              <a:gd name="T4" fmla="*/ 36513 w 31"/>
              <a:gd name="T5" fmla="*/ 52387 h 45"/>
              <a:gd name="T6" fmla="*/ 0 w 31"/>
              <a:gd name="T7" fmla="*/ 17462 h 45"/>
              <a:gd name="T8" fmla="*/ 0 w 31"/>
              <a:gd name="T9" fmla="*/ 17462 h 45"/>
              <a:gd name="T10" fmla="*/ 0 w 31"/>
              <a:gd name="T11" fmla="*/ 17462 h 45"/>
              <a:gd name="T12" fmla="*/ 0 w 31"/>
              <a:gd name="T13" fmla="*/ 1746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45">
                <a:moveTo>
                  <a:pt x="0" y="15"/>
                </a:moveTo>
                <a:lnTo>
                  <a:pt x="16" y="0"/>
                </a:lnTo>
                <a:lnTo>
                  <a:pt x="31" y="4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85" name="Line 321"/>
          <p:cNvSpPr>
            <a:spLocks noChangeShapeType="1"/>
          </p:cNvSpPr>
          <p:nvPr/>
        </p:nvSpPr>
        <p:spPr bwMode="auto">
          <a:xfrm>
            <a:off x="3881438" y="5465763"/>
            <a:ext cx="36512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86" name="Freeform 322"/>
          <p:cNvSpPr>
            <a:spLocks/>
          </p:cNvSpPr>
          <p:nvPr/>
        </p:nvSpPr>
        <p:spPr bwMode="auto">
          <a:xfrm>
            <a:off x="3900488" y="5537200"/>
            <a:ext cx="34925" cy="52388"/>
          </a:xfrm>
          <a:custGeom>
            <a:avLst/>
            <a:gdLst>
              <a:gd name="T0" fmla="*/ 17463 w 30"/>
              <a:gd name="T1" fmla="*/ 0 h 45"/>
              <a:gd name="T2" fmla="*/ 34925 w 30"/>
              <a:gd name="T3" fmla="*/ 0 h 45"/>
              <a:gd name="T4" fmla="*/ 34925 w 30"/>
              <a:gd name="T5" fmla="*/ 52388 h 45"/>
              <a:gd name="T6" fmla="*/ 0 w 30"/>
              <a:gd name="T7" fmla="*/ 0 h 45"/>
              <a:gd name="T8" fmla="*/ 17463 w 30"/>
              <a:gd name="T9" fmla="*/ 0 h 45"/>
              <a:gd name="T10" fmla="*/ 17463 w 30"/>
              <a:gd name="T11" fmla="*/ 0 h 45"/>
              <a:gd name="T12" fmla="*/ 17463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87" name="Line 323"/>
          <p:cNvSpPr>
            <a:spLocks noChangeShapeType="1"/>
          </p:cNvSpPr>
          <p:nvPr/>
        </p:nvSpPr>
        <p:spPr bwMode="auto">
          <a:xfrm>
            <a:off x="4095750" y="5465763"/>
            <a:ext cx="17463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88" name="Freeform 324"/>
          <p:cNvSpPr>
            <a:spLocks/>
          </p:cNvSpPr>
          <p:nvPr/>
        </p:nvSpPr>
        <p:spPr bwMode="auto">
          <a:xfrm>
            <a:off x="4095750" y="5519738"/>
            <a:ext cx="34925" cy="52387"/>
          </a:xfrm>
          <a:custGeom>
            <a:avLst/>
            <a:gdLst>
              <a:gd name="T0" fmla="*/ 17463 w 30"/>
              <a:gd name="T1" fmla="*/ 17462 h 45"/>
              <a:gd name="T2" fmla="*/ 34925 w 30"/>
              <a:gd name="T3" fmla="*/ 0 h 45"/>
              <a:gd name="T4" fmla="*/ 34925 w 30"/>
              <a:gd name="T5" fmla="*/ 52387 h 45"/>
              <a:gd name="T6" fmla="*/ 0 w 30"/>
              <a:gd name="T7" fmla="*/ 17462 h 45"/>
              <a:gd name="T8" fmla="*/ 17463 w 30"/>
              <a:gd name="T9" fmla="*/ 17462 h 45"/>
              <a:gd name="T10" fmla="*/ 17463 w 30"/>
              <a:gd name="T11" fmla="*/ 17462 h 45"/>
              <a:gd name="T12" fmla="*/ 17463 w 30"/>
              <a:gd name="T13" fmla="*/ 17462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15"/>
                </a:moveTo>
                <a:lnTo>
                  <a:pt x="30" y="0"/>
                </a:lnTo>
                <a:lnTo>
                  <a:pt x="30" y="45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89" name="Line 325"/>
          <p:cNvSpPr>
            <a:spLocks noChangeShapeType="1"/>
          </p:cNvSpPr>
          <p:nvPr/>
        </p:nvSpPr>
        <p:spPr bwMode="auto">
          <a:xfrm flipV="1">
            <a:off x="2060575" y="5286375"/>
            <a:ext cx="36513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90" name="Freeform 326"/>
          <p:cNvSpPr>
            <a:spLocks/>
          </p:cNvSpPr>
          <p:nvPr/>
        </p:nvSpPr>
        <p:spPr bwMode="auto">
          <a:xfrm>
            <a:off x="2078038" y="5251450"/>
            <a:ext cx="36512" cy="53975"/>
          </a:xfrm>
          <a:custGeom>
            <a:avLst/>
            <a:gdLst>
              <a:gd name="T0" fmla="*/ 18256 w 30"/>
              <a:gd name="T1" fmla="*/ 35201 h 46"/>
              <a:gd name="T2" fmla="*/ 0 w 30"/>
              <a:gd name="T3" fmla="*/ 35201 h 46"/>
              <a:gd name="T4" fmla="*/ 36512 w 30"/>
              <a:gd name="T5" fmla="*/ 0 h 46"/>
              <a:gd name="T6" fmla="*/ 18256 w 30"/>
              <a:gd name="T7" fmla="*/ 53975 h 46"/>
              <a:gd name="T8" fmla="*/ 18256 w 30"/>
              <a:gd name="T9" fmla="*/ 35201 h 46"/>
              <a:gd name="T10" fmla="*/ 18256 w 30"/>
              <a:gd name="T11" fmla="*/ 35201 h 46"/>
              <a:gd name="T12" fmla="*/ 18256 w 30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6">
                <a:moveTo>
                  <a:pt x="15" y="30"/>
                </a:moveTo>
                <a:lnTo>
                  <a:pt x="0" y="30"/>
                </a:lnTo>
                <a:lnTo>
                  <a:pt x="30" y="0"/>
                </a:lnTo>
                <a:lnTo>
                  <a:pt x="15" y="46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91" name="Line 327"/>
          <p:cNvSpPr>
            <a:spLocks noChangeShapeType="1"/>
          </p:cNvSpPr>
          <p:nvPr/>
        </p:nvSpPr>
        <p:spPr bwMode="auto">
          <a:xfrm flipV="1">
            <a:off x="2257425" y="5286375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92" name="Freeform 328"/>
          <p:cNvSpPr>
            <a:spLocks/>
          </p:cNvSpPr>
          <p:nvPr/>
        </p:nvSpPr>
        <p:spPr bwMode="auto">
          <a:xfrm>
            <a:off x="2274888" y="5251450"/>
            <a:ext cx="53975" cy="53975"/>
          </a:xfrm>
          <a:custGeom>
            <a:avLst/>
            <a:gdLst>
              <a:gd name="T0" fmla="*/ 17601 w 46"/>
              <a:gd name="T1" fmla="*/ 35201 h 46"/>
              <a:gd name="T2" fmla="*/ 0 w 46"/>
              <a:gd name="T3" fmla="*/ 17601 h 46"/>
              <a:gd name="T4" fmla="*/ 53975 w 46"/>
              <a:gd name="T5" fmla="*/ 0 h 46"/>
              <a:gd name="T6" fmla="*/ 36374 w 46"/>
              <a:gd name="T7" fmla="*/ 53975 h 46"/>
              <a:gd name="T8" fmla="*/ 17601 w 46"/>
              <a:gd name="T9" fmla="*/ 35201 h 46"/>
              <a:gd name="T10" fmla="*/ 17601 w 46"/>
              <a:gd name="T11" fmla="*/ 35201 h 46"/>
              <a:gd name="T12" fmla="*/ 17601 w 46"/>
              <a:gd name="T13" fmla="*/ 352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6">
                <a:moveTo>
                  <a:pt x="15" y="30"/>
                </a:moveTo>
                <a:lnTo>
                  <a:pt x="0" y="15"/>
                </a:lnTo>
                <a:lnTo>
                  <a:pt x="46" y="0"/>
                </a:lnTo>
                <a:lnTo>
                  <a:pt x="31" y="46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93" name="Line 329"/>
          <p:cNvSpPr>
            <a:spLocks noChangeShapeType="1"/>
          </p:cNvSpPr>
          <p:nvPr/>
        </p:nvSpPr>
        <p:spPr bwMode="auto">
          <a:xfrm flipV="1">
            <a:off x="2452688" y="5268913"/>
            <a:ext cx="53975" cy="71437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94" name="Freeform 330"/>
          <p:cNvSpPr>
            <a:spLocks/>
          </p:cNvSpPr>
          <p:nvPr/>
        </p:nvSpPr>
        <p:spPr bwMode="auto">
          <a:xfrm>
            <a:off x="2471738" y="5232400"/>
            <a:ext cx="53975" cy="53975"/>
          </a:xfrm>
          <a:custGeom>
            <a:avLst/>
            <a:gdLst>
              <a:gd name="T0" fmla="*/ 17992 w 45"/>
              <a:gd name="T1" fmla="*/ 53975 h 45"/>
              <a:gd name="T2" fmla="*/ 0 w 45"/>
              <a:gd name="T3" fmla="*/ 35983 h 45"/>
              <a:gd name="T4" fmla="*/ 53975 w 45"/>
              <a:gd name="T5" fmla="*/ 0 h 45"/>
              <a:gd name="T6" fmla="*/ 35983 w 45"/>
              <a:gd name="T7" fmla="*/ 53975 h 45"/>
              <a:gd name="T8" fmla="*/ 17992 w 45"/>
              <a:gd name="T9" fmla="*/ 53975 h 45"/>
              <a:gd name="T10" fmla="*/ 17992 w 45"/>
              <a:gd name="T11" fmla="*/ 53975 h 45"/>
              <a:gd name="T12" fmla="*/ 17992 w 45"/>
              <a:gd name="T13" fmla="*/ 53975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5">
                <a:moveTo>
                  <a:pt x="15" y="45"/>
                </a:moveTo>
                <a:lnTo>
                  <a:pt x="0" y="30"/>
                </a:lnTo>
                <a:lnTo>
                  <a:pt x="45" y="0"/>
                </a:lnTo>
                <a:lnTo>
                  <a:pt x="30" y="45"/>
                </a:lnTo>
                <a:lnTo>
                  <a:pt x="15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95" name="Line 331"/>
          <p:cNvSpPr>
            <a:spLocks noChangeShapeType="1"/>
          </p:cNvSpPr>
          <p:nvPr/>
        </p:nvSpPr>
        <p:spPr bwMode="auto">
          <a:xfrm flipV="1">
            <a:off x="2649538" y="5286375"/>
            <a:ext cx="5397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96" name="Freeform 332"/>
          <p:cNvSpPr>
            <a:spLocks/>
          </p:cNvSpPr>
          <p:nvPr/>
        </p:nvSpPr>
        <p:spPr bwMode="auto">
          <a:xfrm>
            <a:off x="2686050" y="5268913"/>
            <a:ext cx="52388" cy="36512"/>
          </a:xfrm>
          <a:custGeom>
            <a:avLst/>
            <a:gdLst>
              <a:gd name="T0" fmla="*/ 17463 w 45"/>
              <a:gd name="T1" fmla="*/ 17667 h 31"/>
              <a:gd name="T2" fmla="*/ 0 w 45"/>
              <a:gd name="T3" fmla="*/ 0 h 31"/>
              <a:gd name="T4" fmla="*/ 52388 w 45"/>
              <a:gd name="T5" fmla="*/ 0 h 31"/>
              <a:gd name="T6" fmla="*/ 34925 w 45"/>
              <a:gd name="T7" fmla="*/ 36512 h 31"/>
              <a:gd name="T8" fmla="*/ 17463 w 45"/>
              <a:gd name="T9" fmla="*/ 17667 h 31"/>
              <a:gd name="T10" fmla="*/ 17463 w 45"/>
              <a:gd name="T11" fmla="*/ 17667 h 31"/>
              <a:gd name="T12" fmla="*/ 17463 w 45"/>
              <a:gd name="T13" fmla="*/ 17667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1">
                <a:moveTo>
                  <a:pt x="15" y="15"/>
                </a:moveTo>
                <a:lnTo>
                  <a:pt x="0" y="0"/>
                </a:lnTo>
                <a:lnTo>
                  <a:pt x="45" y="0"/>
                </a:lnTo>
                <a:lnTo>
                  <a:pt x="30" y="31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97" name="Line 333"/>
          <p:cNvSpPr>
            <a:spLocks noChangeShapeType="1"/>
          </p:cNvSpPr>
          <p:nvPr/>
        </p:nvSpPr>
        <p:spPr bwMode="auto">
          <a:xfrm flipV="1">
            <a:off x="2846388" y="5286375"/>
            <a:ext cx="71437" cy="36513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198" name="Freeform 334"/>
          <p:cNvSpPr>
            <a:spLocks/>
          </p:cNvSpPr>
          <p:nvPr/>
        </p:nvSpPr>
        <p:spPr bwMode="auto">
          <a:xfrm>
            <a:off x="2898775" y="5286375"/>
            <a:ext cx="55563" cy="19050"/>
          </a:xfrm>
          <a:custGeom>
            <a:avLst/>
            <a:gdLst>
              <a:gd name="T0" fmla="*/ 18118 w 46"/>
              <a:gd name="T1" fmla="*/ 19050 h 16"/>
              <a:gd name="T2" fmla="*/ 0 w 46"/>
              <a:gd name="T3" fmla="*/ 0 h 16"/>
              <a:gd name="T4" fmla="*/ 55563 w 46"/>
              <a:gd name="T5" fmla="*/ 0 h 16"/>
              <a:gd name="T6" fmla="*/ 18118 w 46"/>
              <a:gd name="T7" fmla="*/ 19050 h 16"/>
              <a:gd name="T8" fmla="*/ 18118 w 46"/>
              <a:gd name="T9" fmla="*/ 19050 h 16"/>
              <a:gd name="T10" fmla="*/ 18118 w 46"/>
              <a:gd name="T11" fmla="*/ 19050 h 16"/>
              <a:gd name="T12" fmla="*/ 18118 w 46"/>
              <a:gd name="T13" fmla="*/ 1905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16">
                <a:moveTo>
                  <a:pt x="15" y="16"/>
                </a:moveTo>
                <a:lnTo>
                  <a:pt x="0" y="0"/>
                </a:lnTo>
                <a:lnTo>
                  <a:pt x="46" y="0"/>
                </a:lnTo>
                <a:lnTo>
                  <a:pt x="15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199" name="Line 335"/>
          <p:cNvSpPr>
            <a:spLocks noChangeShapeType="1"/>
          </p:cNvSpPr>
          <p:nvPr/>
        </p:nvSpPr>
        <p:spPr bwMode="auto">
          <a:xfrm>
            <a:off x="3238500" y="5286375"/>
            <a:ext cx="90488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00" name="Freeform 336"/>
          <p:cNvSpPr>
            <a:spLocks/>
          </p:cNvSpPr>
          <p:nvPr/>
        </p:nvSpPr>
        <p:spPr bwMode="auto">
          <a:xfrm>
            <a:off x="3309938" y="5286375"/>
            <a:ext cx="53975" cy="36513"/>
          </a:xfrm>
          <a:custGeom>
            <a:avLst/>
            <a:gdLst>
              <a:gd name="T0" fmla="*/ 0 w 45"/>
              <a:gd name="T1" fmla="*/ 18845 h 31"/>
              <a:gd name="T2" fmla="*/ 17992 w 45"/>
              <a:gd name="T3" fmla="*/ 0 h 31"/>
              <a:gd name="T4" fmla="*/ 53975 w 45"/>
              <a:gd name="T5" fmla="*/ 36513 h 31"/>
              <a:gd name="T6" fmla="*/ 0 w 45"/>
              <a:gd name="T7" fmla="*/ 36513 h 31"/>
              <a:gd name="T8" fmla="*/ 0 w 45"/>
              <a:gd name="T9" fmla="*/ 18845 h 31"/>
              <a:gd name="T10" fmla="*/ 0 w 45"/>
              <a:gd name="T11" fmla="*/ 18845 h 31"/>
              <a:gd name="T12" fmla="*/ 0 w 45"/>
              <a:gd name="T13" fmla="*/ 18845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1">
                <a:moveTo>
                  <a:pt x="0" y="16"/>
                </a:moveTo>
                <a:lnTo>
                  <a:pt x="15" y="0"/>
                </a:lnTo>
                <a:lnTo>
                  <a:pt x="45" y="31"/>
                </a:lnTo>
                <a:lnTo>
                  <a:pt x="0" y="31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01" name="Line 337"/>
          <p:cNvSpPr>
            <a:spLocks noChangeShapeType="1"/>
          </p:cNvSpPr>
          <p:nvPr/>
        </p:nvSpPr>
        <p:spPr bwMode="auto">
          <a:xfrm>
            <a:off x="3452813" y="5268913"/>
            <a:ext cx="71437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02" name="Freeform 338"/>
          <p:cNvSpPr>
            <a:spLocks/>
          </p:cNvSpPr>
          <p:nvPr/>
        </p:nvSpPr>
        <p:spPr bwMode="auto">
          <a:xfrm>
            <a:off x="3506788" y="5305425"/>
            <a:ext cx="53975" cy="52388"/>
          </a:xfrm>
          <a:custGeom>
            <a:avLst/>
            <a:gdLst>
              <a:gd name="T0" fmla="*/ 0 w 46"/>
              <a:gd name="T1" fmla="*/ 17463 h 45"/>
              <a:gd name="T2" fmla="*/ 17601 w 46"/>
              <a:gd name="T3" fmla="*/ 0 h 45"/>
              <a:gd name="T4" fmla="*/ 53975 w 46"/>
              <a:gd name="T5" fmla="*/ 52388 h 45"/>
              <a:gd name="T6" fmla="*/ 0 w 46"/>
              <a:gd name="T7" fmla="*/ 34925 h 45"/>
              <a:gd name="T8" fmla="*/ 0 w 46"/>
              <a:gd name="T9" fmla="*/ 17463 h 45"/>
              <a:gd name="T10" fmla="*/ 0 w 46"/>
              <a:gd name="T11" fmla="*/ 17463 h 45"/>
              <a:gd name="T12" fmla="*/ 0 w 46"/>
              <a:gd name="T13" fmla="*/ 17463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45">
                <a:moveTo>
                  <a:pt x="0" y="15"/>
                </a:moveTo>
                <a:lnTo>
                  <a:pt x="15" y="0"/>
                </a:lnTo>
                <a:lnTo>
                  <a:pt x="46" y="4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03" name="Line 339"/>
          <p:cNvSpPr>
            <a:spLocks noChangeShapeType="1"/>
          </p:cNvSpPr>
          <p:nvPr/>
        </p:nvSpPr>
        <p:spPr bwMode="auto">
          <a:xfrm>
            <a:off x="3667125" y="5268913"/>
            <a:ext cx="5397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04" name="Freeform 340"/>
          <p:cNvSpPr>
            <a:spLocks/>
          </p:cNvSpPr>
          <p:nvPr/>
        </p:nvSpPr>
        <p:spPr bwMode="auto">
          <a:xfrm>
            <a:off x="3702050" y="5322888"/>
            <a:ext cx="36513" cy="34925"/>
          </a:xfrm>
          <a:custGeom>
            <a:avLst/>
            <a:gdLst>
              <a:gd name="T0" fmla="*/ 0 w 31"/>
              <a:gd name="T1" fmla="*/ 0 h 30"/>
              <a:gd name="T2" fmla="*/ 18845 w 31"/>
              <a:gd name="T3" fmla="*/ 0 h 30"/>
              <a:gd name="T4" fmla="*/ 36513 w 31"/>
              <a:gd name="T5" fmla="*/ 34925 h 30"/>
              <a:gd name="T6" fmla="*/ 0 w 31"/>
              <a:gd name="T7" fmla="*/ 17463 h 30"/>
              <a:gd name="T8" fmla="*/ 0 w 31"/>
              <a:gd name="T9" fmla="*/ 0 h 30"/>
              <a:gd name="T10" fmla="*/ 0 w 31"/>
              <a:gd name="T11" fmla="*/ 0 h 30"/>
              <a:gd name="T12" fmla="*/ 0 w 31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30">
                <a:moveTo>
                  <a:pt x="0" y="0"/>
                </a:moveTo>
                <a:lnTo>
                  <a:pt x="16" y="0"/>
                </a:lnTo>
                <a:lnTo>
                  <a:pt x="31" y="30"/>
                </a:lnTo>
                <a:lnTo>
                  <a:pt x="0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05" name="Line 341"/>
          <p:cNvSpPr>
            <a:spLocks noChangeShapeType="1"/>
          </p:cNvSpPr>
          <p:nvPr/>
        </p:nvSpPr>
        <p:spPr bwMode="auto">
          <a:xfrm>
            <a:off x="3881438" y="5268913"/>
            <a:ext cx="36512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06" name="Freeform 342"/>
          <p:cNvSpPr>
            <a:spLocks/>
          </p:cNvSpPr>
          <p:nvPr/>
        </p:nvSpPr>
        <p:spPr bwMode="auto">
          <a:xfrm>
            <a:off x="3900488" y="5322888"/>
            <a:ext cx="34925" cy="53975"/>
          </a:xfrm>
          <a:custGeom>
            <a:avLst/>
            <a:gdLst>
              <a:gd name="T0" fmla="*/ 17463 w 30"/>
              <a:gd name="T1" fmla="*/ 0 h 45"/>
              <a:gd name="T2" fmla="*/ 34925 w 30"/>
              <a:gd name="T3" fmla="*/ 0 h 45"/>
              <a:gd name="T4" fmla="*/ 34925 w 30"/>
              <a:gd name="T5" fmla="*/ 53975 h 45"/>
              <a:gd name="T6" fmla="*/ 0 w 30"/>
              <a:gd name="T7" fmla="*/ 17992 h 45"/>
              <a:gd name="T8" fmla="*/ 17463 w 30"/>
              <a:gd name="T9" fmla="*/ 0 h 45"/>
              <a:gd name="T10" fmla="*/ 17463 w 30"/>
              <a:gd name="T11" fmla="*/ 0 h 45"/>
              <a:gd name="T12" fmla="*/ 17463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15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07" name="Line 343"/>
          <p:cNvSpPr>
            <a:spLocks noChangeShapeType="1"/>
          </p:cNvSpPr>
          <p:nvPr/>
        </p:nvSpPr>
        <p:spPr bwMode="auto">
          <a:xfrm>
            <a:off x="4078288" y="5268913"/>
            <a:ext cx="3492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08" name="Freeform 344"/>
          <p:cNvSpPr>
            <a:spLocks/>
          </p:cNvSpPr>
          <p:nvPr/>
        </p:nvSpPr>
        <p:spPr bwMode="auto">
          <a:xfrm>
            <a:off x="4095750" y="5322888"/>
            <a:ext cx="34925" cy="53975"/>
          </a:xfrm>
          <a:custGeom>
            <a:avLst/>
            <a:gdLst>
              <a:gd name="T0" fmla="*/ 17463 w 30"/>
              <a:gd name="T1" fmla="*/ 0 h 45"/>
              <a:gd name="T2" fmla="*/ 34925 w 30"/>
              <a:gd name="T3" fmla="*/ 0 h 45"/>
              <a:gd name="T4" fmla="*/ 34925 w 30"/>
              <a:gd name="T5" fmla="*/ 53975 h 45"/>
              <a:gd name="T6" fmla="*/ 0 w 30"/>
              <a:gd name="T7" fmla="*/ 17992 h 45"/>
              <a:gd name="T8" fmla="*/ 17463 w 30"/>
              <a:gd name="T9" fmla="*/ 0 h 45"/>
              <a:gd name="T10" fmla="*/ 17463 w 30"/>
              <a:gd name="T11" fmla="*/ 0 h 45"/>
              <a:gd name="T12" fmla="*/ 17463 w 30"/>
              <a:gd name="T13" fmla="*/ 0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45">
                <a:moveTo>
                  <a:pt x="15" y="0"/>
                </a:moveTo>
                <a:lnTo>
                  <a:pt x="30" y="0"/>
                </a:lnTo>
                <a:lnTo>
                  <a:pt x="30" y="45"/>
                </a:lnTo>
                <a:lnTo>
                  <a:pt x="0" y="15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09" name="Line 345"/>
          <p:cNvSpPr>
            <a:spLocks noChangeShapeType="1"/>
          </p:cNvSpPr>
          <p:nvPr/>
        </p:nvSpPr>
        <p:spPr bwMode="auto">
          <a:xfrm flipV="1">
            <a:off x="2043113" y="5072063"/>
            <a:ext cx="53975" cy="7302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10" name="Freeform 346"/>
          <p:cNvSpPr>
            <a:spLocks/>
          </p:cNvSpPr>
          <p:nvPr/>
        </p:nvSpPr>
        <p:spPr bwMode="auto">
          <a:xfrm>
            <a:off x="2078038" y="5054600"/>
            <a:ext cx="53975" cy="34925"/>
          </a:xfrm>
          <a:custGeom>
            <a:avLst/>
            <a:gdLst>
              <a:gd name="T0" fmla="*/ 17992 w 45"/>
              <a:gd name="T1" fmla="*/ 34925 h 30"/>
              <a:gd name="T2" fmla="*/ 0 w 45"/>
              <a:gd name="T3" fmla="*/ 17463 h 30"/>
              <a:gd name="T4" fmla="*/ 53975 w 45"/>
              <a:gd name="T5" fmla="*/ 0 h 30"/>
              <a:gd name="T6" fmla="*/ 35983 w 45"/>
              <a:gd name="T7" fmla="*/ 34925 h 30"/>
              <a:gd name="T8" fmla="*/ 17992 w 45"/>
              <a:gd name="T9" fmla="*/ 34925 h 30"/>
              <a:gd name="T10" fmla="*/ 17992 w 45"/>
              <a:gd name="T11" fmla="*/ 34925 h 30"/>
              <a:gd name="T12" fmla="*/ 17992 w 45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30"/>
                </a:moveTo>
                <a:lnTo>
                  <a:pt x="0" y="15"/>
                </a:lnTo>
                <a:lnTo>
                  <a:pt x="45" y="0"/>
                </a:lnTo>
                <a:lnTo>
                  <a:pt x="30" y="30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11" name="Line 347"/>
          <p:cNvSpPr>
            <a:spLocks noChangeShapeType="1"/>
          </p:cNvSpPr>
          <p:nvPr/>
        </p:nvSpPr>
        <p:spPr bwMode="auto">
          <a:xfrm flipV="1">
            <a:off x="2239963" y="5089525"/>
            <a:ext cx="71437" cy="36513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12" name="Freeform 348"/>
          <p:cNvSpPr>
            <a:spLocks/>
          </p:cNvSpPr>
          <p:nvPr/>
        </p:nvSpPr>
        <p:spPr bwMode="auto">
          <a:xfrm>
            <a:off x="2292350" y="5054600"/>
            <a:ext cx="53975" cy="34925"/>
          </a:xfrm>
          <a:custGeom>
            <a:avLst/>
            <a:gdLst>
              <a:gd name="T0" fmla="*/ 0 w 46"/>
              <a:gd name="T1" fmla="*/ 34925 h 30"/>
              <a:gd name="T2" fmla="*/ 0 w 46"/>
              <a:gd name="T3" fmla="*/ 17463 h 30"/>
              <a:gd name="T4" fmla="*/ 53975 w 46"/>
              <a:gd name="T5" fmla="*/ 0 h 30"/>
              <a:gd name="T6" fmla="*/ 18774 w 46"/>
              <a:gd name="T7" fmla="*/ 34925 h 30"/>
              <a:gd name="T8" fmla="*/ 0 w 46"/>
              <a:gd name="T9" fmla="*/ 34925 h 30"/>
              <a:gd name="T10" fmla="*/ 0 w 46"/>
              <a:gd name="T11" fmla="*/ 34925 h 30"/>
              <a:gd name="T12" fmla="*/ 0 w 46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30"/>
                </a:moveTo>
                <a:lnTo>
                  <a:pt x="0" y="15"/>
                </a:lnTo>
                <a:lnTo>
                  <a:pt x="46" y="0"/>
                </a:lnTo>
                <a:lnTo>
                  <a:pt x="16" y="30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13" name="Line 349"/>
          <p:cNvSpPr>
            <a:spLocks noChangeShapeType="1"/>
          </p:cNvSpPr>
          <p:nvPr/>
        </p:nvSpPr>
        <p:spPr bwMode="auto">
          <a:xfrm flipV="1">
            <a:off x="2435225" y="5072063"/>
            <a:ext cx="71438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14" name="Freeform 350"/>
          <p:cNvSpPr>
            <a:spLocks/>
          </p:cNvSpPr>
          <p:nvPr/>
        </p:nvSpPr>
        <p:spPr bwMode="auto">
          <a:xfrm>
            <a:off x="2489200" y="5054600"/>
            <a:ext cx="53975" cy="34925"/>
          </a:xfrm>
          <a:custGeom>
            <a:avLst/>
            <a:gdLst>
              <a:gd name="T0" fmla="*/ 17992 w 45"/>
              <a:gd name="T1" fmla="*/ 34925 h 30"/>
              <a:gd name="T2" fmla="*/ 0 w 45"/>
              <a:gd name="T3" fmla="*/ 17463 h 30"/>
              <a:gd name="T4" fmla="*/ 53975 w 45"/>
              <a:gd name="T5" fmla="*/ 0 h 30"/>
              <a:gd name="T6" fmla="*/ 35983 w 45"/>
              <a:gd name="T7" fmla="*/ 34925 h 30"/>
              <a:gd name="T8" fmla="*/ 17992 w 45"/>
              <a:gd name="T9" fmla="*/ 34925 h 30"/>
              <a:gd name="T10" fmla="*/ 17992 w 45"/>
              <a:gd name="T11" fmla="*/ 34925 h 30"/>
              <a:gd name="T12" fmla="*/ 17992 w 45"/>
              <a:gd name="T13" fmla="*/ 3492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15" y="30"/>
                </a:moveTo>
                <a:lnTo>
                  <a:pt x="0" y="15"/>
                </a:lnTo>
                <a:lnTo>
                  <a:pt x="45" y="0"/>
                </a:lnTo>
                <a:lnTo>
                  <a:pt x="30" y="30"/>
                </a:lnTo>
                <a:lnTo>
                  <a:pt x="15" y="3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15" name="Line 351"/>
          <p:cNvSpPr>
            <a:spLocks noChangeShapeType="1"/>
          </p:cNvSpPr>
          <p:nvPr/>
        </p:nvSpPr>
        <p:spPr bwMode="auto">
          <a:xfrm flipV="1">
            <a:off x="2632075" y="5089525"/>
            <a:ext cx="88900" cy="36513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16" name="Freeform 352"/>
          <p:cNvSpPr>
            <a:spLocks/>
          </p:cNvSpPr>
          <p:nvPr/>
        </p:nvSpPr>
        <p:spPr bwMode="auto">
          <a:xfrm>
            <a:off x="2703513" y="5072063"/>
            <a:ext cx="52387" cy="36512"/>
          </a:xfrm>
          <a:custGeom>
            <a:avLst/>
            <a:gdLst>
              <a:gd name="T0" fmla="*/ 0 w 45"/>
              <a:gd name="T1" fmla="*/ 18256 h 30"/>
              <a:gd name="T2" fmla="*/ 0 w 45"/>
              <a:gd name="T3" fmla="*/ 0 h 30"/>
              <a:gd name="T4" fmla="*/ 52387 w 45"/>
              <a:gd name="T5" fmla="*/ 0 h 30"/>
              <a:gd name="T6" fmla="*/ 17462 w 45"/>
              <a:gd name="T7" fmla="*/ 36512 h 30"/>
              <a:gd name="T8" fmla="*/ 0 w 45"/>
              <a:gd name="T9" fmla="*/ 18256 h 30"/>
              <a:gd name="T10" fmla="*/ 0 w 45"/>
              <a:gd name="T11" fmla="*/ 18256 h 30"/>
              <a:gd name="T12" fmla="*/ 0 w 45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0"/>
                </a:lnTo>
                <a:lnTo>
                  <a:pt x="15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17" name="Line 353"/>
          <p:cNvSpPr>
            <a:spLocks noChangeShapeType="1"/>
          </p:cNvSpPr>
          <p:nvPr/>
        </p:nvSpPr>
        <p:spPr bwMode="auto">
          <a:xfrm flipV="1">
            <a:off x="2828925" y="5089525"/>
            <a:ext cx="88900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18" name="Freeform 354"/>
          <p:cNvSpPr>
            <a:spLocks/>
          </p:cNvSpPr>
          <p:nvPr/>
        </p:nvSpPr>
        <p:spPr bwMode="auto">
          <a:xfrm>
            <a:off x="2917825" y="5072063"/>
            <a:ext cx="53975" cy="36512"/>
          </a:xfrm>
          <a:custGeom>
            <a:avLst/>
            <a:gdLst>
              <a:gd name="T0" fmla="*/ 0 w 46"/>
              <a:gd name="T1" fmla="*/ 18256 h 30"/>
              <a:gd name="T2" fmla="*/ 0 w 46"/>
              <a:gd name="T3" fmla="*/ 0 h 30"/>
              <a:gd name="T4" fmla="*/ 53975 w 46"/>
              <a:gd name="T5" fmla="*/ 18256 h 30"/>
              <a:gd name="T6" fmla="*/ 0 w 46"/>
              <a:gd name="T7" fmla="*/ 36512 h 30"/>
              <a:gd name="T8" fmla="*/ 0 w 46"/>
              <a:gd name="T9" fmla="*/ 18256 h 30"/>
              <a:gd name="T10" fmla="*/ 0 w 46"/>
              <a:gd name="T11" fmla="*/ 18256 h 30"/>
              <a:gd name="T12" fmla="*/ 0 w 46"/>
              <a:gd name="T13" fmla="*/ 18256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15"/>
                </a:moveTo>
                <a:lnTo>
                  <a:pt x="0" y="0"/>
                </a:lnTo>
                <a:lnTo>
                  <a:pt x="46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19" name="Line 355"/>
          <p:cNvSpPr>
            <a:spLocks noChangeShapeType="1"/>
          </p:cNvSpPr>
          <p:nvPr/>
        </p:nvSpPr>
        <p:spPr bwMode="auto">
          <a:xfrm>
            <a:off x="3238500" y="5089525"/>
            <a:ext cx="71438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20" name="Freeform 356"/>
          <p:cNvSpPr>
            <a:spLocks/>
          </p:cNvSpPr>
          <p:nvPr/>
        </p:nvSpPr>
        <p:spPr bwMode="auto">
          <a:xfrm>
            <a:off x="3309938" y="5089525"/>
            <a:ext cx="53975" cy="36513"/>
          </a:xfrm>
          <a:custGeom>
            <a:avLst/>
            <a:gdLst>
              <a:gd name="T0" fmla="*/ 0 w 45"/>
              <a:gd name="T1" fmla="*/ 18257 h 30"/>
              <a:gd name="T2" fmla="*/ 0 w 45"/>
              <a:gd name="T3" fmla="*/ 0 h 30"/>
              <a:gd name="T4" fmla="*/ 53975 w 45"/>
              <a:gd name="T5" fmla="*/ 36513 h 30"/>
              <a:gd name="T6" fmla="*/ 0 w 45"/>
              <a:gd name="T7" fmla="*/ 36513 h 30"/>
              <a:gd name="T8" fmla="*/ 0 w 45"/>
              <a:gd name="T9" fmla="*/ 18257 h 30"/>
              <a:gd name="T10" fmla="*/ 0 w 45"/>
              <a:gd name="T11" fmla="*/ 18257 h 30"/>
              <a:gd name="T12" fmla="*/ 0 w 45"/>
              <a:gd name="T13" fmla="*/ 1825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30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21" name="Line 357"/>
          <p:cNvSpPr>
            <a:spLocks noChangeShapeType="1"/>
          </p:cNvSpPr>
          <p:nvPr/>
        </p:nvSpPr>
        <p:spPr bwMode="auto">
          <a:xfrm>
            <a:off x="3452813" y="5089525"/>
            <a:ext cx="71437" cy="19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22" name="Freeform 358"/>
          <p:cNvSpPr>
            <a:spLocks/>
          </p:cNvSpPr>
          <p:nvPr/>
        </p:nvSpPr>
        <p:spPr bwMode="auto">
          <a:xfrm>
            <a:off x="3506788" y="5089525"/>
            <a:ext cx="53975" cy="36513"/>
          </a:xfrm>
          <a:custGeom>
            <a:avLst/>
            <a:gdLst>
              <a:gd name="T0" fmla="*/ 17601 w 46"/>
              <a:gd name="T1" fmla="*/ 18257 h 30"/>
              <a:gd name="T2" fmla="*/ 17601 w 46"/>
              <a:gd name="T3" fmla="*/ 0 h 30"/>
              <a:gd name="T4" fmla="*/ 53975 w 46"/>
              <a:gd name="T5" fmla="*/ 36513 h 30"/>
              <a:gd name="T6" fmla="*/ 0 w 46"/>
              <a:gd name="T7" fmla="*/ 36513 h 30"/>
              <a:gd name="T8" fmla="*/ 17601 w 46"/>
              <a:gd name="T9" fmla="*/ 18257 h 30"/>
              <a:gd name="T10" fmla="*/ 17601 w 46"/>
              <a:gd name="T11" fmla="*/ 18257 h 30"/>
              <a:gd name="T12" fmla="*/ 17601 w 46"/>
              <a:gd name="T13" fmla="*/ 1825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15" y="15"/>
                </a:moveTo>
                <a:lnTo>
                  <a:pt x="15" y="0"/>
                </a:lnTo>
                <a:lnTo>
                  <a:pt x="46" y="30"/>
                </a:lnTo>
                <a:lnTo>
                  <a:pt x="0" y="30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23" name="Line 359"/>
          <p:cNvSpPr>
            <a:spLocks noChangeShapeType="1"/>
          </p:cNvSpPr>
          <p:nvPr/>
        </p:nvSpPr>
        <p:spPr bwMode="auto">
          <a:xfrm>
            <a:off x="3649663" y="5072063"/>
            <a:ext cx="71437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24" name="Freeform 360"/>
          <p:cNvSpPr>
            <a:spLocks/>
          </p:cNvSpPr>
          <p:nvPr/>
        </p:nvSpPr>
        <p:spPr bwMode="auto">
          <a:xfrm>
            <a:off x="3702050" y="5108575"/>
            <a:ext cx="55563" cy="36513"/>
          </a:xfrm>
          <a:custGeom>
            <a:avLst/>
            <a:gdLst>
              <a:gd name="T0" fmla="*/ 19326 w 46"/>
              <a:gd name="T1" fmla="*/ 0 h 31"/>
              <a:gd name="T2" fmla="*/ 19326 w 46"/>
              <a:gd name="T3" fmla="*/ 0 h 31"/>
              <a:gd name="T4" fmla="*/ 55563 w 46"/>
              <a:gd name="T5" fmla="*/ 36513 h 31"/>
              <a:gd name="T6" fmla="*/ 0 w 46"/>
              <a:gd name="T7" fmla="*/ 17668 h 31"/>
              <a:gd name="T8" fmla="*/ 19326 w 46"/>
              <a:gd name="T9" fmla="*/ 0 h 31"/>
              <a:gd name="T10" fmla="*/ 19326 w 46"/>
              <a:gd name="T11" fmla="*/ 0 h 31"/>
              <a:gd name="T12" fmla="*/ 19326 w 46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1">
                <a:moveTo>
                  <a:pt x="16" y="0"/>
                </a:moveTo>
                <a:lnTo>
                  <a:pt x="16" y="0"/>
                </a:lnTo>
                <a:lnTo>
                  <a:pt x="46" y="31"/>
                </a:lnTo>
                <a:lnTo>
                  <a:pt x="0" y="15"/>
                </a:ln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25" name="Line 361"/>
          <p:cNvSpPr>
            <a:spLocks noChangeShapeType="1"/>
          </p:cNvSpPr>
          <p:nvPr/>
        </p:nvSpPr>
        <p:spPr bwMode="auto">
          <a:xfrm>
            <a:off x="3863975" y="5072063"/>
            <a:ext cx="53975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26" name="Freeform 362"/>
          <p:cNvSpPr>
            <a:spLocks/>
          </p:cNvSpPr>
          <p:nvPr/>
        </p:nvSpPr>
        <p:spPr bwMode="auto">
          <a:xfrm>
            <a:off x="3917950" y="5108575"/>
            <a:ext cx="34925" cy="36513"/>
          </a:xfrm>
          <a:custGeom>
            <a:avLst/>
            <a:gdLst>
              <a:gd name="T0" fmla="*/ 0 w 30"/>
              <a:gd name="T1" fmla="*/ 17668 h 31"/>
              <a:gd name="T2" fmla="*/ 17463 w 30"/>
              <a:gd name="T3" fmla="*/ 0 h 31"/>
              <a:gd name="T4" fmla="*/ 34925 w 30"/>
              <a:gd name="T5" fmla="*/ 36513 h 31"/>
              <a:gd name="T6" fmla="*/ 0 w 30"/>
              <a:gd name="T7" fmla="*/ 17668 h 31"/>
              <a:gd name="T8" fmla="*/ 0 w 30"/>
              <a:gd name="T9" fmla="*/ 17668 h 31"/>
              <a:gd name="T10" fmla="*/ 0 w 30"/>
              <a:gd name="T11" fmla="*/ 17668 h 31"/>
              <a:gd name="T12" fmla="*/ 0 w 30"/>
              <a:gd name="T13" fmla="*/ 17668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1">
                <a:moveTo>
                  <a:pt x="0" y="15"/>
                </a:moveTo>
                <a:lnTo>
                  <a:pt x="15" y="0"/>
                </a:lnTo>
                <a:lnTo>
                  <a:pt x="30" y="31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27" name="Line 363"/>
          <p:cNvSpPr>
            <a:spLocks noChangeShapeType="1"/>
          </p:cNvSpPr>
          <p:nvPr/>
        </p:nvSpPr>
        <p:spPr bwMode="auto">
          <a:xfrm>
            <a:off x="4078288" y="5072063"/>
            <a:ext cx="52387" cy="53975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28" name="Freeform 364"/>
          <p:cNvSpPr>
            <a:spLocks/>
          </p:cNvSpPr>
          <p:nvPr/>
        </p:nvSpPr>
        <p:spPr bwMode="auto">
          <a:xfrm>
            <a:off x="4113213" y="5108575"/>
            <a:ext cx="53975" cy="53975"/>
          </a:xfrm>
          <a:custGeom>
            <a:avLst/>
            <a:gdLst>
              <a:gd name="T0" fmla="*/ 17992 w 45"/>
              <a:gd name="T1" fmla="*/ 17601 h 46"/>
              <a:gd name="T2" fmla="*/ 17992 w 45"/>
              <a:gd name="T3" fmla="*/ 0 h 46"/>
              <a:gd name="T4" fmla="*/ 53975 w 45"/>
              <a:gd name="T5" fmla="*/ 53975 h 46"/>
              <a:gd name="T6" fmla="*/ 0 w 45"/>
              <a:gd name="T7" fmla="*/ 17601 h 46"/>
              <a:gd name="T8" fmla="*/ 17992 w 45"/>
              <a:gd name="T9" fmla="*/ 17601 h 46"/>
              <a:gd name="T10" fmla="*/ 17992 w 45"/>
              <a:gd name="T11" fmla="*/ 17601 h 46"/>
              <a:gd name="T12" fmla="*/ 17992 w 45"/>
              <a:gd name="T13" fmla="*/ 1760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46">
                <a:moveTo>
                  <a:pt x="15" y="15"/>
                </a:moveTo>
                <a:lnTo>
                  <a:pt x="15" y="0"/>
                </a:lnTo>
                <a:lnTo>
                  <a:pt x="45" y="46"/>
                </a:lnTo>
                <a:lnTo>
                  <a:pt x="0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29" name="Line 365"/>
          <p:cNvSpPr>
            <a:spLocks noChangeShapeType="1"/>
          </p:cNvSpPr>
          <p:nvPr/>
        </p:nvSpPr>
        <p:spPr bwMode="auto">
          <a:xfrm>
            <a:off x="2025650" y="4911725"/>
            <a:ext cx="88900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30" name="Freeform 366"/>
          <p:cNvSpPr>
            <a:spLocks/>
          </p:cNvSpPr>
          <p:nvPr/>
        </p:nvSpPr>
        <p:spPr bwMode="auto">
          <a:xfrm>
            <a:off x="2114550" y="4894263"/>
            <a:ext cx="53975" cy="34925"/>
          </a:xfrm>
          <a:custGeom>
            <a:avLst/>
            <a:gdLst>
              <a:gd name="T0" fmla="*/ 0 w 46"/>
              <a:gd name="T1" fmla="*/ 17463 h 30"/>
              <a:gd name="T2" fmla="*/ 0 w 46"/>
              <a:gd name="T3" fmla="*/ 0 h 30"/>
              <a:gd name="T4" fmla="*/ 53975 w 46"/>
              <a:gd name="T5" fmla="*/ 17463 h 30"/>
              <a:gd name="T6" fmla="*/ 0 w 46"/>
              <a:gd name="T7" fmla="*/ 34925 h 30"/>
              <a:gd name="T8" fmla="*/ 0 w 46"/>
              <a:gd name="T9" fmla="*/ 17463 h 30"/>
              <a:gd name="T10" fmla="*/ 0 w 46"/>
              <a:gd name="T11" fmla="*/ 17463 h 30"/>
              <a:gd name="T12" fmla="*/ 0 w 46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15"/>
                </a:moveTo>
                <a:lnTo>
                  <a:pt x="0" y="0"/>
                </a:lnTo>
                <a:lnTo>
                  <a:pt x="46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31" name="Line 367"/>
          <p:cNvSpPr>
            <a:spLocks noChangeShapeType="1"/>
          </p:cNvSpPr>
          <p:nvPr/>
        </p:nvSpPr>
        <p:spPr bwMode="auto">
          <a:xfrm>
            <a:off x="2220913" y="4911725"/>
            <a:ext cx="71437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32" name="Freeform 368"/>
          <p:cNvSpPr>
            <a:spLocks/>
          </p:cNvSpPr>
          <p:nvPr/>
        </p:nvSpPr>
        <p:spPr bwMode="auto">
          <a:xfrm>
            <a:off x="2292350" y="4894263"/>
            <a:ext cx="53975" cy="34925"/>
          </a:xfrm>
          <a:custGeom>
            <a:avLst/>
            <a:gdLst>
              <a:gd name="T0" fmla="*/ 0 w 46"/>
              <a:gd name="T1" fmla="*/ 17463 h 30"/>
              <a:gd name="T2" fmla="*/ 0 w 46"/>
              <a:gd name="T3" fmla="*/ 0 h 30"/>
              <a:gd name="T4" fmla="*/ 53975 w 46"/>
              <a:gd name="T5" fmla="*/ 17463 h 30"/>
              <a:gd name="T6" fmla="*/ 0 w 46"/>
              <a:gd name="T7" fmla="*/ 34925 h 30"/>
              <a:gd name="T8" fmla="*/ 0 w 46"/>
              <a:gd name="T9" fmla="*/ 17463 h 30"/>
              <a:gd name="T10" fmla="*/ 0 w 46"/>
              <a:gd name="T11" fmla="*/ 17463 h 30"/>
              <a:gd name="T12" fmla="*/ 0 w 46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15"/>
                </a:moveTo>
                <a:lnTo>
                  <a:pt x="0" y="0"/>
                </a:lnTo>
                <a:lnTo>
                  <a:pt x="46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33" name="Line 369"/>
          <p:cNvSpPr>
            <a:spLocks noChangeShapeType="1"/>
          </p:cNvSpPr>
          <p:nvPr/>
        </p:nvSpPr>
        <p:spPr bwMode="auto">
          <a:xfrm>
            <a:off x="2435225" y="4911725"/>
            <a:ext cx="71438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34" name="Freeform 370"/>
          <p:cNvSpPr>
            <a:spLocks/>
          </p:cNvSpPr>
          <p:nvPr/>
        </p:nvSpPr>
        <p:spPr bwMode="auto">
          <a:xfrm>
            <a:off x="2489200" y="4894263"/>
            <a:ext cx="53975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3975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35" name="Line 371"/>
          <p:cNvSpPr>
            <a:spLocks noChangeShapeType="1"/>
          </p:cNvSpPr>
          <p:nvPr/>
        </p:nvSpPr>
        <p:spPr bwMode="auto">
          <a:xfrm>
            <a:off x="2632075" y="4911725"/>
            <a:ext cx="71438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36" name="Freeform 372"/>
          <p:cNvSpPr>
            <a:spLocks/>
          </p:cNvSpPr>
          <p:nvPr/>
        </p:nvSpPr>
        <p:spPr bwMode="auto">
          <a:xfrm>
            <a:off x="2703513" y="4894263"/>
            <a:ext cx="52387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2387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37" name="Line 373"/>
          <p:cNvSpPr>
            <a:spLocks noChangeShapeType="1"/>
          </p:cNvSpPr>
          <p:nvPr/>
        </p:nvSpPr>
        <p:spPr bwMode="auto">
          <a:xfrm>
            <a:off x="2846388" y="4911725"/>
            <a:ext cx="71437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38" name="Freeform 374"/>
          <p:cNvSpPr>
            <a:spLocks/>
          </p:cNvSpPr>
          <p:nvPr/>
        </p:nvSpPr>
        <p:spPr bwMode="auto">
          <a:xfrm>
            <a:off x="2917825" y="4894263"/>
            <a:ext cx="36513" cy="34925"/>
          </a:xfrm>
          <a:custGeom>
            <a:avLst/>
            <a:gdLst>
              <a:gd name="T0" fmla="*/ 0 w 31"/>
              <a:gd name="T1" fmla="*/ 17463 h 30"/>
              <a:gd name="T2" fmla="*/ 0 w 31"/>
              <a:gd name="T3" fmla="*/ 0 h 30"/>
              <a:gd name="T4" fmla="*/ 36513 w 31"/>
              <a:gd name="T5" fmla="*/ 17463 h 30"/>
              <a:gd name="T6" fmla="*/ 0 w 31"/>
              <a:gd name="T7" fmla="*/ 34925 h 30"/>
              <a:gd name="T8" fmla="*/ 0 w 31"/>
              <a:gd name="T9" fmla="*/ 17463 h 30"/>
              <a:gd name="T10" fmla="*/ 0 w 31"/>
              <a:gd name="T11" fmla="*/ 17463 h 30"/>
              <a:gd name="T12" fmla="*/ 0 w 31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30">
                <a:moveTo>
                  <a:pt x="0" y="15"/>
                </a:moveTo>
                <a:lnTo>
                  <a:pt x="0" y="0"/>
                </a:lnTo>
                <a:lnTo>
                  <a:pt x="31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39" name="Line 375"/>
          <p:cNvSpPr>
            <a:spLocks noChangeShapeType="1"/>
          </p:cNvSpPr>
          <p:nvPr/>
        </p:nvSpPr>
        <p:spPr bwMode="auto">
          <a:xfrm>
            <a:off x="3024188" y="4911725"/>
            <a:ext cx="90487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40" name="Freeform 376"/>
          <p:cNvSpPr>
            <a:spLocks/>
          </p:cNvSpPr>
          <p:nvPr/>
        </p:nvSpPr>
        <p:spPr bwMode="auto">
          <a:xfrm>
            <a:off x="3097213" y="4894263"/>
            <a:ext cx="52387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2387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41" name="Line 377"/>
          <p:cNvSpPr>
            <a:spLocks noChangeShapeType="1"/>
          </p:cNvSpPr>
          <p:nvPr/>
        </p:nvSpPr>
        <p:spPr bwMode="auto">
          <a:xfrm>
            <a:off x="3221038" y="4911725"/>
            <a:ext cx="88900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42" name="Freeform 378"/>
          <p:cNvSpPr>
            <a:spLocks/>
          </p:cNvSpPr>
          <p:nvPr/>
        </p:nvSpPr>
        <p:spPr bwMode="auto">
          <a:xfrm>
            <a:off x="3292475" y="4894263"/>
            <a:ext cx="53975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3975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43" name="Line 379"/>
          <p:cNvSpPr>
            <a:spLocks noChangeShapeType="1"/>
          </p:cNvSpPr>
          <p:nvPr/>
        </p:nvSpPr>
        <p:spPr bwMode="auto">
          <a:xfrm>
            <a:off x="3417888" y="4911725"/>
            <a:ext cx="88900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44" name="Freeform 380"/>
          <p:cNvSpPr>
            <a:spLocks/>
          </p:cNvSpPr>
          <p:nvPr/>
        </p:nvSpPr>
        <p:spPr bwMode="auto">
          <a:xfrm>
            <a:off x="3489325" y="4894263"/>
            <a:ext cx="52388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2388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45" name="Line 381"/>
          <p:cNvSpPr>
            <a:spLocks noChangeShapeType="1"/>
          </p:cNvSpPr>
          <p:nvPr/>
        </p:nvSpPr>
        <p:spPr bwMode="auto">
          <a:xfrm>
            <a:off x="3632200" y="4911725"/>
            <a:ext cx="69850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46" name="Freeform 382"/>
          <p:cNvSpPr>
            <a:spLocks/>
          </p:cNvSpPr>
          <p:nvPr/>
        </p:nvSpPr>
        <p:spPr bwMode="auto">
          <a:xfrm>
            <a:off x="3684588" y="4894263"/>
            <a:ext cx="53975" cy="34925"/>
          </a:xfrm>
          <a:custGeom>
            <a:avLst/>
            <a:gdLst>
              <a:gd name="T0" fmla="*/ 0 w 46"/>
              <a:gd name="T1" fmla="*/ 17463 h 30"/>
              <a:gd name="T2" fmla="*/ 0 w 46"/>
              <a:gd name="T3" fmla="*/ 0 h 30"/>
              <a:gd name="T4" fmla="*/ 53975 w 46"/>
              <a:gd name="T5" fmla="*/ 17463 h 30"/>
              <a:gd name="T6" fmla="*/ 0 w 46"/>
              <a:gd name="T7" fmla="*/ 34925 h 30"/>
              <a:gd name="T8" fmla="*/ 0 w 46"/>
              <a:gd name="T9" fmla="*/ 17463 h 30"/>
              <a:gd name="T10" fmla="*/ 0 w 46"/>
              <a:gd name="T11" fmla="*/ 17463 h 30"/>
              <a:gd name="T12" fmla="*/ 0 w 46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0">
                <a:moveTo>
                  <a:pt x="0" y="15"/>
                </a:moveTo>
                <a:lnTo>
                  <a:pt x="0" y="0"/>
                </a:lnTo>
                <a:lnTo>
                  <a:pt x="46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47" name="Line 383"/>
          <p:cNvSpPr>
            <a:spLocks noChangeShapeType="1"/>
          </p:cNvSpPr>
          <p:nvPr/>
        </p:nvSpPr>
        <p:spPr bwMode="auto">
          <a:xfrm>
            <a:off x="3827463" y="4911725"/>
            <a:ext cx="73025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48" name="Freeform 384"/>
          <p:cNvSpPr>
            <a:spLocks/>
          </p:cNvSpPr>
          <p:nvPr/>
        </p:nvSpPr>
        <p:spPr bwMode="auto">
          <a:xfrm>
            <a:off x="3900488" y="4894263"/>
            <a:ext cx="52387" cy="34925"/>
          </a:xfrm>
          <a:custGeom>
            <a:avLst/>
            <a:gdLst>
              <a:gd name="T0" fmla="*/ 0 w 45"/>
              <a:gd name="T1" fmla="*/ 17463 h 30"/>
              <a:gd name="T2" fmla="*/ 0 w 45"/>
              <a:gd name="T3" fmla="*/ 0 h 30"/>
              <a:gd name="T4" fmla="*/ 52387 w 45"/>
              <a:gd name="T5" fmla="*/ 17463 h 30"/>
              <a:gd name="T6" fmla="*/ 0 w 45"/>
              <a:gd name="T7" fmla="*/ 34925 h 30"/>
              <a:gd name="T8" fmla="*/ 0 w 45"/>
              <a:gd name="T9" fmla="*/ 17463 h 30"/>
              <a:gd name="T10" fmla="*/ 0 w 45"/>
              <a:gd name="T11" fmla="*/ 17463 h 30"/>
              <a:gd name="T12" fmla="*/ 0 w 45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30">
                <a:moveTo>
                  <a:pt x="0" y="15"/>
                </a:moveTo>
                <a:lnTo>
                  <a:pt x="0" y="0"/>
                </a:lnTo>
                <a:lnTo>
                  <a:pt x="45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49" name="Line 385"/>
          <p:cNvSpPr>
            <a:spLocks noChangeShapeType="1"/>
          </p:cNvSpPr>
          <p:nvPr/>
        </p:nvSpPr>
        <p:spPr bwMode="auto">
          <a:xfrm>
            <a:off x="4043363" y="4911725"/>
            <a:ext cx="69850" cy="1588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250" name="Freeform 386"/>
          <p:cNvSpPr>
            <a:spLocks/>
          </p:cNvSpPr>
          <p:nvPr/>
        </p:nvSpPr>
        <p:spPr bwMode="auto">
          <a:xfrm>
            <a:off x="4113213" y="4894263"/>
            <a:ext cx="36512" cy="34925"/>
          </a:xfrm>
          <a:custGeom>
            <a:avLst/>
            <a:gdLst>
              <a:gd name="T0" fmla="*/ 0 w 30"/>
              <a:gd name="T1" fmla="*/ 17463 h 30"/>
              <a:gd name="T2" fmla="*/ 0 w 30"/>
              <a:gd name="T3" fmla="*/ 0 h 30"/>
              <a:gd name="T4" fmla="*/ 36512 w 30"/>
              <a:gd name="T5" fmla="*/ 17463 h 30"/>
              <a:gd name="T6" fmla="*/ 0 w 30"/>
              <a:gd name="T7" fmla="*/ 34925 h 30"/>
              <a:gd name="T8" fmla="*/ 0 w 30"/>
              <a:gd name="T9" fmla="*/ 17463 h 30"/>
              <a:gd name="T10" fmla="*/ 0 w 30"/>
              <a:gd name="T11" fmla="*/ 17463 h 30"/>
              <a:gd name="T12" fmla="*/ 0 w 30"/>
              <a:gd name="T13" fmla="*/ 17463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5"/>
                </a:moveTo>
                <a:lnTo>
                  <a:pt x="0" y="0"/>
                </a:lnTo>
                <a:lnTo>
                  <a:pt x="30" y="15"/>
                </a:lnTo>
                <a:lnTo>
                  <a:pt x="0" y="30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251" name="Text Box 387"/>
          <p:cNvSpPr txBox="1">
            <a:spLocks noChangeArrowheads="1"/>
          </p:cNvSpPr>
          <p:nvPr/>
        </p:nvSpPr>
        <p:spPr bwMode="auto">
          <a:xfrm>
            <a:off x="1963738" y="6323013"/>
            <a:ext cx="22479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/>
              <a:t>The slope field of </a:t>
            </a:r>
            <a:r>
              <a:rPr lang="en-US" altLang="zh-TW" sz="1200" i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 sz="1200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sz="1200" i="1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 sz="1200">
                <a:latin typeface="Times New Roman" pitchFamily="18" charset="0"/>
                <a:sym typeface="Webdings" pitchFamily="18" charset="2"/>
              </a:rPr>
              <a:t>= 0.2</a:t>
            </a:r>
            <a:r>
              <a:rPr lang="en-US" altLang="zh-TW" sz="1200" i="1">
                <a:latin typeface="Times New Roman" pitchFamily="18" charset="0"/>
                <a:sym typeface="Webdings" pitchFamily="18" charset="2"/>
              </a:rPr>
              <a:t>xy</a:t>
            </a:r>
            <a:r>
              <a:rPr lang="en-US" altLang="zh-TW" sz="1200" i="1">
                <a:sym typeface="Webdings" pitchFamily="18" charset="2"/>
              </a:rPr>
              <a:t>.</a:t>
            </a:r>
          </a:p>
        </p:txBody>
      </p:sp>
      <p:sp>
        <p:nvSpPr>
          <p:cNvPr id="37252" name="Text Box 388"/>
          <p:cNvSpPr txBox="1">
            <a:spLocks noChangeArrowheads="1"/>
          </p:cNvSpPr>
          <p:nvPr/>
        </p:nvSpPr>
        <p:spPr bwMode="auto">
          <a:xfrm>
            <a:off x="5053013" y="6308725"/>
            <a:ext cx="1214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/>
              <a:t>Solution family:</a:t>
            </a:r>
          </a:p>
        </p:txBody>
      </p:sp>
      <p:graphicFrame>
        <p:nvGraphicFramePr>
          <p:cNvPr id="37253" name="Object 389"/>
          <p:cNvGraphicFramePr>
            <a:graphicFrameLocks noChangeAspect="1"/>
          </p:cNvGraphicFramePr>
          <p:nvPr/>
        </p:nvGraphicFramePr>
        <p:xfrm>
          <a:off x="6235700" y="6297613"/>
          <a:ext cx="641350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8" name="方程式" r:id="rId3" imgW="634725" imgH="253890" progId="Equation.3">
                  <p:embed/>
                </p:oleObj>
              </mc:Choice>
              <mc:Fallback>
                <p:oleObj name="方程式" r:id="rId3" imgW="634725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6297613"/>
                        <a:ext cx="641350" cy="25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34277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Proof of the Necessity</a:t>
            </a:r>
          </a:p>
        </p:txBody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/>
              <a:t> is exact, there exists some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such that for all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in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and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dirty="0"/>
              <a:t> and </a:t>
            </a:r>
          </a:p>
        </p:txBody>
      </p:sp>
      <p:graphicFrame>
        <p:nvGraphicFramePr>
          <p:cNvPr id="6717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047049"/>
              </p:ext>
            </p:extLst>
          </p:nvPr>
        </p:nvGraphicFramePr>
        <p:xfrm>
          <a:off x="1978025" y="2302768"/>
          <a:ext cx="4851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2" name="方程式" r:id="rId3" imgW="2425680" imgH="419040" progId="Equation.3">
                  <p:embed/>
                </p:oleObj>
              </mc:Choice>
              <mc:Fallback>
                <p:oleObj name="方程式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5" y="2302768"/>
                        <a:ext cx="4851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96712"/>
              </p:ext>
            </p:extLst>
          </p:nvPr>
        </p:nvGraphicFramePr>
        <p:xfrm>
          <a:off x="1890713" y="3933056"/>
          <a:ext cx="4978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3" name="方程式" r:id="rId5" imgW="2489040" imgH="457200" progId="Equation.3">
                  <p:embed/>
                </p:oleObj>
              </mc:Choice>
              <mc:Fallback>
                <p:oleObj name="方程式" r:id="rId5" imgW="24890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0713" y="3933056"/>
                        <a:ext cx="4978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40</a:t>
            </a:fld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7977862" y="494116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100313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the Sufficiency (1/2)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Note that we have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shall be a function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. Since we want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we can prove that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function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alone, integrating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w.r.t.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, gives us the solution.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41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428516"/>
              </p:ext>
            </p:extLst>
          </p:nvPr>
        </p:nvGraphicFramePr>
        <p:xfrm>
          <a:off x="2051050" y="1916113"/>
          <a:ext cx="5862638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6" name="方程式" r:id="rId3" imgW="2933700" imgH="393700" progId="Equation.3">
                  <p:embed/>
                </p:oleObj>
              </mc:Choice>
              <mc:Fallback>
                <p:oleObj name="方程式" r:id="rId3" imgW="29337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916113"/>
                        <a:ext cx="5862638" cy="788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034241"/>
              </p:ext>
            </p:extLst>
          </p:nvPr>
        </p:nvGraphicFramePr>
        <p:xfrm>
          <a:off x="2087563" y="3311525"/>
          <a:ext cx="629126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7" name="方程式" r:id="rId5" imgW="3149600" imgH="419100" progId="Equation.3">
                  <p:embed/>
                </p:oleObj>
              </mc:Choice>
              <mc:Fallback>
                <p:oleObj name="方程式" r:id="rId5" imgW="31496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563" y="3311525"/>
                        <a:ext cx="629126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993045"/>
              </p:ext>
            </p:extLst>
          </p:nvPr>
        </p:nvGraphicFramePr>
        <p:xfrm>
          <a:off x="2627784" y="4149725"/>
          <a:ext cx="40338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8" name="方程式" r:id="rId7" imgW="2019300" imgH="419100" progId="Equation.3">
                  <p:embed/>
                </p:oleObj>
              </mc:Choice>
              <mc:Fallback>
                <p:oleObj name="方程式" r:id="rId7" imgW="2019300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149725"/>
                        <a:ext cx="403383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9552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the Sufficiency (2/2)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Since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and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M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/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/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/>
              <a:t>, we have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)]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Thus,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function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alone.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 this case, the solution is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42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968241"/>
              </p:ext>
            </p:extLst>
          </p:nvPr>
        </p:nvGraphicFramePr>
        <p:xfrm>
          <a:off x="2246313" y="1577975"/>
          <a:ext cx="4732337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0" name="方程式" r:id="rId3" imgW="2628720" imgH="457200" progId="Equation.3">
                  <p:embed/>
                </p:oleObj>
              </mc:Choice>
              <mc:Fallback>
                <p:oleObj name="方程式" r:id="rId3" imgW="262872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6313" y="1577975"/>
                        <a:ext cx="4732337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052294"/>
              </p:ext>
            </p:extLst>
          </p:nvPr>
        </p:nvGraphicFramePr>
        <p:xfrm>
          <a:off x="1516063" y="4097338"/>
          <a:ext cx="68008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1" name="方程式" r:id="rId5" imgW="3403600" imgH="457200" progId="Equation.3">
                  <p:embed/>
                </p:oleObj>
              </mc:Choice>
              <mc:Fallback>
                <p:oleObj name="方程式" r:id="rId5" imgW="340360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6063" y="4097338"/>
                        <a:ext cx="6800850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8121878" y="515719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3670573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Observations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solution to an exact eq.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dirty="0"/>
              <a:t> is a constant parameter.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The method of solution can start from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as well.  Then, we have</a:t>
            </a:r>
          </a:p>
        </p:txBody>
      </p:sp>
      <p:graphicFrame>
        <p:nvGraphicFramePr>
          <p:cNvPr id="6737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919661"/>
              </p:ext>
            </p:extLst>
          </p:nvPr>
        </p:nvGraphicFramePr>
        <p:xfrm>
          <a:off x="1274763" y="4598988"/>
          <a:ext cx="30099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2" name="方程式" r:id="rId3" imgW="1726920" imgH="279360" progId="Equation.3">
                  <p:embed/>
                </p:oleObj>
              </mc:Choice>
              <mc:Fallback>
                <p:oleObj name="方程式" r:id="rId3" imgW="17269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4598988"/>
                        <a:ext cx="3009900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7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883000"/>
              </p:ext>
            </p:extLst>
          </p:nvPr>
        </p:nvGraphicFramePr>
        <p:xfrm>
          <a:off x="1493838" y="5114925"/>
          <a:ext cx="3487737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3" name="方程式" r:id="rId5" imgW="1993680" imgH="393480" progId="Equation.3">
                  <p:embed/>
                </p:oleObj>
              </mc:Choice>
              <mc:Fallback>
                <p:oleObj name="方程式" r:id="rId5" imgW="1993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5114925"/>
                        <a:ext cx="3487737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43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975301"/>
              </p:ext>
            </p:extLst>
          </p:nvPr>
        </p:nvGraphicFramePr>
        <p:xfrm>
          <a:off x="1347043" y="2028825"/>
          <a:ext cx="6537325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54" name="方程式" r:id="rId7" imgW="3632040" imgH="457200" progId="Equation.3">
                  <p:embed/>
                </p:oleObj>
              </mc:Choice>
              <mc:Fallback>
                <p:oleObj name="方程式" r:id="rId7" imgW="3632040" imgH="457200" progId="Equation.3">
                  <p:embed/>
                  <p:pic>
                    <p:nvPicPr>
                      <p:cNvPr id="0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043" y="2028825"/>
                        <a:ext cx="6537325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8271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dirty="0">
                <a:latin typeface="Times New Roman" pitchFamily="18" charset="0"/>
                <a:ea typeface="華康中黑體" pitchFamily="49" charset="-120"/>
              </a:rPr>
              <a:t>2</a:t>
            </a:r>
            <a:r>
              <a:rPr lang="en-US" altLang="zh-TW" i="1" dirty="0">
                <a:latin typeface="Times New Roman" pitchFamily="18" charset="0"/>
                <a:ea typeface="華康中黑體" pitchFamily="49" charset="-120"/>
              </a:rPr>
              <a:t>xy dx</a:t>
            </a:r>
            <a:r>
              <a:rPr lang="zh-TW" altLang="en-US" dirty="0">
                <a:latin typeface="Times New Roman" pitchFamily="18" charset="0"/>
                <a:ea typeface="華康中黑體" pitchFamily="49" charset="-120"/>
              </a:rPr>
              <a:t>＋</a:t>
            </a:r>
            <a:r>
              <a:rPr lang="en-US" altLang="zh-TW" dirty="0">
                <a:latin typeface="Times New Roman" pitchFamily="18" charset="0"/>
                <a:ea typeface="華康中黑體" pitchFamily="49" charset="-120"/>
              </a:rPr>
              <a:t>(</a:t>
            </a:r>
            <a:r>
              <a:rPr lang="en-US" altLang="zh-TW" i="1" dirty="0">
                <a:latin typeface="Times New Roman" pitchFamily="18" charset="0"/>
                <a:ea typeface="華康中黑體" pitchFamily="49" charset="-120"/>
              </a:rPr>
              <a:t>x</a:t>
            </a:r>
            <a:r>
              <a:rPr lang="en-US" altLang="zh-TW" baseline="30000" dirty="0">
                <a:latin typeface="Times New Roman" pitchFamily="18" charset="0"/>
                <a:ea typeface="華康中黑體" pitchFamily="49" charset="-120"/>
              </a:rPr>
              <a:t>2</a:t>
            </a:r>
            <a:r>
              <a:rPr lang="en-US" altLang="zh-TW" dirty="0">
                <a:latin typeface="Times New Roman" pitchFamily="18" charset="0"/>
                <a:ea typeface="華康中黑體" pitchFamily="49" charset="-120"/>
              </a:rPr>
              <a:t> – 1)</a:t>
            </a:r>
            <a:r>
              <a:rPr lang="en-US" altLang="zh-TW" i="1" dirty="0" err="1">
                <a:latin typeface="Times New Roman" pitchFamily="18" charset="0"/>
                <a:ea typeface="華康中黑體" pitchFamily="49" charset="-120"/>
              </a:rPr>
              <a:t>dy</a:t>
            </a:r>
            <a:r>
              <a:rPr lang="en-US" altLang="zh-TW" i="1" dirty="0">
                <a:latin typeface="Times New Roman" pitchFamily="18" charset="0"/>
                <a:ea typeface="華康中黑體" pitchFamily="49" charset="-120"/>
              </a:rPr>
              <a:t> </a:t>
            </a:r>
            <a:r>
              <a:rPr lang="en-US" altLang="zh-TW" dirty="0">
                <a:latin typeface="Times New Roman" pitchFamily="18" charset="0"/>
                <a:ea typeface="華康中黑體" pitchFamily="49" charset="-120"/>
              </a:rPr>
              <a:t>= 0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</a:t>
            </a:r>
            <a:br>
              <a:rPr lang="en-US" altLang="zh-TW" dirty="0"/>
            </a:br>
            <a:r>
              <a:rPr lang="en-US" altLang="zh-TW" dirty="0"/>
              <a:t>Since 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2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i="1" dirty="0">
                <a:latin typeface="Times New Roman" pitchFamily="18" charset="0"/>
              </a:rPr>
              <a:t> 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baseline="300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1</a:t>
            </a:r>
            <a:r>
              <a:rPr lang="en-US" altLang="zh-TW" dirty="0"/>
              <a:t>, we have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 </a:t>
            </a:r>
            <a:r>
              <a:rPr lang="en-US" altLang="zh-TW" dirty="0"/>
              <a:t>so the equation is exact,</a:t>
            </a:r>
            <a:br>
              <a:rPr lang="en-US" altLang="zh-TW" dirty="0"/>
            </a:br>
            <a:r>
              <a:rPr lang="en-US" altLang="zh-TW" dirty="0"/>
              <a:t>and there exists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such that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baseline="300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1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Integrating the first equation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br>
              <a:rPr lang="en-US" altLang="zh-TW" dirty="0"/>
            </a:br>
            <a:r>
              <a:rPr lang="en-US" altLang="zh-TW" dirty="0"/>
              <a:t>Take the partial derivative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, equate it with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i="1" dirty="0">
                <a:latin typeface="Times New Roman" pitchFamily="18" charset="0"/>
              </a:rPr>
              <a:t> 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we have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1.</a:t>
            </a:r>
            <a:r>
              <a:rPr lang="en-US" altLang="zh-TW" dirty="0"/>
              <a:t> Therefore,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  <a:sym typeface="Symbol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–1</a:t>
            </a:r>
            <a:r>
              <a:rPr lang="en-US" altLang="zh-TW" dirty="0"/>
              <a:t>, and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.  The implicit solution is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 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 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996593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An IVP of Exact Equation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Solve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Solution:</a:t>
            </a:r>
          </a:p>
        </p:txBody>
      </p:sp>
      <p:graphicFrame>
        <p:nvGraphicFramePr>
          <p:cNvPr id="67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648951"/>
              </p:ext>
            </p:extLst>
          </p:nvPr>
        </p:nvGraphicFramePr>
        <p:xfrm>
          <a:off x="2195736" y="1683718"/>
          <a:ext cx="2928938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7" name="方程式" r:id="rId3" imgW="1955520" imgH="444240" progId="Equation.3">
                  <p:embed/>
                </p:oleObj>
              </mc:Choice>
              <mc:Fallback>
                <p:oleObj name="方程式" r:id="rId3" imgW="195552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683718"/>
                        <a:ext cx="2928938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360210"/>
              </p:ext>
            </p:extLst>
          </p:nvPr>
        </p:nvGraphicFramePr>
        <p:xfrm>
          <a:off x="1736452" y="5171728"/>
          <a:ext cx="386238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8" name="方程式" r:id="rId5" imgW="2577960" imgH="279360" progId="Equation.3">
                  <p:embed/>
                </p:oleObj>
              </mc:Choice>
              <mc:Fallback>
                <p:oleObj name="方程式" r:id="rId5" imgW="25779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452" y="5171728"/>
                        <a:ext cx="3862388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713368"/>
              </p:ext>
            </p:extLst>
          </p:nvPr>
        </p:nvGraphicFramePr>
        <p:xfrm>
          <a:off x="1699940" y="3090515"/>
          <a:ext cx="16922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9" name="方程式" r:id="rId7" imgW="1130040" imgH="419040" progId="Equation.3">
                  <p:embed/>
                </p:oleObj>
              </mc:Choice>
              <mc:Fallback>
                <p:oleObj name="方程式" r:id="rId7" imgW="1130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40" y="3090515"/>
                        <a:ext cx="16922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79172"/>
              </p:ext>
            </p:extLst>
          </p:nvPr>
        </p:nvGraphicFramePr>
        <p:xfrm>
          <a:off x="1746250" y="4510088"/>
          <a:ext cx="3557588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0" name="方程式" r:id="rId9" imgW="2374560" imgH="393480" progId="Equation.3">
                  <p:embed/>
                </p:oleObj>
              </mc:Choice>
              <mc:Fallback>
                <p:oleObj name="方程式" r:id="rId9" imgW="23745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250" y="4510088"/>
                        <a:ext cx="3557588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499782"/>
              </p:ext>
            </p:extLst>
          </p:nvPr>
        </p:nvGraphicFramePr>
        <p:xfrm>
          <a:off x="1736452" y="3789015"/>
          <a:ext cx="42037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1" name="方程式" r:id="rId11" imgW="2806560" imgH="444240" progId="Equation.3">
                  <p:embed/>
                </p:oleObj>
              </mc:Choice>
              <mc:Fallback>
                <p:oleObj name="方程式" r:id="rId11" imgW="2806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452" y="3789015"/>
                        <a:ext cx="4203700" cy="665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12432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An IVP (cont.)</a:t>
            </a:r>
            <a:endParaRPr lang="zh-TW" altLang="en-US"/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TW"/>
              <a:t>    The implicit solution is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(1 –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) – cos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Substitute the initial condition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 2</a:t>
            </a:r>
            <a:r>
              <a:rPr lang="en-US" altLang="zh-TW"/>
              <a:t> into the implicit solution, we have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 = 3</a:t>
            </a:r>
            <a:r>
              <a:rPr lang="en-US" altLang="zh-TW"/>
              <a:t>.</a:t>
            </a:r>
          </a:p>
        </p:txBody>
      </p:sp>
      <p:sp>
        <p:nvSpPr>
          <p:cNvPr id="676872" name="Rectangle 8"/>
          <p:cNvSpPr>
            <a:spLocks noChangeArrowheads="1"/>
          </p:cNvSpPr>
          <p:nvPr/>
        </p:nvSpPr>
        <p:spPr bwMode="auto">
          <a:xfrm>
            <a:off x="2433638" y="3224213"/>
            <a:ext cx="4102100" cy="2757487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76873" name="Freeform 9"/>
          <p:cNvSpPr>
            <a:spLocks/>
          </p:cNvSpPr>
          <p:nvPr/>
        </p:nvSpPr>
        <p:spPr bwMode="auto">
          <a:xfrm>
            <a:off x="4217988" y="3230563"/>
            <a:ext cx="558800" cy="820737"/>
          </a:xfrm>
          <a:custGeom>
            <a:avLst/>
            <a:gdLst>
              <a:gd name="T0" fmla="*/ 0 w 352"/>
              <a:gd name="T1" fmla="*/ 0 h 517"/>
              <a:gd name="T2" fmla="*/ 0 w 352"/>
              <a:gd name="T3" fmla="*/ 21 h 517"/>
              <a:gd name="T4" fmla="*/ 0 w 352"/>
              <a:gd name="T5" fmla="*/ 83 h 517"/>
              <a:gd name="T6" fmla="*/ 21 w 352"/>
              <a:gd name="T7" fmla="*/ 269 h 517"/>
              <a:gd name="T8" fmla="*/ 41 w 352"/>
              <a:gd name="T9" fmla="*/ 352 h 517"/>
              <a:gd name="T10" fmla="*/ 67 w 352"/>
              <a:gd name="T11" fmla="*/ 421 h 517"/>
              <a:gd name="T12" fmla="*/ 104 w 352"/>
              <a:gd name="T13" fmla="*/ 496 h 517"/>
              <a:gd name="T14" fmla="*/ 166 w 352"/>
              <a:gd name="T15" fmla="*/ 517 h 517"/>
              <a:gd name="T16" fmla="*/ 186 w 352"/>
              <a:gd name="T17" fmla="*/ 517 h 517"/>
              <a:gd name="T18" fmla="*/ 228 w 352"/>
              <a:gd name="T19" fmla="*/ 496 h 517"/>
              <a:gd name="T20" fmla="*/ 248 w 352"/>
              <a:gd name="T21" fmla="*/ 476 h 517"/>
              <a:gd name="T22" fmla="*/ 269 w 352"/>
              <a:gd name="T23" fmla="*/ 434 h 517"/>
              <a:gd name="T24" fmla="*/ 290 w 352"/>
              <a:gd name="T25" fmla="*/ 372 h 517"/>
              <a:gd name="T26" fmla="*/ 311 w 352"/>
              <a:gd name="T27" fmla="*/ 290 h 517"/>
              <a:gd name="T28" fmla="*/ 331 w 352"/>
              <a:gd name="T29" fmla="*/ 165 h 517"/>
              <a:gd name="T30" fmla="*/ 352 w 352"/>
              <a:gd name="T31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17">
                <a:moveTo>
                  <a:pt x="0" y="0"/>
                </a:moveTo>
                <a:lnTo>
                  <a:pt x="0" y="21"/>
                </a:lnTo>
                <a:lnTo>
                  <a:pt x="0" y="83"/>
                </a:lnTo>
                <a:lnTo>
                  <a:pt x="21" y="269"/>
                </a:lnTo>
                <a:lnTo>
                  <a:pt x="41" y="352"/>
                </a:lnTo>
                <a:lnTo>
                  <a:pt x="67" y="421"/>
                </a:lnTo>
                <a:lnTo>
                  <a:pt x="104" y="496"/>
                </a:lnTo>
                <a:lnTo>
                  <a:pt x="166" y="517"/>
                </a:lnTo>
                <a:lnTo>
                  <a:pt x="186" y="517"/>
                </a:lnTo>
                <a:lnTo>
                  <a:pt x="228" y="496"/>
                </a:lnTo>
                <a:lnTo>
                  <a:pt x="248" y="476"/>
                </a:lnTo>
                <a:lnTo>
                  <a:pt x="269" y="434"/>
                </a:lnTo>
                <a:lnTo>
                  <a:pt x="290" y="372"/>
                </a:lnTo>
                <a:lnTo>
                  <a:pt x="311" y="290"/>
                </a:lnTo>
                <a:lnTo>
                  <a:pt x="331" y="165"/>
                </a:lnTo>
                <a:lnTo>
                  <a:pt x="352" y="0"/>
                </a:lnTo>
              </a:path>
            </a:pathLst>
          </a:custGeom>
          <a:noFill/>
          <a:ln w="19050" cmpd="sng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74" name="Rectangle 10"/>
          <p:cNvSpPr>
            <a:spLocks noChangeArrowheads="1"/>
          </p:cNvSpPr>
          <p:nvPr/>
        </p:nvSpPr>
        <p:spPr bwMode="auto">
          <a:xfrm>
            <a:off x="4414838" y="2836863"/>
            <a:ext cx="1190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76875" name="Line 11"/>
          <p:cNvSpPr>
            <a:spLocks noChangeShapeType="1"/>
          </p:cNvSpPr>
          <p:nvPr/>
        </p:nvSpPr>
        <p:spPr bwMode="auto">
          <a:xfrm>
            <a:off x="2478088" y="4610100"/>
            <a:ext cx="40703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76" name="Line 12"/>
          <p:cNvSpPr>
            <a:spLocks noChangeShapeType="1"/>
          </p:cNvSpPr>
          <p:nvPr/>
        </p:nvSpPr>
        <p:spPr bwMode="auto">
          <a:xfrm>
            <a:off x="4481513" y="3230563"/>
            <a:ext cx="1587" cy="27574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77" name="Line 13"/>
          <p:cNvSpPr>
            <a:spLocks noChangeShapeType="1"/>
          </p:cNvSpPr>
          <p:nvPr/>
        </p:nvSpPr>
        <p:spPr bwMode="auto">
          <a:xfrm>
            <a:off x="4481513" y="4576763"/>
            <a:ext cx="1587" cy="98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78" name="Rectangle 14"/>
          <p:cNvSpPr>
            <a:spLocks noChangeArrowheads="1"/>
          </p:cNvSpPr>
          <p:nvPr/>
        </p:nvSpPr>
        <p:spPr bwMode="auto">
          <a:xfrm>
            <a:off x="6615113" y="4413250"/>
            <a:ext cx="1190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676879" name="Line 15"/>
          <p:cNvSpPr>
            <a:spLocks noChangeShapeType="1"/>
          </p:cNvSpPr>
          <p:nvPr/>
        </p:nvSpPr>
        <p:spPr bwMode="auto">
          <a:xfrm>
            <a:off x="4414838" y="4872038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1" name="Line 17"/>
          <p:cNvSpPr>
            <a:spLocks noChangeShapeType="1"/>
          </p:cNvSpPr>
          <p:nvPr/>
        </p:nvSpPr>
        <p:spPr bwMode="auto">
          <a:xfrm>
            <a:off x="3692525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2" name="Line 18"/>
          <p:cNvSpPr>
            <a:spLocks noChangeShapeType="1"/>
          </p:cNvSpPr>
          <p:nvPr/>
        </p:nvSpPr>
        <p:spPr bwMode="auto">
          <a:xfrm>
            <a:off x="3135313" y="4576763"/>
            <a:ext cx="1587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3" name="Line 19"/>
          <p:cNvSpPr>
            <a:spLocks noChangeShapeType="1"/>
          </p:cNvSpPr>
          <p:nvPr/>
        </p:nvSpPr>
        <p:spPr bwMode="auto">
          <a:xfrm>
            <a:off x="26098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4" name="Line 20"/>
          <p:cNvSpPr>
            <a:spLocks noChangeShapeType="1"/>
          </p:cNvSpPr>
          <p:nvPr/>
        </p:nvSpPr>
        <p:spPr bwMode="auto">
          <a:xfrm>
            <a:off x="33972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5" name="Line 21"/>
          <p:cNvSpPr>
            <a:spLocks noChangeShapeType="1"/>
          </p:cNvSpPr>
          <p:nvPr/>
        </p:nvSpPr>
        <p:spPr bwMode="auto">
          <a:xfrm>
            <a:off x="2871788" y="4576763"/>
            <a:ext cx="1587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6" name="Line 22"/>
          <p:cNvSpPr>
            <a:spLocks noChangeShapeType="1"/>
          </p:cNvSpPr>
          <p:nvPr/>
        </p:nvSpPr>
        <p:spPr bwMode="auto">
          <a:xfrm>
            <a:off x="4217988" y="4576763"/>
            <a:ext cx="1587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7" name="Line 23"/>
          <p:cNvSpPr>
            <a:spLocks noChangeShapeType="1"/>
          </p:cNvSpPr>
          <p:nvPr/>
        </p:nvSpPr>
        <p:spPr bwMode="auto">
          <a:xfrm>
            <a:off x="39560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8" name="Line 24"/>
          <p:cNvSpPr>
            <a:spLocks noChangeShapeType="1"/>
          </p:cNvSpPr>
          <p:nvPr/>
        </p:nvSpPr>
        <p:spPr bwMode="auto">
          <a:xfrm>
            <a:off x="5826125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89" name="Line 25"/>
          <p:cNvSpPr>
            <a:spLocks noChangeShapeType="1"/>
          </p:cNvSpPr>
          <p:nvPr/>
        </p:nvSpPr>
        <p:spPr bwMode="auto">
          <a:xfrm>
            <a:off x="53022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0" name="Line 26"/>
          <p:cNvSpPr>
            <a:spLocks noChangeShapeType="1"/>
          </p:cNvSpPr>
          <p:nvPr/>
        </p:nvSpPr>
        <p:spPr bwMode="auto">
          <a:xfrm>
            <a:off x="47434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1" name="Line 27"/>
          <p:cNvSpPr>
            <a:spLocks noChangeShapeType="1"/>
          </p:cNvSpPr>
          <p:nvPr/>
        </p:nvSpPr>
        <p:spPr bwMode="auto">
          <a:xfrm>
            <a:off x="5564188" y="4576763"/>
            <a:ext cx="1587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2" name="Line 28"/>
          <p:cNvSpPr>
            <a:spLocks noChangeShapeType="1"/>
          </p:cNvSpPr>
          <p:nvPr/>
        </p:nvSpPr>
        <p:spPr bwMode="auto">
          <a:xfrm>
            <a:off x="5038725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3" name="Line 29"/>
          <p:cNvSpPr>
            <a:spLocks noChangeShapeType="1"/>
          </p:cNvSpPr>
          <p:nvPr/>
        </p:nvSpPr>
        <p:spPr bwMode="auto">
          <a:xfrm>
            <a:off x="6351588" y="4576763"/>
            <a:ext cx="1587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4" name="Line 30"/>
          <p:cNvSpPr>
            <a:spLocks noChangeShapeType="1"/>
          </p:cNvSpPr>
          <p:nvPr/>
        </p:nvSpPr>
        <p:spPr bwMode="auto">
          <a:xfrm>
            <a:off x="6089650" y="4576763"/>
            <a:ext cx="1588" cy="65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5" name="Line 31"/>
          <p:cNvSpPr>
            <a:spLocks noChangeShapeType="1"/>
          </p:cNvSpPr>
          <p:nvPr/>
        </p:nvSpPr>
        <p:spPr bwMode="auto">
          <a:xfrm>
            <a:off x="4414838" y="5167313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6" name="Line 32"/>
          <p:cNvSpPr>
            <a:spLocks noChangeShapeType="1"/>
          </p:cNvSpPr>
          <p:nvPr/>
        </p:nvSpPr>
        <p:spPr bwMode="auto">
          <a:xfrm>
            <a:off x="4414838" y="5430838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7" name="Line 33"/>
          <p:cNvSpPr>
            <a:spLocks noChangeShapeType="1"/>
          </p:cNvSpPr>
          <p:nvPr/>
        </p:nvSpPr>
        <p:spPr bwMode="auto">
          <a:xfrm>
            <a:off x="4414838" y="5692775"/>
            <a:ext cx="984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8" name="Line 34"/>
          <p:cNvSpPr>
            <a:spLocks noChangeShapeType="1"/>
          </p:cNvSpPr>
          <p:nvPr/>
        </p:nvSpPr>
        <p:spPr bwMode="auto">
          <a:xfrm>
            <a:off x="4414838" y="3525838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899" name="Line 35"/>
          <p:cNvSpPr>
            <a:spLocks noChangeShapeType="1"/>
          </p:cNvSpPr>
          <p:nvPr/>
        </p:nvSpPr>
        <p:spPr bwMode="auto">
          <a:xfrm>
            <a:off x="4414838" y="3789363"/>
            <a:ext cx="984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0" name="Line 36"/>
          <p:cNvSpPr>
            <a:spLocks noChangeShapeType="1"/>
          </p:cNvSpPr>
          <p:nvPr/>
        </p:nvSpPr>
        <p:spPr bwMode="auto">
          <a:xfrm>
            <a:off x="4414838" y="4051300"/>
            <a:ext cx="984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1" name="Line 37"/>
          <p:cNvSpPr>
            <a:spLocks noChangeShapeType="1"/>
          </p:cNvSpPr>
          <p:nvPr/>
        </p:nvSpPr>
        <p:spPr bwMode="auto">
          <a:xfrm>
            <a:off x="4414838" y="4346575"/>
            <a:ext cx="984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4" name="Freeform 40"/>
          <p:cNvSpPr>
            <a:spLocks/>
          </p:cNvSpPr>
          <p:nvPr/>
        </p:nvSpPr>
        <p:spPr bwMode="auto">
          <a:xfrm>
            <a:off x="5432425" y="4543425"/>
            <a:ext cx="623888" cy="131763"/>
          </a:xfrm>
          <a:custGeom>
            <a:avLst/>
            <a:gdLst>
              <a:gd name="T0" fmla="*/ 0 w 393"/>
              <a:gd name="T1" fmla="*/ 42 h 83"/>
              <a:gd name="T2" fmla="*/ 21 w 393"/>
              <a:gd name="T3" fmla="*/ 21 h 83"/>
              <a:gd name="T4" fmla="*/ 124 w 393"/>
              <a:gd name="T5" fmla="*/ 0 h 83"/>
              <a:gd name="T6" fmla="*/ 186 w 393"/>
              <a:gd name="T7" fmla="*/ 0 h 83"/>
              <a:gd name="T8" fmla="*/ 228 w 393"/>
              <a:gd name="T9" fmla="*/ 0 h 83"/>
              <a:gd name="T10" fmla="*/ 352 w 393"/>
              <a:gd name="T11" fmla="*/ 21 h 83"/>
              <a:gd name="T12" fmla="*/ 393 w 393"/>
              <a:gd name="T13" fmla="*/ 42 h 83"/>
              <a:gd name="T14" fmla="*/ 352 w 393"/>
              <a:gd name="T15" fmla="*/ 62 h 83"/>
              <a:gd name="T16" fmla="*/ 207 w 393"/>
              <a:gd name="T17" fmla="*/ 83 h 83"/>
              <a:gd name="T18" fmla="*/ 124 w 393"/>
              <a:gd name="T19" fmla="*/ 83 h 83"/>
              <a:gd name="T20" fmla="*/ 21 w 393"/>
              <a:gd name="T21" fmla="*/ 62 h 83"/>
              <a:gd name="T22" fmla="*/ 0 w 393"/>
              <a:gd name="T23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3" h="83">
                <a:moveTo>
                  <a:pt x="0" y="42"/>
                </a:moveTo>
                <a:lnTo>
                  <a:pt x="21" y="21"/>
                </a:lnTo>
                <a:lnTo>
                  <a:pt x="124" y="0"/>
                </a:lnTo>
                <a:lnTo>
                  <a:pt x="186" y="0"/>
                </a:lnTo>
                <a:lnTo>
                  <a:pt x="228" y="0"/>
                </a:lnTo>
                <a:lnTo>
                  <a:pt x="352" y="21"/>
                </a:lnTo>
                <a:lnTo>
                  <a:pt x="393" y="42"/>
                </a:lnTo>
                <a:lnTo>
                  <a:pt x="352" y="62"/>
                </a:lnTo>
                <a:lnTo>
                  <a:pt x="207" y="83"/>
                </a:lnTo>
                <a:lnTo>
                  <a:pt x="124" y="83"/>
                </a:lnTo>
                <a:lnTo>
                  <a:pt x="21" y="62"/>
                </a:lnTo>
                <a:lnTo>
                  <a:pt x="0" y="42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5" name="Freeform 41"/>
          <p:cNvSpPr>
            <a:spLocks/>
          </p:cNvSpPr>
          <p:nvPr/>
        </p:nvSpPr>
        <p:spPr bwMode="auto">
          <a:xfrm>
            <a:off x="4776788" y="4675188"/>
            <a:ext cx="1771650" cy="1312862"/>
          </a:xfrm>
          <a:custGeom>
            <a:avLst/>
            <a:gdLst>
              <a:gd name="T0" fmla="*/ 0 w 1116"/>
              <a:gd name="T1" fmla="*/ 827 h 827"/>
              <a:gd name="T2" fmla="*/ 0 w 1116"/>
              <a:gd name="T3" fmla="*/ 786 h 827"/>
              <a:gd name="T4" fmla="*/ 0 w 1116"/>
              <a:gd name="T5" fmla="*/ 724 h 827"/>
              <a:gd name="T6" fmla="*/ 0 w 1116"/>
              <a:gd name="T7" fmla="*/ 641 h 827"/>
              <a:gd name="T8" fmla="*/ 21 w 1116"/>
              <a:gd name="T9" fmla="*/ 434 h 827"/>
              <a:gd name="T10" fmla="*/ 41 w 1116"/>
              <a:gd name="T11" fmla="*/ 351 h 827"/>
              <a:gd name="T12" fmla="*/ 62 w 1116"/>
              <a:gd name="T13" fmla="*/ 269 h 827"/>
              <a:gd name="T14" fmla="*/ 103 w 1116"/>
              <a:gd name="T15" fmla="*/ 186 h 827"/>
              <a:gd name="T16" fmla="*/ 145 w 1116"/>
              <a:gd name="T17" fmla="*/ 145 h 827"/>
              <a:gd name="T18" fmla="*/ 207 w 1116"/>
              <a:gd name="T19" fmla="*/ 103 h 827"/>
              <a:gd name="T20" fmla="*/ 289 w 1116"/>
              <a:gd name="T21" fmla="*/ 62 h 827"/>
              <a:gd name="T22" fmla="*/ 455 w 1116"/>
              <a:gd name="T23" fmla="*/ 41 h 827"/>
              <a:gd name="T24" fmla="*/ 785 w 1116"/>
              <a:gd name="T25" fmla="*/ 0 h 827"/>
              <a:gd name="T26" fmla="*/ 1116 w 1116"/>
              <a:gd name="T27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6" h="827">
                <a:moveTo>
                  <a:pt x="0" y="827"/>
                </a:moveTo>
                <a:lnTo>
                  <a:pt x="0" y="786"/>
                </a:lnTo>
                <a:lnTo>
                  <a:pt x="0" y="724"/>
                </a:lnTo>
                <a:lnTo>
                  <a:pt x="0" y="641"/>
                </a:lnTo>
                <a:lnTo>
                  <a:pt x="21" y="434"/>
                </a:lnTo>
                <a:lnTo>
                  <a:pt x="41" y="351"/>
                </a:lnTo>
                <a:lnTo>
                  <a:pt x="62" y="269"/>
                </a:lnTo>
                <a:lnTo>
                  <a:pt x="103" y="186"/>
                </a:lnTo>
                <a:lnTo>
                  <a:pt x="145" y="145"/>
                </a:lnTo>
                <a:lnTo>
                  <a:pt x="207" y="103"/>
                </a:lnTo>
                <a:lnTo>
                  <a:pt x="289" y="62"/>
                </a:lnTo>
                <a:lnTo>
                  <a:pt x="455" y="41"/>
                </a:lnTo>
                <a:lnTo>
                  <a:pt x="785" y="0"/>
                </a:lnTo>
                <a:lnTo>
                  <a:pt x="1116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6" name="Freeform 42"/>
          <p:cNvSpPr>
            <a:spLocks/>
          </p:cNvSpPr>
          <p:nvPr/>
        </p:nvSpPr>
        <p:spPr bwMode="auto">
          <a:xfrm>
            <a:off x="4906963" y="4840288"/>
            <a:ext cx="1641475" cy="1147762"/>
          </a:xfrm>
          <a:custGeom>
            <a:avLst/>
            <a:gdLst>
              <a:gd name="T0" fmla="*/ 0 w 50"/>
              <a:gd name="T1" fmla="*/ 35 h 35"/>
              <a:gd name="T2" fmla="*/ 1 w 50"/>
              <a:gd name="T3" fmla="*/ 30 h 35"/>
              <a:gd name="T4" fmla="*/ 2 w 50"/>
              <a:gd name="T5" fmla="*/ 24 h 35"/>
              <a:gd name="T6" fmla="*/ 5 w 50"/>
              <a:gd name="T7" fmla="*/ 18 h 35"/>
              <a:gd name="T8" fmla="*/ 10 w 50"/>
              <a:gd name="T9" fmla="*/ 13 h 35"/>
              <a:gd name="T10" fmla="*/ 16 w 50"/>
              <a:gd name="T11" fmla="*/ 8 h 35"/>
              <a:gd name="T12" fmla="*/ 25 w 50"/>
              <a:gd name="T13" fmla="*/ 4 h 35"/>
              <a:gd name="T14" fmla="*/ 36 w 50"/>
              <a:gd name="T15" fmla="*/ 1 h 35"/>
              <a:gd name="T16" fmla="*/ 50 w 50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5">
                <a:moveTo>
                  <a:pt x="0" y="35"/>
                </a:moveTo>
                <a:lnTo>
                  <a:pt x="1" y="30"/>
                </a:lnTo>
                <a:lnTo>
                  <a:pt x="2" y="24"/>
                </a:lnTo>
                <a:lnTo>
                  <a:pt x="5" y="18"/>
                </a:lnTo>
                <a:lnTo>
                  <a:pt x="10" y="13"/>
                </a:lnTo>
                <a:lnTo>
                  <a:pt x="16" y="8"/>
                </a:lnTo>
                <a:lnTo>
                  <a:pt x="25" y="4"/>
                </a:lnTo>
                <a:lnTo>
                  <a:pt x="36" y="1"/>
                </a:lnTo>
                <a:lnTo>
                  <a:pt x="5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7" name="Freeform 43"/>
          <p:cNvSpPr>
            <a:spLocks/>
          </p:cNvSpPr>
          <p:nvPr/>
        </p:nvSpPr>
        <p:spPr bwMode="auto">
          <a:xfrm>
            <a:off x="4743450" y="3230563"/>
            <a:ext cx="460375" cy="2757487"/>
          </a:xfrm>
          <a:custGeom>
            <a:avLst/>
            <a:gdLst>
              <a:gd name="T0" fmla="*/ 0 w 290"/>
              <a:gd name="T1" fmla="*/ 1737 h 1737"/>
              <a:gd name="T2" fmla="*/ 0 w 290"/>
              <a:gd name="T3" fmla="*/ 1675 h 1737"/>
              <a:gd name="T4" fmla="*/ 0 w 290"/>
              <a:gd name="T5" fmla="*/ 1385 h 1737"/>
              <a:gd name="T6" fmla="*/ 12 w 290"/>
              <a:gd name="T7" fmla="*/ 1225 h 1737"/>
              <a:gd name="T8" fmla="*/ 21 w 290"/>
              <a:gd name="T9" fmla="*/ 1137 h 1737"/>
              <a:gd name="T10" fmla="*/ 56 w 290"/>
              <a:gd name="T11" fmla="*/ 1037 h 1737"/>
              <a:gd name="T12" fmla="*/ 145 w 290"/>
              <a:gd name="T13" fmla="*/ 972 h 1737"/>
              <a:gd name="T14" fmla="*/ 207 w 290"/>
              <a:gd name="T15" fmla="*/ 931 h 1737"/>
              <a:gd name="T16" fmla="*/ 269 w 290"/>
              <a:gd name="T17" fmla="*/ 889 h 1737"/>
              <a:gd name="T18" fmla="*/ 290 w 290"/>
              <a:gd name="T19" fmla="*/ 869 h 1737"/>
              <a:gd name="T20" fmla="*/ 269 w 290"/>
              <a:gd name="T21" fmla="*/ 848 h 1737"/>
              <a:gd name="T22" fmla="*/ 207 w 290"/>
              <a:gd name="T23" fmla="*/ 806 h 1737"/>
              <a:gd name="T24" fmla="*/ 166 w 290"/>
              <a:gd name="T25" fmla="*/ 786 h 1737"/>
              <a:gd name="T26" fmla="*/ 104 w 290"/>
              <a:gd name="T27" fmla="*/ 744 h 1737"/>
              <a:gd name="T28" fmla="*/ 41 w 290"/>
              <a:gd name="T29" fmla="*/ 682 h 1737"/>
              <a:gd name="T30" fmla="*/ 21 w 290"/>
              <a:gd name="T31" fmla="*/ 600 h 1737"/>
              <a:gd name="T32" fmla="*/ 21 w 290"/>
              <a:gd name="T33" fmla="*/ 517 h 1737"/>
              <a:gd name="T34" fmla="*/ 21 w 290"/>
              <a:gd name="T35" fmla="*/ 21 h 1737"/>
              <a:gd name="T36" fmla="*/ 21 w 290"/>
              <a:gd name="T37" fmla="*/ 0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737">
                <a:moveTo>
                  <a:pt x="0" y="1737"/>
                </a:moveTo>
                <a:lnTo>
                  <a:pt x="0" y="1675"/>
                </a:lnTo>
                <a:lnTo>
                  <a:pt x="0" y="1385"/>
                </a:lnTo>
                <a:lnTo>
                  <a:pt x="12" y="1225"/>
                </a:lnTo>
                <a:lnTo>
                  <a:pt x="21" y="1137"/>
                </a:lnTo>
                <a:lnTo>
                  <a:pt x="56" y="1037"/>
                </a:lnTo>
                <a:lnTo>
                  <a:pt x="145" y="972"/>
                </a:lnTo>
                <a:lnTo>
                  <a:pt x="207" y="931"/>
                </a:lnTo>
                <a:lnTo>
                  <a:pt x="269" y="889"/>
                </a:lnTo>
                <a:lnTo>
                  <a:pt x="290" y="869"/>
                </a:lnTo>
                <a:lnTo>
                  <a:pt x="269" y="848"/>
                </a:lnTo>
                <a:lnTo>
                  <a:pt x="207" y="806"/>
                </a:lnTo>
                <a:lnTo>
                  <a:pt x="166" y="786"/>
                </a:lnTo>
                <a:lnTo>
                  <a:pt x="104" y="744"/>
                </a:lnTo>
                <a:lnTo>
                  <a:pt x="41" y="682"/>
                </a:lnTo>
                <a:lnTo>
                  <a:pt x="21" y="600"/>
                </a:lnTo>
                <a:lnTo>
                  <a:pt x="21" y="517"/>
                </a:lnTo>
                <a:lnTo>
                  <a:pt x="21" y="21"/>
                </a:lnTo>
                <a:lnTo>
                  <a:pt x="21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8" name="Freeform 44"/>
          <p:cNvSpPr>
            <a:spLocks/>
          </p:cNvSpPr>
          <p:nvPr/>
        </p:nvSpPr>
        <p:spPr bwMode="auto">
          <a:xfrm>
            <a:off x="4217988" y="3230563"/>
            <a:ext cx="558800" cy="1017587"/>
          </a:xfrm>
          <a:custGeom>
            <a:avLst/>
            <a:gdLst>
              <a:gd name="T0" fmla="*/ 352 w 352"/>
              <a:gd name="T1" fmla="*/ 0 h 641"/>
              <a:gd name="T2" fmla="*/ 352 w 352"/>
              <a:gd name="T3" fmla="*/ 21 h 641"/>
              <a:gd name="T4" fmla="*/ 352 w 352"/>
              <a:gd name="T5" fmla="*/ 103 h 641"/>
              <a:gd name="T6" fmla="*/ 352 w 352"/>
              <a:gd name="T7" fmla="*/ 207 h 641"/>
              <a:gd name="T8" fmla="*/ 331 w 352"/>
              <a:gd name="T9" fmla="*/ 310 h 641"/>
              <a:gd name="T10" fmla="*/ 311 w 352"/>
              <a:gd name="T11" fmla="*/ 434 h 641"/>
              <a:gd name="T12" fmla="*/ 290 w 352"/>
              <a:gd name="T13" fmla="*/ 538 h 641"/>
              <a:gd name="T14" fmla="*/ 247 w 352"/>
              <a:gd name="T15" fmla="*/ 609 h 641"/>
              <a:gd name="T16" fmla="*/ 166 w 352"/>
              <a:gd name="T17" fmla="*/ 641 h 641"/>
              <a:gd name="T18" fmla="*/ 104 w 352"/>
              <a:gd name="T19" fmla="*/ 620 h 641"/>
              <a:gd name="T20" fmla="*/ 62 w 352"/>
              <a:gd name="T21" fmla="*/ 538 h 641"/>
              <a:gd name="T22" fmla="*/ 41 w 352"/>
              <a:gd name="T23" fmla="*/ 455 h 641"/>
              <a:gd name="T24" fmla="*/ 21 w 352"/>
              <a:gd name="T25" fmla="*/ 352 h 641"/>
              <a:gd name="T26" fmla="*/ 0 w 352"/>
              <a:gd name="T27" fmla="*/ 186 h 641"/>
              <a:gd name="T28" fmla="*/ 0 w 352"/>
              <a:gd name="T29" fmla="*/ 0 h 641"/>
              <a:gd name="connsiteX0" fmla="*/ 10000 w 10000"/>
              <a:gd name="connsiteY0" fmla="*/ 0 h 10000"/>
              <a:gd name="connsiteX1" fmla="*/ 10000 w 10000"/>
              <a:gd name="connsiteY1" fmla="*/ 328 h 10000"/>
              <a:gd name="connsiteX2" fmla="*/ 10000 w 10000"/>
              <a:gd name="connsiteY2" fmla="*/ 1607 h 10000"/>
              <a:gd name="connsiteX3" fmla="*/ 10000 w 10000"/>
              <a:gd name="connsiteY3" fmla="*/ 3229 h 10000"/>
              <a:gd name="connsiteX4" fmla="*/ 9403 w 10000"/>
              <a:gd name="connsiteY4" fmla="*/ 4836 h 10000"/>
              <a:gd name="connsiteX5" fmla="*/ 8835 w 10000"/>
              <a:gd name="connsiteY5" fmla="*/ 6771 h 10000"/>
              <a:gd name="connsiteX6" fmla="*/ 8239 w 10000"/>
              <a:gd name="connsiteY6" fmla="*/ 8393 h 10000"/>
              <a:gd name="connsiteX7" fmla="*/ 7741 w 10000"/>
              <a:gd name="connsiteY7" fmla="*/ 8924 h 10000"/>
              <a:gd name="connsiteX8" fmla="*/ 7017 w 10000"/>
              <a:gd name="connsiteY8" fmla="*/ 9501 h 10000"/>
              <a:gd name="connsiteX9" fmla="*/ 4716 w 10000"/>
              <a:gd name="connsiteY9" fmla="*/ 10000 h 10000"/>
              <a:gd name="connsiteX10" fmla="*/ 2955 w 10000"/>
              <a:gd name="connsiteY10" fmla="*/ 9672 h 10000"/>
              <a:gd name="connsiteX11" fmla="*/ 1761 w 10000"/>
              <a:gd name="connsiteY11" fmla="*/ 8393 h 10000"/>
              <a:gd name="connsiteX12" fmla="*/ 1165 w 10000"/>
              <a:gd name="connsiteY12" fmla="*/ 7098 h 10000"/>
              <a:gd name="connsiteX13" fmla="*/ 597 w 10000"/>
              <a:gd name="connsiteY13" fmla="*/ 5491 h 10000"/>
              <a:gd name="connsiteX14" fmla="*/ 0 w 10000"/>
              <a:gd name="connsiteY14" fmla="*/ 2902 h 10000"/>
              <a:gd name="connsiteX15" fmla="*/ 0 w 10000"/>
              <a:gd name="connsiteY15" fmla="*/ 0 h 10000"/>
              <a:gd name="connsiteX0" fmla="*/ 10000 w 10000"/>
              <a:gd name="connsiteY0" fmla="*/ 0 h 10000"/>
              <a:gd name="connsiteX1" fmla="*/ 10000 w 10000"/>
              <a:gd name="connsiteY1" fmla="*/ 328 h 10000"/>
              <a:gd name="connsiteX2" fmla="*/ 10000 w 10000"/>
              <a:gd name="connsiteY2" fmla="*/ 1607 h 10000"/>
              <a:gd name="connsiteX3" fmla="*/ 10000 w 10000"/>
              <a:gd name="connsiteY3" fmla="*/ 3229 h 10000"/>
              <a:gd name="connsiteX4" fmla="*/ 9403 w 10000"/>
              <a:gd name="connsiteY4" fmla="*/ 4836 h 10000"/>
              <a:gd name="connsiteX5" fmla="*/ 8835 w 10000"/>
              <a:gd name="connsiteY5" fmla="*/ 6771 h 10000"/>
              <a:gd name="connsiteX6" fmla="*/ 8239 w 10000"/>
              <a:gd name="connsiteY6" fmla="*/ 8393 h 10000"/>
              <a:gd name="connsiteX7" fmla="*/ 7741 w 10000"/>
              <a:gd name="connsiteY7" fmla="*/ 8924 h 10000"/>
              <a:gd name="connsiteX8" fmla="*/ 7017 w 10000"/>
              <a:gd name="connsiteY8" fmla="*/ 9501 h 10000"/>
              <a:gd name="connsiteX9" fmla="*/ 4716 w 10000"/>
              <a:gd name="connsiteY9" fmla="*/ 10000 h 10000"/>
              <a:gd name="connsiteX10" fmla="*/ 2955 w 10000"/>
              <a:gd name="connsiteY10" fmla="*/ 9672 h 10000"/>
              <a:gd name="connsiteX11" fmla="*/ 1761 w 10000"/>
              <a:gd name="connsiteY11" fmla="*/ 8393 h 10000"/>
              <a:gd name="connsiteX12" fmla="*/ 1165 w 10000"/>
              <a:gd name="connsiteY12" fmla="*/ 7098 h 10000"/>
              <a:gd name="connsiteX13" fmla="*/ 597 w 10000"/>
              <a:gd name="connsiteY13" fmla="*/ 5491 h 10000"/>
              <a:gd name="connsiteX14" fmla="*/ 0 w 10000"/>
              <a:gd name="connsiteY14" fmla="*/ 2902 h 10000"/>
              <a:gd name="connsiteX15" fmla="*/ 0 w 10000"/>
              <a:gd name="connsiteY15" fmla="*/ 0 h 10000"/>
              <a:gd name="connsiteX0" fmla="*/ 10000 w 10000"/>
              <a:gd name="connsiteY0" fmla="*/ 0 h 10000"/>
              <a:gd name="connsiteX1" fmla="*/ 10000 w 10000"/>
              <a:gd name="connsiteY1" fmla="*/ 328 h 10000"/>
              <a:gd name="connsiteX2" fmla="*/ 10000 w 10000"/>
              <a:gd name="connsiteY2" fmla="*/ 1607 h 10000"/>
              <a:gd name="connsiteX3" fmla="*/ 10000 w 10000"/>
              <a:gd name="connsiteY3" fmla="*/ 3229 h 10000"/>
              <a:gd name="connsiteX4" fmla="*/ 9403 w 10000"/>
              <a:gd name="connsiteY4" fmla="*/ 4836 h 10000"/>
              <a:gd name="connsiteX5" fmla="*/ 8835 w 10000"/>
              <a:gd name="connsiteY5" fmla="*/ 6771 h 10000"/>
              <a:gd name="connsiteX6" fmla="*/ 8239 w 10000"/>
              <a:gd name="connsiteY6" fmla="*/ 8393 h 10000"/>
              <a:gd name="connsiteX7" fmla="*/ 7911 w 10000"/>
              <a:gd name="connsiteY7" fmla="*/ 8971 h 10000"/>
              <a:gd name="connsiteX8" fmla="*/ 7017 w 10000"/>
              <a:gd name="connsiteY8" fmla="*/ 9501 h 10000"/>
              <a:gd name="connsiteX9" fmla="*/ 4716 w 10000"/>
              <a:gd name="connsiteY9" fmla="*/ 10000 h 10000"/>
              <a:gd name="connsiteX10" fmla="*/ 2955 w 10000"/>
              <a:gd name="connsiteY10" fmla="*/ 9672 h 10000"/>
              <a:gd name="connsiteX11" fmla="*/ 1761 w 10000"/>
              <a:gd name="connsiteY11" fmla="*/ 8393 h 10000"/>
              <a:gd name="connsiteX12" fmla="*/ 1165 w 10000"/>
              <a:gd name="connsiteY12" fmla="*/ 7098 h 10000"/>
              <a:gd name="connsiteX13" fmla="*/ 597 w 10000"/>
              <a:gd name="connsiteY13" fmla="*/ 5491 h 10000"/>
              <a:gd name="connsiteX14" fmla="*/ 0 w 10000"/>
              <a:gd name="connsiteY14" fmla="*/ 2902 h 10000"/>
              <a:gd name="connsiteX15" fmla="*/ 0 w 10000"/>
              <a:gd name="connsiteY15" fmla="*/ 0 h 10000"/>
              <a:gd name="connsiteX0" fmla="*/ 10000 w 10000"/>
              <a:gd name="connsiteY0" fmla="*/ 0 h 10000"/>
              <a:gd name="connsiteX1" fmla="*/ 10000 w 10000"/>
              <a:gd name="connsiteY1" fmla="*/ 328 h 10000"/>
              <a:gd name="connsiteX2" fmla="*/ 10000 w 10000"/>
              <a:gd name="connsiteY2" fmla="*/ 1607 h 10000"/>
              <a:gd name="connsiteX3" fmla="*/ 10000 w 10000"/>
              <a:gd name="connsiteY3" fmla="*/ 3229 h 10000"/>
              <a:gd name="connsiteX4" fmla="*/ 9403 w 10000"/>
              <a:gd name="connsiteY4" fmla="*/ 4836 h 10000"/>
              <a:gd name="connsiteX5" fmla="*/ 8835 w 10000"/>
              <a:gd name="connsiteY5" fmla="*/ 6771 h 10000"/>
              <a:gd name="connsiteX6" fmla="*/ 8239 w 10000"/>
              <a:gd name="connsiteY6" fmla="*/ 8393 h 10000"/>
              <a:gd name="connsiteX7" fmla="*/ 7911 w 10000"/>
              <a:gd name="connsiteY7" fmla="*/ 8971 h 10000"/>
              <a:gd name="connsiteX8" fmla="*/ 7017 w 10000"/>
              <a:gd name="connsiteY8" fmla="*/ 9501 h 10000"/>
              <a:gd name="connsiteX9" fmla="*/ 5994 w 10000"/>
              <a:gd name="connsiteY9" fmla="*/ 9743 h 10000"/>
              <a:gd name="connsiteX10" fmla="*/ 4716 w 10000"/>
              <a:gd name="connsiteY10" fmla="*/ 10000 h 10000"/>
              <a:gd name="connsiteX11" fmla="*/ 2955 w 10000"/>
              <a:gd name="connsiteY11" fmla="*/ 9672 h 10000"/>
              <a:gd name="connsiteX12" fmla="*/ 1761 w 10000"/>
              <a:gd name="connsiteY12" fmla="*/ 8393 h 10000"/>
              <a:gd name="connsiteX13" fmla="*/ 1165 w 10000"/>
              <a:gd name="connsiteY13" fmla="*/ 7098 h 10000"/>
              <a:gd name="connsiteX14" fmla="*/ 597 w 10000"/>
              <a:gd name="connsiteY14" fmla="*/ 5491 h 10000"/>
              <a:gd name="connsiteX15" fmla="*/ 0 w 10000"/>
              <a:gd name="connsiteY15" fmla="*/ 2902 h 10000"/>
              <a:gd name="connsiteX16" fmla="*/ 0 w 10000"/>
              <a:gd name="connsiteY16" fmla="*/ 0 h 10000"/>
              <a:gd name="connsiteX0" fmla="*/ 10000 w 10000"/>
              <a:gd name="connsiteY0" fmla="*/ 0 h 10000"/>
              <a:gd name="connsiteX1" fmla="*/ 10000 w 10000"/>
              <a:gd name="connsiteY1" fmla="*/ 328 h 10000"/>
              <a:gd name="connsiteX2" fmla="*/ 10000 w 10000"/>
              <a:gd name="connsiteY2" fmla="*/ 1607 h 10000"/>
              <a:gd name="connsiteX3" fmla="*/ 10000 w 10000"/>
              <a:gd name="connsiteY3" fmla="*/ 3229 h 10000"/>
              <a:gd name="connsiteX4" fmla="*/ 9403 w 10000"/>
              <a:gd name="connsiteY4" fmla="*/ 4836 h 10000"/>
              <a:gd name="connsiteX5" fmla="*/ 8835 w 10000"/>
              <a:gd name="connsiteY5" fmla="*/ 6771 h 10000"/>
              <a:gd name="connsiteX6" fmla="*/ 8239 w 10000"/>
              <a:gd name="connsiteY6" fmla="*/ 8393 h 10000"/>
              <a:gd name="connsiteX7" fmla="*/ 7911 w 10000"/>
              <a:gd name="connsiteY7" fmla="*/ 8971 h 10000"/>
              <a:gd name="connsiteX8" fmla="*/ 7017 w 10000"/>
              <a:gd name="connsiteY8" fmla="*/ 9501 h 10000"/>
              <a:gd name="connsiteX9" fmla="*/ 6164 w 10000"/>
              <a:gd name="connsiteY9" fmla="*/ 9860 h 10000"/>
              <a:gd name="connsiteX10" fmla="*/ 4716 w 10000"/>
              <a:gd name="connsiteY10" fmla="*/ 10000 h 10000"/>
              <a:gd name="connsiteX11" fmla="*/ 2955 w 10000"/>
              <a:gd name="connsiteY11" fmla="*/ 9672 h 10000"/>
              <a:gd name="connsiteX12" fmla="*/ 1761 w 10000"/>
              <a:gd name="connsiteY12" fmla="*/ 8393 h 10000"/>
              <a:gd name="connsiteX13" fmla="*/ 1165 w 10000"/>
              <a:gd name="connsiteY13" fmla="*/ 7098 h 10000"/>
              <a:gd name="connsiteX14" fmla="*/ 597 w 10000"/>
              <a:gd name="connsiteY14" fmla="*/ 5491 h 10000"/>
              <a:gd name="connsiteX15" fmla="*/ 0 w 10000"/>
              <a:gd name="connsiteY15" fmla="*/ 2902 h 10000"/>
              <a:gd name="connsiteX16" fmla="*/ 0 w 10000"/>
              <a:gd name="connsiteY1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328"/>
                </a:lnTo>
                <a:lnTo>
                  <a:pt x="10000" y="1607"/>
                </a:lnTo>
                <a:lnTo>
                  <a:pt x="10000" y="3229"/>
                </a:lnTo>
                <a:lnTo>
                  <a:pt x="9403" y="4836"/>
                </a:lnTo>
                <a:lnTo>
                  <a:pt x="8835" y="6771"/>
                </a:lnTo>
                <a:lnTo>
                  <a:pt x="8239" y="8393"/>
                </a:lnTo>
                <a:lnTo>
                  <a:pt x="7911" y="8971"/>
                </a:lnTo>
                <a:lnTo>
                  <a:pt x="7017" y="9501"/>
                </a:lnTo>
                <a:lnTo>
                  <a:pt x="6164" y="9860"/>
                </a:lnTo>
                <a:lnTo>
                  <a:pt x="4716" y="10000"/>
                </a:lnTo>
                <a:lnTo>
                  <a:pt x="2955" y="9672"/>
                </a:lnTo>
                <a:lnTo>
                  <a:pt x="1761" y="8393"/>
                </a:lnTo>
                <a:lnTo>
                  <a:pt x="1165" y="7098"/>
                </a:lnTo>
                <a:lnTo>
                  <a:pt x="597" y="5491"/>
                </a:lnTo>
                <a:lnTo>
                  <a:pt x="0" y="2902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09" name="Freeform 45"/>
          <p:cNvSpPr>
            <a:spLocks/>
          </p:cNvSpPr>
          <p:nvPr/>
        </p:nvSpPr>
        <p:spPr bwMode="auto">
          <a:xfrm>
            <a:off x="4284663" y="3230563"/>
            <a:ext cx="425450" cy="558800"/>
          </a:xfrm>
          <a:custGeom>
            <a:avLst/>
            <a:gdLst>
              <a:gd name="T0" fmla="*/ 0 w 13"/>
              <a:gd name="T1" fmla="*/ 0 h 17"/>
              <a:gd name="T2" fmla="*/ 0 w 13"/>
              <a:gd name="T3" fmla="*/ 1 h 17"/>
              <a:gd name="T4" fmla="*/ 0 w 13"/>
              <a:gd name="T5" fmla="*/ 2 h 17"/>
              <a:gd name="T6" fmla="*/ 0 w 13"/>
              <a:gd name="T7" fmla="*/ 5 h 17"/>
              <a:gd name="T8" fmla="*/ 0 w 13"/>
              <a:gd name="T9" fmla="*/ 8 h 17"/>
              <a:gd name="T10" fmla="*/ 1 w 13"/>
              <a:gd name="T11" fmla="*/ 12 h 17"/>
              <a:gd name="T12" fmla="*/ 2 w 13"/>
              <a:gd name="T13" fmla="*/ 14 h 17"/>
              <a:gd name="T14" fmla="*/ 4 w 13"/>
              <a:gd name="T15" fmla="*/ 16 h 17"/>
              <a:gd name="T16" fmla="*/ 6 w 13"/>
              <a:gd name="T17" fmla="*/ 17 h 17"/>
              <a:gd name="T18" fmla="*/ 8 w 13"/>
              <a:gd name="T19" fmla="*/ 16 h 17"/>
              <a:gd name="T20" fmla="*/ 11 w 13"/>
              <a:gd name="T21" fmla="*/ 14 h 17"/>
              <a:gd name="T22" fmla="*/ 12 w 13"/>
              <a:gd name="T23" fmla="*/ 9 h 17"/>
              <a:gd name="T24" fmla="*/ 13 w 13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7">
                <a:moveTo>
                  <a:pt x="0" y="0"/>
                </a:moveTo>
                <a:lnTo>
                  <a:pt x="0" y="1"/>
                </a:lnTo>
                <a:lnTo>
                  <a:pt x="0" y="2"/>
                </a:lnTo>
                <a:lnTo>
                  <a:pt x="0" y="5"/>
                </a:lnTo>
                <a:lnTo>
                  <a:pt x="0" y="8"/>
                </a:lnTo>
                <a:lnTo>
                  <a:pt x="1" y="12"/>
                </a:lnTo>
                <a:lnTo>
                  <a:pt x="2" y="14"/>
                </a:lnTo>
                <a:lnTo>
                  <a:pt x="4" y="16"/>
                </a:lnTo>
                <a:lnTo>
                  <a:pt x="6" y="17"/>
                </a:lnTo>
                <a:lnTo>
                  <a:pt x="8" y="16"/>
                </a:lnTo>
                <a:lnTo>
                  <a:pt x="11" y="14"/>
                </a:lnTo>
                <a:lnTo>
                  <a:pt x="12" y="9"/>
                </a:lnTo>
                <a:lnTo>
                  <a:pt x="13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0" name="Freeform 46"/>
          <p:cNvSpPr>
            <a:spLocks/>
          </p:cNvSpPr>
          <p:nvPr/>
        </p:nvSpPr>
        <p:spPr bwMode="auto">
          <a:xfrm>
            <a:off x="3759200" y="3230563"/>
            <a:ext cx="458788" cy="2757487"/>
          </a:xfrm>
          <a:custGeom>
            <a:avLst/>
            <a:gdLst>
              <a:gd name="T0" fmla="*/ 289 w 289"/>
              <a:gd name="T1" fmla="*/ 0 h 1737"/>
              <a:gd name="T2" fmla="*/ 289 w 289"/>
              <a:gd name="T3" fmla="*/ 21 h 1737"/>
              <a:gd name="T4" fmla="*/ 289 w 289"/>
              <a:gd name="T5" fmla="*/ 103 h 1737"/>
              <a:gd name="T6" fmla="*/ 289 w 289"/>
              <a:gd name="T7" fmla="*/ 186 h 1737"/>
              <a:gd name="T8" fmla="*/ 289 w 289"/>
              <a:gd name="T9" fmla="*/ 414 h 1737"/>
              <a:gd name="T10" fmla="*/ 268 w 289"/>
              <a:gd name="T11" fmla="*/ 600 h 1737"/>
              <a:gd name="T12" fmla="*/ 248 w 289"/>
              <a:gd name="T13" fmla="*/ 662 h 1737"/>
              <a:gd name="T14" fmla="*/ 165 w 289"/>
              <a:gd name="T15" fmla="*/ 744 h 1737"/>
              <a:gd name="T16" fmla="*/ 60 w 289"/>
              <a:gd name="T17" fmla="*/ 829 h 1737"/>
              <a:gd name="T18" fmla="*/ 0 w 289"/>
              <a:gd name="T19" fmla="*/ 869 h 1737"/>
              <a:gd name="T20" fmla="*/ 21 w 289"/>
              <a:gd name="T21" fmla="*/ 889 h 1737"/>
              <a:gd name="T22" fmla="*/ 62 w 289"/>
              <a:gd name="T23" fmla="*/ 910 h 1737"/>
              <a:gd name="T24" fmla="*/ 124 w 289"/>
              <a:gd name="T25" fmla="*/ 945 h 1737"/>
              <a:gd name="T26" fmla="*/ 186 w 289"/>
              <a:gd name="T27" fmla="*/ 993 h 1737"/>
              <a:gd name="T28" fmla="*/ 252 w 289"/>
              <a:gd name="T29" fmla="*/ 1077 h 1737"/>
              <a:gd name="T30" fmla="*/ 268 w 289"/>
              <a:gd name="T31" fmla="*/ 1158 h 1737"/>
              <a:gd name="T32" fmla="*/ 289 w 289"/>
              <a:gd name="T33" fmla="*/ 1323 h 1737"/>
              <a:gd name="T34" fmla="*/ 289 w 289"/>
              <a:gd name="T35" fmla="*/ 1489 h 1737"/>
              <a:gd name="T36" fmla="*/ 289 w 289"/>
              <a:gd name="T37" fmla="*/ 1634 h 1737"/>
              <a:gd name="T38" fmla="*/ 289 w 289"/>
              <a:gd name="T39" fmla="*/ 1737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1737">
                <a:moveTo>
                  <a:pt x="289" y="0"/>
                </a:moveTo>
                <a:lnTo>
                  <a:pt x="289" y="21"/>
                </a:lnTo>
                <a:lnTo>
                  <a:pt x="289" y="103"/>
                </a:lnTo>
                <a:lnTo>
                  <a:pt x="289" y="186"/>
                </a:lnTo>
                <a:lnTo>
                  <a:pt x="289" y="414"/>
                </a:lnTo>
                <a:lnTo>
                  <a:pt x="268" y="600"/>
                </a:lnTo>
                <a:lnTo>
                  <a:pt x="248" y="662"/>
                </a:lnTo>
                <a:lnTo>
                  <a:pt x="165" y="744"/>
                </a:lnTo>
                <a:lnTo>
                  <a:pt x="60" y="829"/>
                </a:lnTo>
                <a:lnTo>
                  <a:pt x="0" y="869"/>
                </a:lnTo>
                <a:lnTo>
                  <a:pt x="21" y="889"/>
                </a:lnTo>
                <a:lnTo>
                  <a:pt x="62" y="910"/>
                </a:lnTo>
                <a:lnTo>
                  <a:pt x="124" y="945"/>
                </a:lnTo>
                <a:lnTo>
                  <a:pt x="186" y="993"/>
                </a:lnTo>
                <a:lnTo>
                  <a:pt x="252" y="1077"/>
                </a:lnTo>
                <a:lnTo>
                  <a:pt x="268" y="1158"/>
                </a:lnTo>
                <a:lnTo>
                  <a:pt x="289" y="1323"/>
                </a:lnTo>
                <a:lnTo>
                  <a:pt x="289" y="1489"/>
                </a:lnTo>
                <a:lnTo>
                  <a:pt x="289" y="1634"/>
                </a:lnTo>
                <a:lnTo>
                  <a:pt x="289" y="1737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1" name="Freeform 47"/>
          <p:cNvSpPr>
            <a:spLocks/>
          </p:cNvSpPr>
          <p:nvPr/>
        </p:nvSpPr>
        <p:spPr bwMode="auto">
          <a:xfrm>
            <a:off x="2446338" y="4675188"/>
            <a:ext cx="1771650" cy="1312862"/>
          </a:xfrm>
          <a:custGeom>
            <a:avLst/>
            <a:gdLst>
              <a:gd name="T0" fmla="*/ 1116 w 1116"/>
              <a:gd name="T1" fmla="*/ 827 h 827"/>
              <a:gd name="T2" fmla="*/ 1116 w 1116"/>
              <a:gd name="T3" fmla="*/ 806 h 827"/>
              <a:gd name="T4" fmla="*/ 1103 w 1116"/>
              <a:gd name="T5" fmla="*/ 635 h 827"/>
              <a:gd name="T6" fmla="*/ 1095 w 1116"/>
              <a:gd name="T7" fmla="*/ 538 h 827"/>
              <a:gd name="T8" fmla="*/ 1075 w 1116"/>
              <a:gd name="T9" fmla="*/ 434 h 827"/>
              <a:gd name="T10" fmla="*/ 1039 w 1116"/>
              <a:gd name="T11" fmla="*/ 303 h 827"/>
              <a:gd name="T12" fmla="*/ 987 w 1116"/>
              <a:gd name="T13" fmla="*/ 187 h 827"/>
              <a:gd name="T14" fmla="*/ 951 w 1116"/>
              <a:gd name="T15" fmla="*/ 145 h 827"/>
              <a:gd name="T16" fmla="*/ 930 w 1116"/>
              <a:gd name="T17" fmla="*/ 124 h 827"/>
              <a:gd name="T18" fmla="*/ 889 w 1116"/>
              <a:gd name="T19" fmla="*/ 103 h 827"/>
              <a:gd name="T20" fmla="*/ 827 w 1116"/>
              <a:gd name="T21" fmla="*/ 83 h 827"/>
              <a:gd name="T22" fmla="*/ 744 w 1116"/>
              <a:gd name="T23" fmla="*/ 62 h 827"/>
              <a:gd name="T24" fmla="*/ 641 w 1116"/>
              <a:gd name="T25" fmla="*/ 41 h 827"/>
              <a:gd name="T26" fmla="*/ 331 w 1116"/>
              <a:gd name="T27" fmla="*/ 15 h 827"/>
              <a:gd name="T28" fmla="*/ 62 w 1116"/>
              <a:gd name="T29" fmla="*/ 0 h 827"/>
              <a:gd name="T30" fmla="*/ 21 w 1116"/>
              <a:gd name="T31" fmla="*/ 0 h 827"/>
              <a:gd name="T32" fmla="*/ 0 w 1116"/>
              <a:gd name="T33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6" h="827">
                <a:moveTo>
                  <a:pt x="1116" y="827"/>
                </a:moveTo>
                <a:lnTo>
                  <a:pt x="1116" y="806"/>
                </a:lnTo>
                <a:lnTo>
                  <a:pt x="1103" y="635"/>
                </a:lnTo>
                <a:lnTo>
                  <a:pt x="1095" y="538"/>
                </a:lnTo>
                <a:lnTo>
                  <a:pt x="1075" y="434"/>
                </a:lnTo>
                <a:lnTo>
                  <a:pt x="1039" y="303"/>
                </a:lnTo>
                <a:lnTo>
                  <a:pt x="987" y="187"/>
                </a:lnTo>
                <a:lnTo>
                  <a:pt x="951" y="145"/>
                </a:lnTo>
                <a:lnTo>
                  <a:pt x="930" y="124"/>
                </a:lnTo>
                <a:lnTo>
                  <a:pt x="889" y="103"/>
                </a:lnTo>
                <a:lnTo>
                  <a:pt x="827" y="83"/>
                </a:lnTo>
                <a:lnTo>
                  <a:pt x="744" y="62"/>
                </a:lnTo>
                <a:lnTo>
                  <a:pt x="641" y="41"/>
                </a:lnTo>
                <a:lnTo>
                  <a:pt x="331" y="15"/>
                </a:lnTo>
                <a:lnTo>
                  <a:pt x="62" y="0"/>
                </a:lnTo>
                <a:lnTo>
                  <a:pt x="21" y="0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4" name="Freeform 50"/>
          <p:cNvSpPr>
            <a:spLocks/>
          </p:cNvSpPr>
          <p:nvPr/>
        </p:nvSpPr>
        <p:spPr bwMode="auto">
          <a:xfrm>
            <a:off x="2446338" y="3230563"/>
            <a:ext cx="1771650" cy="1312862"/>
          </a:xfrm>
          <a:custGeom>
            <a:avLst/>
            <a:gdLst>
              <a:gd name="T0" fmla="*/ 0 w 1116"/>
              <a:gd name="T1" fmla="*/ 827 h 827"/>
              <a:gd name="T2" fmla="*/ 62 w 1116"/>
              <a:gd name="T3" fmla="*/ 827 h 827"/>
              <a:gd name="T4" fmla="*/ 145 w 1116"/>
              <a:gd name="T5" fmla="*/ 827 h 827"/>
              <a:gd name="T6" fmla="*/ 393 w 1116"/>
              <a:gd name="T7" fmla="*/ 806 h 827"/>
              <a:gd name="T8" fmla="*/ 641 w 1116"/>
              <a:gd name="T9" fmla="*/ 786 h 827"/>
              <a:gd name="T10" fmla="*/ 785 w 1116"/>
              <a:gd name="T11" fmla="*/ 765 h 827"/>
              <a:gd name="T12" fmla="*/ 827 w 1116"/>
              <a:gd name="T13" fmla="*/ 744 h 827"/>
              <a:gd name="T14" fmla="*/ 868 w 1116"/>
              <a:gd name="T15" fmla="*/ 724 h 827"/>
              <a:gd name="T16" fmla="*/ 909 w 1116"/>
              <a:gd name="T17" fmla="*/ 703 h 827"/>
              <a:gd name="T18" fmla="*/ 971 w 1116"/>
              <a:gd name="T19" fmla="*/ 641 h 827"/>
              <a:gd name="T20" fmla="*/ 1013 w 1116"/>
              <a:gd name="T21" fmla="*/ 600 h 827"/>
              <a:gd name="T22" fmla="*/ 1033 w 1116"/>
              <a:gd name="T23" fmla="*/ 558 h 827"/>
              <a:gd name="T24" fmla="*/ 1054 w 1116"/>
              <a:gd name="T25" fmla="*/ 496 h 827"/>
              <a:gd name="T26" fmla="*/ 1075 w 1116"/>
              <a:gd name="T27" fmla="*/ 372 h 827"/>
              <a:gd name="T28" fmla="*/ 1095 w 1116"/>
              <a:gd name="T29" fmla="*/ 207 h 827"/>
              <a:gd name="T30" fmla="*/ 1116 w 1116"/>
              <a:gd name="T31" fmla="*/ 62 h 827"/>
              <a:gd name="T32" fmla="*/ 1116 w 1116"/>
              <a:gd name="T33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6" h="827">
                <a:moveTo>
                  <a:pt x="0" y="827"/>
                </a:moveTo>
                <a:lnTo>
                  <a:pt x="62" y="827"/>
                </a:lnTo>
                <a:lnTo>
                  <a:pt x="145" y="827"/>
                </a:lnTo>
                <a:lnTo>
                  <a:pt x="393" y="806"/>
                </a:lnTo>
                <a:lnTo>
                  <a:pt x="641" y="786"/>
                </a:lnTo>
                <a:lnTo>
                  <a:pt x="785" y="765"/>
                </a:lnTo>
                <a:lnTo>
                  <a:pt x="827" y="744"/>
                </a:lnTo>
                <a:lnTo>
                  <a:pt x="868" y="724"/>
                </a:lnTo>
                <a:lnTo>
                  <a:pt x="909" y="703"/>
                </a:lnTo>
                <a:lnTo>
                  <a:pt x="971" y="641"/>
                </a:lnTo>
                <a:lnTo>
                  <a:pt x="1013" y="600"/>
                </a:lnTo>
                <a:lnTo>
                  <a:pt x="1033" y="558"/>
                </a:lnTo>
                <a:lnTo>
                  <a:pt x="1054" y="496"/>
                </a:lnTo>
                <a:lnTo>
                  <a:pt x="1075" y="372"/>
                </a:lnTo>
                <a:lnTo>
                  <a:pt x="1095" y="207"/>
                </a:lnTo>
                <a:lnTo>
                  <a:pt x="1116" y="62"/>
                </a:lnTo>
                <a:lnTo>
                  <a:pt x="1116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5" name="Freeform 51"/>
          <p:cNvSpPr>
            <a:spLocks/>
          </p:cNvSpPr>
          <p:nvPr/>
        </p:nvSpPr>
        <p:spPr bwMode="auto">
          <a:xfrm>
            <a:off x="2871788" y="4543425"/>
            <a:ext cx="657225" cy="117475"/>
          </a:xfrm>
          <a:custGeom>
            <a:avLst/>
            <a:gdLst>
              <a:gd name="T0" fmla="*/ 414 w 414"/>
              <a:gd name="T1" fmla="*/ 41 h 74"/>
              <a:gd name="T2" fmla="*/ 393 w 414"/>
              <a:gd name="T3" fmla="*/ 62 h 74"/>
              <a:gd name="T4" fmla="*/ 331 w 414"/>
              <a:gd name="T5" fmla="*/ 66 h 74"/>
              <a:gd name="T6" fmla="*/ 267 w 414"/>
              <a:gd name="T7" fmla="*/ 70 h 74"/>
              <a:gd name="T8" fmla="*/ 195 w 414"/>
              <a:gd name="T9" fmla="*/ 74 h 74"/>
              <a:gd name="T10" fmla="*/ 123 w 414"/>
              <a:gd name="T11" fmla="*/ 70 h 74"/>
              <a:gd name="T12" fmla="*/ 62 w 414"/>
              <a:gd name="T13" fmla="*/ 62 h 74"/>
              <a:gd name="T14" fmla="*/ 0 w 414"/>
              <a:gd name="T15" fmla="*/ 41 h 74"/>
              <a:gd name="T16" fmla="*/ 21 w 414"/>
              <a:gd name="T17" fmla="*/ 41 h 74"/>
              <a:gd name="T18" fmla="*/ 62 w 414"/>
              <a:gd name="T19" fmla="*/ 21 h 74"/>
              <a:gd name="T20" fmla="*/ 207 w 414"/>
              <a:gd name="T21" fmla="*/ 0 h 74"/>
              <a:gd name="T22" fmla="*/ 319 w 414"/>
              <a:gd name="T23" fmla="*/ 2 h 74"/>
              <a:gd name="T24" fmla="*/ 414 w 414"/>
              <a:gd name="T25" fmla="*/ 21 h 74"/>
              <a:gd name="T26" fmla="*/ 414 w 414"/>
              <a:gd name="T27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74">
                <a:moveTo>
                  <a:pt x="414" y="41"/>
                </a:moveTo>
                <a:lnTo>
                  <a:pt x="393" y="62"/>
                </a:lnTo>
                <a:lnTo>
                  <a:pt x="331" y="66"/>
                </a:lnTo>
                <a:lnTo>
                  <a:pt x="267" y="70"/>
                </a:lnTo>
                <a:lnTo>
                  <a:pt x="195" y="74"/>
                </a:lnTo>
                <a:lnTo>
                  <a:pt x="123" y="70"/>
                </a:lnTo>
                <a:lnTo>
                  <a:pt x="62" y="62"/>
                </a:lnTo>
                <a:lnTo>
                  <a:pt x="0" y="41"/>
                </a:lnTo>
                <a:lnTo>
                  <a:pt x="21" y="41"/>
                </a:lnTo>
                <a:lnTo>
                  <a:pt x="62" y="21"/>
                </a:lnTo>
                <a:lnTo>
                  <a:pt x="207" y="0"/>
                </a:lnTo>
                <a:lnTo>
                  <a:pt x="319" y="2"/>
                </a:lnTo>
                <a:lnTo>
                  <a:pt x="414" y="21"/>
                </a:lnTo>
                <a:lnTo>
                  <a:pt x="414" y="41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6" name="Freeform 52"/>
          <p:cNvSpPr>
            <a:spLocks/>
          </p:cNvSpPr>
          <p:nvPr/>
        </p:nvSpPr>
        <p:spPr bwMode="auto">
          <a:xfrm>
            <a:off x="4251325" y="5430838"/>
            <a:ext cx="458788" cy="557212"/>
          </a:xfrm>
          <a:custGeom>
            <a:avLst/>
            <a:gdLst>
              <a:gd name="T0" fmla="*/ 0 w 289"/>
              <a:gd name="T1" fmla="*/ 351 h 351"/>
              <a:gd name="T2" fmla="*/ 21 w 289"/>
              <a:gd name="T3" fmla="*/ 268 h 351"/>
              <a:gd name="T4" fmla="*/ 46 w 289"/>
              <a:gd name="T5" fmla="*/ 159 h 351"/>
              <a:gd name="T6" fmla="*/ 82 w 289"/>
              <a:gd name="T7" fmla="*/ 55 h 351"/>
              <a:gd name="T8" fmla="*/ 118 w 289"/>
              <a:gd name="T9" fmla="*/ 7 h 351"/>
              <a:gd name="T10" fmla="*/ 145 w 289"/>
              <a:gd name="T11" fmla="*/ 0 h 351"/>
              <a:gd name="T12" fmla="*/ 165 w 289"/>
              <a:gd name="T13" fmla="*/ 0 h 351"/>
              <a:gd name="T14" fmla="*/ 186 w 289"/>
              <a:gd name="T15" fmla="*/ 21 h 351"/>
              <a:gd name="T16" fmla="*/ 206 w 289"/>
              <a:gd name="T17" fmla="*/ 41 h 351"/>
              <a:gd name="T18" fmla="*/ 227 w 289"/>
              <a:gd name="T19" fmla="*/ 83 h 351"/>
              <a:gd name="T20" fmla="*/ 248 w 289"/>
              <a:gd name="T21" fmla="*/ 145 h 351"/>
              <a:gd name="T22" fmla="*/ 268 w 289"/>
              <a:gd name="T23" fmla="*/ 227 h 351"/>
              <a:gd name="T24" fmla="*/ 289 w 289"/>
              <a:gd name="T25" fmla="*/ 3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9" h="351">
                <a:moveTo>
                  <a:pt x="0" y="351"/>
                </a:moveTo>
                <a:lnTo>
                  <a:pt x="21" y="268"/>
                </a:lnTo>
                <a:lnTo>
                  <a:pt x="46" y="159"/>
                </a:lnTo>
                <a:lnTo>
                  <a:pt x="82" y="55"/>
                </a:lnTo>
                <a:lnTo>
                  <a:pt x="118" y="7"/>
                </a:lnTo>
                <a:lnTo>
                  <a:pt x="145" y="0"/>
                </a:lnTo>
                <a:lnTo>
                  <a:pt x="165" y="0"/>
                </a:lnTo>
                <a:lnTo>
                  <a:pt x="186" y="21"/>
                </a:lnTo>
                <a:lnTo>
                  <a:pt x="206" y="41"/>
                </a:lnTo>
                <a:lnTo>
                  <a:pt x="227" y="83"/>
                </a:lnTo>
                <a:lnTo>
                  <a:pt x="248" y="145"/>
                </a:lnTo>
                <a:lnTo>
                  <a:pt x="268" y="227"/>
                </a:lnTo>
                <a:lnTo>
                  <a:pt x="289" y="351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7" name="Freeform 53"/>
          <p:cNvSpPr>
            <a:spLocks/>
          </p:cNvSpPr>
          <p:nvPr/>
        </p:nvSpPr>
        <p:spPr bwMode="auto">
          <a:xfrm>
            <a:off x="4217988" y="5167313"/>
            <a:ext cx="525462" cy="820737"/>
          </a:xfrm>
          <a:custGeom>
            <a:avLst/>
            <a:gdLst>
              <a:gd name="T0" fmla="*/ 0 w 331"/>
              <a:gd name="T1" fmla="*/ 517 h 517"/>
              <a:gd name="T2" fmla="*/ 0 w 331"/>
              <a:gd name="T3" fmla="*/ 476 h 517"/>
              <a:gd name="T4" fmla="*/ 21 w 331"/>
              <a:gd name="T5" fmla="*/ 331 h 517"/>
              <a:gd name="T6" fmla="*/ 39 w 331"/>
              <a:gd name="T7" fmla="*/ 197 h 517"/>
              <a:gd name="T8" fmla="*/ 59 w 331"/>
              <a:gd name="T9" fmla="*/ 89 h 517"/>
              <a:gd name="T10" fmla="*/ 103 w 331"/>
              <a:gd name="T11" fmla="*/ 21 h 517"/>
              <a:gd name="T12" fmla="*/ 166 w 331"/>
              <a:gd name="T13" fmla="*/ 0 h 517"/>
              <a:gd name="T14" fmla="*/ 186 w 331"/>
              <a:gd name="T15" fmla="*/ 0 h 517"/>
              <a:gd name="T16" fmla="*/ 207 w 331"/>
              <a:gd name="T17" fmla="*/ 0 h 517"/>
              <a:gd name="T18" fmla="*/ 248 w 331"/>
              <a:gd name="T19" fmla="*/ 21 h 517"/>
              <a:gd name="T20" fmla="*/ 269 w 331"/>
              <a:gd name="T21" fmla="*/ 62 h 517"/>
              <a:gd name="T22" fmla="*/ 295 w 331"/>
              <a:gd name="T23" fmla="*/ 225 h 517"/>
              <a:gd name="T24" fmla="*/ 310 w 331"/>
              <a:gd name="T25" fmla="*/ 352 h 517"/>
              <a:gd name="T26" fmla="*/ 331 w 331"/>
              <a:gd name="T27" fmla="*/ 517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1" h="517">
                <a:moveTo>
                  <a:pt x="0" y="517"/>
                </a:moveTo>
                <a:lnTo>
                  <a:pt x="0" y="476"/>
                </a:lnTo>
                <a:lnTo>
                  <a:pt x="21" y="331"/>
                </a:lnTo>
                <a:lnTo>
                  <a:pt x="39" y="197"/>
                </a:lnTo>
                <a:lnTo>
                  <a:pt x="59" y="89"/>
                </a:lnTo>
                <a:lnTo>
                  <a:pt x="103" y="21"/>
                </a:lnTo>
                <a:lnTo>
                  <a:pt x="166" y="0"/>
                </a:lnTo>
                <a:lnTo>
                  <a:pt x="186" y="0"/>
                </a:lnTo>
                <a:lnTo>
                  <a:pt x="207" y="0"/>
                </a:lnTo>
                <a:lnTo>
                  <a:pt x="248" y="21"/>
                </a:lnTo>
                <a:lnTo>
                  <a:pt x="269" y="62"/>
                </a:lnTo>
                <a:lnTo>
                  <a:pt x="295" y="225"/>
                </a:lnTo>
                <a:lnTo>
                  <a:pt x="310" y="352"/>
                </a:lnTo>
                <a:lnTo>
                  <a:pt x="331" y="517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8" name="Freeform 54"/>
          <p:cNvSpPr>
            <a:spLocks/>
          </p:cNvSpPr>
          <p:nvPr/>
        </p:nvSpPr>
        <p:spPr bwMode="auto">
          <a:xfrm>
            <a:off x="4217988" y="4938713"/>
            <a:ext cx="525462" cy="1049337"/>
          </a:xfrm>
          <a:custGeom>
            <a:avLst/>
            <a:gdLst>
              <a:gd name="T0" fmla="*/ 0 w 331"/>
              <a:gd name="T1" fmla="*/ 661 h 661"/>
              <a:gd name="T2" fmla="*/ 0 w 331"/>
              <a:gd name="T3" fmla="*/ 537 h 661"/>
              <a:gd name="T4" fmla="*/ 0 w 331"/>
              <a:gd name="T5" fmla="*/ 372 h 661"/>
              <a:gd name="T6" fmla="*/ 11 w 331"/>
              <a:gd name="T7" fmla="*/ 213 h 661"/>
              <a:gd name="T8" fmla="*/ 21 w 331"/>
              <a:gd name="T9" fmla="*/ 124 h 661"/>
              <a:gd name="T10" fmla="*/ 21 w 331"/>
              <a:gd name="T11" fmla="*/ 124 h 661"/>
              <a:gd name="T12" fmla="*/ 41 w 331"/>
              <a:gd name="T13" fmla="*/ 62 h 661"/>
              <a:gd name="T14" fmla="*/ 75 w 331"/>
              <a:gd name="T15" fmla="*/ 9 h 661"/>
              <a:gd name="T16" fmla="*/ 124 w 331"/>
              <a:gd name="T17" fmla="*/ 0 h 661"/>
              <a:gd name="T18" fmla="*/ 166 w 331"/>
              <a:gd name="T19" fmla="*/ 0 h 661"/>
              <a:gd name="T20" fmla="*/ 166 w 331"/>
              <a:gd name="T21" fmla="*/ 0 h 661"/>
              <a:gd name="T22" fmla="*/ 207 w 331"/>
              <a:gd name="T23" fmla="*/ 0 h 661"/>
              <a:gd name="T24" fmla="*/ 269 w 331"/>
              <a:gd name="T25" fmla="*/ 21 h 661"/>
              <a:gd name="T26" fmla="*/ 290 w 331"/>
              <a:gd name="T27" fmla="*/ 41 h 661"/>
              <a:gd name="T28" fmla="*/ 310 w 331"/>
              <a:gd name="T29" fmla="*/ 124 h 661"/>
              <a:gd name="T30" fmla="*/ 331 w 331"/>
              <a:gd name="T31" fmla="*/ 269 h 661"/>
              <a:gd name="T32" fmla="*/ 331 w 331"/>
              <a:gd name="T33" fmla="*/ 599 h 661"/>
              <a:gd name="T34" fmla="*/ 331 w 331"/>
              <a:gd name="T3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661">
                <a:moveTo>
                  <a:pt x="0" y="661"/>
                </a:moveTo>
                <a:lnTo>
                  <a:pt x="0" y="537"/>
                </a:lnTo>
                <a:lnTo>
                  <a:pt x="0" y="372"/>
                </a:lnTo>
                <a:lnTo>
                  <a:pt x="11" y="213"/>
                </a:lnTo>
                <a:lnTo>
                  <a:pt x="21" y="124"/>
                </a:lnTo>
                <a:lnTo>
                  <a:pt x="21" y="124"/>
                </a:lnTo>
                <a:lnTo>
                  <a:pt x="41" y="62"/>
                </a:lnTo>
                <a:lnTo>
                  <a:pt x="75" y="9"/>
                </a:lnTo>
                <a:lnTo>
                  <a:pt x="124" y="0"/>
                </a:lnTo>
                <a:lnTo>
                  <a:pt x="166" y="0"/>
                </a:lnTo>
                <a:lnTo>
                  <a:pt x="166" y="0"/>
                </a:lnTo>
                <a:lnTo>
                  <a:pt x="207" y="0"/>
                </a:lnTo>
                <a:lnTo>
                  <a:pt x="269" y="21"/>
                </a:lnTo>
                <a:lnTo>
                  <a:pt x="290" y="41"/>
                </a:lnTo>
                <a:lnTo>
                  <a:pt x="310" y="124"/>
                </a:lnTo>
                <a:lnTo>
                  <a:pt x="331" y="269"/>
                </a:lnTo>
                <a:lnTo>
                  <a:pt x="331" y="599"/>
                </a:lnTo>
                <a:lnTo>
                  <a:pt x="331" y="661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19" name="Freeform 55"/>
          <p:cNvSpPr>
            <a:spLocks/>
          </p:cNvSpPr>
          <p:nvPr/>
        </p:nvSpPr>
        <p:spPr bwMode="auto">
          <a:xfrm>
            <a:off x="3922713" y="4445000"/>
            <a:ext cx="295275" cy="295275"/>
          </a:xfrm>
          <a:custGeom>
            <a:avLst/>
            <a:gdLst>
              <a:gd name="T0" fmla="*/ 0 w 9"/>
              <a:gd name="T1" fmla="*/ 5 h 9"/>
              <a:gd name="T2" fmla="*/ 0 w 9"/>
              <a:gd name="T3" fmla="*/ 6 h 9"/>
              <a:gd name="T4" fmla="*/ 0 w 9"/>
              <a:gd name="T5" fmla="*/ 6 h 9"/>
              <a:gd name="T6" fmla="*/ 1 w 9"/>
              <a:gd name="T7" fmla="*/ 7 h 9"/>
              <a:gd name="T8" fmla="*/ 2 w 9"/>
              <a:gd name="T9" fmla="*/ 8 h 9"/>
              <a:gd name="T10" fmla="*/ 5 w 9"/>
              <a:gd name="T11" fmla="*/ 9 h 9"/>
              <a:gd name="T12" fmla="*/ 7 w 9"/>
              <a:gd name="T13" fmla="*/ 9 h 9"/>
              <a:gd name="T14" fmla="*/ 8 w 9"/>
              <a:gd name="T15" fmla="*/ 9 h 9"/>
              <a:gd name="T16" fmla="*/ 8 w 9"/>
              <a:gd name="T17" fmla="*/ 8 h 9"/>
              <a:gd name="T18" fmla="*/ 9 w 9"/>
              <a:gd name="T19" fmla="*/ 6 h 9"/>
              <a:gd name="T20" fmla="*/ 9 w 9"/>
              <a:gd name="T21" fmla="*/ 5 h 9"/>
              <a:gd name="T22" fmla="*/ 9 w 9"/>
              <a:gd name="T23" fmla="*/ 4 h 9"/>
              <a:gd name="T24" fmla="*/ 9 w 9"/>
              <a:gd name="T25" fmla="*/ 2 h 9"/>
              <a:gd name="T26" fmla="*/ 8 w 9"/>
              <a:gd name="T27" fmla="*/ 1 h 9"/>
              <a:gd name="T28" fmla="*/ 7 w 9"/>
              <a:gd name="T29" fmla="*/ 0 h 9"/>
              <a:gd name="T30" fmla="*/ 5 w 9"/>
              <a:gd name="T31" fmla="*/ 0 h 9"/>
              <a:gd name="T32" fmla="*/ 4 w 9"/>
              <a:gd name="T33" fmla="*/ 1 h 9"/>
              <a:gd name="T34" fmla="*/ 3 w 9"/>
              <a:gd name="T35" fmla="*/ 2 h 9"/>
              <a:gd name="T36" fmla="*/ 1 w 9"/>
              <a:gd name="T37" fmla="*/ 2 h 9"/>
              <a:gd name="T38" fmla="*/ 0 w 9"/>
              <a:gd name="T39" fmla="*/ 3 h 9"/>
              <a:gd name="T40" fmla="*/ 0 w 9"/>
              <a:gd name="T4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" h="9">
                <a:moveTo>
                  <a:pt x="0" y="5"/>
                </a:moveTo>
                <a:lnTo>
                  <a:pt x="0" y="6"/>
                </a:lnTo>
                <a:lnTo>
                  <a:pt x="0" y="6"/>
                </a:lnTo>
                <a:lnTo>
                  <a:pt x="1" y="7"/>
                </a:lnTo>
                <a:lnTo>
                  <a:pt x="2" y="8"/>
                </a:lnTo>
                <a:lnTo>
                  <a:pt x="5" y="9"/>
                </a:lnTo>
                <a:lnTo>
                  <a:pt x="7" y="9"/>
                </a:lnTo>
                <a:lnTo>
                  <a:pt x="8" y="9"/>
                </a:lnTo>
                <a:lnTo>
                  <a:pt x="8" y="8"/>
                </a:lnTo>
                <a:lnTo>
                  <a:pt x="9" y="6"/>
                </a:lnTo>
                <a:lnTo>
                  <a:pt x="9" y="5"/>
                </a:lnTo>
                <a:lnTo>
                  <a:pt x="9" y="4"/>
                </a:lnTo>
                <a:lnTo>
                  <a:pt x="9" y="2"/>
                </a:lnTo>
                <a:lnTo>
                  <a:pt x="8" y="1"/>
                </a:lnTo>
                <a:lnTo>
                  <a:pt x="7" y="0"/>
                </a:lnTo>
                <a:lnTo>
                  <a:pt x="5" y="0"/>
                </a:lnTo>
                <a:lnTo>
                  <a:pt x="4" y="1"/>
                </a:lnTo>
                <a:lnTo>
                  <a:pt x="3" y="2"/>
                </a:lnTo>
                <a:lnTo>
                  <a:pt x="1" y="2"/>
                </a:lnTo>
                <a:lnTo>
                  <a:pt x="0" y="3"/>
                </a:lnTo>
                <a:lnTo>
                  <a:pt x="0" y="5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0" name="Freeform 56"/>
          <p:cNvSpPr>
            <a:spLocks/>
          </p:cNvSpPr>
          <p:nvPr/>
        </p:nvSpPr>
        <p:spPr bwMode="auto">
          <a:xfrm>
            <a:off x="3922713" y="4511675"/>
            <a:ext cx="263525" cy="196850"/>
          </a:xfrm>
          <a:custGeom>
            <a:avLst/>
            <a:gdLst>
              <a:gd name="T0" fmla="*/ 0 w 8"/>
              <a:gd name="T1" fmla="*/ 2 h 6"/>
              <a:gd name="T2" fmla="*/ 2 w 8"/>
              <a:gd name="T3" fmla="*/ 1 h 6"/>
              <a:gd name="T4" fmla="*/ 4 w 8"/>
              <a:gd name="T5" fmla="*/ 0 h 6"/>
              <a:gd name="T6" fmla="*/ 5 w 8"/>
              <a:gd name="T7" fmla="*/ 0 h 6"/>
              <a:gd name="T8" fmla="*/ 7 w 8"/>
              <a:gd name="T9" fmla="*/ 0 h 6"/>
              <a:gd name="T10" fmla="*/ 8 w 8"/>
              <a:gd name="T11" fmla="*/ 2 h 6"/>
              <a:gd name="T12" fmla="*/ 7 w 8"/>
              <a:gd name="T13" fmla="*/ 4 h 6"/>
              <a:gd name="T14" fmla="*/ 7 w 8"/>
              <a:gd name="T15" fmla="*/ 6 h 6"/>
              <a:gd name="T16" fmla="*/ 5 w 8"/>
              <a:gd name="T17" fmla="*/ 6 h 6"/>
              <a:gd name="T18" fmla="*/ 4 w 8"/>
              <a:gd name="T19" fmla="*/ 6 h 6"/>
              <a:gd name="T20" fmla="*/ 2 w 8"/>
              <a:gd name="T21" fmla="*/ 5 h 6"/>
              <a:gd name="T22" fmla="*/ 1 w 8"/>
              <a:gd name="T23" fmla="*/ 4 h 6"/>
              <a:gd name="T24" fmla="*/ 0 w 8"/>
              <a:gd name="T25" fmla="*/ 4 h 6"/>
              <a:gd name="T26" fmla="*/ 0 w 8"/>
              <a:gd name="T27" fmla="*/ 3 h 6"/>
              <a:gd name="T28" fmla="*/ 0 w 8"/>
              <a:gd name="T2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" h="6">
                <a:moveTo>
                  <a:pt x="0" y="2"/>
                </a:moveTo>
                <a:lnTo>
                  <a:pt x="2" y="1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8" y="2"/>
                </a:lnTo>
                <a:lnTo>
                  <a:pt x="7" y="4"/>
                </a:lnTo>
                <a:lnTo>
                  <a:pt x="7" y="6"/>
                </a:lnTo>
                <a:lnTo>
                  <a:pt x="5" y="6"/>
                </a:lnTo>
                <a:lnTo>
                  <a:pt x="4" y="6"/>
                </a:lnTo>
                <a:lnTo>
                  <a:pt x="2" y="5"/>
                </a:lnTo>
                <a:lnTo>
                  <a:pt x="1" y="4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1" name="Freeform 57"/>
          <p:cNvSpPr>
            <a:spLocks/>
          </p:cNvSpPr>
          <p:nvPr/>
        </p:nvSpPr>
        <p:spPr bwMode="auto">
          <a:xfrm>
            <a:off x="3987800" y="4576763"/>
            <a:ext cx="131763" cy="65087"/>
          </a:xfrm>
          <a:custGeom>
            <a:avLst/>
            <a:gdLst>
              <a:gd name="T0" fmla="*/ 0 w 4"/>
              <a:gd name="T1" fmla="*/ 0 h 2"/>
              <a:gd name="T2" fmla="*/ 1 w 4"/>
              <a:gd name="T3" fmla="*/ 0 h 2"/>
              <a:gd name="T4" fmla="*/ 2 w 4"/>
              <a:gd name="T5" fmla="*/ 0 h 2"/>
              <a:gd name="T6" fmla="*/ 3 w 4"/>
              <a:gd name="T7" fmla="*/ 0 h 2"/>
              <a:gd name="T8" fmla="*/ 4 w 4"/>
              <a:gd name="T9" fmla="*/ 1 h 2"/>
              <a:gd name="T10" fmla="*/ 3 w 4"/>
              <a:gd name="T11" fmla="*/ 2 h 2"/>
              <a:gd name="T12" fmla="*/ 2 w 4"/>
              <a:gd name="T13" fmla="*/ 2 h 2"/>
              <a:gd name="T14" fmla="*/ 1 w 4"/>
              <a:gd name="T15" fmla="*/ 2 h 2"/>
              <a:gd name="T16" fmla="*/ 0 w 4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4" y="1"/>
                </a:lnTo>
                <a:lnTo>
                  <a:pt x="3" y="2"/>
                </a:lnTo>
                <a:lnTo>
                  <a:pt x="2" y="2"/>
                </a:lnTo>
                <a:lnTo>
                  <a:pt x="1" y="2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2" name="Freeform 58"/>
          <p:cNvSpPr>
            <a:spLocks/>
          </p:cNvSpPr>
          <p:nvPr/>
        </p:nvSpPr>
        <p:spPr bwMode="auto">
          <a:xfrm>
            <a:off x="4776788" y="4478338"/>
            <a:ext cx="261937" cy="261937"/>
          </a:xfrm>
          <a:custGeom>
            <a:avLst/>
            <a:gdLst>
              <a:gd name="T0" fmla="*/ 8 w 8"/>
              <a:gd name="T1" fmla="*/ 4 h 8"/>
              <a:gd name="T2" fmla="*/ 8 w 8"/>
              <a:gd name="T3" fmla="*/ 5 h 8"/>
              <a:gd name="T4" fmla="*/ 8 w 8"/>
              <a:gd name="T5" fmla="*/ 6 h 8"/>
              <a:gd name="T6" fmla="*/ 7 w 8"/>
              <a:gd name="T7" fmla="*/ 6 h 8"/>
              <a:gd name="T8" fmla="*/ 6 w 8"/>
              <a:gd name="T9" fmla="*/ 7 h 8"/>
              <a:gd name="T10" fmla="*/ 4 w 8"/>
              <a:gd name="T11" fmla="*/ 8 h 8"/>
              <a:gd name="T12" fmla="*/ 1 w 8"/>
              <a:gd name="T13" fmla="*/ 8 h 8"/>
              <a:gd name="T14" fmla="*/ 1 w 8"/>
              <a:gd name="T15" fmla="*/ 8 h 8"/>
              <a:gd name="T16" fmla="*/ 0 w 8"/>
              <a:gd name="T17" fmla="*/ 7 h 8"/>
              <a:gd name="T18" fmla="*/ 0 w 8"/>
              <a:gd name="T19" fmla="*/ 6 h 8"/>
              <a:gd name="T20" fmla="*/ 0 w 8"/>
              <a:gd name="T21" fmla="*/ 4 h 8"/>
              <a:gd name="T22" fmla="*/ 0 w 8"/>
              <a:gd name="T23" fmla="*/ 3 h 8"/>
              <a:gd name="T24" fmla="*/ 0 w 8"/>
              <a:gd name="T25" fmla="*/ 2 h 8"/>
              <a:gd name="T26" fmla="*/ 0 w 8"/>
              <a:gd name="T27" fmla="*/ 0 h 8"/>
              <a:gd name="T28" fmla="*/ 1 w 8"/>
              <a:gd name="T29" fmla="*/ 0 h 8"/>
              <a:gd name="T30" fmla="*/ 3 w 8"/>
              <a:gd name="T31" fmla="*/ 0 h 8"/>
              <a:gd name="T32" fmla="*/ 5 w 8"/>
              <a:gd name="T33" fmla="*/ 1 h 8"/>
              <a:gd name="T34" fmla="*/ 6 w 8"/>
              <a:gd name="T35" fmla="*/ 1 h 8"/>
              <a:gd name="T36" fmla="*/ 7 w 8"/>
              <a:gd name="T37" fmla="*/ 2 h 8"/>
              <a:gd name="T38" fmla="*/ 8 w 8"/>
              <a:gd name="T39" fmla="*/ 3 h 8"/>
              <a:gd name="T40" fmla="*/ 8 w 8"/>
              <a:gd name="T4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" h="8">
                <a:moveTo>
                  <a:pt x="8" y="4"/>
                </a:move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6" y="7"/>
                </a:lnTo>
                <a:lnTo>
                  <a:pt x="4" y="8"/>
                </a:lnTo>
                <a:lnTo>
                  <a:pt x="1" y="8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3" y="0"/>
                </a:lnTo>
                <a:lnTo>
                  <a:pt x="5" y="1"/>
                </a:lnTo>
                <a:lnTo>
                  <a:pt x="6" y="1"/>
                </a:lnTo>
                <a:lnTo>
                  <a:pt x="7" y="2"/>
                </a:lnTo>
                <a:lnTo>
                  <a:pt x="8" y="3"/>
                </a:lnTo>
                <a:lnTo>
                  <a:pt x="8" y="4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3" name="Freeform 59"/>
          <p:cNvSpPr>
            <a:spLocks/>
          </p:cNvSpPr>
          <p:nvPr/>
        </p:nvSpPr>
        <p:spPr bwMode="auto">
          <a:xfrm>
            <a:off x="4808538" y="4511675"/>
            <a:ext cx="230187" cy="196850"/>
          </a:xfrm>
          <a:custGeom>
            <a:avLst/>
            <a:gdLst>
              <a:gd name="T0" fmla="*/ 7 w 7"/>
              <a:gd name="T1" fmla="*/ 2 h 6"/>
              <a:gd name="T2" fmla="*/ 6 w 7"/>
              <a:gd name="T3" fmla="*/ 1 h 6"/>
              <a:gd name="T4" fmla="*/ 4 w 7"/>
              <a:gd name="T5" fmla="*/ 0 h 6"/>
              <a:gd name="T6" fmla="*/ 2 w 7"/>
              <a:gd name="T7" fmla="*/ 0 h 6"/>
              <a:gd name="T8" fmla="*/ 1 w 7"/>
              <a:gd name="T9" fmla="*/ 0 h 6"/>
              <a:gd name="T10" fmla="*/ 0 w 7"/>
              <a:gd name="T11" fmla="*/ 2 h 6"/>
              <a:gd name="T12" fmla="*/ 0 w 7"/>
              <a:gd name="T13" fmla="*/ 5 h 6"/>
              <a:gd name="T14" fmla="*/ 1 w 7"/>
              <a:gd name="T15" fmla="*/ 6 h 6"/>
              <a:gd name="T16" fmla="*/ 2 w 7"/>
              <a:gd name="T17" fmla="*/ 6 h 6"/>
              <a:gd name="T18" fmla="*/ 4 w 7"/>
              <a:gd name="T19" fmla="*/ 6 h 6"/>
              <a:gd name="T20" fmla="*/ 5 w 7"/>
              <a:gd name="T21" fmla="*/ 5 h 6"/>
              <a:gd name="T22" fmla="*/ 6 w 7"/>
              <a:gd name="T23" fmla="*/ 4 h 6"/>
              <a:gd name="T24" fmla="*/ 7 w 7"/>
              <a:gd name="T25" fmla="*/ 4 h 6"/>
              <a:gd name="T26" fmla="*/ 7 w 7"/>
              <a:gd name="T27" fmla="*/ 3 h 6"/>
              <a:gd name="T28" fmla="*/ 7 w 7"/>
              <a:gd name="T2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" h="6">
                <a:moveTo>
                  <a:pt x="7" y="2"/>
                </a:moveTo>
                <a:lnTo>
                  <a:pt x="6" y="1"/>
                </a:lnTo>
                <a:lnTo>
                  <a:pt x="4" y="0"/>
                </a:lnTo>
                <a:lnTo>
                  <a:pt x="2" y="0"/>
                </a:lnTo>
                <a:lnTo>
                  <a:pt x="1" y="0"/>
                </a:lnTo>
                <a:lnTo>
                  <a:pt x="0" y="2"/>
                </a:lnTo>
                <a:lnTo>
                  <a:pt x="0" y="5"/>
                </a:lnTo>
                <a:lnTo>
                  <a:pt x="1" y="6"/>
                </a:lnTo>
                <a:lnTo>
                  <a:pt x="2" y="6"/>
                </a:lnTo>
                <a:lnTo>
                  <a:pt x="4" y="6"/>
                </a:lnTo>
                <a:lnTo>
                  <a:pt x="5" y="5"/>
                </a:lnTo>
                <a:lnTo>
                  <a:pt x="6" y="4"/>
                </a:lnTo>
                <a:lnTo>
                  <a:pt x="7" y="4"/>
                </a:lnTo>
                <a:lnTo>
                  <a:pt x="7" y="3"/>
                </a:lnTo>
                <a:lnTo>
                  <a:pt x="7" y="2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4" name="Freeform 60"/>
          <p:cNvSpPr>
            <a:spLocks/>
          </p:cNvSpPr>
          <p:nvPr/>
        </p:nvSpPr>
        <p:spPr bwMode="auto">
          <a:xfrm>
            <a:off x="4875213" y="4576763"/>
            <a:ext cx="98425" cy="65087"/>
          </a:xfrm>
          <a:custGeom>
            <a:avLst/>
            <a:gdLst>
              <a:gd name="T0" fmla="*/ 3 w 3"/>
              <a:gd name="T1" fmla="*/ 1 h 2"/>
              <a:gd name="T2" fmla="*/ 3 w 3"/>
              <a:gd name="T3" fmla="*/ 0 h 2"/>
              <a:gd name="T4" fmla="*/ 1 w 3"/>
              <a:gd name="T5" fmla="*/ 0 h 2"/>
              <a:gd name="T6" fmla="*/ 0 w 3"/>
              <a:gd name="T7" fmla="*/ 0 h 2"/>
              <a:gd name="T8" fmla="*/ 0 w 3"/>
              <a:gd name="T9" fmla="*/ 1 h 2"/>
              <a:gd name="T10" fmla="*/ 0 w 3"/>
              <a:gd name="T11" fmla="*/ 2 h 2"/>
              <a:gd name="T12" fmla="*/ 1 w 3"/>
              <a:gd name="T13" fmla="*/ 2 h 2"/>
              <a:gd name="T14" fmla="*/ 3 w 3"/>
              <a:gd name="T15" fmla="*/ 2 h 2"/>
              <a:gd name="T16" fmla="*/ 3 w 3"/>
              <a:gd name="T1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2">
                <a:moveTo>
                  <a:pt x="3" y="1"/>
                </a:moveTo>
                <a:lnTo>
                  <a:pt x="3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0" y="2"/>
                </a:lnTo>
                <a:lnTo>
                  <a:pt x="1" y="2"/>
                </a:lnTo>
                <a:lnTo>
                  <a:pt x="3" y="2"/>
                </a:lnTo>
                <a:lnTo>
                  <a:pt x="3" y="1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5" name="Freeform 61"/>
          <p:cNvSpPr>
            <a:spLocks/>
          </p:cNvSpPr>
          <p:nvPr/>
        </p:nvSpPr>
        <p:spPr bwMode="auto">
          <a:xfrm>
            <a:off x="4383088" y="4511675"/>
            <a:ext cx="196850" cy="196850"/>
          </a:xfrm>
          <a:custGeom>
            <a:avLst/>
            <a:gdLst>
              <a:gd name="T0" fmla="*/ 0 w 6"/>
              <a:gd name="T1" fmla="*/ 3 h 6"/>
              <a:gd name="T2" fmla="*/ 0 w 6"/>
              <a:gd name="T3" fmla="*/ 2 h 6"/>
              <a:gd name="T4" fmla="*/ 1 w 6"/>
              <a:gd name="T5" fmla="*/ 1 h 6"/>
              <a:gd name="T6" fmla="*/ 2 w 6"/>
              <a:gd name="T7" fmla="*/ 0 h 6"/>
              <a:gd name="T8" fmla="*/ 3 w 6"/>
              <a:gd name="T9" fmla="*/ 0 h 6"/>
              <a:gd name="T10" fmla="*/ 4 w 6"/>
              <a:gd name="T11" fmla="*/ 0 h 6"/>
              <a:gd name="T12" fmla="*/ 5 w 6"/>
              <a:gd name="T13" fmla="*/ 1 h 6"/>
              <a:gd name="T14" fmla="*/ 6 w 6"/>
              <a:gd name="T15" fmla="*/ 2 h 6"/>
              <a:gd name="T16" fmla="*/ 6 w 6"/>
              <a:gd name="T17" fmla="*/ 3 h 6"/>
              <a:gd name="T18" fmla="*/ 6 w 6"/>
              <a:gd name="T19" fmla="*/ 4 h 6"/>
              <a:gd name="T20" fmla="*/ 5 w 6"/>
              <a:gd name="T21" fmla="*/ 5 h 6"/>
              <a:gd name="T22" fmla="*/ 4 w 6"/>
              <a:gd name="T23" fmla="*/ 6 h 6"/>
              <a:gd name="T24" fmla="*/ 3 w 6"/>
              <a:gd name="T25" fmla="*/ 6 h 6"/>
              <a:gd name="T26" fmla="*/ 2 w 6"/>
              <a:gd name="T27" fmla="*/ 6 h 6"/>
              <a:gd name="T28" fmla="*/ 1 w 6"/>
              <a:gd name="T29" fmla="*/ 5 h 6"/>
              <a:gd name="T30" fmla="*/ 0 w 6"/>
              <a:gd name="T31" fmla="*/ 4 h 6"/>
              <a:gd name="T32" fmla="*/ 0 w 6"/>
              <a:gd name="T3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" h="6">
                <a:moveTo>
                  <a:pt x="0" y="3"/>
                </a:move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3" y="0"/>
                </a:lnTo>
                <a:lnTo>
                  <a:pt x="4" y="0"/>
                </a:lnTo>
                <a:lnTo>
                  <a:pt x="5" y="1"/>
                </a:lnTo>
                <a:lnTo>
                  <a:pt x="6" y="2"/>
                </a:lnTo>
                <a:lnTo>
                  <a:pt x="6" y="3"/>
                </a:lnTo>
                <a:lnTo>
                  <a:pt x="6" y="4"/>
                </a:lnTo>
                <a:lnTo>
                  <a:pt x="5" y="5"/>
                </a:lnTo>
                <a:lnTo>
                  <a:pt x="4" y="6"/>
                </a:lnTo>
                <a:lnTo>
                  <a:pt x="3" y="6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0" y="3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6" name="Freeform 62"/>
          <p:cNvSpPr>
            <a:spLocks/>
          </p:cNvSpPr>
          <p:nvPr/>
        </p:nvSpPr>
        <p:spPr bwMode="auto">
          <a:xfrm>
            <a:off x="4316413" y="4445000"/>
            <a:ext cx="328612" cy="328613"/>
          </a:xfrm>
          <a:custGeom>
            <a:avLst/>
            <a:gdLst>
              <a:gd name="T0" fmla="*/ 0 w 10"/>
              <a:gd name="T1" fmla="*/ 5 h 10"/>
              <a:gd name="T2" fmla="*/ 0 w 10"/>
              <a:gd name="T3" fmla="*/ 3 h 10"/>
              <a:gd name="T4" fmla="*/ 1 w 10"/>
              <a:gd name="T5" fmla="*/ 1 h 10"/>
              <a:gd name="T6" fmla="*/ 3 w 10"/>
              <a:gd name="T7" fmla="*/ 0 h 10"/>
              <a:gd name="T8" fmla="*/ 5 w 10"/>
              <a:gd name="T9" fmla="*/ 0 h 10"/>
              <a:gd name="T10" fmla="*/ 7 w 10"/>
              <a:gd name="T11" fmla="*/ 0 h 10"/>
              <a:gd name="T12" fmla="*/ 9 w 10"/>
              <a:gd name="T13" fmla="*/ 1 h 10"/>
              <a:gd name="T14" fmla="*/ 10 w 10"/>
              <a:gd name="T15" fmla="*/ 3 h 10"/>
              <a:gd name="T16" fmla="*/ 10 w 10"/>
              <a:gd name="T17" fmla="*/ 5 h 10"/>
              <a:gd name="T18" fmla="*/ 10 w 10"/>
              <a:gd name="T19" fmla="*/ 7 h 10"/>
              <a:gd name="T20" fmla="*/ 9 w 10"/>
              <a:gd name="T21" fmla="*/ 9 h 10"/>
              <a:gd name="T22" fmla="*/ 7 w 10"/>
              <a:gd name="T23" fmla="*/ 10 h 10"/>
              <a:gd name="T24" fmla="*/ 5 w 10"/>
              <a:gd name="T25" fmla="*/ 10 h 10"/>
              <a:gd name="T26" fmla="*/ 3 w 10"/>
              <a:gd name="T27" fmla="*/ 10 h 10"/>
              <a:gd name="T28" fmla="*/ 1 w 10"/>
              <a:gd name="T29" fmla="*/ 9 h 10"/>
              <a:gd name="T30" fmla="*/ 0 w 10"/>
              <a:gd name="T31" fmla="*/ 7 h 10"/>
              <a:gd name="T32" fmla="*/ 0 w 10"/>
              <a:gd name="T33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10">
                <a:moveTo>
                  <a:pt x="0" y="5"/>
                </a:move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7"/>
                </a:lnTo>
                <a:lnTo>
                  <a:pt x="9" y="9"/>
                </a:lnTo>
                <a:lnTo>
                  <a:pt x="7" y="10"/>
                </a:lnTo>
                <a:lnTo>
                  <a:pt x="5" y="10"/>
                </a:lnTo>
                <a:lnTo>
                  <a:pt x="3" y="10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7" name="Freeform 63"/>
          <p:cNvSpPr>
            <a:spLocks/>
          </p:cNvSpPr>
          <p:nvPr/>
        </p:nvSpPr>
        <p:spPr bwMode="auto">
          <a:xfrm>
            <a:off x="4513263" y="4379913"/>
            <a:ext cx="196850" cy="427037"/>
          </a:xfrm>
          <a:custGeom>
            <a:avLst/>
            <a:gdLst>
              <a:gd name="T0" fmla="*/ 0 w 6"/>
              <a:gd name="T1" fmla="*/ 0 h 13"/>
              <a:gd name="T2" fmla="*/ 2 w 6"/>
              <a:gd name="T3" fmla="*/ 1 h 13"/>
              <a:gd name="T4" fmla="*/ 4 w 6"/>
              <a:gd name="T5" fmla="*/ 2 h 13"/>
              <a:gd name="T6" fmla="*/ 6 w 6"/>
              <a:gd name="T7" fmla="*/ 4 h 13"/>
              <a:gd name="T8" fmla="*/ 6 w 6"/>
              <a:gd name="T9" fmla="*/ 7 h 13"/>
              <a:gd name="T10" fmla="*/ 6 w 6"/>
              <a:gd name="T11" fmla="*/ 9 h 13"/>
              <a:gd name="T12" fmla="*/ 4 w 6"/>
              <a:gd name="T13" fmla="*/ 12 h 13"/>
              <a:gd name="T14" fmla="*/ 2 w 6"/>
              <a:gd name="T15" fmla="*/ 13 h 13"/>
              <a:gd name="T16" fmla="*/ 0 w 6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3">
                <a:moveTo>
                  <a:pt x="0" y="0"/>
                </a:moveTo>
                <a:lnTo>
                  <a:pt x="2" y="1"/>
                </a:lnTo>
                <a:lnTo>
                  <a:pt x="4" y="2"/>
                </a:lnTo>
                <a:lnTo>
                  <a:pt x="6" y="4"/>
                </a:lnTo>
                <a:lnTo>
                  <a:pt x="6" y="7"/>
                </a:lnTo>
                <a:lnTo>
                  <a:pt x="6" y="9"/>
                </a:lnTo>
                <a:lnTo>
                  <a:pt x="4" y="12"/>
                </a:lnTo>
                <a:lnTo>
                  <a:pt x="2" y="13"/>
                </a:lnTo>
                <a:lnTo>
                  <a:pt x="0" y="13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8" name="Freeform 64"/>
          <p:cNvSpPr>
            <a:spLocks/>
          </p:cNvSpPr>
          <p:nvPr/>
        </p:nvSpPr>
        <p:spPr bwMode="auto">
          <a:xfrm>
            <a:off x="4251325" y="4379913"/>
            <a:ext cx="261938" cy="427037"/>
          </a:xfrm>
          <a:custGeom>
            <a:avLst/>
            <a:gdLst>
              <a:gd name="T0" fmla="*/ 8 w 8"/>
              <a:gd name="T1" fmla="*/ 13 h 13"/>
              <a:gd name="T2" fmla="*/ 7 w 8"/>
              <a:gd name="T3" fmla="*/ 13 h 13"/>
              <a:gd name="T4" fmla="*/ 4 w 8"/>
              <a:gd name="T5" fmla="*/ 13 h 13"/>
              <a:gd name="T6" fmla="*/ 2 w 8"/>
              <a:gd name="T7" fmla="*/ 12 h 13"/>
              <a:gd name="T8" fmla="*/ 1 w 8"/>
              <a:gd name="T9" fmla="*/ 9 h 13"/>
              <a:gd name="T10" fmla="*/ 0 w 8"/>
              <a:gd name="T11" fmla="*/ 7 h 13"/>
              <a:gd name="T12" fmla="*/ 1 w 8"/>
              <a:gd name="T13" fmla="*/ 4 h 13"/>
              <a:gd name="T14" fmla="*/ 2 w 8"/>
              <a:gd name="T15" fmla="*/ 2 h 13"/>
              <a:gd name="T16" fmla="*/ 4 w 8"/>
              <a:gd name="T17" fmla="*/ 1 h 13"/>
              <a:gd name="T18" fmla="*/ 7 w 8"/>
              <a:gd name="T19" fmla="*/ 0 h 13"/>
              <a:gd name="T20" fmla="*/ 8 w 8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3">
                <a:moveTo>
                  <a:pt x="8" y="13"/>
                </a:moveTo>
                <a:lnTo>
                  <a:pt x="7" y="13"/>
                </a:lnTo>
                <a:lnTo>
                  <a:pt x="4" y="13"/>
                </a:lnTo>
                <a:lnTo>
                  <a:pt x="2" y="12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7" y="0"/>
                </a:lnTo>
                <a:lnTo>
                  <a:pt x="8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29" name="Freeform 65"/>
          <p:cNvSpPr>
            <a:spLocks/>
          </p:cNvSpPr>
          <p:nvPr/>
        </p:nvSpPr>
        <p:spPr bwMode="auto">
          <a:xfrm flipV="1">
            <a:off x="4902200" y="3224213"/>
            <a:ext cx="1641475" cy="1147762"/>
          </a:xfrm>
          <a:custGeom>
            <a:avLst/>
            <a:gdLst>
              <a:gd name="T0" fmla="*/ 0 w 50"/>
              <a:gd name="T1" fmla="*/ 35 h 35"/>
              <a:gd name="T2" fmla="*/ 1 w 50"/>
              <a:gd name="T3" fmla="*/ 30 h 35"/>
              <a:gd name="T4" fmla="*/ 2 w 50"/>
              <a:gd name="T5" fmla="*/ 24 h 35"/>
              <a:gd name="T6" fmla="*/ 5 w 50"/>
              <a:gd name="T7" fmla="*/ 18 h 35"/>
              <a:gd name="T8" fmla="*/ 10 w 50"/>
              <a:gd name="T9" fmla="*/ 13 h 35"/>
              <a:gd name="T10" fmla="*/ 16 w 50"/>
              <a:gd name="T11" fmla="*/ 8 h 35"/>
              <a:gd name="T12" fmla="*/ 25 w 50"/>
              <a:gd name="T13" fmla="*/ 4 h 35"/>
              <a:gd name="T14" fmla="*/ 36 w 50"/>
              <a:gd name="T15" fmla="*/ 1 h 35"/>
              <a:gd name="T16" fmla="*/ 50 w 50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5">
                <a:moveTo>
                  <a:pt x="0" y="35"/>
                </a:moveTo>
                <a:lnTo>
                  <a:pt x="1" y="30"/>
                </a:lnTo>
                <a:lnTo>
                  <a:pt x="2" y="24"/>
                </a:lnTo>
                <a:lnTo>
                  <a:pt x="5" y="18"/>
                </a:lnTo>
                <a:lnTo>
                  <a:pt x="10" y="13"/>
                </a:lnTo>
                <a:lnTo>
                  <a:pt x="16" y="8"/>
                </a:lnTo>
                <a:lnTo>
                  <a:pt x="25" y="4"/>
                </a:lnTo>
                <a:lnTo>
                  <a:pt x="36" y="1"/>
                </a:lnTo>
                <a:lnTo>
                  <a:pt x="5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31" name="Freeform 67"/>
          <p:cNvSpPr>
            <a:spLocks/>
          </p:cNvSpPr>
          <p:nvPr/>
        </p:nvSpPr>
        <p:spPr bwMode="auto">
          <a:xfrm>
            <a:off x="4776788" y="3224213"/>
            <a:ext cx="1771650" cy="1312862"/>
          </a:xfrm>
          <a:custGeom>
            <a:avLst/>
            <a:gdLst>
              <a:gd name="T0" fmla="*/ 1116 w 1116"/>
              <a:gd name="T1" fmla="*/ 827 h 827"/>
              <a:gd name="T2" fmla="*/ 1054 w 1116"/>
              <a:gd name="T3" fmla="*/ 827 h 827"/>
              <a:gd name="T4" fmla="*/ 955 w 1116"/>
              <a:gd name="T5" fmla="*/ 821 h 827"/>
              <a:gd name="T6" fmla="*/ 723 w 1116"/>
              <a:gd name="T7" fmla="*/ 806 h 827"/>
              <a:gd name="T8" fmla="*/ 475 w 1116"/>
              <a:gd name="T9" fmla="*/ 786 h 827"/>
              <a:gd name="T10" fmla="*/ 331 w 1116"/>
              <a:gd name="T11" fmla="*/ 765 h 827"/>
              <a:gd name="T12" fmla="*/ 275 w 1116"/>
              <a:gd name="T13" fmla="*/ 741 h 827"/>
              <a:gd name="T14" fmla="*/ 207 w 1116"/>
              <a:gd name="T15" fmla="*/ 703 h 827"/>
              <a:gd name="T16" fmla="*/ 103 w 1116"/>
              <a:gd name="T17" fmla="*/ 600 h 827"/>
              <a:gd name="T18" fmla="*/ 83 w 1116"/>
              <a:gd name="T19" fmla="*/ 558 h 827"/>
              <a:gd name="T20" fmla="*/ 62 w 1116"/>
              <a:gd name="T21" fmla="*/ 496 h 827"/>
              <a:gd name="T22" fmla="*/ 41 w 1116"/>
              <a:gd name="T23" fmla="*/ 372 h 827"/>
              <a:gd name="T24" fmla="*/ 21 w 1116"/>
              <a:gd name="T25" fmla="*/ 207 h 827"/>
              <a:gd name="T26" fmla="*/ 0 w 1116"/>
              <a:gd name="T27" fmla="*/ 62 h 827"/>
              <a:gd name="T28" fmla="*/ 0 w 1116"/>
              <a:gd name="T29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6" h="827">
                <a:moveTo>
                  <a:pt x="1116" y="827"/>
                </a:moveTo>
                <a:lnTo>
                  <a:pt x="1054" y="827"/>
                </a:lnTo>
                <a:lnTo>
                  <a:pt x="955" y="821"/>
                </a:lnTo>
                <a:lnTo>
                  <a:pt x="723" y="806"/>
                </a:lnTo>
                <a:lnTo>
                  <a:pt x="475" y="786"/>
                </a:lnTo>
                <a:lnTo>
                  <a:pt x="331" y="765"/>
                </a:lnTo>
                <a:lnTo>
                  <a:pt x="275" y="741"/>
                </a:lnTo>
                <a:lnTo>
                  <a:pt x="207" y="703"/>
                </a:lnTo>
                <a:lnTo>
                  <a:pt x="103" y="600"/>
                </a:lnTo>
                <a:lnTo>
                  <a:pt x="83" y="558"/>
                </a:lnTo>
                <a:lnTo>
                  <a:pt x="62" y="496"/>
                </a:lnTo>
                <a:lnTo>
                  <a:pt x="41" y="372"/>
                </a:lnTo>
                <a:lnTo>
                  <a:pt x="21" y="207"/>
                </a:lnTo>
                <a:lnTo>
                  <a:pt x="0" y="62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32" name="Freeform 68"/>
          <p:cNvSpPr>
            <a:spLocks/>
          </p:cNvSpPr>
          <p:nvPr/>
        </p:nvSpPr>
        <p:spPr bwMode="auto">
          <a:xfrm flipH="1">
            <a:off x="2433638" y="4841875"/>
            <a:ext cx="1641475" cy="1147763"/>
          </a:xfrm>
          <a:custGeom>
            <a:avLst/>
            <a:gdLst>
              <a:gd name="T0" fmla="*/ 0 w 50"/>
              <a:gd name="T1" fmla="*/ 35 h 35"/>
              <a:gd name="T2" fmla="*/ 1 w 50"/>
              <a:gd name="T3" fmla="*/ 30 h 35"/>
              <a:gd name="T4" fmla="*/ 2 w 50"/>
              <a:gd name="T5" fmla="*/ 24 h 35"/>
              <a:gd name="T6" fmla="*/ 5 w 50"/>
              <a:gd name="T7" fmla="*/ 18 h 35"/>
              <a:gd name="T8" fmla="*/ 10 w 50"/>
              <a:gd name="T9" fmla="*/ 13 h 35"/>
              <a:gd name="T10" fmla="*/ 16 w 50"/>
              <a:gd name="T11" fmla="*/ 8 h 35"/>
              <a:gd name="T12" fmla="*/ 25 w 50"/>
              <a:gd name="T13" fmla="*/ 4 h 35"/>
              <a:gd name="T14" fmla="*/ 36 w 50"/>
              <a:gd name="T15" fmla="*/ 1 h 35"/>
              <a:gd name="T16" fmla="*/ 50 w 50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5">
                <a:moveTo>
                  <a:pt x="0" y="35"/>
                </a:moveTo>
                <a:lnTo>
                  <a:pt x="1" y="30"/>
                </a:lnTo>
                <a:lnTo>
                  <a:pt x="2" y="24"/>
                </a:lnTo>
                <a:lnTo>
                  <a:pt x="5" y="18"/>
                </a:lnTo>
                <a:lnTo>
                  <a:pt x="10" y="13"/>
                </a:lnTo>
                <a:lnTo>
                  <a:pt x="16" y="8"/>
                </a:lnTo>
                <a:lnTo>
                  <a:pt x="25" y="4"/>
                </a:lnTo>
                <a:lnTo>
                  <a:pt x="36" y="1"/>
                </a:lnTo>
                <a:lnTo>
                  <a:pt x="5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76933" name="Freeform 69"/>
          <p:cNvSpPr>
            <a:spLocks/>
          </p:cNvSpPr>
          <p:nvPr/>
        </p:nvSpPr>
        <p:spPr bwMode="auto">
          <a:xfrm flipH="1" flipV="1">
            <a:off x="2444750" y="3224213"/>
            <a:ext cx="1641475" cy="1147762"/>
          </a:xfrm>
          <a:custGeom>
            <a:avLst/>
            <a:gdLst>
              <a:gd name="T0" fmla="*/ 0 w 50"/>
              <a:gd name="T1" fmla="*/ 35 h 35"/>
              <a:gd name="T2" fmla="*/ 1 w 50"/>
              <a:gd name="T3" fmla="*/ 30 h 35"/>
              <a:gd name="T4" fmla="*/ 2 w 50"/>
              <a:gd name="T5" fmla="*/ 24 h 35"/>
              <a:gd name="T6" fmla="*/ 5 w 50"/>
              <a:gd name="T7" fmla="*/ 18 h 35"/>
              <a:gd name="T8" fmla="*/ 10 w 50"/>
              <a:gd name="T9" fmla="*/ 13 h 35"/>
              <a:gd name="T10" fmla="*/ 16 w 50"/>
              <a:gd name="T11" fmla="*/ 8 h 35"/>
              <a:gd name="T12" fmla="*/ 25 w 50"/>
              <a:gd name="T13" fmla="*/ 4 h 35"/>
              <a:gd name="T14" fmla="*/ 36 w 50"/>
              <a:gd name="T15" fmla="*/ 1 h 35"/>
              <a:gd name="T16" fmla="*/ 50 w 50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5">
                <a:moveTo>
                  <a:pt x="0" y="35"/>
                </a:moveTo>
                <a:lnTo>
                  <a:pt x="1" y="30"/>
                </a:lnTo>
                <a:lnTo>
                  <a:pt x="2" y="24"/>
                </a:lnTo>
                <a:lnTo>
                  <a:pt x="5" y="18"/>
                </a:lnTo>
                <a:lnTo>
                  <a:pt x="10" y="13"/>
                </a:lnTo>
                <a:lnTo>
                  <a:pt x="16" y="8"/>
                </a:lnTo>
                <a:lnTo>
                  <a:pt x="25" y="4"/>
                </a:lnTo>
                <a:lnTo>
                  <a:pt x="36" y="1"/>
                </a:lnTo>
                <a:lnTo>
                  <a:pt x="50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762852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Integrating Factors for Exactness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Can we multiply a non-exact equation by an integrating factors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to make it exact? That is, can we make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an exact differential equation? To achieve this goal,</a:t>
            </a:r>
            <a:br>
              <a:rPr lang="en-US" altLang="zh-TW" dirty="0"/>
            </a:b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must satisfy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</a:t>
            </a:r>
            <a:r>
              <a:rPr lang="en-US" altLang="zh-TW" i="1" dirty="0" err="1">
                <a:latin typeface="Times New Roman" pitchFamily="18" charset="0"/>
              </a:rPr>
              <a:t>M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i="1" baseline="-25000" dirty="0" err="1">
                <a:latin typeface="Times New Roman" pitchFamily="18" charset="0"/>
              </a:rPr>
              <a:t>y</a:t>
            </a:r>
            <a:r>
              <a:rPr lang="en-US" altLang="zh-TW" i="1" baseline="-25000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– 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+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i="1" baseline="-25000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 err="1">
                <a:latin typeface="Times New Roman" pitchFamily="18" charset="0"/>
              </a:rPr>
              <a:t>N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In practice, a proper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not easy to find unless it happens to be a function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or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alone. If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Symbol" panose="05050102010706020507" pitchFamily="18" charset="2"/>
              </a:rPr>
              <a:t>m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47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372349"/>
              </p:ext>
            </p:extLst>
          </p:nvPr>
        </p:nvGraphicFramePr>
        <p:xfrm>
          <a:off x="1115616" y="5253508"/>
          <a:ext cx="215582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5" name="方程式" r:id="rId3" imgW="1079280" imgH="419040" progId="Equation.3">
                  <p:embed/>
                </p:oleObj>
              </mc:Choice>
              <mc:Fallback>
                <p:oleObj name="方程式" r:id="rId3" imgW="1079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253508"/>
                        <a:ext cx="2155825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3419872" y="551723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sym typeface="Symbol"/>
              </a:rPr>
              <a:t> </a:t>
            </a:r>
            <a:r>
              <a:rPr lang="en-US" altLang="zh-TW" dirty="0">
                <a:sym typeface="Symbol"/>
              </a:rPr>
              <a:t>Separable equation if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M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–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N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)/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N</a:t>
            </a:r>
            <a:r>
              <a:rPr lang="en-US" altLang="zh-TW" dirty="0">
                <a:sym typeface="Symbol"/>
              </a:rPr>
              <a:t> contains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altLang="zh-TW" dirty="0">
                <a:sym typeface="Symbol"/>
              </a:rPr>
              <a:t> alone.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33082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Solution by Substitutions</a:t>
            </a:r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We can substitute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f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with </a:t>
            </a:r>
            <a:r>
              <a:rPr lang="en-US" altLang="zh-TW" i="1">
                <a:latin typeface="Times New Roman" pitchFamily="18" charset="0"/>
              </a:rPr>
              <a:t>y </a:t>
            </a:r>
            <a:r>
              <a:rPr lang="en-US" altLang="zh-TW">
                <a:latin typeface="Times New Roman" pitchFamily="18" charset="0"/>
              </a:rPr>
              <a:t>=</a:t>
            </a:r>
            <a:r>
              <a:rPr lang="en-US" altLang="zh-TW" i="1">
                <a:latin typeface="Times New Roman" pitchFamily="18" charset="0"/>
              </a:rPr>
              <a:t> 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where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/>
              <a:t> is a function of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, to solve for the solution.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By chain rule: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then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We can then solve for </a:t>
            </a:r>
            <a:r>
              <a:rPr lang="en-US" altLang="zh-TW" i="1">
                <a:latin typeface="Times New Roman" pitchFamily="18" charset="0"/>
              </a:rPr>
              <a:t>du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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the solution, then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g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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)).</a:t>
            </a:r>
          </a:p>
        </p:txBody>
      </p:sp>
      <p:graphicFrame>
        <p:nvGraphicFramePr>
          <p:cNvPr id="6778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398471"/>
              </p:ext>
            </p:extLst>
          </p:nvPr>
        </p:nvGraphicFramePr>
        <p:xfrm>
          <a:off x="3348038" y="2780928"/>
          <a:ext cx="34305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8" name="方程式" r:id="rId3" imgW="1714320" imgH="393480" progId="Equation.3">
                  <p:embed/>
                </p:oleObj>
              </mc:Choice>
              <mc:Fallback>
                <p:oleObj name="方程式" r:id="rId3" imgW="1714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2780928"/>
                        <a:ext cx="343058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70094"/>
              </p:ext>
            </p:extLst>
          </p:nvPr>
        </p:nvGraphicFramePr>
        <p:xfrm>
          <a:off x="2557463" y="3788990"/>
          <a:ext cx="45735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9" name="方程式" r:id="rId5" imgW="2286000" imgH="393480" progId="Equation.3">
                  <p:embed/>
                </p:oleObj>
              </mc:Choice>
              <mc:Fallback>
                <p:oleObj name="方程式" r:id="rId5" imgW="2286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3788990"/>
                        <a:ext cx="457358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98565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Homogeneous Equations (1/2)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 i="1" baseline="30000">
                <a:sym typeface="Symbol" pitchFamily="18" charset="2"/>
              </a:rPr>
              <a:t>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for some real number </a:t>
            </a:r>
            <a:r>
              <a:rPr lang="en-US" altLang="zh-TW" i="1">
                <a:sym typeface="Symbol" pitchFamily="18" charset="2"/>
              </a:rPr>
              <a:t></a:t>
            </a:r>
            <a:r>
              <a:rPr lang="en-US" altLang="zh-TW">
                <a:latin typeface="Times New Roman" pitchFamily="18" charset="0"/>
              </a:rPr>
              <a:t>,</a:t>
            </a:r>
            <a:r>
              <a:rPr lang="en-US" altLang="zh-TW"/>
              <a:t> then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said to be a homogeneous equation of degree </a:t>
            </a:r>
            <a:r>
              <a:rPr lang="en-US" altLang="zh-TW" i="1">
                <a:sym typeface="Symbol" pitchFamily="18" charset="2"/>
              </a:rPr>
              <a:t></a:t>
            </a:r>
            <a:r>
              <a:rPr lang="en-US" altLang="zh-TW"/>
              <a:t>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f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>
                <a:latin typeface="Times New Roman" pitchFamily="18" charset="0"/>
              </a:rPr>
              <a:t>＋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/>
              <a:t> is a homogeneous equation of degree </a:t>
            </a:r>
            <a:r>
              <a:rPr lang="en-US" altLang="zh-TW">
                <a:latin typeface="Times New Roman" pitchFamily="18" charset="0"/>
              </a:rPr>
              <a:t>3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pPr>
              <a:lnSpc>
                <a:spcPct val="90000"/>
              </a:lnSpc>
            </a:pPr>
            <a:r>
              <a:rPr lang="en-US" altLang="zh-TW"/>
              <a:t>Similarly, a first-order DE in differential form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                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＋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</a:t>
            </a:r>
            <a:r>
              <a:rPr lang="en-US" altLang="zh-TW" i="1">
                <a:latin typeface="Times New Roman" pitchFamily="18" charset="0"/>
              </a:rPr>
              <a:t> 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 = 0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is said to be homogeneous if both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 are homogeneous function of the same degree.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3031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Increasing/Decreasing of a Solution</a:t>
            </a:r>
          </a:p>
        </p:txBody>
      </p:sp>
      <p:sp>
        <p:nvSpPr>
          <p:cNvPr id="633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&gt; 0</a:t>
            </a:r>
            <a:r>
              <a:rPr lang="en-US" altLang="zh-TW"/>
              <a:t> for all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on the interval of definition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, then the differentiable function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increasing on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.</a:t>
            </a:r>
          </a:p>
          <a:p>
            <a:pPr>
              <a:buFont typeface="Wingdings" pitchFamily="2" charset="2"/>
              <a:buNone/>
            </a:pPr>
            <a:endParaRPr lang="en-US" altLang="zh-TW"/>
          </a:p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&lt; 0</a:t>
            </a:r>
            <a:r>
              <a:rPr lang="en-US" altLang="zh-TW"/>
              <a:t> for all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on the interval of definition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, then the differentiable function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decreasing on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23523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Homogeneous Equations (2/2)</a:t>
            </a:r>
            <a:endParaRPr lang="zh-TW" altLang="en-US"/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meaning of “homogeneous” here is different from the “homogeneous” in Sec. 2.3.</a:t>
            </a:r>
          </a:p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 are homogeneous functions of degree </a:t>
            </a:r>
            <a:r>
              <a:rPr lang="en-US" altLang="zh-TW" i="1">
                <a:sym typeface="Symbol" pitchFamily="18" charset="2"/>
              </a:rPr>
              <a:t></a:t>
            </a:r>
            <a:r>
              <a:rPr lang="en-US" altLang="zh-TW"/>
              <a:t>, we have: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30000">
                <a:sym typeface="Symbol" pitchFamily="18" charset="2"/>
              </a:rPr>
              <a:t>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(1,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 baseline="30000">
                <a:sym typeface="Symbol" pitchFamily="18" charset="2"/>
              </a:rPr>
              <a:t>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(1,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 =</a:t>
            </a:r>
            <a:r>
              <a:rPr lang="en-US" altLang="zh-TW" i="1">
                <a:latin typeface="Times New Roman" pitchFamily="18" charset="0"/>
              </a:rPr>
              <a:t> 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x</a:t>
            </a:r>
            <a:br>
              <a:rPr lang="en-US" altLang="zh-TW" i="1"/>
            </a:br>
            <a:r>
              <a:rPr lang="en-US" altLang="zh-TW"/>
              <a:t>and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30000">
                <a:sym typeface="Symbol" pitchFamily="18" charset="2"/>
              </a:rPr>
              <a:t></a:t>
            </a:r>
            <a:r>
              <a:rPr lang="en-US" altLang="zh-TW" i="1">
                <a:latin typeface="Times New Roman" pitchFamily="18" charset="0"/>
              </a:rPr>
              <a:t>M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, 1)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 baseline="30000">
                <a:sym typeface="Symbol" pitchFamily="18" charset="2"/>
              </a:rPr>
              <a:t>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v</a:t>
            </a:r>
            <a:r>
              <a:rPr lang="en-US" altLang="zh-TW">
                <a:latin typeface="Times New Roman" pitchFamily="18" charset="0"/>
              </a:rPr>
              <a:t>, 1)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v </a:t>
            </a:r>
            <a:r>
              <a:rPr lang="en-US" altLang="zh-TW">
                <a:latin typeface="Times New Roman" pitchFamily="18" charset="0"/>
              </a:rPr>
              <a:t>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y</a:t>
            </a:r>
            <a:endParaRPr lang="en-US" altLang="zh-TW"/>
          </a:p>
          <a:p>
            <a:r>
              <a:rPr lang="en-US" altLang="zh-TW"/>
              <a:t>We can turn a homogeneous equation into a separable first order DE using substitution with either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ux</a:t>
            </a:r>
            <a:r>
              <a:rPr lang="en-US" altLang="zh-TW" i="1"/>
              <a:t> </a:t>
            </a:r>
            <a:r>
              <a:rPr lang="en-US" altLang="zh-TW"/>
              <a:t>or</a:t>
            </a:r>
            <a:r>
              <a:rPr lang="zh-TW" altLang="en-US"/>
              <a:t>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vy</a:t>
            </a:r>
            <a:r>
              <a:rPr lang="en-US" altLang="zh-TW" i="1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20681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zh-TW" altLang="en-US">
                <a:latin typeface="Times New Roman" pitchFamily="18" charset="0"/>
                <a:ea typeface="華康中黑體" pitchFamily="49" charset="-120"/>
              </a:rPr>
              <a:t>(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x</a:t>
            </a:r>
            <a:r>
              <a:rPr lang="en-US" altLang="zh-TW" baseline="30000">
                <a:latin typeface="Times New Roman" pitchFamily="18" charset="0"/>
                <a:ea typeface="華康中黑體" pitchFamily="49" charset="-120"/>
              </a:rPr>
              <a:t>2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＋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y</a:t>
            </a:r>
            <a:r>
              <a:rPr lang="en-US" altLang="zh-TW" baseline="30000">
                <a:latin typeface="Times New Roman" pitchFamily="18" charset="0"/>
                <a:ea typeface="華康中黑體" pitchFamily="49" charset="-120"/>
              </a:rPr>
              <a:t>2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)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dx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＋(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x</a:t>
            </a:r>
            <a:r>
              <a:rPr lang="en-US" altLang="zh-TW" baseline="30000">
                <a:latin typeface="Times New Roman" pitchFamily="18" charset="0"/>
                <a:ea typeface="華康中黑體" pitchFamily="49" charset="-120"/>
              </a:rPr>
              <a:t>2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－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xy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)</a:t>
            </a:r>
            <a:r>
              <a:rPr lang="en-US" altLang="zh-TW" i="1">
                <a:latin typeface="Times New Roman" pitchFamily="18" charset="0"/>
                <a:ea typeface="華康中黑體" pitchFamily="49" charset="-120"/>
              </a:rPr>
              <a:t>dy </a:t>
            </a:r>
            <a:r>
              <a:rPr lang="en-US" altLang="zh-TW">
                <a:latin typeface="Times New Roman" pitchFamily="18" charset="0"/>
                <a:ea typeface="華康中黑體" pitchFamily="49" charset="-120"/>
              </a:rPr>
              <a:t>= 0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M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are 2</a:t>
            </a:r>
            <a:r>
              <a:rPr lang="en-US" altLang="zh-TW" baseline="30000" dirty="0"/>
              <a:t>nd</a:t>
            </a:r>
            <a:r>
              <a:rPr lang="en-US" altLang="zh-TW" dirty="0"/>
              <a:t>-order homogeneous equation.</a:t>
            </a: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ux</a:t>
            </a:r>
            <a:r>
              <a:rPr lang="en-US" altLang="zh-TW" dirty="0"/>
              <a:t>, then</a:t>
            </a:r>
            <a:r>
              <a:rPr lang="zh-TW" altLang="en-US" dirty="0"/>
              <a:t>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 =</a:t>
            </a:r>
            <a:r>
              <a:rPr lang="en-US" altLang="zh-TW" i="1" dirty="0">
                <a:latin typeface="Times New Roman" pitchFamily="18" charset="0"/>
              </a:rPr>
              <a:t> u </a:t>
            </a:r>
            <a:r>
              <a:rPr lang="en-US" altLang="zh-TW" i="1" dirty="0" err="1">
                <a:latin typeface="Times New Roman" pitchFamily="18" charset="0"/>
              </a:rPr>
              <a:t>dx</a:t>
            </a:r>
            <a:r>
              <a:rPr lang="en-US" altLang="zh-TW" dirty="0" err="1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du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After substitution, we have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＋(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－</a:t>
            </a:r>
            <a:r>
              <a:rPr lang="en-US" altLang="zh-TW" i="1" dirty="0">
                <a:latin typeface="Times New Roman" pitchFamily="18" charset="0"/>
              </a:rPr>
              <a:t>ux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)[</a:t>
            </a:r>
            <a:r>
              <a:rPr lang="en-US" altLang="zh-TW" i="1" dirty="0">
                <a:latin typeface="Times New Roman" pitchFamily="18" charset="0"/>
              </a:rPr>
              <a:t>u </a:t>
            </a:r>
            <a:r>
              <a:rPr lang="en-US" altLang="zh-TW" i="1" dirty="0" err="1">
                <a:latin typeface="Times New Roman" pitchFamily="18" charset="0"/>
              </a:rPr>
              <a:t>dx</a:t>
            </a:r>
            <a:r>
              <a:rPr lang="en-US" altLang="zh-TW" dirty="0" err="1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</a:rPr>
              <a:t> du</a:t>
            </a:r>
            <a:r>
              <a:rPr lang="en-US" altLang="zh-TW" dirty="0">
                <a:latin typeface="Times New Roman" pitchFamily="18" charset="0"/>
              </a:rPr>
              <a:t>] = 0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(1＋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 (1－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 = 0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</a:t>
            </a:r>
          </a:p>
        </p:txBody>
      </p:sp>
      <p:graphicFrame>
        <p:nvGraphicFramePr>
          <p:cNvPr id="680964" name="Object 4"/>
          <p:cNvGraphicFramePr>
            <a:graphicFrameLocks noChangeAspect="1"/>
          </p:cNvGraphicFramePr>
          <p:nvPr/>
        </p:nvGraphicFramePr>
        <p:xfrm>
          <a:off x="1322388" y="4691063"/>
          <a:ext cx="53371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0" name="方程式" r:id="rId3" imgW="2666880" imgH="431640" progId="Equation.3">
                  <p:embed/>
                </p:oleObj>
              </mc:Choice>
              <mc:Fallback>
                <p:oleObj name="方程式" r:id="rId3" imgW="2666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2388" y="4691063"/>
                        <a:ext cx="533717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5" name="Object 5"/>
          <p:cNvGraphicFramePr>
            <a:graphicFrameLocks noChangeAspect="1"/>
          </p:cNvGraphicFramePr>
          <p:nvPr/>
        </p:nvGraphicFramePr>
        <p:xfrm>
          <a:off x="1403350" y="5729288"/>
          <a:ext cx="33305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1" name="方程式" r:id="rId5" imgW="1663560" imgH="253800" progId="Equation.3">
                  <p:embed/>
                </p:oleObj>
              </mc:Choice>
              <mc:Fallback>
                <p:oleObj name="方程式" r:id="rId5" imgW="16635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729288"/>
                        <a:ext cx="3330575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1624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Bernoulli’s Equation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DE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is any real number, is called Bernoulli’s equation.  Note that for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 = 1</a:t>
            </a:r>
            <a:r>
              <a:rPr lang="en-US" altLang="zh-TW" dirty="0"/>
              <a:t>, it is linear.  For any other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, the substitution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1–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dirty="0"/>
              <a:t> reduces any equation of this form to a linear equation.</a:t>
            </a:r>
          </a:p>
        </p:txBody>
      </p:sp>
      <p:graphicFrame>
        <p:nvGraphicFramePr>
          <p:cNvPr id="681988" name="Object 4"/>
          <p:cNvGraphicFramePr>
            <a:graphicFrameLocks noChangeAspect="1"/>
          </p:cNvGraphicFramePr>
          <p:nvPr/>
        </p:nvGraphicFramePr>
        <p:xfrm>
          <a:off x="2916238" y="2060575"/>
          <a:ext cx="26685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5" name="方程式" r:id="rId3" imgW="1333440" imgH="393480" progId="Equation.3">
                  <p:embed/>
                </p:oleObj>
              </mc:Choice>
              <mc:Fallback>
                <p:oleObj name="方程式" r:id="rId3" imgW="1333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060575"/>
                        <a:ext cx="266858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61253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x 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2</a:t>
            </a:r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Solution: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,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substitute with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30000" dirty="0">
                <a:latin typeface="Times New Roman" pitchFamily="18" charset="0"/>
              </a:rPr>
              <a:t>–2</a:t>
            </a:r>
            <a:r>
              <a:rPr lang="en-US" altLang="zh-TW" i="1" dirty="0">
                <a:latin typeface="Times New Roman" pitchFamily="18" charset="0"/>
              </a:rPr>
              <a:t>du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         , the integrating factor on 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baseline="30000" dirty="0">
                <a:latin typeface="Times New Roman" pitchFamily="18" charset="0"/>
              </a:rPr>
              <a:t>–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</a:t>
            </a:r>
            <a:r>
              <a:rPr lang="en-US" altLang="zh-TW" i="1" baseline="30000" dirty="0">
                <a:latin typeface="Times New Roman" pitchFamily="18" charset="0"/>
              </a:rPr>
              <a:t>dx</a:t>
            </a:r>
            <a:r>
              <a:rPr lang="en-US" altLang="zh-TW" baseline="30000" dirty="0">
                <a:latin typeface="Times New Roman" pitchFamily="18" charset="0"/>
              </a:rPr>
              <a:t>/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dirty="0"/>
              <a:t>, we have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–1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= 1/(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+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cx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sym typeface="Symbol" pitchFamily="18" charset="2"/>
              </a:rPr>
              <a:t>.</a:t>
            </a:r>
          </a:p>
        </p:txBody>
      </p:sp>
      <p:graphicFrame>
        <p:nvGraphicFramePr>
          <p:cNvPr id="6830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082320"/>
              </p:ext>
            </p:extLst>
          </p:nvPr>
        </p:nvGraphicFramePr>
        <p:xfrm>
          <a:off x="1115616" y="1916832"/>
          <a:ext cx="18557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1" name="方程式" r:id="rId3" imgW="927000" imgH="393480" progId="Equation.3">
                  <p:embed/>
                </p:oleObj>
              </mc:Choice>
              <mc:Fallback>
                <p:oleObj name="方程式" r:id="rId3" imgW="927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916832"/>
                        <a:ext cx="185578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30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873511"/>
              </p:ext>
            </p:extLst>
          </p:nvPr>
        </p:nvGraphicFramePr>
        <p:xfrm>
          <a:off x="1212453" y="3433614"/>
          <a:ext cx="21351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2" name="方程式" r:id="rId5" imgW="1066680" imgH="393480" progId="Equation.3">
                  <p:embed/>
                </p:oleObj>
              </mc:Choice>
              <mc:Fallback>
                <p:oleObj name="方程式" r:id="rId5" imgW="1066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453" y="3433614"/>
                        <a:ext cx="21351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30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29476"/>
              </p:ext>
            </p:extLst>
          </p:nvPr>
        </p:nvGraphicFramePr>
        <p:xfrm>
          <a:off x="4166344" y="4149080"/>
          <a:ext cx="1701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3" name="方程式" r:id="rId7" imgW="850680" imgH="393480" progId="Equation.3">
                  <p:embed/>
                </p:oleObj>
              </mc:Choice>
              <mc:Fallback>
                <p:oleObj name="方程式" r:id="rId7" imgW="850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6344" y="4149080"/>
                        <a:ext cx="1701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247847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Another Reduction to Separation</a:t>
            </a:r>
          </a:p>
        </p:txBody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DE of the form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can always be reduced to an equation with separable variables by means of the substitution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Ax</a:t>
            </a:r>
            <a:r>
              <a:rPr lang="en-US" altLang="zh-TW" dirty="0" err="1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By</a:t>
            </a:r>
            <a:r>
              <a:rPr lang="en-US" altLang="zh-TW" dirty="0" err="1">
                <a:latin typeface="Times New Roman" pitchFamily="18" charset="0"/>
              </a:rPr>
              <a:t>＋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,  </a:t>
            </a:r>
            <a:r>
              <a:rPr lang="en-US" altLang="zh-TW" i="1" dirty="0">
                <a:latin typeface="Times New Roman" pitchFamily="18" charset="0"/>
              </a:rPr>
              <a:t>B </a:t>
            </a:r>
            <a:r>
              <a:rPr lang="en-US" altLang="zh-TW" dirty="0">
                <a:latin typeface="Times New Roman" pitchFamily="18" charset="0"/>
              </a:rPr>
              <a:t>≠ 0</a:t>
            </a:r>
            <a:r>
              <a:rPr lang="en-US" altLang="zh-TW" dirty="0"/>
              <a:t>.</a:t>
            </a:r>
          </a:p>
        </p:txBody>
      </p:sp>
      <p:graphicFrame>
        <p:nvGraphicFramePr>
          <p:cNvPr id="68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594618"/>
              </p:ext>
            </p:extLst>
          </p:nvPr>
        </p:nvGraphicFramePr>
        <p:xfrm>
          <a:off x="2936875" y="1988840"/>
          <a:ext cx="26431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3" name="方程式" r:id="rId3" imgW="1320480" imgH="393480" progId="Equation.3">
                  <p:embed/>
                </p:oleObj>
              </mc:Choice>
              <mc:Fallback>
                <p:oleObj name="方程式" r:id="rId3" imgW="1320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1988840"/>
                        <a:ext cx="26431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588198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/>
              <a:t>Example: </a:t>
            </a:r>
            <a:r>
              <a:rPr lang="en-US" altLang="zh-TW" sz="3200" i="1">
                <a:latin typeface="Times New Roman" pitchFamily="18" charset="0"/>
              </a:rPr>
              <a:t>dy</a:t>
            </a:r>
            <a:r>
              <a:rPr lang="en-US" altLang="zh-TW" sz="3200">
                <a:latin typeface="Times New Roman" pitchFamily="18" charset="0"/>
              </a:rPr>
              <a:t>/</a:t>
            </a:r>
            <a:r>
              <a:rPr lang="en-US" altLang="zh-TW" sz="3200" i="1">
                <a:latin typeface="Times New Roman" pitchFamily="18" charset="0"/>
              </a:rPr>
              <a:t>dx</a:t>
            </a:r>
            <a:r>
              <a:rPr lang="en-US" altLang="zh-TW" sz="3200">
                <a:latin typeface="Times New Roman" pitchFamily="18" charset="0"/>
              </a:rPr>
              <a:t> = (–2</a:t>
            </a:r>
            <a:r>
              <a:rPr lang="en-US" altLang="zh-TW" sz="3200" i="1">
                <a:latin typeface="Times New Roman" pitchFamily="18" charset="0"/>
              </a:rPr>
              <a:t>x </a:t>
            </a:r>
            <a:r>
              <a:rPr lang="en-US" altLang="zh-TW" sz="3200">
                <a:latin typeface="Times New Roman" pitchFamily="18" charset="0"/>
              </a:rPr>
              <a:t>+ </a:t>
            </a:r>
            <a:r>
              <a:rPr lang="en-US" altLang="zh-TW" sz="3200" i="1">
                <a:latin typeface="Times New Roman" pitchFamily="18" charset="0"/>
              </a:rPr>
              <a:t>y</a:t>
            </a:r>
            <a:r>
              <a:rPr lang="en-US" altLang="zh-TW" sz="3200">
                <a:latin typeface="Times New Roman" pitchFamily="18" charset="0"/>
              </a:rPr>
              <a:t>)</a:t>
            </a:r>
            <a:r>
              <a:rPr lang="en-US" altLang="zh-TW" sz="3200" baseline="30000">
                <a:latin typeface="Times New Roman" pitchFamily="18" charset="0"/>
              </a:rPr>
              <a:t>2 </a:t>
            </a:r>
            <a:r>
              <a:rPr lang="en-US" altLang="zh-TW" sz="3200">
                <a:latin typeface="Times New Roman" pitchFamily="18" charset="0"/>
              </a:rPr>
              <a:t>– 7, </a:t>
            </a:r>
            <a:r>
              <a:rPr lang="en-US" altLang="zh-TW" sz="3200" i="1">
                <a:latin typeface="Times New Roman" pitchFamily="18" charset="0"/>
              </a:rPr>
              <a:t>y</a:t>
            </a:r>
            <a:r>
              <a:rPr lang="en-US" altLang="zh-TW" sz="3200">
                <a:latin typeface="Times New Roman" pitchFamily="18" charset="0"/>
              </a:rPr>
              <a:t>(0) = 0</a:t>
            </a:r>
          </a:p>
        </p:txBody>
      </p:sp>
      <p:sp>
        <p:nvSpPr>
          <p:cNvPr id="68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Solution:</a:t>
            </a: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 =－2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＋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/>
              <a:t>, then</a:t>
            </a:r>
            <a:r>
              <a:rPr lang="zh-TW" altLang="en-US"/>
              <a:t> </a:t>
            </a:r>
            <a:r>
              <a:rPr lang="en-US" altLang="zh-TW" i="1">
                <a:latin typeface="Times New Roman" pitchFamily="18" charset="0"/>
              </a:rPr>
              <a:t>du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=－2＋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 i="1"/>
              <a:t>.</a:t>
            </a:r>
            <a:br>
              <a:rPr lang="en-US" altLang="zh-TW" i="1"/>
            </a:br>
            <a:r>
              <a:rPr lang="en-US" altLang="zh-TW"/>
              <a:t>The DE can be reduced to </a:t>
            </a:r>
            <a:r>
              <a:rPr lang="en-US" altLang="zh-TW" i="1">
                <a:latin typeface="Times New Roman" pitchFamily="18" charset="0"/>
              </a:rPr>
              <a:t>du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－9</a:t>
            </a:r>
            <a:r>
              <a:rPr lang="en-US" altLang="zh-TW" i="1"/>
              <a:t>.</a:t>
            </a:r>
          </a:p>
        </p:txBody>
      </p:sp>
      <p:graphicFrame>
        <p:nvGraphicFramePr>
          <p:cNvPr id="6850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234730"/>
              </p:ext>
            </p:extLst>
          </p:nvPr>
        </p:nvGraphicFramePr>
        <p:xfrm>
          <a:off x="1311275" y="2708920"/>
          <a:ext cx="59975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0" name="方程式" r:id="rId3" imgW="2997000" imgH="431640" progId="Equation.3">
                  <p:embed/>
                </p:oleObj>
              </mc:Choice>
              <mc:Fallback>
                <p:oleObj name="方程式" r:id="rId3" imgW="2997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75" y="2708920"/>
                        <a:ext cx="599757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291418"/>
              </p:ext>
            </p:extLst>
          </p:nvPr>
        </p:nvGraphicFramePr>
        <p:xfrm>
          <a:off x="1319213" y="3572520"/>
          <a:ext cx="54133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1" name="方程式" r:id="rId5" imgW="2705040" imgH="431640" progId="Equation.3">
                  <p:embed/>
                </p:oleObj>
              </mc:Choice>
              <mc:Fallback>
                <p:oleObj name="方程式" r:id="rId5" imgW="27050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3572520"/>
                        <a:ext cx="541337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622371"/>
              </p:ext>
            </p:extLst>
          </p:nvPr>
        </p:nvGraphicFramePr>
        <p:xfrm>
          <a:off x="1331913" y="4391670"/>
          <a:ext cx="27955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2" name="方程式" r:id="rId7" imgW="1396800" imgH="419040" progId="Equation.3">
                  <p:embed/>
                </p:oleObj>
              </mc:Choice>
              <mc:Fallback>
                <p:oleObj name="方程式" r:id="rId7" imgW="1396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391670"/>
                        <a:ext cx="279558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446777"/>
              </p:ext>
            </p:extLst>
          </p:nvPr>
        </p:nvGraphicFramePr>
        <p:xfrm>
          <a:off x="1331913" y="5301307"/>
          <a:ext cx="23891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3" name="方程式" r:id="rId9" imgW="1193760" imgH="203040" progId="Equation.3">
                  <p:embed/>
                </p:oleObj>
              </mc:Choice>
              <mc:Fallback>
                <p:oleObj name="方程式" r:id="rId9" imgW="1193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301307"/>
                        <a:ext cx="2389187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5068" name="Rectangle 12"/>
          <p:cNvSpPr>
            <a:spLocks noChangeArrowheads="1"/>
          </p:cNvSpPr>
          <p:nvPr/>
        </p:nvSpPr>
        <p:spPr bwMode="auto">
          <a:xfrm>
            <a:off x="6011863" y="4529138"/>
            <a:ext cx="1512887" cy="1779587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85069" name="Freeform 13"/>
          <p:cNvSpPr>
            <a:spLocks/>
          </p:cNvSpPr>
          <p:nvPr/>
        </p:nvSpPr>
        <p:spPr bwMode="auto">
          <a:xfrm>
            <a:off x="6494463" y="4872038"/>
            <a:ext cx="522287" cy="611187"/>
          </a:xfrm>
          <a:custGeom>
            <a:avLst/>
            <a:gdLst>
              <a:gd name="T0" fmla="*/ 329 w 329"/>
              <a:gd name="T1" fmla="*/ 361 h 385"/>
              <a:gd name="T2" fmla="*/ 321 w 329"/>
              <a:gd name="T3" fmla="*/ 369 h 385"/>
              <a:gd name="T4" fmla="*/ 313 w 329"/>
              <a:gd name="T5" fmla="*/ 377 h 385"/>
              <a:gd name="T6" fmla="*/ 297 w 329"/>
              <a:gd name="T7" fmla="*/ 385 h 385"/>
              <a:gd name="T8" fmla="*/ 289 w 329"/>
              <a:gd name="T9" fmla="*/ 385 h 385"/>
              <a:gd name="T10" fmla="*/ 281 w 329"/>
              <a:gd name="T11" fmla="*/ 385 h 385"/>
              <a:gd name="T12" fmla="*/ 273 w 329"/>
              <a:gd name="T13" fmla="*/ 377 h 385"/>
              <a:gd name="T14" fmla="*/ 265 w 329"/>
              <a:gd name="T15" fmla="*/ 361 h 385"/>
              <a:gd name="T16" fmla="*/ 257 w 329"/>
              <a:gd name="T17" fmla="*/ 337 h 385"/>
              <a:gd name="T18" fmla="*/ 257 w 329"/>
              <a:gd name="T19" fmla="*/ 313 h 385"/>
              <a:gd name="T20" fmla="*/ 249 w 329"/>
              <a:gd name="T21" fmla="*/ 281 h 385"/>
              <a:gd name="T22" fmla="*/ 241 w 329"/>
              <a:gd name="T23" fmla="*/ 241 h 385"/>
              <a:gd name="T24" fmla="*/ 233 w 329"/>
              <a:gd name="T25" fmla="*/ 193 h 385"/>
              <a:gd name="T26" fmla="*/ 225 w 329"/>
              <a:gd name="T27" fmla="*/ 144 h 385"/>
              <a:gd name="T28" fmla="*/ 217 w 329"/>
              <a:gd name="T29" fmla="*/ 104 h 385"/>
              <a:gd name="T30" fmla="*/ 209 w 329"/>
              <a:gd name="T31" fmla="*/ 40 h 385"/>
              <a:gd name="T32" fmla="*/ 201 w 329"/>
              <a:gd name="T33" fmla="*/ 16 h 385"/>
              <a:gd name="T34" fmla="*/ 193 w 329"/>
              <a:gd name="T35" fmla="*/ 0 h 385"/>
              <a:gd name="T36" fmla="*/ 185 w 329"/>
              <a:gd name="T37" fmla="*/ 0 h 385"/>
              <a:gd name="T38" fmla="*/ 177 w 329"/>
              <a:gd name="T39" fmla="*/ 0 h 385"/>
              <a:gd name="T40" fmla="*/ 169 w 329"/>
              <a:gd name="T41" fmla="*/ 8 h 385"/>
              <a:gd name="T42" fmla="*/ 152 w 329"/>
              <a:gd name="T43" fmla="*/ 24 h 385"/>
              <a:gd name="T44" fmla="*/ 136 w 329"/>
              <a:gd name="T45" fmla="*/ 40 h 385"/>
              <a:gd name="T46" fmla="*/ 120 w 329"/>
              <a:gd name="T47" fmla="*/ 72 h 385"/>
              <a:gd name="T48" fmla="*/ 96 w 329"/>
              <a:gd name="T49" fmla="*/ 120 h 385"/>
              <a:gd name="T50" fmla="*/ 72 w 329"/>
              <a:gd name="T51" fmla="*/ 168 h 385"/>
              <a:gd name="T52" fmla="*/ 64 w 329"/>
              <a:gd name="T53" fmla="*/ 184 h 385"/>
              <a:gd name="T54" fmla="*/ 48 w 329"/>
              <a:gd name="T55" fmla="*/ 217 h 385"/>
              <a:gd name="T56" fmla="*/ 24 w 329"/>
              <a:gd name="T57" fmla="*/ 265 h 385"/>
              <a:gd name="T58" fmla="*/ 0 w 329"/>
              <a:gd name="T59" fmla="*/ 313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9" h="385">
                <a:moveTo>
                  <a:pt x="329" y="361"/>
                </a:moveTo>
                <a:lnTo>
                  <a:pt x="321" y="369"/>
                </a:lnTo>
                <a:lnTo>
                  <a:pt x="313" y="377"/>
                </a:lnTo>
                <a:lnTo>
                  <a:pt x="297" y="385"/>
                </a:lnTo>
                <a:lnTo>
                  <a:pt x="289" y="385"/>
                </a:lnTo>
                <a:lnTo>
                  <a:pt x="281" y="385"/>
                </a:lnTo>
                <a:lnTo>
                  <a:pt x="273" y="377"/>
                </a:lnTo>
                <a:lnTo>
                  <a:pt x="265" y="361"/>
                </a:lnTo>
                <a:lnTo>
                  <a:pt x="257" y="337"/>
                </a:lnTo>
                <a:lnTo>
                  <a:pt x="257" y="313"/>
                </a:lnTo>
                <a:lnTo>
                  <a:pt x="249" y="281"/>
                </a:lnTo>
                <a:lnTo>
                  <a:pt x="241" y="241"/>
                </a:lnTo>
                <a:lnTo>
                  <a:pt x="233" y="193"/>
                </a:lnTo>
                <a:lnTo>
                  <a:pt x="225" y="144"/>
                </a:lnTo>
                <a:lnTo>
                  <a:pt x="217" y="104"/>
                </a:lnTo>
                <a:lnTo>
                  <a:pt x="209" y="40"/>
                </a:lnTo>
                <a:lnTo>
                  <a:pt x="201" y="16"/>
                </a:lnTo>
                <a:lnTo>
                  <a:pt x="193" y="0"/>
                </a:lnTo>
                <a:lnTo>
                  <a:pt x="185" y="0"/>
                </a:lnTo>
                <a:lnTo>
                  <a:pt x="177" y="0"/>
                </a:lnTo>
                <a:lnTo>
                  <a:pt x="169" y="8"/>
                </a:lnTo>
                <a:lnTo>
                  <a:pt x="152" y="24"/>
                </a:lnTo>
                <a:lnTo>
                  <a:pt x="136" y="40"/>
                </a:lnTo>
                <a:lnTo>
                  <a:pt x="120" y="72"/>
                </a:lnTo>
                <a:lnTo>
                  <a:pt x="96" y="120"/>
                </a:lnTo>
                <a:lnTo>
                  <a:pt x="72" y="168"/>
                </a:lnTo>
                <a:lnTo>
                  <a:pt x="64" y="184"/>
                </a:lnTo>
                <a:lnTo>
                  <a:pt x="48" y="217"/>
                </a:lnTo>
                <a:lnTo>
                  <a:pt x="24" y="265"/>
                </a:lnTo>
                <a:lnTo>
                  <a:pt x="0" y="313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0" name="Freeform 14"/>
          <p:cNvSpPr>
            <a:spLocks/>
          </p:cNvSpPr>
          <p:nvPr/>
        </p:nvSpPr>
        <p:spPr bwMode="auto">
          <a:xfrm>
            <a:off x="6456363" y="4529138"/>
            <a:ext cx="1017587" cy="1423987"/>
          </a:xfrm>
          <a:custGeom>
            <a:avLst/>
            <a:gdLst>
              <a:gd name="T0" fmla="*/ 0 w 641"/>
              <a:gd name="T1" fmla="*/ 585 h 897"/>
              <a:gd name="T2" fmla="*/ 8 w 641"/>
              <a:gd name="T3" fmla="*/ 561 h 897"/>
              <a:gd name="T4" fmla="*/ 24 w 641"/>
              <a:gd name="T5" fmla="*/ 537 h 897"/>
              <a:gd name="T6" fmla="*/ 40 w 641"/>
              <a:gd name="T7" fmla="*/ 521 h 897"/>
              <a:gd name="T8" fmla="*/ 64 w 641"/>
              <a:gd name="T9" fmla="*/ 505 h 897"/>
              <a:gd name="T10" fmla="*/ 72 w 641"/>
              <a:gd name="T11" fmla="*/ 521 h 897"/>
              <a:gd name="T12" fmla="*/ 85 w 641"/>
              <a:gd name="T13" fmla="*/ 558 h 897"/>
              <a:gd name="T14" fmla="*/ 96 w 641"/>
              <a:gd name="T15" fmla="*/ 625 h 897"/>
              <a:gd name="T16" fmla="*/ 104 w 641"/>
              <a:gd name="T17" fmla="*/ 665 h 897"/>
              <a:gd name="T18" fmla="*/ 112 w 641"/>
              <a:gd name="T19" fmla="*/ 745 h 897"/>
              <a:gd name="T20" fmla="*/ 120 w 641"/>
              <a:gd name="T21" fmla="*/ 785 h 897"/>
              <a:gd name="T22" fmla="*/ 128 w 641"/>
              <a:gd name="T23" fmla="*/ 825 h 897"/>
              <a:gd name="T24" fmla="*/ 136 w 641"/>
              <a:gd name="T25" fmla="*/ 857 h 897"/>
              <a:gd name="T26" fmla="*/ 144 w 641"/>
              <a:gd name="T27" fmla="*/ 881 h 897"/>
              <a:gd name="T28" fmla="*/ 160 w 641"/>
              <a:gd name="T29" fmla="*/ 897 h 897"/>
              <a:gd name="T30" fmla="*/ 176 w 641"/>
              <a:gd name="T31" fmla="*/ 889 h 897"/>
              <a:gd name="T32" fmla="*/ 192 w 641"/>
              <a:gd name="T33" fmla="*/ 873 h 897"/>
              <a:gd name="T34" fmla="*/ 208 w 641"/>
              <a:gd name="T35" fmla="*/ 849 h 897"/>
              <a:gd name="T36" fmla="*/ 224 w 641"/>
              <a:gd name="T37" fmla="*/ 825 h 897"/>
              <a:gd name="T38" fmla="*/ 256 w 641"/>
              <a:gd name="T39" fmla="*/ 769 h 897"/>
              <a:gd name="T40" fmla="*/ 280 w 641"/>
              <a:gd name="T41" fmla="*/ 721 h 897"/>
              <a:gd name="T42" fmla="*/ 304 w 641"/>
              <a:gd name="T43" fmla="*/ 665 h 897"/>
              <a:gd name="T44" fmla="*/ 337 w 641"/>
              <a:gd name="T45" fmla="*/ 609 h 897"/>
              <a:gd name="T46" fmla="*/ 361 w 641"/>
              <a:gd name="T47" fmla="*/ 553 h 897"/>
              <a:gd name="T48" fmla="*/ 385 w 641"/>
              <a:gd name="T49" fmla="*/ 505 h 897"/>
              <a:gd name="T50" fmla="*/ 409 w 641"/>
              <a:gd name="T51" fmla="*/ 465 h 897"/>
              <a:gd name="T52" fmla="*/ 425 w 641"/>
              <a:gd name="T53" fmla="*/ 424 h 897"/>
              <a:gd name="T54" fmla="*/ 457 w 641"/>
              <a:gd name="T55" fmla="*/ 368 h 897"/>
              <a:gd name="T56" fmla="*/ 489 w 641"/>
              <a:gd name="T57" fmla="*/ 288 h 897"/>
              <a:gd name="T58" fmla="*/ 529 w 641"/>
              <a:gd name="T59" fmla="*/ 216 h 897"/>
              <a:gd name="T60" fmla="*/ 569 w 641"/>
              <a:gd name="T61" fmla="*/ 136 h 897"/>
              <a:gd name="T62" fmla="*/ 601 w 641"/>
              <a:gd name="T63" fmla="*/ 72 h 897"/>
              <a:gd name="T64" fmla="*/ 625 w 641"/>
              <a:gd name="T65" fmla="*/ 24 h 897"/>
              <a:gd name="T66" fmla="*/ 641 w 641"/>
              <a:gd name="T67" fmla="*/ 0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1" h="897">
                <a:moveTo>
                  <a:pt x="0" y="585"/>
                </a:moveTo>
                <a:lnTo>
                  <a:pt x="8" y="561"/>
                </a:lnTo>
                <a:lnTo>
                  <a:pt x="24" y="537"/>
                </a:lnTo>
                <a:lnTo>
                  <a:pt x="40" y="521"/>
                </a:lnTo>
                <a:lnTo>
                  <a:pt x="64" y="505"/>
                </a:lnTo>
                <a:lnTo>
                  <a:pt x="72" y="521"/>
                </a:lnTo>
                <a:lnTo>
                  <a:pt x="85" y="558"/>
                </a:lnTo>
                <a:lnTo>
                  <a:pt x="96" y="625"/>
                </a:lnTo>
                <a:lnTo>
                  <a:pt x="104" y="665"/>
                </a:lnTo>
                <a:lnTo>
                  <a:pt x="112" y="745"/>
                </a:lnTo>
                <a:lnTo>
                  <a:pt x="120" y="785"/>
                </a:lnTo>
                <a:lnTo>
                  <a:pt x="128" y="825"/>
                </a:lnTo>
                <a:lnTo>
                  <a:pt x="136" y="857"/>
                </a:lnTo>
                <a:lnTo>
                  <a:pt x="144" y="881"/>
                </a:lnTo>
                <a:lnTo>
                  <a:pt x="160" y="897"/>
                </a:lnTo>
                <a:lnTo>
                  <a:pt x="176" y="889"/>
                </a:lnTo>
                <a:lnTo>
                  <a:pt x="192" y="873"/>
                </a:lnTo>
                <a:lnTo>
                  <a:pt x="208" y="849"/>
                </a:lnTo>
                <a:lnTo>
                  <a:pt x="224" y="825"/>
                </a:lnTo>
                <a:lnTo>
                  <a:pt x="256" y="769"/>
                </a:lnTo>
                <a:lnTo>
                  <a:pt x="280" y="721"/>
                </a:lnTo>
                <a:lnTo>
                  <a:pt x="304" y="665"/>
                </a:lnTo>
                <a:lnTo>
                  <a:pt x="337" y="609"/>
                </a:lnTo>
                <a:lnTo>
                  <a:pt x="361" y="553"/>
                </a:lnTo>
                <a:lnTo>
                  <a:pt x="385" y="505"/>
                </a:lnTo>
                <a:lnTo>
                  <a:pt x="409" y="465"/>
                </a:lnTo>
                <a:lnTo>
                  <a:pt x="425" y="424"/>
                </a:lnTo>
                <a:lnTo>
                  <a:pt x="457" y="368"/>
                </a:lnTo>
                <a:lnTo>
                  <a:pt x="489" y="288"/>
                </a:lnTo>
                <a:lnTo>
                  <a:pt x="529" y="216"/>
                </a:lnTo>
                <a:lnTo>
                  <a:pt x="569" y="136"/>
                </a:lnTo>
                <a:lnTo>
                  <a:pt x="601" y="72"/>
                </a:lnTo>
                <a:lnTo>
                  <a:pt x="625" y="24"/>
                </a:lnTo>
                <a:lnTo>
                  <a:pt x="641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1" name="Freeform 15"/>
          <p:cNvSpPr>
            <a:spLocks/>
          </p:cNvSpPr>
          <p:nvPr/>
        </p:nvSpPr>
        <p:spPr bwMode="auto">
          <a:xfrm>
            <a:off x="6342063" y="5559425"/>
            <a:ext cx="509587" cy="609600"/>
          </a:xfrm>
          <a:custGeom>
            <a:avLst/>
            <a:gdLst>
              <a:gd name="T0" fmla="*/ 0 w 321"/>
              <a:gd name="T1" fmla="*/ 72 h 384"/>
              <a:gd name="T2" fmla="*/ 0 w 321"/>
              <a:gd name="T3" fmla="*/ 64 h 384"/>
              <a:gd name="T4" fmla="*/ 8 w 321"/>
              <a:gd name="T5" fmla="*/ 48 h 384"/>
              <a:gd name="T6" fmla="*/ 16 w 321"/>
              <a:gd name="T7" fmla="*/ 40 h 384"/>
              <a:gd name="T8" fmla="*/ 24 w 321"/>
              <a:gd name="T9" fmla="*/ 24 h 384"/>
              <a:gd name="T10" fmla="*/ 32 w 321"/>
              <a:gd name="T11" fmla="*/ 16 h 384"/>
              <a:gd name="T12" fmla="*/ 56 w 321"/>
              <a:gd name="T13" fmla="*/ 0 h 384"/>
              <a:gd name="T14" fmla="*/ 72 w 321"/>
              <a:gd name="T15" fmla="*/ 0 h 384"/>
              <a:gd name="T16" fmla="*/ 80 w 321"/>
              <a:gd name="T17" fmla="*/ 8 h 384"/>
              <a:gd name="T18" fmla="*/ 88 w 321"/>
              <a:gd name="T19" fmla="*/ 32 h 384"/>
              <a:gd name="T20" fmla="*/ 96 w 321"/>
              <a:gd name="T21" fmla="*/ 64 h 384"/>
              <a:gd name="T22" fmla="*/ 104 w 321"/>
              <a:gd name="T23" fmla="*/ 112 h 384"/>
              <a:gd name="T24" fmla="*/ 112 w 321"/>
              <a:gd name="T25" fmla="*/ 168 h 384"/>
              <a:gd name="T26" fmla="*/ 120 w 321"/>
              <a:gd name="T27" fmla="*/ 240 h 384"/>
              <a:gd name="T28" fmla="*/ 128 w 321"/>
              <a:gd name="T29" fmla="*/ 304 h 384"/>
              <a:gd name="T30" fmla="*/ 136 w 321"/>
              <a:gd name="T31" fmla="*/ 353 h 384"/>
              <a:gd name="T32" fmla="*/ 161 w 321"/>
              <a:gd name="T33" fmla="*/ 384 h 384"/>
              <a:gd name="T34" fmla="*/ 185 w 321"/>
              <a:gd name="T35" fmla="*/ 376 h 384"/>
              <a:gd name="T36" fmla="*/ 217 w 321"/>
              <a:gd name="T37" fmla="*/ 328 h 384"/>
              <a:gd name="T38" fmla="*/ 265 w 321"/>
              <a:gd name="T39" fmla="*/ 248 h 384"/>
              <a:gd name="T40" fmla="*/ 321 w 321"/>
              <a:gd name="T41" fmla="*/ 13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384">
                <a:moveTo>
                  <a:pt x="0" y="72"/>
                </a:moveTo>
                <a:lnTo>
                  <a:pt x="0" y="64"/>
                </a:lnTo>
                <a:lnTo>
                  <a:pt x="8" y="48"/>
                </a:lnTo>
                <a:lnTo>
                  <a:pt x="16" y="40"/>
                </a:lnTo>
                <a:lnTo>
                  <a:pt x="24" y="24"/>
                </a:lnTo>
                <a:lnTo>
                  <a:pt x="32" y="16"/>
                </a:lnTo>
                <a:lnTo>
                  <a:pt x="56" y="0"/>
                </a:lnTo>
                <a:lnTo>
                  <a:pt x="72" y="0"/>
                </a:lnTo>
                <a:lnTo>
                  <a:pt x="80" y="8"/>
                </a:lnTo>
                <a:lnTo>
                  <a:pt x="88" y="32"/>
                </a:lnTo>
                <a:lnTo>
                  <a:pt x="96" y="64"/>
                </a:lnTo>
                <a:lnTo>
                  <a:pt x="104" y="112"/>
                </a:lnTo>
                <a:lnTo>
                  <a:pt x="112" y="168"/>
                </a:lnTo>
                <a:lnTo>
                  <a:pt x="120" y="240"/>
                </a:lnTo>
                <a:lnTo>
                  <a:pt x="128" y="304"/>
                </a:lnTo>
                <a:lnTo>
                  <a:pt x="136" y="353"/>
                </a:lnTo>
                <a:lnTo>
                  <a:pt x="161" y="384"/>
                </a:lnTo>
                <a:lnTo>
                  <a:pt x="185" y="376"/>
                </a:lnTo>
                <a:lnTo>
                  <a:pt x="217" y="328"/>
                </a:lnTo>
                <a:lnTo>
                  <a:pt x="265" y="248"/>
                </a:lnTo>
                <a:lnTo>
                  <a:pt x="321" y="136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2" name="Freeform 16"/>
          <p:cNvSpPr>
            <a:spLocks/>
          </p:cNvSpPr>
          <p:nvPr/>
        </p:nvSpPr>
        <p:spPr bwMode="auto">
          <a:xfrm>
            <a:off x="6037263" y="5686425"/>
            <a:ext cx="482600" cy="622300"/>
          </a:xfrm>
          <a:custGeom>
            <a:avLst/>
            <a:gdLst>
              <a:gd name="T0" fmla="*/ 0 w 304"/>
              <a:gd name="T1" fmla="*/ 384 h 392"/>
              <a:gd name="T2" fmla="*/ 8 w 304"/>
              <a:gd name="T3" fmla="*/ 368 h 392"/>
              <a:gd name="T4" fmla="*/ 24 w 304"/>
              <a:gd name="T5" fmla="*/ 336 h 392"/>
              <a:gd name="T6" fmla="*/ 48 w 304"/>
              <a:gd name="T7" fmla="*/ 288 h 392"/>
              <a:gd name="T8" fmla="*/ 72 w 304"/>
              <a:gd name="T9" fmla="*/ 240 h 392"/>
              <a:gd name="T10" fmla="*/ 96 w 304"/>
              <a:gd name="T11" fmla="*/ 192 h 392"/>
              <a:gd name="T12" fmla="*/ 120 w 304"/>
              <a:gd name="T13" fmla="*/ 144 h 392"/>
              <a:gd name="T14" fmla="*/ 136 w 304"/>
              <a:gd name="T15" fmla="*/ 112 h 392"/>
              <a:gd name="T16" fmla="*/ 144 w 304"/>
              <a:gd name="T17" fmla="*/ 88 h 392"/>
              <a:gd name="T18" fmla="*/ 152 w 304"/>
              <a:gd name="T19" fmla="*/ 80 h 392"/>
              <a:gd name="T20" fmla="*/ 160 w 304"/>
              <a:gd name="T21" fmla="*/ 64 h 392"/>
              <a:gd name="T22" fmla="*/ 168 w 304"/>
              <a:gd name="T23" fmla="*/ 48 h 392"/>
              <a:gd name="T24" fmla="*/ 176 w 304"/>
              <a:gd name="T25" fmla="*/ 32 h 392"/>
              <a:gd name="T26" fmla="*/ 184 w 304"/>
              <a:gd name="T27" fmla="*/ 16 h 392"/>
              <a:gd name="T28" fmla="*/ 192 w 304"/>
              <a:gd name="T29" fmla="*/ 8 h 392"/>
              <a:gd name="T30" fmla="*/ 200 w 304"/>
              <a:gd name="T31" fmla="*/ 0 h 392"/>
              <a:gd name="T32" fmla="*/ 208 w 304"/>
              <a:gd name="T33" fmla="*/ 0 h 392"/>
              <a:gd name="T34" fmla="*/ 216 w 304"/>
              <a:gd name="T35" fmla="*/ 8 h 392"/>
              <a:gd name="T36" fmla="*/ 224 w 304"/>
              <a:gd name="T37" fmla="*/ 24 h 392"/>
              <a:gd name="T38" fmla="*/ 238 w 304"/>
              <a:gd name="T39" fmla="*/ 81 h 392"/>
              <a:gd name="T40" fmla="*/ 247 w 304"/>
              <a:gd name="T41" fmla="*/ 162 h 392"/>
              <a:gd name="T42" fmla="*/ 264 w 304"/>
              <a:gd name="T43" fmla="*/ 264 h 392"/>
              <a:gd name="T44" fmla="*/ 272 w 304"/>
              <a:gd name="T45" fmla="*/ 304 h 392"/>
              <a:gd name="T46" fmla="*/ 296 w 304"/>
              <a:gd name="T47" fmla="*/ 376 h 392"/>
              <a:gd name="T48" fmla="*/ 304 w 304"/>
              <a:gd name="T49" fmla="*/ 39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4" h="392">
                <a:moveTo>
                  <a:pt x="0" y="384"/>
                </a:moveTo>
                <a:lnTo>
                  <a:pt x="8" y="368"/>
                </a:lnTo>
                <a:lnTo>
                  <a:pt x="24" y="336"/>
                </a:lnTo>
                <a:lnTo>
                  <a:pt x="48" y="288"/>
                </a:lnTo>
                <a:lnTo>
                  <a:pt x="72" y="240"/>
                </a:lnTo>
                <a:lnTo>
                  <a:pt x="96" y="192"/>
                </a:lnTo>
                <a:lnTo>
                  <a:pt x="120" y="144"/>
                </a:lnTo>
                <a:lnTo>
                  <a:pt x="136" y="112"/>
                </a:lnTo>
                <a:lnTo>
                  <a:pt x="144" y="88"/>
                </a:lnTo>
                <a:lnTo>
                  <a:pt x="152" y="80"/>
                </a:lnTo>
                <a:lnTo>
                  <a:pt x="160" y="64"/>
                </a:lnTo>
                <a:lnTo>
                  <a:pt x="168" y="48"/>
                </a:lnTo>
                <a:lnTo>
                  <a:pt x="176" y="32"/>
                </a:lnTo>
                <a:lnTo>
                  <a:pt x="184" y="16"/>
                </a:lnTo>
                <a:lnTo>
                  <a:pt x="192" y="8"/>
                </a:lnTo>
                <a:lnTo>
                  <a:pt x="200" y="0"/>
                </a:lnTo>
                <a:lnTo>
                  <a:pt x="208" y="0"/>
                </a:lnTo>
                <a:lnTo>
                  <a:pt x="216" y="8"/>
                </a:lnTo>
                <a:lnTo>
                  <a:pt x="224" y="24"/>
                </a:lnTo>
                <a:lnTo>
                  <a:pt x="238" y="81"/>
                </a:lnTo>
                <a:lnTo>
                  <a:pt x="247" y="162"/>
                </a:lnTo>
                <a:lnTo>
                  <a:pt x="264" y="264"/>
                </a:lnTo>
                <a:lnTo>
                  <a:pt x="272" y="304"/>
                </a:lnTo>
                <a:lnTo>
                  <a:pt x="296" y="376"/>
                </a:lnTo>
                <a:lnTo>
                  <a:pt x="304" y="392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2" name="Line 26"/>
          <p:cNvSpPr>
            <a:spLocks noChangeShapeType="1"/>
          </p:cNvSpPr>
          <p:nvPr/>
        </p:nvSpPr>
        <p:spPr bwMode="auto">
          <a:xfrm>
            <a:off x="6586538" y="5394325"/>
            <a:ext cx="15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2" name="Freeform 36"/>
          <p:cNvSpPr>
            <a:spLocks/>
          </p:cNvSpPr>
          <p:nvPr/>
        </p:nvSpPr>
        <p:spPr bwMode="auto">
          <a:xfrm>
            <a:off x="6037263" y="4592638"/>
            <a:ext cx="266700" cy="1703387"/>
          </a:xfrm>
          <a:custGeom>
            <a:avLst/>
            <a:gdLst>
              <a:gd name="T0" fmla="*/ 0 w 21"/>
              <a:gd name="T1" fmla="*/ 134 h 134"/>
              <a:gd name="T2" fmla="*/ 1 w 21"/>
              <a:gd name="T3" fmla="*/ 132 h 134"/>
              <a:gd name="T4" fmla="*/ 3 w 21"/>
              <a:gd name="T5" fmla="*/ 128 h 134"/>
              <a:gd name="T6" fmla="*/ 6 w 21"/>
              <a:gd name="T7" fmla="*/ 122 h 134"/>
              <a:gd name="T8" fmla="*/ 9 w 21"/>
              <a:gd name="T9" fmla="*/ 115 h 134"/>
              <a:gd name="T10" fmla="*/ 12 w 21"/>
              <a:gd name="T11" fmla="*/ 107 h 134"/>
              <a:gd name="T12" fmla="*/ 15 w 21"/>
              <a:gd name="T13" fmla="*/ 99 h 134"/>
              <a:gd name="T14" fmla="*/ 17 w 21"/>
              <a:gd name="T15" fmla="*/ 91 h 134"/>
              <a:gd name="T16" fmla="*/ 18 w 21"/>
              <a:gd name="T17" fmla="*/ 84 h 134"/>
              <a:gd name="T18" fmla="*/ 19 w 21"/>
              <a:gd name="T19" fmla="*/ 76 h 134"/>
              <a:gd name="T20" fmla="*/ 19 w 21"/>
              <a:gd name="T21" fmla="*/ 65 h 134"/>
              <a:gd name="T22" fmla="*/ 20 w 21"/>
              <a:gd name="T23" fmla="*/ 52 h 134"/>
              <a:gd name="T24" fmla="*/ 20 w 21"/>
              <a:gd name="T25" fmla="*/ 38 h 134"/>
              <a:gd name="T26" fmla="*/ 20 w 21"/>
              <a:gd name="T27" fmla="*/ 24 h 134"/>
              <a:gd name="T28" fmla="*/ 21 w 21"/>
              <a:gd name="T29" fmla="*/ 13 h 134"/>
              <a:gd name="T30" fmla="*/ 21 w 21"/>
              <a:gd name="T31" fmla="*/ 4 h 134"/>
              <a:gd name="T32" fmla="*/ 21 w 21"/>
              <a:gd name="T3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4">
                <a:moveTo>
                  <a:pt x="0" y="134"/>
                </a:moveTo>
                <a:lnTo>
                  <a:pt x="1" y="132"/>
                </a:lnTo>
                <a:lnTo>
                  <a:pt x="3" y="128"/>
                </a:lnTo>
                <a:lnTo>
                  <a:pt x="6" y="122"/>
                </a:lnTo>
                <a:lnTo>
                  <a:pt x="9" y="115"/>
                </a:lnTo>
                <a:lnTo>
                  <a:pt x="12" y="107"/>
                </a:lnTo>
                <a:lnTo>
                  <a:pt x="15" y="99"/>
                </a:lnTo>
                <a:lnTo>
                  <a:pt x="17" y="91"/>
                </a:lnTo>
                <a:lnTo>
                  <a:pt x="18" y="84"/>
                </a:lnTo>
                <a:lnTo>
                  <a:pt x="19" y="76"/>
                </a:lnTo>
                <a:lnTo>
                  <a:pt x="19" y="65"/>
                </a:lnTo>
                <a:lnTo>
                  <a:pt x="20" y="52"/>
                </a:lnTo>
                <a:lnTo>
                  <a:pt x="20" y="38"/>
                </a:lnTo>
                <a:lnTo>
                  <a:pt x="20" y="24"/>
                </a:lnTo>
                <a:lnTo>
                  <a:pt x="21" y="13"/>
                </a:lnTo>
                <a:lnTo>
                  <a:pt x="21" y="4"/>
                </a:lnTo>
                <a:lnTo>
                  <a:pt x="21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3" name="Freeform 37"/>
          <p:cNvSpPr>
            <a:spLocks/>
          </p:cNvSpPr>
          <p:nvPr/>
        </p:nvSpPr>
        <p:spPr bwMode="auto">
          <a:xfrm>
            <a:off x="6278563" y="4592638"/>
            <a:ext cx="177800" cy="1220787"/>
          </a:xfrm>
          <a:custGeom>
            <a:avLst/>
            <a:gdLst>
              <a:gd name="T0" fmla="*/ 0 w 112"/>
              <a:gd name="T1" fmla="*/ 769 h 769"/>
              <a:gd name="T2" fmla="*/ 24 w 112"/>
              <a:gd name="T3" fmla="*/ 721 h 769"/>
              <a:gd name="T4" fmla="*/ 48 w 112"/>
              <a:gd name="T5" fmla="*/ 657 h 769"/>
              <a:gd name="T6" fmla="*/ 72 w 112"/>
              <a:gd name="T7" fmla="*/ 585 h 769"/>
              <a:gd name="T8" fmla="*/ 88 w 112"/>
              <a:gd name="T9" fmla="*/ 513 h 769"/>
              <a:gd name="T10" fmla="*/ 96 w 112"/>
              <a:gd name="T11" fmla="*/ 401 h 769"/>
              <a:gd name="T12" fmla="*/ 104 w 112"/>
              <a:gd name="T13" fmla="*/ 240 h 769"/>
              <a:gd name="T14" fmla="*/ 112 w 112"/>
              <a:gd name="T15" fmla="*/ 96 h 769"/>
              <a:gd name="T16" fmla="*/ 112 w 112"/>
              <a:gd name="T17" fmla="*/ 40 h 769"/>
              <a:gd name="T18" fmla="*/ 112 w 112"/>
              <a:gd name="T19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769">
                <a:moveTo>
                  <a:pt x="0" y="769"/>
                </a:moveTo>
                <a:lnTo>
                  <a:pt x="24" y="721"/>
                </a:lnTo>
                <a:lnTo>
                  <a:pt x="48" y="657"/>
                </a:lnTo>
                <a:lnTo>
                  <a:pt x="72" y="585"/>
                </a:lnTo>
                <a:lnTo>
                  <a:pt x="88" y="513"/>
                </a:lnTo>
                <a:lnTo>
                  <a:pt x="96" y="401"/>
                </a:lnTo>
                <a:lnTo>
                  <a:pt x="104" y="240"/>
                </a:lnTo>
                <a:lnTo>
                  <a:pt x="112" y="96"/>
                </a:lnTo>
                <a:lnTo>
                  <a:pt x="112" y="40"/>
                </a:lnTo>
                <a:lnTo>
                  <a:pt x="112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4" name="Freeform 38"/>
          <p:cNvSpPr>
            <a:spLocks/>
          </p:cNvSpPr>
          <p:nvPr/>
        </p:nvSpPr>
        <p:spPr bwMode="auto">
          <a:xfrm>
            <a:off x="6316663" y="4554538"/>
            <a:ext cx="293687" cy="1169987"/>
          </a:xfrm>
          <a:custGeom>
            <a:avLst/>
            <a:gdLst>
              <a:gd name="T0" fmla="*/ 0 w 185"/>
              <a:gd name="T1" fmla="*/ 737 h 737"/>
              <a:gd name="T2" fmla="*/ 8 w 185"/>
              <a:gd name="T3" fmla="*/ 713 h 737"/>
              <a:gd name="T4" fmla="*/ 32 w 185"/>
              <a:gd name="T5" fmla="*/ 681 h 737"/>
              <a:gd name="T6" fmla="*/ 48 w 185"/>
              <a:gd name="T7" fmla="*/ 641 h 737"/>
              <a:gd name="T8" fmla="*/ 72 w 185"/>
              <a:gd name="T9" fmla="*/ 593 h 737"/>
              <a:gd name="T10" fmla="*/ 104 w 185"/>
              <a:gd name="T11" fmla="*/ 537 h 737"/>
              <a:gd name="T12" fmla="*/ 120 w 185"/>
              <a:gd name="T13" fmla="*/ 489 h 737"/>
              <a:gd name="T14" fmla="*/ 136 w 185"/>
              <a:gd name="T15" fmla="*/ 433 h 737"/>
              <a:gd name="T16" fmla="*/ 152 w 185"/>
              <a:gd name="T17" fmla="*/ 393 h 737"/>
              <a:gd name="T18" fmla="*/ 160 w 185"/>
              <a:gd name="T19" fmla="*/ 344 h 737"/>
              <a:gd name="T20" fmla="*/ 167 w 185"/>
              <a:gd name="T21" fmla="*/ 275 h 737"/>
              <a:gd name="T22" fmla="*/ 173 w 185"/>
              <a:gd name="T23" fmla="*/ 212 h 737"/>
              <a:gd name="T24" fmla="*/ 176 w 185"/>
              <a:gd name="T25" fmla="*/ 152 h 737"/>
              <a:gd name="T26" fmla="*/ 179 w 185"/>
              <a:gd name="T27" fmla="*/ 95 h 737"/>
              <a:gd name="T28" fmla="*/ 184 w 185"/>
              <a:gd name="T29" fmla="*/ 40 h 737"/>
              <a:gd name="T30" fmla="*/ 184 w 185"/>
              <a:gd name="T31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737">
                <a:moveTo>
                  <a:pt x="0" y="737"/>
                </a:moveTo>
                <a:lnTo>
                  <a:pt x="8" y="713"/>
                </a:lnTo>
                <a:lnTo>
                  <a:pt x="32" y="681"/>
                </a:lnTo>
                <a:lnTo>
                  <a:pt x="48" y="641"/>
                </a:lnTo>
                <a:lnTo>
                  <a:pt x="72" y="593"/>
                </a:lnTo>
                <a:lnTo>
                  <a:pt x="104" y="537"/>
                </a:lnTo>
                <a:lnTo>
                  <a:pt x="120" y="489"/>
                </a:lnTo>
                <a:lnTo>
                  <a:pt x="136" y="433"/>
                </a:lnTo>
                <a:lnTo>
                  <a:pt x="152" y="393"/>
                </a:lnTo>
                <a:lnTo>
                  <a:pt x="160" y="344"/>
                </a:lnTo>
                <a:lnTo>
                  <a:pt x="167" y="275"/>
                </a:lnTo>
                <a:lnTo>
                  <a:pt x="173" y="212"/>
                </a:lnTo>
                <a:lnTo>
                  <a:pt x="176" y="152"/>
                </a:lnTo>
                <a:lnTo>
                  <a:pt x="179" y="95"/>
                </a:lnTo>
                <a:cubicBezTo>
                  <a:pt x="180" y="76"/>
                  <a:pt x="183" y="56"/>
                  <a:pt x="184" y="40"/>
                </a:cubicBezTo>
                <a:cubicBezTo>
                  <a:pt x="185" y="24"/>
                  <a:pt x="184" y="8"/>
                  <a:pt x="184" y="0"/>
                </a:cubicBez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6" name="Freeform 40"/>
          <p:cNvSpPr>
            <a:spLocks/>
          </p:cNvSpPr>
          <p:nvPr/>
        </p:nvSpPr>
        <p:spPr bwMode="auto">
          <a:xfrm>
            <a:off x="6799263" y="5610225"/>
            <a:ext cx="128587" cy="685800"/>
          </a:xfrm>
          <a:custGeom>
            <a:avLst/>
            <a:gdLst>
              <a:gd name="T0" fmla="*/ 0 w 81"/>
              <a:gd name="T1" fmla="*/ 432 h 432"/>
              <a:gd name="T2" fmla="*/ 0 w 81"/>
              <a:gd name="T3" fmla="*/ 424 h 432"/>
              <a:gd name="T4" fmla="*/ 0 w 81"/>
              <a:gd name="T5" fmla="*/ 392 h 432"/>
              <a:gd name="T6" fmla="*/ 0 w 81"/>
              <a:gd name="T7" fmla="*/ 336 h 432"/>
              <a:gd name="T8" fmla="*/ 19 w 81"/>
              <a:gd name="T9" fmla="*/ 195 h 432"/>
              <a:gd name="T10" fmla="*/ 57 w 81"/>
              <a:gd name="T11" fmla="*/ 64 h 432"/>
              <a:gd name="T12" fmla="*/ 81 w 81"/>
              <a:gd name="T13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32">
                <a:moveTo>
                  <a:pt x="0" y="432"/>
                </a:moveTo>
                <a:lnTo>
                  <a:pt x="0" y="424"/>
                </a:lnTo>
                <a:lnTo>
                  <a:pt x="0" y="392"/>
                </a:lnTo>
                <a:lnTo>
                  <a:pt x="0" y="336"/>
                </a:lnTo>
                <a:cubicBezTo>
                  <a:pt x="3" y="303"/>
                  <a:pt x="9" y="240"/>
                  <a:pt x="19" y="195"/>
                </a:cubicBezTo>
                <a:cubicBezTo>
                  <a:pt x="29" y="150"/>
                  <a:pt x="47" y="96"/>
                  <a:pt x="57" y="64"/>
                </a:cubicBezTo>
                <a:lnTo>
                  <a:pt x="81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7" name="Freeform 41"/>
          <p:cNvSpPr>
            <a:spLocks/>
          </p:cNvSpPr>
          <p:nvPr/>
        </p:nvSpPr>
        <p:spPr bwMode="auto">
          <a:xfrm>
            <a:off x="6953250" y="5407025"/>
            <a:ext cx="76200" cy="736600"/>
          </a:xfrm>
          <a:custGeom>
            <a:avLst/>
            <a:gdLst>
              <a:gd name="T0" fmla="*/ 0 w 48"/>
              <a:gd name="T1" fmla="*/ 464 h 464"/>
              <a:gd name="T2" fmla="*/ 0 w 48"/>
              <a:gd name="T3" fmla="*/ 448 h 464"/>
              <a:gd name="T4" fmla="*/ 0 w 48"/>
              <a:gd name="T5" fmla="*/ 408 h 464"/>
              <a:gd name="T6" fmla="*/ 8 w 48"/>
              <a:gd name="T7" fmla="*/ 272 h 464"/>
              <a:gd name="T8" fmla="*/ 24 w 48"/>
              <a:gd name="T9" fmla="*/ 120 h 464"/>
              <a:gd name="T10" fmla="*/ 32 w 48"/>
              <a:gd name="T11" fmla="*/ 56 h 464"/>
              <a:gd name="T12" fmla="*/ 48 w 48"/>
              <a:gd name="T13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64">
                <a:moveTo>
                  <a:pt x="0" y="464"/>
                </a:moveTo>
                <a:lnTo>
                  <a:pt x="0" y="448"/>
                </a:lnTo>
                <a:lnTo>
                  <a:pt x="0" y="408"/>
                </a:lnTo>
                <a:lnTo>
                  <a:pt x="8" y="272"/>
                </a:lnTo>
                <a:lnTo>
                  <a:pt x="24" y="120"/>
                </a:lnTo>
                <a:lnTo>
                  <a:pt x="32" y="56"/>
                </a:lnTo>
                <a:lnTo>
                  <a:pt x="48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8" name="Freeform 42"/>
          <p:cNvSpPr>
            <a:spLocks/>
          </p:cNvSpPr>
          <p:nvPr/>
        </p:nvSpPr>
        <p:spPr bwMode="auto">
          <a:xfrm>
            <a:off x="7042150" y="5151438"/>
            <a:ext cx="114300" cy="928687"/>
          </a:xfrm>
          <a:custGeom>
            <a:avLst/>
            <a:gdLst>
              <a:gd name="T0" fmla="*/ 0 w 9"/>
              <a:gd name="T1" fmla="*/ 73 h 73"/>
              <a:gd name="T2" fmla="*/ 0 w 9"/>
              <a:gd name="T3" fmla="*/ 70 h 73"/>
              <a:gd name="T4" fmla="*/ 0 w 9"/>
              <a:gd name="T5" fmla="*/ 64 h 73"/>
              <a:gd name="T6" fmla="*/ 0 w 9"/>
              <a:gd name="T7" fmla="*/ 55 h 73"/>
              <a:gd name="T8" fmla="*/ 1 w 9"/>
              <a:gd name="T9" fmla="*/ 44 h 73"/>
              <a:gd name="T10" fmla="*/ 2 w 9"/>
              <a:gd name="T11" fmla="*/ 31 h 73"/>
              <a:gd name="T12" fmla="*/ 3 w 9"/>
              <a:gd name="T13" fmla="*/ 19 h 73"/>
              <a:gd name="T14" fmla="*/ 6 w 9"/>
              <a:gd name="T15" fmla="*/ 9 h 73"/>
              <a:gd name="T16" fmla="*/ 9 w 9"/>
              <a:gd name="T1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3">
                <a:moveTo>
                  <a:pt x="0" y="73"/>
                </a:moveTo>
                <a:lnTo>
                  <a:pt x="0" y="70"/>
                </a:lnTo>
                <a:lnTo>
                  <a:pt x="0" y="64"/>
                </a:lnTo>
                <a:lnTo>
                  <a:pt x="0" y="55"/>
                </a:lnTo>
                <a:lnTo>
                  <a:pt x="1" y="44"/>
                </a:lnTo>
                <a:lnTo>
                  <a:pt x="2" y="31"/>
                </a:lnTo>
                <a:lnTo>
                  <a:pt x="3" y="19"/>
                </a:lnTo>
                <a:lnTo>
                  <a:pt x="6" y="9"/>
                </a:lnTo>
                <a:lnTo>
                  <a:pt x="9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9" name="Freeform 43"/>
          <p:cNvSpPr>
            <a:spLocks/>
          </p:cNvSpPr>
          <p:nvPr/>
        </p:nvSpPr>
        <p:spPr bwMode="auto">
          <a:xfrm>
            <a:off x="7169150" y="4859338"/>
            <a:ext cx="139700" cy="1220787"/>
          </a:xfrm>
          <a:custGeom>
            <a:avLst/>
            <a:gdLst>
              <a:gd name="T0" fmla="*/ 0 w 88"/>
              <a:gd name="T1" fmla="*/ 769 h 769"/>
              <a:gd name="T2" fmla="*/ 0 w 88"/>
              <a:gd name="T3" fmla="*/ 769 h 769"/>
              <a:gd name="T4" fmla="*/ 0 w 88"/>
              <a:gd name="T5" fmla="*/ 673 h 769"/>
              <a:gd name="T6" fmla="*/ 8 w 88"/>
              <a:gd name="T7" fmla="*/ 505 h 769"/>
              <a:gd name="T8" fmla="*/ 16 w 88"/>
              <a:gd name="T9" fmla="*/ 376 h 769"/>
              <a:gd name="T10" fmla="*/ 24 w 88"/>
              <a:gd name="T11" fmla="*/ 312 h 769"/>
              <a:gd name="T12" fmla="*/ 32 w 88"/>
              <a:gd name="T13" fmla="*/ 248 h 769"/>
              <a:gd name="T14" fmla="*/ 40 w 88"/>
              <a:gd name="T15" fmla="*/ 184 h 769"/>
              <a:gd name="T16" fmla="*/ 48 w 88"/>
              <a:gd name="T17" fmla="*/ 128 h 769"/>
              <a:gd name="T18" fmla="*/ 56 w 88"/>
              <a:gd name="T19" fmla="*/ 72 h 769"/>
              <a:gd name="T20" fmla="*/ 72 w 88"/>
              <a:gd name="T21" fmla="*/ 32 h 769"/>
              <a:gd name="T22" fmla="*/ 88 w 88"/>
              <a:gd name="T23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769">
                <a:moveTo>
                  <a:pt x="0" y="769"/>
                </a:moveTo>
                <a:lnTo>
                  <a:pt x="0" y="769"/>
                </a:lnTo>
                <a:lnTo>
                  <a:pt x="0" y="673"/>
                </a:lnTo>
                <a:lnTo>
                  <a:pt x="8" y="505"/>
                </a:lnTo>
                <a:lnTo>
                  <a:pt x="16" y="376"/>
                </a:lnTo>
                <a:lnTo>
                  <a:pt x="24" y="312"/>
                </a:lnTo>
                <a:lnTo>
                  <a:pt x="32" y="248"/>
                </a:lnTo>
                <a:lnTo>
                  <a:pt x="40" y="184"/>
                </a:lnTo>
                <a:lnTo>
                  <a:pt x="48" y="128"/>
                </a:lnTo>
                <a:lnTo>
                  <a:pt x="56" y="72"/>
                </a:lnTo>
                <a:lnTo>
                  <a:pt x="72" y="32"/>
                </a:lnTo>
                <a:lnTo>
                  <a:pt x="88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3" name="Line 17"/>
          <p:cNvSpPr>
            <a:spLocks noChangeShapeType="1"/>
          </p:cNvSpPr>
          <p:nvPr/>
        </p:nvSpPr>
        <p:spPr bwMode="auto">
          <a:xfrm>
            <a:off x="7462838" y="5394325"/>
            <a:ext cx="15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4" name="Line 18"/>
          <p:cNvSpPr>
            <a:spLocks noChangeShapeType="1"/>
          </p:cNvSpPr>
          <p:nvPr/>
        </p:nvSpPr>
        <p:spPr bwMode="auto">
          <a:xfrm>
            <a:off x="6750050" y="4529138"/>
            <a:ext cx="1588" cy="1779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5" name="Line 19"/>
          <p:cNvSpPr>
            <a:spLocks noChangeShapeType="1"/>
          </p:cNvSpPr>
          <p:nvPr/>
        </p:nvSpPr>
        <p:spPr bwMode="auto">
          <a:xfrm>
            <a:off x="6724650" y="5953125"/>
            <a:ext cx="381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6" name="Line 20"/>
          <p:cNvSpPr>
            <a:spLocks noChangeShapeType="1"/>
          </p:cNvSpPr>
          <p:nvPr/>
        </p:nvSpPr>
        <p:spPr bwMode="auto">
          <a:xfrm>
            <a:off x="6724650" y="6130925"/>
            <a:ext cx="381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7" name="Line 21"/>
          <p:cNvSpPr>
            <a:spLocks noChangeShapeType="1"/>
          </p:cNvSpPr>
          <p:nvPr/>
        </p:nvSpPr>
        <p:spPr bwMode="auto">
          <a:xfrm>
            <a:off x="6724650" y="5775325"/>
            <a:ext cx="381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8" name="Line 22"/>
          <p:cNvSpPr>
            <a:spLocks noChangeShapeType="1"/>
          </p:cNvSpPr>
          <p:nvPr/>
        </p:nvSpPr>
        <p:spPr bwMode="auto">
          <a:xfrm>
            <a:off x="6724650" y="5597525"/>
            <a:ext cx="381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79" name="Line 23"/>
          <p:cNvSpPr>
            <a:spLocks noChangeShapeType="1"/>
          </p:cNvSpPr>
          <p:nvPr/>
        </p:nvSpPr>
        <p:spPr bwMode="auto">
          <a:xfrm>
            <a:off x="7285038" y="5394325"/>
            <a:ext cx="15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0" name="Line 24"/>
          <p:cNvSpPr>
            <a:spLocks noChangeShapeType="1"/>
          </p:cNvSpPr>
          <p:nvPr/>
        </p:nvSpPr>
        <p:spPr bwMode="auto">
          <a:xfrm>
            <a:off x="7107238" y="5394325"/>
            <a:ext cx="15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1" name="Line 25"/>
          <p:cNvSpPr>
            <a:spLocks noChangeShapeType="1"/>
          </p:cNvSpPr>
          <p:nvPr/>
        </p:nvSpPr>
        <p:spPr bwMode="auto">
          <a:xfrm>
            <a:off x="6929438" y="5394325"/>
            <a:ext cx="15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3" name="Line 27"/>
          <p:cNvSpPr>
            <a:spLocks noChangeShapeType="1"/>
          </p:cNvSpPr>
          <p:nvPr/>
        </p:nvSpPr>
        <p:spPr bwMode="auto">
          <a:xfrm>
            <a:off x="6381750" y="5394325"/>
            <a:ext cx="1588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4" name="Line 28"/>
          <p:cNvSpPr>
            <a:spLocks noChangeShapeType="1"/>
          </p:cNvSpPr>
          <p:nvPr/>
        </p:nvSpPr>
        <p:spPr bwMode="auto">
          <a:xfrm>
            <a:off x="6203950" y="5394325"/>
            <a:ext cx="1588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5" name="Line 29"/>
          <p:cNvSpPr>
            <a:spLocks noChangeShapeType="1"/>
          </p:cNvSpPr>
          <p:nvPr/>
        </p:nvSpPr>
        <p:spPr bwMode="auto">
          <a:xfrm>
            <a:off x="6026150" y="5394325"/>
            <a:ext cx="1588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6" name="Rectangle 30"/>
          <p:cNvSpPr>
            <a:spLocks noChangeArrowheads="1"/>
          </p:cNvSpPr>
          <p:nvPr/>
        </p:nvSpPr>
        <p:spPr bwMode="auto">
          <a:xfrm>
            <a:off x="7612063" y="5330825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85087" name="Rectangle 31"/>
          <p:cNvSpPr>
            <a:spLocks noChangeArrowheads="1"/>
          </p:cNvSpPr>
          <p:nvPr/>
        </p:nvSpPr>
        <p:spPr bwMode="auto">
          <a:xfrm>
            <a:off x="6724650" y="4276725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685088" name="Line 32"/>
          <p:cNvSpPr>
            <a:spLocks noChangeShapeType="1"/>
          </p:cNvSpPr>
          <p:nvPr/>
        </p:nvSpPr>
        <p:spPr bwMode="auto">
          <a:xfrm>
            <a:off x="6724650" y="5227638"/>
            <a:ext cx="381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89" name="Line 33"/>
          <p:cNvSpPr>
            <a:spLocks noChangeShapeType="1"/>
          </p:cNvSpPr>
          <p:nvPr/>
        </p:nvSpPr>
        <p:spPr bwMode="auto">
          <a:xfrm>
            <a:off x="6724650" y="5049838"/>
            <a:ext cx="381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0" name="Line 34"/>
          <p:cNvSpPr>
            <a:spLocks noChangeShapeType="1"/>
          </p:cNvSpPr>
          <p:nvPr/>
        </p:nvSpPr>
        <p:spPr bwMode="auto">
          <a:xfrm>
            <a:off x="6724650" y="4872038"/>
            <a:ext cx="381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1" name="Line 35"/>
          <p:cNvSpPr>
            <a:spLocks noChangeShapeType="1"/>
          </p:cNvSpPr>
          <p:nvPr/>
        </p:nvSpPr>
        <p:spPr bwMode="auto">
          <a:xfrm>
            <a:off x="6724650" y="4681538"/>
            <a:ext cx="381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095" name="Freeform 39"/>
          <p:cNvSpPr>
            <a:spLocks/>
          </p:cNvSpPr>
          <p:nvPr/>
        </p:nvSpPr>
        <p:spPr bwMode="auto">
          <a:xfrm>
            <a:off x="6554788" y="6003925"/>
            <a:ext cx="177800" cy="304800"/>
          </a:xfrm>
          <a:custGeom>
            <a:avLst/>
            <a:gdLst>
              <a:gd name="T0" fmla="*/ 0 w 112"/>
              <a:gd name="T1" fmla="*/ 192 h 192"/>
              <a:gd name="T2" fmla="*/ 8 w 112"/>
              <a:gd name="T3" fmla="*/ 184 h 192"/>
              <a:gd name="T4" fmla="*/ 32 w 112"/>
              <a:gd name="T5" fmla="*/ 151 h 192"/>
              <a:gd name="T6" fmla="*/ 56 w 112"/>
              <a:gd name="T7" fmla="*/ 103 h 192"/>
              <a:gd name="T8" fmla="*/ 80 w 112"/>
              <a:gd name="T9" fmla="*/ 56 h 192"/>
              <a:gd name="T10" fmla="*/ 96 w 112"/>
              <a:gd name="T11" fmla="*/ 24 h 192"/>
              <a:gd name="T12" fmla="*/ 112 w 112"/>
              <a:gd name="T13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192">
                <a:moveTo>
                  <a:pt x="0" y="192"/>
                </a:moveTo>
                <a:lnTo>
                  <a:pt x="8" y="184"/>
                </a:lnTo>
                <a:lnTo>
                  <a:pt x="32" y="151"/>
                </a:lnTo>
                <a:lnTo>
                  <a:pt x="56" y="103"/>
                </a:lnTo>
                <a:lnTo>
                  <a:pt x="80" y="56"/>
                </a:lnTo>
                <a:lnTo>
                  <a:pt x="96" y="24"/>
                </a:lnTo>
                <a:lnTo>
                  <a:pt x="112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100" name="Line 44"/>
          <p:cNvSpPr>
            <a:spLocks noChangeShapeType="1"/>
          </p:cNvSpPr>
          <p:nvPr/>
        </p:nvSpPr>
        <p:spPr bwMode="auto">
          <a:xfrm>
            <a:off x="6013450" y="5419725"/>
            <a:ext cx="1500188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101" name="Freeform 45"/>
          <p:cNvSpPr>
            <a:spLocks/>
          </p:cNvSpPr>
          <p:nvPr/>
        </p:nvSpPr>
        <p:spPr bwMode="auto">
          <a:xfrm>
            <a:off x="6630988" y="4529138"/>
            <a:ext cx="101600" cy="609600"/>
          </a:xfrm>
          <a:custGeom>
            <a:avLst/>
            <a:gdLst>
              <a:gd name="T0" fmla="*/ 0 w 8"/>
              <a:gd name="T1" fmla="*/ 48 h 48"/>
              <a:gd name="T2" fmla="*/ 1 w 8"/>
              <a:gd name="T3" fmla="*/ 46 h 48"/>
              <a:gd name="T4" fmla="*/ 2 w 8"/>
              <a:gd name="T5" fmla="*/ 41 h 48"/>
              <a:gd name="T6" fmla="*/ 4 w 8"/>
              <a:gd name="T7" fmla="*/ 35 h 48"/>
              <a:gd name="T8" fmla="*/ 6 w 8"/>
              <a:gd name="T9" fmla="*/ 30 h 48"/>
              <a:gd name="T10" fmla="*/ 6 w 8"/>
              <a:gd name="T11" fmla="*/ 28 h 48"/>
              <a:gd name="T12" fmla="*/ 6 w 8"/>
              <a:gd name="T13" fmla="*/ 24 h 48"/>
              <a:gd name="T14" fmla="*/ 7 w 8"/>
              <a:gd name="T15" fmla="*/ 19 h 48"/>
              <a:gd name="T16" fmla="*/ 7 w 8"/>
              <a:gd name="T17" fmla="*/ 14 h 48"/>
              <a:gd name="T18" fmla="*/ 8 w 8"/>
              <a:gd name="T19" fmla="*/ 9 h 48"/>
              <a:gd name="T20" fmla="*/ 8 w 8"/>
              <a:gd name="T21" fmla="*/ 5 h 48"/>
              <a:gd name="T22" fmla="*/ 8 w 8"/>
              <a:gd name="T23" fmla="*/ 2 h 48"/>
              <a:gd name="T24" fmla="*/ 8 w 8"/>
              <a:gd name="T2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48">
                <a:moveTo>
                  <a:pt x="0" y="48"/>
                </a:moveTo>
                <a:lnTo>
                  <a:pt x="1" y="46"/>
                </a:lnTo>
                <a:lnTo>
                  <a:pt x="2" y="41"/>
                </a:lnTo>
                <a:lnTo>
                  <a:pt x="4" y="35"/>
                </a:lnTo>
                <a:lnTo>
                  <a:pt x="6" y="30"/>
                </a:lnTo>
                <a:lnTo>
                  <a:pt x="6" y="28"/>
                </a:lnTo>
                <a:lnTo>
                  <a:pt x="6" y="24"/>
                </a:lnTo>
                <a:lnTo>
                  <a:pt x="7" y="19"/>
                </a:lnTo>
                <a:lnTo>
                  <a:pt x="7" y="14"/>
                </a:lnTo>
                <a:lnTo>
                  <a:pt x="8" y="9"/>
                </a:lnTo>
                <a:lnTo>
                  <a:pt x="8" y="5"/>
                </a:lnTo>
                <a:lnTo>
                  <a:pt x="8" y="2"/>
                </a:lnTo>
                <a:lnTo>
                  <a:pt x="8" y="0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102" name="Freeform 46"/>
          <p:cNvSpPr>
            <a:spLocks/>
          </p:cNvSpPr>
          <p:nvPr/>
        </p:nvSpPr>
        <p:spPr bwMode="auto">
          <a:xfrm>
            <a:off x="6723063" y="4630738"/>
            <a:ext cx="420687" cy="609600"/>
          </a:xfrm>
          <a:custGeom>
            <a:avLst/>
            <a:gdLst>
              <a:gd name="T0" fmla="*/ 0 w 265"/>
              <a:gd name="T1" fmla="*/ 192 h 384"/>
              <a:gd name="T2" fmla="*/ 8 w 265"/>
              <a:gd name="T3" fmla="*/ 176 h 384"/>
              <a:gd name="T4" fmla="*/ 16 w 265"/>
              <a:gd name="T5" fmla="*/ 152 h 384"/>
              <a:gd name="T6" fmla="*/ 32 w 265"/>
              <a:gd name="T7" fmla="*/ 120 h 384"/>
              <a:gd name="T8" fmla="*/ 48 w 265"/>
              <a:gd name="T9" fmla="*/ 80 h 384"/>
              <a:gd name="T10" fmla="*/ 64 w 265"/>
              <a:gd name="T11" fmla="*/ 48 h 384"/>
              <a:gd name="T12" fmla="*/ 88 w 265"/>
              <a:gd name="T13" fmla="*/ 24 h 384"/>
              <a:gd name="T14" fmla="*/ 104 w 265"/>
              <a:gd name="T15" fmla="*/ 0 h 384"/>
              <a:gd name="T16" fmla="*/ 128 w 265"/>
              <a:gd name="T17" fmla="*/ 0 h 384"/>
              <a:gd name="T18" fmla="*/ 128 w 265"/>
              <a:gd name="T19" fmla="*/ 0 h 384"/>
              <a:gd name="T20" fmla="*/ 137 w 265"/>
              <a:gd name="T21" fmla="*/ 16 h 384"/>
              <a:gd name="T22" fmla="*/ 145 w 265"/>
              <a:gd name="T23" fmla="*/ 40 h 384"/>
              <a:gd name="T24" fmla="*/ 153 w 265"/>
              <a:gd name="T25" fmla="*/ 96 h 384"/>
              <a:gd name="T26" fmla="*/ 169 w 265"/>
              <a:gd name="T27" fmla="*/ 192 h 384"/>
              <a:gd name="T28" fmla="*/ 185 w 265"/>
              <a:gd name="T29" fmla="*/ 288 h 384"/>
              <a:gd name="T30" fmla="*/ 193 w 265"/>
              <a:gd name="T31" fmla="*/ 360 h 384"/>
              <a:gd name="T32" fmla="*/ 209 w 265"/>
              <a:gd name="T33" fmla="*/ 384 h 384"/>
              <a:gd name="T34" fmla="*/ 225 w 265"/>
              <a:gd name="T35" fmla="*/ 384 h 384"/>
              <a:gd name="T36" fmla="*/ 241 w 265"/>
              <a:gd name="T37" fmla="*/ 376 h 384"/>
              <a:gd name="T38" fmla="*/ 257 w 265"/>
              <a:gd name="T39" fmla="*/ 360 h 384"/>
              <a:gd name="T40" fmla="*/ 265 w 265"/>
              <a:gd name="T41" fmla="*/ 34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5" h="384">
                <a:moveTo>
                  <a:pt x="0" y="192"/>
                </a:moveTo>
                <a:lnTo>
                  <a:pt x="8" y="176"/>
                </a:lnTo>
                <a:lnTo>
                  <a:pt x="16" y="152"/>
                </a:lnTo>
                <a:lnTo>
                  <a:pt x="32" y="120"/>
                </a:lnTo>
                <a:lnTo>
                  <a:pt x="48" y="80"/>
                </a:lnTo>
                <a:lnTo>
                  <a:pt x="64" y="48"/>
                </a:lnTo>
                <a:lnTo>
                  <a:pt x="88" y="24"/>
                </a:lnTo>
                <a:lnTo>
                  <a:pt x="104" y="0"/>
                </a:lnTo>
                <a:lnTo>
                  <a:pt x="128" y="0"/>
                </a:lnTo>
                <a:lnTo>
                  <a:pt x="128" y="0"/>
                </a:lnTo>
                <a:lnTo>
                  <a:pt x="137" y="16"/>
                </a:lnTo>
                <a:lnTo>
                  <a:pt x="145" y="40"/>
                </a:lnTo>
                <a:lnTo>
                  <a:pt x="153" y="96"/>
                </a:lnTo>
                <a:lnTo>
                  <a:pt x="169" y="192"/>
                </a:lnTo>
                <a:lnTo>
                  <a:pt x="185" y="288"/>
                </a:lnTo>
                <a:lnTo>
                  <a:pt x="193" y="360"/>
                </a:lnTo>
                <a:lnTo>
                  <a:pt x="209" y="384"/>
                </a:lnTo>
                <a:lnTo>
                  <a:pt x="225" y="384"/>
                </a:lnTo>
                <a:lnTo>
                  <a:pt x="241" y="376"/>
                </a:lnTo>
                <a:lnTo>
                  <a:pt x="257" y="360"/>
                </a:lnTo>
                <a:lnTo>
                  <a:pt x="265" y="344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103" name="Freeform 47"/>
          <p:cNvSpPr>
            <a:spLocks/>
          </p:cNvSpPr>
          <p:nvPr/>
        </p:nvSpPr>
        <p:spPr bwMode="auto">
          <a:xfrm>
            <a:off x="6838950" y="4529138"/>
            <a:ext cx="355600" cy="647700"/>
          </a:xfrm>
          <a:custGeom>
            <a:avLst/>
            <a:gdLst>
              <a:gd name="T0" fmla="*/ 0 w 224"/>
              <a:gd name="T1" fmla="*/ 104 h 408"/>
              <a:gd name="T2" fmla="*/ 8 w 224"/>
              <a:gd name="T3" fmla="*/ 88 h 408"/>
              <a:gd name="T4" fmla="*/ 16 w 224"/>
              <a:gd name="T5" fmla="*/ 80 h 408"/>
              <a:gd name="T6" fmla="*/ 24 w 224"/>
              <a:gd name="T7" fmla="*/ 64 h 408"/>
              <a:gd name="T8" fmla="*/ 48 w 224"/>
              <a:gd name="T9" fmla="*/ 24 h 408"/>
              <a:gd name="T10" fmla="*/ 56 w 224"/>
              <a:gd name="T11" fmla="*/ 16 h 408"/>
              <a:gd name="T12" fmla="*/ 64 w 224"/>
              <a:gd name="T13" fmla="*/ 8 h 408"/>
              <a:gd name="T14" fmla="*/ 72 w 224"/>
              <a:gd name="T15" fmla="*/ 0 h 408"/>
              <a:gd name="T16" fmla="*/ 80 w 224"/>
              <a:gd name="T17" fmla="*/ 8 h 408"/>
              <a:gd name="T18" fmla="*/ 96 w 224"/>
              <a:gd name="T19" fmla="*/ 32 h 408"/>
              <a:gd name="T20" fmla="*/ 104 w 224"/>
              <a:gd name="T21" fmla="*/ 64 h 408"/>
              <a:gd name="T22" fmla="*/ 112 w 224"/>
              <a:gd name="T23" fmla="*/ 112 h 408"/>
              <a:gd name="T24" fmla="*/ 120 w 224"/>
              <a:gd name="T25" fmla="*/ 176 h 408"/>
              <a:gd name="T26" fmla="*/ 128 w 224"/>
              <a:gd name="T27" fmla="*/ 256 h 408"/>
              <a:gd name="T28" fmla="*/ 136 w 224"/>
              <a:gd name="T29" fmla="*/ 296 h 408"/>
              <a:gd name="T30" fmla="*/ 144 w 224"/>
              <a:gd name="T31" fmla="*/ 360 h 408"/>
              <a:gd name="T32" fmla="*/ 153 w 224"/>
              <a:gd name="T33" fmla="*/ 393 h 408"/>
              <a:gd name="T34" fmla="*/ 168 w 224"/>
              <a:gd name="T35" fmla="*/ 408 h 408"/>
              <a:gd name="T36" fmla="*/ 176 w 224"/>
              <a:gd name="T37" fmla="*/ 400 h 408"/>
              <a:gd name="T38" fmla="*/ 192 w 224"/>
              <a:gd name="T39" fmla="*/ 384 h 408"/>
              <a:gd name="T40" fmla="*/ 208 w 224"/>
              <a:gd name="T41" fmla="*/ 368 h 408"/>
              <a:gd name="T42" fmla="*/ 224 w 224"/>
              <a:gd name="T43" fmla="*/ 34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4" h="408">
                <a:moveTo>
                  <a:pt x="0" y="104"/>
                </a:moveTo>
                <a:lnTo>
                  <a:pt x="8" y="88"/>
                </a:lnTo>
                <a:lnTo>
                  <a:pt x="16" y="80"/>
                </a:lnTo>
                <a:lnTo>
                  <a:pt x="24" y="64"/>
                </a:lnTo>
                <a:lnTo>
                  <a:pt x="48" y="24"/>
                </a:lnTo>
                <a:lnTo>
                  <a:pt x="56" y="16"/>
                </a:lnTo>
                <a:lnTo>
                  <a:pt x="64" y="8"/>
                </a:lnTo>
                <a:lnTo>
                  <a:pt x="72" y="0"/>
                </a:lnTo>
                <a:lnTo>
                  <a:pt x="80" y="8"/>
                </a:lnTo>
                <a:lnTo>
                  <a:pt x="96" y="32"/>
                </a:lnTo>
                <a:lnTo>
                  <a:pt x="104" y="64"/>
                </a:lnTo>
                <a:lnTo>
                  <a:pt x="112" y="112"/>
                </a:lnTo>
                <a:lnTo>
                  <a:pt x="120" y="176"/>
                </a:lnTo>
                <a:lnTo>
                  <a:pt x="128" y="256"/>
                </a:lnTo>
                <a:lnTo>
                  <a:pt x="136" y="296"/>
                </a:lnTo>
                <a:lnTo>
                  <a:pt x="144" y="360"/>
                </a:lnTo>
                <a:lnTo>
                  <a:pt x="153" y="393"/>
                </a:lnTo>
                <a:lnTo>
                  <a:pt x="168" y="408"/>
                </a:lnTo>
                <a:lnTo>
                  <a:pt x="176" y="400"/>
                </a:lnTo>
                <a:lnTo>
                  <a:pt x="192" y="384"/>
                </a:lnTo>
                <a:lnTo>
                  <a:pt x="208" y="368"/>
                </a:lnTo>
                <a:lnTo>
                  <a:pt x="224" y="344"/>
                </a:lnTo>
              </a:path>
            </a:pathLst>
          </a:custGeom>
          <a:noFill/>
          <a:ln w="19050" cmpd="sng">
            <a:solidFill>
              <a:srgbClr val="43A5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85105" name="Freeform 49"/>
          <p:cNvSpPr>
            <a:spLocks/>
          </p:cNvSpPr>
          <p:nvPr/>
        </p:nvSpPr>
        <p:spPr bwMode="auto">
          <a:xfrm>
            <a:off x="6516688" y="5100638"/>
            <a:ext cx="496887" cy="623887"/>
          </a:xfrm>
          <a:custGeom>
            <a:avLst/>
            <a:gdLst>
              <a:gd name="T0" fmla="*/ 0 w 313"/>
              <a:gd name="T1" fmla="*/ 136 h 393"/>
              <a:gd name="T2" fmla="*/ 8 w 313"/>
              <a:gd name="T3" fmla="*/ 128 h 393"/>
              <a:gd name="T4" fmla="*/ 16 w 313"/>
              <a:gd name="T5" fmla="*/ 104 h 393"/>
              <a:gd name="T6" fmla="*/ 24 w 313"/>
              <a:gd name="T7" fmla="*/ 80 h 393"/>
              <a:gd name="T8" fmla="*/ 40 w 313"/>
              <a:gd name="T9" fmla="*/ 56 h 393"/>
              <a:gd name="T10" fmla="*/ 56 w 313"/>
              <a:gd name="T11" fmla="*/ 32 h 393"/>
              <a:gd name="T12" fmla="*/ 72 w 313"/>
              <a:gd name="T13" fmla="*/ 8 h 393"/>
              <a:gd name="T14" fmla="*/ 88 w 313"/>
              <a:gd name="T15" fmla="*/ 0 h 393"/>
              <a:gd name="T16" fmla="*/ 104 w 313"/>
              <a:gd name="T17" fmla="*/ 8 h 393"/>
              <a:gd name="T18" fmla="*/ 120 w 313"/>
              <a:gd name="T19" fmla="*/ 64 h 393"/>
              <a:gd name="T20" fmla="*/ 128 w 313"/>
              <a:gd name="T21" fmla="*/ 88 h 393"/>
              <a:gd name="T22" fmla="*/ 136 w 313"/>
              <a:gd name="T23" fmla="*/ 128 h 393"/>
              <a:gd name="T24" fmla="*/ 144 w 313"/>
              <a:gd name="T25" fmla="*/ 193 h 393"/>
              <a:gd name="T26" fmla="*/ 152 w 313"/>
              <a:gd name="T27" fmla="*/ 257 h 393"/>
              <a:gd name="T28" fmla="*/ 161 w 313"/>
              <a:gd name="T29" fmla="*/ 313 h 393"/>
              <a:gd name="T30" fmla="*/ 169 w 313"/>
              <a:gd name="T31" fmla="*/ 353 h 393"/>
              <a:gd name="T32" fmla="*/ 185 w 313"/>
              <a:gd name="T33" fmla="*/ 385 h 393"/>
              <a:gd name="T34" fmla="*/ 201 w 313"/>
              <a:gd name="T35" fmla="*/ 393 h 393"/>
              <a:gd name="T36" fmla="*/ 217 w 313"/>
              <a:gd name="T37" fmla="*/ 385 h 393"/>
              <a:gd name="T38" fmla="*/ 241 w 313"/>
              <a:gd name="T39" fmla="*/ 353 h 393"/>
              <a:gd name="T40" fmla="*/ 273 w 313"/>
              <a:gd name="T41" fmla="*/ 297 h 393"/>
              <a:gd name="T42" fmla="*/ 313 w 313"/>
              <a:gd name="T43" fmla="*/ 217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3" h="393">
                <a:moveTo>
                  <a:pt x="0" y="136"/>
                </a:moveTo>
                <a:lnTo>
                  <a:pt x="8" y="128"/>
                </a:lnTo>
                <a:lnTo>
                  <a:pt x="16" y="104"/>
                </a:lnTo>
                <a:lnTo>
                  <a:pt x="24" y="80"/>
                </a:lnTo>
                <a:lnTo>
                  <a:pt x="40" y="56"/>
                </a:lnTo>
                <a:lnTo>
                  <a:pt x="56" y="32"/>
                </a:lnTo>
                <a:lnTo>
                  <a:pt x="72" y="8"/>
                </a:lnTo>
                <a:lnTo>
                  <a:pt x="88" y="0"/>
                </a:lnTo>
                <a:lnTo>
                  <a:pt x="104" y="8"/>
                </a:lnTo>
                <a:lnTo>
                  <a:pt x="120" y="64"/>
                </a:lnTo>
                <a:lnTo>
                  <a:pt x="128" y="88"/>
                </a:lnTo>
                <a:lnTo>
                  <a:pt x="136" y="128"/>
                </a:lnTo>
                <a:lnTo>
                  <a:pt x="144" y="193"/>
                </a:lnTo>
                <a:lnTo>
                  <a:pt x="152" y="257"/>
                </a:lnTo>
                <a:lnTo>
                  <a:pt x="161" y="313"/>
                </a:lnTo>
                <a:lnTo>
                  <a:pt x="169" y="353"/>
                </a:lnTo>
                <a:lnTo>
                  <a:pt x="185" y="385"/>
                </a:lnTo>
                <a:lnTo>
                  <a:pt x="201" y="393"/>
                </a:lnTo>
                <a:lnTo>
                  <a:pt x="217" y="385"/>
                </a:lnTo>
                <a:lnTo>
                  <a:pt x="241" y="353"/>
                </a:lnTo>
                <a:lnTo>
                  <a:pt x="273" y="297"/>
                </a:lnTo>
                <a:lnTo>
                  <a:pt x="313" y="217"/>
                </a:lnTo>
              </a:path>
            </a:pathLst>
          </a:custGeom>
          <a:noFill/>
          <a:ln w="19050" cmpd="sng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996736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Numerical Methods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solution of a DE can be approximated using a tangent line: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56</a:t>
            </a:fld>
            <a:endParaRPr lang="zh-TW" altLang="en-US" dirty="0"/>
          </a:p>
        </p:txBody>
      </p:sp>
      <p:graphicFrame>
        <p:nvGraphicFramePr>
          <p:cNvPr id="6860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534581"/>
              </p:ext>
            </p:extLst>
          </p:nvPr>
        </p:nvGraphicFramePr>
        <p:xfrm>
          <a:off x="2400647" y="2208237"/>
          <a:ext cx="4619625" cy="402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1" name="Photo Editor 影像 " r:id="rId3" imgW="4619048" imgH="4029637" progId="MSPhotoEd.3">
                  <p:embed/>
                </p:oleObj>
              </mc:Choice>
              <mc:Fallback>
                <p:oleObj name="Photo Editor 影像 " r:id="rId3" imgW="4619048" imgH="402963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2000" contrast="4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647" y="2208237"/>
                        <a:ext cx="4619625" cy="402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82226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Euler’s Method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One can solve the IVP: </a:t>
            </a:r>
            <a:r>
              <a:rPr lang="en-US" altLang="zh-TW" i="1" dirty="0">
                <a:latin typeface="Times New Roman" pitchFamily="18" charset="0"/>
              </a:rPr>
              <a:t>y’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</a:t>
            </a:r>
            <a:br>
              <a:rPr lang="en-US" altLang="zh-TW" dirty="0"/>
            </a:br>
            <a:r>
              <a:rPr lang="en-US" altLang="zh-TW" dirty="0"/>
              <a:t>numerically using the following procedure:</a:t>
            </a:r>
            <a:br>
              <a:rPr lang="en-US" altLang="zh-TW" dirty="0"/>
            </a:br>
            <a:endParaRPr lang="en-US" altLang="zh-TW" dirty="0"/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/>
              <a:t>Linearization of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: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–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>
                <a:solidFill>
                  <a:srgbClr val="000000"/>
                </a:solidFill>
              </a:rPr>
              <a:t>Replace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dirty="0">
                <a:solidFill>
                  <a:srgbClr val="000000"/>
                </a:solidFill>
              </a:rPr>
              <a:t> in the above equation with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zh-TW" dirty="0">
                <a:solidFill>
                  <a:srgbClr val="000000"/>
                </a:solidFill>
              </a:rPr>
              <a:t>, we have</a:t>
            </a:r>
            <a:br>
              <a:rPr lang="en-US" altLang="zh-TW" dirty="0">
                <a:solidFill>
                  <a:srgbClr val="000000"/>
                </a:solidFill>
              </a:rPr>
            </a:b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–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</a:rPr>
              <a:t> or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hf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zh-TW" dirty="0">
                <a:solidFill>
                  <a:srgbClr val="000000"/>
                </a:solidFill>
              </a:rPr>
              <a:t>,</a:t>
            </a:r>
            <a:br>
              <a:rPr lang="en-US" altLang="zh-TW" dirty="0">
                <a:solidFill>
                  <a:srgbClr val="000000"/>
                </a:solidFill>
              </a:rPr>
            </a:br>
            <a:r>
              <a:rPr lang="en-US" altLang="zh-TW" dirty="0">
                <a:solidFill>
                  <a:srgbClr val="000000"/>
                </a:solidFill>
              </a:rPr>
              <a:t>where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 dirty="0">
              <a:solidFill>
                <a:srgbClr val="000000"/>
              </a:solidFill>
            </a:endParaRPr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>
                <a:solidFill>
                  <a:srgbClr val="000000"/>
                </a:solidFill>
              </a:rPr>
              <a:t>If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 0</a:t>
            </a:r>
            <a:r>
              <a:rPr lang="en-US" altLang="zh-TW" dirty="0">
                <a:solidFill>
                  <a:srgbClr val="000000"/>
                </a:solidFill>
              </a:rPr>
              <a:t> then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~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 dirty="0">
              <a:solidFill>
                <a:srgbClr val="000000"/>
              </a:solidFill>
              <a:latin typeface="Times New Roman" pitchFamily="18" charset="0"/>
              <a:sym typeface="Symbol" pitchFamily="18" charset="2"/>
            </a:endParaRPr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>
                <a:solidFill>
                  <a:srgbClr val="000000"/>
                </a:solidFill>
                <a:sym typeface="Symbol" pitchFamily="18" charset="2"/>
              </a:rPr>
              <a:t>Use </a:t>
            </a:r>
            <a:r>
              <a:rPr lang="zh-TW" altLang="en-US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zh-TW" dirty="0">
                <a:solidFill>
                  <a:srgbClr val="000000"/>
                </a:solidFill>
                <a:sym typeface="Symbol" pitchFamily="18" charset="2"/>
              </a:rPr>
              <a:t> as a new starting point, we have</a:t>
            </a:r>
            <a:br>
              <a:rPr lang="en-US" altLang="zh-TW" dirty="0">
                <a:solidFill>
                  <a:srgbClr val="000000"/>
                </a:solidFill>
                <a:sym typeface="Symbol" pitchFamily="18" charset="2"/>
              </a:rPr>
            </a:b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+ 2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zh-TW" dirty="0">
                <a:solidFill>
                  <a:srgbClr val="000000"/>
                </a:solidFill>
              </a:rPr>
              <a:t>, and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hf(x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, y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TW" dirty="0">
              <a:solidFill>
                <a:srgbClr val="000000"/>
              </a:solidFill>
            </a:endParaRPr>
          </a:p>
          <a:p>
            <a:pPr marL="838200" lvl="1" indent="-381000">
              <a:buFont typeface="Wingdings" pitchFamily="2" charset="2"/>
              <a:buAutoNum type="arabicPeriod"/>
            </a:pPr>
            <a:r>
              <a:rPr lang="en-US" altLang="zh-TW" dirty="0">
                <a:solidFill>
                  <a:srgbClr val="000000"/>
                </a:solidFill>
              </a:rPr>
              <a:t>Recursively, we have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i="1" baseline="-25000" dirty="0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+1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hf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zh-TW" dirty="0">
                <a:solidFill>
                  <a:srgbClr val="000000"/>
                </a:solidFill>
              </a:rPr>
              <a:t>, where</a:t>
            </a:r>
            <a:br>
              <a:rPr lang="en-US" altLang="zh-TW" dirty="0">
                <a:solidFill>
                  <a:srgbClr val="000000"/>
                </a:solidFill>
              </a:rPr>
            </a:b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i="1" baseline="-25000" dirty="0" err="1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TW" baseline="-250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+ </a:t>
            </a:r>
            <a:r>
              <a:rPr lang="en-US" altLang="zh-TW" i="1" dirty="0" err="1">
                <a:solidFill>
                  <a:srgbClr val="000000"/>
                </a:solidFill>
                <a:latin typeface="Times New Roman" pitchFamily="18" charset="0"/>
              </a:rPr>
              <a:t>nh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TW" i="1" dirty="0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TW" dirty="0">
                <a:solidFill>
                  <a:srgbClr val="000000"/>
                </a:solidFill>
                <a:latin typeface="Times New Roman" pitchFamily="18" charset="0"/>
              </a:rPr>
              <a:t> = 0, 1, 2, …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76763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Error Accumulations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Numerical solutions are approximations to the exact solution of a DE </a:t>
            </a:r>
            <a:r>
              <a:rPr lang="en-US" dirty="0">
                <a:sym typeface="Symbol"/>
              </a:rPr>
              <a:t> approximation errors may become large when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x</a:t>
            </a:r>
            <a:r>
              <a:rPr lang="en-US" dirty="0">
                <a:sym typeface="Symbol"/>
              </a:rPr>
              <a:t> is far away from the initial condition.</a:t>
            </a:r>
            <a:endParaRPr 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58</a:t>
            </a:fld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2915816" y="2590899"/>
            <a:ext cx="3363700" cy="4006453"/>
            <a:chOff x="2381250" y="1701800"/>
            <a:chExt cx="3846513" cy="4581525"/>
          </a:xfrm>
        </p:grpSpPr>
        <p:sp>
          <p:nvSpPr>
            <p:cNvPr id="688135" name="Rectangle 7"/>
            <p:cNvSpPr>
              <a:spLocks noChangeArrowheads="1"/>
            </p:cNvSpPr>
            <p:nvPr/>
          </p:nvSpPr>
          <p:spPr bwMode="auto">
            <a:xfrm>
              <a:off x="2516188" y="1943100"/>
              <a:ext cx="3408362" cy="4241800"/>
            </a:xfrm>
            <a:prstGeom prst="rect">
              <a:avLst/>
            </a:prstGeom>
            <a:solidFill>
              <a:srgbClr val="E5E5E5"/>
            </a:solidFill>
            <a:ln w="0">
              <a:solidFill>
                <a:srgbClr val="E5E5E5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688136" name="Line 8"/>
            <p:cNvSpPr>
              <a:spLocks noChangeShapeType="1"/>
            </p:cNvSpPr>
            <p:nvPr/>
          </p:nvSpPr>
          <p:spPr bwMode="auto">
            <a:xfrm flipV="1">
              <a:off x="5924550" y="1970088"/>
              <a:ext cx="1588" cy="4160837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37" name="Line 9"/>
            <p:cNvSpPr>
              <a:spLocks noChangeShapeType="1"/>
            </p:cNvSpPr>
            <p:nvPr/>
          </p:nvSpPr>
          <p:spPr bwMode="auto">
            <a:xfrm flipV="1">
              <a:off x="5065713" y="1943100"/>
              <a:ext cx="1587" cy="4187825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38" name="Line 10"/>
            <p:cNvSpPr>
              <a:spLocks noChangeShapeType="1"/>
            </p:cNvSpPr>
            <p:nvPr/>
          </p:nvSpPr>
          <p:spPr bwMode="auto">
            <a:xfrm flipV="1">
              <a:off x="4206875" y="1943100"/>
              <a:ext cx="1588" cy="4187825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39" name="Line 11"/>
            <p:cNvSpPr>
              <a:spLocks noChangeShapeType="1"/>
            </p:cNvSpPr>
            <p:nvPr/>
          </p:nvSpPr>
          <p:spPr bwMode="auto">
            <a:xfrm>
              <a:off x="2595563" y="5353050"/>
              <a:ext cx="3328987" cy="1588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0" name="Line 12"/>
            <p:cNvSpPr>
              <a:spLocks noChangeShapeType="1"/>
            </p:cNvSpPr>
            <p:nvPr/>
          </p:nvSpPr>
          <p:spPr bwMode="auto">
            <a:xfrm flipV="1">
              <a:off x="3375025" y="1943100"/>
              <a:ext cx="1588" cy="4187825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1" name="Line 13"/>
            <p:cNvSpPr>
              <a:spLocks noChangeShapeType="1"/>
            </p:cNvSpPr>
            <p:nvPr/>
          </p:nvSpPr>
          <p:spPr bwMode="auto">
            <a:xfrm>
              <a:off x="2622550" y="4494213"/>
              <a:ext cx="3302000" cy="1587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2" name="Line 14"/>
            <p:cNvSpPr>
              <a:spLocks noChangeShapeType="1"/>
            </p:cNvSpPr>
            <p:nvPr/>
          </p:nvSpPr>
          <p:spPr bwMode="auto">
            <a:xfrm>
              <a:off x="2622550" y="3660775"/>
              <a:ext cx="3302000" cy="1588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3" name="Line 15"/>
            <p:cNvSpPr>
              <a:spLocks noChangeShapeType="1"/>
            </p:cNvSpPr>
            <p:nvPr/>
          </p:nvSpPr>
          <p:spPr bwMode="auto">
            <a:xfrm>
              <a:off x="2622550" y="2801938"/>
              <a:ext cx="3302000" cy="1587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4" name="Line 16"/>
            <p:cNvSpPr>
              <a:spLocks noChangeShapeType="1"/>
            </p:cNvSpPr>
            <p:nvPr/>
          </p:nvSpPr>
          <p:spPr bwMode="auto">
            <a:xfrm>
              <a:off x="2622550" y="1943100"/>
              <a:ext cx="3302000" cy="1588"/>
            </a:xfrm>
            <a:prstGeom prst="line">
              <a:avLst/>
            </a:prstGeom>
            <a:noFill/>
            <a:ln w="26988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45" name="Rectangle 17"/>
            <p:cNvSpPr>
              <a:spLocks noChangeArrowheads="1"/>
            </p:cNvSpPr>
            <p:nvPr/>
          </p:nvSpPr>
          <p:spPr bwMode="auto">
            <a:xfrm>
              <a:off x="5616575" y="3124200"/>
              <a:ext cx="611188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altLang="zh-TW" sz="1400">
                  <a:solidFill>
                    <a:srgbClr val="000000"/>
                  </a:solidFill>
                </a:rPr>
                <a:t>exact</a:t>
              </a:r>
              <a:br>
                <a:rPr lang="en-US" altLang="zh-TW" sz="1400">
                  <a:solidFill>
                    <a:srgbClr val="000000"/>
                  </a:solidFill>
                </a:rPr>
              </a:br>
              <a:r>
                <a:rPr lang="en-US" altLang="zh-TW" sz="1400">
                  <a:solidFill>
                    <a:srgbClr val="000000"/>
                  </a:solidFill>
                </a:rPr>
                <a:t>solution</a:t>
              </a:r>
              <a:endParaRPr lang="en-US" altLang="zh-TW" sz="1400"/>
            </a:p>
          </p:txBody>
        </p:sp>
        <p:sp>
          <p:nvSpPr>
            <p:cNvPr id="688150" name="Rectangle 22"/>
            <p:cNvSpPr>
              <a:spLocks noChangeArrowheads="1"/>
            </p:cNvSpPr>
            <p:nvPr/>
          </p:nvSpPr>
          <p:spPr bwMode="auto">
            <a:xfrm>
              <a:off x="2568575" y="5003800"/>
              <a:ext cx="466725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(0, 1)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88153" name="Rectangle 25"/>
            <p:cNvSpPr>
              <a:spLocks noChangeArrowheads="1"/>
            </p:cNvSpPr>
            <p:nvPr/>
          </p:nvSpPr>
          <p:spPr bwMode="auto">
            <a:xfrm>
              <a:off x="6086475" y="6024563"/>
              <a:ext cx="95250" cy="25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88154" name="Rectangle 26"/>
            <p:cNvSpPr>
              <a:spLocks noChangeArrowheads="1"/>
            </p:cNvSpPr>
            <p:nvPr/>
          </p:nvSpPr>
          <p:spPr bwMode="auto">
            <a:xfrm>
              <a:off x="2381250" y="1701800"/>
              <a:ext cx="952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88155" name="Freeform 27"/>
            <p:cNvSpPr>
              <a:spLocks/>
            </p:cNvSpPr>
            <p:nvPr/>
          </p:nvSpPr>
          <p:spPr bwMode="auto">
            <a:xfrm>
              <a:off x="2516188" y="1836738"/>
              <a:ext cx="3543300" cy="4348162"/>
            </a:xfrm>
            <a:custGeom>
              <a:avLst/>
              <a:gdLst>
                <a:gd name="T0" fmla="*/ 0 w 132"/>
                <a:gd name="T1" fmla="*/ 0 h 162"/>
                <a:gd name="T2" fmla="*/ 0 w 132"/>
                <a:gd name="T3" fmla="*/ 162 h 162"/>
                <a:gd name="T4" fmla="*/ 132 w 132"/>
                <a:gd name="T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62">
                  <a:moveTo>
                    <a:pt x="0" y="0"/>
                  </a:moveTo>
                  <a:lnTo>
                    <a:pt x="0" y="162"/>
                  </a:lnTo>
                  <a:lnTo>
                    <a:pt x="132" y="16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56" name="Line 28"/>
            <p:cNvSpPr>
              <a:spLocks noChangeShapeType="1"/>
            </p:cNvSpPr>
            <p:nvPr/>
          </p:nvSpPr>
          <p:spPr bwMode="auto">
            <a:xfrm>
              <a:off x="2516188" y="5353050"/>
              <a:ext cx="106362" cy="158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57" name="Line 29"/>
            <p:cNvSpPr>
              <a:spLocks noChangeShapeType="1"/>
            </p:cNvSpPr>
            <p:nvPr/>
          </p:nvSpPr>
          <p:spPr bwMode="auto">
            <a:xfrm>
              <a:off x="2516188" y="4494213"/>
              <a:ext cx="106362" cy="158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58" name="Line 30"/>
            <p:cNvSpPr>
              <a:spLocks noChangeShapeType="1"/>
            </p:cNvSpPr>
            <p:nvPr/>
          </p:nvSpPr>
          <p:spPr bwMode="auto">
            <a:xfrm>
              <a:off x="2516188" y="3660775"/>
              <a:ext cx="106362" cy="158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59" name="Line 31"/>
            <p:cNvSpPr>
              <a:spLocks noChangeShapeType="1"/>
            </p:cNvSpPr>
            <p:nvPr/>
          </p:nvSpPr>
          <p:spPr bwMode="auto">
            <a:xfrm>
              <a:off x="2516188" y="2801938"/>
              <a:ext cx="106362" cy="158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0" name="Line 32"/>
            <p:cNvSpPr>
              <a:spLocks noChangeShapeType="1"/>
            </p:cNvSpPr>
            <p:nvPr/>
          </p:nvSpPr>
          <p:spPr bwMode="auto">
            <a:xfrm>
              <a:off x="2516188" y="1943100"/>
              <a:ext cx="106362" cy="158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1" name="Line 33"/>
            <p:cNvSpPr>
              <a:spLocks noChangeShapeType="1"/>
            </p:cNvSpPr>
            <p:nvPr/>
          </p:nvSpPr>
          <p:spPr bwMode="auto">
            <a:xfrm flipV="1">
              <a:off x="3375025" y="6076950"/>
              <a:ext cx="1588" cy="107950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2" name="Line 34"/>
            <p:cNvSpPr>
              <a:spLocks noChangeShapeType="1"/>
            </p:cNvSpPr>
            <p:nvPr/>
          </p:nvSpPr>
          <p:spPr bwMode="auto">
            <a:xfrm flipV="1">
              <a:off x="4206875" y="6076950"/>
              <a:ext cx="1588" cy="107950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3" name="Line 35"/>
            <p:cNvSpPr>
              <a:spLocks noChangeShapeType="1"/>
            </p:cNvSpPr>
            <p:nvPr/>
          </p:nvSpPr>
          <p:spPr bwMode="auto">
            <a:xfrm flipV="1">
              <a:off x="5065713" y="6076950"/>
              <a:ext cx="1587" cy="107950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4" name="Line 36"/>
            <p:cNvSpPr>
              <a:spLocks noChangeShapeType="1"/>
            </p:cNvSpPr>
            <p:nvPr/>
          </p:nvSpPr>
          <p:spPr bwMode="auto">
            <a:xfrm flipV="1">
              <a:off x="5924550" y="6076950"/>
              <a:ext cx="1588" cy="107950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5" name="Freeform 37"/>
            <p:cNvSpPr>
              <a:spLocks/>
            </p:cNvSpPr>
            <p:nvPr/>
          </p:nvSpPr>
          <p:spPr bwMode="auto">
            <a:xfrm>
              <a:off x="2516188" y="1943100"/>
              <a:ext cx="3408362" cy="3409950"/>
            </a:xfrm>
            <a:custGeom>
              <a:avLst/>
              <a:gdLst>
                <a:gd name="T0" fmla="*/ 0 w 127"/>
                <a:gd name="T1" fmla="*/ 127 h 127"/>
                <a:gd name="T2" fmla="*/ 1 w 127"/>
                <a:gd name="T3" fmla="*/ 127 h 127"/>
                <a:gd name="T4" fmla="*/ 5 w 127"/>
                <a:gd name="T5" fmla="*/ 126 h 127"/>
                <a:gd name="T6" fmla="*/ 10 w 127"/>
                <a:gd name="T7" fmla="*/ 126 h 127"/>
                <a:gd name="T8" fmla="*/ 16 w 127"/>
                <a:gd name="T9" fmla="*/ 125 h 127"/>
                <a:gd name="T10" fmla="*/ 22 w 127"/>
                <a:gd name="T11" fmla="*/ 124 h 127"/>
                <a:gd name="T12" fmla="*/ 27 w 127"/>
                <a:gd name="T13" fmla="*/ 124 h 127"/>
                <a:gd name="T14" fmla="*/ 30 w 127"/>
                <a:gd name="T15" fmla="*/ 123 h 127"/>
                <a:gd name="T16" fmla="*/ 32 w 127"/>
                <a:gd name="T17" fmla="*/ 123 h 127"/>
                <a:gd name="T18" fmla="*/ 63 w 127"/>
                <a:gd name="T19" fmla="*/ 111 h 127"/>
                <a:gd name="T20" fmla="*/ 95 w 127"/>
                <a:gd name="T21" fmla="*/ 80 h 127"/>
                <a:gd name="T22" fmla="*/ 127 w 127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7">
                  <a:moveTo>
                    <a:pt x="0" y="127"/>
                  </a:moveTo>
                  <a:lnTo>
                    <a:pt x="1" y="127"/>
                  </a:lnTo>
                  <a:lnTo>
                    <a:pt x="5" y="126"/>
                  </a:lnTo>
                  <a:lnTo>
                    <a:pt x="10" y="126"/>
                  </a:lnTo>
                  <a:lnTo>
                    <a:pt x="16" y="125"/>
                  </a:lnTo>
                  <a:lnTo>
                    <a:pt x="22" y="124"/>
                  </a:lnTo>
                  <a:lnTo>
                    <a:pt x="27" y="124"/>
                  </a:lnTo>
                  <a:lnTo>
                    <a:pt x="30" y="123"/>
                  </a:lnTo>
                  <a:lnTo>
                    <a:pt x="32" y="123"/>
                  </a:lnTo>
                  <a:lnTo>
                    <a:pt x="63" y="111"/>
                  </a:lnTo>
                  <a:lnTo>
                    <a:pt x="95" y="80"/>
                  </a:lnTo>
                  <a:lnTo>
                    <a:pt x="127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6" name="Freeform 38"/>
            <p:cNvSpPr>
              <a:spLocks/>
            </p:cNvSpPr>
            <p:nvPr/>
          </p:nvSpPr>
          <p:spPr bwMode="auto">
            <a:xfrm>
              <a:off x="2568575" y="1943100"/>
              <a:ext cx="3355975" cy="3409950"/>
            </a:xfrm>
            <a:custGeom>
              <a:avLst/>
              <a:gdLst>
                <a:gd name="T0" fmla="*/ 2114 w 2114"/>
                <a:gd name="T1" fmla="*/ 0 h 2148"/>
                <a:gd name="T2" fmla="*/ 2097 w 2114"/>
                <a:gd name="T3" fmla="*/ 101 h 2148"/>
                <a:gd name="T4" fmla="*/ 2063 w 2114"/>
                <a:gd name="T5" fmla="*/ 237 h 2148"/>
                <a:gd name="T6" fmla="*/ 2013 w 2114"/>
                <a:gd name="T7" fmla="*/ 406 h 2148"/>
                <a:gd name="T8" fmla="*/ 1945 w 2114"/>
                <a:gd name="T9" fmla="*/ 592 h 2148"/>
                <a:gd name="T10" fmla="*/ 1877 w 2114"/>
                <a:gd name="T11" fmla="*/ 795 h 2148"/>
                <a:gd name="T12" fmla="*/ 1793 w 2114"/>
                <a:gd name="T13" fmla="*/ 998 h 2148"/>
                <a:gd name="T14" fmla="*/ 1691 w 2114"/>
                <a:gd name="T15" fmla="*/ 1201 h 2148"/>
                <a:gd name="T16" fmla="*/ 1573 w 2114"/>
                <a:gd name="T17" fmla="*/ 1353 h 2148"/>
                <a:gd name="T18" fmla="*/ 1556 w 2114"/>
                <a:gd name="T19" fmla="*/ 1370 h 2148"/>
                <a:gd name="T20" fmla="*/ 1539 w 2114"/>
                <a:gd name="T21" fmla="*/ 1421 h 2148"/>
                <a:gd name="T22" fmla="*/ 1488 w 2114"/>
                <a:gd name="T23" fmla="*/ 1471 h 2148"/>
                <a:gd name="T24" fmla="*/ 1421 w 2114"/>
                <a:gd name="T25" fmla="*/ 1556 h 2148"/>
                <a:gd name="T26" fmla="*/ 1336 w 2114"/>
                <a:gd name="T27" fmla="*/ 1641 h 2148"/>
                <a:gd name="T28" fmla="*/ 1251 w 2114"/>
                <a:gd name="T29" fmla="*/ 1725 h 2148"/>
                <a:gd name="T30" fmla="*/ 1150 w 2114"/>
                <a:gd name="T31" fmla="*/ 1810 h 2148"/>
                <a:gd name="T32" fmla="*/ 1032 w 2114"/>
                <a:gd name="T33" fmla="*/ 1877 h 2148"/>
                <a:gd name="T34" fmla="*/ 1015 w 2114"/>
                <a:gd name="T35" fmla="*/ 1894 h 2148"/>
                <a:gd name="T36" fmla="*/ 981 w 2114"/>
                <a:gd name="T37" fmla="*/ 1911 h 2148"/>
                <a:gd name="T38" fmla="*/ 930 w 2114"/>
                <a:gd name="T39" fmla="*/ 1945 h 2148"/>
                <a:gd name="T40" fmla="*/ 864 w 2114"/>
                <a:gd name="T41" fmla="*/ 1975 h 2148"/>
                <a:gd name="T42" fmla="*/ 778 w 2114"/>
                <a:gd name="T43" fmla="*/ 2013 h 2148"/>
                <a:gd name="T44" fmla="*/ 696 w 2114"/>
                <a:gd name="T45" fmla="*/ 2043 h 2148"/>
                <a:gd name="T46" fmla="*/ 592 w 2114"/>
                <a:gd name="T47" fmla="*/ 2063 h 2148"/>
                <a:gd name="T48" fmla="*/ 507 w 2114"/>
                <a:gd name="T49" fmla="*/ 2080 h 2148"/>
                <a:gd name="T50" fmla="*/ 490 w 2114"/>
                <a:gd name="T51" fmla="*/ 2080 h 2148"/>
                <a:gd name="T52" fmla="*/ 474 w 2114"/>
                <a:gd name="T53" fmla="*/ 2097 h 2148"/>
                <a:gd name="T54" fmla="*/ 440 w 2114"/>
                <a:gd name="T55" fmla="*/ 2097 h 2148"/>
                <a:gd name="T56" fmla="*/ 406 w 2114"/>
                <a:gd name="T57" fmla="*/ 2114 h 2148"/>
                <a:gd name="T58" fmla="*/ 338 w 2114"/>
                <a:gd name="T59" fmla="*/ 2114 h 2148"/>
                <a:gd name="T60" fmla="*/ 237 w 2114"/>
                <a:gd name="T61" fmla="*/ 2131 h 2148"/>
                <a:gd name="T62" fmla="*/ 135 w 2114"/>
                <a:gd name="T63" fmla="*/ 2148 h 2148"/>
                <a:gd name="T64" fmla="*/ 0 w 2114"/>
                <a:gd name="T65" fmla="*/ 2148 h 2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4" h="2148">
                  <a:moveTo>
                    <a:pt x="2114" y="0"/>
                  </a:moveTo>
                  <a:lnTo>
                    <a:pt x="2097" y="101"/>
                  </a:lnTo>
                  <a:lnTo>
                    <a:pt x="2063" y="237"/>
                  </a:lnTo>
                  <a:lnTo>
                    <a:pt x="2013" y="406"/>
                  </a:lnTo>
                  <a:lnTo>
                    <a:pt x="1945" y="592"/>
                  </a:lnTo>
                  <a:lnTo>
                    <a:pt x="1877" y="795"/>
                  </a:lnTo>
                  <a:lnTo>
                    <a:pt x="1793" y="998"/>
                  </a:lnTo>
                  <a:lnTo>
                    <a:pt x="1691" y="1201"/>
                  </a:lnTo>
                  <a:lnTo>
                    <a:pt x="1573" y="1353"/>
                  </a:lnTo>
                  <a:lnTo>
                    <a:pt x="1556" y="1370"/>
                  </a:lnTo>
                  <a:lnTo>
                    <a:pt x="1539" y="1421"/>
                  </a:lnTo>
                  <a:lnTo>
                    <a:pt x="1488" y="1471"/>
                  </a:lnTo>
                  <a:lnTo>
                    <a:pt x="1421" y="1556"/>
                  </a:lnTo>
                  <a:lnTo>
                    <a:pt x="1336" y="1641"/>
                  </a:lnTo>
                  <a:lnTo>
                    <a:pt x="1251" y="1725"/>
                  </a:lnTo>
                  <a:lnTo>
                    <a:pt x="1150" y="1810"/>
                  </a:lnTo>
                  <a:lnTo>
                    <a:pt x="1032" y="1877"/>
                  </a:lnTo>
                  <a:lnTo>
                    <a:pt x="1015" y="1894"/>
                  </a:lnTo>
                  <a:lnTo>
                    <a:pt x="981" y="1911"/>
                  </a:lnTo>
                  <a:lnTo>
                    <a:pt x="930" y="1945"/>
                  </a:lnTo>
                  <a:lnTo>
                    <a:pt x="864" y="1975"/>
                  </a:lnTo>
                  <a:lnTo>
                    <a:pt x="778" y="2013"/>
                  </a:lnTo>
                  <a:lnTo>
                    <a:pt x="696" y="2043"/>
                  </a:lnTo>
                  <a:lnTo>
                    <a:pt x="592" y="2063"/>
                  </a:lnTo>
                  <a:lnTo>
                    <a:pt x="507" y="2080"/>
                  </a:lnTo>
                  <a:lnTo>
                    <a:pt x="490" y="2080"/>
                  </a:lnTo>
                  <a:lnTo>
                    <a:pt x="474" y="2097"/>
                  </a:lnTo>
                  <a:lnTo>
                    <a:pt x="440" y="2097"/>
                  </a:lnTo>
                  <a:lnTo>
                    <a:pt x="406" y="2114"/>
                  </a:lnTo>
                  <a:lnTo>
                    <a:pt x="338" y="2114"/>
                  </a:lnTo>
                  <a:lnTo>
                    <a:pt x="237" y="2131"/>
                  </a:lnTo>
                  <a:lnTo>
                    <a:pt x="135" y="2148"/>
                  </a:lnTo>
                  <a:lnTo>
                    <a:pt x="0" y="2148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7" name="Freeform 39"/>
            <p:cNvSpPr>
              <a:spLocks/>
            </p:cNvSpPr>
            <p:nvPr/>
          </p:nvSpPr>
          <p:spPr bwMode="auto">
            <a:xfrm>
              <a:off x="2541588" y="3903663"/>
              <a:ext cx="3382962" cy="1449387"/>
            </a:xfrm>
            <a:custGeom>
              <a:avLst/>
              <a:gdLst>
                <a:gd name="T0" fmla="*/ 0 w 126"/>
                <a:gd name="T1" fmla="*/ 54 h 54"/>
                <a:gd name="T2" fmla="*/ 31 w 126"/>
                <a:gd name="T3" fmla="*/ 54 h 54"/>
                <a:gd name="T4" fmla="*/ 62 w 126"/>
                <a:gd name="T5" fmla="*/ 47 h 54"/>
                <a:gd name="T6" fmla="*/ 94 w 126"/>
                <a:gd name="T7" fmla="*/ 32 h 54"/>
                <a:gd name="T8" fmla="*/ 126 w 126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lnTo>
                    <a:pt x="31" y="54"/>
                  </a:lnTo>
                  <a:lnTo>
                    <a:pt x="62" y="47"/>
                  </a:lnTo>
                  <a:lnTo>
                    <a:pt x="94" y="32"/>
                  </a:lnTo>
                  <a:lnTo>
                    <a:pt x="126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8" name="Freeform 40"/>
            <p:cNvSpPr>
              <a:spLocks/>
            </p:cNvSpPr>
            <p:nvPr/>
          </p:nvSpPr>
          <p:spPr bwMode="auto">
            <a:xfrm>
              <a:off x="4179888" y="5137150"/>
              <a:ext cx="80962" cy="80963"/>
            </a:xfrm>
            <a:custGeom>
              <a:avLst/>
              <a:gdLst>
                <a:gd name="T0" fmla="*/ 0 w 51"/>
                <a:gd name="T1" fmla="*/ 17 h 51"/>
                <a:gd name="T2" fmla="*/ 0 w 51"/>
                <a:gd name="T3" fmla="*/ 0 h 51"/>
                <a:gd name="T4" fmla="*/ 17 w 51"/>
                <a:gd name="T5" fmla="*/ 0 h 51"/>
                <a:gd name="T6" fmla="*/ 34 w 51"/>
                <a:gd name="T7" fmla="*/ 0 h 51"/>
                <a:gd name="T8" fmla="*/ 51 w 51"/>
                <a:gd name="T9" fmla="*/ 17 h 51"/>
                <a:gd name="T10" fmla="*/ 34 w 51"/>
                <a:gd name="T11" fmla="*/ 51 h 51"/>
                <a:gd name="T12" fmla="*/ 17 w 51"/>
                <a:gd name="T13" fmla="*/ 51 h 51"/>
                <a:gd name="T14" fmla="*/ 0 w 51"/>
                <a:gd name="T15" fmla="*/ 51 h 51"/>
                <a:gd name="T16" fmla="*/ 0 w 51"/>
                <a:gd name="T17" fmla="*/ 17 h 51"/>
                <a:gd name="T18" fmla="*/ 0 w 51"/>
                <a:gd name="T19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17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0" y="51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69" name="Freeform 41"/>
            <p:cNvSpPr>
              <a:spLocks/>
            </p:cNvSpPr>
            <p:nvPr/>
          </p:nvSpPr>
          <p:spPr bwMode="auto">
            <a:xfrm>
              <a:off x="5038725" y="4735513"/>
              <a:ext cx="80963" cy="80962"/>
            </a:xfrm>
            <a:custGeom>
              <a:avLst/>
              <a:gdLst>
                <a:gd name="T0" fmla="*/ 0 w 51"/>
                <a:gd name="T1" fmla="*/ 17 h 51"/>
                <a:gd name="T2" fmla="*/ 0 w 51"/>
                <a:gd name="T3" fmla="*/ 0 h 51"/>
                <a:gd name="T4" fmla="*/ 17 w 51"/>
                <a:gd name="T5" fmla="*/ 0 h 51"/>
                <a:gd name="T6" fmla="*/ 34 w 51"/>
                <a:gd name="T7" fmla="*/ 0 h 51"/>
                <a:gd name="T8" fmla="*/ 51 w 51"/>
                <a:gd name="T9" fmla="*/ 17 h 51"/>
                <a:gd name="T10" fmla="*/ 34 w 51"/>
                <a:gd name="T11" fmla="*/ 34 h 51"/>
                <a:gd name="T12" fmla="*/ 17 w 51"/>
                <a:gd name="T13" fmla="*/ 51 h 51"/>
                <a:gd name="T14" fmla="*/ 0 w 51"/>
                <a:gd name="T15" fmla="*/ 34 h 51"/>
                <a:gd name="T16" fmla="*/ 0 w 51"/>
                <a:gd name="T17" fmla="*/ 17 h 51"/>
                <a:gd name="T18" fmla="*/ 0 w 51"/>
                <a:gd name="T19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17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34" y="34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0" name="Freeform 42"/>
            <p:cNvSpPr>
              <a:spLocks/>
            </p:cNvSpPr>
            <p:nvPr/>
          </p:nvSpPr>
          <p:spPr bwMode="auto">
            <a:xfrm>
              <a:off x="5870575" y="3876675"/>
              <a:ext cx="80963" cy="79375"/>
            </a:xfrm>
            <a:custGeom>
              <a:avLst/>
              <a:gdLst>
                <a:gd name="T0" fmla="*/ 0 w 51"/>
                <a:gd name="T1" fmla="*/ 17 h 50"/>
                <a:gd name="T2" fmla="*/ 17 w 51"/>
                <a:gd name="T3" fmla="*/ 0 h 50"/>
                <a:gd name="T4" fmla="*/ 34 w 51"/>
                <a:gd name="T5" fmla="*/ 0 h 50"/>
                <a:gd name="T6" fmla="*/ 51 w 51"/>
                <a:gd name="T7" fmla="*/ 0 h 50"/>
                <a:gd name="T8" fmla="*/ 51 w 51"/>
                <a:gd name="T9" fmla="*/ 17 h 50"/>
                <a:gd name="T10" fmla="*/ 51 w 51"/>
                <a:gd name="T11" fmla="*/ 50 h 50"/>
                <a:gd name="T12" fmla="*/ 34 w 51"/>
                <a:gd name="T13" fmla="*/ 50 h 50"/>
                <a:gd name="T14" fmla="*/ 17 w 51"/>
                <a:gd name="T15" fmla="*/ 50 h 50"/>
                <a:gd name="T16" fmla="*/ 0 w 51"/>
                <a:gd name="T17" fmla="*/ 17 h 50"/>
                <a:gd name="T18" fmla="*/ 0 w 51"/>
                <a:gd name="T19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0" y="17"/>
                  </a:moveTo>
                  <a:lnTo>
                    <a:pt x="17" y="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51" y="17"/>
                  </a:lnTo>
                  <a:lnTo>
                    <a:pt x="51" y="50"/>
                  </a:lnTo>
                  <a:lnTo>
                    <a:pt x="34" y="50"/>
                  </a:lnTo>
                  <a:lnTo>
                    <a:pt x="17" y="5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1" name="Freeform 43"/>
            <p:cNvSpPr>
              <a:spLocks/>
            </p:cNvSpPr>
            <p:nvPr/>
          </p:nvSpPr>
          <p:spPr bwMode="auto">
            <a:xfrm>
              <a:off x="3321050" y="5299075"/>
              <a:ext cx="80963" cy="80963"/>
            </a:xfrm>
            <a:custGeom>
              <a:avLst/>
              <a:gdLst>
                <a:gd name="T0" fmla="*/ 0 w 51"/>
                <a:gd name="T1" fmla="*/ 34 h 51"/>
                <a:gd name="T2" fmla="*/ 17 w 51"/>
                <a:gd name="T3" fmla="*/ 17 h 51"/>
                <a:gd name="T4" fmla="*/ 34 w 51"/>
                <a:gd name="T5" fmla="*/ 0 h 51"/>
                <a:gd name="T6" fmla="*/ 51 w 51"/>
                <a:gd name="T7" fmla="*/ 17 h 51"/>
                <a:gd name="T8" fmla="*/ 51 w 51"/>
                <a:gd name="T9" fmla="*/ 34 h 51"/>
                <a:gd name="T10" fmla="*/ 51 w 51"/>
                <a:gd name="T11" fmla="*/ 51 h 51"/>
                <a:gd name="T12" fmla="*/ 34 w 51"/>
                <a:gd name="T13" fmla="*/ 51 h 51"/>
                <a:gd name="T14" fmla="*/ 17 w 51"/>
                <a:gd name="T15" fmla="*/ 51 h 51"/>
                <a:gd name="T16" fmla="*/ 0 w 51"/>
                <a:gd name="T17" fmla="*/ 34 h 51"/>
                <a:gd name="T18" fmla="*/ 0 w 51"/>
                <a:gd name="T19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34"/>
                  </a:moveTo>
                  <a:lnTo>
                    <a:pt x="17" y="17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2" name="Freeform 44"/>
            <p:cNvSpPr>
              <a:spLocks/>
            </p:cNvSpPr>
            <p:nvPr/>
          </p:nvSpPr>
          <p:spPr bwMode="auto">
            <a:xfrm>
              <a:off x="2462213" y="5299075"/>
              <a:ext cx="79375" cy="80963"/>
            </a:xfrm>
            <a:custGeom>
              <a:avLst/>
              <a:gdLst>
                <a:gd name="T0" fmla="*/ 0 w 50"/>
                <a:gd name="T1" fmla="*/ 34 h 51"/>
                <a:gd name="T2" fmla="*/ 17 w 50"/>
                <a:gd name="T3" fmla="*/ 17 h 51"/>
                <a:gd name="T4" fmla="*/ 34 w 50"/>
                <a:gd name="T5" fmla="*/ 0 h 51"/>
                <a:gd name="T6" fmla="*/ 50 w 50"/>
                <a:gd name="T7" fmla="*/ 17 h 51"/>
                <a:gd name="T8" fmla="*/ 50 w 50"/>
                <a:gd name="T9" fmla="*/ 34 h 51"/>
                <a:gd name="T10" fmla="*/ 50 w 50"/>
                <a:gd name="T11" fmla="*/ 51 h 51"/>
                <a:gd name="T12" fmla="*/ 34 w 50"/>
                <a:gd name="T13" fmla="*/ 51 h 51"/>
                <a:gd name="T14" fmla="*/ 17 w 50"/>
                <a:gd name="T15" fmla="*/ 51 h 51"/>
                <a:gd name="T16" fmla="*/ 0 w 50"/>
                <a:gd name="T17" fmla="*/ 34 h 51"/>
                <a:gd name="T18" fmla="*/ 0 w 50"/>
                <a:gd name="T19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1">
                  <a:moveTo>
                    <a:pt x="0" y="34"/>
                  </a:moveTo>
                  <a:lnTo>
                    <a:pt x="17" y="17"/>
                  </a:lnTo>
                  <a:lnTo>
                    <a:pt x="34" y="0"/>
                  </a:lnTo>
                  <a:lnTo>
                    <a:pt x="50" y="17"/>
                  </a:lnTo>
                  <a:lnTo>
                    <a:pt x="50" y="34"/>
                  </a:lnTo>
                  <a:lnTo>
                    <a:pt x="50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3" name="Freeform 45"/>
            <p:cNvSpPr>
              <a:spLocks/>
            </p:cNvSpPr>
            <p:nvPr/>
          </p:nvSpPr>
          <p:spPr bwMode="auto">
            <a:xfrm>
              <a:off x="3321050" y="5191125"/>
              <a:ext cx="80963" cy="80963"/>
            </a:xfrm>
            <a:custGeom>
              <a:avLst/>
              <a:gdLst>
                <a:gd name="T0" fmla="*/ 0 w 51"/>
                <a:gd name="T1" fmla="*/ 34 h 51"/>
                <a:gd name="T2" fmla="*/ 17 w 51"/>
                <a:gd name="T3" fmla="*/ 17 h 51"/>
                <a:gd name="T4" fmla="*/ 34 w 51"/>
                <a:gd name="T5" fmla="*/ 0 h 51"/>
                <a:gd name="T6" fmla="*/ 51 w 51"/>
                <a:gd name="T7" fmla="*/ 17 h 51"/>
                <a:gd name="T8" fmla="*/ 51 w 51"/>
                <a:gd name="T9" fmla="*/ 34 h 51"/>
                <a:gd name="T10" fmla="*/ 51 w 51"/>
                <a:gd name="T11" fmla="*/ 51 h 51"/>
                <a:gd name="T12" fmla="*/ 34 w 51"/>
                <a:gd name="T13" fmla="*/ 51 h 51"/>
                <a:gd name="T14" fmla="*/ 17 w 51"/>
                <a:gd name="T15" fmla="*/ 51 h 51"/>
                <a:gd name="T16" fmla="*/ 0 w 51"/>
                <a:gd name="T17" fmla="*/ 34 h 51"/>
                <a:gd name="T18" fmla="*/ 0 w 51"/>
                <a:gd name="T19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34"/>
                  </a:moveTo>
                  <a:lnTo>
                    <a:pt x="17" y="17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4" name="Freeform 46"/>
            <p:cNvSpPr>
              <a:spLocks/>
            </p:cNvSpPr>
            <p:nvPr/>
          </p:nvSpPr>
          <p:spPr bwMode="auto">
            <a:xfrm>
              <a:off x="4179888" y="4895850"/>
              <a:ext cx="80962" cy="80963"/>
            </a:xfrm>
            <a:custGeom>
              <a:avLst/>
              <a:gdLst>
                <a:gd name="T0" fmla="*/ 0 w 51"/>
                <a:gd name="T1" fmla="*/ 17 h 51"/>
                <a:gd name="T2" fmla="*/ 0 w 51"/>
                <a:gd name="T3" fmla="*/ 0 h 51"/>
                <a:gd name="T4" fmla="*/ 17 w 51"/>
                <a:gd name="T5" fmla="*/ 0 h 51"/>
                <a:gd name="T6" fmla="*/ 34 w 51"/>
                <a:gd name="T7" fmla="*/ 0 h 51"/>
                <a:gd name="T8" fmla="*/ 51 w 51"/>
                <a:gd name="T9" fmla="*/ 17 h 51"/>
                <a:gd name="T10" fmla="*/ 34 w 51"/>
                <a:gd name="T11" fmla="*/ 34 h 51"/>
                <a:gd name="T12" fmla="*/ 17 w 51"/>
                <a:gd name="T13" fmla="*/ 51 h 51"/>
                <a:gd name="T14" fmla="*/ 0 w 51"/>
                <a:gd name="T15" fmla="*/ 34 h 51"/>
                <a:gd name="T16" fmla="*/ 0 w 51"/>
                <a:gd name="T17" fmla="*/ 17 h 51"/>
                <a:gd name="T18" fmla="*/ 0 w 51"/>
                <a:gd name="T19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17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34" y="34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5" name="Freeform 47"/>
            <p:cNvSpPr>
              <a:spLocks/>
            </p:cNvSpPr>
            <p:nvPr/>
          </p:nvSpPr>
          <p:spPr bwMode="auto">
            <a:xfrm>
              <a:off x="5011738" y="4064000"/>
              <a:ext cx="80962" cy="80963"/>
            </a:xfrm>
            <a:custGeom>
              <a:avLst/>
              <a:gdLst>
                <a:gd name="T0" fmla="*/ 0 w 51"/>
                <a:gd name="T1" fmla="*/ 34 h 51"/>
                <a:gd name="T2" fmla="*/ 17 w 51"/>
                <a:gd name="T3" fmla="*/ 17 h 51"/>
                <a:gd name="T4" fmla="*/ 34 w 51"/>
                <a:gd name="T5" fmla="*/ 0 h 51"/>
                <a:gd name="T6" fmla="*/ 51 w 51"/>
                <a:gd name="T7" fmla="*/ 17 h 51"/>
                <a:gd name="T8" fmla="*/ 51 w 51"/>
                <a:gd name="T9" fmla="*/ 34 h 51"/>
                <a:gd name="T10" fmla="*/ 51 w 51"/>
                <a:gd name="T11" fmla="*/ 51 h 51"/>
                <a:gd name="T12" fmla="*/ 34 w 51"/>
                <a:gd name="T13" fmla="*/ 51 h 51"/>
                <a:gd name="T14" fmla="*/ 17 w 51"/>
                <a:gd name="T15" fmla="*/ 51 h 51"/>
                <a:gd name="T16" fmla="*/ 0 w 51"/>
                <a:gd name="T17" fmla="*/ 34 h 51"/>
                <a:gd name="T18" fmla="*/ 0 w 51"/>
                <a:gd name="T19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34"/>
                  </a:moveTo>
                  <a:lnTo>
                    <a:pt x="17" y="17"/>
                  </a:lnTo>
                  <a:lnTo>
                    <a:pt x="34" y="0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6" name="Freeform 48"/>
            <p:cNvSpPr>
              <a:spLocks/>
            </p:cNvSpPr>
            <p:nvPr/>
          </p:nvSpPr>
          <p:spPr bwMode="auto">
            <a:xfrm>
              <a:off x="5870575" y="1943100"/>
              <a:ext cx="80963" cy="80963"/>
            </a:xfrm>
            <a:custGeom>
              <a:avLst/>
              <a:gdLst>
                <a:gd name="T0" fmla="*/ 0 w 51"/>
                <a:gd name="T1" fmla="*/ 17 h 51"/>
                <a:gd name="T2" fmla="*/ 17 w 51"/>
                <a:gd name="T3" fmla="*/ 0 h 51"/>
                <a:gd name="T4" fmla="*/ 34 w 51"/>
                <a:gd name="T5" fmla="*/ 0 h 51"/>
                <a:gd name="T6" fmla="*/ 51 w 51"/>
                <a:gd name="T7" fmla="*/ 0 h 51"/>
                <a:gd name="T8" fmla="*/ 51 w 51"/>
                <a:gd name="T9" fmla="*/ 17 h 51"/>
                <a:gd name="T10" fmla="*/ 51 w 51"/>
                <a:gd name="T11" fmla="*/ 34 h 51"/>
                <a:gd name="T12" fmla="*/ 34 w 51"/>
                <a:gd name="T13" fmla="*/ 51 h 51"/>
                <a:gd name="T14" fmla="*/ 17 w 51"/>
                <a:gd name="T15" fmla="*/ 34 h 51"/>
                <a:gd name="T16" fmla="*/ 0 w 51"/>
                <a:gd name="T17" fmla="*/ 17 h 51"/>
                <a:gd name="T18" fmla="*/ 0 w 51"/>
                <a:gd name="T19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0" y="17"/>
                  </a:moveTo>
                  <a:lnTo>
                    <a:pt x="17" y="0"/>
                  </a:lnTo>
                  <a:lnTo>
                    <a:pt x="34" y="0"/>
                  </a:lnTo>
                  <a:lnTo>
                    <a:pt x="51" y="0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34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177" name="Rectangle 49"/>
            <p:cNvSpPr>
              <a:spLocks noChangeArrowheads="1"/>
            </p:cNvSpPr>
            <p:nvPr/>
          </p:nvSpPr>
          <p:spPr bwMode="auto">
            <a:xfrm>
              <a:off x="5219700" y="4724400"/>
              <a:ext cx="590550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altLang="zh-TW" sz="1400"/>
                <a:t>Euler’s</a:t>
              </a:r>
              <a:br>
                <a:rPr lang="en-US" altLang="zh-TW" sz="1400"/>
              </a:br>
              <a:r>
                <a:rPr lang="en-US" altLang="zh-TW" sz="1400"/>
                <a:t>method</a:t>
              </a:r>
            </a:p>
          </p:txBody>
        </p:sp>
        <p:sp>
          <p:nvSpPr>
            <p:cNvPr id="688178" name="Rectangle 50"/>
            <p:cNvSpPr>
              <a:spLocks noChangeArrowheads="1"/>
            </p:cNvSpPr>
            <p:nvPr/>
          </p:nvSpPr>
          <p:spPr bwMode="auto">
            <a:xfrm>
              <a:off x="3937000" y="3860800"/>
              <a:ext cx="995363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altLang="zh-TW" sz="1400"/>
                <a:t>Runge-Kutta</a:t>
              </a:r>
              <a:br>
                <a:rPr lang="en-US" altLang="zh-TW" sz="1400"/>
              </a:br>
              <a:r>
                <a:rPr lang="en-US" altLang="zh-TW" sz="1400"/>
                <a:t>method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5307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Example: Approximating a Solution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TW"/>
              <a:t>We can use a slope field to approximate the IVP,</a:t>
            </a:r>
            <a:br>
              <a:rPr lang="en-US" altLang="zh-TW"/>
            </a:b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= sin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 =－3/2</a:t>
            </a:r>
            <a:r>
              <a:rPr lang="en-US" altLang="zh-TW"/>
              <a:t>:</a:t>
            </a:r>
          </a:p>
          <a:p>
            <a:pPr marL="838200" lvl="1" indent="-381000" eaLnBrk="1" hangingPunct="1">
              <a:buFont typeface="Wingdings" pitchFamily="2" charset="2"/>
              <a:buAutoNum type="arabicParenR"/>
            </a:pPr>
            <a:r>
              <a:rPr lang="en-US" altLang="zh-TW"/>
              <a:t>Define the direction field around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</a:p>
          <a:p>
            <a:pPr marL="838200" lvl="1" indent="-381000" eaLnBrk="1" hangingPunct="1">
              <a:buFont typeface="Wingdings" pitchFamily="2" charset="2"/>
              <a:buAutoNum type="arabicParenR"/>
            </a:pPr>
            <a:r>
              <a:rPr lang="en-US" altLang="zh-TW"/>
              <a:t>Constraint 1: the solution must pass </a:t>
            </a:r>
            <a:r>
              <a:rPr lang="en-US" altLang="zh-TW">
                <a:latin typeface="Times New Roman" pitchFamily="18" charset="0"/>
              </a:rPr>
              <a:t>(0, –3/2)</a:t>
            </a:r>
          </a:p>
          <a:p>
            <a:pPr marL="838200" lvl="1" indent="-381000" eaLnBrk="1" hangingPunct="1">
              <a:buFont typeface="Wingdings" pitchFamily="2" charset="2"/>
              <a:buAutoNum type="arabicParenR"/>
            </a:pPr>
            <a:r>
              <a:rPr lang="en-US" altLang="zh-TW"/>
              <a:t>Constraint 2: the slope of the solution curve must be </a:t>
            </a:r>
            <a:r>
              <a:rPr lang="en-US" altLang="zh-TW">
                <a:latin typeface="Times New Roman" pitchFamily="18" charset="0"/>
              </a:rPr>
              <a:t>0</a:t>
            </a:r>
            <a:r>
              <a:rPr lang="en-US" altLang="zh-TW"/>
              <a:t> when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–</a:t>
            </a:r>
            <a:r>
              <a:rPr lang="en-US" altLang="zh-TW" i="1">
                <a:sym typeface="Symbol" pitchFamily="18" charset="2"/>
              </a:rPr>
              <a:t></a:t>
            </a:r>
            <a:endParaRPr lang="en-US" altLang="zh-TW" i="1"/>
          </a:p>
          <a:p>
            <a:pPr marL="838200" lvl="1" indent="-381000" eaLnBrk="1" hangingPunct="1">
              <a:buFont typeface="Wingdings" pitchFamily="2" charset="2"/>
              <a:buNone/>
            </a:pPr>
            <a:endParaRPr lang="en-US" altLang="zh-TW"/>
          </a:p>
          <a:p>
            <a:pPr marL="838200" lvl="1" indent="-381000" eaLnBrk="1" hangingPunct="1">
              <a:buFont typeface="Wingdings" pitchFamily="2" charset="2"/>
              <a:buNone/>
            </a:pPr>
            <a:endParaRPr lang="en-US" altLang="zh-TW"/>
          </a:p>
          <a:p>
            <a:pPr marL="838200" lvl="1" indent="-381000" eaLnBrk="1" hangingPunct="1">
              <a:buFont typeface="Wingdings" pitchFamily="2" charset="2"/>
              <a:buNone/>
            </a:pPr>
            <a:r>
              <a:rPr lang="en-US" altLang="zh-TW">
                <a:sym typeface="Symbol" pitchFamily="18" charset="2"/>
              </a:rPr>
              <a:t> the solution curve can be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approximated as in the figure.</a:t>
            </a:r>
          </a:p>
        </p:txBody>
      </p:sp>
      <p:sp>
        <p:nvSpPr>
          <p:cNvPr id="37893" name="AutoShape 4"/>
          <p:cNvSpPr>
            <a:spLocks noChangeAspect="1" noChangeArrowheads="1" noTextEdit="1"/>
          </p:cNvSpPr>
          <p:nvPr/>
        </p:nvSpPr>
        <p:spPr bwMode="auto">
          <a:xfrm>
            <a:off x="5435600" y="3500438"/>
            <a:ext cx="266541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5626100" y="3752850"/>
            <a:ext cx="2284413" cy="2300288"/>
          </a:xfrm>
          <a:prstGeom prst="rect">
            <a:avLst/>
          </a:prstGeom>
          <a:solidFill>
            <a:srgbClr val="E5E5E5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7895" name="Freeform 6"/>
          <p:cNvSpPr>
            <a:spLocks/>
          </p:cNvSpPr>
          <p:nvPr/>
        </p:nvSpPr>
        <p:spPr bwMode="auto">
          <a:xfrm>
            <a:off x="6134100" y="4941888"/>
            <a:ext cx="1173163" cy="587375"/>
          </a:xfrm>
          <a:custGeom>
            <a:avLst/>
            <a:gdLst>
              <a:gd name="T0" fmla="*/ 0 w 74"/>
              <a:gd name="T1" fmla="*/ 0 h 37"/>
              <a:gd name="T2" fmla="*/ 31707 w 74"/>
              <a:gd name="T3" fmla="*/ 0 h 37"/>
              <a:gd name="T4" fmla="*/ 126828 w 74"/>
              <a:gd name="T5" fmla="*/ 0 h 37"/>
              <a:gd name="T6" fmla="*/ 206096 w 74"/>
              <a:gd name="T7" fmla="*/ 15875 h 37"/>
              <a:gd name="T8" fmla="*/ 269510 w 74"/>
              <a:gd name="T9" fmla="*/ 31750 h 37"/>
              <a:gd name="T10" fmla="*/ 364632 w 74"/>
              <a:gd name="T11" fmla="*/ 63500 h 37"/>
              <a:gd name="T12" fmla="*/ 443900 w 74"/>
              <a:gd name="T13" fmla="*/ 127000 h 37"/>
              <a:gd name="T14" fmla="*/ 539021 w 74"/>
              <a:gd name="T15" fmla="*/ 190500 h 37"/>
              <a:gd name="T16" fmla="*/ 713410 w 74"/>
              <a:gd name="T17" fmla="*/ 349250 h 37"/>
              <a:gd name="T18" fmla="*/ 856092 w 74"/>
              <a:gd name="T19" fmla="*/ 460375 h 37"/>
              <a:gd name="T20" fmla="*/ 1014627 w 74"/>
              <a:gd name="T21" fmla="*/ 555625 h 37"/>
              <a:gd name="T22" fmla="*/ 1173163 w 74"/>
              <a:gd name="T23" fmla="*/ 587375 h 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4" h="37">
                <a:moveTo>
                  <a:pt x="0" y="0"/>
                </a:moveTo>
                <a:lnTo>
                  <a:pt x="2" y="0"/>
                </a:lnTo>
                <a:lnTo>
                  <a:pt x="8" y="0"/>
                </a:lnTo>
                <a:lnTo>
                  <a:pt x="13" y="1"/>
                </a:lnTo>
                <a:lnTo>
                  <a:pt x="17" y="2"/>
                </a:lnTo>
                <a:lnTo>
                  <a:pt x="23" y="4"/>
                </a:lnTo>
                <a:lnTo>
                  <a:pt x="28" y="8"/>
                </a:lnTo>
                <a:lnTo>
                  <a:pt x="34" y="12"/>
                </a:lnTo>
                <a:lnTo>
                  <a:pt x="45" y="22"/>
                </a:lnTo>
                <a:lnTo>
                  <a:pt x="54" y="29"/>
                </a:lnTo>
                <a:lnTo>
                  <a:pt x="64" y="35"/>
                </a:lnTo>
                <a:lnTo>
                  <a:pt x="74" y="37"/>
                </a:lnTo>
              </a:path>
            </a:pathLst>
          </a:custGeom>
          <a:noFill/>
          <a:ln w="28575" cmpd="sng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5530850" y="3975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5530850" y="44037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898" name="Rectangle 9"/>
          <p:cNvSpPr>
            <a:spLocks noChangeArrowheads="1"/>
          </p:cNvSpPr>
          <p:nvPr/>
        </p:nvSpPr>
        <p:spPr bwMode="auto">
          <a:xfrm>
            <a:off x="5451475" y="522763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899" name="Rectangle 10"/>
          <p:cNvSpPr>
            <a:spLocks noChangeArrowheads="1"/>
          </p:cNvSpPr>
          <p:nvPr/>
        </p:nvSpPr>
        <p:spPr bwMode="auto">
          <a:xfrm>
            <a:off x="5514975" y="522763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0" name="Rectangle 11"/>
          <p:cNvSpPr>
            <a:spLocks noChangeArrowheads="1"/>
          </p:cNvSpPr>
          <p:nvPr/>
        </p:nvSpPr>
        <p:spPr bwMode="auto">
          <a:xfrm>
            <a:off x="5435600" y="5656263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1" name="Rectangle 12"/>
          <p:cNvSpPr>
            <a:spLocks noChangeArrowheads="1"/>
          </p:cNvSpPr>
          <p:nvPr/>
        </p:nvSpPr>
        <p:spPr bwMode="auto">
          <a:xfrm>
            <a:off x="5514975" y="565626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2" name="Rectangle 13"/>
          <p:cNvSpPr>
            <a:spLocks noChangeArrowheads="1"/>
          </p:cNvSpPr>
          <p:nvPr/>
        </p:nvSpPr>
        <p:spPr bwMode="auto">
          <a:xfrm>
            <a:off x="5832475" y="60848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3" name="Rectangle 14"/>
          <p:cNvSpPr>
            <a:spLocks noChangeArrowheads="1"/>
          </p:cNvSpPr>
          <p:nvPr/>
        </p:nvSpPr>
        <p:spPr bwMode="auto">
          <a:xfrm>
            <a:off x="5895975" y="6084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4" name="Rectangle 15"/>
          <p:cNvSpPr>
            <a:spLocks noChangeArrowheads="1"/>
          </p:cNvSpPr>
          <p:nvPr/>
        </p:nvSpPr>
        <p:spPr bwMode="auto">
          <a:xfrm>
            <a:off x="6276975" y="60848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5" name="Rectangle 16"/>
          <p:cNvSpPr>
            <a:spLocks noChangeArrowheads="1"/>
          </p:cNvSpPr>
          <p:nvPr/>
        </p:nvSpPr>
        <p:spPr bwMode="auto">
          <a:xfrm>
            <a:off x="6340475" y="6084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6" name="Rectangle 17"/>
          <p:cNvSpPr>
            <a:spLocks noChangeArrowheads="1"/>
          </p:cNvSpPr>
          <p:nvPr/>
        </p:nvSpPr>
        <p:spPr bwMode="auto">
          <a:xfrm>
            <a:off x="7561263" y="6084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7" name="Rectangle 18"/>
          <p:cNvSpPr>
            <a:spLocks noChangeArrowheads="1"/>
          </p:cNvSpPr>
          <p:nvPr/>
        </p:nvSpPr>
        <p:spPr bwMode="auto">
          <a:xfrm>
            <a:off x="7132638" y="6084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8" name="Rectangle 19"/>
          <p:cNvSpPr>
            <a:spLocks noChangeArrowheads="1"/>
          </p:cNvSpPr>
          <p:nvPr/>
        </p:nvSpPr>
        <p:spPr bwMode="auto">
          <a:xfrm>
            <a:off x="6769100" y="3530600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09" name="Rectangle 20"/>
          <p:cNvSpPr>
            <a:spLocks noChangeArrowheads="1"/>
          </p:cNvSpPr>
          <p:nvPr/>
        </p:nvSpPr>
        <p:spPr bwMode="auto">
          <a:xfrm>
            <a:off x="7974013" y="4800600"/>
            <a:ext cx="682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37910" name="Line 21"/>
          <p:cNvSpPr>
            <a:spLocks noChangeShapeType="1"/>
          </p:cNvSpPr>
          <p:nvPr/>
        </p:nvSpPr>
        <p:spPr bwMode="auto">
          <a:xfrm>
            <a:off x="5626100" y="405447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1" name="Line 22"/>
          <p:cNvSpPr>
            <a:spLocks noChangeShapeType="1"/>
          </p:cNvSpPr>
          <p:nvPr/>
        </p:nvSpPr>
        <p:spPr bwMode="auto">
          <a:xfrm>
            <a:off x="5626100" y="4260850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2" name="Line 23"/>
          <p:cNvSpPr>
            <a:spLocks noChangeShapeType="1"/>
          </p:cNvSpPr>
          <p:nvPr/>
        </p:nvSpPr>
        <p:spPr bwMode="auto">
          <a:xfrm>
            <a:off x="5626100" y="4483100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3" name="Line 24"/>
          <p:cNvSpPr>
            <a:spLocks noChangeShapeType="1"/>
          </p:cNvSpPr>
          <p:nvPr/>
        </p:nvSpPr>
        <p:spPr bwMode="auto">
          <a:xfrm>
            <a:off x="5626100" y="468947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4" name="Line 25"/>
          <p:cNvSpPr>
            <a:spLocks noChangeShapeType="1"/>
          </p:cNvSpPr>
          <p:nvPr/>
        </p:nvSpPr>
        <p:spPr bwMode="auto">
          <a:xfrm>
            <a:off x="5626100" y="4911725"/>
            <a:ext cx="2268538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5" name="Line 26"/>
          <p:cNvSpPr>
            <a:spLocks noChangeShapeType="1"/>
          </p:cNvSpPr>
          <p:nvPr/>
        </p:nvSpPr>
        <p:spPr bwMode="auto">
          <a:xfrm flipV="1">
            <a:off x="6769100" y="3736975"/>
            <a:ext cx="1588" cy="23161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6" name="Line 27"/>
          <p:cNvSpPr>
            <a:spLocks noChangeShapeType="1"/>
          </p:cNvSpPr>
          <p:nvPr/>
        </p:nvSpPr>
        <p:spPr bwMode="auto">
          <a:xfrm>
            <a:off x="5626100" y="3848100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7" name="Line 28"/>
          <p:cNvSpPr>
            <a:spLocks noChangeShapeType="1"/>
          </p:cNvSpPr>
          <p:nvPr/>
        </p:nvSpPr>
        <p:spPr bwMode="auto">
          <a:xfrm flipV="1">
            <a:off x="5737225" y="3752850"/>
            <a:ext cx="158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8" name="Line 29"/>
          <p:cNvSpPr>
            <a:spLocks noChangeShapeType="1"/>
          </p:cNvSpPr>
          <p:nvPr/>
        </p:nvSpPr>
        <p:spPr bwMode="auto">
          <a:xfrm flipV="1">
            <a:off x="5943600" y="3752850"/>
            <a:ext cx="158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19" name="Line 30"/>
          <p:cNvSpPr>
            <a:spLocks noChangeShapeType="1"/>
          </p:cNvSpPr>
          <p:nvPr/>
        </p:nvSpPr>
        <p:spPr bwMode="auto">
          <a:xfrm flipV="1">
            <a:off x="6149975" y="3752850"/>
            <a:ext cx="158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0" name="Line 31"/>
          <p:cNvSpPr>
            <a:spLocks noChangeShapeType="1"/>
          </p:cNvSpPr>
          <p:nvPr/>
        </p:nvSpPr>
        <p:spPr bwMode="auto">
          <a:xfrm flipV="1">
            <a:off x="6356350" y="3752850"/>
            <a:ext cx="158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1" name="Line 32"/>
          <p:cNvSpPr>
            <a:spLocks noChangeShapeType="1"/>
          </p:cNvSpPr>
          <p:nvPr/>
        </p:nvSpPr>
        <p:spPr bwMode="auto">
          <a:xfrm flipV="1">
            <a:off x="6562725" y="3752850"/>
            <a:ext cx="158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2" name="Line 33"/>
          <p:cNvSpPr>
            <a:spLocks noChangeShapeType="1"/>
          </p:cNvSpPr>
          <p:nvPr/>
        </p:nvSpPr>
        <p:spPr bwMode="auto">
          <a:xfrm flipV="1">
            <a:off x="6973888" y="3752850"/>
            <a:ext cx="1587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3" name="Line 34"/>
          <p:cNvSpPr>
            <a:spLocks noChangeShapeType="1"/>
          </p:cNvSpPr>
          <p:nvPr/>
        </p:nvSpPr>
        <p:spPr bwMode="auto">
          <a:xfrm flipV="1">
            <a:off x="7180263" y="3752850"/>
            <a:ext cx="1587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4" name="Line 35"/>
          <p:cNvSpPr>
            <a:spLocks noChangeShapeType="1"/>
          </p:cNvSpPr>
          <p:nvPr/>
        </p:nvSpPr>
        <p:spPr bwMode="auto">
          <a:xfrm flipV="1">
            <a:off x="7386638" y="3752850"/>
            <a:ext cx="1587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5" name="Line 36"/>
          <p:cNvSpPr>
            <a:spLocks noChangeShapeType="1"/>
          </p:cNvSpPr>
          <p:nvPr/>
        </p:nvSpPr>
        <p:spPr bwMode="auto">
          <a:xfrm flipV="1">
            <a:off x="7608888" y="3752850"/>
            <a:ext cx="1587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6" name="Line 37"/>
          <p:cNvSpPr>
            <a:spLocks noChangeShapeType="1"/>
          </p:cNvSpPr>
          <p:nvPr/>
        </p:nvSpPr>
        <p:spPr bwMode="auto">
          <a:xfrm flipV="1">
            <a:off x="7815263" y="3752850"/>
            <a:ext cx="1587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7" name="Line 38"/>
          <p:cNvSpPr>
            <a:spLocks noChangeShapeType="1"/>
          </p:cNvSpPr>
          <p:nvPr/>
        </p:nvSpPr>
        <p:spPr bwMode="auto">
          <a:xfrm>
            <a:off x="5689600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28" name="Freeform 39"/>
          <p:cNvSpPr>
            <a:spLocks/>
          </p:cNvSpPr>
          <p:nvPr/>
        </p:nvSpPr>
        <p:spPr bwMode="auto">
          <a:xfrm>
            <a:off x="5737225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9" name="Line 40"/>
          <p:cNvSpPr>
            <a:spLocks noChangeShapeType="1"/>
          </p:cNvSpPr>
          <p:nvPr/>
        </p:nvSpPr>
        <p:spPr bwMode="auto">
          <a:xfrm>
            <a:off x="5626100" y="5116513"/>
            <a:ext cx="476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0" name="Line 41"/>
          <p:cNvSpPr>
            <a:spLocks noChangeShapeType="1"/>
          </p:cNvSpPr>
          <p:nvPr/>
        </p:nvSpPr>
        <p:spPr bwMode="auto">
          <a:xfrm>
            <a:off x="5626100" y="5322888"/>
            <a:ext cx="476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1" name="Line 42"/>
          <p:cNvSpPr>
            <a:spLocks noChangeShapeType="1"/>
          </p:cNvSpPr>
          <p:nvPr/>
        </p:nvSpPr>
        <p:spPr bwMode="auto">
          <a:xfrm>
            <a:off x="5626100" y="5529263"/>
            <a:ext cx="476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2" name="Line 43"/>
          <p:cNvSpPr>
            <a:spLocks noChangeShapeType="1"/>
          </p:cNvSpPr>
          <p:nvPr/>
        </p:nvSpPr>
        <p:spPr bwMode="auto">
          <a:xfrm>
            <a:off x="5626100" y="5751513"/>
            <a:ext cx="476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3" name="Line 44"/>
          <p:cNvSpPr>
            <a:spLocks noChangeShapeType="1"/>
          </p:cNvSpPr>
          <p:nvPr/>
        </p:nvSpPr>
        <p:spPr bwMode="auto">
          <a:xfrm>
            <a:off x="5626100" y="5957888"/>
            <a:ext cx="476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4" name="Line 45"/>
          <p:cNvSpPr>
            <a:spLocks noChangeShapeType="1"/>
          </p:cNvSpPr>
          <p:nvPr/>
        </p:nvSpPr>
        <p:spPr bwMode="auto">
          <a:xfrm flipV="1">
            <a:off x="5721350" y="6005513"/>
            <a:ext cx="1588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5" name="Line 46"/>
          <p:cNvSpPr>
            <a:spLocks noChangeShapeType="1"/>
          </p:cNvSpPr>
          <p:nvPr/>
        </p:nvSpPr>
        <p:spPr bwMode="auto">
          <a:xfrm flipV="1">
            <a:off x="5927725" y="6005513"/>
            <a:ext cx="1588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6" name="Line 47"/>
          <p:cNvSpPr>
            <a:spLocks noChangeShapeType="1"/>
          </p:cNvSpPr>
          <p:nvPr/>
        </p:nvSpPr>
        <p:spPr bwMode="auto">
          <a:xfrm flipV="1">
            <a:off x="6134100" y="6005513"/>
            <a:ext cx="1588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7" name="Line 48"/>
          <p:cNvSpPr>
            <a:spLocks noChangeShapeType="1"/>
          </p:cNvSpPr>
          <p:nvPr/>
        </p:nvSpPr>
        <p:spPr bwMode="auto">
          <a:xfrm flipV="1">
            <a:off x="6340475" y="6005513"/>
            <a:ext cx="1588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8" name="Line 49"/>
          <p:cNvSpPr>
            <a:spLocks noChangeShapeType="1"/>
          </p:cNvSpPr>
          <p:nvPr/>
        </p:nvSpPr>
        <p:spPr bwMode="auto">
          <a:xfrm flipV="1">
            <a:off x="6546850" y="6005513"/>
            <a:ext cx="1588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39" name="Line 50"/>
          <p:cNvSpPr>
            <a:spLocks noChangeShapeType="1"/>
          </p:cNvSpPr>
          <p:nvPr/>
        </p:nvSpPr>
        <p:spPr bwMode="auto">
          <a:xfrm flipV="1">
            <a:off x="6973888" y="6005513"/>
            <a:ext cx="1587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0" name="Line 51"/>
          <p:cNvSpPr>
            <a:spLocks noChangeShapeType="1"/>
          </p:cNvSpPr>
          <p:nvPr/>
        </p:nvSpPr>
        <p:spPr bwMode="auto">
          <a:xfrm flipV="1">
            <a:off x="7180263" y="6005513"/>
            <a:ext cx="1587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1" name="Line 52"/>
          <p:cNvSpPr>
            <a:spLocks noChangeShapeType="1"/>
          </p:cNvSpPr>
          <p:nvPr/>
        </p:nvSpPr>
        <p:spPr bwMode="auto">
          <a:xfrm flipV="1">
            <a:off x="7386638" y="6005513"/>
            <a:ext cx="1587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2" name="Line 53"/>
          <p:cNvSpPr>
            <a:spLocks noChangeShapeType="1"/>
          </p:cNvSpPr>
          <p:nvPr/>
        </p:nvSpPr>
        <p:spPr bwMode="auto">
          <a:xfrm flipV="1">
            <a:off x="7593013" y="6005513"/>
            <a:ext cx="1587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3" name="Line 54"/>
          <p:cNvSpPr>
            <a:spLocks noChangeShapeType="1"/>
          </p:cNvSpPr>
          <p:nvPr/>
        </p:nvSpPr>
        <p:spPr bwMode="auto">
          <a:xfrm flipV="1">
            <a:off x="7799388" y="6005513"/>
            <a:ext cx="1587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4" name="Line 55"/>
          <p:cNvSpPr>
            <a:spLocks noChangeShapeType="1"/>
          </p:cNvSpPr>
          <p:nvPr/>
        </p:nvSpPr>
        <p:spPr bwMode="auto">
          <a:xfrm>
            <a:off x="5800725" y="4911725"/>
            <a:ext cx="635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5" name="Freeform 56"/>
          <p:cNvSpPr>
            <a:spLocks/>
          </p:cNvSpPr>
          <p:nvPr/>
        </p:nvSpPr>
        <p:spPr bwMode="auto">
          <a:xfrm>
            <a:off x="5848350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6" name="Line 57"/>
          <p:cNvSpPr>
            <a:spLocks noChangeShapeType="1"/>
          </p:cNvSpPr>
          <p:nvPr/>
        </p:nvSpPr>
        <p:spPr bwMode="auto">
          <a:xfrm>
            <a:off x="5911850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7" name="Freeform 58"/>
          <p:cNvSpPr>
            <a:spLocks/>
          </p:cNvSpPr>
          <p:nvPr/>
        </p:nvSpPr>
        <p:spPr bwMode="auto">
          <a:xfrm>
            <a:off x="5943600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8" name="Line 59"/>
          <p:cNvSpPr>
            <a:spLocks noChangeShapeType="1"/>
          </p:cNvSpPr>
          <p:nvPr/>
        </p:nvSpPr>
        <p:spPr bwMode="auto">
          <a:xfrm>
            <a:off x="6007100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49" name="Freeform 60"/>
          <p:cNvSpPr>
            <a:spLocks/>
          </p:cNvSpPr>
          <p:nvPr/>
        </p:nvSpPr>
        <p:spPr bwMode="auto">
          <a:xfrm>
            <a:off x="6054725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50" name="Line 61"/>
          <p:cNvSpPr>
            <a:spLocks noChangeShapeType="1"/>
          </p:cNvSpPr>
          <p:nvPr/>
        </p:nvSpPr>
        <p:spPr bwMode="auto">
          <a:xfrm>
            <a:off x="6102350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51" name="Freeform 62"/>
          <p:cNvSpPr>
            <a:spLocks/>
          </p:cNvSpPr>
          <p:nvPr/>
        </p:nvSpPr>
        <p:spPr bwMode="auto">
          <a:xfrm>
            <a:off x="6149975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52" name="Line 63"/>
          <p:cNvSpPr>
            <a:spLocks noChangeShapeType="1"/>
          </p:cNvSpPr>
          <p:nvPr/>
        </p:nvSpPr>
        <p:spPr bwMode="auto">
          <a:xfrm>
            <a:off x="6213475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53" name="Freeform 64"/>
          <p:cNvSpPr>
            <a:spLocks/>
          </p:cNvSpPr>
          <p:nvPr/>
        </p:nvSpPr>
        <p:spPr bwMode="auto">
          <a:xfrm>
            <a:off x="6261100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54" name="Line 65"/>
          <p:cNvSpPr>
            <a:spLocks noChangeShapeType="1"/>
          </p:cNvSpPr>
          <p:nvPr/>
        </p:nvSpPr>
        <p:spPr bwMode="auto">
          <a:xfrm>
            <a:off x="6308725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55" name="Freeform 66"/>
          <p:cNvSpPr>
            <a:spLocks/>
          </p:cNvSpPr>
          <p:nvPr/>
        </p:nvSpPr>
        <p:spPr bwMode="auto">
          <a:xfrm>
            <a:off x="6356350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56" name="Line 67"/>
          <p:cNvSpPr>
            <a:spLocks noChangeShapeType="1"/>
          </p:cNvSpPr>
          <p:nvPr/>
        </p:nvSpPr>
        <p:spPr bwMode="auto">
          <a:xfrm>
            <a:off x="6419850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57" name="Freeform 68"/>
          <p:cNvSpPr>
            <a:spLocks/>
          </p:cNvSpPr>
          <p:nvPr/>
        </p:nvSpPr>
        <p:spPr bwMode="auto">
          <a:xfrm>
            <a:off x="6467475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58" name="Line 69"/>
          <p:cNvSpPr>
            <a:spLocks noChangeShapeType="1"/>
          </p:cNvSpPr>
          <p:nvPr/>
        </p:nvSpPr>
        <p:spPr bwMode="auto">
          <a:xfrm>
            <a:off x="6530975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59" name="Freeform 70"/>
          <p:cNvSpPr>
            <a:spLocks/>
          </p:cNvSpPr>
          <p:nvPr/>
        </p:nvSpPr>
        <p:spPr bwMode="auto">
          <a:xfrm>
            <a:off x="6578600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60" name="Line 71"/>
          <p:cNvSpPr>
            <a:spLocks noChangeShapeType="1"/>
          </p:cNvSpPr>
          <p:nvPr/>
        </p:nvSpPr>
        <p:spPr bwMode="auto">
          <a:xfrm>
            <a:off x="6626225" y="4911725"/>
            <a:ext cx="635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61" name="Freeform 72"/>
          <p:cNvSpPr>
            <a:spLocks/>
          </p:cNvSpPr>
          <p:nvPr/>
        </p:nvSpPr>
        <p:spPr bwMode="auto">
          <a:xfrm>
            <a:off x="6673850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62" name="Line 73"/>
          <p:cNvSpPr>
            <a:spLocks noChangeShapeType="1"/>
          </p:cNvSpPr>
          <p:nvPr/>
        </p:nvSpPr>
        <p:spPr bwMode="auto">
          <a:xfrm>
            <a:off x="6737350" y="4911725"/>
            <a:ext cx="460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63" name="Freeform 74"/>
          <p:cNvSpPr>
            <a:spLocks/>
          </p:cNvSpPr>
          <p:nvPr/>
        </p:nvSpPr>
        <p:spPr bwMode="auto">
          <a:xfrm>
            <a:off x="6783388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64" name="Line 75"/>
          <p:cNvSpPr>
            <a:spLocks noChangeShapeType="1"/>
          </p:cNvSpPr>
          <p:nvPr/>
        </p:nvSpPr>
        <p:spPr bwMode="auto">
          <a:xfrm>
            <a:off x="6831013" y="4911725"/>
            <a:ext cx="635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65" name="Freeform 76"/>
          <p:cNvSpPr>
            <a:spLocks/>
          </p:cNvSpPr>
          <p:nvPr/>
        </p:nvSpPr>
        <p:spPr bwMode="auto">
          <a:xfrm>
            <a:off x="6878638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66" name="Line 77"/>
          <p:cNvSpPr>
            <a:spLocks noChangeShapeType="1"/>
          </p:cNvSpPr>
          <p:nvPr/>
        </p:nvSpPr>
        <p:spPr bwMode="auto">
          <a:xfrm>
            <a:off x="6942138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67" name="Freeform 78"/>
          <p:cNvSpPr>
            <a:spLocks/>
          </p:cNvSpPr>
          <p:nvPr/>
        </p:nvSpPr>
        <p:spPr bwMode="auto">
          <a:xfrm>
            <a:off x="6989763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68" name="Line 79"/>
          <p:cNvSpPr>
            <a:spLocks noChangeShapeType="1"/>
          </p:cNvSpPr>
          <p:nvPr/>
        </p:nvSpPr>
        <p:spPr bwMode="auto">
          <a:xfrm>
            <a:off x="7037388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69" name="Freeform 80"/>
          <p:cNvSpPr>
            <a:spLocks/>
          </p:cNvSpPr>
          <p:nvPr/>
        </p:nvSpPr>
        <p:spPr bwMode="auto">
          <a:xfrm>
            <a:off x="7085013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70" name="Line 81"/>
          <p:cNvSpPr>
            <a:spLocks noChangeShapeType="1"/>
          </p:cNvSpPr>
          <p:nvPr/>
        </p:nvSpPr>
        <p:spPr bwMode="auto">
          <a:xfrm>
            <a:off x="7148513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71" name="Freeform 82"/>
          <p:cNvSpPr>
            <a:spLocks/>
          </p:cNvSpPr>
          <p:nvPr/>
        </p:nvSpPr>
        <p:spPr bwMode="auto">
          <a:xfrm>
            <a:off x="7196138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72" name="Line 83"/>
          <p:cNvSpPr>
            <a:spLocks noChangeShapeType="1"/>
          </p:cNvSpPr>
          <p:nvPr/>
        </p:nvSpPr>
        <p:spPr bwMode="auto">
          <a:xfrm>
            <a:off x="7243763" y="4911725"/>
            <a:ext cx="635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73" name="Freeform 84"/>
          <p:cNvSpPr>
            <a:spLocks/>
          </p:cNvSpPr>
          <p:nvPr/>
        </p:nvSpPr>
        <p:spPr bwMode="auto">
          <a:xfrm>
            <a:off x="7291388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74" name="Line 85"/>
          <p:cNvSpPr>
            <a:spLocks noChangeShapeType="1"/>
          </p:cNvSpPr>
          <p:nvPr/>
        </p:nvSpPr>
        <p:spPr bwMode="auto">
          <a:xfrm>
            <a:off x="7354888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75" name="Freeform 86"/>
          <p:cNvSpPr>
            <a:spLocks/>
          </p:cNvSpPr>
          <p:nvPr/>
        </p:nvSpPr>
        <p:spPr bwMode="auto">
          <a:xfrm>
            <a:off x="7402513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76" name="Line 87"/>
          <p:cNvSpPr>
            <a:spLocks noChangeShapeType="1"/>
          </p:cNvSpPr>
          <p:nvPr/>
        </p:nvSpPr>
        <p:spPr bwMode="auto">
          <a:xfrm>
            <a:off x="7466013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77" name="Freeform 88"/>
          <p:cNvSpPr>
            <a:spLocks/>
          </p:cNvSpPr>
          <p:nvPr/>
        </p:nvSpPr>
        <p:spPr bwMode="auto">
          <a:xfrm>
            <a:off x="7513638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78" name="Line 89"/>
          <p:cNvSpPr>
            <a:spLocks noChangeShapeType="1"/>
          </p:cNvSpPr>
          <p:nvPr/>
        </p:nvSpPr>
        <p:spPr bwMode="auto">
          <a:xfrm>
            <a:off x="7561263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79" name="Freeform 90"/>
          <p:cNvSpPr>
            <a:spLocks/>
          </p:cNvSpPr>
          <p:nvPr/>
        </p:nvSpPr>
        <p:spPr bwMode="auto">
          <a:xfrm>
            <a:off x="7608888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80" name="Line 91"/>
          <p:cNvSpPr>
            <a:spLocks noChangeShapeType="1"/>
          </p:cNvSpPr>
          <p:nvPr/>
        </p:nvSpPr>
        <p:spPr bwMode="auto">
          <a:xfrm>
            <a:off x="7672388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1" name="Freeform 92"/>
          <p:cNvSpPr>
            <a:spLocks/>
          </p:cNvSpPr>
          <p:nvPr/>
        </p:nvSpPr>
        <p:spPr bwMode="auto">
          <a:xfrm>
            <a:off x="7720013" y="489585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15875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82" name="Line 93"/>
          <p:cNvSpPr>
            <a:spLocks noChangeShapeType="1"/>
          </p:cNvSpPr>
          <p:nvPr/>
        </p:nvSpPr>
        <p:spPr bwMode="auto">
          <a:xfrm>
            <a:off x="7767638" y="4911725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3" name="Freeform 94"/>
          <p:cNvSpPr>
            <a:spLocks/>
          </p:cNvSpPr>
          <p:nvPr/>
        </p:nvSpPr>
        <p:spPr bwMode="auto">
          <a:xfrm>
            <a:off x="7815263" y="4895850"/>
            <a:ext cx="47625" cy="31750"/>
          </a:xfrm>
          <a:custGeom>
            <a:avLst/>
            <a:gdLst>
              <a:gd name="T0" fmla="*/ 0 w 30"/>
              <a:gd name="T1" fmla="*/ 15875 h 20"/>
              <a:gd name="T2" fmla="*/ 0 w 30"/>
              <a:gd name="T3" fmla="*/ 0 h 20"/>
              <a:gd name="T4" fmla="*/ 47625 w 30"/>
              <a:gd name="T5" fmla="*/ 15875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0" y="0"/>
                </a:lnTo>
                <a:lnTo>
                  <a:pt x="30" y="1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84" name="Line 95"/>
          <p:cNvSpPr>
            <a:spLocks noChangeShapeType="1"/>
          </p:cNvSpPr>
          <p:nvPr/>
        </p:nvSpPr>
        <p:spPr bwMode="auto">
          <a:xfrm>
            <a:off x="7862888" y="4054475"/>
            <a:ext cx="317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5" name="Line 96"/>
          <p:cNvSpPr>
            <a:spLocks noChangeShapeType="1"/>
          </p:cNvSpPr>
          <p:nvPr/>
        </p:nvSpPr>
        <p:spPr bwMode="auto">
          <a:xfrm>
            <a:off x="7862888" y="4260850"/>
            <a:ext cx="317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6" name="Line 97"/>
          <p:cNvSpPr>
            <a:spLocks noChangeShapeType="1"/>
          </p:cNvSpPr>
          <p:nvPr/>
        </p:nvSpPr>
        <p:spPr bwMode="auto">
          <a:xfrm>
            <a:off x="7862888" y="4483100"/>
            <a:ext cx="317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7" name="Line 98"/>
          <p:cNvSpPr>
            <a:spLocks noChangeShapeType="1"/>
          </p:cNvSpPr>
          <p:nvPr/>
        </p:nvSpPr>
        <p:spPr bwMode="auto">
          <a:xfrm>
            <a:off x="7862888" y="4689475"/>
            <a:ext cx="317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8" name="Line 99"/>
          <p:cNvSpPr>
            <a:spLocks noChangeShapeType="1"/>
          </p:cNvSpPr>
          <p:nvPr/>
        </p:nvSpPr>
        <p:spPr bwMode="auto">
          <a:xfrm>
            <a:off x="7862888" y="5116513"/>
            <a:ext cx="31750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89" name="Line 100"/>
          <p:cNvSpPr>
            <a:spLocks noChangeShapeType="1"/>
          </p:cNvSpPr>
          <p:nvPr/>
        </p:nvSpPr>
        <p:spPr bwMode="auto">
          <a:xfrm>
            <a:off x="7862888" y="5322888"/>
            <a:ext cx="31750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0" name="Line 101"/>
          <p:cNvSpPr>
            <a:spLocks noChangeShapeType="1"/>
          </p:cNvSpPr>
          <p:nvPr/>
        </p:nvSpPr>
        <p:spPr bwMode="auto">
          <a:xfrm>
            <a:off x="7862888" y="5529263"/>
            <a:ext cx="31750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1" name="Line 102"/>
          <p:cNvSpPr>
            <a:spLocks noChangeShapeType="1"/>
          </p:cNvSpPr>
          <p:nvPr/>
        </p:nvSpPr>
        <p:spPr bwMode="auto">
          <a:xfrm>
            <a:off x="7862888" y="5751513"/>
            <a:ext cx="31750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2" name="Line 103"/>
          <p:cNvSpPr>
            <a:spLocks noChangeShapeType="1"/>
          </p:cNvSpPr>
          <p:nvPr/>
        </p:nvSpPr>
        <p:spPr bwMode="auto">
          <a:xfrm>
            <a:off x="7862888" y="5957888"/>
            <a:ext cx="31750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3" name="Line 104"/>
          <p:cNvSpPr>
            <a:spLocks noChangeShapeType="1"/>
          </p:cNvSpPr>
          <p:nvPr/>
        </p:nvSpPr>
        <p:spPr bwMode="auto">
          <a:xfrm>
            <a:off x="7862888" y="3848100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4" name="Line 105"/>
          <p:cNvSpPr>
            <a:spLocks noChangeShapeType="1"/>
          </p:cNvSpPr>
          <p:nvPr/>
        </p:nvSpPr>
        <p:spPr bwMode="auto">
          <a:xfrm>
            <a:off x="570547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5" name="Freeform 106"/>
          <p:cNvSpPr>
            <a:spLocks/>
          </p:cNvSpPr>
          <p:nvPr/>
        </p:nvSpPr>
        <p:spPr bwMode="auto">
          <a:xfrm>
            <a:off x="5737225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96" name="Line 107"/>
          <p:cNvSpPr>
            <a:spLocks noChangeShapeType="1"/>
          </p:cNvSpPr>
          <p:nvPr/>
        </p:nvSpPr>
        <p:spPr bwMode="auto">
          <a:xfrm>
            <a:off x="580072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7" name="Freeform 108"/>
          <p:cNvSpPr>
            <a:spLocks/>
          </p:cNvSpPr>
          <p:nvPr/>
        </p:nvSpPr>
        <p:spPr bwMode="auto">
          <a:xfrm>
            <a:off x="5832475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98" name="Line 109"/>
          <p:cNvSpPr>
            <a:spLocks noChangeShapeType="1"/>
          </p:cNvSpPr>
          <p:nvPr/>
        </p:nvSpPr>
        <p:spPr bwMode="auto">
          <a:xfrm>
            <a:off x="5911850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7999" name="Freeform 110"/>
          <p:cNvSpPr>
            <a:spLocks/>
          </p:cNvSpPr>
          <p:nvPr/>
        </p:nvSpPr>
        <p:spPr bwMode="auto">
          <a:xfrm>
            <a:off x="5943600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00" name="Line 111"/>
          <p:cNvSpPr>
            <a:spLocks noChangeShapeType="1"/>
          </p:cNvSpPr>
          <p:nvPr/>
        </p:nvSpPr>
        <p:spPr bwMode="auto">
          <a:xfrm>
            <a:off x="602297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01" name="Freeform 112"/>
          <p:cNvSpPr>
            <a:spLocks/>
          </p:cNvSpPr>
          <p:nvPr/>
        </p:nvSpPr>
        <p:spPr bwMode="auto">
          <a:xfrm>
            <a:off x="6054725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02" name="Line 113"/>
          <p:cNvSpPr>
            <a:spLocks noChangeShapeType="1"/>
          </p:cNvSpPr>
          <p:nvPr/>
        </p:nvSpPr>
        <p:spPr bwMode="auto">
          <a:xfrm>
            <a:off x="611822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03" name="Freeform 114"/>
          <p:cNvSpPr>
            <a:spLocks/>
          </p:cNvSpPr>
          <p:nvPr/>
        </p:nvSpPr>
        <p:spPr bwMode="auto">
          <a:xfrm>
            <a:off x="6165850" y="3848100"/>
            <a:ext cx="31750" cy="31750"/>
          </a:xfrm>
          <a:custGeom>
            <a:avLst/>
            <a:gdLst>
              <a:gd name="T0" fmla="*/ 0 w 20"/>
              <a:gd name="T1" fmla="*/ 15875 h 20"/>
              <a:gd name="T2" fmla="*/ 0 w 20"/>
              <a:gd name="T3" fmla="*/ 0 h 20"/>
              <a:gd name="T4" fmla="*/ 31750 w 20"/>
              <a:gd name="T5" fmla="*/ 31750 h 20"/>
              <a:gd name="T6" fmla="*/ 0 w 20"/>
              <a:gd name="T7" fmla="*/ 31750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0" y="0"/>
                </a:lnTo>
                <a:lnTo>
                  <a:pt x="20" y="2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04" name="Line 115"/>
          <p:cNvSpPr>
            <a:spLocks noChangeShapeType="1"/>
          </p:cNvSpPr>
          <p:nvPr/>
        </p:nvSpPr>
        <p:spPr bwMode="auto">
          <a:xfrm>
            <a:off x="6229350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05" name="Freeform 116"/>
          <p:cNvSpPr>
            <a:spLocks/>
          </p:cNvSpPr>
          <p:nvPr/>
        </p:nvSpPr>
        <p:spPr bwMode="auto">
          <a:xfrm>
            <a:off x="6261100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31750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06" name="Line 117"/>
          <p:cNvSpPr>
            <a:spLocks noChangeShapeType="1"/>
          </p:cNvSpPr>
          <p:nvPr/>
        </p:nvSpPr>
        <p:spPr bwMode="auto">
          <a:xfrm>
            <a:off x="6324600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07" name="Freeform 118"/>
          <p:cNvSpPr>
            <a:spLocks/>
          </p:cNvSpPr>
          <p:nvPr/>
        </p:nvSpPr>
        <p:spPr bwMode="auto">
          <a:xfrm>
            <a:off x="6372225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31750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08" name="Line 119"/>
          <p:cNvSpPr>
            <a:spLocks noChangeShapeType="1"/>
          </p:cNvSpPr>
          <p:nvPr/>
        </p:nvSpPr>
        <p:spPr bwMode="auto">
          <a:xfrm>
            <a:off x="643572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09" name="Freeform 120"/>
          <p:cNvSpPr>
            <a:spLocks/>
          </p:cNvSpPr>
          <p:nvPr/>
        </p:nvSpPr>
        <p:spPr bwMode="auto">
          <a:xfrm>
            <a:off x="6467475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31750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10" name="Line 121"/>
          <p:cNvSpPr>
            <a:spLocks noChangeShapeType="1"/>
          </p:cNvSpPr>
          <p:nvPr/>
        </p:nvSpPr>
        <p:spPr bwMode="auto">
          <a:xfrm>
            <a:off x="6530975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11" name="Freeform 122"/>
          <p:cNvSpPr>
            <a:spLocks/>
          </p:cNvSpPr>
          <p:nvPr/>
        </p:nvSpPr>
        <p:spPr bwMode="auto">
          <a:xfrm>
            <a:off x="6562725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12" name="Line 123"/>
          <p:cNvSpPr>
            <a:spLocks noChangeShapeType="1"/>
          </p:cNvSpPr>
          <p:nvPr/>
        </p:nvSpPr>
        <p:spPr bwMode="auto">
          <a:xfrm>
            <a:off x="6642100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13" name="Freeform 124"/>
          <p:cNvSpPr>
            <a:spLocks/>
          </p:cNvSpPr>
          <p:nvPr/>
        </p:nvSpPr>
        <p:spPr bwMode="auto">
          <a:xfrm>
            <a:off x="6673850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14" name="Line 125"/>
          <p:cNvSpPr>
            <a:spLocks noChangeShapeType="1"/>
          </p:cNvSpPr>
          <p:nvPr/>
        </p:nvSpPr>
        <p:spPr bwMode="auto">
          <a:xfrm>
            <a:off x="6737350" y="3832225"/>
            <a:ext cx="4603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15" name="Freeform 126"/>
          <p:cNvSpPr>
            <a:spLocks/>
          </p:cNvSpPr>
          <p:nvPr/>
        </p:nvSpPr>
        <p:spPr bwMode="auto">
          <a:xfrm>
            <a:off x="6783388" y="3848100"/>
            <a:ext cx="31750" cy="31750"/>
          </a:xfrm>
          <a:custGeom>
            <a:avLst/>
            <a:gdLst>
              <a:gd name="T0" fmla="*/ 0 w 20"/>
              <a:gd name="T1" fmla="*/ 15875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15875 h 20"/>
              <a:gd name="T10" fmla="*/ 0 w 20"/>
              <a:gd name="T11" fmla="*/ 15875 h 20"/>
              <a:gd name="T12" fmla="*/ 0 w 2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1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16" name="Line 127"/>
          <p:cNvSpPr>
            <a:spLocks noChangeShapeType="1"/>
          </p:cNvSpPr>
          <p:nvPr/>
        </p:nvSpPr>
        <p:spPr bwMode="auto">
          <a:xfrm>
            <a:off x="6846888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17" name="Freeform 128"/>
          <p:cNvSpPr>
            <a:spLocks/>
          </p:cNvSpPr>
          <p:nvPr/>
        </p:nvSpPr>
        <p:spPr bwMode="auto">
          <a:xfrm>
            <a:off x="6878638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18" name="Line 129"/>
          <p:cNvSpPr>
            <a:spLocks noChangeShapeType="1"/>
          </p:cNvSpPr>
          <p:nvPr/>
        </p:nvSpPr>
        <p:spPr bwMode="auto">
          <a:xfrm>
            <a:off x="6958013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19" name="Freeform 130"/>
          <p:cNvSpPr>
            <a:spLocks/>
          </p:cNvSpPr>
          <p:nvPr/>
        </p:nvSpPr>
        <p:spPr bwMode="auto">
          <a:xfrm>
            <a:off x="6989763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20" name="Line 131"/>
          <p:cNvSpPr>
            <a:spLocks noChangeShapeType="1"/>
          </p:cNvSpPr>
          <p:nvPr/>
        </p:nvSpPr>
        <p:spPr bwMode="auto">
          <a:xfrm>
            <a:off x="7053263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21" name="Freeform 132"/>
          <p:cNvSpPr>
            <a:spLocks/>
          </p:cNvSpPr>
          <p:nvPr/>
        </p:nvSpPr>
        <p:spPr bwMode="auto">
          <a:xfrm>
            <a:off x="7085013" y="3848100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22" name="Line 133"/>
          <p:cNvSpPr>
            <a:spLocks noChangeShapeType="1"/>
          </p:cNvSpPr>
          <p:nvPr/>
        </p:nvSpPr>
        <p:spPr bwMode="auto">
          <a:xfrm>
            <a:off x="7164388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23" name="Freeform 134"/>
          <p:cNvSpPr>
            <a:spLocks/>
          </p:cNvSpPr>
          <p:nvPr/>
        </p:nvSpPr>
        <p:spPr bwMode="auto">
          <a:xfrm>
            <a:off x="7196138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24" name="Line 135"/>
          <p:cNvSpPr>
            <a:spLocks noChangeShapeType="1"/>
          </p:cNvSpPr>
          <p:nvPr/>
        </p:nvSpPr>
        <p:spPr bwMode="auto">
          <a:xfrm>
            <a:off x="7259638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25" name="Freeform 136"/>
          <p:cNvSpPr>
            <a:spLocks/>
          </p:cNvSpPr>
          <p:nvPr/>
        </p:nvSpPr>
        <p:spPr bwMode="auto">
          <a:xfrm>
            <a:off x="7291388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26" name="Line 137"/>
          <p:cNvSpPr>
            <a:spLocks noChangeShapeType="1"/>
          </p:cNvSpPr>
          <p:nvPr/>
        </p:nvSpPr>
        <p:spPr bwMode="auto">
          <a:xfrm>
            <a:off x="7354888" y="3832225"/>
            <a:ext cx="6350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27" name="Freeform 138"/>
          <p:cNvSpPr>
            <a:spLocks/>
          </p:cNvSpPr>
          <p:nvPr/>
        </p:nvSpPr>
        <p:spPr bwMode="auto">
          <a:xfrm>
            <a:off x="7402513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28" name="Line 139"/>
          <p:cNvSpPr>
            <a:spLocks noChangeShapeType="1"/>
          </p:cNvSpPr>
          <p:nvPr/>
        </p:nvSpPr>
        <p:spPr bwMode="auto">
          <a:xfrm>
            <a:off x="7466013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29" name="Freeform 140"/>
          <p:cNvSpPr>
            <a:spLocks/>
          </p:cNvSpPr>
          <p:nvPr/>
        </p:nvSpPr>
        <p:spPr bwMode="auto">
          <a:xfrm>
            <a:off x="7497763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30" name="Line 141"/>
          <p:cNvSpPr>
            <a:spLocks noChangeShapeType="1"/>
          </p:cNvSpPr>
          <p:nvPr/>
        </p:nvSpPr>
        <p:spPr bwMode="auto">
          <a:xfrm>
            <a:off x="7561263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31" name="Freeform 142"/>
          <p:cNvSpPr>
            <a:spLocks/>
          </p:cNvSpPr>
          <p:nvPr/>
        </p:nvSpPr>
        <p:spPr bwMode="auto">
          <a:xfrm>
            <a:off x="7608888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32" name="Line 143"/>
          <p:cNvSpPr>
            <a:spLocks noChangeShapeType="1"/>
          </p:cNvSpPr>
          <p:nvPr/>
        </p:nvSpPr>
        <p:spPr bwMode="auto">
          <a:xfrm>
            <a:off x="7672388" y="38322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33" name="Freeform 144"/>
          <p:cNvSpPr>
            <a:spLocks/>
          </p:cNvSpPr>
          <p:nvPr/>
        </p:nvSpPr>
        <p:spPr bwMode="auto">
          <a:xfrm>
            <a:off x="7704138" y="3848100"/>
            <a:ext cx="47625" cy="31750"/>
          </a:xfrm>
          <a:custGeom>
            <a:avLst/>
            <a:gdLst>
              <a:gd name="T0" fmla="*/ 15875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15875 h 20"/>
              <a:gd name="T10" fmla="*/ 15875 w 30"/>
              <a:gd name="T11" fmla="*/ 15875 h 20"/>
              <a:gd name="T12" fmla="*/ 15875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34" name="Line 145"/>
          <p:cNvSpPr>
            <a:spLocks noChangeShapeType="1"/>
          </p:cNvSpPr>
          <p:nvPr/>
        </p:nvSpPr>
        <p:spPr bwMode="auto">
          <a:xfrm>
            <a:off x="7767638" y="3832225"/>
            <a:ext cx="6350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35" name="Freeform 146"/>
          <p:cNvSpPr>
            <a:spLocks/>
          </p:cNvSpPr>
          <p:nvPr/>
        </p:nvSpPr>
        <p:spPr bwMode="auto">
          <a:xfrm>
            <a:off x="7815263" y="3848100"/>
            <a:ext cx="47625" cy="31750"/>
          </a:xfrm>
          <a:custGeom>
            <a:avLst/>
            <a:gdLst>
              <a:gd name="T0" fmla="*/ 0 w 30"/>
              <a:gd name="T1" fmla="*/ 15875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15875 h 20"/>
              <a:gd name="T10" fmla="*/ 0 w 30"/>
              <a:gd name="T11" fmla="*/ 15875 h 20"/>
              <a:gd name="T12" fmla="*/ 0 w 30"/>
              <a:gd name="T13" fmla="*/ 15875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1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36" name="Line 147"/>
          <p:cNvSpPr>
            <a:spLocks noChangeShapeType="1"/>
          </p:cNvSpPr>
          <p:nvPr/>
        </p:nvSpPr>
        <p:spPr bwMode="auto">
          <a:xfrm>
            <a:off x="5705475" y="3927475"/>
            <a:ext cx="47625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37" name="Freeform 148"/>
          <p:cNvSpPr>
            <a:spLocks/>
          </p:cNvSpPr>
          <p:nvPr/>
        </p:nvSpPr>
        <p:spPr bwMode="auto">
          <a:xfrm>
            <a:off x="5737225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38" name="Line 149"/>
          <p:cNvSpPr>
            <a:spLocks noChangeShapeType="1"/>
          </p:cNvSpPr>
          <p:nvPr/>
        </p:nvSpPr>
        <p:spPr bwMode="auto">
          <a:xfrm>
            <a:off x="5816600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39" name="Freeform 150"/>
          <p:cNvSpPr>
            <a:spLocks/>
          </p:cNvSpPr>
          <p:nvPr/>
        </p:nvSpPr>
        <p:spPr bwMode="auto">
          <a:xfrm>
            <a:off x="5848350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40" name="Line 151"/>
          <p:cNvSpPr>
            <a:spLocks noChangeShapeType="1"/>
          </p:cNvSpPr>
          <p:nvPr/>
        </p:nvSpPr>
        <p:spPr bwMode="auto">
          <a:xfrm>
            <a:off x="5911850" y="3927475"/>
            <a:ext cx="47625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41" name="Freeform 152"/>
          <p:cNvSpPr>
            <a:spLocks/>
          </p:cNvSpPr>
          <p:nvPr/>
        </p:nvSpPr>
        <p:spPr bwMode="auto">
          <a:xfrm>
            <a:off x="5943600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42" name="Line 153"/>
          <p:cNvSpPr>
            <a:spLocks noChangeShapeType="1"/>
          </p:cNvSpPr>
          <p:nvPr/>
        </p:nvSpPr>
        <p:spPr bwMode="auto">
          <a:xfrm>
            <a:off x="6022975" y="3927475"/>
            <a:ext cx="47625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43" name="Freeform 154"/>
          <p:cNvSpPr>
            <a:spLocks/>
          </p:cNvSpPr>
          <p:nvPr/>
        </p:nvSpPr>
        <p:spPr bwMode="auto">
          <a:xfrm>
            <a:off x="6054725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44" name="Line 155"/>
          <p:cNvSpPr>
            <a:spLocks noChangeShapeType="1"/>
          </p:cNvSpPr>
          <p:nvPr/>
        </p:nvSpPr>
        <p:spPr bwMode="auto">
          <a:xfrm>
            <a:off x="6118225" y="3927475"/>
            <a:ext cx="47625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45" name="Freeform 156"/>
          <p:cNvSpPr>
            <a:spLocks/>
          </p:cNvSpPr>
          <p:nvPr/>
        </p:nvSpPr>
        <p:spPr bwMode="auto">
          <a:xfrm>
            <a:off x="6149975" y="395922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15875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1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46" name="Line 157"/>
          <p:cNvSpPr>
            <a:spLocks noChangeShapeType="1"/>
          </p:cNvSpPr>
          <p:nvPr/>
        </p:nvSpPr>
        <p:spPr bwMode="auto">
          <a:xfrm>
            <a:off x="6229350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47" name="Freeform 158"/>
          <p:cNvSpPr>
            <a:spLocks/>
          </p:cNvSpPr>
          <p:nvPr/>
        </p:nvSpPr>
        <p:spPr bwMode="auto">
          <a:xfrm>
            <a:off x="6245225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31750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2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48" name="Line 159"/>
          <p:cNvSpPr>
            <a:spLocks noChangeShapeType="1"/>
          </p:cNvSpPr>
          <p:nvPr/>
        </p:nvSpPr>
        <p:spPr bwMode="auto">
          <a:xfrm>
            <a:off x="6324600" y="3927475"/>
            <a:ext cx="47625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49" name="Freeform 160"/>
          <p:cNvSpPr>
            <a:spLocks/>
          </p:cNvSpPr>
          <p:nvPr/>
        </p:nvSpPr>
        <p:spPr bwMode="auto">
          <a:xfrm>
            <a:off x="6356350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31750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2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50" name="Line 161"/>
          <p:cNvSpPr>
            <a:spLocks noChangeShapeType="1"/>
          </p:cNvSpPr>
          <p:nvPr/>
        </p:nvSpPr>
        <p:spPr bwMode="auto">
          <a:xfrm>
            <a:off x="6435725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51" name="Freeform 162"/>
          <p:cNvSpPr>
            <a:spLocks/>
          </p:cNvSpPr>
          <p:nvPr/>
        </p:nvSpPr>
        <p:spPr bwMode="auto">
          <a:xfrm>
            <a:off x="6467475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52" name="Line 163"/>
          <p:cNvSpPr>
            <a:spLocks noChangeShapeType="1"/>
          </p:cNvSpPr>
          <p:nvPr/>
        </p:nvSpPr>
        <p:spPr bwMode="auto">
          <a:xfrm>
            <a:off x="6546850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53" name="Freeform 164"/>
          <p:cNvSpPr>
            <a:spLocks/>
          </p:cNvSpPr>
          <p:nvPr/>
        </p:nvSpPr>
        <p:spPr bwMode="auto">
          <a:xfrm>
            <a:off x="6562725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54" name="Line 165"/>
          <p:cNvSpPr>
            <a:spLocks noChangeShapeType="1"/>
          </p:cNvSpPr>
          <p:nvPr/>
        </p:nvSpPr>
        <p:spPr bwMode="auto">
          <a:xfrm>
            <a:off x="6642100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55" name="Freeform 166"/>
          <p:cNvSpPr>
            <a:spLocks/>
          </p:cNvSpPr>
          <p:nvPr/>
        </p:nvSpPr>
        <p:spPr bwMode="auto">
          <a:xfrm>
            <a:off x="6673850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56" name="Line 167"/>
          <p:cNvSpPr>
            <a:spLocks noChangeShapeType="1"/>
          </p:cNvSpPr>
          <p:nvPr/>
        </p:nvSpPr>
        <p:spPr bwMode="auto">
          <a:xfrm>
            <a:off x="6753225" y="3927475"/>
            <a:ext cx="30163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57" name="Freeform 168"/>
          <p:cNvSpPr>
            <a:spLocks/>
          </p:cNvSpPr>
          <p:nvPr/>
        </p:nvSpPr>
        <p:spPr bwMode="auto">
          <a:xfrm>
            <a:off x="6769100" y="3959225"/>
            <a:ext cx="46038" cy="31750"/>
          </a:xfrm>
          <a:custGeom>
            <a:avLst/>
            <a:gdLst>
              <a:gd name="T0" fmla="*/ 14288 w 29"/>
              <a:gd name="T1" fmla="*/ 0 h 20"/>
              <a:gd name="T2" fmla="*/ 14288 w 29"/>
              <a:gd name="T3" fmla="*/ 0 h 20"/>
              <a:gd name="T4" fmla="*/ 46038 w 29"/>
              <a:gd name="T5" fmla="*/ 31750 h 20"/>
              <a:gd name="T6" fmla="*/ 0 w 29"/>
              <a:gd name="T7" fmla="*/ 15875 h 20"/>
              <a:gd name="T8" fmla="*/ 14288 w 29"/>
              <a:gd name="T9" fmla="*/ 0 h 20"/>
              <a:gd name="T10" fmla="*/ 14288 w 29"/>
              <a:gd name="T11" fmla="*/ 0 h 20"/>
              <a:gd name="T12" fmla="*/ 14288 w 29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" h="20">
                <a:moveTo>
                  <a:pt x="9" y="0"/>
                </a:moveTo>
                <a:lnTo>
                  <a:pt x="9" y="0"/>
                </a:lnTo>
                <a:lnTo>
                  <a:pt x="29" y="20"/>
                </a:lnTo>
                <a:lnTo>
                  <a:pt x="0" y="1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58" name="Line 169"/>
          <p:cNvSpPr>
            <a:spLocks noChangeShapeType="1"/>
          </p:cNvSpPr>
          <p:nvPr/>
        </p:nvSpPr>
        <p:spPr bwMode="auto">
          <a:xfrm>
            <a:off x="6846888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59" name="Freeform 170"/>
          <p:cNvSpPr>
            <a:spLocks/>
          </p:cNvSpPr>
          <p:nvPr/>
        </p:nvSpPr>
        <p:spPr bwMode="auto">
          <a:xfrm>
            <a:off x="6878638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60" name="Line 171"/>
          <p:cNvSpPr>
            <a:spLocks noChangeShapeType="1"/>
          </p:cNvSpPr>
          <p:nvPr/>
        </p:nvSpPr>
        <p:spPr bwMode="auto">
          <a:xfrm>
            <a:off x="6958013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61" name="Freeform 172"/>
          <p:cNvSpPr>
            <a:spLocks/>
          </p:cNvSpPr>
          <p:nvPr/>
        </p:nvSpPr>
        <p:spPr bwMode="auto">
          <a:xfrm>
            <a:off x="6973888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62" name="Line 173"/>
          <p:cNvSpPr>
            <a:spLocks noChangeShapeType="1"/>
          </p:cNvSpPr>
          <p:nvPr/>
        </p:nvSpPr>
        <p:spPr bwMode="auto">
          <a:xfrm>
            <a:off x="7053263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63" name="Freeform 174"/>
          <p:cNvSpPr>
            <a:spLocks/>
          </p:cNvSpPr>
          <p:nvPr/>
        </p:nvSpPr>
        <p:spPr bwMode="auto">
          <a:xfrm>
            <a:off x="7085013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64" name="Line 175"/>
          <p:cNvSpPr>
            <a:spLocks noChangeShapeType="1"/>
          </p:cNvSpPr>
          <p:nvPr/>
        </p:nvSpPr>
        <p:spPr bwMode="auto">
          <a:xfrm>
            <a:off x="7164388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65" name="Freeform 176"/>
          <p:cNvSpPr>
            <a:spLocks/>
          </p:cNvSpPr>
          <p:nvPr/>
        </p:nvSpPr>
        <p:spPr bwMode="auto">
          <a:xfrm>
            <a:off x="7180263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66" name="Line 177"/>
          <p:cNvSpPr>
            <a:spLocks noChangeShapeType="1"/>
          </p:cNvSpPr>
          <p:nvPr/>
        </p:nvSpPr>
        <p:spPr bwMode="auto">
          <a:xfrm>
            <a:off x="7259638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67" name="Freeform 178"/>
          <p:cNvSpPr>
            <a:spLocks/>
          </p:cNvSpPr>
          <p:nvPr/>
        </p:nvSpPr>
        <p:spPr bwMode="auto">
          <a:xfrm>
            <a:off x="7291388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68" name="Line 179"/>
          <p:cNvSpPr>
            <a:spLocks noChangeShapeType="1"/>
          </p:cNvSpPr>
          <p:nvPr/>
        </p:nvSpPr>
        <p:spPr bwMode="auto">
          <a:xfrm>
            <a:off x="7370763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69" name="Freeform 180"/>
          <p:cNvSpPr>
            <a:spLocks/>
          </p:cNvSpPr>
          <p:nvPr/>
        </p:nvSpPr>
        <p:spPr bwMode="auto">
          <a:xfrm>
            <a:off x="7386638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70" name="Line 181"/>
          <p:cNvSpPr>
            <a:spLocks noChangeShapeType="1"/>
          </p:cNvSpPr>
          <p:nvPr/>
        </p:nvSpPr>
        <p:spPr bwMode="auto">
          <a:xfrm>
            <a:off x="7466013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71" name="Freeform 182"/>
          <p:cNvSpPr>
            <a:spLocks/>
          </p:cNvSpPr>
          <p:nvPr/>
        </p:nvSpPr>
        <p:spPr bwMode="auto">
          <a:xfrm>
            <a:off x="7497763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72" name="Line 183"/>
          <p:cNvSpPr>
            <a:spLocks noChangeShapeType="1"/>
          </p:cNvSpPr>
          <p:nvPr/>
        </p:nvSpPr>
        <p:spPr bwMode="auto">
          <a:xfrm>
            <a:off x="7577138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73" name="Freeform 184"/>
          <p:cNvSpPr>
            <a:spLocks/>
          </p:cNvSpPr>
          <p:nvPr/>
        </p:nvSpPr>
        <p:spPr bwMode="auto">
          <a:xfrm>
            <a:off x="7593013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74" name="Line 185"/>
          <p:cNvSpPr>
            <a:spLocks noChangeShapeType="1"/>
          </p:cNvSpPr>
          <p:nvPr/>
        </p:nvSpPr>
        <p:spPr bwMode="auto">
          <a:xfrm>
            <a:off x="7672388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75" name="Freeform 186"/>
          <p:cNvSpPr>
            <a:spLocks/>
          </p:cNvSpPr>
          <p:nvPr/>
        </p:nvSpPr>
        <p:spPr bwMode="auto">
          <a:xfrm>
            <a:off x="7704138" y="3959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76" name="Line 187"/>
          <p:cNvSpPr>
            <a:spLocks noChangeShapeType="1"/>
          </p:cNvSpPr>
          <p:nvPr/>
        </p:nvSpPr>
        <p:spPr bwMode="auto">
          <a:xfrm>
            <a:off x="7783513" y="3927475"/>
            <a:ext cx="31750" cy="47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77" name="Freeform 188"/>
          <p:cNvSpPr>
            <a:spLocks/>
          </p:cNvSpPr>
          <p:nvPr/>
        </p:nvSpPr>
        <p:spPr bwMode="auto">
          <a:xfrm>
            <a:off x="7799388" y="3959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78" name="Line 189"/>
          <p:cNvSpPr>
            <a:spLocks noChangeShapeType="1"/>
          </p:cNvSpPr>
          <p:nvPr/>
        </p:nvSpPr>
        <p:spPr bwMode="auto">
          <a:xfrm>
            <a:off x="5705475" y="4038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79" name="Freeform 190"/>
          <p:cNvSpPr>
            <a:spLocks/>
          </p:cNvSpPr>
          <p:nvPr/>
        </p:nvSpPr>
        <p:spPr bwMode="auto">
          <a:xfrm>
            <a:off x="5737225" y="4054475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80" name="Line 191"/>
          <p:cNvSpPr>
            <a:spLocks noChangeShapeType="1"/>
          </p:cNvSpPr>
          <p:nvPr/>
        </p:nvSpPr>
        <p:spPr bwMode="auto">
          <a:xfrm>
            <a:off x="5816600" y="4038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81" name="Freeform 192"/>
          <p:cNvSpPr>
            <a:spLocks/>
          </p:cNvSpPr>
          <p:nvPr/>
        </p:nvSpPr>
        <p:spPr bwMode="auto">
          <a:xfrm>
            <a:off x="5832475" y="4054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82" name="Line 193"/>
          <p:cNvSpPr>
            <a:spLocks noChangeShapeType="1"/>
          </p:cNvSpPr>
          <p:nvPr/>
        </p:nvSpPr>
        <p:spPr bwMode="auto">
          <a:xfrm>
            <a:off x="5911850" y="4038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83" name="Freeform 194"/>
          <p:cNvSpPr>
            <a:spLocks/>
          </p:cNvSpPr>
          <p:nvPr/>
        </p:nvSpPr>
        <p:spPr bwMode="auto">
          <a:xfrm>
            <a:off x="5943600" y="4054475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84" name="Line 195"/>
          <p:cNvSpPr>
            <a:spLocks noChangeShapeType="1"/>
          </p:cNvSpPr>
          <p:nvPr/>
        </p:nvSpPr>
        <p:spPr bwMode="auto">
          <a:xfrm>
            <a:off x="6022975" y="4038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85" name="Freeform 196"/>
          <p:cNvSpPr>
            <a:spLocks/>
          </p:cNvSpPr>
          <p:nvPr/>
        </p:nvSpPr>
        <p:spPr bwMode="auto">
          <a:xfrm>
            <a:off x="6038850" y="4054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86" name="Line 197"/>
          <p:cNvSpPr>
            <a:spLocks noChangeShapeType="1"/>
          </p:cNvSpPr>
          <p:nvPr/>
        </p:nvSpPr>
        <p:spPr bwMode="auto">
          <a:xfrm>
            <a:off x="6118225" y="4038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87" name="Freeform 198"/>
          <p:cNvSpPr>
            <a:spLocks/>
          </p:cNvSpPr>
          <p:nvPr/>
        </p:nvSpPr>
        <p:spPr bwMode="auto">
          <a:xfrm>
            <a:off x="6149975" y="4054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88" name="Line 199"/>
          <p:cNvSpPr>
            <a:spLocks noChangeShapeType="1"/>
          </p:cNvSpPr>
          <p:nvPr/>
        </p:nvSpPr>
        <p:spPr bwMode="auto">
          <a:xfrm>
            <a:off x="6229350" y="4038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89" name="Freeform 200"/>
          <p:cNvSpPr>
            <a:spLocks/>
          </p:cNvSpPr>
          <p:nvPr/>
        </p:nvSpPr>
        <p:spPr bwMode="auto">
          <a:xfrm>
            <a:off x="6245225" y="4054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90" name="Line 201"/>
          <p:cNvSpPr>
            <a:spLocks noChangeShapeType="1"/>
          </p:cNvSpPr>
          <p:nvPr/>
        </p:nvSpPr>
        <p:spPr bwMode="auto">
          <a:xfrm>
            <a:off x="6324600" y="4038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91" name="Freeform 202"/>
          <p:cNvSpPr>
            <a:spLocks/>
          </p:cNvSpPr>
          <p:nvPr/>
        </p:nvSpPr>
        <p:spPr bwMode="auto">
          <a:xfrm>
            <a:off x="6356350" y="4054475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92" name="Line 203"/>
          <p:cNvSpPr>
            <a:spLocks noChangeShapeType="1"/>
          </p:cNvSpPr>
          <p:nvPr/>
        </p:nvSpPr>
        <p:spPr bwMode="auto">
          <a:xfrm>
            <a:off x="6435725" y="4038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38093" name="Group 204"/>
          <p:cNvGrpSpPr>
            <a:grpSpLocks/>
          </p:cNvGrpSpPr>
          <p:nvPr/>
        </p:nvGrpSpPr>
        <p:grpSpPr bwMode="auto">
          <a:xfrm>
            <a:off x="5689600" y="4008438"/>
            <a:ext cx="2173288" cy="571500"/>
            <a:chOff x="3584" y="2480"/>
            <a:chExt cx="1369" cy="360"/>
          </a:xfrm>
        </p:grpSpPr>
        <p:sp>
          <p:nvSpPr>
            <p:cNvPr id="38637" name="Freeform 205"/>
            <p:cNvSpPr>
              <a:spLocks/>
            </p:cNvSpPr>
            <p:nvPr/>
          </p:nvSpPr>
          <p:spPr bwMode="auto">
            <a:xfrm>
              <a:off x="4064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2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2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8" name="Line 206"/>
            <p:cNvSpPr>
              <a:spLocks noChangeShapeType="1"/>
            </p:cNvSpPr>
            <p:nvPr/>
          </p:nvSpPr>
          <p:spPr bwMode="auto">
            <a:xfrm>
              <a:off x="4114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9" name="Freeform 207"/>
            <p:cNvSpPr>
              <a:spLocks/>
            </p:cNvSpPr>
            <p:nvPr/>
          </p:nvSpPr>
          <p:spPr bwMode="auto">
            <a:xfrm>
              <a:off x="4134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1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1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0" name="Line 208"/>
            <p:cNvSpPr>
              <a:spLocks noChangeShapeType="1"/>
            </p:cNvSpPr>
            <p:nvPr/>
          </p:nvSpPr>
          <p:spPr bwMode="auto">
            <a:xfrm>
              <a:off x="4184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1" name="Freeform 209"/>
            <p:cNvSpPr>
              <a:spLocks/>
            </p:cNvSpPr>
            <p:nvPr/>
          </p:nvSpPr>
          <p:spPr bwMode="auto">
            <a:xfrm>
              <a:off x="4204" y="2490"/>
              <a:ext cx="20" cy="30"/>
            </a:xfrm>
            <a:custGeom>
              <a:avLst/>
              <a:gdLst>
                <a:gd name="T0" fmla="*/ 0 w 20"/>
                <a:gd name="T1" fmla="*/ 10 h 30"/>
                <a:gd name="T2" fmla="*/ 10 w 20"/>
                <a:gd name="T3" fmla="*/ 0 h 30"/>
                <a:gd name="T4" fmla="*/ 20 w 20"/>
                <a:gd name="T5" fmla="*/ 30 h 30"/>
                <a:gd name="T6" fmla="*/ 0 w 20"/>
                <a:gd name="T7" fmla="*/ 20 h 30"/>
                <a:gd name="T8" fmla="*/ 0 w 20"/>
                <a:gd name="T9" fmla="*/ 10 h 30"/>
                <a:gd name="T10" fmla="*/ 0 w 20"/>
                <a:gd name="T11" fmla="*/ 10 h 30"/>
                <a:gd name="T12" fmla="*/ 0 w 2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lnTo>
                    <a:pt x="10" y="0"/>
                  </a:lnTo>
                  <a:lnTo>
                    <a:pt x="20" y="3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2" name="Line 210"/>
            <p:cNvSpPr>
              <a:spLocks noChangeShapeType="1"/>
            </p:cNvSpPr>
            <p:nvPr/>
          </p:nvSpPr>
          <p:spPr bwMode="auto">
            <a:xfrm>
              <a:off x="4244" y="2480"/>
              <a:ext cx="29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3" name="Freeform 211"/>
            <p:cNvSpPr>
              <a:spLocks/>
            </p:cNvSpPr>
            <p:nvPr/>
          </p:nvSpPr>
          <p:spPr bwMode="auto">
            <a:xfrm>
              <a:off x="4264" y="2490"/>
              <a:ext cx="29" cy="30"/>
            </a:xfrm>
            <a:custGeom>
              <a:avLst/>
              <a:gdLst>
                <a:gd name="T0" fmla="*/ 9 w 29"/>
                <a:gd name="T1" fmla="*/ 10 h 30"/>
                <a:gd name="T2" fmla="*/ 9 w 29"/>
                <a:gd name="T3" fmla="*/ 0 h 30"/>
                <a:gd name="T4" fmla="*/ 29 w 29"/>
                <a:gd name="T5" fmla="*/ 30 h 30"/>
                <a:gd name="T6" fmla="*/ 0 w 29"/>
                <a:gd name="T7" fmla="*/ 20 h 30"/>
                <a:gd name="T8" fmla="*/ 9 w 29"/>
                <a:gd name="T9" fmla="*/ 10 h 30"/>
                <a:gd name="T10" fmla="*/ 9 w 29"/>
                <a:gd name="T11" fmla="*/ 10 h 30"/>
                <a:gd name="T12" fmla="*/ 9 w 29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30">
                  <a:moveTo>
                    <a:pt x="9" y="10"/>
                  </a:moveTo>
                  <a:lnTo>
                    <a:pt x="9" y="0"/>
                  </a:lnTo>
                  <a:lnTo>
                    <a:pt x="29" y="30"/>
                  </a:lnTo>
                  <a:lnTo>
                    <a:pt x="0" y="2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4" name="Line 212"/>
            <p:cNvSpPr>
              <a:spLocks noChangeShapeType="1"/>
            </p:cNvSpPr>
            <p:nvPr/>
          </p:nvSpPr>
          <p:spPr bwMode="auto">
            <a:xfrm>
              <a:off x="431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5" name="Freeform 213"/>
            <p:cNvSpPr>
              <a:spLocks/>
            </p:cNvSpPr>
            <p:nvPr/>
          </p:nvSpPr>
          <p:spPr bwMode="auto">
            <a:xfrm>
              <a:off x="432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2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2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6" name="Line 214"/>
            <p:cNvSpPr>
              <a:spLocks noChangeShapeType="1"/>
            </p:cNvSpPr>
            <p:nvPr/>
          </p:nvSpPr>
          <p:spPr bwMode="auto">
            <a:xfrm>
              <a:off x="4373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7" name="Freeform 215"/>
            <p:cNvSpPr>
              <a:spLocks/>
            </p:cNvSpPr>
            <p:nvPr/>
          </p:nvSpPr>
          <p:spPr bwMode="auto">
            <a:xfrm>
              <a:off x="4393" y="2490"/>
              <a:ext cx="20" cy="30"/>
            </a:xfrm>
            <a:custGeom>
              <a:avLst/>
              <a:gdLst>
                <a:gd name="T0" fmla="*/ 0 w 20"/>
                <a:gd name="T1" fmla="*/ 10 h 30"/>
                <a:gd name="T2" fmla="*/ 10 w 20"/>
                <a:gd name="T3" fmla="*/ 0 h 30"/>
                <a:gd name="T4" fmla="*/ 20 w 20"/>
                <a:gd name="T5" fmla="*/ 30 h 30"/>
                <a:gd name="T6" fmla="*/ 0 w 20"/>
                <a:gd name="T7" fmla="*/ 20 h 30"/>
                <a:gd name="T8" fmla="*/ 0 w 20"/>
                <a:gd name="T9" fmla="*/ 10 h 30"/>
                <a:gd name="T10" fmla="*/ 0 w 20"/>
                <a:gd name="T11" fmla="*/ 10 h 30"/>
                <a:gd name="T12" fmla="*/ 0 w 2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lnTo>
                    <a:pt x="10" y="0"/>
                  </a:lnTo>
                  <a:lnTo>
                    <a:pt x="20" y="3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8" name="Line 216"/>
            <p:cNvSpPr>
              <a:spLocks noChangeShapeType="1"/>
            </p:cNvSpPr>
            <p:nvPr/>
          </p:nvSpPr>
          <p:spPr bwMode="auto">
            <a:xfrm>
              <a:off x="444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49" name="Freeform 217"/>
            <p:cNvSpPr>
              <a:spLocks/>
            </p:cNvSpPr>
            <p:nvPr/>
          </p:nvSpPr>
          <p:spPr bwMode="auto">
            <a:xfrm>
              <a:off x="445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2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2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0" name="Line 218"/>
            <p:cNvSpPr>
              <a:spLocks noChangeShapeType="1"/>
            </p:cNvSpPr>
            <p:nvPr/>
          </p:nvSpPr>
          <p:spPr bwMode="auto">
            <a:xfrm>
              <a:off x="4503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1" name="Freeform 219"/>
            <p:cNvSpPr>
              <a:spLocks/>
            </p:cNvSpPr>
            <p:nvPr/>
          </p:nvSpPr>
          <p:spPr bwMode="auto">
            <a:xfrm>
              <a:off x="452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1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1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2" name="Line 220"/>
            <p:cNvSpPr>
              <a:spLocks noChangeShapeType="1"/>
            </p:cNvSpPr>
            <p:nvPr/>
          </p:nvSpPr>
          <p:spPr bwMode="auto">
            <a:xfrm>
              <a:off x="4573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3" name="Freeform 221"/>
            <p:cNvSpPr>
              <a:spLocks/>
            </p:cNvSpPr>
            <p:nvPr/>
          </p:nvSpPr>
          <p:spPr bwMode="auto">
            <a:xfrm>
              <a:off x="4593" y="2490"/>
              <a:ext cx="20" cy="30"/>
            </a:xfrm>
            <a:custGeom>
              <a:avLst/>
              <a:gdLst>
                <a:gd name="T0" fmla="*/ 0 w 20"/>
                <a:gd name="T1" fmla="*/ 10 h 30"/>
                <a:gd name="T2" fmla="*/ 10 w 20"/>
                <a:gd name="T3" fmla="*/ 0 h 30"/>
                <a:gd name="T4" fmla="*/ 20 w 20"/>
                <a:gd name="T5" fmla="*/ 30 h 30"/>
                <a:gd name="T6" fmla="*/ 0 w 20"/>
                <a:gd name="T7" fmla="*/ 20 h 30"/>
                <a:gd name="T8" fmla="*/ 0 w 20"/>
                <a:gd name="T9" fmla="*/ 10 h 30"/>
                <a:gd name="T10" fmla="*/ 0 w 20"/>
                <a:gd name="T11" fmla="*/ 10 h 30"/>
                <a:gd name="T12" fmla="*/ 0 w 2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lnTo>
                    <a:pt x="10" y="0"/>
                  </a:lnTo>
                  <a:lnTo>
                    <a:pt x="20" y="3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4" name="Line 222"/>
            <p:cNvSpPr>
              <a:spLocks noChangeShapeType="1"/>
            </p:cNvSpPr>
            <p:nvPr/>
          </p:nvSpPr>
          <p:spPr bwMode="auto">
            <a:xfrm>
              <a:off x="464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5" name="Freeform 223"/>
            <p:cNvSpPr>
              <a:spLocks/>
            </p:cNvSpPr>
            <p:nvPr/>
          </p:nvSpPr>
          <p:spPr bwMode="auto">
            <a:xfrm>
              <a:off x="465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2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2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6" name="Line 224"/>
            <p:cNvSpPr>
              <a:spLocks noChangeShapeType="1"/>
            </p:cNvSpPr>
            <p:nvPr/>
          </p:nvSpPr>
          <p:spPr bwMode="auto">
            <a:xfrm>
              <a:off x="4703" y="248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7" name="Freeform 225"/>
            <p:cNvSpPr>
              <a:spLocks/>
            </p:cNvSpPr>
            <p:nvPr/>
          </p:nvSpPr>
          <p:spPr bwMode="auto">
            <a:xfrm>
              <a:off x="472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1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1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8" name="Line 226"/>
            <p:cNvSpPr>
              <a:spLocks noChangeShapeType="1"/>
            </p:cNvSpPr>
            <p:nvPr/>
          </p:nvSpPr>
          <p:spPr bwMode="auto">
            <a:xfrm>
              <a:off x="477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59" name="Freeform 227"/>
            <p:cNvSpPr>
              <a:spLocks/>
            </p:cNvSpPr>
            <p:nvPr/>
          </p:nvSpPr>
          <p:spPr bwMode="auto">
            <a:xfrm>
              <a:off x="4793" y="2490"/>
              <a:ext cx="20" cy="30"/>
            </a:xfrm>
            <a:custGeom>
              <a:avLst/>
              <a:gdLst>
                <a:gd name="T0" fmla="*/ 0 w 20"/>
                <a:gd name="T1" fmla="*/ 10 h 30"/>
                <a:gd name="T2" fmla="*/ 10 w 20"/>
                <a:gd name="T3" fmla="*/ 0 h 30"/>
                <a:gd name="T4" fmla="*/ 20 w 20"/>
                <a:gd name="T5" fmla="*/ 30 h 30"/>
                <a:gd name="T6" fmla="*/ 0 w 20"/>
                <a:gd name="T7" fmla="*/ 20 h 30"/>
                <a:gd name="T8" fmla="*/ 0 w 20"/>
                <a:gd name="T9" fmla="*/ 10 h 30"/>
                <a:gd name="T10" fmla="*/ 0 w 20"/>
                <a:gd name="T11" fmla="*/ 10 h 30"/>
                <a:gd name="T12" fmla="*/ 0 w 2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lnTo>
                    <a:pt x="10" y="0"/>
                  </a:lnTo>
                  <a:lnTo>
                    <a:pt x="20" y="3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0" name="Line 228"/>
            <p:cNvSpPr>
              <a:spLocks noChangeShapeType="1"/>
            </p:cNvSpPr>
            <p:nvPr/>
          </p:nvSpPr>
          <p:spPr bwMode="auto">
            <a:xfrm>
              <a:off x="484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1" name="Freeform 229"/>
            <p:cNvSpPr>
              <a:spLocks/>
            </p:cNvSpPr>
            <p:nvPr/>
          </p:nvSpPr>
          <p:spPr bwMode="auto">
            <a:xfrm>
              <a:off x="4853" y="2490"/>
              <a:ext cx="30" cy="30"/>
            </a:xfrm>
            <a:custGeom>
              <a:avLst/>
              <a:gdLst>
                <a:gd name="T0" fmla="*/ 10 w 30"/>
                <a:gd name="T1" fmla="*/ 10 h 30"/>
                <a:gd name="T2" fmla="*/ 20 w 30"/>
                <a:gd name="T3" fmla="*/ 0 h 30"/>
                <a:gd name="T4" fmla="*/ 30 w 30"/>
                <a:gd name="T5" fmla="*/ 30 h 30"/>
                <a:gd name="T6" fmla="*/ 0 w 30"/>
                <a:gd name="T7" fmla="*/ 20 h 30"/>
                <a:gd name="T8" fmla="*/ 10 w 30"/>
                <a:gd name="T9" fmla="*/ 10 h 30"/>
                <a:gd name="T10" fmla="*/ 10 w 30"/>
                <a:gd name="T11" fmla="*/ 10 h 30"/>
                <a:gd name="T12" fmla="*/ 10 w 3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10"/>
                  </a:moveTo>
                  <a:lnTo>
                    <a:pt x="20" y="0"/>
                  </a:lnTo>
                  <a:lnTo>
                    <a:pt x="30" y="3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2" name="Line 230"/>
            <p:cNvSpPr>
              <a:spLocks noChangeShapeType="1"/>
            </p:cNvSpPr>
            <p:nvPr/>
          </p:nvSpPr>
          <p:spPr bwMode="auto">
            <a:xfrm>
              <a:off x="4903" y="248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3" name="Freeform 231"/>
            <p:cNvSpPr>
              <a:spLocks/>
            </p:cNvSpPr>
            <p:nvPr/>
          </p:nvSpPr>
          <p:spPr bwMode="auto">
            <a:xfrm>
              <a:off x="4923" y="2490"/>
              <a:ext cx="20" cy="30"/>
            </a:xfrm>
            <a:custGeom>
              <a:avLst/>
              <a:gdLst>
                <a:gd name="T0" fmla="*/ 0 w 20"/>
                <a:gd name="T1" fmla="*/ 10 h 30"/>
                <a:gd name="T2" fmla="*/ 10 w 20"/>
                <a:gd name="T3" fmla="*/ 0 h 30"/>
                <a:gd name="T4" fmla="*/ 20 w 20"/>
                <a:gd name="T5" fmla="*/ 30 h 30"/>
                <a:gd name="T6" fmla="*/ 0 w 20"/>
                <a:gd name="T7" fmla="*/ 20 h 30"/>
                <a:gd name="T8" fmla="*/ 0 w 20"/>
                <a:gd name="T9" fmla="*/ 10 h 30"/>
                <a:gd name="T10" fmla="*/ 0 w 20"/>
                <a:gd name="T11" fmla="*/ 10 h 30"/>
                <a:gd name="T12" fmla="*/ 0 w 20"/>
                <a:gd name="T13" fmla="*/ 1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lnTo>
                    <a:pt x="10" y="0"/>
                  </a:lnTo>
                  <a:lnTo>
                    <a:pt x="20" y="3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4" name="Line 232"/>
            <p:cNvSpPr>
              <a:spLocks noChangeShapeType="1"/>
            </p:cNvSpPr>
            <p:nvPr/>
          </p:nvSpPr>
          <p:spPr bwMode="auto">
            <a:xfrm>
              <a:off x="359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5" name="Freeform 233"/>
            <p:cNvSpPr>
              <a:spLocks/>
            </p:cNvSpPr>
            <p:nvPr/>
          </p:nvSpPr>
          <p:spPr bwMode="auto">
            <a:xfrm>
              <a:off x="3614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6" name="Line 234"/>
            <p:cNvSpPr>
              <a:spLocks noChangeShapeType="1"/>
            </p:cNvSpPr>
            <p:nvPr/>
          </p:nvSpPr>
          <p:spPr bwMode="auto">
            <a:xfrm>
              <a:off x="3654" y="255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7" name="Freeform 235"/>
            <p:cNvSpPr>
              <a:spLocks/>
            </p:cNvSpPr>
            <p:nvPr/>
          </p:nvSpPr>
          <p:spPr bwMode="auto">
            <a:xfrm>
              <a:off x="368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8" name="Line 236"/>
            <p:cNvSpPr>
              <a:spLocks noChangeShapeType="1"/>
            </p:cNvSpPr>
            <p:nvPr/>
          </p:nvSpPr>
          <p:spPr bwMode="auto">
            <a:xfrm>
              <a:off x="372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69" name="Freeform 237"/>
            <p:cNvSpPr>
              <a:spLocks/>
            </p:cNvSpPr>
            <p:nvPr/>
          </p:nvSpPr>
          <p:spPr bwMode="auto">
            <a:xfrm>
              <a:off x="375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0" name="Line 238"/>
            <p:cNvSpPr>
              <a:spLocks noChangeShapeType="1"/>
            </p:cNvSpPr>
            <p:nvPr/>
          </p:nvSpPr>
          <p:spPr bwMode="auto">
            <a:xfrm>
              <a:off x="3784" y="255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1" name="Freeform 239"/>
            <p:cNvSpPr>
              <a:spLocks/>
            </p:cNvSpPr>
            <p:nvPr/>
          </p:nvSpPr>
          <p:spPr bwMode="auto">
            <a:xfrm>
              <a:off x="381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2" name="Line 240"/>
            <p:cNvSpPr>
              <a:spLocks noChangeShapeType="1"/>
            </p:cNvSpPr>
            <p:nvPr/>
          </p:nvSpPr>
          <p:spPr bwMode="auto">
            <a:xfrm>
              <a:off x="385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3" name="Freeform 241"/>
            <p:cNvSpPr>
              <a:spLocks/>
            </p:cNvSpPr>
            <p:nvPr/>
          </p:nvSpPr>
          <p:spPr bwMode="auto">
            <a:xfrm>
              <a:off x="388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4" name="Line 242"/>
            <p:cNvSpPr>
              <a:spLocks noChangeShapeType="1"/>
            </p:cNvSpPr>
            <p:nvPr/>
          </p:nvSpPr>
          <p:spPr bwMode="auto">
            <a:xfrm>
              <a:off x="3914" y="255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5" name="Freeform 243"/>
            <p:cNvSpPr>
              <a:spLocks/>
            </p:cNvSpPr>
            <p:nvPr/>
          </p:nvSpPr>
          <p:spPr bwMode="auto">
            <a:xfrm>
              <a:off x="394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6" name="Line 244"/>
            <p:cNvSpPr>
              <a:spLocks noChangeShapeType="1"/>
            </p:cNvSpPr>
            <p:nvPr/>
          </p:nvSpPr>
          <p:spPr bwMode="auto">
            <a:xfrm>
              <a:off x="398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7" name="Freeform 245"/>
            <p:cNvSpPr>
              <a:spLocks/>
            </p:cNvSpPr>
            <p:nvPr/>
          </p:nvSpPr>
          <p:spPr bwMode="auto">
            <a:xfrm>
              <a:off x="4004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8" name="Line 246"/>
            <p:cNvSpPr>
              <a:spLocks noChangeShapeType="1"/>
            </p:cNvSpPr>
            <p:nvPr/>
          </p:nvSpPr>
          <p:spPr bwMode="auto">
            <a:xfrm>
              <a:off x="4044" y="255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79" name="Freeform 247"/>
            <p:cNvSpPr>
              <a:spLocks/>
            </p:cNvSpPr>
            <p:nvPr/>
          </p:nvSpPr>
          <p:spPr bwMode="auto">
            <a:xfrm>
              <a:off x="407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0" name="Line 248"/>
            <p:cNvSpPr>
              <a:spLocks noChangeShapeType="1"/>
            </p:cNvSpPr>
            <p:nvPr/>
          </p:nvSpPr>
          <p:spPr bwMode="auto">
            <a:xfrm>
              <a:off x="411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1" name="Freeform 249"/>
            <p:cNvSpPr>
              <a:spLocks/>
            </p:cNvSpPr>
            <p:nvPr/>
          </p:nvSpPr>
          <p:spPr bwMode="auto">
            <a:xfrm>
              <a:off x="4144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2" name="Line 250"/>
            <p:cNvSpPr>
              <a:spLocks noChangeShapeType="1"/>
            </p:cNvSpPr>
            <p:nvPr/>
          </p:nvSpPr>
          <p:spPr bwMode="auto">
            <a:xfrm>
              <a:off x="4184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3" name="Freeform 251"/>
            <p:cNvSpPr>
              <a:spLocks/>
            </p:cNvSpPr>
            <p:nvPr/>
          </p:nvSpPr>
          <p:spPr bwMode="auto">
            <a:xfrm>
              <a:off x="4204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4" name="Line 252"/>
            <p:cNvSpPr>
              <a:spLocks noChangeShapeType="1"/>
            </p:cNvSpPr>
            <p:nvPr/>
          </p:nvSpPr>
          <p:spPr bwMode="auto">
            <a:xfrm>
              <a:off x="4244" y="2550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5" name="Freeform 253"/>
            <p:cNvSpPr>
              <a:spLocks/>
            </p:cNvSpPr>
            <p:nvPr/>
          </p:nvSpPr>
          <p:spPr bwMode="auto">
            <a:xfrm>
              <a:off x="427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6" name="Line 254"/>
            <p:cNvSpPr>
              <a:spLocks noChangeShapeType="1"/>
            </p:cNvSpPr>
            <p:nvPr/>
          </p:nvSpPr>
          <p:spPr bwMode="auto">
            <a:xfrm>
              <a:off x="431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7" name="Freeform 255"/>
            <p:cNvSpPr>
              <a:spLocks/>
            </p:cNvSpPr>
            <p:nvPr/>
          </p:nvSpPr>
          <p:spPr bwMode="auto">
            <a:xfrm>
              <a:off x="4333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8" name="Line 256"/>
            <p:cNvSpPr>
              <a:spLocks noChangeShapeType="1"/>
            </p:cNvSpPr>
            <p:nvPr/>
          </p:nvSpPr>
          <p:spPr bwMode="auto">
            <a:xfrm>
              <a:off x="437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89" name="Freeform 257"/>
            <p:cNvSpPr>
              <a:spLocks/>
            </p:cNvSpPr>
            <p:nvPr/>
          </p:nvSpPr>
          <p:spPr bwMode="auto">
            <a:xfrm>
              <a:off x="440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0" name="Line 258"/>
            <p:cNvSpPr>
              <a:spLocks noChangeShapeType="1"/>
            </p:cNvSpPr>
            <p:nvPr/>
          </p:nvSpPr>
          <p:spPr bwMode="auto">
            <a:xfrm>
              <a:off x="444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1" name="Freeform 259"/>
            <p:cNvSpPr>
              <a:spLocks/>
            </p:cNvSpPr>
            <p:nvPr/>
          </p:nvSpPr>
          <p:spPr bwMode="auto">
            <a:xfrm>
              <a:off x="4463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2" name="Line 260"/>
            <p:cNvSpPr>
              <a:spLocks noChangeShapeType="1"/>
            </p:cNvSpPr>
            <p:nvPr/>
          </p:nvSpPr>
          <p:spPr bwMode="auto">
            <a:xfrm>
              <a:off x="450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3" name="Freeform 261"/>
            <p:cNvSpPr>
              <a:spLocks/>
            </p:cNvSpPr>
            <p:nvPr/>
          </p:nvSpPr>
          <p:spPr bwMode="auto">
            <a:xfrm>
              <a:off x="453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4" name="Line 262"/>
            <p:cNvSpPr>
              <a:spLocks noChangeShapeType="1"/>
            </p:cNvSpPr>
            <p:nvPr/>
          </p:nvSpPr>
          <p:spPr bwMode="auto">
            <a:xfrm>
              <a:off x="457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5" name="Freeform 263"/>
            <p:cNvSpPr>
              <a:spLocks/>
            </p:cNvSpPr>
            <p:nvPr/>
          </p:nvSpPr>
          <p:spPr bwMode="auto">
            <a:xfrm>
              <a:off x="460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6" name="Line 264"/>
            <p:cNvSpPr>
              <a:spLocks noChangeShapeType="1"/>
            </p:cNvSpPr>
            <p:nvPr/>
          </p:nvSpPr>
          <p:spPr bwMode="auto">
            <a:xfrm>
              <a:off x="4633" y="255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7" name="Freeform 265"/>
            <p:cNvSpPr>
              <a:spLocks/>
            </p:cNvSpPr>
            <p:nvPr/>
          </p:nvSpPr>
          <p:spPr bwMode="auto">
            <a:xfrm>
              <a:off x="4663" y="255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8" name="Line 266"/>
            <p:cNvSpPr>
              <a:spLocks noChangeShapeType="1"/>
            </p:cNvSpPr>
            <p:nvPr/>
          </p:nvSpPr>
          <p:spPr bwMode="auto">
            <a:xfrm>
              <a:off x="470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99" name="Freeform 267"/>
            <p:cNvSpPr>
              <a:spLocks/>
            </p:cNvSpPr>
            <p:nvPr/>
          </p:nvSpPr>
          <p:spPr bwMode="auto">
            <a:xfrm>
              <a:off x="473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0" name="Line 268"/>
            <p:cNvSpPr>
              <a:spLocks noChangeShapeType="1"/>
            </p:cNvSpPr>
            <p:nvPr/>
          </p:nvSpPr>
          <p:spPr bwMode="auto">
            <a:xfrm>
              <a:off x="477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1" name="Freeform 269"/>
            <p:cNvSpPr>
              <a:spLocks/>
            </p:cNvSpPr>
            <p:nvPr/>
          </p:nvSpPr>
          <p:spPr bwMode="auto">
            <a:xfrm>
              <a:off x="479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2" name="Line 270"/>
            <p:cNvSpPr>
              <a:spLocks noChangeShapeType="1"/>
            </p:cNvSpPr>
            <p:nvPr/>
          </p:nvSpPr>
          <p:spPr bwMode="auto">
            <a:xfrm>
              <a:off x="483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3" name="Freeform 271"/>
            <p:cNvSpPr>
              <a:spLocks/>
            </p:cNvSpPr>
            <p:nvPr/>
          </p:nvSpPr>
          <p:spPr bwMode="auto">
            <a:xfrm>
              <a:off x="486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4" name="Line 272"/>
            <p:cNvSpPr>
              <a:spLocks noChangeShapeType="1"/>
            </p:cNvSpPr>
            <p:nvPr/>
          </p:nvSpPr>
          <p:spPr bwMode="auto">
            <a:xfrm>
              <a:off x="4903" y="255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5" name="Freeform 273"/>
            <p:cNvSpPr>
              <a:spLocks/>
            </p:cNvSpPr>
            <p:nvPr/>
          </p:nvSpPr>
          <p:spPr bwMode="auto">
            <a:xfrm>
              <a:off x="4923" y="255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6" name="Line 274"/>
            <p:cNvSpPr>
              <a:spLocks noChangeShapeType="1"/>
            </p:cNvSpPr>
            <p:nvPr/>
          </p:nvSpPr>
          <p:spPr bwMode="auto">
            <a:xfrm flipV="1">
              <a:off x="4893" y="262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7" name="Freeform 275"/>
            <p:cNvSpPr>
              <a:spLocks/>
            </p:cNvSpPr>
            <p:nvPr/>
          </p:nvSpPr>
          <p:spPr bwMode="auto">
            <a:xfrm>
              <a:off x="492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8" name="Line 276"/>
            <p:cNvSpPr>
              <a:spLocks noChangeShapeType="1"/>
            </p:cNvSpPr>
            <p:nvPr/>
          </p:nvSpPr>
          <p:spPr bwMode="auto">
            <a:xfrm flipV="1">
              <a:off x="483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09" name="Freeform 277"/>
            <p:cNvSpPr>
              <a:spLocks/>
            </p:cNvSpPr>
            <p:nvPr/>
          </p:nvSpPr>
          <p:spPr bwMode="auto">
            <a:xfrm>
              <a:off x="4853" y="261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0" name="Line 278"/>
            <p:cNvSpPr>
              <a:spLocks noChangeShapeType="1"/>
            </p:cNvSpPr>
            <p:nvPr/>
          </p:nvSpPr>
          <p:spPr bwMode="auto">
            <a:xfrm flipV="1">
              <a:off x="476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1" name="Freeform 279"/>
            <p:cNvSpPr>
              <a:spLocks/>
            </p:cNvSpPr>
            <p:nvPr/>
          </p:nvSpPr>
          <p:spPr bwMode="auto">
            <a:xfrm>
              <a:off x="479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2" name="Line 280"/>
            <p:cNvSpPr>
              <a:spLocks noChangeShapeType="1"/>
            </p:cNvSpPr>
            <p:nvPr/>
          </p:nvSpPr>
          <p:spPr bwMode="auto">
            <a:xfrm flipV="1">
              <a:off x="469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3" name="Freeform 281"/>
            <p:cNvSpPr>
              <a:spLocks/>
            </p:cNvSpPr>
            <p:nvPr/>
          </p:nvSpPr>
          <p:spPr bwMode="auto">
            <a:xfrm>
              <a:off x="472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4" name="Line 282"/>
            <p:cNvSpPr>
              <a:spLocks noChangeShapeType="1"/>
            </p:cNvSpPr>
            <p:nvPr/>
          </p:nvSpPr>
          <p:spPr bwMode="auto">
            <a:xfrm flipV="1">
              <a:off x="463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5" name="Freeform 283"/>
            <p:cNvSpPr>
              <a:spLocks/>
            </p:cNvSpPr>
            <p:nvPr/>
          </p:nvSpPr>
          <p:spPr bwMode="auto">
            <a:xfrm>
              <a:off x="465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6" name="Line 284"/>
            <p:cNvSpPr>
              <a:spLocks noChangeShapeType="1"/>
            </p:cNvSpPr>
            <p:nvPr/>
          </p:nvSpPr>
          <p:spPr bwMode="auto">
            <a:xfrm flipV="1">
              <a:off x="457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7" name="Freeform 285"/>
            <p:cNvSpPr>
              <a:spLocks/>
            </p:cNvSpPr>
            <p:nvPr/>
          </p:nvSpPr>
          <p:spPr bwMode="auto">
            <a:xfrm>
              <a:off x="459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8" name="Line 286"/>
            <p:cNvSpPr>
              <a:spLocks noChangeShapeType="1"/>
            </p:cNvSpPr>
            <p:nvPr/>
          </p:nvSpPr>
          <p:spPr bwMode="auto">
            <a:xfrm flipV="1">
              <a:off x="450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19" name="Freeform 287"/>
            <p:cNvSpPr>
              <a:spLocks/>
            </p:cNvSpPr>
            <p:nvPr/>
          </p:nvSpPr>
          <p:spPr bwMode="auto">
            <a:xfrm>
              <a:off x="453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0" name="Line 288"/>
            <p:cNvSpPr>
              <a:spLocks noChangeShapeType="1"/>
            </p:cNvSpPr>
            <p:nvPr/>
          </p:nvSpPr>
          <p:spPr bwMode="auto">
            <a:xfrm flipV="1">
              <a:off x="444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1" name="Freeform 289"/>
            <p:cNvSpPr>
              <a:spLocks/>
            </p:cNvSpPr>
            <p:nvPr/>
          </p:nvSpPr>
          <p:spPr bwMode="auto">
            <a:xfrm>
              <a:off x="4463" y="261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2" name="Line 290"/>
            <p:cNvSpPr>
              <a:spLocks noChangeShapeType="1"/>
            </p:cNvSpPr>
            <p:nvPr/>
          </p:nvSpPr>
          <p:spPr bwMode="auto">
            <a:xfrm flipV="1">
              <a:off x="4373" y="262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3" name="Freeform 291"/>
            <p:cNvSpPr>
              <a:spLocks/>
            </p:cNvSpPr>
            <p:nvPr/>
          </p:nvSpPr>
          <p:spPr bwMode="auto">
            <a:xfrm>
              <a:off x="440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4" name="Line 292"/>
            <p:cNvSpPr>
              <a:spLocks noChangeShapeType="1"/>
            </p:cNvSpPr>
            <p:nvPr/>
          </p:nvSpPr>
          <p:spPr bwMode="auto">
            <a:xfrm flipV="1">
              <a:off x="4313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5" name="Freeform 293"/>
            <p:cNvSpPr>
              <a:spLocks/>
            </p:cNvSpPr>
            <p:nvPr/>
          </p:nvSpPr>
          <p:spPr bwMode="auto">
            <a:xfrm>
              <a:off x="4333" y="261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6" name="Line 294"/>
            <p:cNvSpPr>
              <a:spLocks noChangeShapeType="1"/>
            </p:cNvSpPr>
            <p:nvPr/>
          </p:nvSpPr>
          <p:spPr bwMode="auto">
            <a:xfrm flipV="1">
              <a:off x="4244" y="2620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7" name="Freeform 295"/>
            <p:cNvSpPr>
              <a:spLocks/>
            </p:cNvSpPr>
            <p:nvPr/>
          </p:nvSpPr>
          <p:spPr bwMode="auto">
            <a:xfrm>
              <a:off x="4273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8" name="Line 296"/>
            <p:cNvSpPr>
              <a:spLocks noChangeShapeType="1"/>
            </p:cNvSpPr>
            <p:nvPr/>
          </p:nvSpPr>
          <p:spPr bwMode="auto">
            <a:xfrm flipV="1">
              <a:off x="418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29" name="Freeform 297"/>
            <p:cNvSpPr>
              <a:spLocks/>
            </p:cNvSpPr>
            <p:nvPr/>
          </p:nvSpPr>
          <p:spPr bwMode="auto">
            <a:xfrm>
              <a:off x="420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0" name="Line 298"/>
            <p:cNvSpPr>
              <a:spLocks noChangeShapeType="1"/>
            </p:cNvSpPr>
            <p:nvPr/>
          </p:nvSpPr>
          <p:spPr bwMode="auto">
            <a:xfrm flipV="1">
              <a:off x="411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1" name="Freeform 299"/>
            <p:cNvSpPr>
              <a:spLocks/>
            </p:cNvSpPr>
            <p:nvPr/>
          </p:nvSpPr>
          <p:spPr bwMode="auto">
            <a:xfrm>
              <a:off x="4134" y="261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2" name="Line 300"/>
            <p:cNvSpPr>
              <a:spLocks noChangeShapeType="1"/>
            </p:cNvSpPr>
            <p:nvPr/>
          </p:nvSpPr>
          <p:spPr bwMode="auto">
            <a:xfrm flipV="1">
              <a:off x="405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3" name="Freeform 301"/>
            <p:cNvSpPr>
              <a:spLocks/>
            </p:cNvSpPr>
            <p:nvPr/>
          </p:nvSpPr>
          <p:spPr bwMode="auto">
            <a:xfrm>
              <a:off x="407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4" name="Line 302"/>
            <p:cNvSpPr>
              <a:spLocks noChangeShapeType="1"/>
            </p:cNvSpPr>
            <p:nvPr/>
          </p:nvSpPr>
          <p:spPr bwMode="auto">
            <a:xfrm flipV="1">
              <a:off x="398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5" name="Freeform 303"/>
            <p:cNvSpPr>
              <a:spLocks/>
            </p:cNvSpPr>
            <p:nvPr/>
          </p:nvSpPr>
          <p:spPr bwMode="auto">
            <a:xfrm>
              <a:off x="401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6" name="Line 304"/>
            <p:cNvSpPr>
              <a:spLocks noChangeShapeType="1"/>
            </p:cNvSpPr>
            <p:nvPr/>
          </p:nvSpPr>
          <p:spPr bwMode="auto">
            <a:xfrm flipV="1">
              <a:off x="392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7" name="Freeform 305"/>
            <p:cNvSpPr>
              <a:spLocks/>
            </p:cNvSpPr>
            <p:nvPr/>
          </p:nvSpPr>
          <p:spPr bwMode="auto">
            <a:xfrm>
              <a:off x="394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8" name="Line 306"/>
            <p:cNvSpPr>
              <a:spLocks noChangeShapeType="1"/>
            </p:cNvSpPr>
            <p:nvPr/>
          </p:nvSpPr>
          <p:spPr bwMode="auto">
            <a:xfrm flipV="1">
              <a:off x="385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39" name="Freeform 307"/>
            <p:cNvSpPr>
              <a:spLocks/>
            </p:cNvSpPr>
            <p:nvPr/>
          </p:nvSpPr>
          <p:spPr bwMode="auto">
            <a:xfrm>
              <a:off x="388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0" name="Line 308"/>
            <p:cNvSpPr>
              <a:spLocks noChangeShapeType="1"/>
            </p:cNvSpPr>
            <p:nvPr/>
          </p:nvSpPr>
          <p:spPr bwMode="auto">
            <a:xfrm flipV="1">
              <a:off x="379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1" name="Freeform 309"/>
            <p:cNvSpPr>
              <a:spLocks/>
            </p:cNvSpPr>
            <p:nvPr/>
          </p:nvSpPr>
          <p:spPr bwMode="auto">
            <a:xfrm>
              <a:off x="381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2" name="Line 310"/>
            <p:cNvSpPr>
              <a:spLocks noChangeShapeType="1"/>
            </p:cNvSpPr>
            <p:nvPr/>
          </p:nvSpPr>
          <p:spPr bwMode="auto">
            <a:xfrm flipV="1">
              <a:off x="372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3" name="Freeform 311"/>
            <p:cNvSpPr>
              <a:spLocks/>
            </p:cNvSpPr>
            <p:nvPr/>
          </p:nvSpPr>
          <p:spPr bwMode="auto">
            <a:xfrm>
              <a:off x="3744" y="261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4" name="Line 312"/>
            <p:cNvSpPr>
              <a:spLocks noChangeShapeType="1"/>
            </p:cNvSpPr>
            <p:nvPr/>
          </p:nvSpPr>
          <p:spPr bwMode="auto">
            <a:xfrm flipV="1">
              <a:off x="3654" y="262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5" name="Freeform 313"/>
            <p:cNvSpPr>
              <a:spLocks/>
            </p:cNvSpPr>
            <p:nvPr/>
          </p:nvSpPr>
          <p:spPr bwMode="auto">
            <a:xfrm>
              <a:off x="368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6" name="Line 314"/>
            <p:cNvSpPr>
              <a:spLocks noChangeShapeType="1"/>
            </p:cNvSpPr>
            <p:nvPr/>
          </p:nvSpPr>
          <p:spPr bwMode="auto">
            <a:xfrm flipV="1">
              <a:off x="3584" y="2620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7" name="Freeform 315"/>
            <p:cNvSpPr>
              <a:spLocks/>
            </p:cNvSpPr>
            <p:nvPr/>
          </p:nvSpPr>
          <p:spPr bwMode="auto">
            <a:xfrm>
              <a:off x="3614" y="261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1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8" name="Line 316"/>
            <p:cNvSpPr>
              <a:spLocks noChangeShapeType="1"/>
            </p:cNvSpPr>
            <p:nvPr/>
          </p:nvSpPr>
          <p:spPr bwMode="auto">
            <a:xfrm flipV="1">
              <a:off x="359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49" name="Freeform 317"/>
            <p:cNvSpPr>
              <a:spLocks/>
            </p:cNvSpPr>
            <p:nvPr/>
          </p:nvSpPr>
          <p:spPr bwMode="auto">
            <a:xfrm>
              <a:off x="3614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0" name="Line 318"/>
            <p:cNvSpPr>
              <a:spLocks noChangeShapeType="1"/>
            </p:cNvSpPr>
            <p:nvPr/>
          </p:nvSpPr>
          <p:spPr bwMode="auto">
            <a:xfrm flipV="1">
              <a:off x="365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1" name="Freeform 319"/>
            <p:cNvSpPr>
              <a:spLocks/>
            </p:cNvSpPr>
            <p:nvPr/>
          </p:nvSpPr>
          <p:spPr bwMode="auto">
            <a:xfrm>
              <a:off x="3674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2" name="Line 320"/>
            <p:cNvSpPr>
              <a:spLocks noChangeShapeType="1"/>
            </p:cNvSpPr>
            <p:nvPr/>
          </p:nvSpPr>
          <p:spPr bwMode="auto">
            <a:xfrm flipV="1">
              <a:off x="3724" y="26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3" name="Freeform 321"/>
            <p:cNvSpPr>
              <a:spLocks/>
            </p:cNvSpPr>
            <p:nvPr/>
          </p:nvSpPr>
          <p:spPr bwMode="auto">
            <a:xfrm>
              <a:off x="3744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4" name="Line 322"/>
            <p:cNvSpPr>
              <a:spLocks noChangeShapeType="1"/>
            </p:cNvSpPr>
            <p:nvPr/>
          </p:nvSpPr>
          <p:spPr bwMode="auto">
            <a:xfrm flipV="1">
              <a:off x="378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5" name="Freeform 323"/>
            <p:cNvSpPr>
              <a:spLocks/>
            </p:cNvSpPr>
            <p:nvPr/>
          </p:nvSpPr>
          <p:spPr bwMode="auto">
            <a:xfrm>
              <a:off x="3804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6" name="Line 324"/>
            <p:cNvSpPr>
              <a:spLocks noChangeShapeType="1"/>
            </p:cNvSpPr>
            <p:nvPr/>
          </p:nvSpPr>
          <p:spPr bwMode="auto">
            <a:xfrm flipV="1">
              <a:off x="3854" y="26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7" name="Freeform 325"/>
            <p:cNvSpPr>
              <a:spLocks/>
            </p:cNvSpPr>
            <p:nvPr/>
          </p:nvSpPr>
          <p:spPr bwMode="auto">
            <a:xfrm>
              <a:off x="3874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8" name="Line 326"/>
            <p:cNvSpPr>
              <a:spLocks noChangeShapeType="1"/>
            </p:cNvSpPr>
            <p:nvPr/>
          </p:nvSpPr>
          <p:spPr bwMode="auto">
            <a:xfrm flipV="1">
              <a:off x="391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59" name="Freeform 327"/>
            <p:cNvSpPr>
              <a:spLocks/>
            </p:cNvSpPr>
            <p:nvPr/>
          </p:nvSpPr>
          <p:spPr bwMode="auto">
            <a:xfrm>
              <a:off x="3934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0" name="Line 328"/>
            <p:cNvSpPr>
              <a:spLocks noChangeShapeType="1"/>
            </p:cNvSpPr>
            <p:nvPr/>
          </p:nvSpPr>
          <p:spPr bwMode="auto">
            <a:xfrm flipV="1">
              <a:off x="398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1" name="Freeform 329"/>
            <p:cNvSpPr>
              <a:spLocks/>
            </p:cNvSpPr>
            <p:nvPr/>
          </p:nvSpPr>
          <p:spPr bwMode="auto">
            <a:xfrm>
              <a:off x="4004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2" name="Line 330"/>
            <p:cNvSpPr>
              <a:spLocks noChangeShapeType="1"/>
            </p:cNvSpPr>
            <p:nvPr/>
          </p:nvSpPr>
          <p:spPr bwMode="auto">
            <a:xfrm flipV="1">
              <a:off x="4054" y="26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3" name="Freeform 331"/>
            <p:cNvSpPr>
              <a:spLocks/>
            </p:cNvSpPr>
            <p:nvPr/>
          </p:nvSpPr>
          <p:spPr bwMode="auto">
            <a:xfrm>
              <a:off x="4074" y="267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4" name="Line 332"/>
            <p:cNvSpPr>
              <a:spLocks noChangeShapeType="1"/>
            </p:cNvSpPr>
            <p:nvPr/>
          </p:nvSpPr>
          <p:spPr bwMode="auto">
            <a:xfrm flipV="1">
              <a:off x="411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5" name="Freeform 333"/>
            <p:cNvSpPr>
              <a:spLocks/>
            </p:cNvSpPr>
            <p:nvPr/>
          </p:nvSpPr>
          <p:spPr bwMode="auto">
            <a:xfrm>
              <a:off x="4134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6" name="Line 334"/>
            <p:cNvSpPr>
              <a:spLocks noChangeShapeType="1"/>
            </p:cNvSpPr>
            <p:nvPr/>
          </p:nvSpPr>
          <p:spPr bwMode="auto">
            <a:xfrm flipV="1">
              <a:off x="4184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7" name="Freeform 335"/>
            <p:cNvSpPr>
              <a:spLocks/>
            </p:cNvSpPr>
            <p:nvPr/>
          </p:nvSpPr>
          <p:spPr bwMode="auto">
            <a:xfrm>
              <a:off x="4204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8" name="Line 336"/>
            <p:cNvSpPr>
              <a:spLocks noChangeShapeType="1"/>
            </p:cNvSpPr>
            <p:nvPr/>
          </p:nvSpPr>
          <p:spPr bwMode="auto">
            <a:xfrm flipV="1">
              <a:off x="4244" y="2690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69" name="Freeform 337"/>
            <p:cNvSpPr>
              <a:spLocks/>
            </p:cNvSpPr>
            <p:nvPr/>
          </p:nvSpPr>
          <p:spPr bwMode="auto">
            <a:xfrm>
              <a:off x="4264" y="2670"/>
              <a:ext cx="29" cy="30"/>
            </a:xfrm>
            <a:custGeom>
              <a:avLst/>
              <a:gdLst>
                <a:gd name="T0" fmla="*/ 9 w 29"/>
                <a:gd name="T1" fmla="*/ 20 h 30"/>
                <a:gd name="T2" fmla="*/ 0 w 29"/>
                <a:gd name="T3" fmla="*/ 10 h 30"/>
                <a:gd name="T4" fmla="*/ 29 w 29"/>
                <a:gd name="T5" fmla="*/ 0 h 30"/>
                <a:gd name="T6" fmla="*/ 9 w 29"/>
                <a:gd name="T7" fmla="*/ 30 h 30"/>
                <a:gd name="T8" fmla="*/ 9 w 29"/>
                <a:gd name="T9" fmla="*/ 20 h 30"/>
                <a:gd name="T10" fmla="*/ 9 w 29"/>
                <a:gd name="T11" fmla="*/ 20 h 30"/>
                <a:gd name="T12" fmla="*/ 9 w 29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30">
                  <a:moveTo>
                    <a:pt x="9" y="20"/>
                  </a:moveTo>
                  <a:lnTo>
                    <a:pt x="0" y="10"/>
                  </a:lnTo>
                  <a:lnTo>
                    <a:pt x="29" y="0"/>
                  </a:lnTo>
                  <a:lnTo>
                    <a:pt x="9" y="30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0" name="Line 338"/>
            <p:cNvSpPr>
              <a:spLocks noChangeShapeType="1"/>
            </p:cNvSpPr>
            <p:nvPr/>
          </p:nvSpPr>
          <p:spPr bwMode="auto">
            <a:xfrm flipV="1">
              <a:off x="4313" y="26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1" name="Freeform 339"/>
            <p:cNvSpPr>
              <a:spLocks/>
            </p:cNvSpPr>
            <p:nvPr/>
          </p:nvSpPr>
          <p:spPr bwMode="auto">
            <a:xfrm>
              <a:off x="4333" y="267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2" name="Line 340"/>
            <p:cNvSpPr>
              <a:spLocks noChangeShapeType="1"/>
            </p:cNvSpPr>
            <p:nvPr/>
          </p:nvSpPr>
          <p:spPr bwMode="auto">
            <a:xfrm flipV="1">
              <a:off x="437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3" name="Freeform 341"/>
            <p:cNvSpPr>
              <a:spLocks/>
            </p:cNvSpPr>
            <p:nvPr/>
          </p:nvSpPr>
          <p:spPr bwMode="auto">
            <a:xfrm>
              <a:off x="4393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4" name="Line 342"/>
            <p:cNvSpPr>
              <a:spLocks noChangeShapeType="1"/>
            </p:cNvSpPr>
            <p:nvPr/>
          </p:nvSpPr>
          <p:spPr bwMode="auto">
            <a:xfrm flipV="1">
              <a:off x="444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5" name="Freeform 343"/>
            <p:cNvSpPr>
              <a:spLocks/>
            </p:cNvSpPr>
            <p:nvPr/>
          </p:nvSpPr>
          <p:spPr bwMode="auto">
            <a:xfrm>
              <a:off x="4463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6" name="Line 344"/>
            <p:cNvSpPr>
              <a:spLocks noChangeShapeType="1"/>
            </p:cNvSpPr>
            <p:nvPr/>
          </p:nvSpPr>
          <p:spPr bwMode="auto">
            <a:xfrm flipV="1">
              <a:off x="450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7" name="Freeform 345"/>
            <p:cNvSpPr>
              <a:spLocks/>
            </p:cNvSpPr>
            <p:nvPr/>
          </p:nvSpPr>
          <p:spPr bwMode="auto">
            <a:xfrm>
              <a:off x="4523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8" name="Line 346"/>
            <p:cNvSpPr>
              <a:spLocks noChangeShapeType="1"/>
            </p:cNvSpPr>
            <p:nvPr/>
          </p:nvSpPr>
          <p:spPr bwMode="auto">
            <a:xfrm flipV="1">
              <a:off x="457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79" name="Freeform 347"/>
            <p:cNvSpPr>
              <a:spLocks/>
            </p:cNvSpPr>
            <p:nvPr/>
          </p:nvSpPr>
          <p:spPr bwMode="auto">
            <a:xfrm>
              <a:off x="4593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0" name="Line 348"/>
            <p:cNvSpPr>
              <a:spLocks noChangeShapeType="1"/>
            </p:cNvSpPr>
            <p:nvPr/>
          </p:nvSpPr>
          <p:spPr bwMode="auto">
            <a:xfrm flipV="1">
              <a:off x="463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1" name="Freeform 349"/>
            <p:cNvSpPr>
              <a:spLocks/>
            </p:cNvSpPr>
            <p:nvPr/>
          </p:nvSpPr>
          <p:spPr bwMode="auto">
            <a:xfrm>
              <a:off x="4653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2" name="Line 350"/>
            <p:cNvSpPr>
              <a:spLocks noChangeShapeType="1"/>
            </p:cNvSpPr>
            <p:nvPr/>
          </p:nvSpPr>
          <p:spPr bwMode="auto">
            <a:xfrm flipV="1">
              <a:off x="470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3" name="Freeform 351"/>
            <p:cNvSpPr>
              <a:spLocks/>
            </p:cNvSpPr>
            <p:nvPr/>
          </p:nvSpPr>
          <p:spPr bwMode="auto">
            <a:xfrm>
              <a:off x="4723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4" name="Line 352"/>
            <p:cNvSpPr>
              <a:spLocks noChangeShapeType="1"/>
            </p:cNvSpPr>
            <p:nvPr/>
          </p:nvSpPr>
          <p:spPr bwMode="auto">
            <a:xfrm flipV="1">
              <a:off x="476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5" name="Freeform 353"/>
            <p:cNvSpPr>
              <a:spLocks/>
            </p:cNvSpPr>
            <p:nvPr/>
          </p:nvSpPr>
          <p:spPr bwMode="auto">
            <a:xfrm>
              <a:off x="4783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6" name="Line 354"/>
            <p:cNvSpPr>
              <a:spLocks noChangeShapeType="1"/>
            </p:cNvSpPr>
            <p:nvPr/>
          </p:nvSpPr>
          <p:spPr bwMode="auto">
            <a:xfrm flipV="1">
              <a:off x="4833" y="26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7" name="Freeform 355"/>
            <p:cNvSpPr>
              <a:spLocks/>
            </p:cNvSpPr>
            <p:nvPr/>
          </p:nvSpPr>
          <p:spPr bwMode="auto">
            <a:xfrm>
              <a:off x="4853" y="267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8" name="Line 356"/>
            <p:cNvSpPr>
              <a:spLocks noChangeShapeType="1"/>
            </p:cNvSpPr>
            <p:nvPr/>
          </p:nvSpPr>
          <p:spPr bwMode="auto">
            <a:xfrm flipV="1">
              <a:off x="4903" y="26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89" name="Freeform 357"/>
            <p:cNvSpPr>
              <a:spLocks/>
            </p:cNvSpPr>
            <p:nvPr/>
          </p:nvSpPr>
          <p:spPr bwMode="auto">
            <a:xfrm>
              <a:off x="4923" y="2670"/>
              <a:ext cx="30" cy="30"/>
            </a:xfrm>
            <a:custGeom>
              <a:avLst/>
              <a:gdLst>
                <a:gd name="T0" fmla="*/ 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0 w 30"/>
                <a:gd name="T9" fmla="*/ 20 h 30"/>
                <a:gd name="T10" fmla="*/ 0 w 30"/>
                <a:gd name="T11" fmla="*/ 20 h 30"/>
                <a:gd name="T12" fmla="*/ 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0" name="Line 358"/>
            <p:cNvSpPr>
              <a:spLocks noChangeShapeType="1"/>
            </p:cNvSpPr>
            <p:nvPr/>
          </p:nvSpPr>
          <p:spPr bwMode="auto">
            <a:xfrm flipV="1">
              <a:off x="3594" y="27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1" name="Freeform 359"/>
            <p:cNvSpPr>
              <a:spLocks/>
            </p:cNvSpPr>
            <p:nvPr/>
          </p:nvSpPr>
          <p:spPr bwMode="auto">
            <a:xfrm>
              <a:off x="3614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2" name="Line 360"/>
            <p:cNvSpPr>
              <a:spLocks noChangeShapeType="1"/>
            </p:cNvSpPr>
            <p:nvPr/>
          </p:nvSpPr>
          <p:spPr bwMode="auto">
            <a:xfrm flipV="1">
              <a:off x="365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3" name="Freeform 361"/>
            <p:cNvSpPr>
              <a:spLocks/>
            </p:cNvSpPr>
            <p:nvPr/>
          </p:nvSpPr>
          <p:spPr bwMode="auto">
            <a:xfrm>
              <a:off x="367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4" name="Line 362"/>
            <p:cNvSpPr>
              <a:spLocks noChangeShapeType="1"/>
            </p:cNvSpPr>
            <p:nvPr/>
          </p:nvSpPr>
          <p:spPr bwMode="auto">
            <a:xfrm flipV="1">
              <a:off x="372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5" name="Freeform 363"/>
            <p:cNvSpPr>
              <a:spLocks/>
            </p:cNvSpPr>
            <p:nvPr/>
          </p:nvSpPr>
          <p:spPr bwMode="auto">
            <a:xfrm>
              <a:off x="374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6" name="Line 364"/>
            <p:cNvSpPr>
              <a:spLocks noChangeShapeType="1"/>
            </p:cNvSpPr>
            <p:nvPr/>
          </p:nvSpPr>
          <p:spPr bwMode="auto">
            <a:xfrm flipV="1">
              <a:off x="378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7" name="Freeform 365"/>
            <p:cNvSpPr>
              <a:spLocks/>
            </p:cNvSpPr>
            <p:nvPr/>
          </p:nvSpPr>
          <p:spPr bwMode="auto">
            <a:xfrm>
              <a:off x="380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8" name="Line 366"/>
            <p:cNvSpPr>
              <a:spLocks noChangeShapeType="1"/>
            </p:cNvSpPr>
            <p:nvPr/>
          </p:nvSpPr>
          <p:spPr bwMode="auto">
            <a:xfrm flipV="1">
              <a:off x="385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799" name="Freeform 367"/>
            <p:cNvSpPr>
              <a:spLocks/>
            </p:cNvSpPr>
            <p:nvPr/>
          </p:nvSpPr>
          <p:spPr bwMode="auto">
            <a:xfrm>
              <a:off x="3874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0" name="Line 368"/>
            <p:cNvSpPr>
              <a:spLocks noChangeShapeType="1"/>
            </p:cNvSpPr>
            <p:nvPr/>
          </p:nvSpPr>
          <p:spPr bwMode="auto">
            <a:xfrm flipV="1">
              <a:off x="391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1" name="Freeform 369"/>
            <p:cNvSpPr>
              <a:spLocks/>
            </p:cNvSpPr>
            <p:nvPr/>
          </p:nvSpPr>
          <p:spPr bwMode="auto">
            <a:xfrm>
              <a:off x="393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2" name="Line 370"/>
            <p:cNvSpPr>
              <a:spLocks noChangeShapeType="1"/>
            </p:cNvSpPr>
            <p:nvPr/>
          </p:nvSpPr>
          <p:spPr bwMode="auto">
            <a:xfrm flipV="1">
              <a:off x="398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3" name="Freeform 371"/>
            <p:cNvSpPr>
              <a:spLocks/>
            </p:cNvSpPr>
            <p:nvPr/>
          </p:nvSpPr>
          <p:spPr bwMode="auto">
            <a:xfrm>
              <a:off x="4004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4" name="Line 372"/>
            <p:cNvSpPr>
              <a:spLocks noChangeShapeType="1"/>
            </p:cNvSpPr>
            <p:nvPr/>
          </p:nvSpPr>
          <p:spPr bwMode="auto">
            <a:xfrm flipV="1">
              <a:off x="404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5" name="Freeform 373"/>
            <p:cNvSpPr>
              <a:spLocks/>
            </p:cNvSpPr>
            <p:nvPr/>
          </p:nvSpPr>
          <p:spPr bwMode="auto">
            <a:xfrm>
              <a:off x="406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6" name="Line 374"/>
            <p:cNvSpPr>
              <a:spLocks noChangeShapeType="1"/>
            </p:cNvSpPr>
            <p:nvPr/>
          </p:nvSpPr>
          <p:spPr bwMode="auto">
            <a:xfrm flipV="1">
              <a:off x="411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7" name="Freeform 375"/>
            <p:cNvSpPr>
              <a:spLocks/>
            </p:cNvSpPr>
            <p:nvPr/>
          </p:nvSpPr>
          <p:spPr bwMode="auto">
            <a:xfrm>
              <a:off x="4134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8" name="Line 376"/>
            <p:cNvSpPr>
              <a:spLocks noChangeShapeType="1"/>
            </p:cNvSpPr>
            <p:nvPr/>
          </p:nvSpPr>
          <p:spPr bwMode="auto">
            <a:xfrm flipV="1">
              <a:off x="4184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09" name="Freeform 377"/>
            <p:cNvSpPr>
              <a:spLocks/>
            </p:cNvSpPr>
            <p:nvPr/>
          </p:nvSpPr>
          <p:spPr bwMode="auto">
            <a:xfrm>
              <a:off x="4204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0" name="Line 378"/>
            <p:cNvSpPr>
              <a:spLocks noChangeShapeType="1"/>
            </p:cNvSpPr>
            <p:nvPr/>
          </p:nvSpPr>
          <p:spPr bwMode="auto">
            <a:xfrm flipV="1">
              <a:off x="4244" y="2750"/>
              <a:ext cx="29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1" name="Freeform 379"/>
            <p:cNvSpPr>
              <a:spLocks/>
            </p:cNvSpPr>
            <p:nvPr/>
          </p:nvSpPr>
          <p:spPr bwMode="auto">
            <a:xfrm>
              <a:off x="4264" y="2740"/>
              <a:ext cx="29" cy="20"/>
            </a:xfrm>
            <a:custGeom>
              <a:avLst/>
              <a:gdLst>
                <a:gd name="T0" fmla="*/ 9 w 29"/>
                <a:gd name="T1" fmla="*/ 10 h 20"/>
                <a:gd name="T2" fmla="*/ 0 w 29"/>
                <a:gd name="T3" fmla="*/ 10 h 20"/>
                <a:gd name="T4" fmla="*/ 29 w 29"/>
                <a:gd name="T5" fmla="*/ 0 h 20"/>
                <a:gd name="T6" fmla="*/ 9 w 29"/>
                <a:gd name="T7" fmla="*/ 20 h 20"/>
                <a:gd name="T8" fmla="*/ 9 w 29"/>
                <a:gd name="T9" fmla="*/ 10 h 20"/>
                <a:gd name="T10" fmla="*/ 9 w 29"/>
                <a:gd name="T11" fmla="*/ 10 h 20"/>
                <a:gd name="T12" fmla="*/ 9 w 29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9" y="10"/>
                  </a:moveTo>
                  <a:lnTo>
                    <a:pt x="0" y="10"/>
                  </a:lnTo>
                  <a:lnTo>
                    <a:pt x="29" y="0"/>
                  </a:lnTo>
                  <a:lnTo>
                    <a:pt x="9" y="2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2" name="Line 380"/>
            <p:cNvSpPr>
              <a:spLocks noChangeShapeType="1"/>
            </p:cNvSpPr>
            <p:nvPr/>
          </p:nvSpPr>
          <p:spPr bwMode="auto">
            <a:xfrm flipV="1">
              <a:off x="431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3" name="Freeform 381"/>
            <p:cNvSpPr>
              <a:spLocks/>
            </p:cNvSpPr>
            <p:nvPr/>
          </p:nvSpPr>
          <p:spPr bwMode="auto">
            <a:xfrm>
              <a:off x="4333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4" name="Line 382"/>
            <p:cNvSpPr>
              <a:spLocks noChangeShapeType="1"/>
            </p:cNvSpPr>
            <p:nvPr/>
          </p:nvSpPr>
          <p:spPr bwMode="auto">
            <a:xfrm flipV="1">
              <a:off x="437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5" name="Freeform 383"/>
            <p:cNvSpPr>
              <a:spLocks/>
            </p:cNvSpPr>
            <p:nvPr/>
          </p:nvSpPr>
          <p:spPr bwMode="auto">
            <a:xfrm>
              <a:off x="4393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6" name="Line 384"/>
            <p:cNvSpPr>
              <a:spLocks noChangeShapeType="1"/>
            </p:cNvSpPr>
            <p:nvPr/>
          </p:nvSpPr>
          <p:spPr bwMode="auto">
            <a:xfrm flipV="1">
              <a:off x="4443" y="27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7" name="Freeform 385"/>
            <p:cNvSpPr>
              <a:spLocks/>
            </p:cNvSpPr>
            <p:nvPr/>
          </p:nvSpPr>
          <p:spPr bwMode="auto">
            <a:xfrm>
              <a:off x="4463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8" name="Line 386"/>
            <p:cNvSpPr>
              <a:spLocks noChangeShapeType="1"/>
            </p:cNvSpPr>
            <p:nvPr/>
          </p:nvSpPr>
          <p:spPr bwMode="auto">
            <a:xfrm flipV="1">
              <a:off x="450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19" name="Freeform 387"/>
            <p:cNvSpPr>
              <a:spLocks/>
            </p:cNvSpPr>
            <p:nvPr/>
          </p:nvSpPr>
          <p:spPr bwMode="auto">
            <a:xfrm>
              <a:off x="4523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0" name="Line 388"/>
            <p:cNvSpPr>
              <a:spLocks noChangeShapeType="1"/>
            </p:cNvSpPr>
            <p:nvPr/>
          </p:nvSpPr>
          <p:spPr bwMode="auto">
            <a:xfrm flipV="1">
              <a:off x="457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1" name="Freeform 389"/>
            <p:cNvSpPr>
              <a:spLocks/>
            </p:cNvSpPr>
            <p:nvPr/>
          </p:nvSpPr>
          <p:spPr bwMode="auto">
            <a:xfrm>
              <a:off x="4593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2" name="Line 390"/>
            <p:cNvSpPr>
              <a:spLocks noChangeShapeType="1"/>
            </p:cNvSpPr>
            <p:nvPr/>
          </p:nvSpPr>
          <p:spPr bwMode="auto">
            <a:xfrm flipV="1">
              <a:off x="463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3" name="Freeform 391"/>
            <p:cNvSpPr>
              <a:spLocks/>
            </p:cNvSpPr>
            <p:nvPr/>
          </p:nvSpPr>
          <p:spPr bwMode="auto">
            <a:xfrm>
              <a:off x="4653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4" name="Line 392"/>
            <p:cNvSpPr>
              <a:spLocks noChangeShapeType="1"/>
            </p:cNvSpPr>
            <p:nvPr/>
          </p:nvSpPr>
          <p:spPr bwMode="auto">
            <a:xfrm flipV="1">
              <a:off x="470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5" name="Freeform 393"/>
            <p:cNvSpPr>
              <a:spLocks/>
            </p:cNvSpPr>
            <p:nvPr/>
          </p:nvSpPr>
          <p:spPr bwMode="auto">
            <a:xfrm>
              <a:off x="4723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6" name="Line 394"/>
            <p:cNvSpPr>
              <a:spLocks noChangeShapeType="1"/>
            </p:cNvSpPr>
            <p:nvPr/>
          </p:nvSpPr>
          <p:spPr bwMode="auto">
            <a:xfrm flipV="1">
              <a:off x="476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7" name="Freeform 395"/>
            <p:cNvSpPr>
              <a:spLocks/>
            </p:cNvSpPr>
            <p:nvPr/>
          </p:nvSpPr>
          <p:spPr bwMode="auto">
            <a:xfrm>
              <a:off x="4783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8" name="Line 396"/>
            <p:cNvSpPr>
              <a:spLocks noChangeShapeType="1"/>
            </p:cNvSpPr>
            <p:nvPr/>
          </p:nvSpPr>
          <p:spPr bwMode="auto">
            <a:xfrm flipV="1">
              <a:off x="483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29" name="Freeform 397"/>
            <p:cNvSpPr>
              <a:spLocks/>
            </p:cNvSpPr>
            <p:nvPr/>
          </p:nvSpPr>
          <p:spPr bwMode="auto">
            <a:xfrm>
              <a:off x="4853" y="27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0" name="Line 398"/>
            <p:cNvSpPr>
              <a:spLocks noChangeShapeType="1"/>
            </p:cNvSpPr>
            <p:nvPr/>
          </p:nvSpPr>
          <p:spPr bwMode="auto">
            <a:xfrm flipV="1">
              <a:off x="4893" y="27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1" name="Freeform 399"/>
            <p:cNvSpPr>
              <a:spLocks/>
            </p:cNvSpPr>
            <p:nvPr/>
          </p:nvSpPr>
          <p:spPr bwMode="auto">
            <a:xfrm>
              <a:off x="4913" y="27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2" name="Line 400"/>
            <p:cNvSpPr>
              <a:spLocks noChangeShapeType="1"/>
            </p:cNvSpPr>
            <p:nvPr/>
          </p:nvSpPr>
          <p:spPr bwMode="auto">
            <a:xfrm flipV="1">
              <a:off x="359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3" name="Freeform 401"/>
            <p:cNvSpPr>
              <a:spLocks/>
            </p:cNvSpPr>
            <p:nvPr/>
          </p:nvSpPr>
          <p:spPr bwMode="auto">
            <a:xfrm>
              <a:off x="360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4" name="Line 402"/>
            <p:cNvSpPr>
              <a:spLocks noChangeShapeType="1"/>
            </p:cNvSpPr>
            <p:nvPr/>
          </p:nvSpPr>
          <p:spPr bwMode="auto">
            <a:xfrm flipV="1">
              <a:off x="366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5" name="Freeform 403"/>
            <p:cNvSpPr>
              <a:spLocks/>
            </p:cNvSpPr>
            <p:nvPr/>
          </p:nvSpPr>
          <p:spPr bwMode="auto">
            <a:xfrm>
              <a:off x="3674" y="280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1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836" name="Line 404"/>
            <p:cNvSpPr>
              <a:spLocks noChangeShapeType="1"/>
            </p:cNvSpPr>
            <p:nvPr/>
          </p:nvSpPr>
          <p:spPr bwMode="auto">
            <a:xfrm flipV="1">
              <a:off x="372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38094" name="Group 405"/>
          <p:cNvGrpSpPr>
            <a:grpSpLocks/>
          </p:cNvGrpSpPr>
          <p:nvPr/>
        </p:nvGrpSpPr>
        <p:grpSpPr bwMode="auto">
          <a:xfrm>
            <a:off x="5689600" y="4516438"/>
            <a:ext cx="2157413" cy="1427162"/>
            <a:chOff x="3584" y="2800"/>
            <a:chExt cx="1359" cy="899"/>
          </a:xfrm>
        </p:grpSpPr>
        <p:sp>
          <p:nvSpPr>
            <p:cNvPr id="38437" name="Freeform 406"/>
            <p:cNvSpPr>
              <a:spLocks/>
            </p:cNvSpPr>
            <p:nvPr/>
          </p:nvSpPr>
          <p:spPr bwMode="auto">
            <a:xfrm>
              <a:off x="373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8" name="Line 407"/>
            <p:cNvSpPr>
              <a:spLocks noChangeShapeType="1"/>
            </p:cNvSpPr>
            <p:nvPr/>
          </p:nvSpPr>
          <p:spPr bwMode="auto">
            <a:xfrm flipV="1">
              <a:off x="379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9" name="Freeform 408"/>
            <p:cNvSpPr>
              <a:spLocks/>
            </p:cNvSpPr>
            <p:nvPr/>
          </p:nvSpPr>
          <p:spPr bwMode="auto">
            <a:xfrm>
              <a:off x="3804" y="2800"/>
              <a:ext cx="20" cy="30"/>
            </a:xfrm>
            <a:custGeom>
              <a:avLst/>
              <a:gdLst>
                <a:gd name="T0" fmla="*/ 1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10 w 20"/>
                <a:gd name="T7" fmla="*/ 30 h 30"/>
                <a:gd name="T8" fmla="*/ 10 w 20"/>
                <a:gd name="T9" fmla="*/ 20 h 30"/>
                <a:gd name="T10" fmla="*/ 10 w 20"/>
                <a:gd name="T11" fmla="*/ 20 h 30"/>
                <a:gd name="T12" fmla="*/ 1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1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0" name="Line 409"/>
            <p:cNvSpPr>
              <a:spLocks noChangeShapeType="1"/>
            </p:cNvSpPr>
            <p:nvPr/>
          </p:nvSpPr>
          <p:spPr bwMode="auto">
            <a:xfrm flipV="1">
              <a:off x="385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1" name="Freeform 410"/>
            <p:cNvSpPr>
              <a:spLocks/>
            </p:cNvSpPr>
            <p:nvPr/>
          </p:nvSpPr>
          <p:spPr bwMode="auto">
            <a:xfrm>
              <a:off x="386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2" name="Line 411"/>
            <p:cNvSpPr>
              <a:spLocks noChangeShapeType="1"/>
            </p:cNvSpPr>
            <p:nvPr/>
          </p:nvSpPr>
          <p:spPr bwMode="auto">
            <a:xfrm flipV="1">
              <a:off x="392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3" name="Freeform 412"/>
            <p:cNvSpPr>
              <a:spLocks/>
            </p:cNvSpPr>
            <p:nvPr/>
          </p:nvSpPr>
          <p:spPr bwMode="auto">
            <a:xfrm>
              <a:off x="393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4" name="Line 413"/>
            <p:cNvSpPr>
              <a:spLocks noChangeShapeType="1"/>
            </p:cNvSpPr>
            <p:nvPr/>
          </p:nvSpPr>
          <p:spPr bwMode="auto">
            <a:xfrm flipV="1">
              <a:off x="398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5" name="Freeform 414"/>
            <p:cNvSpPr>
              <a:spLocks/>
            </p:cNvSpPr>
            <p:nvPr/>
          </p:nvSpPr>
          <p:spPr bwMode="auto">
            <a:xfrm>
              <a:off x="399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6" name="Line 415"/>
            <p:cNvSpPr>
              <a:spLocks noChangeShapeType="1"/>
            </p:cNvSpPr>
            <p:nvPr/>
          </p:nvSpPr>
          <p:spPr bwMode="auto">
            <a:xfrm flipV="1">
              <a:off x="405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7" name="Freeform 416"/>
            <p:cNvSpPr>
              <a:spLocks/>
            </p:cNvSpPr>
            <p:nvPr/>
          </p:nvSpPr>
          <p:spPr bwMode="auto">
            <a:xfrm>
              <a:off x="406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8" name="Line 417"/>
            <p:cNvSpPr>
              <a:spLocks noChangeShapeType="1"/>
            </p:cNvSpPr>
            <p:nvPr/>
          </p:nvSpPr>
          <p:spPr bwMode="auto">
            <a:xfrm flipV="1">
              <a:off x="412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49" name="Freeform 418"/>
            <p:cNvSpPr>
              <a:spLocks/>
            </p:cNvSpPr>
            <p:nvPr/>
          </p:nvSpPr>
          <p:spPr bwMode="auto">
            <a:xfrm>
              <a:off x="4134" y="280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1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0" name="Line 419"/>
            <p:cNvSpPr>
              <a:spLocks noChangeShapeType="1"/>
            </p:cNvSpPr>
            <p:nvPr/>
          </p:nvSpPr>
          <p:spPr bwMode="auto">
            <a:xfrm flipV="1">
              <a:off x="418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1" name="Freeform 420"/>
            <p:cNvSpPr>
              <a:spLocks/>
            </p:cNvSpPr>
            <p:nvPr/>
          </p:nvSpPr>
          <p:spPr bwMode="auto">
            <a:xfrm>
              <a:off x="4194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2" name="Line 421"/>
            <p:cNvSpPr>
              <a:spLocks noChangeShapeType="1"/>
            </p:cNvSpPr>
            <p:nvPr/>
          </p:nvSpPr>
          <p:spPr bwMode="auto">
            <a:xfrm flipV="1">
              <a:off x="4244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3" name="Freeform 422"/>
            <p:cNvSpPr>
              <a:spLocks/>
            </p:cNvSpPr>
            <p:nvPr/>
          </p:nvSpPr>
          <p:spPr bwMode="auto">
            <a:xfrm>
              <a:off x="4254" y="2800"/>
              <a:ext cx="29" cy="30"/>
            </a:xfrm>
            <a:custGeom>
              <a:avLst/>
              <a:gdLst>
                <a:gd name="T0" fmla="*/ 10 w 29"/>
                <a:gd name="T1" fmla="*/ 20 h 30"/>
                <a:gd name="T2" fmla="*/ 0 w 29"/>
                <a:gd name="T3" fmla="*/ 10 h 30"/>
                <a:gd name="T4" fmla="*/ 29 w 29"/>
                <a:gd name="T5" fmla="*/ 0 h 30"/>
                <a:gd name="T6" fmla="*/ 19 w 29"/>
                <a:gd name="T7" fmla="*/ 30 h 30"/>
                <a:gd name="T8" fmla="*/ 10 w 29"/>
                <a:gd name="T9" fmla="*/ 20 h 30"/>
                <a:gd name="T10" fmla="*/ 10 w 29"/>
                <a:gd name="T11" fmla="*/ 20 h 30"/>
                <a:gd name="T12" fmla="*/ 10 w 29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30">
                  <a:moveTo>
                    <a:pt x="10" y="20"/>
                  </a:moveTo>
                  <a:lnTo>
                    <a:pt x="0" y="10"/>
                  </a:lnTo>
                  <a:lnTo>
                    <a:pt x="29" y="0"/>
                  </a:lnTo>
                  <a:lnTo>
                    <a:pt x="19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4" name="Line 423"/>
            <p:cNvSpPr>
              <a:spLocks noChangeShapeType="1"/>
            </p:cNvSpPr>
            <p:nvPr/>
          </p:nvSpPr>
          <p:spPr bwMode="auto">
            <a:xfrm flipV="1">
              <a:off x="431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5" name="Freeform 424"/>
            <p:cNvSpPr>
              <a:spLocks/>
            </p:cNvSpPr>
            <p:nvPr/>
          </p:nvSpPr>
          <p:spPr bwMode="auto">
            <a:xfrm>
              <a:off x="432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6" name="Line 425"/>
            <p:cNvSpPr>
              <a:spLocks noChangeShapeType="1"/>
            </p:cNvSpPr>
            <p:nvPr/>
          </p:nvSpPr>
          <p:spPr bwMode="auto">
            <a:xfrm flipV="1">
              <a:off x="438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7" name="Freeform 426"/>
            <p:cNvSpPr>
              <a:spLocks/>
            </p:cNvSpPr>
            <p:nvPr/>
          </p:nvSpPr>
          <p:spPr bwMode="auto">
            <a:xfrm>
              <a:off x="4393" y="280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1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8" name="Line 427"/>
            <p:cNvSpPr>
              <a:spLocks noChangeShapeType="1"/>
            </p:cNvSpPr>
            <p:nvPr/>
          </p:nvSpPr>
          <p:spPr bwMode="auto">
            <a:xfrm flipV="1">
              <a:off x="444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59" name="Freeform 428"/>
            <p:cNvSpPr>
              <a:spLocks/>
            </p:cNvSpPr>
            <p:nvPr/>
          </p:nvSpPr>
          <p:spPr bwMode="auto">
            <a:xfrm>
              <a:off x="445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0" name="Line 429"/>
            <p:cNvSpPr>
              <a:spLocks noChangeShapeType="1"/>
            </p:cNvSpPr>
            <p:nvPr/>
          </p:nvSpPr>
          <p:spPr bwMode="auto">
            <a:xfrm flipV="1">
              <a:off x="451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1" name="Freeform 430"/>
            <p:cNvSpPr>
              <a:spLocks/>
            </p:cNvSpPr>
            <p:nvPr/>
          </p:nvSpPr>
          <p:spPr bwMode="auto">
            <a:xfrm>
              <a:off x="452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2" name="Line 431"/>
            <p:cNvSpPr>
              <a:spLocks noChangeShapeType="1"/>
            </p:cNvSpPr>
            <p:nvPr/>
          </p:nvSpPr>
          <p:spPr bwMode="auto">
            <a:xfrm flipV="1">
              <a:off x="4573" y="282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3" name="Freeform 432"/>
            <p:cNvSpPr>
              <a:spLocks/>
            </p:cNvSpPr>
            <p:nvPr/>
          </p:nvSpPr>
          <p:spPr bwMode="auto">
            <a:xfrm>
              <a:off x="4593" y="2800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10 h 30"/>
                <a:gd name="T4" fmla="*/ 20 w 20"/>
                <a:gd name="T5" fmla="*/ 0 h 30"/>
                <a:gd name="T6" fmla="*/ 1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4" name="Line 433"/>
            <p:cNvSpPr>
              <a:spLocks noChangeShapeType="1"/>
            </p:cNvSpPr>
            <p:nvPr/>
          </p:nvSpPr>
          <p:spPr bwMode="auto">
            <a:xfrm flipV="1">
              <a:off x="464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5" name="Freeform 434"/>
            <p:cNvSpPr>
              <a:spLocks/>
            </p:cNvSpPr>
            <p:nvPr/>
          </p:nvSpPr>
          <p:spPr bwMode="auto">
            <a:xfrm>
              <a:off x="465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6" name="Line 435"/>
            <p:cNvSpPr>
              <a:spLocks noChangeShapeType="1"/>
            </p:cNvSpPr>
            <p:nvPr/>
          </p:nvSpPr>
          <p:spPr bwMode="auto">
            <a:xfrm flipV="1">
              <a:off x="470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7" name="Freeform 436"/>
            <p:cNvSpPr>
              <a:spLocks/>
            </p:cNvSpPr>
            <p:nvPr/>
          </p:nvSpPr>
          <p:spPr bwMode="auto">
            <a:xfrm>
              <a:off x="471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8" name="Line 437"/>
            <p:cNvSpPr>
              <a:spLocks noChangeShapeType="1"/>
            </p:cNvSpPr>
            <p:nvPr/>
          </p:nvSpPr>
          <p:spPr bwMode="auto">
            <a:xfrm flipV="1">
              <a:off x="477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69" name="Freeform 438"/>
            <p:cNvSpPr>
              <a:spLocks/>
            </p:cNvSpPr>
            <p:nvPr/>
          </p:nvSpPr>
          <p:spPr bwMode="auto">
            <a:xfrm>
              <a:off x="478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0" name="Line 439"/>
            <p:cNvSpPr>
              <a:spLocks noChangeShapeType="1"/>
            </p:cNvSpPr>
            <p:nvPr/>
          </p:nvSpPr>
          <p:spPr bwMode="auto">
            <a:xfrm flipV="1">
              <a:off x="483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1" name="Freeform 440"/>
            <p:cNvSpPr>
              <a:spLocks/>
            </p:cNvSpPr>
            <p:nvPr/>
          </p:nvSpPr>
          <p:spPr bwMode="auto">
            <a:xfrm>
              <a:off x="484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2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2" name="Line 441"/>
            <p:cNvSpPr>
              <a:spLocks noChangeShapeType="1"/>
            </p:cNvSpPr>
            <p:nvPr/>
          </p:nvSpPr>
          <p:spPr bwMode="auto">
            <a:xfrm flipV="1">
              <a:off x="4903" y="282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3" name="Freeform 442"/>
            <p:cNvSpPr>
              <a:spLocks/>
            </p:cNvSpPr>
            <p:nvPr/>
          </p:nvSpPr>
          <p:spPr bwMode="auto">
            <a:xfrm>
              <a:off x="4913" y="2800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1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4" name="Line 443"/>
            <p:cNvSpPr>
              <a:spLocks noChangeShapeType="1"/>
            </p:cNvSpPr>
            <p:nvPr/>
          </p:nvSpPr>
          <p:spPr bwMode="auto">
            <a:xfrm flipV="1">
              <a:off x="4893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5" name="Freeform 444"/>
            <p:cNvSpPr>
              <a:spLocks/>
            </p:cNvSpPr>
            <p:nvPr/>
          </p:nvSpPr>
          <p:spPr bwMode="auto">
            <a:xfrm>
              <a:off x="491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6" name="Line 445"/>
            <p:cNvSpPr>
              <a:spLocks noChangeShapeType="1"/>
            </p:cNvSpPr>
            <p:nvPr/>
          </p:nvSpPr>
          <p:spPr bwMode="auto">
            <a:xfrm flipV="1">
              <a:off x="4833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7" name="Freeform 446"/>
            <p:cNvSpPr>
              <a:spLocks/>
            </p:cNvSpPr>
            <p:nvPr/>
          </p:nvSpPr>
          <p:spPr bwMode="auto">
            <a:xfrm>
              <a:off x="4853" y="2870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8" name="Line 447"/>
            <p:cNvSpPr>
              <a:spLocks noChangeShapeType="1"/>
            </p:cNvSpPr>
            <p:nvPr/>
          </p:nvSpPr>
          <p:spPr bwMode="auto">
            <a:xfrm flipV="1">
              <a:off x="477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79" name="Freeform 448"/>
            <p:cNvSpPr>
              <a:spLocks/>
            </p:cNvSpPr>
            <p:nvPr/>
          </p:nvSpPr>
          <p:spPr bwMode="auto">
            <a:xfrm>
              <a:off x="478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0" name="Line 449"/>
            <p:cNvSpPr>
              <a:spLocks noChangeShapeType="1"/>
            </p:cNvSpPr>
            <p:nvPr/>
          </p:nvSpPr>
          <p:spPr bwMode="auto">
            <a:xfrm flipV="1">
              <a:off x="470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1" name="Freeform 450"/>
            <p:cNvSpPr>
              <a:spLocks/>
            </p:cNvSpPr>
            <p:nvPr/>
          </p:nvSpPr>
          <p:spPr bwMode="auto">
            <a:xfrm>
              <a:off x="4723" y="2870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2" name="Line 451"/>
            <p:cNvSpPr>
              <a:spLocks noChangeShapeType="1"/>
            </p:cNvSpPr>
            <p:nvPr/>
          </p:nvSpPr>
          <p:spPr bwMode="auto">
            <a:xfrm flipV="1">
              <a:off x="4633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3" name="Freeform 452"/>
            <p:cNvSpPr>
              <a:spLocks/>
            </p:cNvSpPr>
            <p:nvPr/>
          </p:nvSpPr>
          <p:spPr bwMode="auto">
            <a:xfrm>
              <a:off x="465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4" name="Line 453"/>
            <p:cNvSpPr>
              <a:spLocks noChangeShapeType="1"/>
            </p:cNvSpPr>
            <p:nvPr/>
          </p:nvSpPr>
          <p:spPr bwMode="auto">
            <a:xfrm flipV="1">
              <a:off x="457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5" name="Freeform 454"/>
            <p:cNvSpPr>
              <a:spLocks/>
            </p:cNvSpPr>
            <p:nvPr/>
          </p:nvSpPr>
          <p:spPr bwMode="auto">
            <a:xfrm>
              <a:off x="458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6" name="Line 455"/>
            <p:cNvSpPr>
              <a:spLocks noChangeShapeType="1"/>
            </p:cNvSpPr>
            <p:nvPr/>
          </p:nvSpPr>
          <p:spPr bwMode="auto">
            <a:xfrm flipV="1">
              <a:off x="451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7" name="Freeform 456"/>
            <p:cNvSpPr>
              <a:spLocks/>
            </p:cNvSpPr>
            <p:nvPr/>
          </p:nvSpPr>
          <p:spPr bwMode="auto">
            <a:xfrm>
              <a:off x="452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8" name="Line 457"/>
            <p:cNvSpPr>
              <a:spLocks noChangeShapeType="1"/>
            </p:cNvSpPr>
            <p:nvPr/>
          </p:nvSpPr>
          <p:spPr bwMode="auto">
            <a:xfrm flipV="1">
              <a:off x="444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89" name="Freeform 458"/>
            <p:cNvSpPr>
              <a:spLocks/>
            </p:cNvSpPr>
            <p:nvPr/>
          </p:nvSpPr>
          <p:spPr bwMode="auto">
            <a:xfrm>
              <a:off x="4463" y="2870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0" name="Line 459"/>
            <p:cNvSpPr>
              <a:spLocks noChangeShapeType="1"/>
            </p:cNvSpPr>
            <p:nvPr/>
          </p:nvSpPr>
          <p:spPr bwMode="auto">
            <a:xfrm flipV="1">
              <a:off x="4373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1" name="Freeform 460"/>
            <p:cNvSpPr>
              <a:spLocks/>
            </p:cNvSpPr>
            <p:nvPr/>
          </p:nvSpPr>
          <p:spPr bwMode="auto">
            <a:xfrm>
              <a:off x="439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2" name="Line 461"/>
            <p:cNvSpPr>
              <a:spLocks noChangeShapeType="1"/>
            </p:cNvSpPr>
            <p:nvPr/>
          </p:nvSpPr>
          <p:spPr bwMode="auto">
            <a:xfrm flipV="1">
              <a:off x="4313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3" name="Freeform 462"/>
            <p:cNvSpPr>
              <a:spLocks/>
            </p:cNvSpPr>
            <p:nvPr/>
          </p:nvSpPr>
          <p:spPr bwMode="auto">
            <a:xfrm>
              <a:off x="4323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4" name="Line 463"/>
            <p:cNvSpPr>
              <a:spLocks noChangeShapeType="1"/>
            </p:cNvSpPr>
            <p:nvPr/>
          </p:nvSpPr>
          <p:spPr bwMode="auto">
            <a:xfrm flipV="1">
              <a:off x="4244" y="2890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5" name="Freeform 464"/>
            <p:cNvSpPr>
              <a:spLocks/>
            </p:cNvSpPr>
            <p:nvPr/>
          </p:nvSpPr>
          <p:spPr bwMode="auto">
            <a:xfrm>
              <a:off x="4264" y="2870"/>
              <a:ext cx="29" cy="20"/>
            </a:xfrm>
            <a:custGeom>
              <a:avLst/>
              <a:gdLst>
                <a:gd name="T0" fmla="*/ 0 w 29"/>
                <a:gd name="T1" fmla="*/ 20 h 20"/>
                <a:gd name="T2" fmla="*/ 0 w 29"/>
                <a:gd name="T3" fmla="*/ 10 h 20"/>
                <a:gd name="T4" fmla="*/ 29 w 29"/>
                <a:gd name="T5" fmla="*/ 0 h 20"/>
                <a:gd name="T6" fmla="*/ 9 w 29"/>
                <a:gd name="T7" fmla="*/ 20 h 20"/>
                <a:gd name="T8" fmla="*/ 0 w 29"/>
                <a:gd name="T9" fmla="*/ 20 h 20"/>
                <a:gd name="T10" fmla="*/ 0 w 29"/>
                <a:gd name="T11" fmla="*/ 20 h 20"/>
                <a:gd name="T12" fmla="*/ 0 w 29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0" y="20"/>
                  </a:moveTo>
                  <a:lnTo>
                    <a:pt x="0" y="10"/>
                  </a:lnTo>
                  <a:lnTo>
                    <a:pt x="29" y="0"/>
                  </a:lnTo>
                  <a:lnTo>
                    <a:pt x="9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6" name="Line 465"/>
            <p:cNvSpPr>
              <a:spLocks noChangeShapeType="1"/>
            </p:cNvSpPr>
            <p:nvPr/>
          </p:nvSpPr>
          <p:spPr bwMode="auto">
            <a:xfrm flipV="1">
              <a:off x="418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7" name="Freeform 466"/>
            <p:cNvSpPr>
              <a:spLocks/>
            </p:cNvSpPr>
            <p:nvPr/>
          </p:nvSpPr>
          <p:spPr bwMode="auto">
            <a:xfrm>
              <a:off x="419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8" name="Line 467"/>
            <p:cNvSpPr>
              <a:spLocks noChangeShapeType="1"/>
            </p:cNvSpPr>
            <p:nvPr/>
          </p:nvSpPr>
          <p:spPr bwMode="auto">
            <a:xfrm flipV="1">
              <a:off x="4114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99" name="Freeform 468"/>
            <p:cNvSpPr>
              <a:spLocks/>
            </p:cNvSpPr>
            <p:nvPr/>
          </p:nvSpPr>
          <p:spPr bwMode="auto">
            <a:xfrm>
              <a:off x="4134" y="2870"/>
              <a:ext cx="30" cy="20"/>
            </a:xfrm>
            <a:custGeom>
              <a:avLst/>
              <a:gdLst>
                <a:gd name="T0" fmla="*/ 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20 h 20"/>
                <a:gd name="T10" fmla="*/ 0 w 30"/>
                <a:gd name="T11" fmla="*/ 20 h 20"/>
                <a:gd name="T12" fmla="*/ 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0" name="Line 469"/>
            <p:cNvSpPr>
              <a:spLocks noChangeShapeType="1"/>
            </p:cNvSpPr>
            <p:nvPr/>
          </p:nvSpPr>
          <p:spPr bwMode="auto">
            <a:xfrm flipV="1">
              <a:off x="405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1" name="Freeform 470"/>
            <p:cNvSpPr>
              <a:spLocks/>
            </p:cNvSpPr>
            <p:nvPr/>
          </p:nvSpPr>
          <p:spPr bwMode="auto">
            <a:xfrm>
              <a:off x="406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2" name="Line 471"/>
            <p:cNvSpPr>
              <a:spLocks noChangeShapeType="1"/>
            </p:cNvSpPr>
            <p:nvPr/>
          </p:nvSpPr>
          <p:spPr bwMode="auto">
            <a:xfrm flipV="1">
              <a:off x="398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3" name="Freeform 472"/>
            <p:cNvSpPr>
              <a:spLocks/>
            </p:cNvSpPr>
            <p:nvPr/>
          </p:nvSpPr>
          <p:spPr bwMode="auto">
            <a:xfrm>
              <a:off x="4004" y="2870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4" name="Line 473"/>
            <p:cNvSpPr>
              <a:spLocks noChangeShapeType="1"/>
            </p:cNvSpPr>
            <p:nvPr/>
          </p:nvSpPr>
          <p:spPr bwMode="auto">
            <a:xfrm flipV="1">
              <a:off x="392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5" name="Freeform 474"/>
            <p:cNvSpPr>
              <a:spLocks/>
            </p:cNvSpPr>
            <p:nvPr/>
          </p:nvSpPr>
          <p:spPr bwMode="auto">
            <a:xfrm>
              <a:off x="393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6" name="Line 475"/>
            <p:cNvSpPr>
              <a:spLocks noChangeShapeType="1"/>
            </p:cNvSpPr>
            <p:nvPr/>
          </p:nvSpPr>
          <p:spPr bwMode="auto">
            <a:xfrm flipV="1">
              <a:off x="3854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7" name="Freeform 476"/>
            <p:cNvSpPr>
              <a:spLocks/>
            </p:cNvSpPr>
            <p:nvPr/>
          </p:nvSpPr>
          <p:spPr bwMode="auto">
            <a:xfrm>
              <a:off x="3874" y="2870"/>
              <a:ext cx="30" cy="20"/>
            </a:xfrm>
            <a:custGeom>
              <a:avLst/>
              <a:gdLst>
                <a:gd name="T0" fmla="*/ 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20 h 20"/>
                <a:gd name="T10" fmla="*/ 0 w 30"/>
                <a:gd name="T11" fmla="*/ 20 h 20"/>
                <a:gd name="T12" fmla="*/ 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8" name="Line 477"/>
            <p:cNvSpPr>
              <a:spLocks noChangeShapeType="1"/>
            </p:cNvSpPr>
            <p:nvPr/>
          </p:nvSpPr>
          <p:spPr bwMode="auto">
            <a:xfrm flipV="1">
              <a:off x="379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09" name="Freeform 478"/>
            <p:cNvSpPr>
              <a:spLocks/>
            </p:cNvSpPr>
            <p:nvPr/>
          </p:nvSpPr>
          <p:spPr bwMode="auto">
            <a:xfrm>
              <a:off x="380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0" name="Line 479"/>
            <p:cNvSpPr>
              <a:spLocks noChangeShapeType="1"/>
            </p:cNvSpPr>
            <p:nvPr/>
          </p:nvSpPr>
          <p:spPr bwMode="auto">
            <a:xfrm flipV="1">
              <a:off x="372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1" name="Freeform 480"/>
            <p:cNvSpPr>
              <a:spLocks/>
            </p:cNvSpPr>
            <p:nvPr/>
          </p:nvSpPr>
          <p:spPr bwMode="auto">
            <a:xfrm>
              <a:off x="3744" y="2870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2" name="Line 481"/>
            <p:cNvSpPr>
              <a:spLocks noChangeShapeType="1"/>
            </p:cNvSpPr>
            <p:nvPr/>
          </p:nvSpPr>
          <p:spPr bwMode="auto">
            <a:xfrm flipV="1">
              <a:off x="3654" y="2890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3" name="Freeform 482"/>
            <p:cNvSpPr>
              <a:spLocks/>
            </p:cNvSpPr>
            <p:nvPr/>
          </p:nvSpPr>
          <p:spPr bwMode="auto">
            <a:xfrm>
              <a:off x="367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4" name="Line 483"/>
            <p:cNvSpPr>
              <a:spLocks noChangeShapeType="1"/>
            </p:cNvSpPr>
            <p:nvPr/>
          </p:nvSpPr>
          <p:spPr bwMode="auto">
            <a:xfrm flipV="1">
              <a:off x="3594" y="2890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5" name="Freeform 484"/>
            <p:cNvSpPr>
              <a:spLocks/>
            </p:cNvSpPr>
            <p:nvPr/>
          </p:nvSpPr>
          <p:spPr bwMode="auto">
            <a:xfrm>
              <a:off x="3604" y="2870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6" name="Line 485"/>
            <p:cNvSpPr>
              <a:spLocks noChangeShapeType="1"/>
            </p:cNvSpPr>
            <p:nvPr/>
          </p:nvSpPr>
          <p:spPr bwMode="auto">
            <a:xfrm flipV="1">
              <a:off x="358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7" name="Freeform 486"/>
            <p:cNvSpPr>
              <a:spLocks/>
            </p:cNvSpPr>
            <p:nvPr/>
          </p:nvSpPr>
          <p:spPr bwMode="auto">
            <a:xfrm>
              <a:off x="360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8" name="Line 487"/>
            <p:cNvSpPr>
              <a:spLocks noChangeShapeType="1"/>
            </p:cNvSpPr>
            <p:nvPr/>
          </p:nvSpPr>
          <p:spPr bwMode="auto">
            <a:xfrm flipV="1">
              <a:off x="365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19" name="Freeform 488"/>
            <p:cNvSpPr>
              <a:spLocks/>
            </p:cNvSpPr>
            <p:nvPr/>
          </p:nvSpPr>
          <p:spPr bwMode="auto">
            <a:xfrm>
              <a:off x="367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0" name="Line 489"/>
            <p:cNvSpPr>
              <a:spLocks noChangeShapeType="1"/>
            </p:cNvSpPr>
            <p:nvPr/>
          </p:nvSpPr>
          <p:spPr bwMode="auto">
            <a:xfrm flipV="1">
              <a:off x="3724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1" name="Freeform 490"/>
            <p:cNvSpPr>
              <a:spLocks/>
            </p:cNvSpPr>
            <p:nvPr/>
          </p:nvSpPr>
          <p:spPr bwMode="auto">
            <a:xfrm>
              <a:off x="3744" y="2940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2" name="Line 491"/>
            <p:cNvSpPr>
              <a:spLocks noChangeShapeType="1"/>
            </p:cNvSpPr>
            <p:nvPr/>
          </p:nvSpPr>
          <p:spPr bwMode="auto">
            <a:xfrm flipV="1">
              <a:off x="378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3" name="Freeform 492"/>
            <p:cNvSpPr>
              <a:spLocks/>
            </p:cNvSpPr>
            <p:nvPr/>
          </p:nvSpPr>
          <p:spPr bwMode="auto">
            <a:xfrm>
              <a:off x="380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4" name="Line 493"/>
            <p:cNvSpPr>
              <a:spLocks noChangeShapeType="1"/>
            </p:cNvSpPr>
            <p:nvPr/>
          </p:nvSpPr>
          <p:spPr bwMode="auto">
            <a:xfrm flipV="1">
              <a:off x="385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5" name="Freeform 494"/>
            <p:cNvSpPr>
              <a:spLocks/>
            </p:cNvSpPr>
            <p:nvPr/>
          </p:nvSpPr>
          <p:spPr bwMode="auto">
            <a:xfrm>
              <a:off x="3874" y="29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6" name="Line 495"/>
            <p:cNvSpPr>
              <a:spLocks noChangeShapeType="1"/>
            </p:cNvSpPr>
            <p:nvPr/>
          </p:nvSpPr>
          <p:spPr bwMode="auto">
            <a:xfrm flipV="1">
              <a:off x="3924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7" name="Freeform 496"/>
            <p:cNvSpPr>
              <a:spLocks/>
            </p:cNvSpPr>
            <p:nvPr/>
          </p:nvSpPr>
          <p:spPr bwMode="auto">
            <a:xfrm>
              <a:off x="393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8" name="Line 497"/>
            <p:cNvSpPr>
              <a:spLocks noChangeShapeType="1"/>
            </p:cNvSpPr>
            <p:nvPr/>
          </p:nvSpPr>
          <p:spPr bwMode="auto">
            <a:xfrm flipV="1">
              <a:off x="398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29" name="Freeform 498"/>
            <p:cNvSpPr>
              <a:spLocks/>
            </p:cNvSpPr>
            <p:nvPr/>
          </p:nvSpPr>
          <p:spPr bwMode="auto">
            <a:xfrm>
              <a:off x="400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0" name="Line 499"/>
            <p:cNvSpPr>
              <a:spLocks noChangeShapeType="1"/>
            </p:cNvSpPr>
            <p:nvPr/>
          </p:nvSpPr>
          <p:spPr bwMode="auto">
            <a:xfrm flipV="1">
              <a:off x="4054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1" name="Freeform 500"/>
            <p:cNvSpPr>
              <a:spLocks/>
            </p:cNvSpPr>
            <p:nvPr/>
          </p:nvSpPr>
          <p:spPr bwMode="auto">
            <a:xfrm>
              <a:off x="406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2" name="Line 501"/>
            <p:cNvSpPr>
              <a:spLocks noChangeShapeType="1"/>
            </p:cNvSpPr>
            <p:nvPr/>
          </p:nvSpPr>
          <p:spPr bwMode="auto">
            <a:xfrm flipV="1">
              <a:off x="4114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3" name="Freeform 502"/>
            <p:cNvSpPr>
              <a:spLocks/>
            </p:cNvSpPr>
            <p:nvPr/>
          </p:nvSpPr>
          <p:spPr bwMode="auto">
            <a:xfrm>
              <a:off x="4134" y="29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4" name="Line 503"/>
            <p:cNvSpPr>
              <a:spLocks noChangeShapeType="1"/>
            </p:cNvSpPr>
            <p:nvPr/>
          </p:nvSpPr>
          <p:spPr bwMode="auto">
            <a:xfrm flipV="1">
              <a:off x="4184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5" name="Freeform 504"/>
            <p:cNvSpPr>
              <a:spLocks/>
            </p:cNvSpPr>
            <p:nvPr/>
          </p:nvSpPr>
          <p:spPr bwMode="auto">
            <a:xfrm>
              <a:off x="4194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6" name="Line 505"/>
            <p:cNvSpPr>
              <a:spLocks noChangeShapeType="1"/>
            </p:cNvSpPr>
            <p:nvPr/>
          </p:nvSpPr>
          <p:spPr bwMode="auto">
            <a:xfrm flipV="1">
              <a:off x="4244" y="2950"/>
              <a:ext cx="29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7" name="Freeform 506"/>
            <p:cNvSpPr>
              <a:spLocks/>
            </p:cNvSpPr>
            <p:nvPr/>
          </p:nvSpPr>
          <p:spPr bwMode="auto">
            <a:xfrm>
              <a:off x="4264" y="2940"/>
              <a:ext cx="29" cy="20"/>
            </a:xfrm>
            <a:custGeom>
              <a:avLst/>
              <a:gdLst>
                <a:gd name="T0" fmla="*/ 0 w 29"/>
                <a:gd name="T1" fmla="*/ 10 h 20"/>
                <a:gd name="T2" fmla="*/ 0 w 29"/>
                <a:gd name="T3" fmla="*/ 10 h 20"/>
                <a:gd name="T4" fmla="*/ 29 w 29"/>
                <a:gd name="T5" fmla="*/ 0 h 20"/>
                <a:gd name="T6" fmla="*/ 9 w 29"/>
                <a:gd name="T7" fmla="*/ 20 h 20"/>
                <a:gd name="T8" fmla="*/ 0 w 29"/>
                <a:gd name="T9" fmla="*/ 10 h 20"/>
                <a:gd name="T10" fmla="*/ 0 w 29"/>
                <a:gd name="T11" fmla="*/ 10 h 20"/>
                <a:gd name="T12" fmla="*/ 0 w 29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0" y="10"/>
                  </a:moveTo>
                  <a:lnTo>
                    <a:pt x="0" y="10"/>
                  </a:lnTo>
                  <a:lnTo>
                    <a:pt x="29" y="0"/>
                  </a:lnTo>
                  <a:lnTo>
                    <a:pt x="9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8" name="Line 507"/>
            <p:cNvSpPr>
              <a:spLocks noChangeShapeType="1"/>
            </p:cNvSpPr>
            <p:nvPr/>
          </p:nvSpPr>
          <p:spPr bwMode="auto">
            <a:xfrm flipV="1">
              <a:off x="4313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39" name="Freeform 508"/>
            <p:cNvSpPr>
              <a:spLocks/>
            </p:cNvSpPr>
            <p:nvPr/>
          </p:nvSpPr>
          <p:spPr bwMode="auto">
            <a:xfrm>
              <a:off x="432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0" name="Line 509"/>
            <p:cNvSpPr>
              <a:spLocks noChangeShapeType="1"/>
            </p:cNvSpPr>
            <p:nvPr/>
          </p:nvSpPr>
          <p:spPr bwMode="auto">
            <a:xfrm flipV="1">
              <a:off x="437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1" name="Freeform 510"/>
            <p:cNvSpPr>
              <a:spLocks/>
            </p:cNvSpPr>
            <p:nvPr/>
          </p:nvSpPr>
          <p:spPr bwMode="auto">
            <a:xfrm>
              <a:off x="439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2" name="Line 511"/>
            <p:cNvSpPr>
              <a:spLocks noChangeShapeType="1"/>
            </p:cNvSpPr>
            <p:nvPr/>
          </p:nvSpPr>
          <p:spPr bwMode="auto">
            <a:xfrm flipV="1">
              <a:off x="444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3" name="Freeform 512"/>
            <p:cNvSpPr>
              <a:spLocks/>
            </p:cNvSpPr>
            <p:nvPr/>
          </p:nvSpPr>
          <p:spPr bwMode="auto">
            <a:xfrm>
              <a:off x="4463" y="29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4" name="Line 513"/>
            <p:cNvSpPr>
              <a:spLocks noChangeShapeType="1"/>
            </p:cNvSpPr>
            <p:nvPr/>
          </p:nvSpPr>
          <p:spPr bwMode="auto">
            <a:xfrm flipV="1">
              <a:off x="450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5" name="Freeform 514"/>
            <p:cNvSpPr>
              <a:spLocks/>
            </p:cNvSpPr>
            <p:nvPr/>
          </p:nvSpPr>
          <p:spPr bwMode="auto">
            <a:xfrm>
              <a:off x="452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6" name="Line 515"/>
            <p:cNvSpPr>
              <a:spLocks noChangeShapeType="1"/>
            </p:cNvSpPr>
            <p:nvPr/>
          </p:nvSpPr>
          <p:spPr bwMode="auto">
            <a:xfrm flipV="1">
              <a:off x="457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7" name="Freeform 516"/>
            <p:cNvSpPr>
              <a:spLocks/>
            </p:cNvSpPr>
            <p:nvPr/>
          </p:nvSpPr>
          <p:spPr bwMode="auto">
            <a:xfrm>
              <a:off x="4593" y="29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8" name="Line 517"/>
            <p:cNvSpPr>
              <a:spLocks noChangeShapeType="1"/>
            </p:cNvSpPr>
            <p:nvPr/>
          </p:nvSpPr>
          <p:spPr bwMode="auto">
            <a:xfrm flipV="1">
              <a:off x="463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49" name="Freeform 518"/>
            <p:cNvSpPr>
              <a:spLocks/>
            </p:cNvSpPr>
            <p:nvPr/>
          </p:nvSpPr>
          <p:spPr bwMode="auto">
            <a:xfrm>
              <a:off x="465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0" name="Line 519"/>
            <p:cNvSpPr>
              <a:spLocks noChangeShapeType="1"/>
            </p:cNvSpPr>
            <p:nvPr/>
          </p:nvSpPr>
          <p:spPr bwMode="auto">
            <a:xfrm flipV="1">
              <a:off x="470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1" name="Freeform 520"/>
            <p:cNvSpPr>
              <a:spLocks/>
            </p:cNvSpPr>
            <p:nvPr/>
          </p:nvSpPr>
          <p:spPr bwMode="auto">
            <a:xfrm>
              <a:off x="4723" y="2940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2" name="Line 521"/>
            <p:cNvSpPr>
              <a:spLocks noChangeShapeType="1"/>
            </p:cNvSpPr>
            <p:nvPr/>
          </p:nvSpPr>
          <p:spPr bwMode="auto">
            <a:xfrm flipV="1">
              <a:off x="476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3" name="Freeform 522"/>
            <p:cNvSpPr>
              <a:spLocks/>
            </p:cNvSpPr>
            <p:nvPr/>
          </p:nvSpPr>
          <p:spPr bwMode="auto">
            <a:xfrm>
              <a:off x="478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4" name="Line 523"/>
            <p:cNvSpPr>
              <a:spLocks noChangeShapeType="1"/>
            </p:cNvSpPr>
            <p:nvPr/>
          </p:nvSpPr>
          <p:spPr bwMode="auto">
            <a:xfrm flipV="1">
              <a:off x="4833" y="2950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5" name="Freeform 524"/>
            <p:cNvSpPr>
              <a:spLocks/>
            </p:cNvSpPr>
            <p:nvPr/>
          </p:nvSpPr>
          <p:spPr bwMode="auto">
            <a:xfrm>
              <a:off x="4853" y="2940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6" name="Line 525"/>
            <p:cNvSpPr>
              <a:spLocks noChangeShapeType="1"/>
            </p:cNvSpPr>
            <p:nvPr/>
          </p:nvSpPr>
          <p:spPr bwMode="auto">
            <a:xfrm flipV="1">
              <a:off x="4903" y="2950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7" name="Freeform 526"/>
            <p:cNvSpPr>
              <a:spLocks/>
            </p:cNvSpPr>
            <p:nvPr/>
          </p:nvSpPr>
          <p:spPr bwMode="auto">
            <a:xfrm>
              <a:off x="4923" y="2940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8" name="Line 527"/>
            <p:cNvSpPr>
              <a:spLocks noChangeShapeType="1"/>
            </p:cNvSpPr>
            <p:nvPr/>
          </p:nvSpPr>
          <p:spPr bwMode="auto">
            <a:xfrm flipV="1">
              <a:off x="359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59" name="Freeform 528"/>
            <p:cNvSpPr>
              <a:spLocks/>
            </p:cNvSpPr>
            <p:nvPr/>
          </p:nvSpPr>
          <p:spPr bwMode="auto">
            <a:xfrm>
              <a:off x="3614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0" name="Line 529"/>
            <p:cNvSpPr>
              <a:spLocks noChangeShapeType="1"/>
            </p:cNvSpPr>
            <p:nvPr/>
          </p:nvSpPr>
          <p:spPr bwMode="auto">
            <a:xfrm flipV="1">
              <a:off x="365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1" name="Freeform 530"/>
            <p:cNvSpPr>
              <a:spLocks/>
            </p:cNvSpPr>
            <p:nvPr/>
          </p:nvSpPr>
          <p:spPr bwMode="auto">
            <a:xfrm>
              <a:off x="3674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2" name="Line 531"/>
            <p:cNvSpPr>
              <a:spLocks noChangeShapeType="1"/>
            </p:cNvSpPr>
            <p:nvPr/>
          </p:nvSpPr>
          <p:spPr bwMode="auto">
            <a:xfrm flipV="1">
              <a:off x="372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3" name="Freeform 532"/>
            <p:cNvSpPr>
              <a:spLocks/>
            </p:cNvSpPr>
            <p:nvPr/>
          </p:nvSpPr>
          <p:spPr bwMode="auto">
            <a:xfrm>
              <a:off x="3744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4" name="Line 533"/>
            <p:cNvSpPr>
              <a:spLocks noChangeShapeType="1"/>
            </p:cNvSpPr>
            <p:nvPr/>
          </p:nvSpPr>
          <p:spPr bwMode="auto">
            <a:xfrm flipV="1">
              <a:off x="378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5" name="Freeform 534"/>
            <p:cNvSpPr>
              <a:spLocks/>
            </p:cNvSpPr>
            <p:nvPr/>
          </p:nvSpPr>
          <p:spPr bwMode="auto">
            <a:xfrm>
              <a:off x="3814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6" name="Line 535"/>
            <p:cNvSpPr>
              <a:spLocks noChangeShapeType="1"/>
            </p:cNvSpPr>
            <p:nvPr/>
          </p:nvSpPr>
          <p:spPr bwMode="auto">
            <a:xfrm flipV="1">
              <a:off x="385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7" name="Freeform 536"/>
            <p:cNvSpPr>
              <a:spLocks/>
            </p:cNvSpPr>
            <p:nvPr/>
          </p:nvSpPr>
          <p:spPr bwMode="auto">
            <a:xfrm>
              <a:off x="3874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8" name="Line 537"/>
            <p:cNvSpPr>
              <a:spLocks noChangeShapeType="1"/>
            </p:cNvSpPr>
            <p:nvPr/>
          </p:nvSpPr>
          <p:spPr bwMode="auto">
            <a:xfrm flipV="1">
              <a:off x="392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69" name="Freeform 538"/>
            <p:cNvSpPr>
              <a:spLocks/>
            </p:cNvSpPr>
            <p:nvPr/>
          </p:nvSpPr>
          <p:spPr bwMode="auto">
            <a:xfrm>
              <a:off x="3944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0" name="Line 539"/>
            <p:cNvSpPr>
              <a:spLocks noChangeShapeType="1"/>
            </p:cNvSpPr>
            <p:nvPr/>
          </p:nvSpPr>
          <p:spPr bwMode="auto">
            <a:xfrm flipV="1">
              <a:off x="398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1" name="Freeform 540"/>
            <p:cNvSpPr>
              <a:spLocks/>
            </p:cNvSpPr>
            <p:nvPr/>
          </p:nvSpPr>
          <p:spPr bwMode="auto">
            <a:xfrm>
              <a:off x="4004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2" name="Line 541"/>
            <p:cNvSpPr>
              <a:spLocks noChangeShapeType="1"/>
            </p:cNvSpPr>
            <p:nvPr/>
          </p:nvSpPr>
          <p:spPr bwMode="auto">
            <a:xfrm flipV="1">
              <a:off x="4044" y="3679"/>
              <a:ext cx="4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3" name="Freeform 542"/>
            <p:cNvSpPr>
              <a:spLocks/>
            </p:cNvSpPr>
            <p:nvPr/>
          </p:nvSpPr>
          <p:spPr bwMode="auto">
            <a:xfrm>
              <a:off x="4074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4" name="Line 543"/>
            <p:cNvSpPr>
              <a:spLocks noChangeShapeType="1"/>
            </p:cNvSpPr>
            <p:nvPr/>
          </p:nvSpPr>
          <p:spPr bwMode="auto">
            <a:xfrm flipV="1">
              <a:off x="4114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5" name="Freeform 544"/>
            <p:cNvSpPr>
              <a:spLocks/>
            </p:cNvSpPr>
            <p:nvPr/>
          </p:nvSpPr>
          <p:spPr bwMode="auto">
            <a:xfrm>
              <a:off x="4134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6" name="Line 545"/>
            <p:cNvSpPr>
              <a:spLocks noChangeShapeType="1"/>
            </p:cNvSpPr>
            <p:nvPr/>
          </p:nvSpPr>
          <p:spPr bwMode="auto">
            <a:xfrm flipV="1">
              <a:off x="4174" y="3679"/>
              <a:ext cx="4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7" name="Freeform 546"/>
            <p:cNvSpPr>
              <a:spLocks/>
            </p:cNvSpPr>
            <p:nvPr/>
          </p:nvSpPr>
          <p:spPr bwMode="auto">
            <a:xfrm>
              <a:off x="4204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8" name="Line 547"/>
            <p:cNvSpPr>
              <a:spLocks noChangeShapeType="1"/>
            </p:cNvSpPr>
            <p:nvPr/>
          </p:nvSpPr>
          <p:spPr bwMode="auto">
            <a:xfrm flipV="1">
              <a:off x="4244" y="3679"/>
              <a:ext cx="29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79" name="Freeform 548"/>
            <p:cNvSpPr>
              <a:spLocks/>
            </p:cNvSpPr>
            <p:nvPr/>
          </p:nvSpPr>
          <p:spPr bwMode="auto">
            <a:xfrm>
              <a:off x="4264" y="3669"/>
              <a:ext cx="29" cy="20"/>
            </a:xfrm>
            <a:custGeom>
              <a:avLst/>
              <a:gdLst>
                <a:gd name="T0" fmla="*/ 9 w 29"/>
                <a:gd name="T1" fmla="*/ 10 h 20"/>
                <a:gd name="T2" fmla="*/ 0 w 29"/>
                <a:gd name="T3" fmla="*/ 0 h 20"/>
                <a:gd name="T4" fmla="*/ 29 w 29"/>
                <a:gd name="T5" fmla="*/ 0 h 20"/>
                <a:gd name="T6" fmla="*/ 9 w 29"/>
                <a:gd name="T7" fmla="*/ 20 h 20"/>
                <a:gd name="T8" fmla="*/ 9 w 29"/>
                <a:gd name="T9" fmla="*/ 10 h 20"/>
                <a:gd name="T10" fmla="*/ 9 w 29"/>
                <a:gd name="T11" fmla="*/ 10 h 20"/>
                <a:gd name="T12" fmla="*/ 9 w 29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9" y="1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9" y="2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0" name="Line 549"/>
            <p:cNvSpPr>
              <a:spLocks noChangeShapeType="1"/>
            </p:cNvSpPr>
            <p:nvPr/>
          </p:nvSpPr>
          <p:spPr bwMode="auto">
            <a:xfrm flipV="1">
              <a:off x="431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1" name="Freeform 550"/>
            <p:cNvSpPr>
              <a:spLocks/>
            </p:cNvSpPr>
            <p:nvPr/>
          </p:nvSpPr>
          <p:spPr bwMode="auto">
            <a:xfrm>
              <a:off x="433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2" name="Line 551"/>
            <p:cNvSpPr>
              <a:spLocks noChangeShapeType="1"/>
            </p:cNvSpPr>
            <p:nvPr/>
          </p:nvSpPr>
          <p:spPr bwMode="auto">
            <a:xfrm flipV="1">
              <a:off x="437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3" name="Freeform 552"/>
            <p:cNvSpPr>
              <a:spLocks/>
            </p:cNvSpPr>
            <p:nvPr/>
          </p:nvSpPr>
          <p:spPr bwMode="auto">
            <a:xfrm>
              <a:off x="4403" y="366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4" name="Line 553"/>
            <p:cNvSpPr>
              <a:spLocks noChangeShapeType="1"/>
            </p:cNvSpPr>
            <p:nvPr/>
          </p:nvSpPr>
          <p:spPr bwMode="auto">
            <a:xfrm flipV="1">
              <a:off x="443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5" name="Freeform 554"/>
            <p:cNvSpPr>
              <a:spLocks/>
            </p:cNvSpPr>
            <p:nvPr/>
          </p:nvSpPr>
          <p:spPr bwMode="auto">
            <a:xfrm>
              <a:off x="446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6" name="Line 555"/>
            <p:cNvSpPr>
              <a:spLocks noChangeShapeType="1"/>
            </p:cNvSpPr>
            <p:nvPr/>
          </p:nvSpPr>
          <p:spPr bwMode="auto">
            <a:xfrm flipV="1">
              <a:off x="450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7" name="Freeform 556"/>
            <p:cNvSpPr>
              <a:spLocks/>
            </p:cNvSpPr>
            <p:nvPr/>
          </p:nvSpPr>
          <p:spPr bwMode="auto">
            <a:xfrm>
              <a:off x="453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8" name="Line 557"/>
            <p:cNvSpPr>
              <a:spLocks noChangeShapeType="1"/>
            </p:cNvSpPr>
            <p:nvPr/>
          </p:nvSpPr>
          <p:spPr bwMode="auto">
            <a:xfrm flipV="1">
              <a:off x="457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89" name="Freeform 558"/>
            <p:cNvSpPr>
              <a:spLocks/>
            </p:cNvSpPr>
            <p:nvPr/>
          </p:nvSpPr>
          <p:spPr bwMode="auto">
            <a:xfrm>
              <a:off x="459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0" name="Line 559"/>
            <p:cNvSpPr>
              <a:spLocks noChangeShapeType="1"/>
            </p:cNvSpPr>
            <p:nvPr/>
          </p:nvSpPr>
          <p:spPr bwMode="auto">
            <a:xfrm flipV="1">
              <a:off x="463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1" name="Freeform 560"/>
            <p:cNvSpPr>
              <a:spLocks/>
            </p:cNvSpPr>
            <p:nvPr/>
          </p:nvSpPr>
          <p:spPr bwMode="auto">
            <a:xfrm>
              <a:off x="4653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2" name="Line 561"/>
            <p:cNvSpPr>
              <a:spLocks noChangeShapeType="1"/>
            </p:cNvSpPr>
            <p:nvPr/>
          </p:nvSpPr>
          <p:spPr bwMode="auto">
            <a:xfrm flipV="1">
              <a:off x="470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3" name="Freeform 562"/>
            <p:cNvSpPr>
              <a:spLocks/>
            </p:cNvSpPr>
            <p:nvPr/>
          </p:nvSpPr>
          <p:spPr bwMode="auto">
            <a:xfrm>
              <a:off x="472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4" name="Line 563"/>
            <p:cNvSpPr>
              <a:spLocks noChangeShapeType="1"/>
            </p:cNvSpPr>
            <p:nvPr/>
          </p:nvSpPr>
          <p:spPr bwMode="auto">
            <a:xfrm flipV="1">
              <a:off x="476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5" name="Freeform 564"/>
            <p:cNvSpPr>
              <a:spLocks/>
            </p:cNvSpPr>
            <p:nvPr/>
          </p:nvSpPr>
          <p:spPr bwMode="auto">
            <a:xfrm>
              <a:off x="4783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6" name="Line 565"/>
            <p:cNvSpPr>
              <a:spLocks noChangeShapeType="1"/>
            </p:cNvSpPr>
            <p:nvPr/>
          </p:nvSpPr>
          <p:spPr bwMode="auto">
            <a:xfrm flipV="1">
              <a:off x="4823" y="3679"/>
              <a:ext cx="4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7" name="Freeform 566"/>
            <p:cNvSpPr>
              <a:spLocks/>
            </p:cNvSpPr>
            <p:nvPr/>
          </p:nvSpPr>
          <p:spPr bwMode="auto">
            <a:xfrm>
              <a:off x="4853" y="366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8" name="Line 567"/>
            <p:cNvSpPr>
              <a:spLocks noChangeShapeType="1"/>
            </p:cNvSpPr>
            <p:nvPr/>
          </p:nvSpPr>
          <p:spPr bwMode="auto">
            <a:xfrm flipV="1">
              <a:off x="4893" y="36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599" name="Freeform 568"/>
            <p:cNvSpPr>
              <a:spLocks/>
            </p:cNvSpPr>
            <p:nvPr/>
          </p:nvSpPr>
          <p:spPr bwMode="auto">
            <a:xfrm>
              <a:off x="4913" y="366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0" name="Line 569"/>
            <p:cNvSpPr>
              <a:spLocks noChangeShapeType="1"/>
            </p:cNvSpPr>
            <p:nvPr/>
          </p:nvSpPr>
          <p:spPr bwMode="auto">
            <a:xfrm flipV="1">
              <a:off x="359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1" name="Freeform 570"/>
            <p:cNvSpPr>
              <a:spLocks/>
            </p:cNvSpPr>
            <p:nvPr/>
          </p:nvSpPr>
          <p:spPr bwMode="auto">
            <a:xfrm>
              <a:off x="360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2" name="Line 571"/>
            <p:cNvSpPr>
              <a:spLocks noChangeShapeType="1"/>
            </p:cNvSpPr>
            <p:nvPr/>
          </p:nvSpPr>
          <p:spPr bwMode="auto">
            <a:xfrm flipV="1">
              <a:off x="3654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3" name="Freeform 572"/>
            <p:cNvSpPr>
              <a:spLocks/>
            </p:cNvSpPr>
            <p:nvPr/>
          </p:nvSpPr>
          <p:spPr bwMode="auto">
            <a:xfrm>
              <a:off x="367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4" name="Line 573"/>
            <p:cNvSpPr>
              <a:spLocks noChangeShapeType="1"/>
            </p:cNvSpPr>
            <p:nvPr/>
          </p:nvSpPr>
          <p:spPr bwMode="auto">
            <a:xfrm flipV="1">
              <a:off x="372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5" name="Freeform 574"/>
            <p:cNvSpPr>
              <a:spLocks/>
            </p:cNvSpPr>
            <p:nvPr/>
          </p:nvSpPr>
          <p:spPr bwMode="auto">
            <a:xfrm>
              <a:off x="373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6" name="Line 575"/>
            <p:cNvSpPr>
              <a:spLocks noChangeShapeType="1"/>
            </p:cNvSpPr>
            <p:nvPr/>
          </p:nvSpPr>
          <p:spPr bwMode="auto">
            <a:xfrm flipV="1">
              <a:off x="379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7" name="Freeform 576"/>
            <p:cNvSpPr>
              <a:spLocks/>
            </p:cNvSpPr>
            <p:nvPr/>
          </p:nvSpPr>
          <p:spPr bwMode="auto">
            <a:xfrm>
              <a:off x="3804" y="359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8" name="Line 577"/>
            <p:cNvSpPr>
              <a:spLocks noChangeShapeType="1"/>
            </p:cNvSpPr>
            <p:nvPr/>
          </p:nvSpPr>
          <p:spPr bwMode="auto">
            <a:xfrm flipV="1">
              <a:off x="3854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09" name="Freeform 578"/>
            <p:cNvSpPr>
              <a:spLocks/>
            </p:cNvSpPr>
            <p:nvPr/>
          </p:nvSpPr>
          <p:spPr bwMode="auto">
            <a:xfrm>
              <a:off x="3874" y="3589"/>
              <a:ext cx="20" cy="30"/>
            </a:xfrm>
            <a:custGeom>
              <a:avLst/>
              <a:gdLst>
                <a:gd name="T0" fmla="*/ 0 w 20"/>
                <a:gd name="T1" fmla="*/ 20 h 30"/>
                <a:gd name="T2" fmla="*/ 0 w 20"/>
                <a:gd name="T3" fmla="*/ 20 h 30"/>
                <a:gd name="T4" fmla="*/ 20 w 20"/>
                <a:gd name="T5" fmla="*/ 0 h 30"/>
                <a:gd name="T6" fmla="*/ 10 w 20"/>
                <a:gd name="T7" fmla="*/ 30 h 30"/>
                <a:gd name="T8" fmla="*/ 0 w 20"/>
                <a:gd name="T9" fmla="*/ 20 h 30"/>
                <a:gd name="T10" fmla="*/ 0 w 20"/>
                <a:gd name="T11" fmla="*/ 20 h 30"/>
                <a:gd name="T12" fmla="*/ 0 w 2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30">
                  <a:moveTo>
                    <a:pt x="0" y="2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10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0" name="Line 579"/>
            <p:cNvSpPr>
              <a:spLocks noChangeShapeType="1"/>
            </p:cNvSpPr>
            <p:nvPr/>
          </p:nvSpPr>
          <p:spPr bwMode="auto">
            <a:xfrm flipV="1">
              <a:off x="392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1" name="Freeform 580"/>
            <p:cNvSpPr>
              <a:spLocks/>
            </p:cNvSpPr>
            <p:nvPr/>
          </p:nvSpPr>
          <p:spPr bwMode="auto">
            <a:xfrm>
              <a:off x="393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2" name="Line 581"/>
            <p:cNvSpPr>
              <a:spLocks noChangeShapeType="1"/>
            </p:cNvSpPr>
            <p:nvPr/>
          </p:nvSpPr>
          <p:spPr bwMode="auto">
            <a:xfrm flipV="1">
              <a:off x="3984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3" name="Freeform 582"/>
            <p:cNvSpPr>
              <a:spLocks/>
            </p:cNvSpPr>
            <p:nvPr/>
          </p:nvSpPr>
          <p:spPr bwMode="auto">
            <a:xfrm>
              <a:off x="4004" y="3589"/>
              <a:ext cx="30" cy="30"/>
            </a:xfrm>
            <a:custGeom>
              <a:avLst/>
              <a:gdLst>
                <a:gd name="T0" fmla="*/ 10 w 30"/>
                <a:gd name="T1" fmla="*/ 20 h 30"/>
                <a:gd name="T2" fmla="*/ 0 w 30"/>
                <a:gd name="T3" fmla="*/ 20 h 30"/>
                <a:gd name="T4" fmla="*/ 30 w 30"/>
                <a:gd name="T5" fmla="*/ 0 h 30"/>
                <a:gd name="T6" fmla="*/ 10 w 30"/>
                <a:gd name="T7" fmla="*/ 30 h 30"/>
                <a:gd name="T8" fmla="*/ 10 w 30"/>
                <a:gd name="T9" fmla="*/ 20 h 30"/>
                <a:gd name="T10" fmla="*/ 10 w 30"/>
                <a:gd name="T11" fmla="*/ 20 h 30"/>
                <a:gd name="T12" fmla="*/ 10 w 30"/>
                <a:gd name="T13" fmla="*/ 2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0">
                  <a:moveTo>
                    <a:pt x="10" y="20"/>
                  </a:moveTo>
                  <a:lnTo>
                    <a:pt x="0" y="20"/>
                  </a:lnTo>
                  <a:lnTo>
                    <a:pt x="30" y="0"/>
                  </a:lnTo>
                  <a:lnTo>
                    <a:pt x="10" y="3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4" name="Line 583"/>
            <p:cNvSpPr>
              <a:spLocks noChangeShapeType="1"/>
            </p:cNvSpPr>
            <p:nvPr/>
          </p:nvSpPr>
          <p:spPr bwMode="auto">
            <a:xfrm flipV="1">
              <a:off x="405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5" name="Freeform 584"/>
            <p:cNvSpPr>
              <a:spLocks/>
            </p:cNvSpPr>
            <p:nvPr/>
          </p:nvSpPr>
          <p:spPr bwMode="auto">
            <a:xfrm>
              <a:off x="406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6" name="Line 585"/>
            <p:cNvSpPr>
              <a:spLocks noChangeShapeType="1"/>
            </p:cNvSpPr>
            <p:nvPr/>
          </p:nvSpPr>
          <p:spPr bwMode="auto">
            <a:xfrm flipV="1">
              <a:off x="4114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7" name="Freeform 586"/>
            <p:cNvSpPr>
              <a:spLocks/>
            </p:cNvSpPr>
            <p:nvPr/>
          </p:nvSpPr>
          <p:spPr bwMode="auto">
            <a:xfrm>
              <a:off x="4134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8" name="Line 587"/>
            <p:cNvSpPr>
              <a:spLocks noChangeShapeType="1"/>
            </p:cNvSpPr>
            <p:nvPr/>
          </p:nvSpPr>
          <p:spPr bwMode="auto">
            <a:xfrm flipV="1">
              <a:off x="4184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19" name="Freeform 588"/>
            <p:cNvSpPr>
              <a:spLocks/>
            </p:cNvSpPr>
            <p:nvPr/>
          </p:nvSpPr>
          <p:spPr bwMode="auto">
            <a:xfrm>
              <a:off x="4194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0" name="Line 589"/>
            <p:cNvSpPr>
              <a:spLocks noChangeShapeType="1"/>
            </p:cNvSpPr>
            <p:nvPr/>
          </p:nvSpPr>
          <p:spPr bwMode="auto">
            <a:xfrm flipV="1">
              <a:off x="4244" y="3609"/>
              <a:ext cx="29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1" name="Freeform 590"/>
            <p:cNvSpPr>
              <a:spLocks/>
            </p:cNvSpPr>
            <p:nvPr/>
          </p:nvSpPr>
          <p:spPr bwMode="auto">
            <a:xfrm>
              <a:off x="4264" y="3599"/>
              <a:ext cx="19" cy="20"/>
            </a:xfrm>
            <a:custGeom>
              <a:avLst/>
              <a:gdLst>
                <a:gd name="T0" fmla="*/ 0 w 19"/>
                <a:gd name="T1" fmla="*/ 20 h 20"/>
                <a:gd name="T2" fmla="*/ 0 w 19"/>
                <a:gd name="T3" fmla="*/ 10 h 20"/>
                <a:gd name="T4" fmla="*/ 19 w 19"/>
                <a:gd name="T5" fmla="*/ 0 h 20"/>
                <a:gd name="T6" fmla="*/ 9 w 19"/>
                <a:gd name="T7" fmla="*/ 20 h 20"/>
                <a:gd name="T8" fmla="*/ 0 w 19"/>
                <a:gd name="T9" fmla="*/ 20 h 20"/>
                <a:gd name="T10" fmla="*/ 0 w 19"/>
                <a:gd name="T11" fmla="*/ 20 h 20"/>
                <a:gd name="T12" fmla="*/ 0 w 19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0">
                  <a:moveTo>
                    <a:pt x="0" y="20"/>
                  </a:moveTo>
                  <a:lnTo>
                    <a:pt x="0" y="10"/>
                  </a:lnTo>
                  <a:lnTo>
                    <a:pt x="19" y="0"/>
                  </a:lnTo>
                  <a:lnTo>
                    <a:pt x="9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2" name="Line 591"/>
            <p:cNvSpPr>
              <a:spLocks noChangeShapeType="1"/>
            </p:cNvSpPr>
            <p:nvPr/>
          </p:nvSpPr>
          <p:spPr bwMode="auto">
            <a:xfrm flipV="1">
              <a:off x="4313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3" name="Freeform 592"/>
            <p:cNvSpPr>
              <a:spLocks/>
            </p:cNvSpPr>
            <p:nvPr/>
          </p:nvSpPr>
          <p:spPr bwMode="auto">
            <a:xfrm>
              <a:off x="4323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4" name="Line 593"/>
            <p:cNvSpPr>
              <a:spLocks noChangeShapeType="1"/>
            </p:cNvSpPr>
            <p:nvPr/>
          </p:nvSpPr>
          <p:spPr bwMode="auto">
            <a:xfrm flipV="1">
              <a:off x="4373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5" name="Freeform 594"/>
            <p:cNvSpPr>
              <a:spLocks/>
            </p:cNvSpPr>
            <p:nvPr/>
          </p:nvSpPr>
          <p:spPr bwMode="auto">
            <a:xfrm>
              <a:off x="4393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6" name="Line 595"/>
            <p:cNvSpPr>
              <a:spLocks noChangeShapeType="1"/>
            </p:cNvSpPr>
            <p:nvPr/>
          </p:nvSpPr>
          <p:spPr bwMode="auto">
            <a:xfrm flipV="1">
              <a:off x="4443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7" name="Freeform 596"/>
            <p:cNvSpPr>
              <a:spLocks/>
            </p:cNvSpPr>
            <p:nvPr/>
          </p:nvSpPr>
          <p:spPr bwMode="auto">
            <a:xfrm>
              <a:off x="4453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8" name="Line 597"/>
            <p:cNvSpPr>
              <a:spLocks noChangeShapeType="1"/>
            </p:cNvSpPr>
            <p:nvPr/>
          </p:nvSpPr>
          <p:spPr bwMode="auto">
            <a:xfrm flipV="1">
              <a:off x="4503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29" name="Freeform 598"/>
            <p:cNvSpPr>
              <a:spLocks/>
            </p:cNvSpPr>
            <p:nvPr/>
          </p:nvSpPr>
          <p:spPr bwMode="auto">
            <a:xfrm>
              <a:off x="4523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0" name="Line 599"/>
            <p:cNvSpPr>
              <a:spLocks noChangeShapeType="1"/>
            </p:cNvSpPr>
            <p:nvPr/>
          </p:nvSpPr>
          <p:spPr bwMode="auto">
            <a:xfrm flipV="1">
              <a:off x="4573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1" name="Freeform 600"/>
            <p:cNvSpPr>
              <a:spLocks/>
            </p:cNvSpPr>
            <p:nvPr/>
          </p:nvSpPr>
          <p:spPr bwMode="auto">
            <a:xfrm>
              <a:off x="4583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2" name="Line 601"/>
            <p:cNvSpPr>
              <a:spLocks noChangeShapeType="1"/>
            </p:cNvSpPr>
            <p:nvPr/>
          </p:nvSpPr>
          <p:spPr bwMode="auto">
            <a:xfrm flipV="1">
              <a:off x="4633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3" name="Freeform 602"/>
            <p:cNvSpPr>
              <a:spLocks/>
            </p:cNvSpPr>
            <p:nvPr/>
          </p:nvSpPr>
          <p:spPr bwMode="auto">
            <a:xfrm>
              <a:off x="4653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4" name="Line 603"/>
            <p:cNvSpPr>
              <a:spLocks noChangeShapeType="1"/>
            </p:cNvSpPr>
            <p:nvPr/>
          </p:nvSpPr>
          <p:spPr bwMode="auto">
            <a:xfrm flipV="1">
              <a:off x="4703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5" name="Freeform 604"/>
            <p:cNvSpPr>
              <a:spLocks/>
            </p:cNvSpPr>
            <p:nvPr/>
          </p:nvSpPr>
          <p:spPr bwMode="auto">
            <a:xfrm>
              <a:off x="4713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636" name="Line 605"/>
            <p:cNvSpPr>
              <a:spLocks noChangeShapeType="1"/>
            </p:cNvSpPr>
            <p:nvPr/>
          </p:nvSpPr>
          <p:spPr bwMode="auto">
            <a:xfrm flipV="1">
              <a:off x="4763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38095" name="Group 606"/>
          <p:cNvGrpSpPr>
            <a:grpSpLocks/>
          </p:cNvGrpSpPr>
          <p:nvPr/>
        </p:nvGrpSpPr>
        <p:grpSpPr bwMode="auto">
          <a:xfrm>
            <a:off x="5689600" y="5276850"/>
            <a:ext cx="2173288" cy="571500"/>
            <a:chOff x="3584" y="3279"/>
            <a:chExt cx="1369" cy="360"/>
          </a:xfrm>
        </p:grpSpPr>
        <p:sp>
          <p:nvSpPr>
            <p:cNvPr id="38237" name="Freeform 607"/>
            <p:cNvSpPr>
              <a:spLocks/>
            </p:cNvSpPr>
            <p:nvPr/>
          </p:nvSpPr>
          <p:spPr bwMode="auto">
            <a:xfrm>
              <a:off x="4783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38" name="Line 608"/>
            <p:cNvSpPr>
              <a:spLocks noChangeShapeType="1"/>
            </p:cNvSpPr>
            <p:nvPr/>
          </p:nvSpPr>
          <p:spPr bwMode="auto">
            <a:xfrm flipV="1">
              <a:off x="4833" y="360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39" name="Freeform 609"/>
            <p:cNvSpPr>
              <a:spLocks/>
            </p:cNvSpPr>
            <p:nvPr/>
          </p:nvSpPr>
          <p:spPr bwMode="auto">
            <a:xfrm>
              <a:off x="4843" y="359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0" name="Line 610"/>
            <p:cNvSpPr>
              <a:spLocks noChangeShapeType="1"/>
            </p:cNvSpPr>
            <p:nvPr/>
          </p:nvSpPr>
          <p:spPr bwMode="auto">
            <a:xfrm flipV="1">
              <a:off x="4893" y="360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1" name="Freeform 611"/>
            <p:cNvSpPr>
              <a:spLocks/>
            </p:cNvSpPr>
            <p:nvPr/>
          </p:nvSpPr>
          <p:spPr bwMode="auto">
            <a:xfrm>
              <a:off x="4913" y="359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2" name="Line 612"/>
            <p:cNvSpPr>
              <a:spLocks noChangeShapeType="1"/>
            </p:cNvSpPr>
            <p:nvPr/>
          </p:nvSpPr>
          <p:spPr bwMode="auto">
            <a:xfrm flipV="1">
              <a:off x="359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3" name="Freeform 613"/>
            <p:cNvSpPr>
              <a:spLocks/>
            </p:cNvSpPr>
            <p:nvPr/>
          </p:nvSpPr>
          <p:spPr bwMode="auto">
            <a:xfrm>
              <a:off x="360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4" name="Line 614"/>
            <p:cNvSpPr>
              <a:spLocks noChangeShapeType="1"/>
            </p:cNvSpPr>
            <p:nvPr/>
          </p:nvSpPr>
          <p:spPr bwMode="auto">
            <a:xfrm flipV="1">
              <a:off x="3654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5" name="Freeform 615"/>
            <p:cNvSpPr>
              <a:spLocks/>
            </p:cNvSpPr>
            <p:nvPr/>
          </p:nvSpPr>
          <p:spPr bwMode="auto">
            <a:xfrm>
              <a:off x="367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6" name="Line 616"/>
            <p:cNvSpPr>
              <a:spLocks noChangeShapeType="1"/>
            </p:cNvSpPr>
            <p:nvPr/>
          </p:nvSpPr>
          <p:spPr bwMode="auto">
            <a:xfrm flipV="1">
              <a:off x="372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7" name="Freeform 617"/>
            <p:cNvSpPr>
              <a:spLocks/>
            </p:cNvSpPr>
            <p:nvPr/>
          </p:nvSpPr>
          <p:spPr bwMode="auto">
            <a:xfrm>
              <a:off x="373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8" name="Line 618"/>
            <p:cNvSpPr>
              <a:spLocks noChangeShapeType="1"/>
            </p:cNvSpPr>
            <p:nvPr/>
          </p:nvSpPr>
          <p:spPr bwMode="auto">
            <a:xfrm flipV="1">
              <a:off x="379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49" name="Freeform 619"/>
            <p:cNvSpPr>
              <a:spLocks/>
            </p:cNvSpPr>
            <p:nvPr/>
          </p:nvSpPr>
          <p:spPr bwMode="auto">
            <a:xfrm>
              <a:off x="380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0" name="Line 620"/>
            <p:cNvSpPr>
              <a:spLocks noChangeShapeType="1"/>
            </p:cNvSpPr>
            <p:nvPr/>
          </p:nvSpPr>
          <p:spPr bwMode="auto">
            <a:xfrm flipV="1">
              <a:off x="3854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1" name="Freeform 621"/>
            <p:cNvSpPr>
              <a:spLocks/>
            </p:cNvSpPr>
            <p:nvPr/>
          </p:nvSpPr>
          <p:spPr bwMode="auto">
            <a:xfrm>
              <a:off x="3874" y="352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2" name="Line 622"/>
            <p:cNvSpPr>
              <a:spLocks noChangeShapeType="1"/>
            </p:cNvSpPr>
            <p:nvPr/>
          </p:nvSpPr>
          <p:spPr bwMode="auto">
            <a:xfrm flipV="1">
              <a:off x="392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3" name="Freeform 623"/>
            <p:cNvSpPr>
              <a:spLocks/>
            </p:cNvSpPr>
            <p:nvPr/>
          </p:nvSpPr>
          <p:spPr bwMode="auto">
            <a:xfrm>
              <a:off x="393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4" name="Line 624"/>
            <p:cNvSpPr>
              <a:spLocks noChangeShapeType="1"/>
            </p:cNvSpPr>
            <p:nvPr/>
          </p:nvSpPr>
          <p:spPr bwMode="auto">
            <a:xfrm flipV="1">
              <a:off x="398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5" name="Freeform 625"/>
            <p:cNvSpPr>
              <a:spLocks/>
            </p:cNvSpPr>
            <p:nvPr/>
          </p:nvSpPr>
          <p:spPr bwMode="auto">
            <a:xfrm>
              <a:off x="399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6" name="Line 626"/>
            <p:cNvSpPr>
              <a:spLocks noChangeShapeType="1"/>
            </p:cNvSpPr>
            <p:nvPr/>
          </p:nvSpPr>
          <p:spPr bwMode="auto">
            <a:xfrm flipV="1">
              <a:off x="405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7" name="Freeform 627"/>
            <p:cNvSpPr>
              <a:spLocks/>
            </p:cNvSpPr>
            <p:nvPr/>
          </p:nvSpPr>
          <p:spPr bwMode="auto">
            <a:xfrm>
              <a:off x="406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8" name="Line 628"/>
            <p:cNvSpPr>
              <a:spLocks noChangeShapeType="1"/>
            </p:cNvSpPr>
            <p:nvPr/>
          </p:nvSpPr>
          <p:spPr bwMode="auto">
            <a:xfrm flipV="1">
              <a:off x="4114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59" name="Freeform 629"/>
            <p:cNvSpPr>
              <a:spLocks/>
            </p:cNvSpPr>
            <p:nvPr/>
          </p:nvSpPr>
          <p:spPr bwMode="auto">
            <a:xfrm>
              <a:off x="4134" y="352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0" name="Line 630"/>
            <p:cNvSpPr>
              <a:spLocks noChangeShapeType="1"/>
            </p:cNvSpPr>
            <p:nvPr/>
          </p:nvSpPr>
          <p:spPr bwMode="auto">
            <a:xfrm flipV="1">
              <a:off x="4184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1" name="Freeform 631"/>
            <p:cNvSpPr>
              <a:spLocks/>
            </p:cNvSpPr>
            <p:nvPr/>
          </p:nvSpPr>
          <p:spPr bwMode="auto">
            <a:xfrm>
              <a:off x="4194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2" name="Line 632"/>
            <p:cNvSpPr>
              <a:spLocks noChangeShapeType="1"/>
            </p:cNvSpPr>
            <p:nvPr/>
          </p:nvSpPr>
          <p:spPr bwMode="auto">
            <a:xfrm flipV="1">
              <a:off x="4244" y="3539"/>
              <a:ext cx="29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3" name="Freeform 633"/>
            <p:cNvSpPr>
              <a:spLocks/>
            </p:cNvSpPr>
            <p:nvPr/>
          </p:nvSpPr>
          <p:spPr bwMode="auto">
            <a:xfrm>
              <a:off x="4264" y="3529"/>
              <a:ext cx="19" cy="20"/>
            </a:xfrm>
            <a:custGeom>
              <a:avLst/>
              <a:gdLst>
                <a:gd name="T0" fmla="*/ 0 w 19"/>
                <a:gd name="T1" fmla="*/ 20 h 20"/>
                <a:gd name="T2" fmla="*/ 0 w 19"/>
                <a:gd name="T3" fmla="*/ 10 h 20"/>
                <a:gd name="T4" fmla="*/ 19 w 19"/>
                <a:gd name="T5" fmla="*/ 0 h 20"/>
                <a:gd name="T6" fmla="*/ 9 w 19"/>
                <a:gd name="T7" fmla="*/ 20 h 20"/>
                <a:gd name="T8" fmla="*/ 0 w 19"/>
                <a:gd name="T9" fmla="*/ 20 h 20"/>
                <a:gd name="T10" fmla="*/ 0 w 19"/>
                <a:gd name="T11" fmla="*/ 20 h 20"/>
                <a:gd name="T12" fmla="*/ 0 w 19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0">
                  <a:moveTo>
                    <a:pt x="0" y="20"/>
                  </a:moveTo>
                  <a:lnTo>
                    <a:pt x="0" y="10"/>
                  </a:lnTo>
                  <a:lnTo>
                    <a:pt x="19" y="0"/>
                  </a:lnTo>
                  <a:lnTo>
                    <a:pt x="9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4" name="Line 634"/>
            <p:cNvSpPr>
              <a:spLocks noChangeShapeType="1"/>
            </p:cNvSpPr>
            <p:nvPr/>
          </p:nvSpPr>
          <p:spPr bwMode="auto">
            <a:xfrm flipV="1">
              <a:off x="431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5" name="Freeform 635"/>
            <p:cNvSpPr>
              <a:spLocks/>
            </p:cNvSpPr>
            <p:nvPr/>
          </p:nvSpPr>
          <p:spPr bwMode="auto">
            <a:xfrm>
              <a:off x="432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6" name="Line 636"/>
            <p:cNvSpPr>
              <a:spLocks noChangeShapeType="1"/>
            </p:cNvSpPr>
            <p:nvPr/>
          </p:nvSpPr>
          <p:spPr bwMode="auto">
            <a:xfrm flipV="1">
              <a:off x="437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7" name="Freeform 637"/>
            <p:cNvSpPr>
              <a:spLocks/>
            </p:cNvSpPr>
            <p:nvPr/>
          </p:nvSpPr>
          <p:spPr bwMode="auto">
            <a:xfrm>
              <a:off x="438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8" name="Line 638"/>
            <p:cNvSpPr>
              <a:spLocks noChangeShapeType="1"/>
            </p:cNvSpPr>
            <p:nvPr/>
          </p:nvSpPr>
          <p:spPr bwMode="auto">
            <a:xfrm flipV="1">
              <a:off x="444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69" name="Freeform 639"/>
            <p:cNvSpPr>
              <a:spLocks/>
            </p:cNvSpPr>
            <p:nvPr/>
          </p:nvSpPr>
          <p:spPr bwMode="auto">
            <a:xfrm>
              <a:off x="445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0" name="Line 640"/>
            <p:cNvSpPr>
              <a:spLocks noChangeShapeType="1"/>
            </p:cNvSpPr>
            <p:nvPr/>
          </p:nvSpPr>
          <p:spPr bwMode="auto">
            <a:xfrm flipV="1">
              <a:off x="4503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1" name="Freeform 641"/>
            <p:cNvSpPr>
              <a:spLocks/>
            </p:cNvSpPr>
            <p:nvPr/>
          </p:nvSpPr>
          <p:spPr bwMode="auto">
            <a:xfrm>
              <a:off x="4523" y="352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2" name="Line 642"/>
            <p:cNvSpPr>
              <a:spLocks noChangeShapeType="1"/>
            </p:cNvSpPr>
            <p:nvPr/>
          </p:nvSpPr>
          <p:spPr bwMode="auto">
            <a:xfrm flipV="1">
              <a:off x="457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3" name="Freeform 643"/>
            <p:cNvSpPr>
              <a:spLocks/>
            </p:cNvSpPr>
            <p:nvPr/>
          </p:nvSpPr>
          <p:spPr bwMode="auto">
            <a:xfrm>
              <a:off x="458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4" name="Line 644"/>
            <p:cNvSpPr>
              <a:spLocks noChangeShapeType="1"/>
            </p:cNvSpPr>
            <p:nvPr/>
          </p:nvSpPr>
          <p:spPr bwMode="auto">
            <a:xfrm flipV="1">
              <a:off x="4633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5" name="Freeform 645"/>
            <p:cNvSpPr>
              <a:spLocks/>
            </p:cNvSpPr>
            <p:nvPr/>
          </p:nvSpPr>
          <p:spPr bwMode="auto">
            <a:xfrm>
              <a:off x="465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6" name="Line 646"/>
            <p:cNvSpPr>
              <a:spLocks noChangeShapeType="1"/>
            </p:cNvSpPr>
            <p:nvPr/>
          </p:nvSpPr>
          <p:spPr bwMode="auto">
            <a:xfrm flipV="1">
              <a:off x="4703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7" name="Freeform 647"/>
            <p:cNvSpPr>
              <a:spLocks/>
            </p:cNvSpPr>
            <p:nvPr/>
          </p:nvSpPr>
          <p:spPr bwMode="auto">
            <a:xfrm>
              <a:off x="4723" y="3529"/>
              <a:ext cx="20" cy="20"/>
            </a:xfrm>
            <a:custGeom>
              <a:avLst/>
              <a:gdLst>
                <a:gd name="T0" fmla="*/ 0 w 20"/>
                <a:gd name="T1" fmla="*/ 20 h 20"/>
                <a:gd name="T2" fmla="*/ 0 w 20"/>
                <a:gd name="T3" fmla="*/ 10 h 20"/>
                <a:gd name="T4" fmla="*/ 20 w 20"/>
                <a:gd name="T5" fmla="*/ 0 h 20"/>
                <a:gd name="T6" fmla="*/ 10 w 20"/>
                <a:gd name="T7" fmla="*/ 20 h 20"/>
                <a:gd name="T8" fmla="*/ 0 w 20"/>
                <a:gd name="T9" fmla="*/ 20 h 20"/>
                <a:gd name="T10" fmla="*/ 0 w 20"/>
                <a:gd name="T11" fmla="*/ 20 h 20"/>
                <a:gd name="T12" fmla="*/ 0 w 2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0" y="10"/>
                  </a:lnTo>
                  <a:lnTo>
                    <a:pt x="20" y="0"/>
                  </a:lnTo>
                  <a:lnTo>
                    <a:pt x="1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8" name="Line 648"/>
            <p:cNvSpPr>
              <a:spLocks noChangeShapeType="1"/>
            </p:cNvSpPr>
            <p:nvPr/>
          </p:nvSpPr>
          <p:spPr bwMode="auto">
            <a:xfrm flipV="1">
              <a:off x="477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79" name="Freeform 649"/>
            <p:cNvSpPr>
              <a:spLocks/>
            </p:cNvSpPr>
            <p:nvPr/>
          </p:nvSpPr>
          <p:spPr bwMode="auto">
            <a:xfrm>
              <a:off x="478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0" name="Line 650"/>
            <p:cNvSpPr>
              <a:spLocks noChangeShapeType="1"/>
            </p:cNvSpPr>
            <p:nvPr/>
          </p:nvSpPr>
          <p:spPr bwMode="auto">
            <a:xfrm flipV="1">
              <a:off x="4833" y="3539"/>
              <a:ext cx="3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1" name="Freeform 651"/>
            <p:cNvSpPr>
              <a:spLocks/>
            </p:cNvSpPr>
            <p:nvPr/>
          </p:nvSpPr>
          <p:spPr bwMode="auto">
            <a:xfrm>
              <a:off x="485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2" name="Line 652"/>
            <p:cNvSpPr>
              <a:spLocks noChangeShapeType="1"/>
            </p:cNvSpPr>
            <p:nvPr/>
          </p:nvSpPr>
          <p:spPr bwMode="auto">
            <a:xfrm flipV="1">
              <a:off x="4903" y="3539"/>
              <a:ext cx="20" cy="3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3" name="Freeform 653"/>
            <p:cNvSpPr>
              <a:spLocks/>
            </p:cNvSpPr>
            <p:nvPr/>
          </p:nvSpPr>
          <p:spPr bwMode="auto">
            <a:xfrm>
              <a:off x="4913" y="352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10 h 20"/>
                <a:gd name="T4" fmla="*/ 30 w 30"/>
                <a:gd name="T5" fmla="*/ 0 h 20"/>
                <a:gd name="T6" fmla="*/ 2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10"/>
                  </a:lnTo>
                  <a:lnTo>
                    <a:pt x="30" y="0"/>
                  </a:lnTo>
                  <a:lnTo>
                    <a:pt x="2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4" name="Line 654"/>
            <p:cNvSpPr>
              <a:spLocks noChangeShapeType="1"/>
            </p:cNvSpPr>
            <p:nvPr/>
          </p:nvSpPr>
          <p:spPr bwMode="auto">
            <a:xfrm>
              <a:off x="3584" y="3489"/>
              <a:ext cx="4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5" name="Freeform 655"/>
            <p:cNvSpPr>
              <a:spLocks/>
            </p:cNvSpPr>
            <p:nvPr/>
          </p:nvSpPr>
          <p:spPr bwMode="auto">
            <a:xfrm>
              <a:off x="361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6" name="Line 656"/>
            <p:cNvSpPr>
              <a:spLocks noChangeShapeType="1"/>
            </p:cNvSpPr>
            <p:nvPr/>
          </p:nvSpPr>
          <p:spPr bwMode="auto">
            <a:xfrm flipV="1">
              <a:off x="3654" y="347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7" name="Freeform 657"/>
            <p:cNvSpPr>
              <a:spLocks/>
            </p:cNvSpPr>
            <p:nvPr/>
          </p:nvSpPr>
          <p:spPr bwMode="auto">
            <a:xfrm>
              <a:off x="368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8" name="Line 658"/>
            <p:cNvSpPr>
              <a:spLocks noChangeShapeType="1"/>
            </p:cNvSpPr>
            <p:nvPr/>
          </p:nvSpPr>
          <p:spPr bwMode="auto">
            <a:xfrm flipV="1">
              <a:off x="3714" y="3479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89" name="Freeform 659"/>
            <p:cNvSpPr>
              <a:spLocks/>
            </p:cNvSpPr>
            <p:nvPr/>
          </p:nvSpPr>
          <p:spPr bwMode="auto">
            <a:xfrm>
              <a:off x="3744" y="3469"/>
              <a:ext cx="30" cy="20"/>
            </a:xfrm>
            <a:custGeom>
              <a:avLst/>
              <a:gdLst>
                <a:gd name="T0" fmla="*/ 10 w 30"/>
                <a:gd name="T1" fmla="*/ 20 h 20"/>
                <a:gd name="T2" fmla="*/ 0 w 30"/>
                <a:gd name="T3" fmla="*/ 0 h 20"/>
                <a:gd name="T4" fmla="*/ 30 w 30"/>
                <a:gd name="T5" fmla="*/ 10 h 20"/>
                <a:gd name="T6" fmla="*/ 10 w 30"/>
                <a:gd name="T7" fmla="*/ 20 h 20"/>
                <a:gd name="T8" fmla="*/ 10 w 30"/>
                <a:gd name="T9" fmla="*/ 20 h 20"/>
                <a:gd name="T10" fmla="*/ 10 w 30"/>
                <a:gd name="T11" fmla="*/ 20 h 20"/>
                <a:gd name="T12" fmla="*/ 10 w 30"/>
                <a:gd name="T13" fmla="*/ 2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20"/>
                  </a:moveTo>
                  <a:lnTo>
                    <a:pt x="0" y="0"/>
                  </a:lnTo>
                  <a:lnTo>
                    <a:pt x="30" y="1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0" name="Line 660"/>
            <p:cNvSpPr>
              <a:spLocks noChangeShapeType="1"/>
            </p:cNvSpPr>
            <p:nvPr/>
          </p:nvSpPr>
          <p:spPr bwMode="auto">
            <a:xfrm flipV="1">
              <a:off x="3784" y="347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1" name="Freeform 661"/>
            <p:cNvSpPr>
              <a:spLocks/>
            </p:cNvSpPr>
            <p:nvPr/>
          </p:nvSpPr>
          <p:spPr bwMode="auto">
            <a:xfrm>
              <a:off x="381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2" name="Line 662"/>
            <p:cNvSpPr>
              <a:spLocks noChangeShapeType="1"/>
            </p:cNvSpPr>
            <p:nvPr/>
          </p:nvSpPr>
          <p:spPr bwMode="auto">
            <a:xfrm flipV="1">
              <a:off x="3854" y="347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3" name="Freeform 663"/>
            <p:cNvSpPr>
              <a:spLocks/>
            </p:cNvSpPr>
            <p:nvPr/>
          </p:nvSpPr>
          <p:spPr bwMode="auto">
            <a:xfrm>
              <a:off x="3874" y="3479"/>
              <a:ext cx="30" cy="10"/>
            </a:xfrm>
            <a:custGeom>
              <a:avLst/>
              <a:gdLst>
                <a:gd name="T0" fmla="*/ 1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10 w 30"/>
                <a:gd name="T9" fmla="*/ 10 h 10"/>
                <a:gd name="T10" fmla="*/ 10 w 30"/>
                <a:gd name="T11" fmla="*/ 10 h 10"/>
                <a:gd name="T12" fmla="*/ 1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4" name="Line 664"/>
            <p:cNvSpPr>
              <a:spLocks noChangeShapeType="1"/>
            </p:cNvSpPr>
            <p:nvPr/>
          </p:nvSpPr>
          <p:spPr bwMode="auto">
            <a:xfrm>
              <a:off x="3914" y="3489"/>
              <a:ext cx="3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5" name="Freeform 665"/>
            <p:cNvSpPr>
              <a:spLocks/>
            </p:cNvSpPr>
            <p:nvPr/>
          </p:nvSpPr>
          <p:spPr bwMode="auto">
            <a:xfrm>
              <a:off x="394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6" name="Line 666"/>
            <p:cNvSpPr>
              <a:spLocks noChangeShapeType="1"/>
            </p:cNvSpPr>
            <p:nvPr/>
          </p:nvSpPr>
          <p:spPr bwMode="auto">
            <a:xfrm>
              <a:off x="3984" y="3489"/>
              <a:ext cx="3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7" name="Freeform 667"/>
            <p:cNvSpPr>
              <a:spLocks/>
            </p:cNvSpPr>
            <p:nvPr/>
          </p:nvSpPr>
          <p:spPr bwMode="auto">
            <a:xfrm>
              <a:off x="4004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8" name="Line 668"/>
            <p:cNvSpPr>
              <a:spLocks noChangeShapeType="1"/>
            </p:cNvSpPr>
            <p:nvPr/>
          </p:nvSpPr>
          <p:spPr bwMode="auto">
            <a:xfrm flipV="1">
              <a:off x="4044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299" name="Freeform 669"/>
            <p:cNvSpPr>
              <a:spLocks/>
            </p:cNvSpPr>
            <p:nvPr/>
          </p:nvSpPr>
          <p:spPr bwMode="auto">
            <a:xfrm>
              <a:off x="4074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0" name="Line 670"/>
            <p:cNvSpPr>
              <a:spLocks noChangeShapeType="1"/>
            </p:cNvSpPr>
            <p:nvPr/>
          </p:nvSpPr>
          <p:spPr bwMode="auto">
            <a:xfrm>
              <a:off x="4114" y="3489"/>
              <a:ext cx="3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1" name="Freeform 671"/>
            <p:cNvSpPr>
              <a:spLocks/>
            </p:cNvSpPr>
            <p:nvPr/>
          </p:nvSpPr>
          <p:spPr bwMode="auto">
            <a:xfrm>
              <a:off x="414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2" name="Line 672"/>
            <p:cNvSpPr>
              <a:spLocks noChangeShapeType="1"/>
            </p:cNvSpPr>
            <p:nvPr/>
          </p:nvSpPr>
          <p:spPr bwMode="auto">
            <a:xfrm>
              <a:off x="4174" y="3489"/>
              <a:ext cx="4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3" name="Freeform 673"/>
            <p:cNvSpPr>
              <a:spLocks/>
            </p:cNvSpPr>
            <p:nvPr/>
          </p:nvSpPr>
          <p:spPr bwMode="auto">
            <a:xfrm>
              <a:off x="4204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4" name="Line 674"/>
            <p:cNvSpPr>
              <a:spLocks noChangeShapeType="1"/>
            </p:cNvSpPr>
            <p:nvPr/>
          </p:nvSpPr>
          <p:spPr bwMode="auto">
            <a:xfrm flipV="1">
              <a:off x="4244" y="3489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5" name="Freeform 675"/>
            <p:cNvSpPr>
              <a:spLocks/>
            </p:cNvSpPr>
            <p:nvPr/>
          </p:nvSpPr>
          <p:spPr bwMode="auto">
            <a:xfrm>
              <a:off x="4264" y="3479"/>
              <a:ext cx="29" cy="20"/>
            </a:xfrm>
            <a:custGeom>
              <a:avLst/>
              <a:gdLst>
                <a:gd name="T0" fmla="*/ 9 w 29"/>
                <a:gd name="T1" fmla="*/ 10 h 20"/>
                <a:gd name="T2" fmla="*/ 0 w 29"/>
                <a:gd name="T3" fmla="*/ 0 h 20"/>
                <a:gd name="T4" fmla="*/ 29 w 29"/>
                <a:gd name="T5" fmla="*/ 0 h 20"/>
                <a:gd name="T6" fmla="*/ 9 w 29"/>
                <a:gd name="T7" fmla="*/ 20 h 20"/>
                <a:gd name="T8" fmla="*/ 9 w 29"/>
                <a:gd name="T9" fmla="*/ 10 h 20"/>
                <a:gd name="T10" fmla="*/ 9 w 29"/>
                <a:gd name="T11" fmla="*/ 10 h 20"/>
                <a:gd name="T12" fmla="*/ 9 w 29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9" y="1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9" y="2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6" name="Line 676"/>
            <p:cNvSpPr>
              <a:spLocks noChangeShapeType="1"/>
            </p:cNvSpPr>
            <p:nvPr/>
          </p:nvSpPr>
          <p:spPr bwMode="auto">
            <a:xfrm>
              <a:off x="4313" y="3489"/>
              <a:ext cx="3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7" name="Freeform 677"/>
            <p:cNvSpPr>
              <a:spLocks/>
            </p:cNvSpPr>
            <p:nvPr/>
          </p:nvSpPr>
          <p:spPr bwMode="auto">
            <a:xfrm>
              <a:off x="4333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8" name="Line 678"/>
            <p:cNvSpPr>
              <a:spLocks noChangeShapeType="1"/>
            </p:cNvSpPr>
            <p:nvPr/>
          </p:nvSpPr>
          <p:spPr bwMode="auto">
            <a:xfrm>
              <a:off x="4373" y="3489"/>
              <a:ext cx="3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09" name="Freeform 679"/>
            <p:cNvSpPr>
              <a:spLocks/>
            </p:cNvSpPr>
            <p:nvPr/>
          </p:nvSpPr>
          <p:spPr bwMode="auto">
            <a:xfrm>
              <a:off x="4393" y="3479"/>
              <a:ext cx="30" cy="10"/>
            </a:xfrm>
            <a:custGeom>
              <a:avLst/>
              <a:gdLst>
                <a:gd name="T0" fmla="*/ 1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10 w 30"/>
                <a:gd name="T9" fmla="*/ 10 h 10"/>
                <a:gd name="T10" fmla="*/ 10 w 30"/>
                <a:gd name="T11" fmla="*/ 10 h 10"/>
                <a:gd name="T12" fmla="*/ 1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0" name="Line 680"/>
            <p:cNvSpPr>
              <a:spLocks noChangeShapeType="1"/>
            </p:cNvSpPr>
            <p:nvPr/>
          </p:nvSpPr>
          <p:spPr bwMode="auto">
            <a:xfrm>
              <a:off x="4433" y="3489"/>
              <a:ext cx="40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1" name="Freeform 681"/>
            <p:cNvSpPr>
              <a:spLocks/>
            </p:cNvSpPr>
            <p:nvPr/>
          </p:nvSpPr>
          <p:spPr bwMode="auto">
            <a:xfrm>
              <a:off x="4463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2" name="Line 682"/>
            <p:cNvSpPr>
              <a:spLocks noChangeShapeType="1"/>
            </p:cNvSpPr>
            <p:nvPr/>
          </p:nvSpPr>
          <p:spPr bwMode="auto">
            <a:xfrm flipV="1">
              <a:off x="4503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3" name="Freeform 683"/>
            <p:cNvSpPr>
              <a:spLocks/>
            </p:cNvSpPr>
            <p:nvPr/>
          </p:nvSpPr>
          <p:spPr bwMode="auto">
            <a:xfrm>
              <a:off x="4533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4" name="Line 684"/>
            <p:cNvSpPr>
              <a:spLocks noChangeShapeType="1"/>
            </p:cNvSpPr>
            <p:nvPr/>
          </p:nvSpPr>
          <p:spPr bwMode="auto">
            <a:xfrm flipV="1">
              <a:off x="4573" y="347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5" name="Freeform 685"/>
            <p:cNvSpPr>
              <a:spLocks/>
            </p:cNvSpPr>
            <p:nvPr/>
          </p:nvSpPr>
          <p:spPr bwMode="auto">
            <a:xfrm>
              <a:off x="4593" y="3479"/>
              <a:ext cx="30" cy="10"/>
            </a:xfrm>
            <a:custGeom>
              <a:avLst/>
              <a:gdLst>
                <a:gd name="T0" fmla="*/ 1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10 w 30"/>
                <a:gd name="T9" fmla="*/ 10 h 10"/>
                <a:gd name="T10" fmla="*/ 10 w 30"/>
                <a:gd name="T11" fmla="*/ 10 h 10"/>
                <a:gd name="T12" fmla="*/ 1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6" name="Line 686"/>
            <p:cNvSpPr>
              <a:spLocks noChangeShapeType="1"/>
            </p:cNvSpPr>
            <p:nvPr/>
          </p:nvSpPr>
          <p:spPr bwMode="auto">
            <a:xfrm flipV="1">
              <a:off x="4633" y="3489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7" name="Freeform 687"/>
            <p:cNvSpPr>
              <a:spLocks/>
            </p:cNvSpPr>
            <p:nvPr/>
          </p:nvSpPr>
          <p:spPr bwMode="auto">
            <a:xfrm>
              <a:off x="4663" y="3479"/>
              <a:ext cx="30" cy="10"/>
            </a:xfrm>
            <a:custGeom>
              <a:avLst/>
              <a:gdLst>
                <a:gd name="T0" fmla="*/ 0 w 30"/>
                <a:gd name="T1" fmla="*/ 10 h 10"/>
                <a:gd name="T2" fmla="*/ 0 w 30"/>
                <a:gd name="T3" fmla="*/ 0 h 10"/>
                <a:gd name="T4" fmla="*/ 30 w 30"/>
                <a:gd name="T5" fmla="*/ 0 h 10"/>
                <a:gd name="T6" fmla="*/ 10 w 30"/>
                <a:gd name="T7" fmla="*/ 10 h 10"/>
                <a:gd name="T8" fmla="*/ 0 w 30"/>
                <a:gd name="T9" fmla="*/ 10 h 10"/>
                <a:gd name="T10" fmla="*/ 0 w 30"/>
                <a:gd name="T11" fmla="*/ 10 h 10"/>
                <a:gd name="T12" fmla="*/ 0 w 30"/>
                <a:gd name="T13" fmla="*/ 1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8" name="Line 688"/>
            <p:cNvSpPr>
              <a:spLocks noChangeShapeType="1"/>
            </p:cNvSpPr>
            <p:nvPr/>
          </p:nvSpPr>
          <p:spPr bwMode="auto">
            <a:xfrm flipV="1">
              <a:off x="4703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19" name="Freeform 689"/>
            <p:cNvSpPr>
              <a:spLocks/>
            </p:cNvSpPr>
            <p:nvPr/>
          </p:nvSpPr>
          <p:spPr bwMode="auto">
            <a:xfrm>
              <a:off x="4723" y="347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0" name="Line 690"/>
            <p:cNvSpPr>
              <a:spLocks noChangeShapeType="1"/>
            </p:cNvSpPr>
            <p:nvPr/>
          </p:nvSpPr>
          <p:spPr bwMode="auto">
            <a:xfrm flipV="1">
              <a:off x="4763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1" name="Freeform 691"/>
            <p:cNvSpPr>
              <a:spLocks/>
            </p:cNvSpPr>
            <p:nvPr/>
          </p:nvSpPr>
          <p:spPr bwMode="auto">
            <a:xfrm>
              <a:off x="4793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2" name="Line 692"/>
            <p:cNvSpPr>
              <a:spLocks noChangeShapeType="1"/>
            </p:cNvSpPr>
            <p:nvPr/>
          </p:nvSpPr>
          <p:spPr bwMode="auto">
            <a:xfrm flipV="1">
              <a:off x="4833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3" name="Freeform 693"/>
            <p:cNvSpPr>
              <a:spLocks/>
            </p:cNvSpPr>
            <p:nvPr/>
          </p:nvSpPr>
          <p:spPr bwMode="auto">
            <a:xfrm>
              <a:off x="4853" y="347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1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1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4" name="Line 694"/>
            <p:cNvSpPr>
              <a:spLocks noChangeShapeType="1"/>
            </p:cNvSpPr>
            <p:nvPr/>
          </p:nvSpPr>
          <p:spPr bwMode="auto">
            <a:xfrm flipV="1">
              <a:off x="4893" y="348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5" name="Freeform 695"/>
            <p:cNvSpPr>
              <a:spLocks/>
            </p:cNvSpPr>
            <p:nvPr/>
          </p:nvSpPr>
          <p:spPr bwMode="auto">
            <a:xfrm>
              <a:off x="4923" y="347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6" name="Line 696"/>
            <p:cNvSpPr>
              <a:spLocks noChangeShapeType="1"/>
            </p:cNvSpPr>
            <p:nvPr/>
          </p:nvSpPr>
          <p:spPr bwMode="auto">
            <a:xfrm>
              <a:off x="489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7" name="Freeform 697"/>
            <p:cNvSpPr>
              <a:spLocks/>
            </p:cNvSpPr>
            <p:nvPr/>
          </p:nvSpPr>
          <p:spPr bwMode="auto">
            <a:xfrm>
              <a:off x="492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8" name="Line 698"/>
            <p:cNvSpPr>
              <a:spLocks noChangeShapeType="1"/>
            </p:cNvSpPr>
            <p:nvPr/>
          </p:nvSpPr>
          <p:spPr bwMode="auto">
            <a:xfrm>
              <a:off x="483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29" name="Freeform 699"/>
            <p:cNvSpPr>
              <a:spLocks/>
            </p:cNvSpPr>
            <p:nvPr/>
          </p:nvSpPr>
          <p:spPr bwMode="auto">
            <a:xfrm>
              <a:off x="485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0" name="Line 700"/>
            <p:cNvSpPr>
              <a:spLocks noChangeShapeType="1"/>
            </p:cNvSpPr>
            <p:nvPr/>
          </p:nvSpPr>
          <p:spPr bwMode="auto">
            <a:xfrm>
              <a:off x="476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1" name="Freeform 701"/>
            <p:cNvSpPr>
              <a:spLocks/>
            </p:cNvSpPr>
            <p:nvPr/>
          </p:nvSpPr>
          <p:spPr bwMode="auto">
            <a:xfrm>
              <a:off x="4783" y="340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2" name="Line 702"/>
            <p:cNvSpPr>
              <a:spLocks noChangeShapeType="1"/>
            </p:cNvSpPr>
            <p:nvPr/>
          </p:nvSpPr>
          <p:spPr bwMode="auto">
            <a:xfrm>
              <a:off x="469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3" name="Freeform 703"/>
            <p:cNvSpPr>
              <a:spLocks/>
            </p:cNvSpPr>
            <p:nvPr/>
          </p:nvSpPr>
          <p:spPr bwMode="auto">
            <a:xfrm>
              <a:off x="472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4" name="Line 704"/>
            <p:cNvSpPr>
              <a:spLocks noChangeShapeType="1"/>
            </p:cNvSpPr>
            <p:nvPr/>
          </p:nvSpPr>
          <p:spPr bwMode="auto">
            <a:xfrm>
              <a:off x="4623" y="3419"/>
              <a:ext cx="4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5" name="Freeform 705"/>
            <p:cNvSpPr>
              <a:spLocks/>
            </p:cNvSpPr>
            <p:nvPr/>
          </p:nvSpPr>
          <p:spPr bwMode="auto">
            <a:xfrm>
              <a:off x="465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6" name="Line 706"/>
            <p:cNvSpPr>
              <a:spLocks noChangeShapeType="1"/>
            </p:cNvSpPr>
            <p:nvPr/>
          </p:nvSpPr>
          <p:spPr bwMode="auto">
            <a:xfrm>
              <a:off x="456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7" name="Freeform 707"/>
            <p:cNvSpPr>
              <a:spLocks/>
            </p:cNvSpPr>
            <p:nvPr/>
          </p:nvSpPr>
          <p:spPr bwMode="auto">
            <a:xfrm>
              <a:off x="459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8" name="Line 708"/>
            <p:cNvSpPr>
              <a:spLocks noChangeShapeType="1"/>
            </p:cNvSpPr>
            <p:nvPr/>
          </p:nvSpPr>
          <p:spPr bwMode="auto">
            <a:xfrm>
              <a:off x="450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39" name="Freeform 709"/>
            <p:cNvSpPr>
              <a:spLocks/>
            </p:cNvSpPr>
            <p:nvPr/>
          </p:nvSpPr>
          <p:spPr bwMode="auto">
            <a:xfrm>
              <a:off x="453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0" name="Line 710"/>
            <p:cNvSpPr>
              <a:spLocks noChangeShapeType="1"/>
            </p:cNvSpPr>
            <p:nvPr/>
          </p:nvSpPr>
          <p:spPr bwMode="auto">
            <a:xfrm>
              <a:off x="444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1" name="Freeform 711"/>
            <p:cNvSpPr>
              <a:spLocks/>
            </p:cNvSpPr>
            <p:nvPr/>
          </p:nvSpPr>
          <p:spPr bwMode="auto">
            <a:xfrm>
              <a:off x="446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2" name="Line 712"/>
            <p:cNvSpPr>
              <a:spLocks noChangeShapeType="1"/>
            </p:cNvSpPr>
            <p:nvPr/>
          </p:nvSpPr>
          <p:spPr bwMode="auto">
            <a:xfrm>
              <a:off x="437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3" name="Freeform 713"/>
            <p:cNvSpPr>
              <a:spLocks/>
            </p:cNvSpPr>
            <p:nvPr/>
          </p:nvSpPr>
          <p:spPr bwMode="auto">
            <a:xfrm>
              <a:off x="440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4" name="Line 714"/>
            <p:cNvSpPr>
              <a:spLocks noChangeShapeType="1"/>
            </p:cNvSpPr>
            <p:nvPr/>
          </p:nvSpPr>
          <p:spPr bwMode="auto">
            <a:xfrm>
              <a:off x="4313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5" name="Freeform 715"/>
            <p:cNvSpPr>
              <a:spLocks/>
            </p:cNvSpPr>
            <p:nvPr/>
          </p:nvSpPr>
          <p:spPr bwMode="auto">
            <a:xfrm>
              <a:off x="4333" y="340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6" name="Line 716"/>
            <p:cNvSpPr>
              <a:spLocks noChangeShapeType="1"/>
            </p:cNvSpPr>
            <p:nvPr/>
          </p:nvSpPr>
          <p:spPr bwMode="auto">
            <a:xfrm>
              <a:off x="4244" y="3419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7" name="Freeform 717"/>
            <p:cNvSpPr>
              <a:spLocks/>
            </p:cNvSpPr>
            <p:nvPr/>
          </p:nvSpPr>
          <p:spPr bwMode="auto">
            <a:xfrm>
              <a:off x="4273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8" name="Line 718"/>
            <p:cNvSpPr>
              <a:spLocks noChangeShapeType="1"/>
            </p:cNvSpPr>
            <p:nvPr/>
          </p:nvSpPr>
          <p:spPr bwMode="auto">
            <a:xfrm>
              <a:off x="417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49" name="Freeform 719"/>
            <p:cNvSpPr>
              <a:spLocks/>
            </p:cNvSpPr>
            <p:nvPr/>
          </p:nvSpPr>
          <p:spPr bwMode="auto">
            <a:xfrm>
              <a:off x="420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0" name="Line 720"/>
            <p:cNvSpPr>
              <a:spLocks noChangeShapeType="1"/>
            </p:cNvSpPr>
            <p:nvPr/>
          </p:nvSpPr>
          <p:spPr bwMode="auto">
            <a:xfrm>
              <a:off x="411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1" name="Freeform 721"/>
            <p:cNvSpPr>
              <a:spLocks/>
            </p:cNvSpPr>
            <p:nvPr/>
          </p:nvSpPr>
          <p:spPr bwMode="auto">
            <a:xfrm>
              <a:off x="413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2" name="Line 722"/>
            <p:cNvSpPr>
              <a:spLocks noChangeShapeType="1"/>
            </p:cNvSpPr>
            <p:nvPr/>
          </p:nvSpPr>
          <p:spPr bwMode="auto">
            <a:xfrm>
              <a:off x="404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3" name="Freeform 723"/>
            <p:cNvSpPr>
              <a:spLocks/>
            </p:cNvSpPr>
            <p:nvPr/>
          </p:nvSpPr>
          <p:spPr bwMode="auto">
            <a:xfrm>
              <a:off x="407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4" name="Line 724"/>
            <p:cNvSpPr>
              <a:spLocks noChangeShapeType="1"/>
            </p:cNvSpPr>
            <p:nvPr/>
          </p:nvSpPr>
          <p:spPr bwMode="auto">
            <a:xfrm>
              <a:off x="398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5" name="Freeform 725"/>
            <p:cNvSpPr>
              <a:spLocks/>
            </p:cNvSpPr>
            <p:nvPr/>
          </p:nvSpPr>
          <p:spPr bwMode="auto">
            <a:xfrm>
              <a:off x="4004" y="340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6" name="Line 726"/>
            <p:cNvSpPr>
              <a:spLocks noChangeShapeType="1"/>
            </p:cNvSpPr>
            <p:nvPr/>
          </p:nvSpPr>
          <p:spPr bwMode="auto">
            <a:xfrm>
              <a:off x="391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7" name="Freeform 727"/>
            <p:cNvSpPr>
              <a:spLocks/>
            </p:cNvSpPr>
            <p:nvPr/>
          </p:nvSpPr>
          <p:spPr bwMode="auto">
            <a:xfrm>
              <a:off x="394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8" name="Line 728"/>
            <p:cNvSpPr>
              <a:spLocks noChangeShapeType="1"/>
            </p:cNvSpPr>
            <p:nvPr/>
          </p:nvSpPr>
          <p:spPr bwMode="auto">
            <a:xfrm>
              <a:off x="385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59" name="Freeform 729"/>
            <p:cNvSpPr>
              <a:spLocks/>
            </p:cNvSpPr>
            <p:nvPr/>
          </p:nvSpPr>
          <p:spPr bwMode="auto">
            <a:xfrm>
              <a:off x="3874" y="340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0" name="Line 730"/>
            <p:cNvSpPr>
              <a:spLocks noChangeShapeType="1"/>
            </p:cNvSpPr>
            <p:nvPr/>
          </p:nvSpPr>
          <p:spPr bwMode="auto">
            <a:xfrm>
              <a:off x="378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1" name="Freeform 731"/>
            <p:cNvSpPr>
              <a:spLocks/>
            </p:cNvSpPr>
            <p:nvPr/>
          </p:nvSpPr>
          <p:spPr bwMode="auto">
            <a:xfrm>
              <a:off x="381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2" name="Line 732"/>
            <p:cNvSpPr>
              <a:spLocks noChangeShapeType="1"/>
            </p:cNvSpPr>
            <p:nvPr/>
          </p:nvSpPr>
          <p:spPr bwMode="auto">
            <a:xfrm>
              <a:off x="372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3" name="Freeform 733"/>
            <p:cNvSpPr>
              <a:spLocks/>
            </p:cNvSpPr>
            <p:nvPr/>
          </p:nvSpPr>
          <p:spPr bwMode="auto">
            <a:xfrm>
              <a:off x="374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4" name="Line 734"/>
            <p:cNvSpPr>
              <a:spLocks noChangeShapeType="1"/>
            </p:cNvSpPr>
            <p:nvPr/>
          </p:nvSpPr>
          <p:spPr bwMode="auto">
            <a:xfrm>
              <a:off x="365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5" name="Freeform 735"/>
            <p:cNvSpPr>
              <a:spLocks/>
            </p:cNvSpPr>
            <p:nvPr/>
          </p:nvSpPr>
          <p:spPr bwMode="auto">
            <a:xfrm>
              <a:off x="3674" y="340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6" name="Line 736"/>
            <p:cNvSpPr>
              <a:spLocks noChangeShapeType="1"/>
            </p:cNvSpPr>
            <p:nvPr/>
          </p:nvSpPr>
          <p:spPr bwMode="auto">
            <a:xfrm>
              <a:off x="3584" y="341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7" name="Freeform 737"/>
            <p:cNvSpPr>
              <a:spLocks/>
            </p:cNvSpPr>
            <p:nvPr/>
          </p:nvSpPr>
          <p:spPr bwMode="auto">
            <a:xfrm>
              <a:off x="3614" y="340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8" name="Line 738"/>
            <p:cNvSpPr>
              <a:spLocks noChangeShapeType="1"/>
            </p:cNvSpPr>
            <p:nvPr/>
          </p:nvSpPr>
          <p:spPr bwMode="auto">
            <a:xfrm>
              <a:off x="3594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69" name="Freeform 739"/>
            <p:cNvSpPr>
              <a:spLocks/>
            </p:cNvSpPr>
            <p:nvPr/>
          </p:nvSpPr>
          <p:spPr bwMode="auto">
            <a:xfrm>
              <a:off x="3614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0" name="Line 740"/>
            <p:cNvSpPr>
              <a:spLocks noChangeShapeType="1"/>
            </p:cNvSpPr>
            <p:nvPr/>
          </p:nvSpPr>
          <p:spPr bwMode="auto">
            <a:xfrm>
              <a:off x="365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1" name="Freeform 741"/>
            <p:cNvSpPr>
              <a:spLocks/>
            </p:cNvSpPr>
            <p:nvPr/>
          </p:nvSpPr>
          <p:spPr bwMode="auto">
            <a:xfrm>
              <a:off x="3674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2" name="Line 742"/>
            <p:cNvSpPr>
              <a:spLocks noChangeShapeType="1"/>
            </p:cNvSpPr>
            <p:nvPr/>
          </p:nvSpPr>
          <p:spPr bwMode="auto">
            <a:xfrm>
              <a:off x="371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3" name="Freeform 743"/>
            <p:cNvSpPr>
              <a:spLocks/>
            </p:cNvSpPr>
            <p:nvPr/>
          </p:nvSpPr>
          <p:spPr bwMode="auto">
            <a:xfrm>
              <a:off x="3744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4" name="Line 744"/>
            <p:cNvSpPr>
              <a:spLocks noChangeShapeType="1"/>
            </p:cNvSpPr>
            <p:nvPr/>
          </p:nvSpPr>
          <p:spPr bwMode="auto">
            <a:xfrm>
              <a:off x="378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5" name="Freeform 745"/>
            <p:cNvSpPr>
              <a:spLocks/>
            </p:cNvSpPr>
            <p:nvPr/>
          </p:nvSpPr>
          <p:spPr bwMode="auto">
            <a:xfrm>
              <a:off x="3804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6" name="Line 746"/>
            <p:cNvSpPr>
              <a:spLocks noChangeShapeType="1"/>
            </p:cNvSpPr>
            <p:nvPr/>
          </p:nvSpPr>
          <p:spPr bwMode="auto">
            <a:xfrm>
              <a:off x="384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7" name="Freeform 747"/>
            <p:cNvSpPr>
              <a:spLocks/>
            </p:cNvSpPr>
            <p:nvPr/>
          </p:nvSpPr>
          <p:spPr bwMode="auto">
            <a:xfrm>
              <a:off x="3874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8" name="Line 748"/>
            <p:cNvSpPr>
              <a:spLocks noChangeShapeType="1"/>
            </p:cNvSpPr>
            <p:nvPr/>
          </p:nvSpPr>
          <p:spPr bwMode="auto">
            <a:xfrm>
              <a:off x="391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79" name="Freeform 749"/>
            <p:cNvSpPr>
              <a:spLocks/>
            </p:cNvSpPr>
            <p:nvPr/>
          </p:nvSpPr>
          <p:spPr bwMode="auto">
            <a:xfrm>
              <a:off x="3934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0" name="Line 750"/>
            <p:cNvSpPr>
              <a:spLocks noChangeShapeType="1"/>
            </p:cNvSpPr>
            <p:nvPr/>
          </p:nvSpPr>
          <p:spPr bwMode="auto">
            <a:xfrm>
              <a:off x="3984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1" name="Freeform 751"/>
            <p:cNvSpPr>
              <a:spLocks/>
            </p:cNvSpPr>
            <p:nvPr/>
          </p:nvSpPr>
          <p:spPr bwMode="auto">
            <a:xfrm>
              <a:off x="4004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2" name="Line 752"/>
            <p:cNvSpPr>
              <a:spLocks noChangeShapeType="1"/>
            </p:cNvSpPr>
            <p:nvPr/>
          </p:nvSpPr>
          <p:spPr bwMode="auto">
            <a:xfrm>
              <a:off x="404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3" name="Freeform 753"/>
            <p:cNvSpPr>
              <a:spLocks/>
            </p:cNvSpPr>
            <p:nvPr/>
          </p:nvSpPr>
          <p:spPr bwMode="auto">
            <a:xfrm>
              <a:off x="4064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4" name="Line 754"/>
            <p:cNvSpPr>
              <a:spLocks noChangeShapeType="1"/>
            </p:cNvSpPr>
            <p:nvPr/>
          </p:nvSpPr>
          <p:spPr bwMode="auto">
            <a:xfrm>
              <a:off x="4114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5" name="Freeform 755"/>
            <p:cNvSpPr>
              <a:spLocks/>
            </p:cNvSpPr>
            <p:nvPr/>
          </p:nvSpPr>
          <p:spPr bwMode="auto">
            <a:xfrm>
              <a:off x="4134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6" name="Line 756"/>
            <p:cNvSpPr>
              <a:spLocks noChangeShapeType="1"/>
            </p:cNvSpPr>
            <p:nvPr/>
          </p:nvSpPr>
          <p:spPr bwMode="auto">
            <a:xfrm>
              <a:off x="4184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7" name="Freeform 757"/>
            <p:cNvSpPr>
              <a:spLocks/>
            </p:cNvSpPr>
            <p:nvPr/>
          </p:nvSpPr>
          <p:spPr bwMode="auto">
            <a:xfrm>
              <a:off x="4204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8" name="Line 758"/>
            <p:cNvSpPr>
              <a:spLocks noChangeShapeType="1"/>
            </p:cNvSpPr>
            <p:nvPr/>
          </p:nvSpPr>
          <p:spPr bwMode="auto">
            <a:xfrm>
              <a:off x="4244" y="3349"/>
              <a:ext cx="29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89" name="Freeform 759"/>
            <p:cNvSpPr>
              <a:spLocks/>
            </p:cNvSpPr>
            <p:nvPr/>
          </p:nvSpPr>
          <p:spPr bwMode="auto">
            <a:xfrm>
              <a:off x="4264" y="3349"/>
              <a:ext cx="29" cy="20"/>
            </a:xfrm>
            <a:custGeom>
              <a:avLst/>
              <a:gdLst>
                <a:gd name="T0" fmla="*/ 0 w 29"/>
                <a:gd name="T1" fmla="*/ 10 h 20"/>
                <a:gd name="T2" fmla="*/ 9 w 29"/>
                <a:gd name="T3" fmla="*/ 0 h 20"/>
                <a:gd name="T4" fmla="*/ 29 w 29"/>
                <a:gd name="T5" fmla="*/ 20 h 20"/>
                <a:gd name="T6" fmla="*/ 0 w 29"/>
                <a:gd name="T7" fmla="*/ 20 h 20"/>
                <a:gd name="T8" fmla="*/ 0 w 29"/>
                <a:gd name="T9" fmla="*/ 10 h 20"/>
                <a:gd name="T10" fmla="*/ 0 w 29"/>
                <a:gd name="T11" fmla="*/ 10 h 20"/>
                <a:gd name="T12" fmla="*/ 0 w 29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0" y="10"/>
                  </a:moveTo>
                  <a:lnTo>
                    <a:pt x="9" y="0"/>
                  </a:lnTo>
                  <a:lnTo>
                    <a:pt x="29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0" name="Line 760"/>
            <p:cNvSpPr>
              <a:spLocks noChangeShapeType="1"/>
            </p:cNvSpPr>
            <p:nvPr/>
          </p:nvSpPr>
          <p:spPr bwMode="auto">
            <a:xfrm>
              <a:off x="430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1" name="Freeform 761"/>
            <p:cNvSpPr>
              <a:spLocks/>
            </p:cNvSpPr>
            <p:nvPr/>
          </p:nvSpPr>
          <p:spPr bwMode="auto">
            <a:xfrm>
              <a:off x="4323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2" name="Line 762"/>
            <p:cNvSpPr>
              <a:spLocks noChangeShapeType="1"/>
            </p:cNvSpPr>
            <p:nvPr/>
          </p:nvSpPr>
          <p:spPr bwMode="auto">
            <a:xfrm>
              <a:off x="437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3" name="Freeform 763"/>
            <p:cNvSpPr>
              <a:spLocks/>
            </p:cNvSpPr>
            <p:nvPr/>
          </p:nvSpPr>
          <p:spPr bwMode="auto">
            <a:xfrm>
              <a:off x="4393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4" name="Line 764"/>
            <p:cNvSpPr>
              <a:spLocks noChangeShapeType="1"/>
            </p:cNvSpPr>
            <p:nvPr/>
          </p:nvSpPr>
          <p:spPr bwMode="auto">
            <a:xfrm>
              <a:off x="4443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5" name="Freeform 765"/>
            <p:cNvSpPr>
              <a:spLocks/>
            </p:cNvSpPr>
            <p:nvPr/>
          </p:nvSpPr>
          <p:spPr bwMode="auto">
            <a:xfrm>
              <a:off x="4463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6" name="Line 766"/>
            <p:cNvSpPr>
              <a:spLocks noChangeShapeType="1"/>
            </p:cNvSpPr>
            <p:nvPr/>
          </p:nvSpPr>
          <p:spPr bwMode="auto">
            <a:xfrm>
              <a:off x="450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7" name="Freeform 767"/>
            <p:cNvSpPr>
              <a:spLocks/>
            </p:cNvSpPr>
            <p:nvPr/>
          </p:nvSpPr>
          <p:spPr bwMode="auto">
            <a:xfrm>
              <a:off x="4523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8" name="Line 768"/>
            <p:cNvSpPr>
              <a:spLocks noChangeShapeType="1"/>
            </p:cNvSpPr>
            <p:nvPr/>
          </p:nvSpPr>
          <p:spPr bwMode="auto">
            <a:xfrm>
              <a:off x="4573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399" name="Freeform 769"/>
            <p:cNvSpPr>
              <a:spLocks/>
            </p:cNvSpPr>
            <p:nvPr/>
          </p:nvSpPr>
          <p:spPr bwMode="auto">
            <a:xfrm>
              <a:off x="4593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0" name="Line 770"/>
            <p:cNvSpPr>
              <a:spLocks noChangeShapeType="1"/>
            </p:cNvSpPr>
            <p:nvPr/>
          </p:nvSpPr>
          <p:spPr bwMode="auto">
            <a:xfrm>
              <a:off x="463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1" name="Freeform 771"/>
            <p:cNvSpPr>
              <a:spLocks/>
            </p:cNvSpPr>
            <p:nvPr/>
          </p:nvSpPr>
          <p:spPr bwMode="auto">
            <a:xfrm>
              <a:off x="4653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2" name="Line 772"/>
            <p:cNvSpPr>
              <a:spLocks noChangeShapeType="1"/>
            </p:cNvSpPr>
            <p:nvPr/>
          </p:nvSpPr>
          <p:spPr bwMode="auto">
            <a:xfrm>
              <a:off x="4703" y="3349"/>
              <a:ext cx="2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3" name="Freeform 773"/>
            <p:cNvSpPr>
              <a:spLocks/>
            </p:cNvSpPr>
            <p:nvPr/>
          </p:nvSpPr>
          <p:spPr bwMode="auto">
            <a:xfrm>
              <a:off x="4723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4" name="Line 774"/>
            <p:cNvSpPr>
              <a:spLocks noChangeShapeType="1"/>
            </p:cNvSpPr>
            <p:nvPr/>
          </p:nvSpPr>
          <p:spPr bwMode="auto">
            <a:xfrm>
              <a:off x="476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5" name="Freeform 775"/>
            <p:cNvSpPr>
              <a:spLocks/>
            </p:cNvSpPr>
            <p:nvPr/>
          </p:nvSpPr>
          <p:spPr bwMode="auto">
            <a:xfrm>
              <a:off x="4783" y="3349"/>
              <a:ext cx="30" cy="20"/>
            </a:xfrm>
            <a:custGeom>
              <a:avLst/>
              <a:gdLst>
                <a:gd name="T0" fmla="*/ 1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10 w 30"/>
                <a:gd name="T9" fmla="*/ 10 h 20"/>
                <a:gd name="T10" fmla="*/ 10 w 30"/>
                <a:gd name="T11" fmla="*/ 10 h 20"/>
                <a:gd name="T12" fmla="*/ 1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6" name="Line 776"/>
            <p:cNvSpPr>
              <a:spLocks noChangeShapeType="1"/>
            </p:cNvSpPr>
            <p:nvPr/>
          </p:nvSpPr>
          <p:spPr bwMode="auto">
            <a:xfrm>
              <a:off x="483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7" name="Freeform 777"/>
            <p:cNvSpPr>
              <a:spLocks/>
            </p:cNvSpPr>
            <p:nvPr/>
          </p:nvSpPr>
          <p:spPr bwMode="auto">
            <a:xfrm>
              <a:off x="4853" y="3349"/>
              <a:ext cx="30" cy="20"/>
            </a:xfrm>
            <a:custGeom>
              <a:avLst/>
              <a:gdLst>
                <a:gd name="T0" fmla="*/ 0 w 30"/>
                <a:gd name="T1" fmla="*/ 1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20 h 20"/>
                <a:gd name="T8" fmla="*/ 0 w 30"/>
                <a:gd name="T9" fmla="*/ 10 h 20"/>
                <a:gd name="T10" fmla="*/ 0 w 30"/>
                <a:gd name="T11" fmla="*/ 10 h 20"/>
                <a:gd name="T12" fmla="*/ 0 w 3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1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8" name="Line 778"/>
            <p:cNvSpPr>
              <a:spLocks noChangeShapeType="1"/>
            </p:cNvSpPr>
            <p:nvPr/>
          </p:nvSpPr>
          <p:spPr bwMode="auto">
            <a:xfrm>
              <a:off x="4893" y="3349"/>
              <a:ext cx="30" cy="1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09" name="Freeform 779"/>
            <p:cNvSpPr>
              <a:spLocks/>
            </p:cNvSpPr>
            <p:nvPr/>
          </p:nvSpPr>
          <p:spPr bwMode="auto">
            <a:xfrm>
              <a:off x="4923" y="3349"/>
              <a:ext cx="20" cy="20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10 h 20"/>
                <a:gd name="T10" fmla="*/ 0 w 20"/>
                <a:gd name="T11" fmla="*/ 10 h 20"/>
                <a:gd name="T12" fmla="*/ 0 w 20"/>
                <a:gd name="T13" fmla="*/ 1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0" name="Line 780"/>
            <p:cNvSpPr>
              <a:spLocks noChangeShapeType="1"/>
            </p:cNvSpPr>
            <p:nvPr/>
          </p:nvSpPr>
          <p:spPr bwMode="auto">
            <a:xfrm>
              <a:off x="358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1" name="Freeform 781"/>
            <p:cNvSpPr>
              <a:spLocks/>
            </p:cNvSpPr>
            <p:nvPr/>
          </p:nvSpPr>
          <p:spPr bwMode="auto">
            <a:xfrm>
              <a:off x="3614" y="3289"/>
              <a:ext cx="20" cy="2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10 h 20"/>
                <a:gd name="T8" fmla="*/ 0 w 20"/>
                <a:gd name="T9" fmla="*/ 0 h 20"/>
                <a:gd name="T10" fmla="*/ 0 w 20"/>
                <a:gd name="T11" fmla="*/ 0 h 20"/>
                <a:gd name="T12" fmla="*/ 0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2" name="Line 782"/>
            <p:cNvSpPr>
              <a:spLocks noChangeShapeType="1"/>
            </p:cNvSpPr>
            <p:nvPr/>
          </p:nvSpPr>
          <p:spPr bwMode="auto">
            <a:xfrm>
              <a:off x="365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3" name="Freeform 783"/>
            <p:cNvSpPr>
              <a:spLocks/>
            </p:cNvSpPr>
            <p:nvPr/>
          </p:nvSpPr>
          <p:spPr bwMode="auto">
            <a:xfrm>
              <a:off x="3674" y="3289"/>
              <a:ext cx="30" cy="20"/>
            </a:xfrm>
            <a:custGeom>
              <a:avLst/>
              <a:gdLst>
                <a:gd name="T0" fmla="*/ 1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10 w 30"/>
                <a:gd name="T9" fmla="*/ 0 h 20"/>
                <a:gd name="T10" fmla="*/ 10 w 30"/>
                <a:gd name="T11" fmla="*/ 0 h 20"/>
                <a:gd name="T12" fmla="*/ 1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4" name="Line 784"/>
            <p:cNvSpPr>
              <a:spLocks noChangeShapeType="1"/>
            </p:cNvSpPr>
            <p:nvPr/>
          </p:nvSpPr>
          <p:spPr bwMode="auto">
            <a:xfrm>
              <a:off x="372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5" name="Freeform 785"/>
            <p:cNvSpPr>
              <a:spLocks/>
            </p:cNvSpPr>
            <p:nvPr/>
          </p:nvSpPr>
          <p:spPr bwMode="auto">
            <a:xfrm>
              <a:off x="3744" y="3289"/>
              <a:ext cx="30" cy="20"/>
            </a:xfrm>
            <a:custGeom>
              <a:avLst/>
              <a:gdLst>
                <a:gd name="T0" fmla="*/ 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0 w 30"/>
                <a:gd name="T9" fmla="*/ 0 h 20"/>
                <a:gd name="T10" fmla="*/ 0 w 30"/>
                <a:gd name="T11" fmla="*/ 0 h 20"/>
                <a:gd name="T12" fmla="*/ 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6" name="Line 786"/>
            <p:cNvSpPr>
              <a:spLocks noChangeShapeType="1"/>
            </p:cNvSpPr>
            <p:nvPr/>
          </p:nvSpPr>
          <p:spPr bwMode="auto">
            <a:xfrm>
              <a:off x="378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7" name="Freeform 787"/>
            <p:cNvSpPr>
              <a:spLocks/>
            </p:cNvSpPr>
            <p:nvPr/>
          </p:nvSpPr>
          <p:spPr bwMode="auto">
            <a:xfrm>
              <a:off x="3804" y="3289"/>
              <a:ext cx="30" cy="20"/>
            </a:xfrm>
            <a:custGeom>
              <a:avLst/>
              <a:gdLst>
                <a:gd name="T0" fmla="*/ 1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10 w 30"/>
                <a:gd name="T9" fmla="*/ 0 h 20"/>
                <a:gd name="T10" fmla="*/ 10 w 30"/>
                <a:gd name="T11" fmla="*/ 0 h 20"/>
                <a:gd name="T12" fmla="*/ 1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8" name="Line 788"/>
            <p:cNvSpPr>
              <a:spLocks noChangeShapeType="1"/>
            </p:cNvSpPr>
            <p:nvPr/>
          </p:nvSpPr>
          <p:spPr bwMode="auto">
            <a:xfrm>
              <a:off x="3854" y="3279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19" name="Freeform 789"/>
            <p:cNvSpPr>
              <a:spLocks/>
            </p:cNvSpPr>
            <p:nvPr/>
          </p:nvSpPr>
          <p:spPr bwMode="auto">
            <a:xfrm>
              <a:off x="3874" y="3289"/>
              <a:ext cx="30" cy="20"/>
            </a:xfrm>
            <a:custGeom>
              <a:avLst/>
              <a:gdLst>
                <a:gd name="T0" fmla="*/ 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0 w 30"/>
                <a:gd name="T9" fmla="*/ 0 h 20"/>
                <a:gd name="T10" fmla="*/ 0 w 30"/>
                <a:gd name="T11" fmla="*/ 0 h 20"/>
                <a:gd name="T12" fmla="*/ 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0" name="Line 790"/>
            <p:cNvSpPr>
              <a:spLocks noChangeShapeType="1"/>
            </p:cNvSpPr>
            <p:nvPr/>
          </p:nvSpPr>
          <p:spPr bwMode="auto">
            <a:xfrm>
              <a:off x="391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1" name="Freeform 791"/>
            <p:cNvSpPr>
              <a:spLocks/>
            </p:cNvSpPr>
            <p:nvPr/>
          </p:nvSpPr>
          <p:spPr bwMode="auto">
            <a:xfrm>
              <a:off x="3934" y="3289"/>
              <a:ext cx="30" cy="20"/>
            </a:xfrm>
            <a:custGeom>
              <a:avLst/>
              <a:gdLst>
                <a:gd name="T0" fmla="*/ 1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10 w 30"/>
                <a:gd name="T9" fmla="*/ 0 h 20"/>
                <a:gd name="T10" fmla="*/ 10 w 30"/>
                <a:gd name="T11" fmla="*/ 0 h 20"/>
                <a:gd name="T12" fmla="*/ 1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2" name="Line 792"/>
            <p:cNvSpPr>
              <a:spLocks noChangeShapeType="1"/>
            </p:cNvSpPr>
            <p:nvPr/>
          </p:nvSpPr>
          <p:spPr bwMode="auto">
            <a:xfrm>
              <a:off x="3984" y="3279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3" name="Freeform 793"/>
            <p:cNvSpPr>
              <a:spLocks/>
            </p:cNvSpPr>
            <p:nvPr/>
          </p:nvSpPr>
          <p:spPr bwMode="auto">
            <a:xfrm>
              <a:off x="4004" y="3289"/>
              <a:ext cx="20" cy="20"/>
            </a:xfrm>
            <a:custGeom>
              <a:avLst/>
              <a:gdLst>
                <a:gd name="T0" fmla="*/ 0 w 20"/>
                <a:gd name="T1" fmla="*/ 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10 h 20"/>
                <a:gd name="T8" fmla="*/ 0 w 20"/>
                <a:gd name="T9" fmla="*/ 0 h 20"/>
                <a:gd name="T10" fmla="*/ 0 w 20"/>
                <a:gd name="T11" fmla="*/ 0 h 20"/>
                <a:gd name="T12" fmla="*/ 0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4" name="Line 794"/>
            <p:cNvSpPr>
              <a:spLocks noChangeShapeType="1"/>
            </p:cNvSpPr>
            <p:nvPr/>
          </p:nvSpPr>
          <p:spPr bwMode="auto">
            <a:xfrm>
              <a:off x="404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5" name="Freeform 795"/>
            <p:cNvSpPr>
              <a:spLocks/>
            </p:cNvSpPr>
            <p:nvPr/>
          </p:nvSpPr>
          <p:spPr bwMode="auto">
            <a:xfrm>
              <a:off x="4064" y="3289"/>
              <a:ext cx="30" cy="20"/>
            </a:xfrm>
            <a:custGeom>
              <a:avLst/>
              <a:gdLst>
                <a:gd name="T0" fmla="*/ 1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10 w 30"/>
                <a:gd name="T9" fmla="*/ 0 h 20"/>
                <a:gd name="T10" fmla="*/ 10 w 30"/>
                <a:gd name="T11" fmla="*/ 0 h 20"/>
                <a:gd name="T12" fmla="*/ 1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1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6" name="Line 796"/>
            <p:cNvSpPr>
              <a:spLocks noChangeShapeType="1"/>
            </p:cNvSpPr>
            <p:nvPr/>
          </p:nvSpPr>
          <p:spPr bwMode="auto">
            <a:xfrm>
              <a:off x="4114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7" name="Freeform 797"/>
            <p:cNvSpPr>
              <a:spLocks/>
            </p:cNvSpPr>
            <p:nvPr/>
          </p:nvSpPr>
          <p:spPr bwMode="auto">
            <a:xfrm>
              <a:off x="4134" y="3289"/>
              <a:ext cx="30" cy="20"/>
            </a:xfrm>
            <a:custGeom>
              <a:avLst/>
              <a:gdLst>
                <a:gd name="T0" fmla="*/ 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0 w 30"/>
                <a:gd name="T9" fmla="*/ 0 h 20"/>
                <a:gd name="T10" fmla="*/ 0 w 30"/>
                <a:gd name="T11" fmla="*/ 0 h 20"/>
                <a:gd name="T12" fmla="*/ 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8" name="Line 798"/>
            <p:cNvSpPr>
              <a:spLocks noChangeShapeType="1"/>
            </p:cNvSpPr>
            <p:nvPr/>
          </p:nvSpPr>
          <p:spPr bwMode="auto">
            <a:xfrm>
              <a:off x="4184" y="3279"/>
              <a:ext cx="2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29" name="Freeform 799"/>
            <p:cNvSpPr>
              <a:spLocks/>
            </p:cNvSpPr>
            <p:nvPr/>
          </p:nvSpPr>
          <p:spPr bwMode="auto">
            <a:xfrm>
              <a:off x="4204" y="3289"/>
              <a:ext cx="30" cy="20"/>
            </a:xfrm>
            <a:custGeom>
              <a:avLst/>
              <a:gdLst>
                <a:gd name="T0" fmla="*/ 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0 w 30"/>
                <a:gd name="T9" fmla="*/ 0 h 20"/>
                <a:gd name="T10" fmla="*/ 0 w 30"/>
                <a:gd name="T11" fmla="*/ 0 h 20"/>
                <a:gd name="T12" fmla="*/ 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0" name="Line 800"/>
            <p:cNvSpPr>
              <a:spLocks noChangeShapeType="1"/>
            </p:cNvSpPr>
            <p:nvPr/>
          </p:nvSpPr>
          <p:spPr bwMode="auto">
            <a:xfrm>
              <a:off x="4244" y="3279"/>
              <a:ext cx="29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1" name="Freeform 801"/>
            <p:cNvSpPr>
              <a:spLocks/>
            </p:cNvSpPr>
            <p:nvPr/>
          </p:nvSpPr>
          <p:spPr bwMode="auto">
            <a:xfrm>
              <a:off x="4264" y="3289"/>
              <a:ext cx="29" cy="20"/>
            </a:xfrm>
            <a:custGeom>
              <a:avLst/>
              <a:gdLst>
                <a:gd name="T0" fmla="*/ 9 w 29"/>
                <a:gd name="T1" fmla="*/ 0 h 20"/>
                <a:gd name="T2" fmla="*/ 9 w 29"/>
                <a:gd name="T3" fmla="*/ 0 h 20"/>
                <a:gd name="T4" fmla="*/ 29 w 29"/>
                <a:gd name="T5" fmla="*/ 20 h 20"/>
                <a:gd name="T6" fmla="*/ 0 w 29"/>
                <a:gd name="T7" fmla="*/ 10 h 20"/>
                <a:gd name="T8" fmla="*/ 9 w 29"/>
                <a:gd name="T9" fmla="*/ 0 h 20"/>
                <a:gd name="T10" fmla="*/ 9 w 29"/>
                <a:gd name="T11" fmla="*/ 0 h 20"/>
                <a:gd name="T12" fmla="*/ 9 w 29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0">
                  <a:moveTo>
                    <a:pt x="9" y="0"/>
                  </a:moveTo>
                  <a:lnTo>
                    <a:pt x="9" y="0"/>
                  </a:lnTo>
                  <a:lnTo>
                    <a:pt x="29" y="20"/>
                  </a:lnTo>
                  <a:lnTo>
                    <a:pt x="0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2" name="Line 802"/>
            <p:cNvSpPr>
              <a:spLocks noChangeShapeType="1"/>
            </p:cNvSpPr>
            <p:nvPr/>
          </p:nvSpPr>
          <p:spPr bwMode="auto">
            <a:xfrm>
              <a:off x="4303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3" name="Freeform 803"/>
            <p:cNvSpPr>
              <a:spLocks/>
            </p:cNvSpPr>
            <p:nvPr/>
          </p:nvSpPr>
          <p:spPr bwMode="auto">
            <a:xfrm>
              <a:off x="4333" y="3289"/>
              <a:ext cx="20" cy="20"/>
            </a:xfrm>
            <a:custGeom>
              <a:avLst/>
              <a:gdLst>
                <a:gd name="T0" fmla="*/ 0 w 20"/>
                <a:gd name="T1" fmla="*/ 0 h 20"/>
                <a:gd name="T2" fmla="*/ 10 w 20"/>
                <a:gd name="T3" fmla="*/ 0 h 20"/>
                <a:gd name="T4" fmla="*/ 20 w 20"/>
                <a:gd name="T5" fmla="*/ 20 h 20"/>
                <a:gd name="T6" fmla="*/ 0 w 20"/>
                <a:gd name="T7" fmla="*/ 10 h 20"/>
                <a:gd name="T8" fmla="*/ 0 w 20"/>
                <a:gd name="T9" fmla="*/ 0 h 20"/>
                <a:gd name="T10" fmla="*/ 0 w 20"/>
                <a:gd name="T11" fmla="*/ 0 h 20"/>
                <a:gd name="T12" fmla="*/ 0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10" y="0"/>
                  </a:lnTo>
                  <a:lnTo>
                    <a:pt x="2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4" name="Line 804"/>
            <p:cNvSpPr>
              <a:spLocks noChangeShapeType="1"/>
            </p:cNvSpPr>
            <p:nvPr/>
          </p:nvSpPr>
          <p:spPr bwMode="auto">
            <a:xfrm>
              <a:off x="4373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5" name="Freeform 805"/>
            <p:cNvSpPr>
              <a:spLocks/>
            </p:cNvSpPr>
            <p:nvPr/>
          </p:nvSpPr>
          <p:spPr bwMode="auto">
            <a:xfrm>
              <a:off x="4393" y="3289"/>
              <a:ext cx="30" cy="20"/>
            </a:xfrm>
            <a:custGeom>
              <a:avLst/>
              <a:gdLst>
                <a:gd name="T0" fmla="*/ 0 w 30"/>
                <a:gd name="T1" fmla="*/ 0 h 20"/>
                <a:gd name="T2" fmla="*/ 10 w 30"/>
                <a:gd name="T3" fmla="*/ 0 h 20"/>
                <a:gd name="T4" fmla="*/ 30 w 30"/>
                <a:gd name="T5" fmla="*/ 20 h 20"/>
                <a:gd name="T6" fmla="*/ 0 w 30"/>
                <a:gd name="T7" fmla="*/ 10 h 20"/>
                <a:gd name="T8" fmla="*/ 0 w 30"/>
                <a:gd name="T9" fmla="*/ 0 h 20"/>
                <a:gd name="T10" fmla="*/ 0 w 30"/>
                <a:gd name="T11" fmla="*/ 0 h 20"/>
                <a:gd name="T12" fmla="*/ 0 w 3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0" y="0"/>
                  </a:lnTo>
                  <a:lnTo>
                    <a:pt x="30" y="2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436" name="Line 806"/>
            <p:cNvSpPr>
              <a:spLocks noChangeShapeType="1"/>
            </p:cNvSpPr>
            <p:nvPr/>
          </p:nvSpPr>
          <p:spPr bwMode="auto">
            <a:xfrm>
              <a:off x="4433" y="3279"/>
              <a:ext cx="30" cy="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38096" name="Freeform 807"/>
          <p:cNvSpPr>
            <a:spLocks/>
          </p:cNvSpPr>
          <p:nvPr/>
        </p:nvSpPr>
        <p:spPr bwMode="auto">
          <a:xfrm>
            <a:off x="7069138" y="52927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97" name="Line 808"/>
          <p:cNvSpPr>
            <a:spLocks noChangeShapeType="1"/>
          </p:cNvSpPr>
          <p:nvPr/>
        </p:nvSpPr>
        <p:spPr bwMode="auto">
          <a:xfrm>
            <a:off x="7148513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098" name="Freeform 809"/>
          <p:cNvSpPr>
            <a:spLocks/>
          </p:cNvSpPr>
          <p:nvPr/>
        </p:nvSpPr>
        <p:spPr bwMode="auto">
          <a:xfrm>
            <a:off x="7180263" y="52927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099" name="Line 810"/>
          <p:cNvSpPr>
            <a:spLocks noChangeShapeType="1"/>
          </p:cNvSpPr>
          <p:nvPr/>
        </p:nvSpPr>
        <p:spPr bwMode="auto">
          <a:xfrm>
            <a:off x="7243763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00" name="Freeform 811"/>
          <p:cNvSpPr>
            <a:spLocks/>
          </p:cNvSpPr>
          <p:nvPr/>
        </p:nvSpPr>
        <p:spPr bwMode="auto">
          <a:xfrm>
            <a:off x="7291388" y="52927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01" name="Line 812"/>
          <p:cNvSpPr>
            <a:spLocks noChangeShapeType="1"/>
          </p:cNvSpPr>
          <p:nvPr/>
        </p:nvSpPr>
        <p:spPr bwMode="auto">
          <a:xfrm>
            <a:off x="7354888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02" name="Freeform 813"/>
          <p:cNvSpPr>
            <a:spLocks/>
          </p:cNvSpPr>
          <p:nvPr/>
        </p:nvSpPr>
        <p:spPr bwMode="auto">
          <a:xfrm>
            <a:off x="7386638" y="52927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03" name="Line 814"/>
          <p:cNvSpPr>
            <a:spLocks noChangeShapeType="1"/>
          </p:cNvSpPr>
          <p:nvPr/>
        </p:nvSpPr>
        <p:spPr bwMode="auto">
          <a:xfrm>
            <a:off x="7466013" y="52768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04" name="Freeform 815"/>
          <p:cNvSpPr>
            <a:spLocks/>
          </p:cNvSpPr>
          <p:nvPr/>
        </p:nvSpPr>
        <p:spPr bwMode="auto">
          <a:xfrm>
            <a:off x="7497763" y="52927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05" name="Line 816"/>
          <p:cNvSpPr>
            <a:spLocks noChangeShapeType="1"/>
          </p:cNvSpPr>
          <p:nvPr/>
        </p:nvSpPr>
        <p:spPr bwMode="auto">
          <a:xfrm>
            <a:off x="7561263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06" name="Freeform 817"/>
          <p:cNvSpPr>
            <a:spLocks/>
          </p:cNvSpPr>
          <p:nvPr/>
        </p:nvSpPr>
        <p:spPr bwMode="auto">
          <a:xfrm>
            <a:off x="7593013" y="52927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07" name="Line 818"/>
          <p:cNvSpPr>
            <a:spLocks noChangeShapeType="1"/>
          </p:cNvSpPr>
          <p:nvPr/>
        </p:nvSpPr>
        <p:spPr bwMode="auto">
          <a:xfrm>
            <a:off x="7656513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08" name="Freeform 819"/>
          <p:cNvSpPr>
            <a:spLocks/>
          </p:cNvSpPr>
          <p:nvPr/>
        </p:nvSpPr>
        <p:spPr bwMode="auto">
          <a:xfrm>
            <a:off x="7704138" y="52927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09" name="Line 820"/>
          <p:cNvSpPr>
            <a:spLocks noChangeShapeType="1"/>
          </p:cNvSpPr>
          <p:nvPr/>
        </p:nvSpPr>
        <p:spPr bwMode="auto">
          <a:xfrm>
            <a:off x="7767638" y="52768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10" name="Freeform 821"/>
          <p:cNvSpPr>
            <a:spLocks/>
          </p:cNvSpPr>
          <p:nvPr/>
        </p:nvSpPr>
        <p:spPr bwMode="auto">
          <a:xfrm>
            <a:off x="7799388" y="52927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11" name="Line 822"/>
          <p:cNvSpPr>
            <a:spLocks noChangeShapeType="1"/>
          </p:cNvSpPr>
          <p:nvPr/>
        </p:nvSpPr>
        <p:spPr bwMode="auto">
          <a:xfrm>
            <a:off x="5705475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12" name="Freeform 823"/>
          <p:cNvSpPr>
            <a:spLocks/>
          </p:cNvSpPr>
          <p:nvPr/>
        </p:nvSpPr>
        <p:spPr bwMode="auto">
          <a:xfrm>
            <a:off x="5721350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13" name="Line 824"/>
          <p:cNvSpPr>
            <a:spLocks noChangeShapeType="1"/>
          </p:cNvSpPr>
          <p:nvPr/>
        </p:nvSpPr>
        <p:spPr bwMode="auto">
          <a:xfrm>
            <a:off x="5800725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14" name="Freeform 825"/>
          <p:cNvSpPr>
            <a:spLocks/>
          </p:cNvSpPr>
          <p:nvPr/>
        </p:nvSpPr>
        <p:spPr bwMode="auto">
          <a:xfrm>
            <a:off x="5832475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15" name="Line 826"/>
          <p:cNvSpPr>
            <a:spLocks noChangeShapeType="1"/>
          </p:cNvSpPr>
          <p:nvPr/>
        </p:nvSpPr>
        <p:spPr bwMode="auto">
          <a:xfrm>
            <a:off x="5911850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16" name="Freeform 827"/>
          <p:cNvSpPr>
            <a:spLocks/>
          </p:cNvSpPr>
          <p:nvPr/>
        </p:nvSpPr>
        <p:spPr bwMode="auto">
          <a:xfrm>
            <a:off x="5927725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17" name="Line 828"/>
          <p:cNvSpPr>
            <a:spLocks noChangeShapeType="1"/>
          </p:cNvSpPr>
          <p:nvPr/>
        </p:nvSpPr>
        <p:spPr bwMode="auto">
          <a:xfrm>
            <a:off x="6007100" y="5165725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18" name="Freeform 829"/>
          <p:cNvSpPr>
            <a:spLocks/>
          </p:cNvSpPr>
          <p:nvPr/>
        </p:nvSpPr>
        <p:spPr bwMode="auto">
          <a:xfrm>
            <a:off x="6038850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19" name="Line 830"/>
          <p:cNvSpPr>
            <a:spLocks noChangeShapeType="1"/>
          </p:cNvSpPr>
          <p:nvPr/>
        </p:nvSpPr>
        <p:spPr bwMode="auto">
          <a:xfrm>
            <a:off x="6118225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20" name="Freeform 831"/>
          <p:cNvSpPr>
            <a:spLocks/>
          </p:cNvSpPr>
          <p:nvPr/>
        </p:nvSpPr>
        <p:spPr bwMode="auto">
          <a:xfrm>
            <a:off x="6134100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21" name="Line 832"/>
          <p:cNvSpPr>
            <a:spLocks noChangeShapeType="1"/>
          </p:cNvSpPr>
          <p:nvPr/>
        </p:nvSpPr>
        <p:spPr bwMode="auto">
          <a:xfrm>
            <a:off x="6229350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22" name="Freeform 833"/>
          <p:cNvSpPr>
            <a:spLocks/>
          </p:cNvSpPr>
          <p:nvPr/>
        </p:nvSpPr>
        <p:spPr bwMode="auto">
          <a:xfrm>
            <a:off x="6245225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23" name="Line 834"/>
          <p:cNvSpPr>
            <a:spLocks noChangeShapeType="1"/>
          </p:cNvSpPr>
          <p:nvPr/>
        </p:nvSpPr>
        <p:spPr bwMode="auto">
          <a:xfrm>
            <a:off x="6324600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24" name="Freeform 835"/>
          <p:cNvSpPr>
            <a:spLocks/>
          </p:cNvSpPr>
          <p:nvPr/>
        </p:nvSpPr>
        <p:spPr bwMode="auto">
          <a:xfrm>
            <a:off x="6340475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25" name="Line 836"/>
          <p:cNvSpPr>
            <a:spLocks noChangeShapeType="1"/>
          </p:cNvSpPr>
          <p:nvPr/>
        </p:nvSpPr>
        <p:spPr bwMode="auto">
          <a:xfrm>
            <a:off x="6435725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26" name="Freeform 837"/>
          <p:cNvSpPr>
            <a:spLocks/>
          </p:cNvSpPr>
          <p:nvPr/>
        </p:nvSpPr>
        <p:spPr bwMode="auto">
          <a:xfrm>
            <a:off x="6451600" y="5181600"/>
            <a:ext cx="31750" cy="47625"/>
          </a:xfrm>
          <a:custGeom>
            <a:avLst/>
            <a:gdLst>
              <a:gd name="T0" fmla="*/ 15875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15875 w 20"/>
              <a:gd name="T9" fmla="*/ 15875 h 30"/>
              <a:gd name="T10" fmla="*/ 15875 w 20"/>
              <a:gd name="T11" fmla="*/ 15875 h 30"/>
              <a:gd name="T12" fmla="*/ 15875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1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27" name="Line 838"/>
          <p:cNvSpPr>
            <a:spLocks noChangeShapeType="1"/>
          </p:cNvSpPr>
          <p:nvPr/>
        </p:nvSpPr>
        <p:spPr bwMode="auto">
          <a:xfrm>
            <a:off x="6530975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28" name="Freeform 839"/>
          <p:cNvSpPr>
            <a:spLocks/>
          </p:cNvSpPr>
          <p:nvPr/>
        </p:nvSpPr>
        <p:spPr bwMode="auto">
          <a:xfrm>
            <a:off x="6546850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29" name="Line 840"/>
          <p:cNvSpPr>
            <a:spLocks noChangeShapeType="1"/>
          </p:cNvSpPr>
          <p:nvPr/>
        </p:nvSpPr>
        <p:spPr bwMode="auto">
          <a:xfrm>
            <a:off x="6642100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30" name="Freeform 841"/>
          <p:cNvSpPr>
            <a:spLocks/>
          </p:cNvSpPr>
          <p:nvPr/>
        </p:nvSpPr>
        <p:spPr bwMode="auto">
          <a:xfrm>
            <a:off x="6657975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31" name="Line 842"/>
          <p:cNvSpPr>
            <a:spLocks noChangeShapeType="1"/>
          </p:cNvSpPr>
          <p:nvPr/>
        </p:nvSpPr>
        <p:spPr bwMode="auto">
          <a:xfrm>
            <a:off x="6737350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32" name="Freeform 843"/>
          <p:cNvSpPr>
            <a:spLocks/>
          </p:cNvSpPr>
          <p:nvPr/>
        </p:nvSpPr>
        <p:spPr bwMode="auto">
          <a:xfrm>
            <a:off x="6753225" y="5181600"/>
            <a:ext cx="46038" cy="47625"/>
          </a:xfrm>
          <a:custGeom>
            <a:avLst/>
            <a:gdLst>
              <a:gd name="T0" fmla="*/ 15875 w 29"/>
              <a:gd name="T1" fmla="*/ 15875 h 30"/>
              <a:gd name="T2" fmla="*/ 30163 w 29"/>
              <a:gd name="T3" fmla="*/ 0 h 30"/>
              <a:gd name="T4" fmla="*/ 46038 w 29"/>
              <a:gd name="T5" fmla="*/ 47625 h 30"/>
              <a:gd name="T6" fmla="*/ 0 w 29"/>
              <a:gd name="T7" fmla="*/ 31750 h 30"/>
              <a:gd name="T8" fmla="*/ 15875 w 29"/>
              <a:gd name="T9" fmla="*/ 15875 h 30"/>
              <a:gd name="T10" fmla="*/ 15875 w 29"/>
              <a:gd name="T11" fmla="*/ 15875 h 30"/>
              <a:gd name="T12" fmla="*/ 15875 w 29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" h="30">
                <a:moveTo>
                  <a:pt x="10" y="10"/>
                </a:moveTo>
                <a:lnTo>
                  <a:pt x="19" y="0"/>
                </a:lnTo>
                <a:lnTo>
                  <a:pt x="29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33" name="Line 844"/>
          <p:cNvSpPr>
            <a:spLocks noChangeShapeType="1"/>
          </p:cNvSpPr>
          <p:nvPr/>
        </p:nvSpPr>
        <p:spPr bwMode="auto">
          <a:xfrm>
            <a:off x="684688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34" name="Freeform 845"/>
          <p:cNvSpPr>
            <a:spLocks/>
          </p:cNvSpPr>
          <p:nvPr/>
        </p:nvSpPr>
        <p:spPr bwMode="auto">
          <a:xfrm>
            <a:off x="6862763" y="5181600"/>
            <a:ext cx="31750" cy="47625"/>
          </a:xfrm>
          <a:custGeom>
            <a:avLst/>
            <a:gdLst>
              <a:gd name="T0" fmla="*/ 15875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15875 w 20"/>
              <a:gd name="T9" fmla="*/ 15875 h 30"/>
              <a:gd name="T10" fmla="*/ 15875 w 20"/>
              <a:gd name="T11" fmla="*/ 15875 h 30"/>
              <a:gd name="T12" fmla="*/ 15875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1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35" name="Line 846"/>
          <p:cNvSpPr>
            <a:spLocks noChangeShapeType="1"/>
          </p:cNvSpPr>
          <p:nvPr/>
        </p:nvSpPr>
        <p:spPr bwMode="auto">
          <a:xfrm>
            <a:off x="694213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36" name="Freeform 847"/>
          <p:cNvSpPr>
            <a:spLocks/>
          </p:cNvSpPr>
          <p:nvPr/>
        </p:nvSpPr>
        <p:spPr bwMode="auto">
          <a:xfrm>
            <a:off x="6958013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37" name="Line 848"/>
          <p:cNvSpPr>
            <a:spLocks noChangeShapeType="1"/>
          </p:cNvSpPr>
          <p:nvPr/>
        </p:nvSpPr>
        <p:spPr bwMode="auto">
          <a:xfrm>
            <a:off x="7053263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38" name="Freeform 849"/>
          <p:cNvSpPr>
            <a:spLocks/>
          </p:cNvSpPr>
          <p:nvPr/>
        </p:nvSpPr>
        <p:spPr bwMode="auto">
          <a:xfrm>
            <a:off x="7069138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39" name="Line 850"/>
          <p:cNvSpPr>
            <a:spLocks noChangeShapeType="1"/>
          </p:cNvSpPr>
          <p:nvPr/>
        </p:nvSpPr>
        <p:spPr bwMode="auto">
          <a:xfrm>
            <a:off x="716438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40" name="Freeform 851"/>
          <p:cNvSpPr>
            <a:spLocks/>
          </p:cNvSpPr>
          <p:nvPr/>
        </p:nvSpPr>
        <p:spPr bwMode="auto">
          <a:xfrm>
            <a:off x="7180263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41" name="Line 852"/>
          <p:cNvSpPr>
            <a:spLocks noChangeShapeType="1"/>
          </p:cNvSpPr>
          <p:nvPr/>
        </p:nvSpPr>
        <p:spPr bwMode="auto">
          <a:xfrm>
            <a:off x="725963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42" name="Freeform 853"/>
          <p:cNvSpPr>
            <a:spLocks/>
          </p:cNvSpPr>
          <p:nvPr/>
        </p:nvSpPr>
        <p:spPr bwMode="auto">
          <a:xfrm>
            <a:off x="7275513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43" name="Line 854"/>
          <p:cNvSpPr>
            <a:spLocks noChangeShapeType="1"/>
          </p:cNvSpPr>
          <p:nvPr/>
        </p:nvSpPr>
        <p:spPr bwMode="auto">
          <a:xfrm>
            <a:off x="7370763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44" name="Freeform 855"/>
          <p:cNvSpPr>
            <a:spLocks/>
          </p:cNvSpPr>
          <p:nvPr/>
        </p:nvSpPr>
        <p:spPr bwMode="auto">
          <a:xfrm>
            <a:off x="7386638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45" name="Line 856"/>
          <p:cNvSpPr>
            <a:spLocks noChangeShapeType="1"/>
          </p:cNvSpPr>
          <p:nvPr/>
        </p:nvSpPr>
        <p:spPr bwMode="auto">
          <a:xfrm>
            <a:off x="7466013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46" name="Freeform 857"/>
          <p:cNvSpPr>
            <a:spLocks/>
          </p:cNvSpPr>
          <p:nvPr/>
        </p:nvSpPr>
        <p:spPr bwMode="auto">
          <a:xfrm>
            <a:off x="7481888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47" name="Line 858"/>
          <p:cNvSpPr>
            <a:spLocks noChangeShapeType="1"/>
          </p:cNvSpPr>
          <p:nvPr/>
        </p:nvSpPr>
        <p:spPr bwMode="auto">
          <a:xfrm>
            <a:off x="757713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48" name="Freeform 859"/>
          <p:cNvSpPr>
            <a:spLocks/>
          </p:cNvSpPr>
          <p:nvPr/>
        </p:nvSpPr>
        <p:spPr bwMode="auto">
          <a:xfrm>
            <a:off x="7593013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49" name="Line 860"/>
          <p:cNvSpPr>
            <a:spLocks noChangeShapeType="1"/>
          </p:cNvSpPr>
          <p:nvPr/>
        </p:nvSpPr>
        <p:spPr bwMode="auto">
          <a:xfrm>
            <a:off x="7672388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50" name="Freeform 861"/>
          <p:cNvSpPr>
            <a:spLocks/>
          </p:cNvSpPr>
          <p:nvPr/>
        </p:nvSpPr>
        <p:spPr bwMode="auto">
          <a:xfrm>
            <a:off x="7688263" y="5181600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51" name="Line 862"/>
          <p:cNvSpPr>
            <a:spLocks noChangeShapeType="1"/>
          </p:cNvSpPr>
          <p:nvPr/>
        </p:nvSpPr>
        <p:spPr bwMode="auto">
          <a:xfrm>
            <a:off x="7783513" y="5165725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52" name="Freeform 863"/>
          <p:cNvSpPr>
            <a:spLocks/>
          </p:cNvSpPr>
          <p:nvPr/>
        </p:nvSpPr>
        <p:spPr bwMode="auto">
          <a:xfrm>
            <a:off x="7799388" y="5181600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53" name="Line 864"/>
          <p:cNvSpPr>
            <a:spLocks noChangeShapeType="1"/>
          </p:cNvSpPr>
          <p:nvPr/>
        </p:nvSpPr>
        <p:spPr bwMode="auto">
          <a:xfrm>
            <a:off x="7767638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54" name="Freeform 865"/>
          <p:cNvSpPr>
            <a:spLocks/>
          </p:cNvSpPr>
          <p:nvPr/>
        </p:nvSpPr>
        <p:spPr bwMode="auto">
          <a:xfrm>
            <a:off x="7799388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55" name="Line 866"/>
          <p:cNvSpPr>
            <a:spLocks noChangeShapeType="1"/>
          </p:cNvSpPr>
          <p:nvPr/>
        </p:nvSpPr>
        <p:spPr bwMode="auto">
          <a:xfrm>
            <a:off x="7672388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56" name="Freeform 867"/>
          <p:cNvSpPr>
            <a:spLocks/>
          </p:cNvSpPr>
          <p:nvPr/>
        </p:nvSpPr>
        <p:spPr bwMode="auto">
          <a:xfrm>
            <a:off x="7688263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57" name="Line 868"/>
          <p:cNvSpPr>
            <a:spLocks noChangeShapeType="1"/>
          </p:cNvSpPr>
          <p:nvPr/>
        </p:nvSpPr>
        <p:spPr bwMode="auto">
          <a:xfrm>
            <a:off x="7561263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58" name="Freeform 869"/>
          <p:cNvSpPr>
            <a:spLocks/>
          </p:cNvSpPr>
          <p:nvPr/>
        </p:nvSpPr>
        <p:spPr bwMode="auto">
          <a:xfrm>
            <a:off x="7593013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59" name="Line 870"/>
          <p:cNvSpPr>
            <a:spLocks noChangeShapeType="1"/>
          </p:cNvSpPr>
          <p:nvPr/>
        </p:nvSpPr>
        <p:spPr bwMode="auto">
          <a:xfrm>
            <a:off x="7466013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60" name="Freeform 871"/>
          <p:cNvSpPr>
            <a:spLocks/>
          </p:cNvSpPr>
          <p:nvPr/>
        </p:nvSpPr>
        <p:spPr bwMode="auto">
          <a:xfrm>
            <a:off x="7481888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61" name="Line 872"/>
          <p:cNvSpPr>
            <a:spLocks noChangeShapeType="1"/>
          </p:cNvSpPr>
          <p:nvPr/>
        </p:nvSpPr>
        <p:spPr bwMode="auto">
          <a:xfrm>
            <a:off x="7354888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62" name="Freeform 873"/>
          <p:cNvSpPr>
            <a:spLocks/>
          </p:cNvSpPr>
          <p:nvPr/>
        </p:nvSpPr>
        <p:spPr bwMode="auto">
          <a:xfrm>
            <a:off x="7386638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63" name="Line 874"/>
          <p:cNvSpPr>
            <a:spLocks noChangeShapeType="1"/>
          </p:cNvSpPr>
          <p:nvPr/>
        </p:nvSpPr>
        <p:spPr bwMode="auto">
          <a:xfrm>
            <a:off x="7259638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64" name="Freeform 875"/>
          <p:cNvSpPr>
            <a:spLocks/>
          </p:cNvSpPr>
          <p:nvPr/>
        </p:nvSpPr>
        <p:spPr bwMode="auto">
          <a:xfrm>
            <a:off x="7275513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65" name="Line 876"/>
          <p:cNvSpPr>
            <a:spLocks noChangeShapeType="1"/>
          </p:cNvSpPr>
          <p:nvPr/>
        </p:nvSpPr>
        <p:spPr bwMode="auto">
          <a:xfrm>
            <a:off x="7148513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66" name="Freeform 877"/>
          <p:cNvSpPr>
            <a:spLocks/>
          </p:cNvSpPr>
          <p:nvPr/>
        </p:nvSpPr>
        <p:spPr bwMode="auto">
          <a:xfrm>
            <a:off x="7180263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67" name="Line 878"/>
          <p:cNvSpPr>
            <a:spLocks noChangeShapeType="1"/>
          </p:cNvSpPr>
          <p:nvPr/>
        </p:nvSpPr>
        <p:spPr bwMode="auto">
          <a:xfrm>
            <a:off x="7053263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68" name="Freeform 879"/>
          <p:cNvSpPr>
            <a:spLocks/>
          </p:cNvSpPr>
          <p:nvPr/>
        </p:nvSpPr>
        <p:spPr bwMode="auto">
          <a:xfrm>
            <a:off x="7069138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69" name="Line 880"/>
          <p:cNvSpPr>
            <a:spLocks noChangeShapeType="1"/>
          </p:cNvSpPr>
          <p:nvPr/>
        </p:nvSpPr>
        <p:spPr bwMode="auto">
          <a:xfrm>
            <a:off x="6942138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70" name="Freeform 881"/>
          <p:cNvSpPr>
            <a:spLocks/>
          </p:cNvSpPr>
          <p:nvPr/>
        </p:nvSpPr>
        <p:spPr bwMode="auto">
          <a:xfrm>
            <a:off x="6973888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71" name="Line 882"/>
          <p:cNvSpPr>
            <a:spLocks noChangeShapeType="1"/>
          </p:cNvSpPr>
          <p:nvPr/>
        </p:nvSpPr>
        <p:spPr bwMode="auto">
          <a:xfrm>
            <a:off x="6846888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72" name="Freeform 883"/>
          <p:cNvSpPr>
            <a:spLocks/>
          </p:cNvSpPr>
          <p:nvPr/>
        </p:nvSpPr>
        <p:spPr bwMode="auto">
          <a:xfrm>
            <a:off x="6862763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73" name="Line 884"/>
          <p:cNvSpPr>
            <a:spLocks noChangeShapeType="1"/>
          </p:cNvSpPr>
          <p:nvPr/>
        </p:nvSpPr>
        <p:spPr bwMode="auto">
          <a:xfrm>
            <a:off x="6737350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74" name="Freeform 885"/>
          <p:cNvSpPr>
            <a:spLocks/>
          </p:cNvSpPr>
          <p:nvPr/>
        </p:nvSpPr>
        <p:spPr bwMode="auto">
          <a:xfrm>
            <a:off x="6769100" y="5070475"/>
            <a:ext cx="30163" cy="47625"/>
          </a:xfrm>
          <a:custGeom>
            <a:avLst/>
            <a:gdLst>
              <a:gd name="T0" fmla="*/ 0 w 19"/>
              <a:gd name="T1" fmla="*/ 15875 h 30"/>
              <a:gd name="T2" fmla="*/ 14288 w 19"/>
              <a:gd name="T3" fmla="*/ 0 h 30"/>
              <a:gd name="T4" fmla="*/ 30163 w 19"/>
              <a:gd name="T5" fmla="*/ 47625 h 30"/>
              <a:gd name="T6" fmla="*/ 0 w 19"/>
              <a:gd name="T7" fmla="*/ 31750 h 30"/>
              <a:gd name="T8" fmla="*/ 0 w 19"/>
              <a:gd name="T9" fmla="*/ 15875 h 30"/>
              <a:gd name="T10" fmla="*/ 0 w 19"/>
              <a:gd name="T11" fmla="*/ 15875 h 30"/>
              <a:gd name="T12" fmla="*/ 0 w 19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" h="30">
                <a:moveTo>
                  <a:pt x="0" y="10"/>
                </a:moveTo>
                <a:lnTo>
                  <a:pt x="9" y="0"/>
                </a:lnTo>
                <a:lnTo>
                  <a:pt x="19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75" name="Line 886"/>
          <p:cNvSpPr>
            <a:spLocks noChangeShapeType="1"/>
          </p:cNvSpPr>
          <p:nvPr/>
        </p:nvSpPr>
        <p:spPr bwMode="auto">
          <a:xfrm>
            <a:off x="6626225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76" name="Freeform 887"/>
          <p:cNvSpPr>
            <a:spLocks/>
          </p:cNvSpPr>
          <p:nvPr/>
        </p:nvSpPr>
        <p:spPr bwMode="auto">
          <a:xfrm>
            <a:off x="6657975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77" name="Line 888"/>
          <p:cNvSpPr>
            <a:spLocks noChangeShapeType="1"/>
          </p:cNvSpPr>
          <p:nvPr/>
        </p:nvSpPr>
        <p:spPr bwMode="auto">
          <a:xfrm>
            <a:off x="6530975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78" name="Freeform 889"/>
          <p:cNvSpPr>
            <a:spLocks/>
          </p:cNvSpPr>
          <p:nvPr/>
        </p:nvSpPr>
        <p:spPr bwMode="auto">
          <a:xfrm>
            <a:off x="6562725" y="5070475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79" name="Line 890"/>
          <p:cNvSpPr>
            <a:spLocks noChangeShapeType="1"/>
          </p:cNvSpPr>
          <p:nvPr/>
        </p:nvSpPr>
        <p:spPr bwMode="auto">
          <a:xfrm>
            <a:off x="6419850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80" name="Freeform 891"/>
          <p:cNvSpPr>
            <a:spLocks/>
          </p:cNvSpPr>
          <p:nvPr/>
        </p:nvSpPr>
        <p:spPr bwMode="auto">
          <a:xfrm>
            <a:off x="6451600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81" name="Line 892"/>
          <p:cNvSpPr>
            <a:spLocks noChangeShapeType="1"/>
          </p:cNvSpPr>
          <p:nvPr/>
        </p:nvSpPr>
        <p:spPr bwMode="auto">
          <a:xfrm>
            <a:off x="6324600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82" name="Freeform 893"/>
          <p:cNvSpPr>
            <a:spLocks/>
          </p:cNvSpPr>
          <p:nvPr/>
        </p:nvSpPr>
        <p:spPr bwMode="auto">
          <a:xfrm>
            <a:off x="6340475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83" name="Line 894"/>
          <p:cNvSpPr>
            <a:spLocks noChangeShapeType="1"/>
          </p:cNvSpPr>
          <p:nvPr/>
        </p:nvSpPr>
        <p:spPr bwMode="auto">
          <a:xfrm>
            <a:off x="6213475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84" name="Freeform 895"/>
          <p:cNvSpPr>
            <a:spLocks/>
          </p:cNvSpPr>
          <p:nvPr/>
        </p:nvSpPr>
        <p:spPr bwMode="auto">
          <a:xfrm>
            <a:off x="6245225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85" name="Line 896"/>
          <p:cNvSpPr>
            <a:spLocks noChangeShapeType="1"/>
          </p:cNvSpPr>
          <p:nvPr/>
        </p:nvSpPr>
        <p:spPr bwMode="auto">
          <a:xfrm>
            <a:off x="6118225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86" name="Freeform 897"/>
          <p:cNvSpPr>
            <a:spLocks/>
          </p:cNvSpPr>
          <p:nvPr/>
        </p:nvSpPr>
        <p:spPr bwMode="auto">
          <a:xfrm>
            <a:off x="6149975" y="5070475"/>
            <a:ext cx="31750" cy="47625"/>
          </a:xfrm>
          <a:custGeom>
            <a:avLst/>
            <a:gdLst>
              <a:gd name="T0" fmla="*/ 0 w 20"/>
              <a:gd name="T1" fmla="*/ 15875 h 30"/>
              <a:gd name="T2" fmla="*/ 15875 w 20"/>
              <a:gd name="T3" fmla="*/ 0 h 30"/>
              <a:gd name="T4" fmla="*/ 31750 w 20"/>
              <a:gd name="T5" fmla="*/ 47625 h 30"/>
              <a:gd name="T6" fmla="*/ 0 w 20"/>
              <a:gd name="T7" fmla="*/ 31750 h 30"/>
              <a:gd name="T8" fmla="*/ 0 w 20"/>
              <a:gd name="T9" fmla="*/ 15875 h 30"/>
              <a:gd name="T10" fmla="*/ 0 w 20"/>
              <a:gd name="T11" fmla="*/ 15875 h 30"/>
              <a:gd name="T12" fmla="*/ 0 w 2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30">
                <a:moveTo>
                  <a:pt x="0" y="10"/>
                </a:moveTo>
                <a:lnTo>
                  <a:pt x="10" y="0"/>
                </a:lnTo>
                <a:lnTo>
                  <a:pt x="2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87" name="Line 898"/>
          <p:cNvSpPr>
            <a:spLocks noChangeShapeType="1"/>
          </p:cNvSpPr>
          <p:nvPr/>
        </p:nvSpPr>
        <p:spPr bwMode="auto">
          <a:xfrm>
            <a:off x="6007100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88" name="Freeform 899"/>
          <p:cNvSpPr>
            <a:spLocks/>
          </p:cNvSpPr>
          <p:nvPr/>
        </p:nvSpPr>
        <p:spPr bwMode="auto">
          <a:xfrm>
            <a:off x="6038850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89" name="Line 900"/>
          <p:cNvSpPr>
            <a:spLocks noChangeShapeType="1"/>
          </p:cNvSpPr>
          <p:nvPr/>
        </p:nvSpPr>
        <p:spPr bwMode="auto">
          <a:xfrm>
            <a:off x="5911850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90" name="Freeform 901"/>
          <p:cNvSpPr>
            <a:spLocks/>
          </p:cNvSpPr>
          <p:nvPr/>
        </p:nvSpPr>
        <p:spPr bwMode="auto">
          <a:xfrm>
            <a:off x="5927725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31750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2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91" name="Line 902"/>
          <p:cNvSpPr>
            <a:spLocks noChangeShapeType="1"/>
          </p:cNvSpPr>
          <p:nvPr/>
        </p:nvSpPr>
        <p:spPr bwMode="auto">
          <a:xfrm>
            <a:off x="5800725" y="505460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92" name="Freeform 903"/>
          <p:cNvSpPr>
            <a:spLocks/>
          </p:cNvSpPr>
          <p:nvPr/>
        </p:nvSpPr>
        <p:spPr bwMode="auto">
          <a:xfrm>
            <a:off x="5832475" y="5070475"/>
            <a:ext cx="47625" cy="47625"/>
          </a:xfrm>
          <a:custGeom>
            <a:avLst/>
            <a:gdLst>
              <a:gd name="T0" fmla="*/ 0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0 w 30"/>
              <a:gd name="T9" fmla="*/ 15875 h 30"/>
              <a:gd name="T10" fmla="*/ 0 w 30"/>
              <a:gd name="T11" fmla="*/ 15875 h 30"/>
              <a:gd name="T12" fmla="*/ 0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93" name="Line 904"/>
          <p:cNvSpPr>
            <a:spLocks noChangeShapeType="1"/>
          </p:cNvSpPr>
          <p:nvPr/>
        </p:nvSpPr>
        <p:spPr bwMode="auto">
          <a:xfrm>
            <a:off x="5705475" y="505460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94" name="Freeform 905"/>
          <p:cNvSpPr>
            <a:spLocks/>
          </p:cNvSpPr>
          <p:nvPr/>
        </p:nvSpPr>
        <p:spPr bwMode="auto">
          <a:xfrm>
            <a:off x="5721350" y="5070475"/>
            <a:ext cx="47625" cy="47625"/>
          </a:xfrm>
          <a:custGeom>
            <a:avLst/>
            <a:gdLst>
              <a:gd name="T0" fmla="*/ 15875 w 30"/>
              <a:gd name="T1" fmla="*/ 15875 h 30"/>
              <a:gd name="T2" fmla="*/ 15875 w 30"/>
              <a:gd name="T3" fmla="*/ 0 h 30"/>
              <a:gd name="T4" fmla="*/ 47625 w 30"/>
              <a:gd name="T5" fmla="*/ 47625 h 30"/>
              <a:gd name="T6" fmla="*/ 0 w 30"/>
              <a:gd name="T7" fmla="*/ 31750 h 30"/>
              <a:gd name="T8" fmla="*/ 15875 w 30"/>
              <a:gd name="T9" fmla="*/ 15875 h 30"/>
              <a:gd name="T10" fmla="*/ 15875 w 30"/>
              <a:gd name="T11" fmla="*/ 15875 h 30"/>
              <a:gd name="T12" fmla="*/ 15875 w 30"/>
              <a:gd name="T13" fmla="*/ 15875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0">
                <a:moveTo>
                  <a:pt x="10" y="10"/>
                </a:moveTo>
                <a:lnTo>
                  <a:pt x="10" y="0"/>
                </a:lnTo>
                <a:lnTo>
                  <a:pt x="30" y="30"/>
                </a:lnTo>
                <a:lnTo>
                  <a:pt x="0" y="20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95" name="Line 906"/>
          <p:cNvSpPr>
            <a:spLocks noChangeShapeType="1"/>
          </p:cNvSpPr>
          <p:nvPr/>
        </p:nvSpPr>
        <p:spPr bwMode="auto">
          <a:xfrm>
            <a:off x="5689600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96" name="Freeform 907"/>
          <p:cNvSpPr>
            <a:spLocks/>
          </p:cNvSpPr>
          <p:nvPr/>
        </p:nvSpPr>
        <p:spPr bwMode="auto">
          <a:xfrm>
            <a:off x="5721350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97" name="Line 908"/>
          <p:cNvSpPr>
            <a:spLocks noChangeShapeType="1"/>
          </p:cNvSpPr>
          <p:nvPr/>
        </p:nvSpPr>
        <p:spPr bwMode="auto">
          <a:xfrm>
            <a:off x="5800725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198" name="Freeform 909"/>
          <p:cNvSpPr>
            <a:spLocks/>
          </p:cNvSpPr>
          <p:nvPr/>
        </p:nvSpPr>
        <p:spPr bwMode="auto">
          <a:xfrm>
            <a:off x="5832475" y="49752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199" name="Line 910"/>
          <p:cNvSpPr>
            <a:spLocks noChangeShapeType="1"/>
          </p:cNvSpPr>
          <p:nvPr/>
        </p:nvSpPr>
        <p:spPr bwMode="auto">
          <a:xfrm>
            <a:off x="5895975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00" name="Freeform 911"/>
          <p:cNvSpPr>
            <a:spLocks/>
          </p:cNvSpPr>
          <p:nvPr/>
        </p:nvSpPr>
        <p:spPr bwMode="auto">
          <a:xfrm>
            <a:off x="5927725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01" name="Line 912"/>
          <p:cNvSpPr>
            <a:spLocks noChangeShapeType="1"/>
          </p:cNvSpPr>
          <p:nvPr/>
        </p:nvSpPr>
        <p:spPr bwMode="auto">
          <a:xfrm>
            <a:off x="6007100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02" name="Freeform 913"/>
          <p:cNvSpPr>
            <a:spLocks/>
          </p:cNvSpPr>
          <p:nvPr/>
        </p:nvSpPr>
        <p:spPr bwMode="auto">
          <a:xfrm>
            <a:off x="6038850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03" name="Line 914"/>
          <p:cNvSpPr>
            <a:spLocks noChangeShapeType="1"/>
          </p:cNvSpPr>
          <p:nvPr/>
        </p:nvSpPr>
        <p:spPr bwMode="auto">
          <a:xfrm>
            <a:off x="6118225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04" name="Freeform 915"/>
          <p:cNvSpPr>
            <a:spLocks/>
          </p:cNvSpPr>
          <p:nvPr/>
        </p:nvSpPr>
        <p:spPr bwMode="auto">
          <a:xfrm>
            <a:off x="6149975" y="4975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05" name="Line 916"/>
          <p:cNvSpPr>
            <a:spLocks noChangeShapeType="1"/>
          </p:cNvSpPr>
          <p:nvPr/>
        </p:nvSpPr>
        <p:spPr bwMode="auto">
          <a:xfrm>
            <a:off x="6213475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06" name="Freeform 917"/>
          <p:cNvSpPr>
            <a:spLocks/>
          </p:cNvSpPr>
          <p:nvPr/>
        </p:nvSpPr>
        <p:spPr bwMode="auto">
          <a:xfrm>
            <a:off x="6245225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07" name="Line 918"/>
          <p:cNvSpPr>
            <a:spLocks noChangeShapeType="1"/>
          </p:cNvSpPr>
          <p:nvPr/>
        </p:nvSpPr>
        <p:spPr bwMode="auto">
          <a:xfrm>
            <a:off x="6324600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08" name="Freeform 919"/>
          <p:cNvSpPr>
            <a:spLocks/>
          </p:cNvSpPr>
          <p:nvPr/>
        </p:nvSpPr>
        <p:spPr bwMode="auto">
          <a:xfrm>
            <a:off x="6356350" y="49752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09" name="Line 920"/>
          <p:cNvSpPr>
            <a:spLocks noChangeShapeType="1"/>
          </p:cNvSpPr>
          <p:nvPr/>
        </p:nvSpPr>
        <p:spPr bwMode="auto">
          <a:xfrm>
            <a:off x="6419850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10" name="Freeform 921"/>
          <p:cNvSpPr>
            <a:spLocks/>
          </p:cNvSpPr>
          <p:nvPr/>
        </p:nvSpPr>
        <p:spPr bwMode="auto">
          <a:xfrm>
            <a:off x="6451600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11" name="Line 922"/>
          <p:cNvSpPr>
            <a:spLocks noChangeShapeType="1"/>
          </p:cNvSpPr>
          <p:nvPr/>
        </p:nvSpPr>
        <p:spPr bwMode="auto">
          <a:xfrm>
            <a:off x="6530975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12" name="Freeform 923"/>
          <p:cNvSpPr>
            <a:spLocks/>
          </p:cNvSpPr>
          <p:nvPr/>
        </p:nvSpPr>
        <p:spPr bwMode="auto">
          <a:xfrm>
            <a:off x="6562725" y="4975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13" name="Line 924"/>
          <p:cNvSpPr>
            <a:spLocks noChangeShapeType="1"/>
          </p:cNvSpPr>
          <p:nvPr/>
        </p:nvSpPr>
        <p:spPr bwMode="auto">
          <a:xfrm>
            <a:off x="6626225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14" name="Freeform 925"/>
          <p:cNvSpPr>
            <a:spLocks/>
          </p:cNvSpPr>
          <p:nvPr/>
        </p:nvSpPr>
        <p:spPr bwMode="auto">
          <a:xfrm>
            <a:off x="6657975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15" name="Line 926"/>
          <p:cNvSpPr>
            <a:spLocks noChangeShapeType="1"/>
          </p:cNvSpPr>
          <p:nvPr/>
        </p:nvSpPr>
        <p:spPr bwMode="auto">
          <a:xfrm>
            <a:off x="6737350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16" name="Freeform 927"/>
          <p:cNvSpPr>
            <a:spLocks/>
          </p:cNvSpPr>
          <p:nvPr/>
        </p:nvSpPr>
        <p:spPr bwMode="auto">
          <a:xfrm>
            <a:off x="6769100" y="4975225"/>
            <a:ext cx="30163" cy="31750"/>
          </a:xfrm>
          <a:custGeom>
            <a:avLst/>
            <a:gdLst>
              <a:gd name="T0" fmla="*/ 0 w 19"/>
              <a:gd name="T1" fmla="*/ 0 h 20"/>
              <a:gd name="T2" fmla="*/ 14288 w 19"/>
              <a:gd name="T3" fmla="*/ 0 h 20"/>
              <a:gd name="T4" fmla="*/ 30163 w 19"/>
              <a:gd name="T5" fmla="*/ 31750 h 20"/>
              <a:gd name="T6" fmla="*/ 0 w 19"/>
              <a:gd name="T7" fmla="*/ 15875 h 20"/>
              <a:gd name="T8" fmla="*/ 0 w 19"/>
              <a:gd name="T9" fmla="*/ 0 h 20"/>
              <a:gd name="T10" fmla="*/ 0 w 19"/>
              <a:gd name="T11" fmla="*/ 0 h 20"/>
              <a:gd name="T12" fmla="*/ 0 w 19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" h="20">
                <a:moveTo>
                  <a:pt x="0" y="0"/>
                </a:moveTo>
                <a:lnTo>
                  <a:pt x="9" y="0"/>
                </a:lnTo>
                <a:lnTo>
                  <a:pt x="19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17" name="Line 928"/>
          <p:cNvSpPr>
            <a:spLocks noChangeShapeType="1"/>
          </p:cNvSpPr>
          <p:nvPr/>
        </p:nvSpPr>
        <p:spPr bwMode="auto">
          <a:xfrm>
            <a:off x="6831013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18" name="Freeform 929"/>
          <p:cNvSpPr>
            <a:spLocks/>
          </p:cNvSpPr>
          <p:nvPr/>
        </p:nvSpPr>
        <p:spPr bwMode="auto">
          <a:xfrm>
            <a:off x="6862763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19" name="Line 930"/>
          <p:cNvSpPr>
            <a:spLocks noChangeShapeType="1"/>
          </p:cNvSpPr>
          <p:nvPr/>
        </p:nvSpPr>
        <p:spPr bwMode="auto">
          <a:xfrm>
            <a:off x="6942138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20" name="Freeform 931"/>
          <p:cNvSpPr>
            <a:spLocks/>
          </p:cNvSpPr>
          <p:nvPr/>
        </p:nvSpPr>
        <p:spPr bwMode="auto">
          <a:xfrm>
            <a:off x="6973888" y="49752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21" name="Line 932"/>
          <p:cNvSpPr>
            <a:spLocks noChangeShapeType="1"/>
          </p:cNvSpPr>
          <p:nvPr/>
        </p:nvSpPr>
        <p:spPr bwMode="auto">
          <a:xfrm>
            <a:off x="7053263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22" name="Freeform 933"/>
          <p:cNvSpPr>
            <a:spLocks/>
          </p:cNvSpPr>
          <p:nvPr/>
        </p:nvSpPr>
        <p:spPr bwMode="auto">
          <a:xfrm>
            <a:off x="7085013" y="4975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23" name="Line 934"/>
          <p:cNvSpPr>
            <a:spLocks noChangeShapeType="1"/>
          </p:cNvSpPr>
          <p:nvPr/>
        </p:nvSpPr>
        <p:spPr bwMode="auto">
          <a:xfrm>
            <a:off x="7148513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24" name="Freeform 935"/>
          <p:cNvSpPr>
            <a:spLocks/>
          </p:cNvSpPr>
          <p:nvPr/>
        </p:nvSpPr>
        <p:spPr bwMode="auto">
          <a:xfrm>
            <a:off x="7180263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25" name="Line 936"/>
          <p:cNvSpPr>
            <a:spLocks noChangeShapeType="1"/>
          </p:cNvSpPr>
          <p:nvPr/>
        </p:nvSpPr>
        <p:spPr bwMode="auto">
          <a:xfrm>
            <a:off x="7259638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26" name="Freeform 937"/>
          <p:cNvSpPr>
            <a:spLocks/>
          </p:cNvSpPr>
          <p:nvPr/>
        </p:nvSpPr>
        <p:spPr bwMode="auto">
          <a:xfrm>
            <a:off x="7291388" y="4975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27" name="Line 938"/>
          <p:cNvSpPr>
            <a:spLocks noChangeShapeType="1"/>
          </p:cNvSpPr>
          <p:nvPr/>
        </p:nvSpPr>
        <p:spPr bwMode="auto">
          <a:xfrm>
            <a:off x="7354888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28" name="Freeform 939"/>
          <p:cNvSpPr>
            <a:spLocks/>
          </p:cNvSpPr>
          <p:nvPr/>
        </p:nvSpPr>
        <p:spPr bwMode="auto">
          <a:xfrm>
            <a:off x="7386638" y="49752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29" name="Line 940"/>
          <p:cNvSpPr>
            <a:spLocks noChangeShapeType="1"/>
          </p:cNvSpPr>
          <p:nvPr/>
        </p:nvSpPr>
        <p:spPr bwMode="auto">
          <a:xfrm>
            <a:off x="7466013" y="4959350"/>
            <a:ext cx="31750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30" name="Freeform 941"/>
          <p:cNvSpPr>
            <a:spLocks/>
          </p:cNvSpPr>
          <p:nvPr/>
        </p:nvSpPr>
        <p:spPr bwMode="auto">
          <a:xfrm>
            <a:off x="7497763" y="4975225"/>
            <a:ext cx="31750" cy="31750"/>
          </a:xfrm>
          <a:custGeom>
            <a:avLst/>
            <a:gdLst>
              <a:gd name="T0" fmla="*/ 0 w 20"/>
              <a:gd name="T1" fmla="*/ 0 h 20"/>
              <a:gd name="T2" fmla="*/ 15875 w 20"/>
              <a:gd name="T3" fmla="*/ 0 h 20"/>
              <a:gd name="T4" fmla="*/ 31750 w 20"/>
              <a:gd name="T5" fmla="*/ 31750 h 20"/>
              <a:gd name="T6" fmla="*/ 0 w 20"/>
              <a:gd name="T7" fmla="*/ 15875 h 20"/>
              <a:gd name="T8" fmla="*/ 0 w 20"/>
              <a:gd name="T9" fmla="*/ 0 h 20"/>
              <a:gd name="T10" fmla="*/ 0 w 20"/>
              <a:gd name="T11" fmla="*/ 0 h 20"/>
              <a:gd name="T12" fmla="*/ 0 w 2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2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31" name="Line 942"/>
          <p:cNvSpPr>
            <a:spLocks noChangeShapeType="1"/>
          </p:cNvSpPr>
          <p:nvPr/>
        </p:nvSpPr>
        <p:spPr bwMode="auto">
          <a:xfrm>
            <a:off x="7561263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32" name="Freeform 943"/>
          <p:cNvSpPr>
            <a:spLocks/>
          </p:cNvSpPr>
          <p:nvPr/>
        </p:nvSpPr>
        <p:spPr bwMode="auto">
          <a:xfrm>
            <a:off x="7593013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33" name="Line 944"/>
          <p:cNvSpPr>
            <a:spLocks noChangeShapeType="1"/>
          </p:cNvSpPr>
          <p:nvPr/>
        </p:nvSpPr>
        <p:spPr bwMode="auto">
          <a:xfrm>
            <a:off x="7672388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34" name="Freeform 945"/>
          <p:cNvSpPr>
            <a:spLocks/>
          </p:cNvSpPr>
          <p:nvPr/>
        </p:nvSpPr>
        <p:spPr bwMode="auto">
          <a:xfrm>
            <a:off x="7704138" y="4975225"/>
            <a:ext cx="47625" cy="31750"/>
          </a:xfrm>
          <a:custGeom>
            <a:avLst/>
            <a:gdLst>
              <a:gd name="T0" fmla="*/ 0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0 w 30"/>
              <a:gd name="T9" fmla="*/ 0 h 20"/>
              <a:gd name="T10" fmla="*/ 0 w 30"/>
              <a:gd name="T11" fmla="*/ 0 h 20"/>
              <a:gd name="T12" fmla="*/ 0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235" name="Line 946"/>
          <p:cNvSpPr>
            <a:spLocks noChangeShapeType="1"/>
          </p:cNvSpPr>
          <p:nvPr/>
        </p:nvSpPr>
        <p:spPr bwMode="auto">
          <a:xfrm>
            <a:off x="7767638" y="4959350"/>
            <a:ext cx="47625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236" name="Freeform 947"/>
          <p:cNvSpPr>
            <a:spLocks/>
          </p:cNvSpPr>
          <p:nvPr/>
        </p:nvSpPr>
        <p:spPr bwMode="auto">
          <a:xfrm>
            <a:off x="7799388" y="4975225"/>
            <a:ext cx="47625" cy="31750"/>
          </a:xfrm>
          <a:custGeom>
            <a:avLst/>
            <a:gdLst>
              <a:gd name="T0" fmla="*/ 15875 w 30"/>
              <a:gd name="T1" fmla="*/ 0 h 20"/>
              <a:gd name="T2" fmla="*/ 15875 w 30"/>
              <a:gd name="T3" fmla="*/ 0 h 20"/>
              <a:gd name="T4" fmla="*/ 47625 w 30"/>
              <a:gd name="T5" fmla="*/ 31750 h 20"/>
              <a:gd name="T6" fmla="*/ 0 w 30"/>
              <a:gd name="T7" fmla="*/ 15875 h 20"/>
              <a:gd name="T8" fmla="*/ 15875 w 30"/>
              <a:gd name="T9" fmla="*/ 0 h 20"/>
              <a:gd name="T10" fmla="*/ 15875 w 30"/>
              <a:gd name="T11" fmla="*/ 0 h 20"/>
              <a:gd name="T12" fmla="*/ 15875 w 30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20">
                <a:moveTo>
                  <a:pt x="10" y="0"/>
                </a:moveTo>
                <a:lnTo>
                  <a:pt x="10" y="0"/>
                </a:lnTo>
                <a:lnTo>
                  <a:pt x="30" y="20"/>
                </a:lnTo>
                <a:lnTo>
                  <a:pt x="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sp>
        <p:nvSpPr>
          <p:cNvPr id="2" name="橢圓 1"/>
          <p:cNvSpPr/>
          <p:nvPr/>
        </p:nvSpPr>
        <p:spPr>
          <a:xfrm>
            <a:off x="6718523" y="5165356"/>
            <a:ext cx="85725" cy="85725"/>
          </a:xfrm>
          <a:prstGeom prst="ellipse">
            <a:avLst/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962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Autonomous First-Order DEs</a:t>
            </a:r>
          </a:p>
        </p:txBody>
      </p:sp>
      <p:sp>
        <p:nvSpPr>
          <p:cNvPr id="634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 DE in which the independent variable does not appear explicitly is said to be </a:t>
            </a:r>
            <a:r>
              <a:rPr lang="en-US" altLang="zh-TW" b="1"/>
              <a:t>autonomous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is the independent variable, an autonomous DE can be written as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>
                <a:latin typeface="Times New Roman" pitchFamily="18" charset="0"/>
              </a:rPr>
              <a:t>) = 0</a:t>
            </a:r>
            <a:r>
              <a:rPr lang="en-US" altLang="zh-TW"/>
              <a:t>, or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=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f 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)</a:t>
            </a:r>
            <a:r>
              <a:rPr lang="en-US" altLang="zh-TW">
                <a:sym typeface="Webdings" pitchFamily="18" charset="2"/>
              </a:rPr>
              <a:t>.</a:t>
            </a:r>
            <a:br>
              <a:rPr lang="en-US" altLang="zh-TW">
                <a:sym typeface="Webdings" pitchFamily="18" charset="2"/>
              </a:rPr>
            </a:br>
            <a:endParaRPr lang="en-US" altLang="zh-TW">
              <a:sym typeface="Webdings" pitchFamily="18" charset="2"/>
            </a:endParaRPr>
          </a:p>
          <a:p>
            <a:r>
              <a:rPr lang="en-US" altLang="zh-TW">
                <a:sym typeface="Webdings" pitchFamily="18" charset="2"/>
              </a:rPr>
              <a:t>Example: If 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>
                <a:latin typeface="Times New Roman" pitchFamily="18" charset="0"/>
                <a:sym typeface="Webdings" pitchFamily="18" charset="2"/>
              </a:rPr>
              <a:t>t</a:t>
            </a:r>
            <a:r>
              <a:rPr lang="en-US" altLang="zh-TW">
                <a:latin typeface="Times New Roman" pitchFamily="18" charset="0"/>
                <a:sym typeface="Webdings" pitchFamily="18" charset="2"/>
              </a:rPr>
              <a:t>)</a:t>
            </a:r>
            <a:r>
              <a:rPr lang="en-US" altLang="zh-TW">
                <a:sym typeface="Webdings" pitchFamily="18" charset="2"/>
              </a:rPr>
              <a:t> is a function of time, then the following DE is autonomous and </a:t>
            </a:r>
            <a:r>
              <a:rPr lang="en-US" altLang="zh-TW" b="1">
                <a:sym typeface="Webdings" pitchFamily="18" charset="2"/>
              </a:rPr>
              <a:t>time-independent</a:t>
            </a:r>
            <a:r>
              <a:rPr lang="en-US" altLang="zh-TW">
                <a:sym typeface="Webdings" pitchFamily="18" charset="2"/>
              </a:rPr>
              <a:t>:</a:t>
            </a:r>
          </a:p>
        </p:txBody>
      </p:sp>
      <p:graphicFrame>
        <p:nvGraphicFramePr>
          <p:cNvPr id="634884" name="Object 4"/>
          <p:cNvGraphicFramePr>
            <a:graphicFrameLocks noChangeAspect="1"/>
          </p:cNvGraphicFramePr>
          <p:nvPr/>
        </p:nvGraphicFramePr>
        <p:xfrm>
          <a:off x="3708400" y="5013325"/>
          <a:ext cx="1397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0" name="方程式" r:id="rId3" imgW="698400" imgH="393480" progId="Equation.3">
                  <p:embed/>
                </p:oleObj>
              </mc:Choice>
              <mc:Fallback>
                <p:oleObj name="方程式" r:id="rId3" imgW="698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5013325"/>
                        <a:ext cx="1397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3980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/>
          <a:p>
            <a:r>
              <a:rPr lang="en-US" altLang="zh-TW"/>
              <a:t>Critical Points</a:t>
            </a:r>
          </a:p>
        </p:txBody>
      </p:sp>
      <p:sp>
        <p:nvSpPr>
          <p:cNvPr id="635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In </a:t>
            </a:r>
            <a:r>
              <a:rPr lang="en-US" altLang="zh-TW" i="1" dirty="0" err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= 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f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)</a:t>
            </a:r>
            <a:r>
              <a:rPr lang="en-US" altLang="zh-TW" dirty="0"/>
              <a:t>,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then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is called the </a:t>
            </a:r>
            <a:r>
              <a:rPr lang="en-US" altLang="zh-TW" b="1" dirty="0"/>
              <a:t>critical point</a:t>
            </a:r>
            <a:r>
              <a:rPr lang="en-US" altLang="zh-TW" dirty="0"/>
              <a:t> of the autonomous DE.  A critical point is also refer to as an equilibrium point or a stationary point.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is a critical point of </a:t>
            </a:r>
            <a:r>
              <a:rPr lang="en-US" altLang="zh-TW" i="1" dirty="0" err="1">
                <a:latin typeface="Times New Roman" pitchFamily="18" charset="0"/>
                <a:sym typeface="Webdings" pitchFamily="18" charset="2"/>
              </a:rPr>
              <a:t>dy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/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dx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= 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f 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Webdings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Webdings" pitchFamily="18" charset="2"/>
              </a:rPr>
              <a:t>)</a:t>
            </a:r>
            <a:r>
              <a:rPr lang="en-US" altLang="zh-TW" dirty="0"/>
              <a:t>, then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is a constant solution of the autonomous equation.  This is also called an </a:t>
            </a:r>
            <a:r>
              <a:rPr lang="en-US" altLang="zh-TW" b="1" dirty="0"/>
              <a:t>equilibrium solution</a:t>
            </a:r>
            <a:r>
              <a:rPr lang="en-US" altLang="zh-TW" dirty="0"/>
              <a:t>.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016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Autonomous DE</a:t>
            </a:r>
          </a:p>
        </p:txBody>
      </p:sp>
      <p:sp>
        <p:nvSpPr>
          <p:cNvPr id="636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DE, </a:t>
            </a:r>
            <a:r>
              <a:rPr lang="en-US" altLang="zh-TW" i="1" dirty="0" err="1">
                <a:latin typeface="Times New Roman" pitchFamily="18" charset="0"/>
              </a:rPr>
              <a:t>dP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i="1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</a:rPr>
              <a:t>= (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dirty="0" err="1">
                <a:latin typeface="Times New Roman" pitchFamily="18" charset="0"/>
              </a:rPr>
              <a:t>－</a:t>
            </a:r>
            <a:r>
              <a:rPr lang="en-US" altLang="zh-TW" i="1" dirty="0" err="1">
                <a:latin typeface="Times New Roman" pitchFamily="18" charset="0"/>
              </a:rPr>
              <a:t>bP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&gt; 0,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 &gt; 0,</a:t>
            </a:r>
            <a:r>
              <a:rPr lang="en-US" altLang="zh-TW" dirty="0"/>
              <a:t> is autonomous.</a:t>
            </a:r>
            <a:br>
              <a:rPr lang="en-US" altLang="zh-TW" dirty="0"/>
            </a:br>
            <a:r>
              <a:rPr lang="en-US" altLang="zh-TW" dirty="0"/>
              <a:t>Let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dirty="0" err="1">
                <a:latin typeface="Times New Roman" pitchFamily="18" charset="0"/>
              </a:rPr>
              <a:t>－</a:t>
            </a:r>
            <a:r>
              <a:rPr lang="en-US" altLang="zh-TW" i="1" dirty="0" err="1">
                <a:latin typeface="Times New Roman" pitchFamily="18" charset="0"/>
              </a:rPr>
              <a:t>bP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we have two critical points: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The sign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a</a:t>
            </a:r>
            <a:r>
              <a:rPr lang="en-US" altLang="zh-TW" dirty="0" err="1">
                <a:latin typeface="Times New Roman" pitchFamily="18" charset="0"/>
              </a:rPr>
              <a:t>－</a:t>
            </a:r>
            <a:r>
              <a:rPr lang="en-US" altLang="zh-TW" i="1" dirty="0" err="1">
                <a:latin typeface="Times New Roman" pitchFamily="18" charset="0"/>
              </a:rPr>
              <a:t>bP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can be shown in a phase portrait</a:t>
            </a:r>
          </a:p>
        </p:txBody>
      </p:sp>
      <p:grpSp>
        <p:nvGrpSpPr>
          <p:cNvPr id="636945" name="Group 17"/>
          <p:cNvGrpSpPr>
            <a:grpSpLocks/>
          </p:cNvGrpSpPr>
          <p:nvPr/>
        </p:nvGrpSpPr>
        <p:grpSpPr bwMode="auto">
          <a:xfrm>
            <a:off x="1449388" y="3284984"/>
            <a:ext cx="962025" cy="2670175"/>
            <a:chOff x="4587" y="2247"/>
            <a:chExt cx="606" cy="1682"/>
          </a:xfrm>
        </p:grpSpPr>
        <p:sp>
          <p:nvSpPr>
            <p:cNvPr id="636936" name="Line 8"/>
            <p:cNvSpPr>
              <a:spLocks noChangeShapeType="1"/>
            </p:cNvSpPr>
            <p:nvPr/>
          </p:nvSpPr>
          <p:spPr bwMode="auto">
            <a:xfrm>
              <a:off x="4664" y="2387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37" name="Line 9"/>
            <p:cNvSpPr>
              <a:spLocks noChangeShapeType="1"/>
            </p:cNvSpPr>
            <p:nvPr/>
          </p:nvSpPr>
          <p:spPr bwMode="auto">
            <a:xfrm>
              <a:off x="4587" y="28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38" name="Line 10"/>
            <p:cNvSpPr>
              <a:spLocks noChangeShapeType="1"/>
            </p:cNvSpPr>
            <p:nvPr/>
          </p:nvSpPr>
          <p:spPr bwMode="auto">
            <a:xfrm>
              <a:off x="4587" y="3521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39" name="Text Box 11"/>
            <p:cNvSpPr txBox="1">
              <a:spLocks noChangeArrowheads="1"/>
            </p:cNvSpPr>
            <p:nvPr/>
          </p:nvSpPr>
          <p:spPr bwMode="auto">
            <a:xfrm>
              <a:off x="4756" y="2765"/>
              <a:ext cx="2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600" i="1">
                  <a:latin typeface="Times New Roman" pitchFamily="18" charset="0"/>
                </a:rPr>
                <a:t>a</a:t>
              </a:r>
              <a:r>
                <a:rPr lang="en-US" altLang="zh-TW" sz="1600">
                  <a:latin typeface="Times New Roman" pitchFamily="18" charset="0"/>
                </a:rPr>
                <a:t>/</a:t>
              </a:r>
              <a:r>
                <a:rPr lang="en-US" altLang="zh-TW" sz="1600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36940" name="Text Box 12"/>
            <p:cNvSpPr txBox="1">
              <a:spLocks noChangeArrowheads="1"/>
            </p:cNvSpPr>
            <p:nvPr/>
          </p:nvSpPr>
          <p:spPr bwMode="auto">
            <a:xfrm>
              <a:off x="4801" y="3385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sz="1600"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636941" name="Line 13"/>
            <p:cNvSpPr>
              <a:spLocks noChangeShapeType="1"/>
            </p:cNvSpPr>
            <p:nvPr/>
          </p:nvSpPr>
          <p:spPr bwMode="auto">
            <a:xfrm>
              <a:off x="4664" y="3658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42" name="Line 14"/>
            <p:cNvSpPr>
              <a:spLocks noChangeShapeType="1"/>
            </p:cNvSpPr>
            <p:nvPr/>
          </p:nvSpPr>
          <p:spPr bwMode="auto">
            <a:xfrm>
              <a:off x="4664" y="2478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43" name="Line 15"/>
            <p:cNvSpPr>
              <a:spLocks noChangeShapeType="1"/>
            </p:cNvSpPr>
            <p:nvPr/>
          </p:nvSpPr>
          <p:spPr bwMode="auto">
            <a:xfrm flipV="1">
              <a:off x="4664" y="3113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944" name="Text Box 16"/>
            <p:cNvSpPr txBox="1">
              <a:spLocks noChangeArrowheads="1"/>
            </p:cNvSpPr>
            <p:nvPr/>
          </p:nvSpPr>
          <p:spPr bwMode="auto">
            <a:xfrm>
              <a:off x="4709" y="2247"/>
              <a:ext cx="4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</a:rPr>
                <a:t>P-axis</a:t>
              </a:r>
            </a:p>
          </p:txBody>
        </p:sp>
      </p:grpSp>
      <p:graphicFrame>
        <p:nvGraphicFramePr>
          <p:cNvPr id="636985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395608"/>
              </p:ext>
            </p:extLst>
          </p:nvPr>
        </p:nvGraphicFramePr>
        <p:xfrm>
          <a:off x="2771775" y="3573710"/>
          <a:ext cx="5518150" cy="2003426"/>
        </p:xfrm>
        <a:graphic>
          <a:graphicData uri="http://schemas.openxmlformats.org/drawingml/2006/table">
            <a:tbl>
              <a:tblPr/>
              <a:tblGrid>
                <a:gridCol w="1268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3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Interval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Sign of 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f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P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P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t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Arrow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(–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  <a:sym typeface="Symbol" pitchFamily="18" charset="2"/>
                        </a:rPr>
                        <a:t>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, 0)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minus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decreasing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down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(0, 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/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plus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Increasing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Up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(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a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/</a:t>
                      </a:r>
                      <a:r>
                        <a:rPr kumimoji="1" lang="en-US" altLang="zh-TW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b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, 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  <a:sym typeface="Symbol" pitchFamily="18" charset="2"/>
                        </a:rPr>
                        <a:t></a:t>
                      </a: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華康中明體" pitchFamily="49" charset="-120"/>
                        </a:rPr>
                        <a:t>)</a:t>
                      </a:r>
                      <a:endParaRPr kumimoji="1" lang="zh-TW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華康中明體" pitchFamily="49" charset="-12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minus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decreasing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55000"/>
                        <a:buFont typeface="Wingdings" pitchFamily="2" charset="2"/>
                        <a:defRPr kumimoji="1" sz="16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華康中明體" pitchFamily="49" charset="-120"/>
                        </a:rPr>
                        <a:t>down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7480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2194</Words>
  <Application>Microsoft Office PowerPoint</Application>
  <PresentationFormat>如螢幕大小 (4:3)</PresentationFormat>
  <Paragraphs>450</Paragraphs>
  <Slides>58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58</vt:i4>
      </vt:variant>
    </vt:vector>
  </HeadingPairs>
  <TitlesOfParts>
    <vt:vector size="74" baseType="lpstr">
      <vt:lpstr>Nimbus Roman No9 L</vt:lpstr>
      <vt:lpstr>華康中明體</vt:lpstr>
      <vt:lpstr>華康中黑體</vt:lpstr>
      <vt:lpstr>新細明體</vt:lpstr>
      <vt:lpstr>標楷體</vt:lpstr>
      <vt:lpstr>Arial</vt:lpstr>
      <vt:lpstr>Calibri</vt:lpstr>
      <vt:lpstr>Cambria Math</vt:lpstr>
      <vt:lpstr>Sylfaen</vt:lpstr>
      <vt:lpstr>Symbol</vt:lpstr>
      <vt:lpstr>Times New Roman</vt:lpstr>
      <vt:lpstr>Webdings</vt:lpstr>
      <vt:lpstr>Wingdings</vt:lpstr>
      <vt:lpstr>Office 佈景主題</vt:lpstr>
      <vt:lpstr>方程式</vt:lpstr>
      <vt:lpstr>Photo Editor 影像 </vt:lpstr>
      <vt:lpstr>First-Order Differential Equations</vt:lpstr>
      <vt:lpstr>Solution Curves without Solving DE</vt:lpstr>
      <vt:lpstr>Example of Lineal Element</vt:lpstr>
      <vt:lpstr>Direction Field</vt:lpstr>
      <vt:lpstr>Increasing/Decreasing of a Solution</vt:lpstr>
      <vt:lpstr>Example: Approximating a Solution</vt:lpstr>
      <vt:lpstr>Autonomous First-Order DEs</vt:lpstr>
      <vt:lpstr>Critical Points</vt:lpstr>
      <vt:lpstr>Example: Autonomous DE</vt:lpstr>
      <vt:lpstr>Solution Curve Properties</vt:lpstr>
      <vt:lpstr>Example: dP/dt = P(a－bP) Revisited</vt:lpstr>
      <vt:lpstr>Example: dy/dx = (y – 1)2</vt:lpstr>
      <vt:lpstr>Attractors and Repellers</vt:lpstr>
      <vt:lpstr>Solution by Integration</vt:lpstr>
      <vt:lpstr>Example: Solution by Integration</vt:lpstr>
      <vt:lpstr>2nd-Order Solution by Integration</vt:lpstr>
      <vt:lpstr>Separable Equations (1/2)</vt:lpstr>
      <vt:lpstr>Separable Equations (2/2)</vt:lpstr>
      <vt:lpstr>Example: dy/dx ＝ –6xy, y(0) = 7</vt:lpstr>
      <vt:lpstr>Example: dy/dx ＝ –x/y, y(4) = –3</vt:lpstr>
      <vt:lpstr>Losing a Solution</vt:lpstr>
      <vt:lpstr>Example: dy/dx = y2－4</vt:lpstr>
      <vt:lpstr>Example: (e2y – y)cos xdy/dx = ey sin 2x, y(0) = 0</vt:lpstr>
      <vt:lpstr>Linear First Order DE</vt:lpstr>
      <vt:lpstr>Solving the 1st-Order Standard Form</vt:lpstr>
      <vt:lpstr>Solution by Integrating Factors</vt:lpstr>
      <vt:lpstr>Dropping Integrating Factor Constant</vt:lpstr>
      <vt:lpstr>Example: Solve dy/dx – 3y = 6</vt:lpstr>
      <vt:lpstr>General Solution on I</vt:lpstr>
      <vt:lpstr>Particular Solution on I</vt:lpstr>
      <vt:lpstr>Example: (x2–9)dy/dx + xy = 0</vt:lpstr>
      <vt:lpstr>Example: IVP y' + y = x, y(0) = 4</vt:lpstr>
      <vt:lpstr>Example: Discontinuous f(x) </vt:lpstr>
      <vt:lpstr>Non-elementary Functions</vt:lpstr>
      <vt:lpstr>Level Curves and Family of Solutions</vt:lpstr>
      <vt:lpstr>Differentials of Two-Variable Functions</vt:lpstr>
      <vt:lpstr>Example:</vt:lpstr>
      <vt:lpstr>Exact Equations</vt:lpstr>
      <vt:lpstr>Criterion for an Exact Differential</vt:lpstr>
      <vt:lpstr>Proof of the Necessity</vt:lpstr>
      <vt:lpstr>Proof of the Sufficiency (1/2)</vt:lpstr>
      <vt:lpstr>Proof of the Sufficiency (2/2)</vt:lpstr>
      <vt:lpstr>Observations</vt:lpstr>
      <vt:lpstr>Example: 2xy dx＋(x2 – 1)dy = 0</vt:lpstr>
      <vt:lpstr>Example: An IVP of Exact Equation</vt:lpstr>
      <vt:lpstr>Example: An IVP (cont.)</vt:lpstr>
      <vt:lpstr>Integrating Factors for Exactness</vt:lpstr>
      <vt:lpstr>Solution by Substitutions</vt:lpstr>
      <vt:lpstr>Homogeneous Equations (1/2)</vt:lpstr>
      <vt:lpstr>Homogeneous Equations (2/2)</vt:lpstr>
      <vt:lpstr>Example: (x2＋y2)dx＋(x2－xy)dy = 0</vt:lpstr>
      <vt:lpstr>Bernoulli’s Equation</vt:lpstr>
      <vt:lpstr>Example: x dy/dx + y = x2y2</vt:lpstr>
      <vt:lpstr>Another Reduction to Separation</vt:lpstr>
      <vt:lpstr>Example: dy/dx = (–2x + y)2 – 7, y(0) = 0</vt:lpstr>
      <vt:lpstr>Numerical Methods</vt:lpstr>
      <vt:lpstr>Euler’s Method</vt:lpstr>
      <vt:lpstr>Error Accumulations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146</cp:revision>
  <cp:lastPrinted>2014-09-23T03:36:07Z</cp:lastPrinted>
  <dcterms:created xsi:type="dcterms:W3CDTF">2013-02-18T04:14:25Z</dcterms:created>
  <dcterms:modified xsi:type="dcterms:W3CDTF">2019-09-30T02:02:16Z</dcterms:modified>
</cp:coreProperties>
</file>