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51"/>
  </p:notesMasterIdLst>
  <p:handoutMasterIdLst>
    <p:handoutMasterId r:id="rId52"/>
  </p:handoutMasterIdLst>
  <p:sldIdLst>
    <p:sldId id="258" r:id="rId2"/>
    <p:sldId id="259" r:id="rId3"/>
    <p:sldId id="297" r:id="rId4"/>
    <p:sldId id="298" r:id="rId5"/>
    <p:sldId id="299" r:id="rId6"/>
    <p:sldId id="308" r:id="rId7"/>
    <p:sldId id="309" r:id="rId8"/>
    <p:sldId id="310" r:id="rId9"/>
    <p:sldId id="300" r:id="rId10"/>
    <p:sldId id="301" r:id="rId11"/>
    <p:sldId id="302" r:id="rId12"/>
    <p:sldId id="303" r:id="rId13"/>
    <p:sldId id="311" r:id="rId14"/>
    <p:sldId id="313" r:id="rId15"/>
    <p:sldId id="264" r:id="rId16"/>
    <p:sldId id="265" r:id="rId17"/>
    <p:sldId id="266" r:id="rId18"/>
    <p:sldId id="304" r:id="rId19"/>
    <p:sldId id="315" r:id="rId20"/>
    <p:sldId id="316" r:id="rId21"/>
    <p:sldId id="292" r:id="rId22"/>
    <p:sldId id="291" r:id="rId23"/>
    <p:sldId id="321" r:id="rId24"/>
    <p:sldId id="317" r:id="rId25"/>
    <p:sldId id="267" r:id="rId26"/>
    <p:sldId id="269" r:id="rId27"/>
    <p:sldId id="270" r:id="rId28"/>
    <p:sldId id="271" r:id="rId29"/>
    <p:sldId id="272" r:id="rId30"/>
    <p:sldId id="273" r:id="rId31"/>
    <p:sldId id="274" r:id="rId32"/>
    <p:sldId id="276" r:id="rId33"/>
    <p:sldId id="277" r:id="rId34"/>
    <p:sldId id="319" r:id="rId35"/>
    <p:sldId id="281" r:id="rId36"/>
    <p:sldId id="282" r:id="rId37"/>
    <p:sldId id="283" r:id="rId38"/>
    <p:sldId id="284" r:id="rId39"/>
    <p:sldId id="285" r:id="rId40"/>
    <p:sldId id="286" r:id="rId41"/>
    <p:sldId id="287" r:id="rId42"/>
    <p:sldId id="288" r:id="rId43"/>
    <p:sldId id="322" r:id="rId44"/>
    <p:sldId id="293" r:id="rId45"/>
    <p:sldId id="320" r:id="rId46"/>
    <p:sldId id="294" r:id="rId47"/>
    <p:sldId id="295" r:id="rId48"/>
    <p:sldId id="323" r:id="rId49"/>
    <p:sldId id="296" r:id="rId50"/>
  </p:sldIdLst>
  <p:sldSz cx="9144000" cy="6858000" type="screen4x3"/>
  <p:notesSz cx="7099300" cy="10234613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223">
          <p15:clr>
            <a:srgbClr val="A4A3A4"/>
          </p15:clr>
        </p15:guide>
        <p15:guide id="2" pos="2236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808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9183" autoAdjust="0"/>
  </p:normalViewPr>
  <p:slideViewPr>
    <p:cSldViewPr>
      <p:cViewPr varScale="1">
        <p:scale>
          <a:sx n="136" d="100"/>
          <a:sy n="136" d="100"/>
        </p:scale>
        <p:origin x="894" y="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79" d="100"/>
          <a:sy n="79" d="100"/>
        </p:scale>
        <p:origin x="-3222" y="-84"/>
      </p:cViewPr>
      <p:guideLst>
        <p:guide orient="horz" pos="3223"/>
        <p:guide pos="2236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w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wmf"/></Relationships>
</file>

<file path=ppt/drawings/_rels/vmlDrawing1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2.wmf"/><Relationship Id="rId2" Type="http://schemas.openxmlformats.org/officeDocument/2006/relationships/image" Target="../media/image11.wmf"/><Relationship Id="rId1" Type="http://schemas.openxmlformats.org/officeDocument/2006/relationships/image" Target="../media/image10.w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w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w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.wmf"/></Relationships>
</file>

<file path=ppt/drawings/_rels/vmlDrawing16.vml.rels><?xml version="1.0" encoding="UTF-8" standalone="yes"?>
<Relationships xmlns="http://schemas.openxmlformats.org/package/2006/relationships"><Relationship Id="rId3" Type="http://schemas.openxmlformats.org/officeDocument/2006/relationships/image" Target="../media/image30.wmf"/><Relationship Id="rId2" Type="http://schemas.openxmlformats.org/officeDocument/2006/relationships/image" Target="../media/image29.wmf"/><Relationship Id="rId1" Type="http://schemas.openxmlformats.org/officeDocument/2006/relationships/image" Target="../media/image28.wmf"/></Relationships>
</file>

<file path=ppt/drawings/_rels/vmlDrawing17.vml.rels><?xml version="1.0" encoding="UTF-8" standalone="yes"?>
<Relationships xmlns="http://schemas.openxmlformats.org/package/2006/relationships"><Relationship Id="rId2" Type="http://schemas.openxmlformats.org/officeDocument/2006/relationships/image" Target="../media/image32.wmf"/><Relationship Id="rId1" Type="http://schemas.openxmlformats.org/officeDocument/2006/relationships/image" Target="../media/image31.wmf"/></Relationships>
</file>

<file path=ppt/drawings/_rels/vmlDrawing18.vml.rels><?xml version="1.0" encoding="UTF-8" standalone="yes"?>
<Relationships xmlns="http://schemas.openxmlformats.org/package/2006/relationships"><Relationship Id="rId2" Type="http://schemas.openxmlformats.org/officeDocument/2006/relationships/image" Target="../media/image34.wmf"/><Relationship Id="rId1" Type="http://schemas.openxmlformats.org/officeDocument/2006/relationships/image" Target="../media/image33.wmf"/></Relationships>
</file>

<file path=ppt/drawings/_rels/vmlDrawing19.vml.rels><?xml version="1.0" encoding="UTF-8" standalone="yes"?>
<Relationships xmlns="http://schemas.openxmlformats.org/package/2006/relationships"><Relationship Id="rId2" Type="http://schemas.openxmlformats.org/officeDocument/2006/relationships/image" Target="../media/image36.wmf"/><Relationship Id="rId1" Type="http://schemas.openxmlformats.org/officeDocument/2006/relationships/image" Target="../media/image35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w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37.wmf"/></Relationships>
</file>

<file path=ppt/drawings/_rels/vmlDrawing21.vml.rels><?xml version="1.0" encoding="UTF-8" standalone="yes"?>
<Relationships xmlns="http://schemas.openxmlformats.org/package/2006/relationships"><Relationship Id="rId3" Type="http://schemas.openxmlformats.org/officeDocument/2006/relationships/image" Target="../media/image17.wmf"/><Relationship Id="rId2" Type="http://schemas.openxmlformats.org/officeDocument/2006/relationships/image" Target="../media/image39.wmf"/><Relationship Id="rId1" Type="http://schemas.openxmlformats.org/officeDocument/2006/relationships/image" Target="../media/image38.wmf"/><Relationship Id="rId4" Type="http://schemas.openxmlformats.org/officeDocument/2006/relationships/image" Target="../media/image18.wmf"/></Relationships>
</file>

<file path=ppt/drawings/_rels/vmlDrawing22.vml.rels><?xml version="1.0" encoding="UTF-8" standalone="yes"?>
<Relationships xmlns="http://schemas.openxmlformats.org/package/2006/relationships"><Relationship Id="rId3" Type="http://schemas.openxmlformats.org/officeDocument/2006/relationships/image" Target="../media/image42.wmf"/><Relationship Id="rId2" Type="http://schemas.openxmlformats.org/officeDocument/2006/relationships/image" Target="../media/image41.wmf"/><Relationship Id="rId1" Type="http://schemas.openxmlformats.org/officeDocument/2006/relationships/image" Target="../media/image40.wmf"/><Relationship Id="rId4" Type="http://schemas.openxmlformats.org/officeDocument/2006/relationships/image" Target="../media/image43.wmf"/></Relationships>
</file>

<file path=ppt/drawings/_rels/vmlDrawing23.vml.rels><?xml version="1.0" encoding="UTF-8" standalone="yes"?>
<Relationships xmlns="http://schemas.openxmlformats.org/package/2006/relationships"><Relationship Id="rId3" Type="http://schemas.openxmlformats.org/officeDocument/2006/relationships/image" Target="../media/image46.wmf"/><Relationship Id="rId2" Type="http://schemas.openxmlformats.org/officeDocument/2006/relationships/image" Target="../media/image45.wmf"/><Relationship Id="rId1" Type="http://schemas.openxmlformats.org/officeDocument/2006/relationships/image" Target="../media/image44.wmf"/><Relationship Id="rId4" Type="http://schemas.openxmlformats.org/officeDocument/2006/relationships/image" Target="../media/image47.wmf"/></Relationships>
</file>

<file path=ppt/drawings/_rels/vmlDrawing24.vml.rels><?xml version="1.0" encoding="UTF-8" standalone="yes"?>
<Relationships xmlns="http://schemas.openxmlformats.org/package/2006/relationships"><Relationship Id="rId3" Type="http://schemas.openxmlformats.org/officeDocument/2006/relationships/image" Target="../media/image50.wmf"/><Relationship Id="rId2" Type="http://schemas.openxmlformats.org/officeDocument/2006/relationships/image" Target="../media/image49.wmf"/><Relationship Id="rId1" Type="http://schemas.openxmlformats.org/officeDocument/2006/relationships/image" Target="../media/image48.wmf"/></Relationships>
</file>

<file path=ppt/drawings/_rels/vmlDrawing25.vml.rels><?xml version="1.0" encoding="UTF-8" standalone="yes"?>
<Relationships xmlns="http://schemas.openxmlformats.org/package/2006/relationships"><Relationship Id="rId2" Type="http://schemas.openxmlformats.org/officeDocument/2006/relationships/image" Target="../media/image52.wmf"/><Relationship Id="rId1" Type="http://schemas.openxmlformats.org/officeDocument/2006/relationships/image" Target="../media/image51.wmf"/></Relationships>
</file>

<file path=ppt/drawings/_rels/vmlDrawing26.vml.rels><?xml version="1.0" encoding="UTF-8" standalone="yes"?>
<Relationships xmlns="http://schemas.openxmlformats.org/package/2006/relationships"><Relationship Id="rId3" Type="http://schemas.openxmlformats.org/officeDocument/2006/relationships/image" Target="../media/image55.wmf"/><Relationship Id="rId2" Type="http://schemas.openxmlformats.org/officeDocument/2006/relationships/image" Target="../media/image54.wmf"/><Relationship Id="rId1" Type="http://schemas.openxmlformats.org/officeDocument/2006/relationships/image" Target="../media/image53.wmf"/></Relationships>
</file>

<file path=ppt/drawings/_rels/vmlDrawing27.vml.rels><?xml version="1.0" encoding="UTF-8" standalone="yes"?>
<Relationships xmlns="http://schemas.openxmlformats.org/package/2006/relationships"><Relationship Id="rId3" Type="http://schemas.openxmlformats.org/officeDocument/2006/relationships/image" Target="../media/image58.wmf"/><Relationship Id="rId2" Type="http://schemas.openxmlformats.org/officeDocument/2006/relationships/image" Target="../media/image57.wmf"/><Relationship Id="rId1" Type="http://schemas.openxmlformats.org/officeDocument/2006/relationships/image" Target="../media/image56.wmf"/></Relationships>
</file>

<file path=ppt/drawings/_rels/vmlDrawing28.vml.rels><?xml version="1.0" encoding="UTF-8" standalone="yes"?>
<Relationships xmlns="http://schemas.openxmlformats.org/package/2006/relationships"><Relationship Id="rId3" Type="http://schemas.openxmlformats.org/officeDocument/2006/relationships/image" Target="../media/image60.wmf"/><Relationship Id="rId2" Type="http://schemas.openxmlformats.org/officeDocument/2006/relationships/image" Target="../media/image58.wmf"/><Relationship Id="rId1" Type="http://schemas.openxmlformats.org/officeDocument/2006/relationships/image" Target="../media/image59.wmf"/></Relationships>
</file>

<file path=ppt/drawings/_rels/vmlDrawing29.vml.rels><?xml version="1.0" encoding="UTF-8" standalone="yes"?>
<Relationships xmlns="http://schemas.openxmlformats.org/package/2006/relationships"><Relationship Id="rId2" Type="http://schemas.openxmlformats.org/officeDocument/2006/relationships/image" Target="../media/image62.wmf"/><Relationship Id="rId1" Type="http://schemas.openxmlformats.org/officeDocument/2006/relationships/image" Target="../media/image61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wmf"/></Relationships>
</file>

<file path=ppt/drawings/_rels/vmlDrawing30.vml.rels><?xml version="1.0" encoding="UTF-8" standalone="yes"?>
<Relationships xmlns="http://schemas.openxmlformats.org/package/2006/relationships"><Relationship Id="rId1" Type="http://schemas.openxmlformats.org/officeDocument/2006/relationships/image" Target="../media/image63.wmf"/></Relationships>
</file>

<file path=ppt/drawings/_rels/vmlDrawing31.vml.rels><?xml version="1.0" encoding="UTF-8" standalone="yes"?>
<Relationships xmlns="http://schemas.openxmlformats.org/package/2006/relationships"><Relationship Id="rId3" Type="http://schemas.openxmlformats.org/officeDocument/2006/relationships/image" Target="../media/image66.wmf"/><Relationship Id="rId2" Type="http://schemas.openxmlformats.org/officeDocument/2006/relationships/image" Target="../media/image65.wmf"/><Relationship Id="rId1" Type="http://schemas.openxmlformats.org/officeDocument/2006/relationships/image" Target="../media/image64.wmf"/></Relationships>
</file>

<file path=ppt/drawings/_rels/vmlDrawing32.vml.rels><?xml version="1.0" encoding="UTF-8" standalone="yes"?>
<Relationships xmlns="http://schemas.openxmlformats.org/package/2006/relationships"><Relationship Id="rId3" Type="http://schemas.openxmlformats.org/officeDocument/2006/relationships/image" Target="../media/image69.wmf"/><Relationship Id="rId2" Type="http://schemas.openxmlformats.org/officeDocument/2006/relationships/image" Target="../media/image68.wmf"/><Relationship Id="rId1" Type="http://schemas.openxmlformats.org/officeDocument/2006/relationships/image" Target="../media/image67.wmf"/><Relationship Id="rId4" Type="http://schemas.openxmlformats.org/officeDocument/2006/relationships/image" Target="../media/image70.wmf"/></Relationships>
</file>

<file path=ppt/drawings/_rels/vmlDrawing33.vml.rels><?xml version="1.0" encoding="UTF-8" standalone="yes"?>
<Relationships xmlns="http://schemas.openxmlformats.org/package/2006/relationships"><Relationship Id="rId3" Type="http://schemas.openxmlformats.org/officeDocument/2006/relationships/image" Target="../media/image73.wmf"/><Relationship Id="rId2" Type="http://schemas.openxmlformats.org/officeDocument/2006/relationships/image" Target="../media/image72.wmf"/><Relationship Id="rId1" Type="http://schemas.openxmlformats.org/officeDocument/2006/relationships/image" Target="../media/image71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wmf"/></Relationships>
</file>

<file path=ppt/drawings/_rels/vmlDrawing5.vml.rels><?xml version="1.0" encoding="UTF-8" standalone="yes"?>
<Relationships xmlns="http://schemas.openxmlformats.org/package/2006/relationships"><Relationship Id="rId2" Type="http://schemas.openxmlformats.org/officeDocument/2006/relationships/image" Target="../media/image8.wmf"/><Relationship Id="rId1" Type="http://schemas.openxmlformats.org/officeDocument/2006/relationships/image" Target="../media/image7.w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wmf"/></Relationships>
</file>

<file path=ppt/drawings/_rels/vmlDrawing7.vml.rels><?xml version="1.0" encoding="UTF-8" standalone="yes"?>
<Relationships xmlns="http://schemas.openxmlformats.org/package/2006/relationships"><Relationship Id="rId3" Type="http://schemas.openxmlformats.org/officeDocument/2006/relationships/image" Target="../media/image12.wmf"/><Relationship Id="rId2" Type="http://schemas.openxmlformats.org/officeDocument/2006/relationships/image" Target="../media/image11.wmf"/><Relationship Id="rId1" Type="http://schemas.openxmlformats.org/officeDocument/2006/relationships/image" Target="../media/image10.w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wmf"/></Relationships>
</file>

<file path=ppt/drawings/_rels/vmlDrawing9.vml.rels><?xml version="1.0" encoding="UTF-8" standalone="yes"?>
<Relationships xmlns="http://schemas.openxmlformats.org/package/2006/relationships"><Relationship Id="rId3" Type="http://schemas.openxmlformats.org/officeDocument/2006/relationships/image" Target="../media/image18.wmf"/><Relationship Id="rId2" Type="http://schemas.openxmlformats.org/officeDocument/2006/relationships/image" Target="../media/image17.wmf"/><Relationship Id="rId1" Type="http://schemas.openxmlformats.org/officeDocument/2006/relationships/image" Target="../media/image16.wmf"/><Relationship Id="rId5" Type="http://schemas.openxmlformats.org/officeDocument/2006/relationships/image" Target="../media/image20.wmf"/><Relationship Id="rId4" Type="http://schemas.openxmlformats.org/officeDocument/2006/relationships/image" Target="../media/image19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6575" cy="5111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quarter" idx="1"/>
          </p:nvPr>
        </p:nvSpPr>
        <p:spPr>
          <a:xfrm>
            <a:off x="4021138" y="0"/>
            <a:ext cx="3076575" cy="5111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2DDE65A-AB16-4A41-BBF8-BDF4377D5C85}" type="datetimeFigureOut">
              <a:rPr lang="zh-TW" altLang="en-US" smtClean="0"/>
              <a:t>2019/12/23</a:t>
            </a:fld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2"/>
          </p:nvPr>
        </p:nvSpPr>
        <p:spPr>
          <a:xfrm>
            <a:off x="0" y="9721850"/>
            <a:ext cx="3076575" cy="5111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3"/>
          </p:nvPr>
        </p:nvSpPr>
        <p:spPr>
          <a:xfrm>
            <a:off x="4021138" y="9721850"/>
            <a:ext cx="3076575" cy="5111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410CC9D-1ACC-4FF3-AFA0-269EAAB19964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09818448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/>
          <a:lstStyle>
            <a:lvl1pPr algn="l">
              <a:defRPr sz="13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4021294" y="0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/>
          <a:lstStyle>
            <a:lvl1pPr algn="r">
              <a:defRPr sz="1300"/>
            </a:lvl1pPr>
          </a:lstStyle>
          <a:p>
            <a:fld id="{E6DFCE73-D4D2-47E2-9FD3-C9423A2497CA}" type="datetimeFigureOut">
              <a:rPr lang="zh-TW" altLang="en-US" smtClean="0"/>
              <a:t>2019/12/23</a:t>
            </a:fld>
            <a:endParaRPr lang="zh-TW" altLang="en-US"/>
          </a:p>
        </p:txBody>
      </p:sp>
      <p:sp>
        <p:nvSpPr>
          <p:cNvPr id="4" name="投影片圖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992188" y="768350"/>
            <a:ext cx="5114925" cy="38369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9048" tIns="49524" rIns="99048" bIns="49524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709930" y="4861441"/>
            <a:ext cx="5679440" cy="4605576"/>
          </a:xfrm>
          <a:prstGeom prst="rect">
            <a:avLst/>
          </a:prstGeom>
        </p:spPr>
        <p:txBody>
          <a:bodyPr vert="horz" lIns="99048" tIns="49524" rIns="99048" bIns="49524" rtlCol="0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9721106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 anchor="b"/>
          <a:lstStyle>
            <a:lvl1pPr algn="l">
              <a:defRPr sz="1300"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4021294" y="9721106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 anchor="b"/>
          <a:lstStyle>
            <a:lvl1pPr algn="r">
              <a:defRPr sz="1300"/>
            </a:lvl1pPr>
          </a:lstStyle>
          <a:p>
            <a:fld id="{311B0E1D-AA82-4552-8C4E-CF760B87F82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4795810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9"/>
          <p:cNvSpPr>
            <a:spLocks noChangeArrowheads="1"/>
          </p:cNvSpPr>
          <p:nvPr userDrawn="1"/>
        </p:nvSpPr>
        <p:spPr bwMode="auto">
          <a:xfrm>
            <a:off x="6269604" y="539100"/>
            <a:ext cx="2438400" cy="297612"/>
          </a:xfrm>
          <a:prstGeom prst="rect">
            <a:avLst/>
          </a:prstGeom>
          <a:solidFill>
            <a:srgbClr val="CCFF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9pPr>
          </a:lstStyle>
          <a:p>
            <a:pPr algn="ctr" eaLnBrk="1" hangingPunct="1"/>
            <a:endParaRPr kumimoji="0" lang="zh-TW" altLang="en-US" sz="2400">
              <a:latin typeface="Times New Roman" pitchFamily="18" charset="0"/>
            </a:endParaRPr>
          </a:p>
        </p:txBody>
      </p:sp>
      <p:sp>
        <p:nvSpPr>
          <p:cNvPr id="14" name="Rectangle 3"/>
          <p:cNvSpPr>
            <a:spLocks noChangeArrowheads="1"/>
          </p:cNvSpPr>
          <p:nvPr userDrawn="1"/>
        </p:nvSpPr>
        <p:spPr bwMode="auto">
          <a:xfrm>
            <a:off x="-5096" y="9525"/>
            <a:ext cx="1480752" cy="4867275"/>
          </a:xfrm>
          <a:prstGeom prst="rect">
            <a:avLst/>
          </a:prstGeom>
          <a:solidFill>
            <a:srgbClr val="CCFF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bg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9pPr>
          </a:lstStyle>
          <a:p>
            <a:pPr algn="ctr" eaLnBrk="1" hangingPunct="1"/>
            <a:endParaRPr kumimoji="0" lang="zh-TW" altLang="en-US" sz="2400">
              <a:latin typeface="Times New Roman" pitchFamily="18" charset="0"/>
            </a:endParaRPr>
          </a:p>
        </p:txBody>
      </p:sp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1907704" y="1196751"/>
            <a:ext cx="6696744" cy="2403699"/>
          </a:xfrm>
        </p:spPr>
        <p:txBody>
          <a:bodyPr/>
          <a:lstStyle>
            <a:lvl1pPr algn="r">
              <a:defRPr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915616" y="4509120"/>
            <a:ext cx="6688832" cy="1296368"/>
          </a:xfrm>
        </p:spPr>
        <p:txBody>
          <a:bodyPr>
            <a:normAutofit/>
          </a:bodyPr>
          <a:lstStyle>
            <a:lvl1pPr marL="0" indent="0" algn="r">
              <a:buNone/>
              <a:defRPr sz="22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dirty="0"/>
              <a:t>按一下以編輯母片副標題樣式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50FB41-BC5E-4D0C-8A75-7BDDA50DAF50}" type="datetime1">
              <a:rPr lang="zh-TW" altLang="en-US" smtClean="0"/>
              <a:t>2019/12/23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t>‹#›</a:t>
            </a:fld>
            <a:endParaRPr lang="zh-TW" altLang="en-US"/>
          </a:p>
        </p:txBody>
      </p:sp>
      <p:sp>
        <p:nvSpPr>
          <p:cNvPr id="10" name="Line 7"/>
          <p:cNvSpPr>
            <a:spLocks noChangeShapeType="1"/>
          </p:cNvSpPr>
          <p:nvPr userDrawn="1"/>
        </p:nvSpPr>
        <p:spPr bwMode="auto">
          <a:xfrm>
            <a:off x="0" y="4876800"/>
            <a:ext cx="990600" cy="0"/>
          </a:xfrm>
          <a:prstGeom prst="line">
            <a:avLst/>
          </a:prstGeom>
          <a:noFill/>
          <a:ln w="50800">
            <a:solidFill>
              <a:schemeClr val="tx1">
                <a:lumMod val="65000"/>
                <a:lumOff val="35000"/>
              </a:scheme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11" name="Line 18"/>
          <p:cNvSpPr>
            <a:spLocks noChangeShapeType="1"/>
          </p:cNvSpPr>
          <p:nvPr userDrawn="1"/>
        </p:nvSpPr>
        <p:spPr bwMode="auto">
          <a:xfrm>
            <a:off x="900113" y="5805488"/>
            <a:ext cx="792003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12" name="Line 19"/>
          <p:cNvSpPr>
            <a:spLocks noChangeShapeType="1"/>
          </p:cNvSpPr>
          <p:nvPr userDrawn="1"/>
        </p:nvSpPr>
        <p:spPr bwMode="auto">
          <a:xfrm>
            <a:off x="8675688" y="3789040"/>
            <a:ext cx="0" cy="223234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TW" altLang="en-US"/>
          </a:p>
        </p:txBody>
      </p:sp>
      <p:pic>
        <p:nvPicPr>
          <p:cNvPr id="13" name="Picture 21" descr="nctu_logo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4509120"/>
            <a:ext cx="1009650" cy="10080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Line 10"/>
          <p:cNvSpPr>
            <a:spLocks noChangeShapeType="1"/>
          </p:cNvSpPr>
          <p:nvPr userDrawn="1"/>
        </p:nvSpPr>
        <p:spPr bwMode="auto">
          <a:xfrm>
            <a:off x="635000" y="685800"/>
            <a:ext cx="8077200" cy="0"/>
          </a:xfrm>
          <a:prstGeom prst="line">
            <a:avLst/>
          </a:prstGeom>
          <a:noFill/>
          <a:ln w="44450">
            <a:solidFill>
              <a:schemeClr val="tx1">
                <a:lumMod val="65000"/>
                <a:lumOff val="35000"/>
              </a:scheme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TW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83568" y="274638"/>
            <a:ext cx="8003232" cy="895371"/>
          </a:xfrm>
        </p:spPr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683568" y="1412776"/>
            <a:ext cx="8003232" cy="4713387"/>
          </a:xfrm>
        </p:spPr>
        <p:txBody>
          <a:bodyPr/>
          <a:lstStyle/>
          <a:p>
            <a:pPr lvl="0"/>
            <a:r>
              <a:rPr lang="zh-TW" altLang="en-US" dirty="0"/>
              <a:t>按一下以編輯母片文字樣式</a:t>
            </a:r>
          </a:p>
          <a:p>
            <a:pPr lvl="1"/>
            <a:r>
              <a:rPr lang="zh-TW" altLang="en-US" dirty="0"/>
              <a:t>第二層</a:t>
            </a:r>
          </a:p>
          <a:p>
            <a:pPr lvl="2"/>
            <a:r>
              <a:rPr lang="zh-TW" altLang="en-US" dirty="0"/>
              <a:t>第三層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834609-9116-4BC3-91F4-0263D41D083E}" type="datetime1">
              <a:rPr lang="zh-TW" altLang="en-US" smtClean="0"/>
              <a:t>2019/12/23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339280" cy="365125"/>
          </a:xfrm>
        </p:spPr>
        <p:txBody>
          <a:bodyPr/>
          <a:lstStyle/>
          <a:p>
            <a:fld id="{73DA0BB7-265A-403C-9275-D587AB510EDC}" type="slidenum">
              <a:rPr lang="zh-TW" altLang="en-US" smtClean="0"/>
              <a:pPr/>
              <a:t>‹#›</a:t>
            </a:fld>
            <a:endParaRPr lang="zh-TW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區段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9"/>
          <p:cNvSpPr>
            <a:spLocks noChangeArrowheads="1"/>
          </p:cNvSpPr>
          <p:nvPr userDrawn="1"/>
        </p:nvSpPr>
        <p:spPr bwMode="auto">
          <a:xfrm>
            <a:off x="6269604" y="531460"/>
            <a:ext cx="2438400" cy="297612"/>
          </a:xfrm>
          <a:prstGeom prst="rect">
            <a:avLst/>
          </a:prstGeom>
          <a:solidFill>
            <a:srgbClr val="CCFF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9pPr>
          </a:lstStyle>
          <a:p>
            <a:pPr algn="ctr" eaLnBrk="1" hangingPunct="1"/>
            <a:endParaRPr kumimoji="0" lang="zh-TW" altLang="en-US" sz="2400">
              <a:latin typeface="Times New Roman" pitchFamily="18" charset="0"/>
            </a:endParaRPr>
          </a:p>
        </p:txBody>
      </p:sp>
      <p:sp>
        <p:nvSpPr>
          <p:cNvPr id="12" name="Rectangle 3"/>
          <p:cNvSpPr>
            <a:spLocks noChangeArrowheads="1"/>
          </p:cNvSpPr>
          <p:nvPr userDrawn="1"/>
        </p:nvSpPr>
        <p:spPr bwMode="auto">
          <a:xfrm>
            <a:off x="-5096" y="1885"/>
            <a:ext cx="1480752" cy="4867275"/>
          </a:xfrm>
          <a:prstGeom prst="rect">
            <a:avLst/>
          </a:prstGeom>
          <a:solidFill>
            <a:srgbClr val="CCFF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bg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9pPr>
          </a:lstStyle>
          <a:p>
            <a:pPr algn="ctr" eaLnBrk="1" hangingPunct="1"/>
            <a:endParaRPr kumimoji="0" lang="zh-TW" altLang="en-US" sz="2400">
              <a:latin typeface="Times New Roman" pitchFamily="18" charset="0"/>
            </a:endParaRPr>
          </a:p>
        </p:txBody>
      </p:sp>
      <p:sp>
        <p:nvSpPr>
          <p:cNvPr id="8" name="Line 7"/>
          <p:cNvSpPr>
            <a:spLocks noChangeShapeType="1"/>
          </p:cNvSpPr>
          <p:nvPr userDrawn="1"/>
        </p:nvSpPr>
        <p:spPr bwMode="auto">
          <a:xfrm>
            <a:off x="0" y="4876800"/>
            <a:ext cx="990600" cy="0"/>
          </a:xfrm>
          <a:prstGeom prst="line">
            <a:avLst/>
          </a:prstGeom>
          <a:noFill/>
          <a:ln w="50800">
            <a:solidFill>
              <a:schemeClr val="tx1">
                <a:lumMod val="65000"/>
                <a:lumOff val="35000"/>
              </a:scheme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619671" y="4406900"/>
            <a:ext cx="6875041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DB5A97-0D83-4618-B398-8AA8E79F2287}" type="datetime1">
              <a:rPr lang="zh-TW" altLang="en-US" smtClean="0"/>
              <a:t>2019/12/23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339280" cy="365125"/>
          </a:xfrm>
        </p:spPr>
        <p:txBody>
          <a:bodyPr/>
          <a:lstStyle/>
          <a:p>
            <a:fld id="{73DA0BB7-265A-403C-9275-D587AB510EDC}" type="slidenum">
              <a:rPr lang="zh-TW" altLang="en-US" smtClean="0"/>
              <a:pPr/>
              <a:t>‹#›</a:t>
            </a:fld>
            <a:endParaRPr lang="zh-TW" altLang="en-US" dirty="0"/>
          </a:p>
        </p:txBody>
      </p:sp>
      <p:sp>
        <p:nvSpPr>
          <p:cNvPr id="10" name="Line 10"/>
          <p:cNvSpPr>
            <a:spLocks noChangeShapeType="1"/>
          </p:cNvSpPr>
          <p:nvPr userDrawn="1"/>
        </p:nvSpPr>
        <p:spPr bwMode="auto">
          <a:xfrm>
            <a:off x="635000" y="685800"/>
            <a:ext cx="8077200" cy="0"/>
          </a:xfrm>
          <a:prstGeom prst="line">
            <a:avLst/>
          </a:prstGeom>
          <a:noFill/>
          <a:ln w="44450">
            <a:solidFill>
              <a:schemeClr val="tx1">
                <a:lumMod val="65000"/>
                <a:lumOff val="35000"/>
              </a:scheme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TW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83568" y="274638"/>
            <a:ext cx="8003232" cy="895371"/>
          </a:xfrm>
        </p:spPr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683568" y="1412776"/>
            <a:ext cx="3888432" cy="47133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716016" y="1412776"/>
            <a:ext cx="3970784" cy="47133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dirty="0"/>
              <a:t>按一下以編輯母片文字樣式</a:t>
            </a:r>
          </a:p>
          <a:p>
            <a:pPr lvl="1"/>
            <a:r>
              <a:rPr lang="zh-TW" altLang="en-US" dirty="0"/>
              <a:t>第二層</a:t>
            </a:r>
          </a:p>
          <a:p>
            <a:pPr lvl="2"/>
            <a:r>
              <a:rPr lang="zh-TW" altLang="en-US" dirty="0"/>
              <a:t>第三層</a:t>
            </a:r>
          </a:p>
          <a:p>
            <a:pPr lvl="3"/>
            <a:r>
              <a:rPr lang="zh-TW" altLang="en-US" dirty="0"/>
              <a:t>第四層</a:t>
            </a:r>
          </a:p>
          <a:p>
            <a:pPr lvl="4"/>
            <a:r>
              <a:rPr lang="zh-TW" altLang="en-US" dirty="0"/>
              <a:t>第五層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A013F1-08E0-407E-8ECB-D4F7ECD4BB95}" type="datetime1">
              <a:rPr lang="zh-TW" altLang="en-US" smtClean="0"/>
              <a:t>2019/12/23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339280" cy="365125"/>
          </a:xfrm>
        </p:spPr>
        <p:txBody>
          <a:bodyPr/>
          <a:lstStyle/>
          <a:p>
            <a:fld id="{73DA0BB7-265A-403C-9275-D587AB510EDC}" type="slidenum">
              <a:rPr lang="zh-TW" altLang="en-US" smtClean="0"/>
              <a:pPr/>
              <a:t>‹#›</a:t>
            </a:fld>
            <a:endParaRPr lang="zh-TW" alt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82A3B2-6F9C-4CE7-9AB7-ED8E60566EA8}" type="datetime1">
              <a:rPr lang="zh-TW" altLang="en-US" smtClean="0"/>
              <a:t>2019/12/23</a:t>
            </a:fld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‹#›</a:t>
            </a:fld>
            <a:endParaRPr lang="zh-TW" alt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1F74FB-A42B-4CEA-A40C-E1C701433B1C}" type="datetime1">
              <a:rPr lang="zh-TW" altLang="en-US" smtClean="0"/>
              <a:t>2019/12/23</a:t>
            </a:fld>
            <a:endParaRPr lang="zh-TW" alt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‹#›</a:t>
            </a:fld>
            <a:endParaRPr lang="zh-TW" alt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3"/>
          <p:cNvSpPr>
            <a:spLocks noChangeArrowheads="1"/>
          </p:cNvSpPr>
          <p:nvPr userDrawn="1"/>
        </p:nvSpPr>
        <p:spPr bwMode="auto">
          <a:xfrm>
            <a:off x="3128" y="452"/>
            <a:ext cx="530027" cy="4876800"/>
          </a:xfrm>
          <a:prstGeom prst="rect">
            <a:avLst/>
          </a:prstGeom>
          <a:solidFill>
            <a:srgbClr val="CCFF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bg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9pPr>
          </a:lstStyle>
          <a:p>
            <a:pPr algn="ctr" eaLnBrk="1" hangingPunct="1"/>
            <a:endParaRPr kumimoji="0" lang="zh-TW" altLang="en-US" sz="2400">
              <a:latin typeface="Times New Roman" pitchFamily="18" charset="0"/>
            </a:endParaRPr>
          </a:p>
        </p:txBody>
      </p:sp>
      <p:sp>
        <p:nvSpPr>
          <p:cNvPr id="12" name="Rectangle 5"/>
          <p:cNvSpPr>
            <a:spLocks noChangeArrowheads="1"/>
          </p:cNvSpPr>
          <p:nvPr userDrawn="1"/>
        </p:nvSpPr>
        <p:spPr bwMode="auto">
          <a:xfrm>
            <a:off x="6892440" y="1181388"/>
            <a:ext cx="1800000" cy="162000"/>
          </a:xfrm>
          <a:prstGeom prst="rect">
            <a:avLst/>
          </a:prstGeom>
          <a:solidFill>
            <a:srgbClr val="CCFF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9pPr>
          </a:lstStyle>
          <a:p>
            <a:pPr algn="ctr" eaLnBrk="1" hangingPunct="1"/>
            <a:endParaRPr kumimoji="0" lang="zh-TW" altLang="en-US" sz="2400">
              <a:latin typeface="Times New Roman" pitchFamily="18" charset="0"/>
            </a:endParaRPr>
          </a:p>
        </p:txBody>
      </p:sp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683568" y="274638"/>
            <a:ext cx="8003232" cy="89537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683568" y="1412776"/>
            <a:ext cx="8003232" cy="47133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dirty="0"/>
              <a:t>按一下以編輯母片文字樣式</a:t>
            </a:r>
          </a:p>
          <a:p>
            <a:pPr lvl="1"/>
            <a:r>
              <a:rPr lang="zh-TW" altLang="en-US" dirty="0"/>
              <a:t>第二層</a:t>
            </a:r>
          </a:p>
          <a:p>
            <a:pPr lvl="2"/>
            <a:r>
              <a:rPr lang="zh-TW" altLang="en-US" dirty="0"/>
              <a:t>第三層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/>
                </a:solidFill>
                <a:latin typeface="Arial" pitchFamily="34" charset="0"/>
                <a:ea typeface="標楷體" pitchFamily="65" charset="-120"/>
                <a:cs typeface="Arial" pitchFamily="34" charset="0"/>
              </a:defRPr>
            </a:lvl1pPr>
          </a:lstStyle>
          <a:p>
            <a:fld id="{EE5FF2D7-6C60-4E0D-845F-979CBB4B41F1}" type="datetime1">
              <a:rPr lang="zh-TW" altLang="en-US" smtClean="0"/>
              <a:t>2019/12/23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>
                <a:solidFill>
                  <a:schemeClr val="tx1"/>
                </a:solidFill>
                <a:latin typeface="Arial" pitchFamily="34" charset="0"/>
                <a:ea typeface="標楷體" pitchFamily="65" charset="-120"/>
                <a:cs typeface="Arial" pitchFamily="34" charset="0"/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33928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/>
                </a:solidFill>
                <a:latin typeface="Arial" pitchFamily="34" charset="0"/>
                <a:ea typeface="標楷體" pitchFamily="65" charset="-120"/>
                <a:cs typeface="Arial" pitchFamily="34" charset="0"/>
              </a:defRPr>
            </a:lvl1pPr>
          </a:lstStyle>
          <a:p>
            <a:fld id="{73DA0BB7-265A-403C-9275-D587AB510EDC}" type="slidenum">
              <a:rPr lang="zh-TW" altLang="en-US" smtClean="0"/>
              <a:pPr/>
              <a:t>‹#›</a:t>
            </a:fld>
            <a:endParaRPr lang="zh-TW" altLang="en-US" dirty="0"/>
          </a:p>
        </p:txBody>
      </p:sp>
      <p:sp>
        <p:nvSpPr>
          <p:cNvPr id="10" name="Line 7"/>
          <p:cNvSpPr>
            <a:spLocks noChangeShapeType="1"/>
          </p:cNvSpPr>
          <p:nvPr userDrawn="1"/>
        </p:nvSpPr>
        <p:spPr bwMode="auto">
          <a:xfrm>
            <a:off x="0" y="4876800"/>
            <a:ext cx="539552" cy="0"/>
          </a:xfrm>
          <a:prstGeom prst="line">
            <a:avLst/>
          </a:prstGeom>
          <a:noFill/>
          <a:ln w="50800">
            <a:solidFill>
              <a:schemeClr val="tx1">
                <a:lumMod val="65000"/>
                <a:lumOff val="35000"/>
              </a:scheme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TW" altLang="en-US"/>
          </a:p>
        </p:txBody>
      </p:sp>
      <p:cxnSp>
        <p:nvCxnSpPr>
          <p:cNvPr id="8" name="直線接點 7"/>
          <p:cNvCxnSpPr/>
          <p:nvPr userDrawn="1"/>
        </p:nvCxnSpPr>
        <p:spPr>
          <a:xfrm>
            <a:off x="269776" y="1232964"/>
            <a:ext cx="8415733" cy="0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文字方塊 10"/>
          <p:cNvSpPr txBox="1"/>
          <p:nvPr userDrawn="1"/>
        </p:nvSpPr>
        <p:spPr>
          <a:xfrm>
            <a:off x="8708824" y="6407959"/>
            <a:ext cx="38023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100" dirty="0">
                <a:latin typeface="Arial" pitchFamily="34" charset="0"/>
                <a:cs typeface="Arial" pitchFamily="34" charset="0"/>
              </a:rPr>
              <a:t>/49</a:t>
            </a:r>
            <a:endParaRPr lang="zh-TW" altLang="en-US" sz="1100" dirty="0">
              <a:latin typeface="Arial" pitchFamily="34" charset="0"/>
              <a:cs typeface="Arial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4" r:id="rId5"/>
    <p:sldLayoutId id="2147483655" r:id="rId6"/>
  </p:sldLayoutIdLst>
  <p:hf hdr="0" ftr="0" dt="0"/>
  <p:txStyles>
    <p:titleStyle>
      <a:lvl1pPr algn="l" defTabSz="914400" rtl="0" eaLnBrk="1" latinLnBrk="0" hangingPunct="1">
        <a:spcBef>
          <a:spcPct val="0"/>
        </a:spcBef>
        <a:buNone/>
        <a:defRPr sz="3600" kern="1200">
          <a:solidFill>
            <a:schemeClr val="tx1"/>
          </a:solidFill>
          <a:latin typeface="Arial" pitchFamily="34" charset="0"/>
          <a:ea typeface="標楷體" pitchFamily="65" charset="-120"/>
          <a:cs typeface="Arial" pitchFamily="34" charset="0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SzPct val="80000"/>
        <a:buFont typeface="Wingdings" pitchFamily="2" charset="2"/>
        <a:buChar char="q"/>
        <a:defRPr sz="2400" kern="1200">
          <a:solidFill>
            <a:schemeClr val="tx1"/>
          </a:solidFill>
          <a:latin typeface="Arial" pitchFamily="34" charset="0"/>
          <a:ea typeface="標楷體" pitchFamily="65" charset="-120"/>
          <a:cs typeface="Arial" pitchFamily="34" charset="0"/>
        </a:defRPr>
      </a:lvl1pPr>
      <a:lvl2pPr marL="742950" indent="-285750" algn="l" defTabSz="914400" rtl="0" eaLnBrk="1" latinLnBrk="0" hangingPunct="1">
        <a:spcBef>
          <a:spcPct val="20000"/>
        </a:spcBef>
        <a:buSzPct val="75000"/>
        <a:buFont typeface="Wingdings" pitchFamily="2" charset="2"/>
        <a:buChar char="n"/>
        <a:defRPr sz="2000" kern="1200">
          <a:solidFill>
            <a:schemeClr val="tx1"/>
          </a:solidFill>
          <a:latin typeface="Arial" pitchFamily="34" charset="0"/>
          <a:ea typeface="標楷體" pitchFamily="65" charset="-120"/>
          <a:cs typeface="Arial" pitchFamily="34" charset="0"/>
        </a:defRPr>
      </a:lvl2pPr>
      <a:lvl3pPr marL="1143000" indent="-228600" algn="l" defTabSz="914400" rtl="0" eaLnBrk="1" latinLnBrk="0" hangingPunct="1">
        <a:spcBef>
          <a:spcPct val="20000"/>
        </a:spcBef>
        <a:buFont typeface="Symbol" pitchFamily="18" charset="2"/>
        <a:buChar char="-"/>
        <a:defRPr sz="1800" kern="1200">
          <a:solidFill>
            <a:schemeClr val="tx1"/>
          </a:solidFill>
          <a:latin typeface="Arial" pitchFamily="34" charset="0"/>
          <a:ea typeface="標楷體" pitchFamily="65" charset="-120"/>
          <a:cs typeface="Arial" pitchFamily="34" charset="0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4.w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5" Type="http://schemas.openxmlformats.org/officeDocument/2006/relationships/image" Target="../media/image6.wmf"/><Relationship Id="rId4" Type="http://schemas.openxmlformats.org/officeDocument/2006/relationships/image" Target="../media/image5.wmf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8.wmf"/><Relationship Id="rId5" Type="http://schemas.openxmlformats.org/officeDocument/2006/relationships/oleObject" Target="../embeddings/oleObject6.bin"/><Relationship Id="rId4" Type="http://schemas.openxmlformats.org/officeDocument/2006/relationships/image" Target="../media/image7.w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4" Type="http://schemas.openxmlformats.org/officeDocument/2006/relationships/image" Target="../media/image9.wmf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wmf"/><Relationship Id="rId3" Type="http://schemas.openxmlformats.org/officeDocument/2006/relationships/oleObject" Target="../embeddings/oleObject8.bin"/><Relationship Id="rId7" Type="http://schemas.openxmlformats.org/officeDocument/2006/relationships/oleObject" Target="../embeddings/oleObject1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6" Type="http://schemas.openxmlformats.org/officeDocument/2006/relationships/image" Target="../media/image11.wmf"/><Relationship Id="rId5" Type="http://schemas.openxmlformats.org/officeDocument/2006/relationships/oleObject" Target="../embeddings/oleObject9.bin"/><Relationship Id="rId4" Type="http://schemas.openxmlformats.org/officeDocument/2006/relationships/image" Target="../media/image10.wmf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.vml"/><Relationship Id="rId4" Type="http://schemas.openxmlformats.org/officeDocument/2006/relationships/image" Target="../media/image15.w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wmf"/><Relationship Id="rId3" Type="http://schemas.openxmlformats.org/officeDocument/2006/relationships/oleObject" Target="../embeddings/oleObject12.bin"/><Relationship Id="rId7" Type="http://schemas.openxmlformats.org/officeDocument/2006/relationships/oleObject" Target="../embeddings/oleObject14.bin"/><Relationship Id="rId12" Type="http://schemas.openxmlformats.org/officeDocument/2006/relationships/image" Target="../media/image20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9.vml"/><Relationship Id="rId6" Type="http://schemas.openxmlformats.org/officeDocument/2006/relationships/image" Target="../media/image17.wmf"/><Relationship Id="rId11" Type="http://schemas.openxmlformats.org/officeDocument/2006/relationships/oleObject" Target="../embeddings/oleObject16.bin"/><Relationship Id="rId5" Type="http://schemas.openxmlformats.org/officeDocument/2006/relationships/oleObject" Target="../embeddings/oleObject13.bin"/><Relationship Id="rId10" Type="http://schemas.openxmlformats.org/officeDocument/2006/relationships/image" Target="../media/image19.wmf"/><Relationship Id="rId4" Type="http://schemas.openxmlformats.org/officeDocument/2006/relationships/image" Target="../media/image16.wmf"/><Relationship Id="rId9" Type="http://schemas.openxmlformats.org/officeDocument/2006/relationships/oleObject" Target="../embeddings/oleObject15.bin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0.vml"/><Relationship Id="rId4" Type="http://schemas.openxmlformats.org/officeDocument/2006/relationships/image" Target="../media/image21.wm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1.vml"/><Relationship Id="rId4" Type="http://schemas.openxmlformats.org/officeDocument/2006/relationships/image" Target="../media/image22.wm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wmf"/><Relationship Id="rId3" Type="http://schemas.openxmlformats.org/officeDocument/2006/relationships/oleObject" Target="../embeddings/oleObject19.bin"/><Relationship Id="rId7" Type="http://schemas.openxmlformats.org/officeDocument/2006/relationships/oleObject" Target="../embeddings/oleObject2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2.vml"/><Relationship Id="rId6" Type="http://schemas.openxmlformats.org/officeDocument/2006/relationships/image" Target="../media/image11.wmf"/><Relationship Id="rId5" Type="http://schemas.openxmlformats.org/officeDocument/2006/relationships/oleObject" Target="../embeddings/oleObject20.bin"/><Relationship Id="rId4" Type="http://schemas.openxmlformats.org/officeDocument/2006/relationships/image" Target="../media/image10.wmf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3.vml"/><Relationship Id="rId4" Type="http://schemas.openxmlformats.org/officeDocument/2006/relationships/image" Target="../media/image25.wmf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4.vml"/><Relationship Id="rId4" Type="http://schemas.openxmlformats.org/officeDocument/2006/relationships/image" Target="../media/image26.wmf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5.vml"/><Relationship Id="rId4" Type="http://schemas.openxmlformats.org/officeDocument/2006/relationships/image" Target="../media/image27.wmf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wmf"/><Relationship Id="rId3" Type="http://schemas.openxmlformats.org/officeDocument/2006/relationships/oleObject" Target="../embeddings/oleObject25.bin"/><Relationship Id="rId7" Type="http://schemas.openxmlformats.org/officeDocument/2006/relationships/oleObject" Target="../embeddings/oleObject2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6.vml"/><Relationship Id="rId6" Type="http://schemas.openxmlformats.org/officeDocument/2006/relationships/image" Target="../media/image29.wmf"/><Relationship Id="rId5" Type="http://schemas.openxmlformats.org/officeDocument/2006/relationships/oleObject" Target="../embeddings/oleObject26.bin"/><Relationship Id="rId4" Type="http://schemas.openxmlformats.org/officeDocument/2006/relationships/image" Target="../media/image28.w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7.vml"/><Relationship Id="rId6" Type="http://schemas.openxmlformats.org/officeDocument/2006/relationships/image" Target="../media/image32.wmf"/><Relationship Id="rId5" Type="http://schemas.openxmlformats.org/officeDocument/2006/relationships/oleObject" Target="../embeddings/oleObject29.bin"/><Relationship Id="rId4" Type="http://schemas.openxmlformats.org/officeDocument/2006/relationships/image" Target="../media/image31.wmf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8.vml"/><Relationship Id="rId6" Type="http://schemas.openxmlformats.org/officeDocument/2006/relationships/image" Target="../media/image34.wmf"/><Relationship Id="rId5" Type="http://schemas.openxmlformats.org/officeDocument/2006/relationships/oleObject" Target="../embeddings/oleObject31.bin"/><Relationship Id="rId4" Type="http://schemas.openxmlformats.org/officeDocument/2006/relationships/image" Target="../media/image33.wmf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9.vml"/><Relationship Id="rId6" Type="http://schemas.openxmlformats.org/officeDocument/2006/relationships/image" Target="../media/image36.wmf"/><Relationship Id="rId5" Type="http://schemas.openxmlformats.org/officeDocument/2006/relationships/oleObject" Target="../embeddings/oleObject33.bin"/><Relationship Id="rId4" Type="http://schemas.openxmlformats.org/officeDocument/2006/relationships/image" Target="../media/image35.wmf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0.vml"/><Relationship Id="rId4" Type="http://schemas.openxmlformats.org/officeDocument/2006/relationships/image" Target="../media/image37.wmf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wmf"/><Relationship Id="rId3" Type="http://schemas.openxmlformats.org/officeDocument/2006/relationships/oleObject" Target="../embeddings/oleObject35.bin"/><Relationship Id="rId7" Type="http://schemas.openxmlformats.org/officeDocument/2006/relationships/oleObject" Target="../embeddings/oleObject3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1.vml"/><Relationship Id="rId6" Type="http://schemas.openxmlformats.org/officeDocument/2006/relationships/image" Target="../media/image39.wmf"/><Relationship Id="rId5" Type="http://schemas.openxmlformats.org/officeDocument/2006/relationships/oleObject" Target="../embeddings/oleObject36.bin"/><Relationship Id="rId10" Type="http://schemas.openxmlformats.org/officeDocument/2006/relationships/image" Target="../media/image18.wmf"/><Relationship Id="rId4" Type="http://schemas.openxmlformats.org/officeDocument/2006/relationships/image" Target="../media/image38.wmf"/><Relationship Id="rId9" Type="http://schemas.openxmlformats.org/officeDocument/2006/relationships/oleObject" Target="../embeddings/oleObject38.bin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wmf"/><Relationship Id="rId3" Type="http://schemas.openxmlformats.org/officeDocument/2006/relationships/oleObject" Target="../embeddings/oleObject39.bin"/><Relationship Id="rId7" Type="http://schemas.openxmlformats.org/officeDocument/2006/relationships/oleObject" Target="../embeddings/oleObject4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2.vml"/><Relationship Id="rId6" Type="http://schemas.openxmlformats.org/officeDocument/2006/relationships/image" Target="../media/image41.wmf"/><Relationship Id="rId5" Type="http://schemas.openxmlformats.org/officeDocument/2006/relationships/oleObject" Target="../embeddings/oleObject40.bin"/><Relationship Id="rId10" Type="http://schemas.openxmlformats.org/officeDocument/2006/relationships/image" Target="../media/image43.wmf"/><Relationship Id="rId4" Type="http://schemas.openxmlformats.org/officeDocument/2006/relationships/image" Target="../media/image40.wmf"/><Relationship Id="rId9" Type="http://schemas.openxmlformats.org/officeDocument/2006/relationships/oleObject" Target="../embeddings/oleObject42.bin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wmf"/><Relationship Id="rId3" Type="http://schemas.openxmlformats.org/officeDocument/2006/relationships/oleObject" Target="../embeddings/oleObject43.bin"/><Relationship Id="rId7" Type="http://schemas.openxmlformats.org/officeDocument/2006/relationships/oleObject" Target="../embeddings/oleObject4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3.vml"/><Relationship Id="rId6" Type="http://schemas.openxmlformats.org/officeDocument/2006/relationships/image" Target="../media/image45.wmf"/><Relationship Id="rId5" Type="http://schemas.openxmlformats.org/officeDocument/2006/relationships/oleObject" Target="../embeddings/oleObject44.bin"/><Relationship Id="rId10" Type="http://schemas.openxmlformats.org/officeDocument/2006/relationships/image" Target="../media/image47.wmf"/><Relationship Id="rId4" Type="http://schemas.openxmlformats.org/officeDocument/2006/relationships/image" Target="../media/image44.wmf"/><Relationship Id="rId9" Type="http://schemas.openxmlformats.org/officeDocument/2006/relationships/oleObject" Target="../embeddings/oleObject46.bin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wmf"/><Relationship Id="rId3" Type="http://schemas.openxmlformats.org/officeDocument/2006/relationships/oleObject" Target="../embeddings/oleObject47.bin"/><Relationship Id="rId7" Type="http://schemas.openxmlformats.org/officeDocument/2006/relationships/oleObject" Target="../embeddings/oleObject4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4.vml"/><Relationship Id="rId6" Type="http://schemas.openxmlformats.org/officeDocument/2006/relationships/image" Target="../media/image49.wmf"/><Relationship Id="rId5" Type="http://schemas.openxmlformats.org/officeDocument/2006/relationships/oleObject" Target="../embeddings/oleObject48.bin"/><Relationship Id="rId4" Type="http://schemas.openxmlformats.org/officeDocument/2006/relationships/image" Target="../media/image48.wmf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5.vml"/><Relationship Id="rId6" Type="http://schemas.openxmlformats.org/officeDocument/2006/relationships/image" Target="../media/image52.wmf"/><Relationship Id="rId5" Type="http://schemas.openxmlformats.org/officeDocument/2006/relationships/oleObject" Target="../embeddings/oleObject51.bin"/><Relationship Id="rId4" Type="http://schemas.openxmlformats.org/officeDocument/2006/relationships/image" Target="../media/image51.wm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wmf"/><Relationship Id="rId3" Type="http://schemas.openxmlformats.org/officeDocument/2006/relationships/oleObject" Target="../embeddings/oleObject52.bin"/><Relationship Id="rId7" Type="http://schemas.openxmlformats.org/officeDocument/2006/relationships/oleObject" Target="../embeddings/oleObject5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6.vml"/><Relationship Id="rId6" Type="http://schemas.openxmlformats.org/officeDocument/2006/relationships/image" Target="../media/image54.wmf"/><Relationship Id="rId5" Type="http://schemas.openxmlformats.org/officeDocument/2006/relationships/oleObject" Target="../embeddings/oleObject53.bin"/><Relationship Id="rId4" Type="http://schemas.openxmlformats.org/officeDocument/2006/relationships/image" Target="../media/image53.wmf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8.wmf"/><Relationship Id="rId3" Type="http://schemas.openxmlformats.org/officeDocument/2006/relationships/oleObject" Target="../embeddings/oleObject55.bin"/><Relationship Id="rId7" Type="http://schemas.openxmlformats.org/officeDocument/2006/relationships/oleObject" Target="../embeddings/oleObject5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7.vml"/><Relationship Id="rId6" Type="http://schemas.openxmlformats.org/officeDocument/2006/relationships/image" Target="../media/image57.wmf"/><Relationship Id="rId5" Type="http://schemas.openxmlformats.org/officeDocument/2006/relationships/oleObject" Target="../embeddings/oleObject56.bin"/><Relationship Id="rId4" Type="http://schemas.openxmlformats.org/officeDocument/2006/relationships/image" Target="../media/image56.wmf"/></Relationships>
</file>

<file path=ppt/slides/_rels/slide4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0.wmf"/><Relationship Id="rId3" Type="http://schemas.openxmlformats.org/officeDocument/2006/relationships/oleObject" Target="../embeddings/oleObject58.bin"/><Relationship Id="rId7" Type="http://schemas.openxmlformats.org/officeDocument/2006/relationships/oleObject" Target="../embeddings/oleObject5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8.vml"/><Relationship Id="rId6" Type="http://schemas.openxmlformats.org/officeDocument/2006/relationships/image" Target="../media/image58.wmf"/><Relationship Id="rId5" Type="http://schemas.openxmlformats.org/officeDocument/2006/relationships/oleObject" Target="../embeddings/oleObject57.bin"/><Relationship Id="rId4" Type="http://schemas.openxmlformats.org/officeDocument/2006/relationships/image" Target="../media/image59.wmf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9.vml"/><Relationship Id="rId6" Type="http://schemas.openxmlformats.org/officeDocument/2006/relationships/image" Target="../media/image62.wmf"/><Relationship Id="rId5" Type="http://schemas.openxmlformats.org/officeDocument/2006/relationships/oleObject" Target="../embeddings/oleObject61.bin"/><Relationship Id="rId4" Type="http://schemas.openxmlformats.org/officeDocument/2006/relationships/image" Target="../media/image61.wmf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0.vml"/><Relationship Id="rId4" Type="http://schemas.openxmlformats.org/officeDocument/2006/relationships/image" Target="../media/image63.wmf"/></Relationships>
</file>

<file path=ppt/slides/_rels/slide4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6.wmf"/><Relationship Id="rId3" Type="http://schemas.openxmlformats.org/officeDocument/2006/relationships/oleObject" Target="../embeddings/oleObject63.bin"/><Relationship Id="rId7" Type="http://schemas.openxmlformats.org/officeDocument/2006/relationships/oleObject" Target="../embeddings/oleObject6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1.vml"/><Relationship Id="rId6" Type="http://schemas.openxmlformats.org/officeDocument/2006/relationships/image" Target="../media/image65.wmf"/><Relationship Id="rId5" Type="http://schemas.openxmlformats.org/officeDocument/2006/relationships/oleObject" Target="../embeddings/oleObject64.bin"/><Relationship Id="rId4" Type="http://schemas.openxmlformats.org/officeDocument/2006/relationships/image" Target="../media/image64.wmf"/></Relationships>
</file>

<file path=ppt/slides/_rels/slide4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9.wmf"/><Relationship Id="rId3" Type="http://schemas.openxmlformats.org/officeDocument/2006/relationships/oleObject" Target="../embeddings/oleObject66.bin"/><Relationship Id="rId7" Type="http://schemas.openxmlformats.org/officeDocument/2006/relationships/oleObject" Target="../embeddings/oleObject6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2.vml"/><Relationship Id="rId6" Type="http://schemas.openxmlformats.org/officeDocument/2006/relationships/image" Target="../media/image68.wmf"/><Relationship Id="rId5" Type="http://schemas.openxmlformats.org/officeDocument/2006/relationships/oleObject" Target="../embeddings/oleObject67.bin"/><Relationship Id="rId10" Type="http://schemas.openxmlformats.org/officeDocument/2006/relationships/image" Target="../media/image70.wmf"/><Relationship Id="rId4" Type="http://schemas.openxmlformats.org/officeDocument/2006/relationships/image" Target="../media/image67.wmf"/><Relationship Id="rId9" Type="http://schemas.openxmlformats.org/officeDocument/2006/relationships/oleObject" Target="../embeddings/oleObject69.bin"/></Relationships>
</file>

<file path=ppt/slides/_rels/slide4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3.wmf"/><Relationship Id="rId3" Type="http://schemas.openxmlformats.org/officeDocument/2006/relationships/oleObject" Target="../embeddings/oleObject70.bin"/><Relationship Id="rId7" Type="http://schemas.openxmlformats.org/officeDocument/2006/relationships/oleObject" Target="../embeddings/oleObject7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3.vml"/><Relationship Id="rId6" Type="http://schemas.openxmlformats.org/officeDocument/2006/relationships/image" Target="../media/image72.wmf"/><Relationship Id="rId5" Type="http://schemas.openxmlformats.org/officeDocument/2006/relationships/oleObject" Target="../embeddings/oleObject71.bin"/><Relationship Id="rId4" Type="http://schemas.openxmlformats.org/officeDocument/2006/relationships/image" Target="../media/image71.w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2.wmf"/><Relationship Id="rId4" Type="http://schemas.openxmlformats.org/officeDocument/2006/relationships/oleObject" Target="../embeddings/oleObject1.bin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3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TW" dirty="0"/>
              <a:t>Partial Differential Equations and Boundary Value Problems</a:t>
            </a:r>
            <a:r>
              <a:rPr lang="en-US" altLang="zh-TW" baseline="30000" dirty="0"/>
              <a:t>†</a:t>
            </a:r>
            <a:endParaRPr lang="en-US" altLang="zh-TW" dirty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algn="r" eaLnBrk="1" hangingPunct="1"/>
            <a:r>
              <a:rPr lang="en-US" altLang="zh-TW" dirty="0">
                <a:ea typeface="標楷體" pitchFamily="65" charset="-120"/>
              </a:rPr>
              <a:t>National </a:t>
            </a:r>
            <a:r>
              <a:rPr lang="en-US" altLang="zh-TW" dirty="0" err="1">
                <a:ea typeface="標楷體" pitchFamily="65" charset="-120"/>
              </a:rPr>
              <a:t>Chiao</a:t>
            </a:r>
            <a:r>
              <a:rPr lang="en-US" altLang="zh-TW" dirty="0">
                <a:ea typeface="標楷體" pitchFamily="65" charset="-120"/>
              </a:rPr>
              <a:t> Tung University</a:t>
            </a:r>
          </a:p>
          <a:p>
            <a:pPr algn="r" eaLnBrk="1" hangingPunct="1"/>
            <a:r>
              <a:rPr lang="en-US" altLang="zh-TW" dirty="0">
                <a:ea typeface="標楷體" pitchFamily="65" charset="-120"/>
              </a:rPr>
              <a:t>Chun-Jen Tsai</a:t>
            </a:r>
          </a:p>
          <a:p>
            <a:pPr algn="r" eaLnBrk="1" hangingPunct="1"/>
            <a:r>
              <a:rPr lang="en-US" altLang="zh-TW" dirty="0"/>
              <a:t>12</a:t>
            </a:r>
            <a:r>
              <a:rPr lang="en-US" altLang="zh-TW" dirty="0">
                <a:ea typeface="標楷體" pitchFamily="65" charset="-120"/>
              </a:rPr>
              <a:t>/16/2019</a:t>
            </a:r>
            <a:endParaRPr lang="en-US" altLang="zh-TW" sz="2000" dirty="0">
              <a:ea typeface="標楷體" pitchFamily="65" charset="-120"/>
            </a:endParaRPr>
          </a:p>
        </p:txBody>
      </p:sp>
      <p:sp>
        <p:nvSpPr>
          <p:cNvPr id="4" name="文字方塊 3"/>
          <p:cNvSpPr txBox="1"/>
          <p:nvPr/>
        </p:nvSpPr>
        <p:spPr>
          <a:xfrm>
            <a:off x="893473" y="5813439"/>
            <a:ext cx="273626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200" dirty="0">
                <a:latin typeface="Arial" panose="020B0604020202020204" pitchFamily="34" charset="0"/>
                <a:cs typeface="Arial" panose="020B0604020202020204" pitchFamily="34" charset="0"/>
              </a:rPr>
              <a:t>† Chapter 12.1 ~ 12.5 in the textbook.</a:t>
            </a:r>
            <a:endParaRPr lang="zh-TW" alt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0837255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Classification of PDE</a:t>
            </a: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The linear 2</a:t>
            </a:r>
            <a:r>
              <a:rPr lang="en-US" baseline="30000" dirty="0"/>
              <a:t>nd</a:t>
            </a:r>
            <a:r>
              <a:rPr lang="en-US" dirty="0"/>
              <a:t>-order partial differential equation with two independent variables,</a:t>
            </a:r>
            <a:br>
              <a:rPr lang="en-US" dirty="0"/>
            </a:br>
            <a:br>
              <a:rPr lang="en-US" dirty="0"/>
            </a:br>
            <a:br>
              <a:rPr lang="en-US" dirty="0"/>
            </a:br>
            <a:br>
              <a:rPr lang="en-US" dirty="0"/>
            </a:br>
            <a:r>
              <a:rPr lang="en-US" dirty="0"/>
              <a:t>where </a:t>
            </a:r>
            <a:r>
              <a:rPr lang="en-US" altLang="zh-TW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TW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zh-TW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TW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zh-TW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TW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zh-TW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TW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…, </a:t>
            </a:r>
            <a:r>
              <a:rPr lang="en-US" altLang="zh-TW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en-US" dirty="0"/>
              <a:t> are real constants, is said to be:</a:t>
            </a:r>
          </a:p>
          <a:p>
            <a:pPr lvl="1"/>
            <a:r>
              <a:rPr lang="en-US" dirty="0"/>
              <a:t>Hyperbolic if </a:t>
            </a:r>
            <a:r>
              <a:rPr 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4 </a:t>
            </a:r>
            <a:r>
              <a:rPr 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AC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&gt; 0</a:t>
            </a:r>
            <a:r>
              <a:rPr lang="en-US" dirty="0"/>
              <a:t>,</a:t>
            </a:r>
          </a:p>
          <a:p>
            <a:pPr lvl="1"/>
            <a:r>
              <a:rPr lang="en-US" dirty="0"/>
              <a:t>Parabolic if </a:t>
            </a:r>
            <a:r>
              <a:rPr lang="en-US" altLang="zh-TW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TW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TW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4 </a:t>
            </a:r>
            <a:r>
              <a:rPr lang="en-US" altLang="zh-TW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AC</a:t>
            </a:r>
            <a:r>
              <a:rPr lang="en-US" altLang="zh-TW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0</a:t>
            </a:r>
            <a:r>
              <a:rPr lang="en-US" altLang="zh-TW" dirty="0"/>
              <a:t>,</a:t>
            </a:r>
          </a:p>
          <a:p>
            <a:pPr lvl="1"/>
            <a:r>
              <a:rPr lang="en-US" dirty="0"/>
              <a:t>Elliptic if </a:t>
            </a:r>
            <a:r>
              <a:rPr lang="en-US" altLang="zh-TW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TW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TW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4 </a:t>
            </a:r>
            <a:r>
              <a:rPr lang="en-US" altLang="zh-TW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AC</a:t>
            </a:r>
            <a:r>
              <a:rPr lang="en-US" altLang="zh-TW" dirty="0">
                <a:latin typeface="Times New Roman" panose="02020603050405020304" pitchFamily="18" charset="0"/>
                <a:cs typeface="Times New Roman" panose="02020603050405020304" pitchFamily="18" charset="0"/>
              </a:rPr>
              <a:t> &lt; 0</a:t>
            </a:r>
            <a:r>
              <a:rPr lang="en-US" altLang="zh-TW" dirty="0"/>
              <a:t>.</a:t>
            </a:r>
            <a:endParaRPr 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10</a:t>
            </a:fld>
            <a:endParaRPr lang="zh-TW" altLang="en-US" dirty="0"/>
          </a:p>
        </p:txBody>
      </p:sp>
      <p:graphicFrame>
        <p:nvGraphicFramePr>
          <p:cNvPr id="5" name="物件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48234172"/>
              </p:ext>
            </p:extLst>
          </p:nvPr>
        </p:nvGraphicFramePr>
        <p:xfrm>
          <a:off x="1685925" y="2251968"/>
          <a:ext cx="5994400" cy="889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0276" name="方程式" r:id="rId3" imgW="2997000" imgH="444240" progId="Equation.3">
                  <p:embed/>
                </p:oleObj>
              </mc:Choice>
              <mc:Fallback>
                <p:oleObj name="方程式" r:id="rId3" imgW="2997000" imgH="444240" progId="Equation.3">
                  <p:embed/>
                  <p:pic>
                    <p:nvPicPr>
                      <p:cNvPr id="0" name="物件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85925" y="2251968"/>
                        <a:ext cx="5994400" cy="889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90415603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Derivation of Classical PDEs</a:t>
            </a: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The derivation of the mathematical model that can be used to explain or predict the behavior of a physical phenomenon is the key to most engineering problems</a:t>
            </a:r>
            <a:br>
              <a:rPr lang="en-US" dirty="0"/>
            </a:br>
            <a:endParaRPr lang="en-US" dirty="0"/>
          </a:p>
          <a:p>
            <a:r>
              <a:rPr lang="en-US" dirty="0"/>
              <a:t>Example: the optical flow model.</a:t>
            </a:r>
            <a:br>
              <a:rPr lang="en-US" dirty="0"/>
            </a:br>
            <a:r>
              <a:rPr lang="en-US" altLang="zh-TW" dirty="0"/>
              <a:t>The motion (</a:t>
            </a:r>
            <a:r>
              <a:rPr lang="en-US" altLang="zh-TW" i="1" dirty="0">
                <a:latin typeface="Times New Roman" pitchFamily="18" charset="0"/>
              </a:rPr>
              <a:t>dx</a:t>
            </a:r>
            <a:r>
              <a:rPr lang="en-US" altLang="zh-TW" dirty="0">
                <a:latin typeface="Times New Roman" pitchFamily="18" charset="0"/>
              </a:rPr>
              <a:t>/</a:t>
            </a:r>
            <a:r>
              <a:rPr lang="en-US" altLang="zh-TW" i="1" dirty="0" err="1">
                <a:latin typeface="Times New Roman" pitchFamily="18" charset="0"/>
              </a:rPr>
              <a:t>dt</a:t>
            </a:r>
            <a:r>
              <a:rPr lang="en-US" altLang="zh-TW" dirty="0"/>
              <a:t>, </a:t>
            </a:r>
            <a:r>
              <a:rPr lang="en-US" altLang="zh-TW" i="1" dirty="0" err="1">
                <a:latin typeface="Times New Roman" pitchFamily="18" charset="0"/>
              </a:rPr>
              <a:t>dy</a:t>
            </a:r>
            <a:r>
              <a:rPr lang="en-US" altLang="zh-TW" dirty="0">
                <a:latin typeface="Times New Roman" pitchFamily="18" charset="0"/>
              </a:rPr>
              <a:t>/</a:t>
            </a:r>
            <a:r>
              <a:rPr lang="en-US" altLang="zh-TW" i="1" dirty="0" err="1">
                <a:latin typeface="Times New Roman" pitchFamily="18" charset="0"/>
              </a:rPr>
              <a:t>dt</a:t>
            </a:r>
            <a:r>
              <a:rPr lang="en-US" altLang="zh-TW" dirty="0"/>
              <a:t>) of the image pixels </a:t>
            </a:r>
            <a:r>
              <a:rPr lang="en-US" altLang="zh-TW" i="1" dirty="0">
                <a:latin typeface="Times New Roman" pitchFamily="18" charset="0"/>
              </a:rPr>
              <a:t>E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, </a:t>
            </a:r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dirty="0">
                <a:latin typeface="Times New Roman" pitchFamily="18" charset="0"/>
              </a:rPr>
              <a:t>, </a:t>
            </a:r>
            <a:r>
              <a:rPr lang="en-US" altLang="zh-TW" i="1" dirty="0">
                <a:latin typeface="Times New Roman" pitchFamily="18" charset="0"/>
              </a:rPr>
              <a:t>t</a:t>
            </a:r>
            <a:r>
              <a:rPr lang="en-US" altLang="zh-TW" dirty="0">
                <a:latin typeface="Times New Roman" pitchFamily="18" charset="0"/>
              </a:rPr>
              <a:t>)</a:t>
            </a:r>
            <a:r>
              <a:rPr lang="en-US" altLang="zh-TW" dirty="0"/>
              <a:t> taken by a camera can be approximated by:</a:t>
            </a:r>
            <a:br>
              <a:rPr lang="en-US" altLang="zh-TW" dirty="0"/>
            </a:br>
            <a:endParaRPr 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11</a:t>
            </a:fld>
            <a:endParaRPr lang="zh-TW" altLang="en-US" dirty="0"/>
          </a:p>
        </p:txBody>
      </p:sp>
      <p:graphicFrame>
        <p:nvGraphicFramePr>
          <p:cNvPr id="5" name="物件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15444092"/>
              </p:ext>
            </p:extLst>
          </p:nvPr>
        </p:nvGraphicFramePr>
        <p:xfrm>
          <a:off x="1619672" y="4318992"/>
          <a:ext cx="3352800" cy="838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1299" name="方程式" r:id="rId3" imgW="1676400" imgH="419100" progId="Equation.3">
                  <p:embed/>
                </p:oleObj>
              </mc:Choice>
              <mc:Fallback>
                <p:oleObj name="方程式" r:id="rId3" imgW="1676400" imgH="419100" progId="Equation.3">
                  <p:embed/>
                  <p:pic>
                    <p:nvPicPr>
                      <p:cNvPr id="0" name="Object 3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19672" y="4318992"/>
                        <a:ext cx="3352800" cy="838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6" name="Group 8"/>
          <p:cNvGrpSpPr>
            <a:grpSpLocks/>
          </p:cNvGrpSpPr>
          <p:nvPr/>
        </p:nvGrpSpPr>
        <p:grpSpPr bwMode="auto">
          <a:xfrm>
            <a:off x="5795342" y="4500910"/>
            <a:ext cx="898525" cy="611187"/>
            <a:chOff x="2042" y="2966"/>
            <a:chExt cx="1257" cy="856"/>
          </a:xfrm>
        </p:grpSpPr>
        <p:sp>
          <p:nvSpPr>
            <p:cNvPr id="7" name="Freeform 9"/>
            <p:cNvSpPr>
              <a:spLocks/>
            </p:cNvSpPr>
            <p:nvPr/>
          </p:nvSpPr>
          <p:spPr bwMode="auto">
            <a:xfrm>
              <a:off x="2261" y="3004"/>
              <a:ext cx="798" cy="181"/>
            </a:xfrm>
            <a:custGeom>
              <a:avLst/>
              <a:gdLst>
                <a:gd name="T0" fmla="*/ 354 w 1597"/>
                <a:gd name="T1" fmla="*/ 0 h 363"/>
                <a:gd name="T2" fmla="*/ 1303 w 1597"/>
                <a:gd name="T3" fmla="*/ 197 h 363"/>
                <a:gd name="T4" fmla="*/ 1325 w 1597"/>
                <a:gd name="T5" fmla="*/ 203 h 363"/>
                <a:gd name="T6" fmla="*/ 1354 w 1597"/>
                <a:gd name="T7" fmla="*/ 213 h 363"/>
                <a:gd name="T8" fmla="*/ 1377 w 1597"/>
                <a:gd name="T9" fmla="*/ 220 h 363"/>
                <a:gd name="T10" fmla="*/ 1401 w 1597"/>
                <a:gd name="T11" fmla="*/ 230 h 363"/>
                <a:gd name="T12" fmla="*/ 1428 w 1597"/>
                <a:gd name="T13" fmla="*/ 241 h 363"/>
                <a:gd name="T14" fmla="*/ 1455 w 1597"/>
                <a:gd name="T15" fmla="*/ 253 h 363"/>
                <a:gd name="T16" fmla="*/ 1481 w 1597"/>
                <a:gd name="T17" fmla="*/ 264 h 363"/>
                <a:gd name="T18" fmla="*/ 1508 w 1597"/>
                <a:gd name="T19" fmla="*/ 275 h 363"/>
                <a:gd name="T20" fmla="*/ 1531 w 1597"/>
                <a:gd name="T21" fmla="*/ 291 h 363"/>
                <a:gd name="T22" fmla="*/ 1563 w 1597"/>
                <a:gd name="T23" fmla="*/ 313 h 363"/>
                <a:gd name="T24" fmla="*/ 1590 w 1597"/>
                <a:gd name="T25" fmla="*/ 346 h 363"/>
                <a:gd name="T26" fmla="*/ 1592 w 1597"/>
                <a:gd name="T27" fmla="*/ 363 h 363"/>
                <a:gd name="T28" fmla="*/ 1569 w 1597"/>
                <a:gd name="T29" fmla="*/ 361 h 363"/>
                <a:gd name="T30" fmla="*/ 1544 w 1597"/>
                <a:gd name="T31" fmla="*/ 359 h 363"/>
                <a:gd name="T32" fmla="*/ 1514 w 1597"/>
                <a:gd name="T33" fmla="*/ 355 h 363"/>
                <a:gd name="T34" fmla="*/ 1476 w 1597"/>
                <a:gd name="T35" fmla="*/ 351 h 363"/>
                <a:gd name="T36" fmla="*/ 1434 w 1597"/>
                <a:gd name="T37" fmla="*/ 346 h 363"/>
                <a:gd name="T38" fmla="*/ 1386 w 1597"/>
                <a:gd name="T39" fmla="*/ 340 h 363"/>
                <a:gd name="T40" fmla="*/ 1333 w 1597"/>
                <a:gd name="T41" fmla="*/ 332 h 363"/>
                <a:gd name="T42" fmla="*/ 1274 w 1597"/>
                <a:gd name="T43" fmla="*/ 325 h 363"/>
                <a:gd name="T44" fmla="*/ 1213 w 1597"/>
                <a:gd name="T45" fmla="*/ 315 h 363"/>
                <a:gd name="T46" fmla="*/ 1150 w 1597"/>
                <a:gd name="T47" fmla="*/ 306 h 363"/>
                <a:gd name="T48" fmla="*/ 1084 w 1597"/>
                <a:gd name="T49" fmla="*/ 296 h 363"/>
                <a:gd name="T50" fmla="*/ 1016 w 1597"/>
                <a:gd name="T51" fmla="*/ 285 h 363"/>
                <a:gd name="T52" fmla="*/ 945 w 1597"/>
                <a:gd name="T53" fmla="*/ 275 h 363"/>
                <a:gd name="T54" fmla="*/ 877 w 1597"/>
                <a:gd name="T55" fmla="*/ 266 h 363"/>
                <a:gd name="T56" fmla="*/ 806 w 1597"/>
                <a:gd name="T57" fmla="*/ 256 h 363"/>
                <a:gd name="T58" fmla="*/ 734 w 1597"/>
                <a:gd name="T59" fmla="*/ 245 h 363"/>
                <a:gd name="T60" fmla="*/ 664 w 1597"/>
                <a:gd name="T61" fmla="*/ 234 h 363"/>
                <a:gd name="T62" fmla="*/ 595 w 1597"/>
                <a:gd name="T63" fmla="*/ 222 h 363"/>
                <a:gd name="T64" fmla="*/ 529 w 1597"/>
                <a:gd name="T65" fmla="*/ 211 h 363"/>
                <a:gd name="T66" fmla="*/ 464 w 1597"/>
                <a:gd name="T67" fmla="*/ 199 h 363"/>
                <a:gd name="T68" fmla="*/ 403 w 1597"/>
                <a:gd name="T69" fmla="*/ 190 h 363"/>
                <a:gd name="T70" fmla="*/ 346 w 1597"/>
                <a:gd name="T71" fmla="*/ 182 h 363"/>
                <a:gd name="T72" fmla="*/ 293 w 1597"/>
                <a:gd name="T73" fmla="*/ 173 h 363"/>
                <a:gd name="T74" fmla="*/ 246 w 1597"/>
                <a:gd name="T75" fmla="*/ 165 h 363"/>
                <a:gd name="T76" fmla="*/ 202 w 1597"/>
                <a:gd name="T77" fmla="*/ 158 h 363"/>
                <a:gd name="T78" fmla="*/ 166 w 1597"/>
                <a:gd name="T79" fmla="*/ 152 h 363"/>
                <a:gd name="T80" fmla="*/ 133 w 1597"/>
                <a:gd name="T81" fmla="*/ 148 h 363"/>
                <a:gd name="T82" fmla="*/ 111 w 1597"/>
                <a:gd name="T83" fmla="*/ 144 h 363"/>
                <a:gd name="T84" fmla="*/ 92 w 1597"/>
                <a:gd name="T85" fmla="*/ 142 h 363"/>
                <a:gd name="T86" fmla="*/ 0 w 1597"/>
                <a:gd name="T87" fmla="*/ 87 h 3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597" h="363">
                  <a:moveTo>
                    <a:pt x="0" y="87"/>
                  </a:moveTo>
                  <a:lnTo>
                    <a:pt x="354" y="0"/>
                  </a:lnTo>
                  <a:lnTo>
                    <a:pt x="1301" y="197"/>
                  </a:lnTo>
                  <a:lnTo>
                    <a:pt x="1303" y="197"/>
                  </a:lnTo>
                  <a:lnTo>
                    <a:pt x="1312" y="199"/>
                  </a:lnTo>
                  <a:lnTo>
                    <a:pt x="1325" y="203"/>
                  </a:lnTo>
                  <a:lnTo>
                    <a:pt x="1344" y="211"/>
                  </a:lnTo>
                  <a:lnTo>
                    <a:pt x="1354" y="213"/>
                  </a:lnTo>
                  <a:lnTo>
                    <a:pt x="1365" y="216"/>
                  </a:lnTo>
                  <a:lnTo>
                    <a:pt x="1377" y="220"/>
                  </a:lnTo>
                  <a:lnTo>
                    <a:pt x="1390" y="226"/>
                  </a:lnTo>
                  <a:lnTo>
                    <a:pt x="1401" y="230"/>
                  </a:lnTo>
                  <a:lnTo>
                    <a:pt x="1415" y="235"/>
                  </a:lnTo>
                  <a:lnTo>
                    <a:pt x="1428" y="241"/>
                  </a:lnTo>
                  <a:lnTo>
                    <a:pt x="1443" y="247"/>
                  </a:lnTo>
                  <a:lnTo>
                    <a:pt x="1455" y="253"/>
                  </a:lnTo>
                  <a:lnTo>
                    <a:pt x="1470" y="258"/>
                  </a:lnTo>
                  <a:lnTo>
                    <a:pt x="1481" y="264"/>
                  </a:lnTo>
                  <a:lnTo>
                    <a:pt x="1496" y="270"/>
                  </a:lnTo>
                  <a:lnTo>
                    <a:pt x="1508" y="275"/>
                  </a:lnTo>
                  <a:lnTo>
                    <a:pt x="1519" y="283"/>
                  </a:lnTo>
                  <a:lnTo>
                    <a:pt x="1531" y="291"/>
                  </a:lnTo>
                  <a:lnTo>
                    <a:pt x="1544" y="298"/>
                  </a:lnTo>
                  <a:lnTo>
                    <a:pt x="1563" y="313"/>
                  </a:lnTo>
                  <a:lnTo>
                    <a:pt x="1578" y="329"/>
                  </a:lnTo>
                  <a:lnTo>
                    <a:pt x="1590" y="346"/>
                  </a:lnTo>
                  <a:lnTo>
                    <a:pt x="1597" y="363"/>
                  </a:lnTo>
                  <a:lnTo>
                    <a:pt x="1592" y="363"/>
                  </a:lnTo>
                  <a:lnTo>
                    <a:pt x="1578" y="363"/>
                  </a:lnTo>
                  <a:lnTo>
                    <a:pt x="1569" y="361"/>
                  </a:lnTo>
                  <a:lnTo>
                    <a:pt x="1557" y="361"/>
                  </a:lnTo>
                  <a:lnTo>
                    <a:pt x="1544" y="359"/>
                  </a:lnTo>
                  <a:lnTo>
                    <a:pt x="1533" y="359"/>
                  </a:lnTo>
                  <a:lnTo>
                    <a:pt x="1514" y="355"/>
                  </a:lnTo>
                  <a:lnTo>
                    <a:pt x="1496" y="353"/>
                  </a:lnTo>
                  <a:lnTo>
                    <a:pt x="1476" y="351"/>
                  </a:lnTo>
                  <a:lnTo>
                    <a:pt x="1457" y="350"/>
                  </a:lnTo>
                  <a:lnTo>
                    <a:pt x="1434" y="346"/>
                  </a:lnTo>
                  <a:lnTo>
                    <a:pt x="1411" y="344"/>
                  </a:lnTo>
                  <a:lnTo>
                    <a:pt x="1386" y="340"/>
                  </a:lnTo>
                  <a:lnTo>
                    <a:pt x="1362" y="338"/>
                  </a:lnTo>
                  <a:lnTo>
                    <a:pt x="1333" y="332"/>
                  </a:lnTo>
                  <a:lnTo>
                    <a:pt x="1304" y="329"/>
                  </a:lnTo>
                  <a:lnTo>
                    <a:pt x="1274" y="325"/>
                  </a:lnTo>
                  <a:lnTo>
                    <a:pt x="1246" y="321"/>
                  </a:lnTo>
                  <a:lnTo>
                    <a:pt x="1213" y="315"/>
                  </a:lnTo>
                  <a:lnTo>
                    <a:pt x="1183" y="312"/>
                  </a:lnTo>
                  <a:lnTo>
                    <a:pt x="1150" y="306"/>
                  </a:lnTo>
                  <a:lnTo>
                    <a:pt x="1118" y="302"/>
                  </a:lnTo>
                  <a:lnTo>
                    <a:pt x="1084" y="296"/>
                  </a:lnTo>
                  <a:lnTo>
                    <a:pt x="1050" y="291"/>
                  </a:lnTo>
                  <a:lnTo>
                    <a:pt x="1016" y="285"/>
                  </a:lnTo>
                  <a:lnTo>
                    <a:pt x="981" y="281"/>
                  </a:lnTo>
                  <a:lnTo>
                    <a:pt x="945" y="275"/>
                  </a:lnTo>
                  <a:lnTo>
                    <a:pt x="911" y="272"/>
                  </a:lnTo>
                  <a:lnTo>
                    <a:pt x="877" y="266"/>
                  </a:lnTo>
                  <a:lnTo>
                    <a:pt x="843" y="262"/>
                  </a:lnTo>
                  <a:lnTo>
                    <a:pt x="806" y="256"/>
                  </a:lnTo>
                  <a:lnTo>
                    <a:pt x="770" y="251"/>
                  </a:lnTo>
                  <a:lnTo>
                    <a:pt x="734" y="245"/>
                  </a:lnTo>
                  <a:lnTo>
                    <a:pt x="700" y="239"/>
                  </a:lnTo>
                  <a:lnTo>
                    <a:pt x="664" y="234"/>
                  </a:lnTo>
                  <a:lnTo>
                    <a:pt x="630" y="228"/>
                  </a:lnTo>
                  <a:lnTo>
                    <a:pt x="595" y="222"/>
                  </a:lnTo>
                  <a:lnTo>
                    <a:pt x="563" y="216"/>
                  </a:lnTo>
                  <a:lnTo>
                    <a:pt x="529" y="211"/>
                  </a:lnTo>
                  <a:lnTo>
                    <a:pt x="496" y="205"/>
                  </a:lnTo>
                  <a:lnTo>
                    <a:pt x="464" y="199"/>
                  </a:lnTo>
                  <a:lnTo>
                    <a:pt x="436" y="196"/>
                  </a:lnTo>
                  <a:lnTo>
                    <a:pt x="403" y="190"/>
                  </a:lnTo>
                  <a:lnTo>
                    <a:pt x="375" y="186"/>
                  </a:lnTo>
                  <a:lnTo>
                    <a:pt x="346" y="182"/>
                  </a:lnTo>
                  <a:lnTo>
                    <a:pt x="322" y="178"/>
                  </a:lnTo>
                  <a:lnTo>
                    <a:pt x="293" y="173"/>
                  </a:lnTo>
                  <a:lnTo>
                    <a:pt x="268" y="169"/>
                  </a:lnTo>
                  <a:lnTo>
                    <a:pt x="246" y="165"/>
                  </a:lnTo>
                  <a:lnTo>
                    <a:pt x="223" y="161"/>
                  </a:lnTo>
                  <a:lnTo>
                    <a:pt x="202" y="158"/>
                  </a:lnTo>
                  <a:lnTo>
                    <a:pt x="185" y="156"/>
                  </a:lnTo>
                  <a:lnTo>
                    <a:pt x="166" y="152"/>
                  </a:lnTo>
                  <a:lnTo>
                    <a:pt x="150" y="152"/>
                  </a:lnTo>
                  <a:lnTo>
                    <a:pt x="133" y="148"/>
                  </a:lnTo>
                  <a:lnTo>
                    <a:pt x="122" y="146"/>
                  </a:lnTo>
                  <a:lnTo>
                    <a:pt x="111" y="144"/>
                  </a:lnTo>
                  <a:lnTo>
                    <a:pt x="103" y="144"/>
                  </a:lnTo>
                  <a:lnTo>
                    <a:pt x="92" y="142"/>
                  </a:lnTo>
                  <a:lnTo>
                    <a:pt x="88" y="142"/>
                  </a:lnTo>
                  <a:lnTo>
                    <a:pt x="0" y="87"/>
                  </a:lnTo>
                  <a:lnTo>
                    <a:pt x="0" y="87"/>
                  </a:lnTo>
                  <a:close/>
                </a:path>
              </a:pathLst>
            </a:custGeom>
            <a:solidFill>
              <a:srgbClr val="2E4599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8" name="Freeform 10"/>
            <p:cNvSpPr>
              <a:spLocks/>
            </p:cNvSpPr>
            <p:nvPr/>
          </p:nvSpPr>
          <p:spPr bwMode="auto">
            <a:xfrm>
              <a:off x="2164" y="3159"/>
              <a:ext cx="994" cy="663"/>
            </a:xfrm>
            <a:custGeom>
              <a:avLst/>
              <a:gdLst>
                <a:gd name="T0" fmla="*/ 0 w 1989"/>
                <a:gd name="T1" fmla="*/ 0 h 1326"/>
                <a:gd name="T2" fmla="*/ 0 w 1989"/>
                <a:gd name="T3" fmla="*/ 746 h 1326"/>
                <a:gd name="T4" fmla="*/ 141 w 1989"/>
                <a:gd name="T5" fmla="*/ 832 h 1326"/>
                <a:gd name="T6" fmla="*/ 141 w 1989"/>
                <a:gd name="T7" fmla="*/ 978 h 1326"/>
                <a:gd name="T8" fmla="*/ 1291 w 1989"/>
                <a:gd name="T9" fmla="*/ 1326 h 1326"/>
                <a:gd name="T10" fmla="*/ 1620 w 1989"/>
                <a:gd name="T11" fmla="*/ 1326 h 1326"/>
                <a:gd name="T12" fmla="*/ 1989 w 1989"/>
                <a:gd name="T13" fmla="*/ 1191 h 1326"/>
                <a:gd name="T14" fmla="*/ 1989 w 1989"/>
                <a:gd name="T15" fmla="*/ 1094 h 1326"/>
                <a:gd name="T16" fmla="*/ 0 w 1989"/>
                <a:gd name="T17" fmla="*/ 0 h 1326"/>
                <a:gd name="T18" fmla="*/ 0 w 1989"/>
                <a:gd name="T19" fmla="*/ 0 h 13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9" h="1326">
                  <a:moveTo>
                    <a:pt x="0" y="0"/>
                  </a:moveTo>
                  <a:lnTo>
                    <a:pt x="0" y="746"/>
                  </a:lnTo>
                  <a:lnTo>
                    <a:pt x="141" y="832"/>
                  </a:lnTo>
                  <a:lnTo>
                    <a:pt x="141" y="978"/>
                  </a:lnTo>
                  <a:lnTo>
                    <a:pt x="1291" y="1326"/>
                  </a:lnTo>
                  <a:lnTo>
                    <a:pt x="1620" y="1326"/>
                  </a:lnTo>
                  <a:lnTo>
                    <a:pt x="1989" y="1191"/>
                  </a:lnTo>
                  <a:lnTo>
                    <a:pt x="1989" y="1094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D6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9" name="Freeform 11"/>
            <p:cNvSpPr>
              <a:spLocks/>
            </p:cNvSpPr>
            <p:nvPr/>
          </p:nvSpPr>
          <p:spPr bwMode="auto">
            <a:xfrm>
              <a:off x="2042" y="2966"/>
              <a:ext cx="179" cy="211"/>
            </a:xfrm>
            <a:custGeom>
              <a:avLst/>
              <a:gdLst>
                <a:gd name="T0" fmla="*/ 148 w 357"/>
                <a:gd name="T1" fmla="*/ 422 h 422"/>
                <a:gd name="T2" fmla="*/ 183 w 357"/>
                <a:gd name="T3" fmla="*/ 420 h 422"/>
                <a:gd name="T4" fmla="*/ 215 w 357"/>
                <a:gd name="T5" fmla="*/ 410 h 422"/>
                <a:gd name="T6" fmla="*/ 247 w 357"/>
                <a:gd name="T7" fmla="*/ 397 h 422"/>
                <a:gd name="T8" fmla="*/ 278 w 357"/>
                <a:gd name="T9" fmla="*/ 374 h 422"/>
                <a:gd name="T10" fmla="*/ 302 w 357"/>
                <a:gd name="T11" fmla="*/ 346 h 422"/>
                <a:gd name="T12" fmla="*/ 325 w 357"/>
                <a:gd name="T13" fmla="*/ 311 h 422"/>
                <a:gd name="T14" fmla="*/ 344 w 357"/>
                <a:gd name="T15" fmla="*/ 273 h 422"/>
                <a:gd name="T16" fmla="*/ 352 w 357"/>
                <a:gd name="T17" fmla="*/ 243 h 422"/>
                <a:gd name="T18" fmla="*/ 356 w 357"/>
                <a:gd name="T19" fmla="*/ 220 h 422"/>
                <a:gd name="T20" fmla="*/ 357 w 357"/>
                <a:gd name="T21" fmla="*/ 199 h 422"/>
                <a:gd name="T22" fmla="*/ 357 w 357"/>
                <a:gd name="T23" fmla="*/ 178 h 422"/>
                <a:gd name="T24" fmla="*/ 354 w 357"/>
                <a:gd name="T25" fmla="*/ 148 h 422"/>
                <a:gd name="T26" fmla="*/ 342 w 357"/>
                <a:gd name="T27" fmla="*/ 112 h 422"/>
                <a:gd name="T28" fmla="*/ 325 w 357"/>
                <a:gd name="T29" fmla="*/ 78 h 422"/>
                <a:gd name="T30" fmla="*/ 304 w 357"/>
                <a:gd name="T31" fmla="*/ 47 h 422"/>
                <a:gd name="T32" fmla="*/ 278 w 357"/>
                <a:gd name="T33" fmla="*/ 25 h 422"/>
                <a:gd name="T34" fmla="*/ 247 w 357"/>
                <a:gd name="T35" fmla="*/ 9 h 422"/>
                <a:gd name="T36" fmla="*/ 213 w 357"/>
                <a:gd name="T37" fmla="*/ 0 h 422"/>
                <a:gd name="T38" fmla="*/ 177 w 357"/>
                <a:gd name="T39" fmla="*/ 0 h 422"/>
                <a:gd name="T40" fmla="*/ 143 w 357"/>
                <a:gd name="T41" fmla="*/ 7 h 422"/>
                <a:gd name="T42" fmla="*/ 108 w 357"/>
                <a:gd name="T43" fmla="*/ 25 h 422"/>
                <a:gd name="T44" fmla="*/ 78 w 357"/>
                <a:gd name="T45" fmla="*/ 47 h 422"/>
                <a:gd name="T46" fmla="*/ 53 w 357"/>
                <a:gd name="T47" fmla="*/ 76 h 422"/>
                <a:gd name="T48" fmla="*/ 30 w 357"/>
                <a:gd name="T49" fmla="*/ 110 h 422"/>
                <a:gd name="T50" fmla="*/ 15 w 357"/>
                <a:gd name="T51" fmla="*/ 139 h 422"/>
                <a:gd name="T52" fmla="*/ 10 w 357"/>
                <a:gd name="T53" fmla="*/ 159 h 422"/>
                <a:gd name="T54" fmla="*/ 4 w 357"/>
                <a:gd name="T55" fmla="*/ 190 h 422"/>
                <a:gd name="T56" fmla="*/ 0 w 357"/>
                <a:gd name="T57" fmla="*/ 220 h 422"/>
                <a:gd name="T58" fmla="*/ 0 w 357"/>
                <a:gd name="T59" fmla="*/ 241 h 422"/>
                <a:gd name="T60" fmla="*/ 4 w 357"/>
                <a:gd name="T61" fmla="*/ 272 h 422"/>
                <a:gd name="T62" fmla="*/ 15 w 357"/>
                <a:gd name="T63" fmla="*/ 310 h 422"/>
                <a:gd name="T64" fmla="*/ 30 w 357"/>
                <a:gd name="T65" fmla="*/ 344 h 422"/>
                <a:gd name="T66" fmla="*/ 53 w 357"/>
                <a:gd name="T67" fmla="*/ 372 h 422"/>
                <a:gd name="T68" fmla="*/ 80 w 357"/>
                <a:gd name="T69" fmla="*/ 395 h 422"/>
                <a:gd name="T70" fmla="*/ 112 w 357"/>
                <a:gd name="T71" fmla="*/ 412 h 422"/>
                <a:gd name="T72" fmla="*/ 131 w 357"/>
                <a:gd name="T73" fmla="*/ 420 h 4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57" h="422">
                  <a:moveTo>
                    <a:pt x="131" y="420"/>
                  </a:moveTo>
                  <a:lnTo>
                    <a:pt x="148" y="422"/>
                  </a:lnTo>
                  <a:lnTo>
                    <a:pt x="165" y="422"/>
                  </a:lnTo>
                  <a:lnTo>
                    <a:pt x="183" y="420"/>
                  </a:lnTo>
                  <a:lnTo>
                    <a:pt x="200" y="418"/>
                  </a:lnTo>
                  <a:lnTo>
                    <a:pt x="215" y="410"/>
                  </a:lnTo>
                  <a:lnTo>
                    <a:pt x="232" y="405"/>
                  </a:lnTo>
                  <a:lnTo>
                    <a:pt x="247" y="397"/>
                  </a:lnTo>
                  <a:lnTo>
                    <a:pt x="264" y="388"/>
                  </a:lnTo>
                  <a:lnTo>
                    <a:pt x="278" y="374"/>
                  </a:lnTo>
                  <a:lnTo>
                    <a:pt x="291" y="361"/>
                  </a:lnTo>
                  <a:lnTo>
                    <a:pt x="302" y="346"/>
                  </a:lnTo>
                  <a:lnTo>
                    <a:pt x="316" y="331"/>
                  </a:lnTo>
                  <a:lnTo>
                    <a:pt x="325" y="311"/>
                  </a:lnTo>
                  <a:lnTo>
                    <a:pt x="337" y="294"/>
                  </a:lnTo>
                  <a:lnTo>
                    <a:pt x="344" y="273"/>
                  </a:lnTo>
                  <a:lnTo>
                    <a:pt x="352" y="254"/>
                  </a:lnTo>
                  <a:lnTo>
                    <a:pt x="352" y="243"/>
                  </a:lnTo>
                  <a:lnTo>
                    <a:pt x="354" y="232"/>
                  </a:lnTo>
                  <a:lnTo>
                    <a:pt x="356" y="220"/>
                  </a:lnTo>
                  <a:lnTo>
                    <a:pt x="357" y="211"/>
                  </a:lnTo>
                  <a:lnTo>
                    <a:pt x="357" y="199"/>
                  </a:lnTo>
                  <a:lnTo>
                    <a:pt x="357" y="190"/>
                  </a:lnTo>
                  <a:lnTo>
                    <a:pt x="357" y="178"/>
                  </a:lnTo>
                  <a:lnTo>
                    <a:pt x="357" y="169"/>
                  </a:lnTo>
                  <a:lnTo>
                    <a:pt x="354" y="148"/>
                  </a:lnTo>
                  <a:lnTo>
                    <a:pt x="350" y="129"/>
                  </a:lnTo>
                  <a:lnTo>
                    <a:pt x="342" y="112"/>
                  </a:lnTo>
                  <a:lnTo>
                    <a:pt x="337" y="95"/>
                  </a:lnTo>
                  <a:lnTo>
                    <a:pt x="325" y="78"/>
                  </a:lnTo>
                  <a:lnTo>
                    <a:pt x="316" y="63"/>
                  </a:lnTo>
                  <a:lnTo>
                    <a:pt x="304" y="47"/>
                  </a:lnTo>
                  <a:lnTo>
                    <a:pt x="293" y="36"/>
                  </a:lnTo>
                  <a:lnTo>
                    <a:pt x="278" y="25"/>
                  </a:lnTo>
                  <a:lnTo>
                    <a:pt x="264" y="17"/>
                  </a:lnTo>
                  <a:lnTo>
                    <a:pt x="247" y="9"/>
                  </a:lnTo>
                  <a:lnTo>
                    <a:pt x="232" y="4"/>
                  </a:lnTo>
                  <a:lnTo>
                    <a:pt x="213" y="0"/>
                  </a:lnTo>
                  <a:lnTo>
                    <a:pt x="194" y="0"/>
                  </a:lnTo>
                  <a:lnTo>
                    <a:pt x="177" y="0"/>
                  </a:lnTo>
                  <a:lnTo>
                    <a:pt x="160" y="4"/>
                  </a:lnTo>
                  <a:lnTo>
                    <a:pt x="143" y="7"/>
                  </a:lnTo>
                  <a:lnTo>
                    <a:pt x="126" y="15"/>
                  </a:lnTo>
                  <a:lnTo>
                    <a:pt x="108" y="25"/>
                  </a:lnTo>
                  <a:lnTo>
                    <a:pt x="95" y="36"/>
                  </a:lnTo>
                  <a:lnTo>
                    <a:pt x="78" y="47"/>
                  </a:lnTo>
                  <a:lnTo>
                    <a:pt x="65" y="61"/>
                  </a:lnTo>
                  <a:lnTo>
                    <a:pt x="53" y="76"/>
                  </a:lnTo>
                  <a:lnTo>
                    <a:pt x="42" y="91"/>
                  </a:lnTo>
                  <a:lnTo>
                    <a:pt x="30" y="110"/>
                  </a:lnTo>
                  <a:lnTo>
                    <a:pt x="21" y="129"/>
                  </a:lnTo>
                  <a:lnTo>
                    <a:pt x="15" y="139"/>
                  </a:lnTo>
                  <a:lnTo>
                    <a:pt x="13" y="148"/>
                  </a:lnTo>
                  <a:lnTo>
                    <a:pt x="10" y="159"/>
                  </a:lnTo>
                  <a:lnTo>
                    <a:pt x="10" y="171"/>
                  </a:lnTo>
                  <a:lnTo>
                    <a:pt x="4" y="190"/>
                  </a:lnTo>
                  <a:lnTo>
                    <a:pt x="2" y="211"/>
                  </a:lnTo>
                  <a:lnTo>
                    <a:pt x="0" y="220"/>
                  </a:lnTo>
                  <a:lnTo>
                    <a:pt x="0" y="232"/>
                  </a:lnTo>
                  <a:lnTo>
                    <a:pt x="0" y="241"/>
                  </a:lnTo>
                  <a:lnTo>
                    <a:pt x="2" y="253"/>
                  </a:lnTo>
                  <a:lnTo>
                    <a:pt x="4" y="272"/>
                  </a:lnTo>
                  <a:lnTo>
                    <a:pt x="10" y="291"/>
                  </a:lnTo>
                  <a:lnTo>
                    <a:pt x="15" y="310"/>
                  </a:lnTo>
                  <a:lnTo>
                    <a:pt x="25" y="329"/>
                  </a:lnTo>
                  <a:lnTo>
                    <a:pt x="30" y="344"/>
                  </a:lnTo>
                  <a:lnTo>
                    <a:pt x="42" y="359"/>
                  </a:lnTo>
                  <a:lnTo>
                    <a:pt x="53" y="372"/>
                  </a:lnTo>
                  <a:lnTo>
                    <a:pt x="67" y="386"/>
                  </a:lnTo>
                  <a:lnTo>
                    <a:pt x="80" y="395"/>
                  </a:lnTo>
                  <a:lnTo>
                    <a:pt x="95" y="407"/>
                  </a:lnTo>
                  <a:lnTo>
                    <a:pt x="112" y="412"/>
                  </a:lnTo>
                  <a:lnTo>
                    <a:pt x="131" y="420"/>
                  </a:lnTo>
                  <a:lnTo>
                    <a:pt x="131" y="420"/>
                  </a:lnTo>
                  <a:close/>
                </a:path>
              </a:pathLst>
            </a:custGeom>
            <a:solidFill>
              <a:srgbClr val="8273BD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0" name="Freeform 12"/>
            <p:cNvSpPr>
              <a:spLocks/>
            </p:cNvSpPr>
            <p:nvPr/>
          </p:nvSpPr>
          <p:spPr bwMode="auto">
            <a:xfrm>
              <a:off x="2131" y="3014"/>
              <a:ext cx="1095" cy="784"/>
            </a:xfrm>
            <a:custGeom>
              <a:avLst/>
              <a:gdLst>
                <a:gd name="T0" fmla="*/ 13 w 2190"/>
                <a:gd name="T1" fmla="*/ 294 h 1568"/>
                <a:gd name="T2" fmla="*/ 9 w 2190"/>
                <a:gd name="T3" fmla="*/ 254 h 1568"/>
                <a:gd name="T4" fmla="*/ 5 w 2190"/>
                <a:gd name="T5" fmla="*/ 214 h 1568"/>
                <a:gd name="T6" fmla="*/ 0 w 2190"/>
                <a:gd name="T7" fmla="*/ 175 h 1568"/>
                <a:gd name="T8" fmla="*/ 0 w 2190"/>
                <a:gd name="T9" fmla="*/ 135 h 1568"/>
                <a:gd name="T10" fmla="*/ 2 w 2190"/>
                <a:gd name="T11" fmla="*/ 95 h 1568"/>
                <a:gd name="T12" fmla="*/ 13 w 2190"/>
                <a:gd name="T13" fmla="*/ 59 h 1568"/>
                <a:gd name="T14" fmla="*/ 32 w 2190"/>
                <a:gd name="T15" fmla="*/ 26 h 1568"/>
                <a:gd name="T16" fmla="*/ 47 w 2190"/>
                <a:gd name="T17" fmla="*/ 11 h 1568"/>
                <a:gd name="T18" fmla="*/ 68 w 2190"/>
                <a:gd name="T19" fmla="*/ 0 h 1568"/>
                <a:gd name="T20" fmla="*/ 612 w 2190"/>
                <a:gd name="T21" fmla="*/ 21 h 1568"/>
                <a:gd name="T22" fmla="*/ 1445 w 2190"/>
                <a:gd name="T23" fmla="*/ 194 h 1568"/>
                <a:gd name="T24" fmla="*/ 1466 w 2190"/>
                <a:gd name="T25" fmla="*/ 197 h 1568"/>
                <a:gd name="T26" fmla="*/ 1486 w 2190"/>
                <a:gd name="T27" fmla="*/ 201 h 1568"/>
                <a:gd name="T28" fmla="*/ 1507 w 2190"/>
                <a:gd name="T29" fmla="*/ 205 h 1568"/>
                <a:gd name="T30" fmla="*/ 1536 w 2190"/>
                <a:gd name="T31" fmla="*/ 213 h 1568"/>
                <a:gd name="T32" fmla="*/ 1572 w 2190"/>
                <a:gd name="T33" fmla="*/ 224 h 1568"/>
                <a:gd name="T34" fmla="*/ 1604 w 2190"/>
                <a:gd name="T35" fmla="*/ 234 h 1568"/>
                <a:gd name="T36" fmla="*/ 1633 w 2190"/>
                <a:gd name="T37" fmla="*/ 243 h 1568"/>
                <a:gd name="T38" fmla="*/ 1659 w 2190"/>
                <a:gd name="T39" fmla="*/ 253 h 1568"/>
                <a:gd name="T40" fmla="*/ 1684 w 2190"/>
                <a:gd name="T41" fmla="*/ 264 h 1568"/>
                <a:gd name="T42" fmla="*/ 1713 w 2190"/>
                <a:gd name="T43" fmla="*/ 277 h 1568"/>
                <a:gd name="T44" fmla="*/ 1741 w 2190"/>
                <a:gd name="T45" fmla="*/ 292 h 1568"/>
                <a:gd name="T46" fmla="*/ 1766 w 2190"/>
                <a:gd name="T47" fmla="*/ 310 h 1568"/>
                <a:gd name="T48" fmla="*/ 2127 w 2190"/>
                <a:gd name="T49" fmla="*/ 397 h 1568"/>
                <a:gd name="T50" fmla="*/ 2154 w 2190"/>
                <a:gd name="T51" fmla="*/ 425 h 1568"/>
                <a:gd name="T52" fmla="*/ 2173 w 2190"/>
                <a:gd name="T53" fmla="*/ 456 h 1568"/>
                <a:gd name="T54" fmla="*/ 2184 w 2190"/>
                <a:gd name="T55" fmla="*/ 482 h 1568"/>
                <a:gd name="T56" fmla="*/ 2190 w 2190"/>
                <a:gd name="T57" fmla="*/ 507 h 1568"/>
                <a:gd name="T58" fmla="*/ 2188 w 2190"/>
                <a:gd name="T59" fmla="*/ 528 h 1568"/>
                <a:gd name="T60" fmla="*/ 2184 w 2190"/>
                <a:gd name="T61" fmla="*/ 551 h 1568"/>
                <a:gd name="T62" fmla="*/ 2163 w 2190"/>
                <a:gd name="T63" fmla="*/ 587 h 1568"/>
                <a:gd name="T64" fmla="*/ 2133 w 2190"/>
                <a:gd name="T65" fmla="*/ 614 h 1568"/>
                <a:gd name="T66" fmla="*/ 2104 w 2190"/>
                <a:gd name="T67" fmla="*/ 633 h 1568"/>
                <a:gd name="T68" fmla="*/ 2080 w 2190"/>
                <a:gd name="T69" fmla="*/ 644 h 1568"/>
                <a:gd name="T70" fmla="*/ 2072 w 2190"/>
                <a:gd name="T71" fmla="*/ 650 h 1568"/>
                <a:gd name="T72" fmla="*/ 1882 w 2190"/>
                <a:gd name="T73" fmla="*/ 633 h 1568"/>
                <a:gd name="T74" fmla="*/ 1998 w 2190"/>
                <a:gd name="T75" fmla="*/ 750 h 1568"/>
                <a:gd name="T76" fmla="*/ 2057 w 2190"/>
                <a:gd name="T77" fmla="*/ 1433 h 1568"/>
                <a:gd name="T78" fmla="*/ 1365 w 2190"/>
                <a:gd name="T79" fmla="*/ 1568 h 1568"/>
                <a:gd name="T80" fmla="*/ 243 w 2190"/>
                <a:gd name="T81" fmla="*/ 1081 h 1568"/>
                <a:gd name="T82" fmla="*/ 104 w 2190"/>
                <a:gd name="T83" fmla="*/ 1018 h 1568"/>
                <a:gd name="T84" fmla="*/ 104 w 2190"/>
                <a:gd name="T85" fmla="*/ 338 h 15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190" h="1568">
                  <a:moveTo>
                    <a:pt x="104" y="338"/>
                  </a:moveTo>
                  <a:lnTo>
                    <a:pt x="13" y="294"/>
                  </a:lnTo>
                  <a:lnTo>
                    <a:pt x="11" y="273"/>
                  </a:lnTo>
                  <a:lnTo>
                    <a:pt x="9" y="254"/>
                  </a:lnTo>
                  <a:lnTo>
                    <a:pt x="7" y="234"/>
                  </a:lnTo>
                  <a:lnTo>
                    <a:pt x="5" y="214"/>
                  </a:lnTo>
                  <a:lnTo>
                    <a:pt x="2" y="194"/>
                  </a:lnTo>
                  <a:lnTo>
                    <a:pt x="0" y="175"/>
                  </a:lnTo>
                  <a:lnTo>
                    <a:pt x="0" y="154"/>
                  </a:lnTo>
                  <a:lnTo>
                    <a:pt x="0" y="135"/>
                  </a:lnTo>
                  <a:lnTo>
                    <a:pt x="0" y="114"/>
                  </a:lnTo>
                  <a:lnTo>
                    <a:pt x="2" y="95"/>
                  </a:lnTo>
                  <a:lnTo>
                    <a:pt x="5" y="76"/>
                  </a:lnTo>
                  <a:lnTo>
                    <a:pt x="13" y="59"/>
                  </a:lnTo>
                  <a:lnTo>
                    <a:pt x="21" y="42"/>
                  </a:lnTo>
                  <a:lnTo>
                    <a:pt x="32" y="26"/>
                  </a:lnTo>
                  <a:lnTo>
                    <a:pt x="38" y="17"/>
                  </a:lnTo>
                  <a:lnTo>
                    <a:pt x="47" y="11"/>
                  </a:lnTo>
                  <a:lnTo>
                    <a:pt x="57" y="5"/>
                  </a:lnTo>
                  <a:lnTo>
                    <a:pt x="68" y="0"/>
                  </a:lnTo>
                  <a:lnTo>
                    <a:pt x="334" y="85"/>
                  </a:lnTo>
                  <a:lnTo>
                    <a:pt x="612" y="21"/>
                  </a:lnTo>
                  <a:lnTo>
                    <a:pt x="1435" y="194"/>
                  </a:lnTo>
                  <a:lnTo>
                    <a:pt x="1445" y="194"/>
                  </a:lnTo>
                  <a:lnTo>
                    <a:pt x="1456" y="195"/>
                  </a:lnTo>
                  <a:lnTo>
                    <a:pt x="1466" y="197"/>
                  </a:lnTo>
                  <a:lnTo>
                    <a:pt x="1477" y="199"/>
                  </a:lnTo>
                  <a:lnTo>
                    <a:pt x="1486" y="201"/>
                  </a:lnTo>
                  <a:lnTo>
                    <a:pt x="1498" y="203"/>
                  </a:lnTo>
                  <a:lnTo>
                    <a:pt x="1507" y="205"/>
                  </a:lnTo>
                  <a:lnTo>
                    <a:pt x="1519" y="209"/>
                  </a:lnTo>
                  <a:lnTo>
                    <a:pt x="1536" y="213"/>
                  </a:lnTo>
                  <a:lnTo>
                    <a:pt x="1555" y="218"/>
                  </a:lnTo>
                  <a:lnTo>
                    <a:pt x="1572" y="224"/>
                  </a:lnTo>
                  <a:lnTo>
                    <a:pt x="1591" y="230"/>
                  </a:lnTo>
                  <a:lnTo>
                    <a:pt x="1604" y="234"/>
                  </a:lnTo>
                  <a:lnTo>
                    <a:pt x="1620" y="239"/>
                  </a:lnTo>
                  <a:lnTo>
                    <a:pt x="1633" y="243"/>
                  </a:lnTo>
                  <a:lnTo>
                    <a:pt x="1648" y="249"/>
                  </a:lnTo>
                  <a:lnTo>
                    <a:pt x="1659" y="253"/>
                  </a:lnTo>
                  <a:lnTo>
                    <a:pt x="1673" y="258"/>
                  </a:lnTo>
                  <a:lnTo>
                    <a:pt x="1684" y="264"/>
                  </a:lnTo>
                  <a:lnTo>
                    <a:pt x="1696" y="270"/>
                  </a:lnTo>
                  <a:lnTo>
                    <a:pt x="1713" y="277"/>
                  </a:lnTo>
                  <a:lnTo>
                    <a:pt x="1730" y="285"/>
                  </a:lnTo>
                  <a:lnTo>
                    <a:pt x="1741" y="292"/>
                  </a:lnTo>
                  <a:lnTo>
                    <a:pt x="1753" y="300"/>
                  </a:lnTo>
                  <a:lnTo>
                    <a:pt x="1766" y="310"/>
                  </a:lnTo>
                  <a:lnTo>
                    <a:pt x="1772" y="313"/>
                  </a:lnTo>
                  <a:lnTo>
                    <a:pt x="2127" y="397"/>
                  </a:lnTo>
                  <a:lnTo>
                    <a:pt x="2140" y="410"/>
                  </a:lnTo>
                  <a:lnTo>
                    <a:pt x="2154" y="425"/>
                  </a:lnTo>
                  <a:lnTo>
                    <a:pt x="2163" y="441"/>
                  </a:lnTo>
                  <a:lnTo>
                    <a:pt x="2173" y="456"/>
                  </a:lnTo>
                  <a:lnTo>
                    <a:pt x="2178" y="469"/>
                  </a:lnTo>
                  <a:lnTo>
                    <a:pt x="2184" y="482"/>
                  </a:lnTo>
                  <a:lnTo>
                    <a:pt x="2186" y="494"/>
                  </a:lnTo>
                  <a:lnTo>
                    <a:pt x="2190" y="507"/>
                  </a:lnTo>
                  <a:lnTo>
                    <a:pt x="2188" y="517"/>
                  </a:lnTo>
                  <a:lnTo>
                    <a:pt x="2188" y="528"/>
                  </a:lnTo>
                  <a:lnTo>
                    <a:pt x="2186" y="539"/>
                  </a:lnTo>
                  <a:lnTo>
                    <a:pt x="2184" y="551"/>
                  </a:lnTo>
                  <a:lnTo>
                    <a:pt x="2173" y="568"/>
                  </a:lnTo>
                  <a:lnTo>
                    <a:pt x="2163" y="587"/>
                  </a:lnTo>
                  <a:lnTo>
                    <a:pt x="2148" y="600"/>
                  </a:lnTo>
                  <a:lnTo>
                    <a:pt x="2133" y="614"/>
                  </a:lnTo>
                  <a:lnTo>
                    <a:pt x="2118" y="623"/>
                  </a:lnTo>
                  <a:lnTo>
                    <a:pt x="2104" y="633"/>
                  </a:lnTo>
                  <a:lnTo>
                    <a:pt x="2089" y="638"/>
                  </a:lnTo>
                  <a:lnTo>
                    <a:pt x="2080" y="644"/>
                  </a:lnTo>
                  <a:lnTo>
                    <a:pt x="2072" y="648"/>
                  </a:lnTo>
                  <a:lnTo>
                    <a:pt x="2072" y="650"/>
                  </a:lnTo>
                  <a:lnTo>
                    <a:pt x="1884" y="608"/>
                  </a:lnTo>
                  <a:lnTo>
                    <a:pt x="1882" y="633"/>
                  </a:lnTo>
                  <a:lnTo>
                    <a:pt x="1994" y="691"/>
                  </a:lnTo>
                  <a:lnTo>
                    <a:pt x="1998" y="750"/>
                  </a:lnTo>
                  <a:lnTo>
                    <a:pt x="2057" y="769"/>
                  </a:lnTo>
                  <a:lnTo>
                    <a:pt x="2057" y="1433"/>
                  </a:lnTo>
                  <a:lnTo>
                    <a:pt x="1692" y="1568"/>
                  </a:lnTo>
                  <a:lnTo>
                    <a:pt x="1365" y="1568"/>
                  </a:lnTo>
                  <a:lnTo>
                    <a:pt x="243" y="1237"/>
                  </a:lnTo>
                  <a:lnTo>
                    <a:pt x="243" y="1081"/>
                  </a:lnTo>
                  <a:lnTo>
                    <a:pt x="154" y="1035"/>
                  </a:lnTo>
                  <a:lnTo>
                    <a:pt x="104" y="1018"/>
                  </a:lnTo>
                  <a:lnTo>
                    <a:pt x="104" y="338"/>
                  </a:lnTo>
                  <a:lnTo>
                    <a:pt x="104" y="338"/>
                  </a:lnTo>
                  <a:close/>
                </a:path>
              </a:pathLst>
            </a:custGeom>
            <a:solidFill>
              <a:srgbClr val="A18CCC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1" name="Freeform 13"/>
            <p:cNvSpPr>
              <a:spLocks/>
            </p:cNvSpPr>
            <p:nvPr/>
          </p:nvSpPr>
          <p:spPr bwMode="auto">
            <a:xfrm>
              <a:off x="2999" y="3361"/>
              <a:ext cx="223" cy="335"/>
            </a:xfrm>
            <a:custGeom>
              <a:avLst/>
              <a:gdLst>
                <a:gd name="T0" fmla="*/ 149 w 445"/>
                <a:gd name="T1" fmla="*/ 669 h 669"/>
                <a:gd name="T2" fmla="*/ 343 w 445"/>
                <a:gd name="T3" fmla="*/ 637 h 669"/>
                <a:gd name="T4" fmla="*/ 445 w 445"/>
                <a:gd name="T5" fmla="*/ 73 h 669"/>
                <a:gd name="T6" fmla="*/ 261 w 445"/>
                <a:gd name="T7" fmla="*/ 2 h 669"/>
                <a:gd name="T8" fmla="*/ 250 w 445"/>
                <a:gd name="T9" fmla="*/ 0 h 669"/>
                <a:gd name="T10" fmla="*/ 238 w 445"/>
                <a:gd name="T11" fmla="*/ 0 h 669"/>
                <a:gd name="T12" fmla="*/ 227 w 445"/>
                <a:gd name="T13" fmla="*/ 0 h 669"/>
                <a:gd name="T14" fmla="*/ 215 w 445"/>
                <a:gd name="T15" fmla="*/ 2 h 669"/>
                <a:gd name="T16" fmla="*/ 194 w 445"/>
                <a:gd name="T17" fmla="*/ 6 h 669"/>
                <a:gd name="T18" fmla="*/ 175 w 445"/>
                <a:gd name="T19" fmla="*/ 16 h 669"/>
                <a:gd name="T20" fmla="*/ 164 w 445"/>
                <a:gd name="T21" fmla="*/ 19 h 669"/>
                <a:gd name="T22" fmla="*/ 153 w 445"/>
                <a:gd name="T23" fmla="*/ 25 h 669"/>
                <a:gd name="T24" fmla="*/ 143 w 445"/>
                <a:gd name="T25" fmla="*/ 31 h 669"/>
                <a:gd name="T26" fmla="*/ 135 w 445"/>
                <a:gd name="T27" fmla="*/ 38 h 669"/>
                <a:gd name="T28" fmla="*/ 116 w 445"/>
                <a:gd name="T29" fmla="*/ 56 h 669"/>
                <a:gd name="T30" fmla="*/ 101 w 445"/>
                <a:gd name="T31" fmla="*/ 75 h 669"/>
                <a:gd name="T32" fmla="*/ 92 w 445"/>
                <a:gd name="T33" fmla="*/ 82 h 669"/>
                <a:gd name="T34" fmla="*/ 84 w 445"/>
                <a:gd name="T35" fmla="*/ 92 h 669"/>
                <a:gd name="T36" fmla="*/ 75 w 445"/>
                <a:gd name="T37" fmla="*/ 103 h 669"/>
                <a:gd name="T38" fmla="*/ 69 w 445"/>
                <a:gd name="T39" fmla="*/ 114 h 669"/>
                <a:gd name="T40" fmla="*/ 59 w 445"/>
                <a:gd name="T41" fmla="*/ 126 h 669"/>
                <a:gd name="T42" fmla="*/ 54 w 445"/>
                <a:gd name="T43" fmla="*/ 137 h 669"/>
                <a:gd name="T44" fmla="*/ 48 w 445"/>
                <a:gd name="T45" fmla="*/ 151 h 669"/>
                <a:gd name="T46" fmla="*/ 42 w 445"/>
                <a:gd name="T47" fmla="*/ 164 h 669"/>
                <a:gd name="T48" fmla="*/ 37 w 445"/>
                <a:gd name="T49" fmla="*/ 175 h 669"/>
                <a:gd name="T50" fmla="*/ 31 w 445"/>
                <a:gd name="T51" fmla="*/ 189 h 669"/>
                <a:gd name="T52" fmla="*/ 25 w 445"/>
                <a:gd name="T53" fmla="*/ 202 h 669"/>
                <a:gd name="T54" fmla="*/ 21 w 445"/>
                <a:gd name="T55" fmla="*/ 217 h 669"/>
                <a:gd name="T56" fmla="*/ 16 w 445"/>
                <a:gd name="T57" fmla="*/ 230 h 669"/>
                <a:gd name="T58" fmla="*/ 14 w 445"/>
                <a:gd name="T59" fmla="*/ 246 h 669"/>
                <a:gd name="T60" fmla="*/ 10 w 445"/>
                <a:gd name="T61" fmla="*/ 259 h 669"/>
                <a:gd name="T62" fmla="*/ 10 w 445"/>
                <a:gd name="T63" fmla="*/ 276 h 669"/>
                <a:gd name="T64" fmla="*/ 6 w 445"/>
                <a:gd name="T65" fmla="*/ 289 h 669"/>
                <a:gd name="T66" fmla="*/ 4 w 445"/>
                <a:gd name="T67" fmla="*/ 304 h 669"/>
                <a:gd name="T68" fmla="*/ 2 w 445"/>
                <a:gd name="T69" fmla="*/ 318 h 669"/>
                <a:gd name="T70" fmla="*/ 2 w 445"/>
                <a:gd name="T71" fmla="*/ 333 h 669"/>
                <a:gd name="T72" fmla="*/ 0 w 445"/>
                <a:gd name="T73" fmla="*/ 346 h 669"/>
                <a:gd name="T74" fmla="*/ 0 w 445"/>
                <a:gd name="T75" fmla="*/ 363 h 669"/>
                <a:gd name="T76" fmla="*/ 2 w 445"/>
                <a:gd name="T77" fmla="*/ 377 h 669"/>
                <a:gd name="T78" fmla="*/ 4 w 445"/>
                <a:gd name="T79" fmla="*/ 394 h 669"/>
                <a:gd name="T80" fmla="*/ 4 w 445"/>
                <a:gd name="T81" fmla="*/ 407 h 669"/>
                <a:gd name="T82" fmla="*/ 4 w 445"/>
                <a:gd name="T83" fmla="*/ 422 h 669"/>
                <a:gd name="T84" fmla="*/ 6 w 445"/>
                <a:gd name="T85" fmla="*/ 437 h 669"/>
                <a:gd name="T86" fmla="*/ 10 w 445"/>
                <a:gd name="T87" fmla="*/ 453 h 669"/>
                <a:gd name="T88" fmla="*/ 12 w 445"/>
                <a:gd name="T89" fmla="*/ 466 h 669"/>
                <a:gd name="T90" fmla="*/ 16 w 445"/>
                <a:gd name="T91" fmla="*/ 481 h 669"/>
                <a:gd name="T92" fmla="*/ 21 w 445"/>
                <a:gd name="T93" fmla="*/ 495 h 669"/>
                <a:gd name="T94" fmla="*/ 27 w 445"/>
                <a:gd name="T95" fmla="*/ 510 h 669"/>
                <a:gd name="T96" fmla="*/ 31 w 445"/>
                <a:gd name="T97" fmla="*/ 521 h 669"/>
                <a:gd name="T98" fmla="*/ 35 w 445"/>
                <a:gd name="T99" fmla="*/ 534 h 669"/>
                <a:gd name="T100" fmla="*/ 40 w 445"/>
                <a:gd name="T101" fmla="*/ 546 h 669"/>
                <a:gd name="T102" fmla="*/ 48 w 445"/>
                <a:gd name="T103" fmla="*/ 559 h 669"/>
                <a:gd name="T104" fmla="*/ 54 w 445"/>
                <a:gd name="T105" fmla="*/ 571 h 669"/>
                <a:gd name="T106" fmla="*/ 59 w 445"/>
                <a:gd name="T107" fmla="*/ 582 h 669"/>
                <a:gd name="T108" fmla="*/ 67 w 445"/>
                <a:gd name="T109" fmla="*/ 593 h 669"/>
                <a:gd name="T110" fmla="*/ 77 w 445"/>
                <a:gd name="T111" fmla="*/ 605 h 669"/>
                <a:gd name="T112" fmla="*/ 90 w 445"/>
                <a:gd name="T113" fmla="*/ 624 h 669"/>
                <a:gd name="T114" fmla="*/ 109 w 445"/>
                <a:gd name="T115" fmla="*/ 641 h 669"/>
                <a:gd name="T116" fmla="*/ 116 w 445"/>
                <a:gd name="T117" fmla="*/ 648 h 669"/>
                <a:gd name="T118" fmla="*/ 126 w 445"/>
                <a:gd name="T119" fmla="*/ 656 h 669"/>
                <a:gd name="T120" fmla="*/ 137 w 445"/>
                <a:gd name="T121" fmla="*/ 662 h 669"/>
                <a:gd name="T122" fmla="*/ 149 w 445"/>
                <a:gd name="T123" fmla="*/ 669 h 669"/>
                <a:gd name="T124" fmla="*/ 149 w 445"/>
                <a:gd name="T125" fmla="*/ 669 h 6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445" h="669">
                  <a:moveTo>
                    <a:pt x="149" y="669"/>
                  </a:moveTo>
                  <a:lnTo>
                    <a:pt x="343" y="637"/>
                  </a:lnTo>
                  <a:lnTo>
                    <a:pt x="445" y="73"/>
                  </a:lnTo>
                  <a:lnTo>
                    <a:pt x="261" y="2"/>
                  </a:lnTo>
                  <a:lnTo>
                    <a:pt x="250" y="0"/>
                  </a:lnTo>
                  <a:lnTo>
                    <a:pt x="238" y="0"/>
                  </a:lnTo>
                  <a:lnTo>
                    <a:pt x="227" y="0"/>
                  </a:lnTo>
                  <a:lnTo>
                    <a:pt x="215" y="2"/>
                  </a:lnTo>
                  <a:lnTo>
                    <a:pt x="194" y="6"/>
                  </a:lnTo>
                  <a:lnTo>
                    <a:pt x="175" y="16"/>
                  </a:lnTo>
                  <a:lnTo>
                    <a:pt x="164" y="19"/>
                  </a:lnTo>
                  <a:lnTo>
                    <a:pt x="153" y="25"/>
                  </a:lnTo>
                  <a:lnTo>
                    <a:pt x="143" y="31"/>
                  </a:lnTo>
                  <a:lnTo>
                    <a:pt x="135" y="38"/>
                  </a:lnTo>
                  <a:lnTo>
                    <a:pt x="116" y="56"/>
                  </a:lnTo>
                  <a:lnTo>
                    <a:pt x="101" y="75"/>
                  </a:lnTo>
                  <a:lnTo>
                    <a:pt x="92" y="82"/>
                  </a:lnTo>
                  <a:lnTo>
                    <a:pt x="84" y="92"/>
                  </a:lnTo>
                  <a:lnTo>
                    <a:pt x="75" y="103"/>
                  </a:lnTo>
                  <a:lnTo>
                    <a:pt x="69" y="114"/>
                  </a:lnTo>
                  <a:lnTo>
                    <a:pt x="59" y="126"/>
                  </a:lnTo>
                  <a:lnTo>
                    <a:pt x="54" y="137"/>
                  </a:lnTo>
                  <a:lnTo>
                    <a:pt x="48" y="151"/>
                  </a:lnTo>
                  <a:lnTo>
                    <a:pt x="42" y="164"/>
                  </a:lnTo>
                  <a:lnTo>
                    <a:pt x="37" y="175"/>
                  </a:lnTo>
                  <a:lnTo>
                    <a:pt x="31" y="189"/>
                  </a:lnTo>
                  <a:lnTo>
                    <a:pt x="25" y="202"/>
                  </a:lnTo>
                  <a:lnTo>
                    <a:pt x="21" y="217"/>
                  </a:lnTo>
                  <a:lnTo>
                    <a:pt x="16" y="230"/>
                  </a:lnTo>
                  <a:lnTo>
                    <a:pt x="14" y="246"/>
                  </a:lnTo>
                  <a:lnTo>
                    <a:pt x="10" y="259"/>
                  </a:lnTo>
                  <a:lnTo>
                    <a:pt x="10" y="276"/>
                  </a:lnTo>
                  <a:lnTo>
                    <a:pt x="6" y="289"/>
                  </a:lnTo>
                  <a:lnTo>
                    <a:pt x="4" y="304"/>
                  </a:lnTo>
                  <a:lnTo>
                    <a:pt x="2" y="318"/>
                  </a:lnTo>
                  <a:lnTo>
                    <a:pt x="2" y="333"/>
                  </a:lnTo>
                  <a:lnTo>
                    <a:pt x="0" y="346"/>
                  </a:lnTo>
                  <a:lnTo>
                    <a:pt x="0" y="363"/>
                  </a:lnTo>
                  <a:lnTo>
                    <a:pt x="2" y="377"/>
                  </a:lnTo>
                  <a:lnTo>
                    <a:pt x="4" y="394"/>
                  </a:lnTo>
                  <a:lnTo>
                    <a:pt x="4" y="407"/>
                  </a:lnTo>
                  <a:lnTo>
                    <a:pt x="4" y="422"/>
                  </a:lnTo>
                  <a:lnTo>
                    <a:pt x="6" y="437"/>
                  </a:lnTo>
                  <a:lnTo>
                    <a:pt x="10" y="453"/>
                  </a:lnTo>
                  <a:lnTo>
                    <a:pt x="12" y="466"/>
                  </a:lnTo>
                  <a:lnTo>
                    <a:pt x="16" y="481"/>
                  </a:lnTo>
                  <a:lnTo>
                    <a:pt x="21" y="495"/>
                  </a:lnTo>
                  <a:lnTo>
                    <a:pt x="27" y="510"/>
                  </a:lnTo>
                  <a:lnTo>
                    <a:pt x="31" y="521"/>
                  </a:lnTo>
                  <a:lnTo>
                    <a:pt x="35" y="534"/>
                  </a:lnTo>
                  <a:lnTo>
                    <a:pt x="40" y="546"/>
                  </a:lnTo>
                  <a:lnTo>
                    <a:pt x="48" y="559"/>
                  </a:lnTo>
                  <a:lnTo>
                    <a:pt x="54" y="571"/>
                  </a:lnTo>
                  <a:lnTo>
                    <a:pt x="59" y="582"/>
                  </a:lnTo>
                  <a:lnTo>
                    <a:pt x="67" y="593"/>
                  </a:lnTo>
                  <a:lnTo>
                    <a:pt x="77" y="605"/>
                  </a:lnTo>
                  <a:lnTo>
                    <a:pt x="90" y="624"/>
                  </a:lnTo>
                  <a:lnTo>
                    <a:pt x="109" y="641"/>
                  </a:lnTo>
                  <a:lnTo>
                    <a:pt x="116" y="648"/>
                  </a:lnTo>
                  <a:lnTo>
                    <a:pt x="126" y="656"/>
                  </a:lnTo>
                  <a:lnTo>
                    <a:pt x="137" y="662"/>
                  </a:lnTo>
                  <a:lnTo>
                    <a:pt x="149" y="669"/>
                  </a:lnTo>
                  <a:lnTo>
                    <a:pt x="149" y="669"/>
                  </a:lnTo>
                  <a:close/>
                </a:path>
              </a:pathLst>
            </a:custGeom>
            <a:solidFill>
              <a:srgbClr val="DEBFEB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2" name="Freeform 14"/>
            <p:cNvSpPr>
              <a:spLocks/>
            </p:cNvSpPr>
            <p:nvPr/>
          </p:nvSpPr>
          <p:spPr bwMode="auto">
            <a:xfrm>
              <a:off x="3088" y="3395"/>
              <a:ext cx="211" cy="284"/>
            </a:xfrm>
            <a:custGeom>
              <a:avLst/>
              <a:gdLst>
                <a:gd name="T0" fmla="*/ 185 w 422"/>
                <a:gd name="T1" fmla="*/ 566 h 566"/>
                <a:gd name="T2" fmla="*/ 215 w 422"/>
                <a:gd name="T3" fmla="*/ 562 h 566"/>
                <a:gd name="T4" fmla="*/ 236 w 422"/>
                <a:gd name="T5" fmla="*/ 559 h 566"/>
                <a:gd name="T6" fmla="*/ 266 w 422"/>
                <a:gd name="T7" fmla="*/ 547 h 566"/>
                <a:gd name="T8" fmla="*/ 304 w 422"/>
                <a:gd name="T9" fmla="*/ 522 h 566"/>
                <a:gd name="T10" fmla="*/ 339 w 422"/>
                <a:gd name="T11" fmla="*/ 488 h 566"/>
                <a:gd name="T12" fmla="*/ 360 w 422"/>
                <a:gd name="T13" fmla="*/ 458 h 566"/>
                <a:gd name="T14" fmla="*/ 375 w 422"/>
                <a:gd name="T15" fmla="*/ 435 h 566"/>
                <a:gd name="T16" fmla="*/ 386 w 422"/>
                <a:gd name="T17" fmla="*/ 412 h 566"/>
                <a:gd name="T18" fmla="*/ 396 w 422"/>
                <a:gd name="T19" fmla="*/ 386 h 566"/>
                <a:gd name="T20" fmla="*/ 405 w 422"/>
                <a:gd name="T21" fmla="*/ 359 h 566"/>
                <a:gd name="T22" fmla="*/ 415 w 422"/>
                <a:gd name="T23" fmla="*/ 332 h 566"/>
                <a:gd name="T24" fmla="*/ 417 w 422"/>
                <a:gd name="T25" fmla="*/ 302 h 566"/>
                <a:gd name="T26" fmla="*/ 420 w 422"/>
                <a:gd name="T27" fmla="*/ 273 h 566"/>
                <a:gd name="T28" fmla="*/ 420 w 422"/>
                <a:gd name="T29" fmla="*/ 245 h 566"/>
                <a:gd name="T30" fmla="*/ 420 w 422"/>
                <a:gd name="T31" fmla="*/ 216 h 566"/>
                <a:gd name="T32" fmla="*/ 415 w 422"/>
                <a:gd name="T33" fmla="*/ 192 h 566"/>
                <a:gd name="T34" fmla="*/ 407 w 422"/>
                <a:gd name="T35" fmla="*/ 165 h 566"/>
                <a:gd name="T36" fmla="*/ 403 w 422"/>
                <a:gd name="T37" fmla="*/ 142 h 566"/>
                <a:gd name="T38" fmla="*/ 394 w 422"/>
                <a:gd name="T39" fmla="*/ 120 h 566"/>
                <a:gd name="T40" fmla="*/ 382 w 422"/>
                <a:gd name="T41" fmla="*/ 99 h 566"/>
                <a:gd name="T42" fmla="*/ 369 w 422"/>
                <a:gd name="T43" fmla="*/ 78 h 566"/>
                <a:gd name="T44" fmla="*/ 348 w 422"/>
                <a:gd name="T45" fmla="*/ 51 h 566"/>
                <a:gd name="T46" fmla="*/ 316 w 422"/>
                <a:gd name="T47" fmla="*/ 25 h 566"/>
                <a:gd name="T48" fmla="*/ 280 w 422"/>
                <a:gd name="T49" fmla="*/ 7 h 566"/>
                <a:gd name="T50" fmla="*/ 249 w 422"/>
                <a:gd name="T51" fmla="*/ 0 h 566"/>
                <a:gd name="T52" fmla="*/ 227 w 422"/>
                <a:gd name="T53" fmla="*/ 0 h 566"/>
                <a:gd name="T54" fmla="*/ 206 w 422"/>
                <a:gd name="T55" fmla="*/ 2 h 566"/>
                <a:gd name="T56" fmla="*/ 185 w 422"/>
                <a:gd name="T57" fmla="*/ 6 h 566"/>
                <a:gd name="T58" fmla="*/ 154 w 422"/>
                <a:gd name="T59" fmla="*/ 19 h 566"/>
                <a:gd name="T60" fmla="*/ 118 w 422"/>
                <a:gd name="T61" fmla="*/ 44 h 566"/>
                <a:gd name="T62" fmla="*/ 84 w 422"/>
                <a:gd name="T63" fmla="*/ 78 h 566"/>
                <a:gd name="T64" fmla="*/ 59 w 422"/>
                <a:gd name="T65" fmla="*/ 106 h 566"/>
                <a:gd name="T66" fmla="*/ 48 w 422"/>
                <a:gd name="T67" fmla="*/ 129 h 566"/>
                <a:gd name="T68" fmla="*/ 35 w 422"/>
                <a:gd name="T69" fmla="*/ 154 h 566"/>
                <a:gd name="T70" fmla="*/ 23 w 422"/>
                <a:gd name="T71" fmla="*/ 178 h 566"/>
                <a:gd name="T72" fmla="*/ 14 w 422"/>
                <a:gd name="T73" fmla="*/ 205 h 566"/>
                <a:gd name="T74" fmla="*/ 8 w 422"/>
                <a:gd name="T75" fmla="*/ 234 h 566"/>
                <a:gd name="T76" fmla="*/ 4 w 422"/>
                <a:gd name="T77" fmla="*/ 264 h 566"/>
                <a:gd name="T78" fmla="*/ 0 w 422"/>
                <a:gd name="T79" fmla="*/ 291 h 566"/>
                <a:gd name="T80" fmla="*/ 0 w 422"/>
                <a:gd name="T81" fmla="*/ 319 h 566"/>
                <a:gd name="T82" fmla="*/ 2 w 422"/>
                <a:gd name="T83" fmla="*/ 346 h 566"/>
                <a:gd name="T84" fmla="*/ 4 w 422"/>
                <a:gd name="T85" fmla="*/ 372 h 566"/>
                <a:gd name="T86" fmla="*/ 10 w 422"/>
                <a:gd name="T87" fmla="*/ 397 h 566"/>
                <a:gd name="T88" fmla="*/ 17 w 422"/>
                <a:gd name="T89" fmla="*/ 422 h 566"/>
                <a:gd name="T90" fmla="*/ 29 w 422"/>
                <a:gd name="T91" fmla="*/ 445 h 566"/>
                <a:gd name="T92" fmla="*/ 44 w 422"/>
                <a:gd name="T93" fmla="*/ 477 h 566"/>
                <a:gd name="T94" fmla="*/ 71 w 422"/>
                <a:gd name="T95" fmla="*/ 511 h 566"/>
                <a:gd name="T96" fmla="*/ 105 w 422"/>
                <a:gd name="T97" fmla="*/ 540 h 566"/>
                <a:gd name="T98" fmla="*/ 133 w 422"/>
                <a:gd name="T99" fmla="*/ 555 h 566"/>
                <a:gd name="T100" fmla="*/ 154 w 422"/>
                <a:gd name="T101" fmla="*/ 562 h 566"/>
                <a:gd name="T102" fmla="*/ 166 w 422"/>
                <a:gd name="T103" fmla="*/ 566 h 5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422" h="566">
                  <a:moveTo>
                    <a:pt x="166" y="566"/>
                  </a:moveTo>
                  <a:lnTo>
                    <a:pt x="185" y="566"/>
                  </a:lnTo>
                  <a:lnTo>
                    <a:pt x="206" y="566"/>
                  </a:lnTo>
                  <a:lnTo>
                    <a:pt x="215" y="562"/>
                  </a:lnTo>
                  <a:lnTo>
                    <a:pt x="227" y="560"/>
                  </a:lnTo>
                  <a:lnTo>
                    <a:pt x="236" y="559"/>
                  </a:lnTo>
                  <a:lnTo>
                    <a:pt x="247" y="557"/>
                  </a:lnTo>
                  <a:lnTo>
                    <a:pt x="266" y="547"/>
                  </a:lnTo>
                  <a:lnTo>
                    <a:pt x="285" y="536"/>
                  </a:lnTo>
                  <a:lnTo>
                    <a:pt x="304" y="522"/>
                  </a:lnTo>
                  <a:lnTo>
                    <a:pt x="323" y="507"/>
                  </a:lnTo>
                  <a:lnTo>
                    <a:pt x="339" y="488"/>
                  </a:lnTo>
                  <a:lnTo>
                    <a:pt x="352" y="469"/>
                  </a:lnTo>
                  <a:lnTo>
                    <a:pt x="360" y="458"/>
                  </a:lnTo>
                  <a:lnTo>
                    <a:pt x="367" y="446"/>
                  </a:lnTo>
                  <a:lnTo>
                    <a:pt x="375" y="435"/>
                  </a:lnTo>
                  <a:lnTo>
                    <a:pt x="382" y="426"/>
                  </a:lnTo>
                  <a:lnTo>
                    <a:pt x="386" y="412"/>
                  </a:lnTo>
                  <a:lnTo>
                    <a:pt x="392" y="399"/>
                  </a:lnTo>
                  <a:lnTo>
                    <a:pt x="396" y="386"/>
                  </a:lnTo>
                  <a:lnTo>
                    <a:pt x="403" y="374"/>
                  </a:lnTo>
                  <a:lnTo>
                    <a:pt x="405" y="359"/>
                  </a:lnTo>
                  <a:lnTo>
                    <a:pt x="411" y="346"/>
                  </a:lnTo>
                  <a:lnTo>
                    <a:pt x="415" y="332"/>
                  </a:lnTo>
                  <a:lnTo>
                    <a:pt x="417" y="319"/>
                  </a:lnTo>
                  <a:lnTo>
                    <a:pt x="417" y="302"/>
                  </a:lnTo>
                  <a:lnTo>
                    <a:pt x="420" y="289"/>
                  </a:lnTo>
                  <a:lnTo>
                    <a:pt x="420" y="273"/>
                  </a:lnTo>
                  <a:lnTo>
                    <a:pt x="422" y="260"/>
                  </a:lnTo>
                  <a:lnTo>
                    <a:pt x="420" y="245"/>
                  </a:lnTo>
                  <a:lnTo>
                    <a:pt x="420" y="232"/>
                  </a:lnTo>
                  <a:lnTo>
                    <a:pt x="420" y="216"/>
                  </a:lnTo>
                  <a:lnTo>
                    <a:pt x="420" y="205"/>
                  </a:lnTo>
                  <a:lnTo>
                    <a:pt x="415" y="192"/>
                  </a:lnTo>
                  <a:lnTo>
                    <a:pt x="413" y="178"/>
                  </a:lnTo>
                  <a:lnTo>
                    <a:pt x="407" y="165"/>
                  </a:lnTo>
                  <a:lnTo>
                    <a:pt x="405" y="154"/>
                  </a:lnTo>
                  <a:lnTo>
                    <a:pt x="403" y="142"/>
                  </a:lnTo>
                  <a:lnTo>
                    <a:pt x="398" y="131"/>
                  </a:lnTo>
                  <a:lnTo>
                    <a:pt x="394" y="120"/>
                  </a:lnTo>
                  <a:lnTo>
                    <a:pt x="388" y="110"/>
                  </a:lnTo>
                  <a:lnTo>
                    <a:pt x="382" y="99"/>
                  </a:lnTo>
                  <a:lnTo>
                    <a:pt x="377" y="87"/>
                  </a:lnTo>
                  <a:lnTo>
                    <a:pt x="369" y="78"/>
                  </a:lnTo>
                  <a:lnTo>
                    <a:pt x="362" y="70"/>
                  </a:lnTo>
                  <a:lnTo>
                    <a:pt x="348" y="51"/>
                  </a:lnTo>
                  <a:lnTo>
                    <a:pt x="335" y="38"/>
                  </a:lnTo>
                  <a:lnTo>
                    <a:pt x="316" y="25"/>
                  </a:lnTo>
                  <a:lnTo>
                    <a:pt x="299" y="15"/>
                  </a:lnTo>
                  <a:lnTo>
                    <a:pt x="280" y="7"/>
                  </a:lnTo>
                  <a:lnTo>
                    <a:pt x="261" y="4"/>
                  </a:lnTo>
                  <a:lnTo>
                    <a:pt x="249" y="0"/>
                  </a:lnTo>
                  <a:lnTo>
                    <a:pt x="238" y="0"/>
                  </a:lnTo>
                  <a:lnTo>
                    <a:pt x="227" y="0"/>
                  </a:lnTo>
                  <a:lnTo>
                    <a:pt x="217" y="2"/>
                  </a:lnTo>
                  <a:lnTo>
                    <a:pt x="206" y="2"/>
                  </a:lnTo>
                  <a:lnTo>
                    <a:pt x="196" y="4"/>
                  </a:lnTo>
                  <a:lnTo>
                    <a:pt x="185" y="6"/>
                  </a:lnTo>
                  <a:lnTo>
                    <a:pt x="175" y="11"/>
                  </a:lnTo>
                  <a:lnTo>
                    <a:pt x="154" y="19"/>
                  </a:lnTo>
                  <a:lnTo>
                    <a:pt x="135" y="30"/>
                  </a:lnTo>
                  <a:lnTo>
                    <a:pt x="118" y="44"/>
                  </a:lnTo>
                  <a:lnTo>
                    <a:pt x="101" y="61"/>
                  </a:lnTo>
                  <a:lnTo>
                    <a:pt x="84" y="78"/>
                  </a:lnTo>
                  <a:lnTo>
                    <a:pt x="69" y="97"/>
                  </a:lnTo>
                  <a:lnTo>
                    <a:pt x="59" y="106"/>
                  </a:lnTo>
                  <a:lnTo>
                    <a:pt x="54" y="118"/>
                  </a:lnTo>
                  <a:lnTo>
                    <a:pt x="48" y="129"/>
                  </a:lnTo>
                  <a:lnTo>
                    <a:pt x="42" y="142"/>
                  </a:lnTo>
                  <a:lnTo>
                    <a:pt x="35" y="154"/>
                  </a:lnTo>
                  <a:lnTo>
                    <a:pt x="29" y="165"/>
                  </a:lnTo>
                  <a:lnTo>
                    <a:pt x="23" y="178"/>
                  </a:lnTo>
                  <a:lnTo>
                    <a:pt x="19" y="194"/>
                  </a:lnTo>
                  <a:lnTo>
                    <a:pt x="14" y="205"/>
                  </a:lnTo>
                  <a:lnTo>
                    <a:pt x="12" y="220"/>
                  </a:lnTo>
                  <a:lnTo>
                    <a:pt x="8" y="234"/>
                  </a:lnTo>
                  <a:lnTo>
                    <a:pt x="8" y="251"/>
                  </a:lnTo>
                  <a:lnTo>
                    <a:pt x="4" y="264"/>
                  </a:lnTo>
                  <a:lnTo>
                    <a:pt x="2" y="277"/>
                  </a:lnTo>
                  <a:lnTo>
                    <a:pt x="0" y="291"/>
                  </a:lnTo>
                  <a:lnTo>
                    <a:pt x="0" y="306"/>
                  </a:lnTo>
                  <a:lnTo>
                    <a:pt x="0" y="319"/>
                  </a:lnTo>
                  <a:lnTo>
                    <a:pt x="0" y="332"/>
                  </a:lnTo>
                  <a:lnTo>
                    <a:pt x="2" y="346"/>
                  </a:lnTo>
                  <a:lnTo>
                    <a:pt x="4" y="361"/>
                  </a:lnTo>
                  <a:lnTo>
                    <a:pt x="4" y="372"/>
                  </a:lnTo>
                  <a:lnTo>
                    <a:pt x="8" y="386"/>
                  </a:lnTo>
                  <a:lnTo>
                    <a:pt x="10" y="397"/>
                  </a:lnTo>
                  <a:lnTo>
                    <a:pt x="16" y="410"/>
                  </a:lnTo>
                  <a:lnTo>
                    <a:pt x="17" y="422"/>
                  </a:lnTo>
                  <a:lnTo>
                    <a:pt x="23" y="433"/>
                  </a:lnTo>
                  <a:lnTo>
                    <a:pt x="29" y="445"/>
                  </a:lnTo>
                  <a:lnTo>
                    <a:pt x="35" y="458"/>
                  </a:lnTo>
                  <a:lnTo>
                    <a:pt x="44" y="477"/>
                  </a:lnTo>
                  <a:lnTo>
                    <a:pt x="57" y="496"/>
                  </a:lnTo>
                  <a:lnTo>
                    <a:pt x="71" y="511"/>
                  </a:lnTo>
                  <a:lnTo>
                    <a:pt x="88" y="528"/>
                  </a:lnTo>
                  <a:lnTo>
                    <a:pt x="105" y="540"/>
                  </a:lnTo>
                  <a:lnTo>
                    <a:pt x="124" y="551"/>
                  </a:lnTo>
                  <a:lnTo>
                    <a:pt x="133" y="555"/>
                  </a:lnTo>
                  <a:lnTo>
                    <a:pt x="143" y="559"/>
                  </a:lnTo>
                  <a:lnTo>
                    <a:pt x="154" y="562"/>
                  </a:lnTo>
                  <a:lnTo>
                    <a:pt x="166" y="566"/>
                  </a:lnTo>
                  <a:lnTo>
                    <a:pt x="166" y="566"/>
                  </a:lnTo>
                  <a:close/>
                </a:path>
              </a:pathLst>
            </a:custGeom>
            <a:solidFill>
              <a:srgbClr val="2E4599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3" name="Freeform 15"/>
            <p:cNvSpPr>
              <a:spLocks/>
            </p:cNvSpPr>
            <p:nvPr/>
          </p:nvSpPr>
          <p:spPr bwMode="auto">
            <a:xfrm>
              <a:off x="3099" y="3439"/>
              <a:ext cx="145" cy="195"/>
            </a:xfrm>
            <a:custGeom>
              <a:avLst/>
              <a:gdLst>
                <a:gd name="T0" fmla="*/ 137 w 291"/>
                <a:gd name="T1" fmla="*/ 388 h 390"/>
                <a:gd name="T2" fmla="*/ 166 w 291"/>
                <a:gd name="T3" fmla="*/ 384 h 390"/>
                <a:gd name="T4" fmla="*/ 194 w 291"/>
                <a:gd name="T5" fmla="*/ 373 h 390"/>
                <a:gd name="T6" fmla="*/ 219 w 291"/>
                <a:gd name="T7" fmla="*/ 354 h 390"/>
                <a:gd name="T8" fmla="*/ 242 w 291"/>
                <a:gd name="T9" fmla="*/ 331 h 390"/>
                <a:gd name="T10" fmla="*/ 261 w 291"/>
                <a:gd name="T11" fmla="*/ 302 h 390"/>
                <a:gd name="T12" fmla="*/ 276 w 291"/>
                <a:gd name="T13" fmla="*/ 268 h 390"/>
                <a:gd name="T14" fmla="*/ 285 w 291"/>
                <a:gd name="T15" fmla="*/ 232 h 390"/>
                <a:gd name="T16" fmla="*/ 291 w 291"/>
                <a:gd name="T17" fmla="*/ 192 h 390"/>
                <a:gd name="T18" fmla="*/ 289 w 291"/>
                <a:gd name="T19" fmla="*/ 152 h 390"/>
                <a:gd name="T20" fmla="*/ 281 w 291"/>
                <a:gd name="T21" fmla="*/ 116 h 390"/>
                <a:gd name="T22" fmla="*/ 270 w 291"/>
                <a:gd name="T23" fmla="*/ 84 h 390"/>
                <a:gd name="T24" fmla="*/ 255 w 291"/>
                <a:gd name="T25" fmla="*/ 55 h 390"/>
                <a:gd name="T26" fmla="*/ 234 w 291"/>
                <a:gd name="T27" fmla="*/ 31 h 390"/>
                <a:gd name="T28" fmla="*/ 211 w 291"/>
                <a:gd name="T29" fmla="*/ 14 h 390"/>
                <a:gd name="T30" fmla="*/ 185 w 291"/>
                <a:gd name="T31" fmla="*/ 2 h 390"/>
                <a:gd name="T32" fmla="*/ 154 w 291"/>
                <a:gd name="T33" fmla="*/ 0 h 390"/>
                <a:gd name="T34" fmla="*/ 126 w 291"/>
                <a:gd name="T35" fmla="*/ 4 h 390"/>
                <a:gd name="T36" fmla="*/ 97 w 291"/>
                <a:gd name="T37" fmla="*/ 15 h 390"/>
                <a:gd name="T38" fmla="*/ 72 w 291"/>
                <a:gd name="T39" fmla="*/ 33 h 390"/>
                <a:gd name="T40" fmla="*/ 50 w 291"/>
                <a:gd name="T41" fmla="*/ 57 h 390"/>
                <a:gd name="T42" fmla="*/ 29 w 291"/>
                <a:gd name="T43" fmla="*/ 86 h 390"/>
                <a:gd name="T44" fmla="*/ 15 w 291"/>
                <a:gd name="T45" fmla="*/ 120 h 390"/>
                <a:gd name="T46" fmla="*/ 6 w 291"/>
                <a:gd name="T47" fmla="*/ 147 h 390"/>
                <a:gd name="T48" fmla="*/ 4 w 291"/>
                <a:gd name="T49" fmla="*/ 167 h 390"/>
                <a:gd name="T50" fmla="*/ 0 w 291"/>
                <a:gd name="T51" fmla="*/ 198 h 390"/>
                <a:gd name="T52" fmla="*/ 0 w 291"/>
                <a:gd name="T53" fmla="*/ 236 h 390"/>
                <a:gd name="T54" fmla="*/ 6 w 291"/>
                <a:gd name="T55" fmla="*/ 270 h 390"/>
                <a:gd name="T56" fmla="*/ 19 w 291"/>
                <a:gd name="T57" fmla="*/ 302 h 390"/>
                <a:gd name="T58" fmla="*/ 34 w 291"/>
                <a:gd name="T59" fmla="*/ 331 h 390"/>
                <a:gd name="T60" fmla="*/ 55 w 291"/>
                <a:gd name="T61" fmla="*/ 354 h 390"/>
                <a:gd name="T62" fmla="*/ 80 w 291"/>
                <a:gd name="T63" fmla="*/ 373 h 390"/>
                <a:gd name="T64" fmla="*/ 107 w 291"/>
                <a:gd name="T65" fmla="*/ 384 h 390"/>
                <a:gd name="T66" fmla="*/ 124 w 291"/>
                <a:gd name="T67" fmla="*/ 390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91" h="390">
                  <a:moveTo>
                    <a:pt x="124" y="390"/>
                  </a:moveTo>
                  <a:lnTo>
                    <a:pt x="137" y="388"/>
                  </a:lnTo>
                  <a:lnTo>
                    <a:pt x="152" y="388"/>
                  </a:lnTo>
                  <a:lnTo>
                    <a:pt x="166" y="384"/>
                  </a:lnTo>
                  <a:lnTo>
                    <a:pt x="181" y="380"/>
                  </a:lnTo>
                  <a:lnTo>
                    <a:pt x="194" y="373"/>
                  </a:lnTo>
                  <a:lnTo>
                    <a:pt x="207" y="365"/>
                  </a:lnTo>
                  <a:lnTo>
                    <a:pt x="219" y="354"/>
                  </a:lnTo>
                  <a:lnTo>
                    <a:pt x="232" y="344"/>
                  </a:lnTo>
                  <a:lnTo>
                    <a:pt x="242" y="331"/>
                  </a:lnTo>
                  <a:lnTo>
                    <a:pt x="251" y="318"/>
                  </a:lnTo>
                  <a:lnTo>
                    <a:pt x="261" y="302"/>
                  </a:lnTo>
                  <a:lnTo>
                    <a:pt x="270" y="287"/>
                  </a:lnTo>
                  <a:lnTo>
                    <a:pt x="276" y="268"/>
                  </a:lnTo>
                  <a:lnTo>
                    <a:pt x="281" y="251"/>
                  </a:lnTo>
                  <a:lnTo>
                    <a:pt x="285" y="232"/>
                  </a:lnTo>
                  <a:lnTo>
                    <a:pt x="291" y="213"/>
                  </a:lnTo>
                  <a:lnTo>
                    <a:pt x="291" y="192"/>
                  </a:lnTo>
                  <a:lnTo>
                    <a:pt x="291" y="173"/>
                  </a:lnTo>
                  <a:lnTo>
                    <a:pt x="289" y="152"/>
                  </a:lnTo>
                  <a:lnTo>
                    <a:pt x="287" y="135"/>
                  </a:lnTo>
                  <a:lnTo>
                    <a:pt x="281" y="116"/>
                  </a:lnTo>
                  <a:lnTo>
                    <a:pt x="278" y="99"/>
                  </a:lnTo>
                  <a:lnTo>
                    <a:pt x="270" y="84"/>
                  </a:lnTo>
                  <a:lnTo>
                    <a:pt x="264" y="71"/>
                  </a:lnTo>
                  <a:lnTo>
                    <a:pt x="255" y="55"/>
                  </a:lnTo>
                  <a:lnTo>
                    <a:pt x="245" y="44"/>
                  </a:lnTo>
                  <a:lnTo>
                    <a:pt x="234" y="31"/>
                  </a:lnTo>
                  <a:lnTo>
                    <a:pt x="224" y="23"/>
                  </a:lnTo>
                  <a:lnTo>
                    <a:pt x="211" y="14"/>
                  </a:lnTo>
                  <a:lnTo>
                    <a:pt x="198" y="8"/>
                  </a:lnTo>
                  <a:lnTo>
                    <a:pt x="185" y="2"/>
                  </a:lnTo>
                  <a:lnTo>
                    <a:pt x="171" y="2"/>
                  </a:lnTo>
                  <a:lnTo>
                    <a:pt x="154" y="0"/>
                  </a:lnTo>
                  <a:lnTo>
                    <a:pt x="141" y="0"/>
                  </a:lnTo>
                  <a:lnTo>
                    <a:pt x="126" y="4"/>
                  </a:lnTo>
                  <a:lnTo>
                    <a:pt x="112" y="10"/>
                  </a:lnTo>
                  <a:lnTo>
                    <a:pt x="97" y="15"/>
                  </a:lnTo>
                  <a:lnTo>
                    <a:pt x="84" y="23"/>
                  </a:lnTo>
                  <a:lnTo>
                    <a:pt x="72" y="33"/>
                  </a:lnTo>
                  <a:lnTo>
                    <a:pt x="61" y="46"/>
                  </a:lnTo>
                  <a:lnTo>
                    <a:pt x="50" y="57"/>
                  </a:lnTo>
                  <a:lnTo>
                    <a:pt x="38" y="71"/>
                  </a:lnTo>
                  <a:lnTo>
                    <a:pt x="29" y="86"/>
                  </a:lnTo>
                  <a:lnTo>
                    <a:pt x="23" y="103"/>
                  </a:lnTo>
                  <a:lnTo>
                    <a:pt x="15" y="120"/>
                  </a:lnTo>
                  <a:lnTo>
                    <a:pt x="10" y="137"/>
                  </a:lnTo>
                  <a:lnTo>
                    <a:pt x="6" y="147"/>
                  </a:lnTo>
                  <a:lnTo>
                    <a:pt x="4" y="156"/>
                  </a:lnTo>
                  <a:lnTo>
                    <a:pt x="4" y="167"/>
                  </a:lnTo>
                  <a:lnTo>
                    <a:pt x="4" y="179"/>
                  </a:lnTo>
                  <a:lnTo>
                    <a:pt x="0" y="198"/>
                  </a:lnTo>
                  <a:lnTo>
                    <a:pt x="0" y="217"/>
                  </a:lnTo>
                  <a:lnTo>
                    <a:pt x="0" y="236"/>
                  </a:lnTo>
                  <a:lnTo>
                    <a:pt x="4" y="255"/>
                  </a:lnTo>
                  <a:lnTo>
                    <a:pt x="6" y="270"/>
                  </a:lnTo>
                  <a:lnTo>
                    <a:pt x="13" y="287"/>
                  </a:lnTo>
                  <a:lnTo>
                    <a:pt x="19" y="302"/>
                  </a:lnTo>
                  <a:lnTo>
                    <a:pt x="29" y="319"/>
                  </a:lnTo>
                  <a:lnTo>
                    <a:pt x="34" y="331"/>
                  </a:lnTo>
                  <a:lnTo>
                    <a:pt x="46" y="344"/>
                  </a:lnTo>
                  <a:lnTo>
                    <a:pt x="55" y="354"/>
                  </a:lnTo>
                  <a:lnTo>
                    <a:pt x="69" y="365"/>
                  </a:lnTo>
                  <a:lnTo>
                    <a:pt x="80" y="373"/>
                  </a:lnTo>
                  <a:lnTo>
                    <a:pt x="93" y="380"/>
                  </a:lnTo>
                  <a:lnTo>
                    <a:pt x="107" y="384"/>
                  </a:lnTo>
                  <a:lnTo>
                    <a:pt x="124" y="390"/>
                  </a:lnTo>
                  <a:lnTo>
                    <a:pt x="124" y="390"/>
                  </a:lnTo>
                  <a:close/>
                </a:path>
              </a:pathLst>
            </a:custGeom>
            <a:solidFill>
              <a:srgbClr val="0070A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4" name="Freeform 16"/>
            <p:cNvSpPr>
              <a:spLocks/>
            </p:cNvSpPr>
            <p:nvPr/>
          </p:nvSpPr>
          <p:spPr bwMode="auto">
            <a:xfrm>
              <a:off x="2089" y="3011"/>
              <a:ext cx="116" cy="150"/>
            </a:xfrm>
            <a:custGeom>
              <a:avLst/>
              <a:gdLst>
                <a:gd name="T0" fmla="*/ 105 w 232"/>
                <a:gd name="T1" fmla="*/ 300 h 300"/>
                <a:gd name="T2" fmla="*/ 128 w 232"/>
                <a:gd name="T3" fmla="*/ 297 h 300"/>
                <a:gd name="T4" fmla="*/ 148 w 232"/>
                <a:gd name="T5" fmla="*/ 289 h 300"/>
                <a:gd name="T6" fmla="*/ 169 w 232"/>
                <a:gd name="T7" fmla="*/ 276 h 300"/>
                <a:gd name="T8" fmla="*/ 188 w 232"/>
                <a:gd name="T9" fmla="*/ 259 h 300"/>
                <a:gd name="T10" fmla="*/ 204 w 232"/>
                <a:gd name="T11" fmla="*/ 236 h 300"/>
                <a:gd name="T12" fmla="*/ 217 w 232"/>
                <a:gd name="T13" fmla="*/ 211 h 300"/>
                <a:gd name="T14" fmla="*/ 226 w 232"/>
                <a:gd name="T15" fmla="*/ 184 h 300"/>
                <a:gd name="T16" fmla="*/ 232 w 232"/>
                <a:gd name="T17" fmla="*/ 154 h 300"/>
                <a:gd name="T18" fmla="*/ 232 w 232"/>
                <a:gd name="T19" fmla="*/ 124 h 300"/>
                <a:gd name="T20" fmla="*/ 228 w 232"/>
                <a:gd name="T21" fmla="*/ 95 h 300"/>
                <a:gd name="T22" fmla="*/ 219 w 232"/>
                <a:gd name="T23" fmla="*/ 70 h 300"/>
                <a:gd name="T24" fmla="*/ 207 w 232"/>
                <a:gd name="T25" fmla="*/ 48 h 300"/>
                <a:gd name="T26" fmla="*/ 192 w 232"/>
                <a:gd name="T27" fmla="*/ 27 h 300"/>
                <a:gd name="T28" fmla="*/ 173 w 232"/>
                <a:gd name="T29" fmla="*/ 13 h 300"/>
                <a:gd name="T30" fmla="*/ 152 w 232"/>
                <a:gd name="T31" fmla="*/ 2 h 300"/>
                <a:gd name="T32" fmla="*/ 129 w 232"/>
                <a:gd name="T33" fmla="*/ 0 h 300"/>
                <a:gd name="T34" fmla="*/ 107 w 232"/>
                <a:gd name="T35" fmla="*/ 2 h 300"/>
                <a:gd name="T36" fmla="*/ 84 w 232"/>
                <a:gd name="T37" fmla="*/ 10 h 300"/>
                <a:gd name="T38" fmla="*/ 63 w 232"/>
                <a:gd name="T39" fmla="*/ 23 h 300"/>
                <a:gd name="T40" fmla="*/ 42 w 232"/>
                <a:gd name="T41" fmla="*/ 40 h 300"/>
                <a:gd name="T42" fmla="*/ 27 w 232"/>
                <a:gd name="T43" fmla="*/ 61 h 300"/>
                <a:gd name="T44" fmla="*/ 14 w 232"/>
                <a:gd name="T45" fmla="*/ 86 h 300"/>
                <a:gd name="T46" fmla="*/ 4 w 232"/>
                <a:gd name="T47" fmla="*/ 114 h 300"/>
                <a:gd name="T48" fmla="*/ 0 w 232"/>
                <a:gd name="T49" fmla="*/ 145 h 300"/>
                <a:gd name="T50" fmla="*/ 0 w 232"/>
                <a:gd name="T51" fmla="*/ 173 h 300"/>
                <a:gd name="T52" fmla="*/ 4 w 232"/>
                <a:gd name="T53" fmla="*/ 202 h 300"/>
                <a:gd name="T54" fmla="*/ 14 w 232"/>
                <a:gd name="T55" fmla="*/ 228 h 300"/>
                <a:gd name="T56" fmla="*/ 25 w 232"/>
                <a:gd name="T57" fmla="*/ 251 h 300"/>
                <a:gd name="T58" fmla="*/ 40 w 232"/>
                <a:gd name="T59" fmla="*/ 270 h 300"/>
                <a:gd name="T60" fmla="*/ 59 w 232"/>
                <a:gd name="T61" fmla="*/ 285 h 300"/>
                <a:gd name="T62" fmla="*/ 80 w 232"/>
                <a:gd name="T63" fmla="*/ 295 h 300"/>
                <a:gd name="T64" fmla="*/ 93 w 232"/>
                <a:gd name="T65" fmla="*/ 300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32" h="300">
                  <a:moveTo>
                    <a:pt x="93" y="300"/>
                  </a:moveTo>
                  <a:lnTo>
                    <a:pt x="105" y="300"/>
                  </a:lnTo>
                  <a:lnTo>
                    <a:pt x="116" y="300"/>
                  </a:lnTo>
                  <a:lnTo>
                    <a:pt x="128" y="297"/>
                  </a:lnTo>
                  <a:lnTo>
                    <a:pt x="139" y="295"/>
                  </a:lnTo>
                  <a:lnTo>
                    <a:pt x="148" y="289"/>
                  </a:lnTo>
                  <a:lnTo>
                    <a:pt x="160" y="283"/>
                  </a:lnTo>
                  <a:lnTo>
                    <a:pt x="169" y="276"/>
                  </a:lnTo>
                  <a:lnTo>
                    <a:pt x="181" y="270"/>
                  </a:lnTo>
                  <a:lnTo>
                    <a:pt x="188" y="259"/>
                  </a:lnTo>
                  <a:lnTo>
                    <a:pt x="196" y="247"/>
                  </a:lnTo>
                  <a:lnTo>
                    <a:pt x="204" y="236"/>
                  </a:lnTo>
                  <a:lnTo>
                    <a:pt x="211" y="226"/>
                  </a:lnTo>
                  <a:lnTo>
                    <a:pt x="217" y="211"/>
                  </a:lnTo>
                  <a:lnTo>
                    <a:pt x="223" y="198"/>
                  </a:lnTo>
                  <a:lnTo>
                    <a:pt x="226" y="184"/>
                  </a:lnTo>
                  <a:lnTo>
                    <a:pt x="232" y="171"/>
                  </a:lnTo>
                  <a:lnTo>
                    <a:pt x="232" y="154"/>
                  </a:lnTo>
                  <a:lnTo>
                    <a:pt x="232" y="139"/>
                  </a:lnTo>
                  <a:lnTo>
                    <a:pt x="232" y="124"/>
                  </a:lnTo>
                  <a:lnTo>
                    <a:pt x="232" y="110"/>
                  </a:lnTo>
                  <a:lnTo>
                    <a:pt x="228" y="95"/>
                  </a:lnTo>
                  <a:lnTo>
                    <a:pt x="225" y="82"/>
                  </a:lnTo>
                  <a:lnTo>
                    <a:pt x="219" y="70"/>
                  </a:lnTo>
                  <a:lnTo>
                    <a:pt x="215" y="59"/>
                  </a:lnTo>
                  <a:lnTo>
                    <a:pt x="207" y="48"/>
                  </a:lnTo>
                  <a:lnTo>
                    <a:pt x="200" y="36"/>
                  </a:lnTo>
                  <a:lnTo>
                    <a:pt x="192" y="27"/>
                  </a:lnTo>
                  <a:lnTo>
                    <a:pt x="185" y="21"/>
                  </a:lnTo>
                  <a:lnTo>
                    <a:pt x="173" y="13"/>
                  </a:lnTo>
                  <a:lnTo>
                    <a:pt x="164" y="10"/>
                  </a:lnTo>
                  <a:lnTo>
                    <a:pt x="152" y="2"/>
                  </a:lnTo>
                  <a:lnTo>
                    <a:pt x="143" y="2"/>
                  </a:lnTo>
                  <a:lnTo>
                    <a:pt x="129" y="0"/>
                  </a:lnTo>
                  <a:lnTo>
                    <a:pt x="118" y="2"/>
                  </a:lnTo>
                  <a:lnTo>
                    <a:pt x="107" y="2"/>
                  </a:lnTo>
                  <a:lnTo>
                    <a:pt x="95" y="6"/>
                  </a:lnTo>
                  <a:lnTo>
                    <a:pt x="84" y="10"/>
                  </a:lnTo>
                  <a:lnTo>
                    <a:pt x="72" y="15"/>
                  </a:lnTo>
                  <a:lnTo>
                    <a:pt x="63" y="23"/>
                  </a:lnTo>
                  <a:lnTo>
                    <a:pt x="53" y="32"/>
                  </a:lnTo>
                  <a:lnTo>
                    <a:pt x="42" y="40"/>
                  </a:lnTo>
                  <a:lnTo>
                    <a:pt x="34" y="50"/>
                  </a:lnTo>
                  <a:lnTo>
                    <a:pt x="27" y="61"/>
                  </a:lnTo>
                  <a:lnTo>
                    <a:pt x="21" y="74"/>
                  </a:lnTo>
                  <a:lnTo>
                    <a:pt x="14" y="86"/>
                  </a:lnTo>
                  <a:lnTo>
                    <a:pt x="10" y="101"/>
                  </a:lnTo>
                  <a:lnTo>
                    <a:pt x="4" y="114"/>
                  </a:lnTo>
                  <a:lnTo>
                    <a:pt x="4" y="131"/>
                  </a:lnTo>
                  <a:lnTo>
                    <a:pt x="0" y="145"/>
                  </a:lnTo>
                  <a:lnTo>
                    <a:pt x="0" y="160"/>
                  </a:lnTo>
                  <a:lnTo>
                    <a:pt x="0" y="173"/>
                  </a:lnTo>
                  <a:lnTo>
                    <a:pt x="2" y="188"/>
                  </a:lnTo>
                  <a:lnTo>
                    <a:pt x="4" y="202"/>
                  </a:lnTo>
                  <a:lnTo>
                    <a:pt x="8" y="215"/>
                  </a:lnTo>
                  <a:lnTo>
                    <a:pt x="14" y="228"/>
                  </a:lnTo>
                  <a:lnTo>
                    <a:pt x="19" y="242"/>
                  </a:lnTo>
                  <a:lnTo>
                    <a:pt x="25" y="251"/>
                  </a:lnTo>
                  <a:lnTo>
                    <a:pt x="33" y="262"/>
                  </a:lnTo>
                  <a:lnTo>
                    <a:pt x="40" y="270"/>
                  </a:lnTo>
                  <a:lnTo>
                    <a:pt x="50" y="280"/>
                  </a:lnTo>
                  <a:lnTo>
                    <a:pt x="59" y="285"/>
                  </a:lnTo>
                  <a:lnTo>
                    <a:pt x="69" y="291"/>
                  </a:lnTo>
                  <a:lnTo>
                    <a:pt x="80" y="295"/>
                  </a:lnTo>
                  <a:lnTo>
                    <a:pt x="93" y="300"/>
                  </a:lnTo>
                  <a:lnTo>
                    <a:pt x="93" y="300"/>
                  </a:lnTo>
                  <a:close/>
                </a:path>
              </a:pathLst>
            </a:custGeom>
            <a:solidFill>
              <a:srgbClr val="A18CCC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5" name="Freeform 17"/>
            <p:cNvSpPr>
              <a:spLocks/>
            </p:cNvSpPr>
            <p:nvPr/>
          </p:nvSpPr>
          <p:spPr bwMode="auto">
            <a:xfrm>
              <a:off x="2128" y="3011"/>
              <a:ext cx="646" cy="381"/>
            </a:xfrm>
            <a:custGeom>
              <a:avLst/>
              <a:gdLst>
                <a:gd name="T0" fmla="*/ 631 w 1293"/>
                <a:gd name="T1" fmla="*/ 270 h 762"/>
                <a:gd name="T2" fmla="*/ 1293 w 1293"/>
                <a:gd name="T3" fmla="*/ 684 h 762"/>
                <a:gd name="T4" fmla="*/ 1280 w 1293"/>
                <a:gd name="T5" fmla="*/ 673 h 762"/>
                <a:gd name="T6" fmla="*/ 1247 w 1293"/>
                <a:gd name="T7" fmla="*/ 644 h 762"/>
                <a:gd name="T8" fmla="*/ 1223 w 1293"/>
                <a:gd name="T9" fmla="*/ 622 h 762"/>
                <a:gd name="T10" fmla="*/ 1196 w 1293"/>
                <a:gd name="T11" fmla="*/ 601 h 762"/>
                <a:gd name="T12" fmla="*/ 1167 w 1293"/>
                <a:gd name="T13" fmla="*/ 574 h 762"/>
                <a:gd name="T14" fmla="*/ 1135 w 1293"/>
                <a:gd name="T15" fmla="*/ 549 h 762"/>
                <a:gd name="T16" fmla="*/ 1099 w 1293"/>
                <a:gd name="T17" fmla="*/ 519 h 762"/>
                <a:gd name="T18" fmla="*/ 1063 w 1293"/>
                <a:gd name="T19" fmla="*/ 489 h 762"/>
                <a:gd name="T20" fmla="*/ 1023 w 1293"/>
                <a:gd name="T21" fmla="*/ 458 h 762"/>
                <a:gd name="T22" fmla="*/ 985 w 1293"/>
                <a:gd name="T23" fmla="*/ 428 h 762"/>
                <a:gd name="T24" fmla="*/ 945 w 1293"/>
                <a:gd name="T25" fmla="*/ 397 h 762"/>
                <a:gd name="T26" fmla="*/ 905 w 1293"/>
                <a:gd name="T27" fmla="*/ 369 h 762"/>
                <a:gd name="T28" fmla="*/ 865 w 1293"/>
                <a:gd name="T29" fmla="*/ 340 h 762"/>
                <a:gd name="T30" fmla="*/ 829 w 1293"/>
                <a:gd name="T31" fmla="*/ 318 h 762"/>
                <a:gd name="T32" fmla="*/ 789 w 1293"/>
                <a:gd name="T33" fmla="*/ 293 h 762"/>
                <a:gd name="T34" fmla="*/ 749 w 1293"/>
                <a:gd name="T35" fmla="*/ 270 h 762"/>
                <a:gd name="T36" fmla="*/ 728 w 1293"/>
                <a:gd name="T37" fmla="*/ 259 h 762"/>
                <a:gd name="T38" fmla="*/ 707 w 1293"/>
                <a:gd name="T39" fmla="*/ 247 h 762"/>
                <a:gd name="T40" fmla="*/ 667 w 1293"/>
                <a:gd name="T41" fmla="*/ 226 h 762"/>
                <a:gd name="T42" fmla="*/ 645 w 1293"/>
                <a:gd name="T43" fmla="*/ 215 h 762"/>
                <a:gd name="T44" fmla="*/ 626 w 1293"/>
                <a:gd name="T45" fmla="*/ 205 h 762"/>
                <a:gd name="T46" fmla="*/ 586 w 1293"/>
                <a:gd name="T47" fmla="*/ 188 h 762"/>
                <a:gd name="T48" fmla="*/ 548 w 1293"/>
                <a:gd name="T49" fmla="*/ 169 h 762"/>
                <a:gd name="T50" fmla="*/ 513 w 1293"/>
                <a:gd name="T51" fmla="*/ 156 h 762"/>
                <a:gd name="T52" fmla="*/ 477 w 1293"/>
                <a:gd name="T53" fmla="*/ 139 h 762"/>
                <a:gd name="T54" fmla="*/ 447 w 1293"/>
                <a:gd name="T55" fmla="*/ 127 h 762"/>
                <a:gd name="T56" fmla="*/ 416 w 1293"/>
                <a:gd name="T57" fmla="*/ 116 h 762"/>
                <a:gd name="T58" fmla="*/ 394 w 1293"/>
                <a:gd name="T59" fmla="*/ 108 h 762"/>
                <a:gd name="T60" fmla="*/ 373 w 1293"/>
                <a:gd name="T61" fmla="*/ 101 h 762"/>
                <a:gd name="T62" fmla="*/ 359 w 1293"/>
                <a:gd name="T63" fmla="*/ 97 h 762"/>
                <a:gd name="T64" fmla="*/ 348 w 1293"/>
                <a:gd name="T65" fmla="*/ 93 h 762"/>
                <a:gd name="T66" fmla="*/ 74 w 1293"/>
                <a:gd name="T67" fmla="*/ 0 h 762"/>
                <a:gd name="T68" fmla="*/ 57 w 1293"/>
                <a:gd name="T69" fmla="*/ 0 h 762"/>
                <a:gd name="T70" fmla="*/ 34 w 1293"/>
                <a:gd name="T71" fmla="*/ 2 h 762"/>
                <a:gd name="T72" fmla="*/ 10 w 1293"/>
                <a:gd name="T73" fmla="*/ 8 h 762"/>
                <a:gd name="T74" fmla="*/ 0 w 1293"/>
                <a:gd name="T75" fmla="*/ 15 h 7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293" h="762">
                  <a:moveTo>
                    <a:pt x="0" y="15"/>
                  </a:moveTo>
                  <a:lnTo>
                    <a:pt x="631" y="270"/>
                  </a:lnTo>
                  <a:lnTo>
                    <a:pt x="1116" y="762"/>
                  </a:lnTo>
                  <a:lnTo>
                    <a:pt x="1293" y="684"/>
                  </a:lnTo>
                  <a:lnTo>
                    <a:pt x="1289" y="680"/>
                  </a:lnTo>
                  <a:lnTo>
                    <a:pt x="1280" y="673"/>
                  </a:lnTo>
                  <a:lnTo>
                    <a:pt x="1264" y="660"/>
                  </a:lnTo>
                  <a:lnTo>
                    <a:pt x="1247" y="644"/>
                  </a:lnTo>
                  <a:lnTo>
                    <a:pt x="1234" y="633"/>
                  </a:lnTo>
                  <a:lnTo>
                    <a:pt x="1223" y="622"/>
                  </a:lnTo>
                  <a:lnTo>
                    <a:pt x="1209" y="610"/>
                  </a:lnTo>
                  <a:lnTo>
                    <a:pt x="1196" y="601"/>
                  </a:lnTo>
                  <a:lnTo>
                    <a:pt x="1181" y="587"/>
                  </a:lnTo>
                  <a:lnTo>
                    <a:pt x="1167" y="574"/>
                  </a:lnTo>
                  <a:lnTo>
                    <a:pt x="1150" y="561"/>
                  </a:lnTo>
                  <a:lnTo>
                    <a:pt x="1135" y="549"/>
                  </a:lnTo>
                  <a:lnTo>
                    <a:pt x="1116" y="534"/>
                  </a:lnTo>
                  <a:lnTo>
                    <a:pt x="1099" y="519"/>
                  </a:lnTo>
                  <a:lnTo>
                    <a:pt x="1080" y="504"/>
                  </a:lnTo>
                  <a:lnTo>
                    <a:pt x="1063" y="489"/>
                  </a:lnTo>
                  <a:lnTo>
                    <a:pt x="1042" y="473"/>
                  </a:lnTo>
                  <a:lnTo>
                    <a:pt x="1023" y="458"/>
                  </a:lnTo>
                  <a:lnTo>
                    <a:pt x="1004" y="443"/>
                  </a:lnTo>
                  <a:lnTo>
                    <a:pt x="985" y="428"/>
                  </a:lnTo>
                  <a:lnTo>
                    <a:pt x="964" y="411"/>
                  </a:lnTo>
                  <a:lnTo>
                    <a:pt x="945" y="397"/>
                  </a:lnTo>
                  <a:lnTo>
                    <a:pt x="924" y="382"/>
                  </a:lnTo>
                  <a:lnTo>
                    <a:pt x="905" y="369"/>
                  </a:lnTo>
                  <a:lnTo>
                    <a:pt x="884" y="354"/>
                  </a:lnTo>
                  <a:lnTo>
                    <a:pt x="865" y="340"/>
                  </a:lnTo>
                  <a:lnTo>
                    <a:pt x="846" y="329"/>
                  </a:lnTo>
                  <a:lnTo>
                    <a:pt x="829" y="318"/>
                  </a:lnTo>
                  <a:lnTo>
                    <a:pt x="808" y="304"/>
                  </a:lnTo>
                  <a:lnTo>
                    <a:pt x="789" y="293"/>
                  </a:lnTo>
                  <a:lnTo>
                    <a:pt x="768" y="281"/>
                  </a:lnTo>
                  <a:lnTo>
                    <a:pt x="749" y="270"/>
                  </a:lnTo>
                  <a:lnTo>
                    <a:pt x="738" y="264"/>
                  </a:lnTo>
                  <a:lnTo>
                    <a:pt x="728" y="259"/>
                  </a:lnTo>
                  <a:lnTo>
                    <a:pt x="717" y="253"/>
                  </a:lnTo>
                  <a:lnTo>
                    <a:pt x="707" y="247"/>
                  </a:lnTo>
                  <a:lnTo>
                    <a:pt x="686" y="236"/>
                  </a:lnTo>
                  <a:lnTo>
                    <a:pt x="667" y="226"/>
                  </a:lnTo>
                  <a:lnTo>
                    <a:pt x="656" y="221"/>
                  </a:lnTo>
                  <a:lnTo>
                    <a:pt x="645" y="215"/>
                  </a:lnTo>
                  <a:lnTo>
                    <a:pt x="635" y="209"/>
                  </a:lnTo>
                  <a:lnTo>
                    <a:pt x="626" y="205"/>
                  </a:lnTo>
                  <a:lnTo>
                    <a:pt x="605" y="196"/>
                  </a:lnTo>
                  <a:lnTo>
                    <a:pt x="586" y="188"/>
                  </a:lnTo>
                  <a:lnTo>
                    <a:pt x="567" y="177"/>
                  </a:lnTo>
                  <a:lnTo>
                    <a:pt x="548" y="169"/>
                  </a:lnTo>
                  <a:lnTo>
                    <a:pt x="531" y="162"/>
                  </a:lnTo>
                  <a:lnTo>
                    <a:pt x="513" y="156"/>
                  </a:lnTo>
                  <a:lnTo>
                    <a:pt x="494" y="146"/>
                  </a:lnTo>
                  <a:lnTo>
                    <a:pt x="477" y="139"/>
                  </a:lnTo>
                  <a:lnTo>
                    <a:pt x="460" y="133"/>
                  </a:lnTo>
                  <a:lnTo>
                    <a:pt x="447" y="127"/>
                  </a:lnTo>
                  <a:lnTo>
                    <a:pt x="430" y="122"/>
                  </a:lnTo>
                  <a:lnTo>
                    <a:pt x="416" y="116"/>
                  </a:lnTo>
                  <a:lnTo>
                    <a:pt x="405" y="112"/>
                  </a:lnTo>
                  <a:lnTo>
                    <a:pt x="394" y="108"/>
                  </a:lnTo>
                  <a:lnTo>
                    <a:pt x="382" y="103"/>
                  </a:lnTo>
                  <a:lnTo>
                    <a:pt x="373" y="101"/>
                  </a:lnTo>
                  <a:lnTo>
                    <a:pt x="365" y="97"/>
                  </a:lnTo>
                  <a:lnTo>
                    <a:pt x="359" y="97"/>
                  </a:lnTo>
                  <a:lnTo>
                    <a:pt x="350" y="93"/>
                  </a:lnTo>
                  <a:lnTo>
                    <a:pt x="348" y="93"/>
                  </a:lnTo>
                  <a:lnTo>
                    <a:pt x="78" y="2"/>
                  </a:lnTo>
                  <a:lnTo>
                    <a:pt x="74" y="0"/>
                  </a:lnTo>
                  <a:lnTo>
                    <a:pt x="69" y="0"/>
                  </a:lnTo>
                  <a:lnTo>
                    <a:pt x="57" y="0"/>
                  </a:lnTo>
                  <a:lnTo>
                    <a:pt x="48" y="2"/>
                  </a:lnTo>
                  <a:lnTo>
                    <a:pt x="34" y="2"/>
                  </a:lnTo>
                  <a:lnTo>
                    <a:pt x="23" y="2"/>
                  </a:lnTo>
                  <a:lnTo>
                    <a:pt x="10" y="8"/>
                  </a:lnTo>
                  <a:lnTo>
                    <a:pt x="0" y="15"/>
                  </a:lnTo>
                  <a:lnTo>
                    <a:pt x="0" y="15"/>
                  </a:lnTo>
                  <a:close/>
                </a:path>
              </a:pathLst>
            </a:custGeom>
            <a:solidFill>
              <a:srgbClr val="2E4599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6" name="Freeform 18"/>
            <p:cNvSpPr>
              <a:spLocks/>
            </p:cNvSpPr>
            <p:nvPr/>
          </p:nvSpPr>
          <p:spPr bwMode="auto">
            <a:xfrm>
              <a:off x="2185" y="3353"/>
              <a:ext cx="588" cy="355"/>
            </a:xfrm>
            <a:custGeom>
              <a:avLst/>
              <a:gdLst>
                <a:gd name="T0" fmla="*/ 122 w 1177"/>
                <a:gd name="T1" fmla="*/ 409 h 711"/>
                <a:gd name="T2" fmla="*/ 1173 w 1177"/>
                <a:gd name="T3" fmla="*/ 711 h 711"/>
                <a:gd name="T4" fmla="*/ 1177 w 1177"/>
                <a:gd name="T5" fmla="*/ 0 h 711"/>
                <a:gd name="T6" fmla="*/ 968 w 1177"/>
                <a:gd name="T7" fmla="*/ 46 h 711"/>
                <a:gd name="T8" fmla="*/ 970 w 1177"/>
                <a:gd name="T9" fmla="*/ 620 h 711"/>
                <a:gd name="T10" fmla="*/ 0 w 1177"/>
                <a:gd name="T11" fmla="*/ 340 h 711"/>
                <a:gd name="T12" fmla="*/ 122 w 1177"/>
                <a:gd name="T13" fmla="*/ 409 h 711"/>
                <a:gd name="T14" fmla="*/ 122 w 1177"/>
                <a:gd name="T15" fmla="*/ 409 h 7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77" h="711">
                  <a:moveTo>
                    <a:pt x="122" y="409"/>
                  </a:moveTo>
                  <a:lnTo>
                    <a:pt x="1173" y="711"/>
                  </a:lnTo>
                  <a:lnTo>
                    <a:pt x="1177" y="0"/>
                  </a:lnTo>
                  <a:lnTo>
                    <a:pt x="968" y="46"/>
                  </a:lnTo>
                  <a:lnTo>
                    <a:pt x="970" y="620"/>
                  </a:lnTo>
                  <a:lnTo>
                    <a:pt x="0" y="340"/>
                  </a:lnTo>
                  <a:lnTo>
                    <a:pt x="122" y="409"/>
                  </a:lnTo>
                  <a:lnTo>
                    <a:pt x="122" y="409"/>
                  </a:lnTo>
                  <a:close/>
                </a:path>
              </a:pathLst>
            </a:custGeom>
            <a:solidFill>
              <a:srgbClr val="2E4599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7" name="Freeform 19"/>
            <p:cNvSpPr>
              <a:spLocks/>
            </p:cNvSpPr>
            <p:nvPr/>
          </p:nvSpPr>
          <p:spPr bwMode="auto">
            <a:xfrm>
              <a:off x="2184" y="3184"/>
              <a:ext cx="376" cy="184"/>
            </a:xfrm>
            <a:custGeom>
              <a:avLst/>
              <a:gdLst>
                <a:gd name="T0" fmla="*/ 0 w 753"/>
                <a:gd name="T1" fmla="*/ 0 h 367"/>
                <a:gd name="T2" fmla="*/ 694 w 753"/>
                <a:gd name="T3" fmla="*/ 338 h 367"/>
                <a:gd name="T4" fmla="*/ 753 w 753"/>
                <a:gd name="T5" fmla="*/ 367 h 367"/>
                <a:gd name="T6" fmla="*/ 2 w 753"/>
                <a:gd name="T7" fmla="*/ 161 h 367"/>
                <a:gd name="T8" fmla="*/ 0 w 753"/>
                <a:gd name="T9" fmla="*/ 0 h 367"/>
                <a:gd name="T10" fmla="*/ 0 w 753"/>
                <a:gd name="T11" fmla="*/ 0 h 3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53" h="367">
                  <a:moveTo>
                    <a:pt x="0" y="0"/>
                  </a:moveTo>
                  <a:lnTo>
                    <a:pt x="694" y="338"/>
                  </a:lnTo>
                  <a:lnTo>
                    <a:pt x="753" y="367"/>
                  </a:lnTo>
                  <a:lnTo>
                    <a:pt x="2" y="161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E4599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8" name="Freeform 20"/>
            <p:cNvSpPr>
              <a:spLocks/>
            </p:cNvSpPr>
            <p:nvPr/>
          </p:nvSpPr>
          <p:spPr bwMode="auto">
            <a:xfrm>
              <a:off x="2813" y="3306"/>
              <a:ext cx="244" cy="439"/>
            </a:xfrm>
            <a:custGeom>
              <a:avLst/>
              <a:gdLst>
                <a:gd name="T0" fmla="*/ 327 w 488"/>
                <a:gd name="T1" fmla="*/ 2 h 878"/>
                <a:gd name="T2" fmla="*/ 312 w 488"/>
                <a:gd name="T3" fmla="*/ 0 h 878"/>
                <a:gd name="T4" fmla="*/ 295 w 488"/>
                <a:gd name="T5" fmla="*/ 2 h 878"/>
                <a:gd name="T6" fmla="*/ 276 w 488"/>
                <a:gd name="T7" fmla="*/ 6 h 878"/>
                <a:gd name="T8" fmla="*/ 249 w 488"/>
                <a:gd name="T9" fmla="*/ 10 h 878"/>
                <a:gd name="T10" fmla="*/ 222 w 488"/>
                <a:gd name="T11" fmla="*/ 19 h 878"/>
                <a:gd name="T12" fmla="*/ 192 w 488"/>
                <a:gd name="T13" fmla="*/ 29 h 878"/>
                <a:gd name="T14" fmla="*/ 163 w 488"/>
                <a:gd name="T15" fmla="*/ 46 h 878"/>
                <a:gd name="T16" fmla="*/ 131 w 488"/>
                <a:gd name="T17" fmla="*/ 65 h 878"/>
                <a:gd name="T18" fmla="*/ 103 w 488"/>
                <a:gd name="T19" fmla="*/ 89 h 878"/>
                <a:gd name="T20" fmla="*/ 74 w 488"/>
                <a:gd name="T21" fmla="*/ 118 h 878"/>
                <a:gd name="T22" fmla="*/ 49 w 488"/>
                <a:gd name="T23" fmla="*/ 156 h 878"/>
                <a:gd name="T24" fmla="*/ 38 w 488"/>
                <a:gd name="T25" fmla="*/ 175 h 878"/>
                <a:gd name="T26" fmla="*/ 28 w 488"/>
                <a:gd name="T27" fmla="*/ 198 h 878"/>
                <a:gd name="T28" fmla="*/ 19 w 488"/>
                <a:gd name="T29" fmla="*/ 221 h 878"/>
                <a:gd name="T30" fmla="*/ 13 w 488"/>
                <a:gd name="T31" fmla="*/ 249 h 878"/>
                <a:gd name="T32" fmla="*/ 6 w 488"/>
                <a:gd name="T33" fmla="*/ 278 h 878"/>
                <a:gd name="T34" fmla="*/ 2 w 488"/>
                <a:gd name="T35" fmla="*/ 308 h 878"/>
                <a:gd name="T36" fmla="*/ 0 w 488"/>
                <a:gd name="T37" fmla="*/ 342 h 878"/>
                <a:gd name="T38" fmla="*/ 0 w 488"/>
                <a:gd name="T39" fmla="*/ 378 h 878"/>
                <a:gd name="T40" fmla="*/ 295 w 488"/>
                <a:gd name="T41" fmla="*/ 878 h 878"/>
                <a:gd name="T42" fmla="*/ 295 w 488"/>
                <a:gd name="T43" fmla="*/ 395 h 878"/>
                <a:gd name="T44" fmla="*/ 295 w 488"/>
                <a:gd name="T45" fmla="*/ 376 h 878"/>
                <a:gd name="T46" fmla="*/ 296 w 488"/>
                <a:gd name="T47" fmla="*/ 354 h 878"/>
                <a:gd name="T48" fmla="*/ 300 w 488"/>
                <a:gd name="T49" fmla="*/ 333 h 878"/>
                <a:gd name="T50" fmla="*/ 306 w 488"/>
                <a:gd name="T51" fmla="*/ 310 h 878"/>
                <a:gd name="T52" fmla="*/ 314 w 488"/>
                <a:gd name="T53" fmla="*/ 287 h 878"/>
                <a:gd name="T54" fmla="*/ 323 w 488"/>
                <a:gd name="T55" fmla="*/ 261 h 878"/>
                <a:gd name="T56" fmla="*/ 334 w 488"/>
                <a:gd name="T57" fmla="*/ 234 h 878"/>
                <a:gd name="T58" fmla="*/ 348 w 488"/>
                <a:gd name="T59" fmla="*/ 209 h 878"/>
                <a:gd name="T60" fmla="*/ 365 w 488"/>
                <a:gd name="T61" fmla="*/ 183 h 878"/>
                <a:gd name="T62" fmla="*/ 386 w 488"/>
                <a:gd name="T63" fmla="*/ 158 h 878"/>
                <a:gd name="T64" fmla="*/ 411 w 488"/>
                <a:gd name="T65" fmla="*/ 133 h 878"/>
                <a:gd name="T66" fmla="*/ 437 w 488"/>
                <a:gd name="T67" fmla="*/ 110 h 878"/>
                <a:gd name="T68" fmla="*/ 469 w 488"/>
                <a:gd name="T69" fmla="*/ 88 h 878"/>
                <a:gd name="T70" fmla="*/ 488 w 488"/>
                <a:gd name="T71" fmla="*/ 80 h 8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88" h="878">
                  <a:moveTo>
                    <a:pt x="488" y="80"/>
                  </a:moveTo>
                  <a:lnTo>
                    <a:pt x="327" y="2"/>
                  </a:lnTo>
                  <a:lnTo>
                    <a:pt x="321" y="0"/>
                  </a:lnTo>
                  <a:lnTo>
                    <a:pt x="312" y="0"/>
                  </a:lnTo>
                  <a:lnTo>
                    <a:pt x="302" y="0"/>
                  </a:lnTo>
                  <a:lnTo>
                    <a:pt x="295" y="2"/>
                  </a:lnTo>
                  <a:lnTo>
                    <a:pt x="285" y="2"/>
                  </a:lnTo>
                  <a:lnTo>
                    <a:pt x="276" y="6"/>
                  </a:lnTo>
                  <a:lnTo>
                    <a:pt x="262" y="6"/>
                  </a:lnTo>
                  <a:lnTo>
                    <a:pt x="249" y="10"/>
                  </a:lnTo>
                  <a:lnTo>
                    <a:pt x="236" y="13"/>
                  </a:lnTo>
                  <a:lnTo>
                    <a:pt x="222" y="19"/>
                  </a:lnTo>
                  <a:lnTo>
                    <a:pt x="207" y="23"/>
                  </a:lnTo>
                  <a:lnTo>
                    <a:pt x="192" y="29"/>
                  </a:lnTo>
                  <a:lnTo>
                    <a:pt x="177" y="36"/>
                  </a:lnTo>
                  <a:lnTo>
                    <a:pt x="163" y="46"/>
                  </a:lnTo>
                  <a:lnTo>
                    <a:pt x="146" y="53"/>
                  </a:lnTo>
                  <a:lnTo>
                    <a:pt x="131" y="65"/>
                  </a:lnTo>
                  <a:lnTo>
                    <a:pt x="116" y="74"/>
                  </a:lnTo>
                  <a:lnTo>
                    <a:pt x="103" y="89"/>
                  </a:lnTo>
                  <a:lnTo>
                    <a:pt x="87" y="101"/>
                  </a:lnTo>
                  <a:lnTo>
                    <a:pt x="74" y="118"/>
                  </a:lnTo>
                  <a:lnTo>
                    <a:pt x="61" y="135"/>
                  </a:lnTo>
                  <a:lnTo>
                    <a:pt x="49" y="156"/>
                  </a:lnTo>
                  <a:lnTo>
                    <a:pt x="44" y="166"/>
                  </a:lnTo>
                  <a:lnTo>
                    <a:pt x="38" y="175"/>
                  </a:lnTo>
                  <a:lnTo>
                    <a:pt x="32" y="186"/>
                  </a:lnTo>
                  <a:lnTo>
                    <a:pt x="28" y="198"/>
                  </a:lnTo>
                  <a:lnTo>
                    <a:pt x="23" y="209"/>
                  </a:lnTo>
                  <a:lnTo>
                    <a:pt x="19" y="221"/>
                  </a:lnTo>
                  <a:lnTo>
                    <a:pt x="15" y="234"/>
                  </a:lnTo>
                  <a:lnTo>
                    <a:pt x="13" y="249"/>
                  </a:lnTo>
                  <a:lnTo>
                    <a:pt x="7" y="262"/>
                  </a:lnTo>
                  <a:lnTo>
                    <a:pt x="6" y="278"/>
                  </a:lnTo>
                  <a:lnTo>
                    <a:pt x="2" y="291"/>
                  </a:lnTo>
                  <a:lnTo>
                    <a:pt x="2" y="308"/>
                  </a:lnTo>
                  <a:lnTo>
                    <a:pt x="0" y="325"/>
                  </a:lnTo>
                  <a:lnTo>
                    <a:pt x="0" y="342"/>
                  </a:lnTo>
                  <a:lnTo>
                    <a:pt x="0" y="359"/>
                  </a:lnTo>
                  <a:lnTo>
                    <a:pt x="0" y="378"/>
                  </a:lnTo>
                  <a:lnTo>
                    <a:pt x="0" y="802"/>
                  </a:lnTo>
                  <a:lnTo>
                    <a:pt x="295" y="878"/>
                  </a:lnTo>
                  <a:lnTo>
                    <a:pt x="295" y="399"/>
                  </a:lnTo>
                  <a:lnTo>
                    <a:pt x="295" y="395"/>
                  </a:lnTo>
                  <a:lnTo>
                    <a:pt x="295" y="388"/>
                  </a:lnTo>
                  <a:lnTo>
                    <a:pt x="295" y="376"/>
                  </a:lnTo>
                  <a:lnTo>
                    <a:pt x="296" y="363"/>
                  </a:lnTo>
                  <a:lnTo>
                    <a:pt x="296" y="354"/>
                  </a:lnTo>
                  <a:lnTo>
                    <a:pt x="298" y="344"/>
                  </a:lnTo>
                  <a:lnTo>
                    <a:pt x="300" y="333"/>
                  </a:lnTo>
                  <a:lnTo>
                    <a:pt x="304" y="323"/>
                  </a:lnTo>
                  <a:lnTo>
                    <a:pt x="306" y="310"/>
                  </a:lnTo>
                  <a:lnTo>
                    <a:pt x="310" y="299"/>
                  </a:lnTo>
                  <a:lnTo>
                    <a:pt x="314" y="287"/>
                  </a:lnTo>
                  <a:lnTo>
                    <a:pt x="319" y="276"/>
                  </a:lnTo>
                  <a:lnTo>
                    <a:pt x="323" y="261"/>
                  </a:lnTo>
                  <a:lnTo>
                    <a:pt x="329" y="249"/>
                  </a:lnTo>
                  <a:lnTo>
                    <a:pt x="334" y="234"/>
                  </a:lnTo>
                  <a:lnTo>
                    <a:pt x="342" y="223"/>
                  </a:lnTo>
                  <a:lnTo>
                    <a:pt x="348" y="209"/>
                  </a:lnTo>
                  <a:lnTo>
                    <a:pt x="357" y="196"/>
                  </a:lnTo>
                  <a:lnTo>
                    <a:pt x="365" y="183"/>
                  </a:lnTo>
                  <a:lnTo>
                    <a:pt x="376" y="171"/>
                  </a:lnTo>
                  <a:lnTo>
                    <a:pt x="386" y="158"/>
                  </a:lnTo>
                  <a:lnTo>
                    <a:pt x="397" y="145"/>
                  </a:lnTo>
                  <a:lnTo>
                    <a:pt x="411" y="133"/>
                  </a:lnTo>
                  <a:lnTo>
                    <a:pt x="424" y="122"/>
                  </a:lnTo>
                  <a:lnTo>
                    <a:pt x="437" y="110"/>
                  </a:lnTo>
                  <a:lnTo>
                    <a:pt x="452" y="99"/>
                  </a:lnTo>
                  <a:lnTo>
                    <a:pt x="469" y="88"/>
                  </a:lnTo>
                  <a:lnTo>
                    <a:pt x="488" y="80"/>
                  </a:lnTo>
                  <a:lnTo>
                    <a:pt x="488" y="80"/>
                  </a:lnTo>
                  <a:close/>
                </a:path>
              </a:pathLst>
            </a:custGeom>
            <a:solidFill>
              <a:srgbClr val="DEBFEB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9" name="Freeform 21"/>
            <p:cNvSpPr>
              <a:spLocks/>
            </p:cNvSpPr>
            <p:nvPr/>
          </p:nvSpPr>
          <p:spPr bwMode="auto">
            <a:xfrm>
              <a:off x="2105" y="3063"/>
              <a:ext cx="322" cy="206"/>
            </a:xfrm>
            <a:custGeom>
              <a:avLst/>
              <a:gdLst>
                <a:gd name="T0" fmla="*/ 43 w 644"/>
                <a:gd name="T1" fmla="*/ 137 h 412"/>
                <a:gd name="T2" fmla="*/ 623 w 644"/>
                <a:gd name="T3" fmla="*/ 412 h 412"/>
                <a:gd name="T4" fmla="*/ 629 w 644"/>
                <a:gd name="T5" fmla="*/ 408 h 412"/>
                <a:gd name="T6" fmla="*/ 636 w 644"/>
                <a:gd name="T7" fmla="*/ 401 h 412"/>
                <a:gd name="T8" fmla="*/ 638 w 644"/>
                <a:gd name="T9" fmla="*/ 393 h 412"/>
                <a:gd name="T10" fmla="*/ 642 w 644"/>
                <a:gd name="T11" fmla="*/ 385 h 412"/>
                <a:gd name="T12" fmla="*/ 642 w 644"/>
                <a:gd name="T13" fmla="*/ 374 h 412"/>
                <a:gd name="T14" fmla="*/ 644 w 644"/>
                <a:gd name="T15" fmla="*/ 365 h 412"/>
                <a:gd name="T16" fmla="*/ 638 w 644"/>
                <a:gd name="T17" fmla="*/ 349 h 412"/>
                <a:gd name="T18" fmla="*/ 633 w 644"/>
                <a:gd name="T19" fmla="*/ 336 h 412"/>
                <a:gd name="T20" fmla="*/ 621 w 644"/>
                <a:gd name="T21" fmla="*/ 319 h 412"/>
                <a:gd name="T22" fmla="*/ 608 w 644"/>
                <a:gd name="T23" fmla="*/ 302 h 412"/>
                <a:gd name="T24" fmla="*/ 598 w 644"/>
                <a:gd name="T25" fmla="*/ 290 h 412"/>
                <a:gd name="T26" fmla="*/ 589 w 644"/>
                <a:gd name="T27" fmla="*/ 281 h 412"/>
                <a:gd name="T28" fmla="*/ 577 w 644"/>
                <a:gd name="T29" fmla="*/ 270 h 412"/>
                <a:gd name="T30" fmla="*/ 568 w 644"/>
                <a:gd name="T31" fmla="*/ 260 h 412"/>
                <a:gd name="T32" fmla="*/ 551 w 644"/>
                <a:gd name="T33" fmla="*/ 247 h 412"/>
                <a:gd name="T34" fmla="*/ 538 w 644"/>
                <a:gd name="T35" fmla="*/ 235 h 412"/>
                <a:gd name="T36" fmla="*/ 520 w 644"/>
                <a:gd name="T37" fmla="*/ 224 h 412"/>
                <a:gd name="T38" fmla="*/ 503 w 644"/>
                <a:gd name="T39" fmla="*/ 213 h 412"/>
                <a:gd name="T40" fmla="*/ 20 w 644"/>
                <a:gd name="T41" fmla="*/ 0 h 412"/>
                <a:gd name="T42" fmla="*/ 17 w 644"/>
                <a:gd name="T43" fmla="*/ 3 h 412"/>
                <a:gd name="T44" fmla="*/ 11 w 644"/>
                <a:gd name="T45" fmla="*/ 15 h 412"/>
                <a:gd name="T46" fmla="*/ 7 w 644"/>
                <a:gd name="T47" fmla="*/ 21 h 412"/>
                <a:gd name="T48" fmla="*/ 5 w 644"/>
                <a:gd name="T49" fmla="*/ 30 h 412"/>
                <a:gd name="T50" fmla="*/ 1 w 644"/>
                <a:gd name="T51" fmla="*/ 41 h 412"/>
                <a:gd name="T52" fmla="*/ 1 w 644"/>
                <a:gd name="T53" fmla="*/ 53 h 412"/>
                <a:gd name="T54" fmla="*/ 0 w 644"/>
                <a:gd name="T55" fmla="*/ 64 h 412"/>
                <a:gd name="T56" fmla="*/ 0 w 644"/>
                <a:gd name="T57" fmla="*/ 76 h 412"/>
                <a:gd name="T58" fmla="*/ 0 w 644"/>
                <a:gd name="T59" fmla="*/ 87 h 412"/>
                <a:gd name="T60" fmla="*/ 5 w 644"/>
                <a:gd name="T61" fmla="*/ 98 h 412"/>
                <a:gd name="T62" fmla="*/ 9 w 644"/>
                <a:gd name="T63" fmla="*/ 108 h 412"/>
                <a:gd name="T64" fmla="*/ 19 w 644"/>
                <a:gd name="T65" fmla="*/ 119 h 412"/>
                <a:gd name="T66" fmla="*/ 28 w 644"/>
                <a:gd name="T67" fmla="*/ 127 h 412"/>
                <a:gd name="T68" fmla="*/ 43 w 644"/>
                <a:gd name="T69" fmla="*/ 137 h 412"/>
                <a:gd name="T70" fmla="*/ 43 w 644"/>
                <a:gd name="T71" fmla="*/ 137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644" h="412">
                  <a:moveTo>
                    <a:pt x="43" y="137"/>
                  </a:moveTo>
                  <a:lnTo>
                    <a:pt x="623" y="412"/>
                  </a:lnTo>
                  <a:lnTo>
                    <a:pt x="629" y="408"/>
                  </a:lnTo>
                  <a:lnTo>
                    <a:pt x="636" y="401"/>
                  </a:lnTo>
                  <a:lnTo>
                    <a:pt x="638" y="393"/>
                  </a:lnTo>
                  <a:lnTo>
                    <a:pt x="642" y="385"/>
                  </a:lnTo>
                  <a:lnTo>
                    <a:pt x="642" y="374"/>
                  </a:lnTo>
                  <a:lnTo>
                    <a:pt x="644" y="365"/>
                  </a:lnTo>
                  <a:lnTo>
                    <a:pt x="638" y="349"/>
                  </a:lnTo>
                  <a:lnTo>
                    <a:pt x="633" y="336"/>
                  </a:lnTo>
                  <a:lnTo>
                    <a:pt x="621" y="319"/>
                  </a:lnTo>
                  <a:lnTo>
                    <a:pt x="608" y="302"/>
                  </a:lnTo>
                  <a:lnTo>
                    <a:pt x="598" y="290"/>
                  </a:lnTo>
                  <a:lnTo>
                    <a:pt x="589" y="281"/>
                  </a:lnTo>
                  <a:lnTo>
                    <a:pt x="577" y="270"/>
                  </a:lnTo>
                  <a:lnTo>
                    <a:pt x="568" y="260"/>
                  </a:lnTo>
                  <a:lnTo>
                    <a:pt x="551" y="247"/>
                  </a:lnTo>
                  <a:lnTo>
                    <a:pt x="538" y="235"/>
                  </a:lnTo>
                  <a:lnTo>
                    <a:pt x="520" y="224"/>
                  </a:lnTo>
                  <a:lnTo>
                    <a:pt x="503" y="213"/>
                  </a:lnTo>
                  <a:lnTo>
                    <a:pt x="20" y="0"/>
                  </a:lnTo>
                  <a:lnTo>
                    <a:pt x="17" y="3"/>
                  </a:lnTo>
                  <a:lnTo>
                    <a:pt x="11" y="15"/>
                  </a:lnTo>
                  <a:lnTo>
                    <a:pt x="7" y="21"/>
                  </a:lnTo>
                  <a:lnTo>
                    <a:pt x="5" y="30"/>
                  </a:lnTo>
                  <a:lnTo>
                    <a:pt x="1" y="41"/>
                  </a:lnTo>
                  <a:lnTo>
                    <a:pt x="1" y="53"/>
                  </a:lnTo>
                  <a:lnTo>
                    <a:pt x="0" y="64"/>
                  </a:lnTo>
                  <a:lnTo>
                    <a:pt x="0" y="76"/>
                  </a:lnTo>
                  <a:lnTo>
                    <a:pt x="0" y="87"/>
                  </a:lnTo>
                  <a:lnTo>
                    <a:pt x="5" y="98"/>
                  </a:lnTo>
                  <a:lnTo>
                    <a:pt x="9" y="108"/>
                  </a:lnTo>
                  <a:lnTo>
                    <a:pt x="19" y="119"/>
                  </a:lnTo>
                  <a:lnTo>
                    <a:pt x="28" y="127"/>
                  </a:lnTo>
                  <a:lnTo>
                    <a:pt x="43" y="137"/>
                  </a:lnTo>
                  <a:lnTo>
                    <a:pt x="43" y="137"/>
                  </a:lnTo>
                  <a:close/>
                </a:path>
              </a:pathLst>
            </a:custGeom>
            <a:solidFill>
              <a:srgbClr val="DEBFEB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20" name="Freeform 22"/>
            <p:cNvSpPr>
              <a:spLocks/>
            </p:cNvSpPr>
            <p:nvPr/>
          </p:nvSpPr>
          <p:spPr bwMode="auto">
            <a:xfrm>
              <a:off x="3009" y="3168"/>
              <a:ext cx="220" cy="175"/>
            </a:xfrm>
            <a:custGeom>
              <a:avLst/>
              <a:gdLst>
                <a:gd name="T0" fmla="*/ 18 w 442"/>
                <a:gd name="T1" fmla="*/ 0 h 349"/>
                <a:gd name="T2" fmla="*/ 14 w 442"/>
                <a:gd name="T3" fmla="*/ 2 h 349"/>
                <a:gd name="T4" fmla="*/ 12 w 442"/>
                <a:gd name="T5" fmla="*/ 13 h 349"/>
                <a:gd name="T6" fmla="*/ 8 w 442"/>
                <a:gd name="T7" fmla="*/ 19 h 349"/>
                <a:gd name="T8" fmla="*/ 6 w 442"/>
                <a:gd name="T9" fmla="*/ 28 h 349"/>
                <a:gd name="T10" fmla="*/ 4 w 442"/>
                <a:gd name="T11" fmla="*/ 38 h 349"/>
                <a:gd name="T12" fmla="*/ 4 w 442"/>
                <a:gd name="T13" fmla="*/ 49 h 349"/>
                <a:gd name="T14" fmla="*/ 2 w 442"/>
                <a:gd name="T15" fmla="*/ 60 h 349"/>
                <a:gd name="T16" fmla="*/ 0 w 442"/>
                <a:gd name="T17" fmla="*/ 74 h 349"/>
                <a:gd name="T18" fmla="*/ 0 w 442"/>
                <a:gd name="T19" fmla="*/ 87 h 349"/>
                <a:gd name="T20" fmla="*/ 4 w 442"/>
                <a:gd name="T21" fmla="*/ 104 h 349"/>
                <a:gd name="T22" fmla="*/ 4 w 442"/>
                <a:gd name="T23" fmla="*/ 119 h 349"/>
                <a:gd name="T24" fmla="*/ 10 w 442"/>
                <a:gd name="T25" fmla="*/ 136 h 349"/>
                <a:gd name="T26" fmla="*/ 16 w 442"/>
                <a:gd name="T27" fmla="*/ 154 h 349"/>
                <a:gd name="T28" fmla="*/ 25 w 442"/>
                <a:gd name="T29" fmla="*/ 173 h 349"/>
                <a:gd name="T30" fmla="*/ 33 w 442"/>
                <a:gd name="T31" fmla="*/ 188 h 349"/>
                <a:gd name="T32" fmla="*/ 42 w 442"/>
                <a:gd name="T33" fmla="*/ 205 h 349"/>
                <a:gd name="T34" fmla="*/ 50 w 442"/>
                <a:gd name="T35" fmla="*/ 218 h 349"/>
                <a:gd name="T36" fmla="*/ 59 w 442"/>
                <a:gd name="T37" fmla="*/ 231 h 349"/>
                <a:gd name="T38" fmla="*/ 67 w 442"/>
                <a:gd name="T39" fmla="*/ 243 h 349"/>
                <a:gd name="T40" fmla="*/ 75 w 442"/>
                <a:gd name="T41" fmla="*/ 254 h 349"/>
                <a:gd name="T42" fmla="*/ 82 w 442"/>
                <a:gd name="T43" fmla="*/ 262 h 349"/>
                <a:gd name="T44" fmla="*/ 92 w 442"/>
                <a:gd name="T45" fmla="*/ 271 h 349"/>
                <a:gd name="T46" fmla="*/ 103 w 442"/>
                <a:gd name="T47" fmla="*/ 283 h 349"/>
                <a:gd name="T48" fmla="*/ 115 w 442"/>
                <a:gd name="T49" fmla="*/ 292 h 349"/>
                <a:gd name="T50" fmla="*/ 122 w 442"/>
                <a:gd name="T51" fmla="*/ 298 h 349"/>
                <a:gd name="T52" fmla="*/ 126 w 442"/>
                <a:gd name="T53" fmla="*/ 300 h 349"/>
                <a:gd name="T54" fmla="*/ 324 w 442"/>
                <a:gd name="T55" fmla="*/ 349 h 349"/>
                <a:gd name="T56" fmla="*/ 327 w 442"/>
                <a:gd name="T57" fmla="*/ 347 h 349"/>
                <a:gd name="T58" fmla="*/ 339 w 442"/>
                <a:gd name="T59" fmla="*/ 342 h 349"/>
                <a:gd name="T60" fmla="*/ 347 w 442"/>
                <a:gd name="T61" fmla="*/ 336 h 349"/>
                <a:gd name="T62" fmla="*/ 356 w 442"/>
                <a:gd name="T63" fmla="*/ 332 h 349"/>
                <a:gd name="T64" fmla="*/ 367 w 442"/>
                <a:gd name="T65" fmla="*/ 326 h 349"/>
                <a:gd name="T66" fmla="*/ 379 w 442"/>
                <a:gd name="T67" fmla="*/ 321 h 349"/>
                <a:gd name="T68" fmla="*/ 388 w 442"/>
                <a:gd name="T69" fmla="*/ 309 h 349"/>
                <a:gd name="T70" fmla="*/ 398 w 442"/>
                <a:gd name="T71" fmla="*/ 300 h 349"/>
                <a:gd name="T72" fmla="*/ 407 w 442"/>
                <a:gd name="T73" fmla="*/ 287 h 349"/>
                <a:gd name="T74" fmla="*/ 419 w 442"/>
                <a:gd name="T75" fmla="*/ 273 h 349"/>
                <a:gd name="T76" fmla="*/ 424 w 442"/>
                <a:gd name="T77" fmla="*/ 256 h 349"/>
                <a:gd name="T78" fmla="*/ 432 w 442"/>
                <a:gd name="T79" fmla="*/ 239 h 349"/>
                <a:gd name="T80" fmla="*/ 434 w 442"/>
                <a:gd name="T81" fmla="*/ 230 h 349"/>
                <a:gd name="T82" fmla="*/ 438 w 442"/>
                <a:gd name="T83" fmla="*/ 220 h 349"/>
                <a:gd name="T84" fmla="*/ 440 w 442"/>
                <a:gd name="T85" fmla="*/ 209 h 349"/>
                <a:gd name="T86" fmla="*/ 442 w 442"/>
                <a:gd name="T87" fmla="*/ 199 h 349"/>
                <a:gd name="T88" fmla="*/ 440 w 442"/>
                <a:gd name="T89" fmla="*/ 186 h 349"/>
                <a:gd name="T90" fmla="*/ 440 w 442"/>
                <a:gd name="T91" fmla="*/ 174 h 349"/>
                <a:gd name="T92" fmla="*/ 438 w 442"/>
                <a:gd name="T93" fmla="*/ 165 h 349"/>
                <a:gd name="T94" fmla="*/ 438 w 442"/>
                <a:gd name="T95" fmla="*/ 155 h 349"/>
                <a:gd name="T96" fmla="*/ 432 w 442"/>
                <a:gd name="T97" fmla="*/ 138 h 349"/>
                <a:gd name="T98" fmla="*/ 426 w 442"/>
                <a:gd name="T99" fmla="*/ 125 h 349"/>
                <a:gd name="T100" fmla="*/ 417 w 442"/>
                <a:gd name="T101" fmla="*/ 110 h 349"/>
                <a:gd name="T102" fmla="*/ 409 w 442"/>
                <a:gd name="T103" fmla="*/ 100 h 349"/>
                <a:gd name="T104" fmla="*/ 398 w 442"/>
                <a:gd name="T105" fmla="*/ 91 h 349"/>
                <a:gd name="T106" fmla="*/ 388 w 442"/>
                <a:gd name="T107" fmla="*/ 85 h 349"/>
                <a:gd name="T108" fmla="*/ 377 w 442"/>
                <a:gd name="T109" fmla="*/ 78 h 349"/>
                <a:gd name="T110" fmla="*/ 366 w 442"/>
                <a:gd name="T111" fmla="*/ 74 h 349"/>
                <a:gd name="T112" fmla="*/ 356 w 442"/>
                <a:gd name="T113" fmla="*/ 70 h 349"/>
                <a:gd name="T114" fmla="*/ 348 w 442"/>
                <a:gd name="T115" fmla="*/ 68 h 349"/>
                <a:gd name="T116" fmla="*/ 335 w 442"/>
                <a:gd name="T117" fmla="*/ 66 h 349"/>
                <a:gd name="T118" fmla="*/ 331 w 442"/>
                <a:gd name="T119" fmla="*/ 66 h 349"/>
                <a:gd name="T120" fmla="*/ 18 w 442"/>
                <a:gd name="T121" fmla="*/ 0 h 349"/>
                <a:gd name="T122" fmla="*/ 18 w 442"/>
                <a:gd name="T123" fmla="*/ 0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42" h="349">
                  <a:moveTo>
                    <a:pt x="18" y="0"/>
                  </a:moveTo>
                  <a:lnTo>
                    <a:pt x="14" y="2"/>
                  </a:lnTo>
                  <a:lnTo>
                    <a:pt x="12" y="13"/>
                  </a:lnTo>
                  <a:lnTo>
                    <a:pt x="8" y="19"/>
                  </a:lnTo>
                  <a:lnTo>
                    <a:pt x="6" y="28"/>
                  </a:lnTo>
                  <a:lnTo>
                    <a:pt x="4" y="38"/>
                  </a:lnTo>
                  <a:lnTo>
                    <a:pt x="4" y="49"/>
                  </a:lnTo>
                  <a:lnTo>
                    <a:pt x="2" y="60"/>
                  </a:lnTo>
                  <a:lnTo>
                    <a:pt x="0" y="74"/>
                  </a:lnTo>
                  <a:lnTo>
                    <a:pt x="0" y="87"/>
                  </a:lnTo>
                  <a:lnTo>
                    <a:pt x="4" y="104"/>
                  </a:lnTo>
                  <a:lnTo>
                    <a:pt x="4" y="119"/>
                  </a:lnTo>
                  <a:lnTo>
                    <a:pt x="10" y="136"/>
                  </a:lnTo>
                  <a:lnTo>
                    <a:pt x="16" y="154"/>
                  </a:lnTo>
                  <a:lnTo>
                    <a:pt x="25" y="173"/>
                  </a:lnTo>
                  <a:lnTo>
                    <a:pt x="33" y="188"/>
                  </a:lnTo>
                  <a:lnTo>
                    <a:pt x="42" y="205"/>
                  </a:lnTo>
                  <a:lnTo>
                    <a:pt x="50" y="218"/>
                  </a:lnTo>
                  <a:lnTo>
                    <a:pt x="59" y="231"/>
                  </a:lnTo>
                  <a:lnTo>
                    <a:pt x="67" y="243"/>
                  </a:lnTo>
                  <a:lnTo>
                    <a:pt x="75" y="254"/>
                  </a:lnTo>
                  <a:lnTo>
                    <a:pt x="82" y="262"/>
                  </a:lnTo>
                  <a:lnTo>
                    <a:pt x="92" y="271"/>
                  </a:lnTo>
                  <a:lnTo>
                    <a:pt x="103" y="283"/>
                  </a:lnTo>
                  <a:lnTo>
                    <a:pt x="115" y="292"/>
                  </a:lnTo>
                  <a:lnTo>
                    <a:pt x="122" y="298"/>
                  </a:lnTo>
                  <a:lnTo>
                    <a:pt x="126" y="300"/>
                  </a:lnTo>
                  <a:lnTo>
                    <a:pt x="324" y="349"/>
                  </a:lnTo>
                  <a:lnTo>
                    <a:pt x="327" y="347"/>
                  </a:lnTo>
                  <a:lnTo>
                    <a:pt x="339" y="342"/>
                  </a:lnTo>
                  <a:lnTo>
                    <a:pt x="347" y="336"/>
                  </a:lnTo>
                  <a:lnTo>
                    <a:pt x="356" y="332"/>
                  </a:lnTo>
                  <a:lnTo>
                    <a:pt x="367" y="326"/>
                  </a:lnTo>
                  <a:lnTo>
                    <a:pt x="379" y="321"/>
                  </a:lnTo>
                  <a:lnTo>
                    <a:pt x="388" y="309"/>
                  </a:lnTo>
                  <a:lnTo>
                    <a:pt x="398" y="300"/>
                  </a:lnTo>
                  <a:lnTo>
                    <a:pt x="407" y="287"/>
                  </a:lnTo>
                  <a:lnTo>
                    <a:pt x="419" y="273"/>
                  </a:lnTo>
                  <a:lnTo>
                    <a:pt x="424" y="256"/>
                  </a:lnTo>
                  <a:lnTo>
                    <a:pt x="432" y="239"/>
                  </a:lnTo>
                  <a:lnTo>
                    <a:pt x="434" y="230"/>
                  </a:lnTo>
                  <a:lnTo>
                    <a:pt x="438" y="220"/>
                  </a:lnTo>
                  <a:lnTo>
                    <a:pt x="440" y="209"/>
                  </a:lnTo>
                  <a:lnTo>
                    <a:pt x="442" y="199"/>
                  </a:lnTo>
                  <a:lnTo>
                    <a:pt x="440" y="186"/>
                  </a:lnTo>
                  <a:lnTo>
                    <a:pt x="440" y="174"/>
                  </a:lnTo>
                  <a:lnTo>
                    <a:pt x="438" y="165"/>
                  </a:lnTo>
                  <a:lnTo>
                    <a:pt x="438" y="155"/>
                  </a:lnTo>
                  <a:lnTo>
                    <a:pt x="432" y="138"/>
                  </a:lnTo>
                  <a:lnTo>
                    <a:pt x="426" y="125"/>
                  </a:lnTo>
                  <a:lnTo>
                    <a:pt x="417" y="110"/>
                  </a:lnTo>
                  <a:lnTo>
                    <a:pt x="409" y="100"/>
                  </a:lnTo>
                  <a:lnTo>
                    <a:pt x="398" y="91"/>
                  </a:lnTo>
                  <a:lnTo>
                    <a:pt x="388" y="85"/>
                  </a:lnTo>
                  <a:lnTo>
                    <a:pt x="377" y="78"/>
                  </a:lnTo>
                  <a:lnTo>
                    <a:pt x="366" y="74"/>
                  </a:lnTo>
                  <a:lnTo>
                    <a:pt x="356" y="70"/>
                  </a:lnTo>
                  <a:lnTo>
                    <a:pt x="348" y="68"/>
                  </a:lnTo>
                  <a:lnTo>
                    <a:pt x="335" y="66"/>
                  </a:lnTo>
                  <a:lnTo>
                    <a:pt x="331" y="66"/>
                  </a:lnTo>
                  <a:lnTo>
                    <a:pt x="18" y="0"/>
                  </a:lnTo>
                  <a:lnTo>
                    <a:pt x="18" y="0"/>
                  </a:lnTo>
                  <a:close/>
                </a:path>
              </a:pathLst>
            </a:custGeom>
            <a:solidFill>
              <a:srgbClr val="2E4599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21" name="Freeform 23"/>
            <p:cNvSpPr>
              <a:spLocks/>
            </p:cNvSpPr>
            <p:nvPr/>
          </p:nvSpPr>
          <p:spPr bwMode="auto">
            <a:xfrm>
              <a:off x="2633" y="3113"/>
              <a:ext cx="341" cy="198"/>
            </a:xfrm>
            <a:custGeom>
              <a:avLst/>
              <a:gdLst>
                <a:gd name="T0" fmla="*/ 680 w 680"/>
                <a:gd name="T1" fmla="*/ 304 h 396"/>
                <a:gd name="T2" fmla="*/ 425 w 680"/>
                <a:gd name="T3" fmla="*/ 0 h 396"/>
                <a:gd name="T4" fmla="*/ 0 w 680"/>
                <a:gd name="T5" fmla="*/ 90 h 396"/>
                <a:gd name="T6" fmla="*/ 391 w 680"/>
                <a:gd name="T7" fmla="*/ 396 h 396"/>
                <a:gd name="T8" fmla="*/ 680 w 680"/>
                <a:gd name="T9" fmla="*/ 304 h 396"/>
                <a:gd name="T10" fmla="*/ 680 w 680"/>
                <a:gd name="T11" fmla="*/ 304 h 3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80" h="396">
                  <a:moveTo>
                    <a:pt x="680" y="304"/>
                  </a:moveTo>
                  <a:lnTo>
                    <a:pt x="425" y="0"/>
                  </a:lnTo>
                  <a:lnTo>
                    <a:pt x="0" y="90"/>
                  </a:lnTo>
                  <a:lnTo>
                    <a:pt x="391" y="396"/>
                  </a:lnTo>
                  <a:lnTo>
                    <a:pt x="680" y="304"/>
                  </a:lnTo>
                  <a:lnTo>
                    <a:pt x="680" y="304"/>
                  </a:lnTo>
                  <a:close/>
                </a:path>
              </a:pathLst>
            </a:custGeom>
            <a:solidFill>
              <a:srgbClr val="2E4599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22" name="Freeform 24"/>
            <p:cNvSpPr>
              <a:spLocks/>
            </p:cNvSpPr>
            <p:nvPr/>
          </p:nvSpPr>
          <p:spPr bwMode="auto">
            <a:xfrm>
              <a:off x="2445" y="3235"/>
              <a:ext cx="275" cy="181"/>
            </a:xfrm>
            <a:custGeom>
              <a:avLst/>
              <a:gdLst>
                <a:gd name="T0" fmla="*/ 0 w 550"/>
                <a:gd name="T1" fmla="*/ 203 h 363"/>
                <a:gd name="T2" fmla="*/ 2 w 550"/>
                <a:gd name="T3" fmla="*/ 201 h 363"/>
                <a:gd name="T4" fmla="*/ 12 w 550"/>
                <a:gd name="T5" fmla="*/ 199 h 363"/>
                <a:gd name="T6" fmla="*/ 23 w 550"/>
                <a:gd name="T7" fmla="*/ 195 h 363"/>
                <a:gd name="T8" fmla="*/ 42 w 550"/>
                <a:gd name="T9" fmla="*/ 193 h 363"/>
                <a:gd name="T10" fmla="*/ 51 w 550"/>
                <a:gd name="T11" fmla="*/ 190 h 363"/>
                <a:gd name="T12" fmla="*/ 61 w 550"/>
                <a:gd name="T13" fmla="*/ 188 h 363"/>
                <a:gd name="T14" fmla="*/ 72 w 550"/>
                <a:gd name="T15" fmla="*/ 184 h 363"/>
                <a:gd name="T16" fmla="*/ 84 w 550"/>
                <a:gd name="T17" fmla="*/ 182 h 363"/>
                <a:gd name="T18" fmla="*/ 95 w 550"/>
                <a:gd name="T19" fmla="*/ 176 h 363"/>
                <a:gd name="T20" fmla="*/ 107 w 550"/>
                <a:gd name="T21" fmla="*/ 173 h 363"/>
                <a:gd name="T22" fmla="*/ 118 w 550"/>
                <a:gd name="T23" fmla="*/ 169 h 363"/>
                <a:gd name="T24" fmla="*/ 131 w 550"/>
                <a:gd name="T25" fmla="*/ 165 h 363"/>
                <a:gd name="T26" fmla="*/ 150 w 550"/>
                <a:gd name="T27" fmla="*/ 152 h 363"/>
                <a:gd name="T28" fmla="*/ 169 w 550"/>
                <a:gd name="T29" fmla="*/ 136 h 363"/>
                <a:gd name="T30" fmla="*/ 185 w 550"/>
                <a:gd name="T31" fmla="*/ 119 h 363"/>
                <a:gd name="T32" fmla="*/ 196 w 550"/>
                <a:gd name="T33" fmla="*/ 102 h 363"/>
                <a:gd name="T34" fmla="*/ 198 w 550"/>
                <a:gd name="T35" fmla="*/ 91 h 363"/>
                <a:gd name="T36" fmla="*/ 200 w 550"/>
                <a:gd name="T37" fmla="*/ 79 h 363"/>
                <a:gd name="T38" fmla="*/ 200 w 550"/>
                <a:gd name="T39" fmla="*/ 68 h 363"/>
                <a:gd name="T40" fmla="*/ 200 w 550"/>
                <a:gd name="T41" fmla="*/ 57 h 363"/>
                <a:gd name="T42" fmla="*/ 194 w 550"/>
                <a:gd name="T43" fmla="*/ 41 h 363"/>
                <a:gd name="T44" fmla="*/ 190 w 550"/>
                <a:gd name="T45" fmla="*/ 28 h 363"/>
                <a:gd name="T46" fmla="*/ 183 w 550"/>
                <a:gd name="T47" fmla="*/ 13 h 363"/>
                <a:gd name="T48" fmla="*/ 175 w 550"/>
                <a:gd name="T49" fmla="*/ 0 h 363"/>
                <a:gd name="T50" fmla="*/ 489 w 550"/>
                <a:gd name="T51" fmla="*/ 104 h 363"/>
                <a:gd name="T52" fmla="*/ 550 w 550"/>
                <a:gd name="T53" fmla="*/ 363 h 363"/>
                <a:gd name="T54" fmla="*/ 0 w 550"/>
                <a:gd name="T55" fmla="*/ 203 h 363"/>
                <a:gd name="T56" fmla="*/ 0 w 550"/>
                <a:gd name="T57" fmla="*/ 203 h 3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550" h="363">
                  <a:moveTo>
                    <a:pt x="0" y="203"/>
                  </a:moveTo>
                  <a:lnTo>
                    <a:pt x="2" y="201"/>
                  </a:lnTo>
                  <a:lnTo>
                    <a:pt x="12" y="199"/>
                  </a:lnTo>
                  <a:lnTo>
                    <a:pt x="23" y="195"/>
                  </a:lnTo>
                  <a:lnTo>
                    <a:pt x="42" y="193"/>
                  </a:lnTo>
                  <a:lnTo>
                    <a:pt x="51" y="190"/>
                  </a:lnTo>
                  <a:lnTo>
                    <a:pt x="61" y="188"/>
                  </a:lnTo>
                  <a:lnTo>
                    <a:pt x="72" y="184"/>
                  </a:lnTo>
                  <a:lnTo>
                    <a:pt x="84" y="182"/>
                  </a:lnTo>
                  <a:lnTo>
                    <a:pt x="95" y="176"/>
                  </a:lnTo>
                  <a:lnTo>
                    <a:pt x="107" y="173"/>
                  </a:lnTo>
                  <a:lnTo>
                    <a:pt x="118" y="169"/>
                  </a:lnTo>
                  <a:lnTo>
                    <a:pt x="131" y="165"/>
                  </a:lnTo>
                  <a:lnTo>
                    <a:pt x="150" y="152"/>
                  </a:lnTo>
                  <a:lnTo>
                    <a:pt x="169" y="136"/>
                  </a:lnTo>
                  <a:lnTo>
                    <a:pt x="185" y="119"/>
                  </a:lnTo>
                  <a:lnTo>
                    <a:pt x="196" y="102"/>
                  </a:lnTo>
                  <a:lnTo>
                    <a:pt x="198" y="91"/>
                  </a:lnTo>
                  <a:lnTo>
                    <a:pt x="200" y="79"/>
                  </a:lnTo>
                  <a:lnTo>
                    <a:pt x="200" y="68"/>
                  </a:lnTo>
                  <a:lnTo>
                    <a:pt x="200" y="57"/>
                  </a:lnTo>
                  <a:lnTo>
                    <a:pt x="194" y="41"/>
                  </a:lnTo>
                  <a:lnTo>
                    <a:pt x="190" y="28"/>
                  </a:lnTo>
                  <a:lnTo>
                    <a:pt x="183" y="13"/>
                  </a:lnTo>
                  <a:lnTo>
                    <a:pt x="175" y="0"/>
                  </a:lnTo>
                  <a:lnTo>
                    <a:pt x="489" y="104"/>
                  </a:lnTo>
                  <a:lnTo>
                    <a:pt x="550" y="363"/>
                  </a:lnTo>
                  <a:lnTo>
                    <a:pt x="0" y="203"/>
                  </a:lnTo>
                  <a:lnTo>
                    <a:pt x="0" y="203"/>
                  </a:lnTo>
                  <a:close/>
                </a:path>
              </a:pathLst>
            </a:custGeom>
            <a:solidFill>
              <a:srgbClr val="2E4599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23" name="Freeform 25"/>
            <p:cNvSpPr>
              <a:spLocks/>
            </p:cNvSpPr>
            <p:nvPr/>
          </p:nvSpPr>
          <p:spPr bwMode="auto">
            <a:xfrm>
              <a:off x="3113" y="3464"/>
              <a:ext cx="70" cy="93"/>
            </a:xfrm>
            <a:custGeom>
              <a:avLst/>
              <a:gdLst>
                <a:gd name="T0" fmla="*/ 59 w 138"/>
                <a:gd name="T1" fmla="*/ 186 h 186"/>
                <a:gd name="T2" fmla="*/ 72 w 138"/>
                <a:gd name="T3" fmla="*/ 184 h 186"/>
                <a:gd name="T4" fmla="*/ 85 w 138"/>
                <a:gd name="T5" fmla="*/ 180 h 186"/>
                <a:gd name="T6" fmla="*/ 97 w 138"/>
                <a:gd name="T7" fmla="*/ 173 h 186"/>
                <a:gd name="T8" fmla="*/ 110 w 138"/>
                <a:gd name="T9" fmla="*/ 163 h 186"/>
                <a:gd name="T10" fmla="*/ 119 w 138"/>
                <a:gd name="T11" fmla="*/ 150 h 186"/>
                <a:gd name="T12" fmla="*/ 127 w 138"/>
                <a:gd name="T13" fmla="*/ 135 h 186"/>
                <a:gd name="T14" fmla="*/ 133 w 138"/>
                <a:gd name="T15" fmla="*/ 117 h 186"/>
                <a:gd name="T16" fmla="*/ 138 w 138"/>
                <a:gd name="T17" fmla="*/ 102 h 186"/>
                <a:gd name="T18" fmla="*/ 138 w 138"/>
                <a:gd name="T19" fmla="*/ 81 h 186"/>
                <a:gd name="T20" fmla="*/ 137 w 138"/>
                <a:gd name="T21" fmla="*/ 64 h 186"/>
                <a:gd name="T22" fmla="*/ 131 w 138"/>
                <a:gd name="T23" fmla="*/ 47 h 186"/>
                <a:gd name="T24" fmla="*/ 127 w 138"/>
                <a:gd name="T25" fmla="*/ 34 h 186"/>
                <a:gd name="T26" fmla="*/ 116 w 138"/>
                <a:gd name="T27" fmla="*/ 21 h 186"/>
                <a:gd name="T28" fmla="*/ 106 w 138"/>
                <a:gd name="T29" fmla="*/ 11 h 186"/>
                <a:gd name="T30" fmla="*/ 93 w 138"/>
                <a:gd name="T31" fmla="*/ 3 h 186"/>
                <a:gd name="T32" fmla="*/ 81 w 138"/>
                <a:gd name="T33" fmla="*/ 2 h 186"/>
                <a:gd name="T34" fmla="*/ 66 w 138"/>
                <a:gd name="T35" fmla="*/ 0 h 186"/>
                <a:gd name="T36" fmla="*/ 53 w 138"/>
                <a:gd name="T37" fmla="*/ 3 h 186"/>
                <a:gd name="T38" fmla="*/ 40 w 138"/>
                <a:gd name="T39" fmla="*/ 9 h 186"/>
                <a:gd name="T40" fmla="*/ 30 w 138"/>
                <a:gd name="T41" fmla="*/ 21 h 186"/>
                <a:gd name="T42" fmla="*/ 19 w 138"/>
                <a:gd name="T43" fmla="*/ 32 h 186"/>
                <a:gd name="T44" fmla="*/ 11 w 138"/>
                <a:gd name="T45" fmla="*/ 47 h 186"/>
                <a:gd name="T46" fmla="*/ 3 w 138"/>
                <a:gd name="T47" fmla="*/ 64 h 186"/>
                <a:gd name="T48" fmla="*/ 2 w 138"/>
                <a:gd name="T49" fmla="*/ 85 h 186"/>
                <a:gd name="T50" fmla="*/ 0 w 138"/>
                <a:gd name="T51" fmla="*/ 102 h 186"/>
                <a:gd name="T52" fmla="*/ 2 w 138"/>
                <a:gd name="T53" fmla="*/ 121 h 186"/>
                <a:gd name="T54" fmla="*/ 5 w 138"/>
                <a:gd name="T55" fmla="*/ 136 h 186"/>
                <a:gd name="T56" fmla="*/ 13 w 138"/>
                <a:gd name="T57" fmla="*/ 152 h 186"/>
                <a:gd name="T58" fmla="*/ 21 w 138"/>
                <a:gd name="T59" fmla="*/ 163 h 186"/>
                <a:gd name="T60" fmla="*/ 32 w 138"/>
                <a:gd name="T61" fmla="*/ 174 h 186"/>
                <a:gd name="T62" fmla="*/ 43 w 138"/>
                <a:gd name="T63" fmla="*/ 180 h 186"/>
                <a:gd name="T64" fmla="*/ 59 w 138"/>
                <a:gd name="T65" fmla="*/ 186 h 186"/>
                <a:gd name="T66" fmla="*/ 59 w 138"/>
                <a:gd name="T67" fmla="*/ 186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38" h="186">
                  <a:moveTo>
                    <a:pt x="59" y="186"/>
                  </a:moveTo>
                  <a:lnTo>
                    <a:pt x="72" y="184"/>
                  </a:lnTo>
                  <a:lnTo>
                    <a:pt x="85" y="180"/>
                  </a:lnTo>
                  <a:lnTo>
                    <a:pt x="97" y="173"/>
                  </a:lnTo>
                  <a:lnTo>
                    <a:pt x="110" y="163"/>
                  </a:lnTo>
                  <a:lnTo>
                    <a:pt x="119" y="150"/>
                  </a:lnTo>
                  <a:lnTo>
                    <a:pt x="127" y="135"/>
                  </a:lnTo>
                  <a:lnTo>
                    <a:pt x="133" y="117"/>
                  </a:lnTo>
                  <a:lnTo>
                    <a:pt x="138" y="102"/>
                  </a:lnTo>
                  <a:lnTo>
                    <a:pt x="138" y="81"/>
                  </a:lnTo>
                  <a:lnTo>
                    <a:pt x="137" y="64"/>
                  </a:lnTo>
                  <a:lnTo>
                    <a:pt x="131" y="47"/>
                  </a:lnTo>
                  <a:lnTo>
                    <a:pt x="127" y="34"/>
                  </a:lnTo>
                  <a:lnTo>
                    <a:pt x="116" y="21"/>
                  </a:lnTo>
                  <a:lnTo>
                    <a:pt x="106" y="11"/>
                  </a:lnTo>
                  <a:lnTo>
                    <a:pt x="93" y="3"/>
                  </a:lnTo>
                  <a:lnTo>
                    <a:pt x="81" y="2"/>
                  </a:lnTo>
                  <a:lnTo>
                    <a:pt x="66" y="0"/>
                  </a:lnTo>
                  <a:lnTo>
                    <a:pt x="53" y="3"/>
                  </a:lnTo>
                  <a:lnTo>
                    <a:pt x="40" y="9"/>
                  </a:lnTo>
                  <a:lnTo>
                    <a:pt x="30" y="21"/>
                  </a:lnTo>
                  <a:lnTo>
                    <a:pt x="19" y="32"/>
                  </a:lnTo>
                  <a:lnTo>
                    <a:pt x="11" y="47"/>
                  </a:lnTo>
                  <a:lnTo>
                    <a:pt x="3" y="64"/>
                  </a:lnTo>
                  <a:lnTo>
                    <a:pt x="2" y="85"/>
                  </a:lnTo>
                  <a:lnTo>
                    <a:pt x="0" y="102"/>
                  </a:lnTo>
                  <a:lnTo>
                    <a:pt x="2" y="121"/>
                  </a:lnTo>
                  <a:lnTo>
                    <a:pt x="5" y="136"/>
                  </a:lnTo>
                  <a:lnTo>
                    <a:pt x="13" y="152"/>
                  </a:lnTo>
                  <a:lnTo>
                    <a:pt x="21" y="163"/>
                  </a:lnTo>
                  <a:lnTo>
                    <a:pt x="32" y="174"/>
                  </a:lnTo>
                  <a:lnTo>
                    <a:pt x="43" y="180"/>
                  </a:lnTo>
                  <a:lnTo>
                    <a:pt x="59" y="186"/>
                  </a:lnTo>
                  <a:lnTo>
                    <a:pt x="59" y="186"/>
                  </a:lnTo>
                  <a:close/>
                </a:path>
              </a:pathLst>
            </a:custGeom>
            <a:solidFill>
              <a:srgbClr val="8FCCF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24" name="Freeform 26"/>
            <p:cNvSpPr>
              <a:spLocks/>
            </p:cNvSpPr>
            <p:nvPr/>
          </p:nvSpPr>
          <p:spPr bwMode="auto">
            <a:xfrm>
              <a:off x="2821" y="3585"/>
              <a:ext cx="53" cy="75"/>
            </a:xfrm>
            <a:custGeom>
              <a:avLst/>
              <a:gdLst>
                <a:gd name="T0" fmla="*/ 53 w 107"/>
                <a:gd name="T1" fmla="*/ 148 h 148"/>
                <a:gd name="T2" fmla="*/ 72 w 107"/>
                <a:gd name="T3" fmla="*/ 141 h 148"/>
                <a:gd name="T4" fmla="*/ 89 w 107"/>
                <a:gd name="T5" fmla="*/ 125 h 148"/>
                <a:gd name="T6" fmla="*/ 95 w 107"/>
                <a:gd name="T7" fmla="*/ 114 h 148"/>
                <a:gd name="T8" fmla="*/ 101 w 107"/>
                <a:gd name="T9" fmla="*/ 103 h 148"/>
                <a:gd name="T10" fmla="*/ 105 w 107"/>
                <a:gd name="T11" fmla="*/ 87 h 148"/>
                <a:gd name="T12" fmla="*/ 107 w 107"/>
                <a:gd name="T13" fmla="*/ 74 h 148"/>
                <a:gd name="T14" fmla="*/ 105 w 107"/>
                <a:gd name="T15" fmla="*/ 57 h 148"/>
                <a:gd name="T16" fmla="*/ 101 w 107"/>
                <a:gd name="T17" fmla="*/ 44 h 148"/>
                <a:gd name="T18" fmla="*/ 95 w 107"/>
                <a:gd name="T19" fmla="*/ 30 h 148"/>
                <a:gd name="T20" fmla="*/ 89 w 107"/>
                <a:gd name="T21" fmla="*/ 21 h 148"/>
                <a:gd name="T22" fmla="*/ 72 w 107"/>
                <a:gd name="T23" fmla="*/ 4 h 148"/>
                <a:gd name="T24" fmla="*/ 53 w 107"/>
                <a:gd name="T25" fmla="*/ 0 h 148"/>
                <a:gd name="T26" fmla="*/ 42 w 107"/>
                <a:gd name="T27" fmla="*/ 0 h 148"/>
                <a:gd name="T28" fmla="*/ 30 w 107"/>
                <a:gd name="T29" fmla="*/ 4 h 148"/>
                <a:gd name="T30" fmla="*/ 21 w 107"/>
                <a:gd name="T31" fmla="*/ 9 h 148"/>
                <a:gd name="T32" fmla="*/ 15 w 107"/>
                <a:gd name="T33" fmla="*/ 21 h 148"/>
                <a:gd name="T34" fmla="*/ 8 w 107"/>
                <a:gd name="T35" fmla="*/ 30 h 148"/>
                <a:gd name="T36" fmla="*/ 4 w 107"/>
                <a:gd name="T37" fmla="*/ 44 h 148"/>
                <a:gd name="T38" fmla="*/ 0 w 107"/>
                <a:gd name="T39" fmla="*/ 57 h 148"/>
                <a:gd name="T40" fmla="*/ 0 w 107"/>
                <a:gd name="T41" fmla="*/ 74 h 148"/>
                <a:gd name="T42" fmla="*/ 0 w 107"/>
                <a:gd name="T43" fmla="*/ 87 h 148"/>
                <a:gd name="T44" fmla="*/ 4 w 107"/>
                <a:gd name="T45" fmla="*/ 103 h 148"/>
                <a:gd name="T46" fmla="*/ 8 w 107"/>
                <a:gd name="T47" fmla="*/ 114 h 148"/>
                <a:gd name="T48" fmla="*/ 15 w 107"/>
                <a:gd name="T49" fmla="*/ 125 h 148"/>
                <a:gd name="T50" fmla="*/ 21 w 107"/>
                <a:gd name="T51" fmla="*/ 133 h 148"/>
                <a:gd name="T52" fmla="*/ 30 w 107"/>
                <a:gd name="T53" fmla="*/ 141 h 148"/>
                <a:gd name="T54" fmla="*/ 42 w 107"/>
                <a:gd name="T55" fmla="*/ 144 h 148"/>
                <a:gd name="T56" fmla="*/ 53 w 107"/>
                <a:gd name="T57" fmla="*/ 148 h 148"/>
                <a:gd name="T58" fmla="*/ 53 w 107"/>
                <a:gd name="T59" fmla="*/ 148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07" h="148">
                  <a:moveTo>
                    <a:pt x="53" y="148"/>
                  </a:moveTo>
                  <a:lnTo>
                    <a:pt x="72" y="141"/>
                  </a:lnTo>
                  <a:lnTo>
                    <a:pt x="89" y="125"/>
                  </a:lnTo>
                  <a:lnTo>
                    <a:pt x="95" y="114"/>
                  </a:lnTo>
                  <a:lnTo>
                    <a:pt x="101" y="103"/>
                  </a:lnTo>
                  <a:lnTo>
                    <a:pt x="105" y="87"/>
                  </a:lnTo>
                  <a:lnTo>
                    <a:pt x="107" y="74"/>
                  </a:lnTo>
                  <a:lnTo>
                    <a:pt x="105" y="57"/>
                  </a:lnTo>
                  <a:lnTo>
                    <a:pt x="101" y="44"/>
                  </a:lnTo>
                  <a:lnTo>
                    <a:pt x="95" y="30"/>
                  </a:lnTo>
                  <a:lnTo>
                    <a:pt x="89" y="21"/>
                  </a:lnTo>
                  <a:lnTo>
                    <a:pt x="72" y="4"/>
                  </a:lnTo>
                  <a:lnTo>
                    <a:pt x="53" y="0"/>
                  </a:lnTo>
                  <a:lnTo>
                    <a:pt x="42" y="0"/>
                  </a:lnTo>
                  <a:lnTo>
                    <a:pt x="30" y="4"/>
                  </a:lnTo>
                  <a:lnTo>
                    <a:pt x="21" y="9"/>
                  </a:lnTo>
                  <a:lnTo>
                    <a:pt x="15" y="21"/>
                  </a:lnTo>
                  <a:lnTo>
                    <a:pt x="8" y="30"/>
                  </a:lnTo>
                  <a:lnTo>
                    <a:pt x="4" y="44"/>
                  </a:lnTo>
                  <a:lnTo>
                    <a:pt x="0" y="57"/>
                  </a:lnTo>
                  <a:lnTo>
                    <a:pt x="0" y="74"/>
                  </a:lnTo>
                  <a:lnTo>
                    <a:pt x="0" y="87"/>
                  </a:lnTo>
                  <a:lnTo>
                    <a:pt x="4" y="103"/>
                  </a:lnTo>
                  <a:lnTo>
                    <a:pt x="8" y="114"/>
                  </a:lnTo>
                  <a:lnTo>
                    <a:pt x="15" y="125"/>
                  </a:lnTo>
                  <a:lnTo>
                    <a:pt x="21" y="133"/>
                  </a:lnTo>
                  <a:lnTo>
                    <a:pt x="30" y="141"/>
                  </a:lnTo>
                  <a:lnTo>
                    <a:pt x="42" y="144"/>
                  </a:lnTo>
                  <a:lnTo>
                    <a:pt x="53" y="148"/>
                  </a:lnTo>
                  <a:lnTo>
                    <a:pt x="53" y="148"/>
                  </a:lnTo>
                  <a:close/>
                </a:path>
              </a:pathLst>
            </a:custGeom>
            <a:solidFill>
              <a:srgbClr val="A33DA3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25" name="Freeform 27"/>
            <p:cNvSpPr>
              <a:spLocks/>
            </p:cNvSpPr>
            <p:nvPr/>
          </p:nvSpPr>
          <p:spPr bwMode="auto">
            <a:xfrm>
              <a:off x="2892" y="3599"/>
              <a:ext cx="53" cy="74"/>
            </a:xfrm>
            <a:custGeom>
              <a:avLst/>
              <a:gdLst>
                <a:gd name="T0" fmla="*/ 53 w 106"/>
                <a:gd name="T1" fmla="*/ 149 h 149"/>
                <a:gd name="T2" fmla="*/ 72 w 106"/>
                <a:gd name="T3" fmla="*/ 141 h 149"/>
                <a:gd name="T4" fmla="*/ 89 w 106"/>
                <a:gd name="T5" fmla="*/ 126 h 149"/>
                <a:gd name="T6" fmla="*/ 95 w 106"/>
                <a:gd name="T7" fmla="*/ 113 h 149"/>
                <a:gd name="T8" fmla="*/ 100 w 106"/>
                <a:gd name="T9" fmla="*/ 101 h 149"/>
                <a:gd name="T10" fmla="*/ 104 w 106"/>
                <a:gd name="T11" fmla="*/ 88 h 149"/>
                <a:gd name="T12" fmla="*/ 106 w 106"/>
                <a:gd name="T13" fmla="*/ 75 h 149"/>
                <a:gd name="T14" fmla="*/ 104 w 106"/>
                <a:gd name="T15" fmla="*/ 58 h 149"/>
                <a:gd name="T16" fmla="*/ 100 w 106"/>
                <a:gd name="T17" fmla="*/ 44 h 149"/>
                <a:gd name="T18" fmla="*/ 95 w 106"/>
                <a:gd name="T19" fmla="*/ 31 h 149"/>
                <a:gd name="T20" fmla="*/ 89 w 106"/>
                <a:gd name="T21" fmla="*/ 21 h 149"/>
                <a:gd name="T22" fmla="*/ 72 w 106"/>
                <a:gd name="T23" fmla="*/ 4 h 149"/>
                <a:gd name="T24" fmla="*/ 53 w 106"/>
                <a:gd name="T25" fmla="*/ 0 h 149"/>
                <a:gd name="T26" fmla="*/ 41 w 106"/>
                <a:gd name="T27" fmla="*/ 0 h 149"/>
                <a:gd name="T28" fmla="*/ 30 w 106"/>
                <a:gd name="T29" fmla="*/ 4 h 149"/>
                <a:gd name="T30" fmla="*/ 21 w 106"/>
                <a:gd name="T31" fmla="*/ 10 h 149"/>
                <a:gd name="T32" fmla="*/ 15 w 106"/>
                <a:gd name="T33" fmla="*/ 21 h 149"/>
                <a:gd name="T34" fmla="*/ 7 w 106"/>
                <a:gd name="T35" fmla="*/ 31 h 149"/>
                <a:gd name="T36" fmla="*/ 3 w 106"/>
                <a:gd name="T37" fmla="*/ 44 h 149"/>
                <a:gd name="T38" fmla="*/ 0 w 106"/>
                <a:gd name="T39" fmla="*/ 58 h 149"/>
                <a:gd name="T40" fmla="*/ 0 w 106"/>
                <a:gd name="T41" fmla="*/ 75 h 149"/>
                <a:gd name="T42" fmla="*/ 0 w 106"/>
                <a:gd name="T43" fmla="*/ 88 h 149"/>
                <a:gd name="T44" fmla="*/ 3 w 106"/>
                <a:gd name="T45" fmla="*/ 101 h 149"/>
                <a:gd name="T46" fmla="*/ 7 w 106"/>
                <a:gd name="T47" fmla="*/ 113 h 149"/>
                <a:gd name="T48" fmla="*/ 15 w 106"/>
                <a:gd name="T49" fmla="*/ 126 h 149"/>
                <a:gd name="T50" fmla="*/ 21 w 106"/>
                <a:gd name="T51" fmla="*/ 134 h 149"/>
                <a:gd name="T52" fmla="*/ 30 w 106"/>
                <a:gd name="T53" fmla="*/ 141 h 149"/>
                <a:gd name="T54" fmla="*/ 41 w 106"/>
                <a:gd name="T55" fmla="*/ 145 h 149"/>
                <a:gd name="T56" fmla="*/ 53 w 106"/>
                <a:gd name="T57" fmla="*/ 149 h 149"/>
                <a:gd name="T58" fmla="*/ 53 w 106"/>
                <a:gd name="T59" fmla="*/ 149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06" h="149">
                  <a:moveTo>
                    <a:pt x="53" y="149"/>
                  </a:moveTo>
                  <a:lnTo>
                    <a:pt x="72" y="141"/>
                  </a:lnTo>
                  <a:lnTo>
                    <a:pt x="89" y="126"/>
                  </a:lnTo>
                  <a:lnTo>
                    <a:pt x="95" y="113"/>
                  </a:lnTo>
                  <a:lnTo>
                    <a:pt x="100" y="101"/>
                  </a:lnTo>
                  <a:lnTo>
                    <a:pt x="104" y="88"/>
                  </a:lnTo>
                  <a:lnTo>
                    <a:pt x="106" y="75"/>
                  </a:lnTo>
                  <a:lnTo>
                    <a:pt x="104" y="58"/>
                  </a:lnTo>
                  <a:lnTo>
                    <a:pt x="100" y="44"/>
                  </a:lnTo>
                  <a:lnTo>
                    <a:pt x="95" y="31"/>
                  </a:lnTo>
                  <a:lnTo>
                    <a:pt x="89" y="21"/>
                  </a:lnTo>
                  <a:lnTo>
                    <a:pt x="72" y="4"/>
                  </a:lnTo>
                  <a:lnTo>
                    <a:pt x="53" y="0"/>
                  </a:lnTo>
                  <a:lnTo>
                    <a:pt x="41" y="0"/>
                  </a:lnTo>
                  <a:lnTo>
                    <a:pt x="30" y="4"/>
                  </a:lnTo>
                  <a:lnTo>
                    <a:pt x="21" y="10"/>
                  </a:lnTo>
                  <a:lnTo>
                    <a:pt x="15" y="21"/>
                  </a:lnTo>
                  <a:lnTo>
                    <a:pt x="7" y="31"/>
                  </a:lnTo>
                  <a:lnTo>
                    <a:pt x="3" y="44"/>
                  </a:lnTo>
                  <a:lnTo>
                    <a:pt x="0" y="58"/>
                  </a:lnTo>
                  <a:lnTo>
                    <a:pt x="0" y="75"/>
                  </a:lnTo>
                  <a:lnTo>
                    <a:pt x="0" y="88"/>
                  </a:lnTo>
                  <a:lnTo>
                    <a:pt x="3" y="101"/>
                  </a:lnTo>
                  <a:lnTo>
                    <a:pt x="7" y="113"/>
                  </a:lnTo>
                  <a:lnTo>
                    <a:pt x="15" y="126"/>
                  </a:lnTo>
                  <a:lnTo>
                    <a:pt x="21" y="134"/>
                  </a:lnTo>
                  <a:lnTo>
                    <a:pt x="30" y="141"/>
                  </a:lnTo>
                  <a:lnTo>
                    <a:pt x="41" y="145"/>
                  </a:lnTo>
                  <a:lnTo>
                    <a:pt x="53" y="149"/>
                  </a:lnTo>
                  <a:lnTo>
                    <a:pt x="53" y="149"/>
                  </a:lnTo>
                  <a:close/>
                </a:path>
              </a:pathLst>
            </a:custGeom>
            <a:solidFill>
              <a:srgbClr val="A33DA3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</p:grpSp>
      <p:sp>
        <p:nvSpPr>
          <p:cNvPr id="26" name="Freeform 28"/>
          <p:cNvSpPr>
            <a:spLocks/>
          </p:cNvSpPr>
          <p:nvPr/>
        </p:nvSpPr>
        <p:spPr bwMode="auto">
          <a:xfrm>
            <a:off x="6084267" y="5150197"/>
            <a:ext cx="144463" cy="215900"/>
          </a:xfrm>
          <a:custGeom>
            <a:avLst/>
            <a:gdLst>
              <a:gd name="T0" fmla="*/ 136 w 136"/>
              <a:gd name="T1" fmla="*/ 0 h 181"/>
              <a:gd name="T2" fmla="*/ 90 w 136"/>
              <a:gd name="T3" fmla="*/ 136 h 181"/>
              <a:gd name="T4" fmla="*/ 0 w 136"/>
              <a:gd name="T5" fmla="*/ 181 h 1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36" h="181">
                <a:moveTo>
                  <a:pt x="136" y="0"/>
                </a:moveTo>
                <a:cubicBezTo>
                  <a:pt x="124" y="53"/>
                  <a:pt x="113" y="106"/>
                  <a:pt x="90" y="136"/>
                </a:cubicBezTo>
                <a:cubicBezTo>
                  <a:pt x="67" y="166"/>
                  <a:pt x="33" y="173"/>
                  <a:pt x="0" y="181"/>
                </a:cubicBezTo>
              </a:path>
            </a:pathLst>
          </a:custGeom>
          <a:noFill/>
          <a:ln w="9525">
            <a:solidFill>
              <a:schemeClr val="tx1"/>
            </a:solidFill>
            <a:round/>
            <a:headEnd type="triangl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27" name="Freeform 29"/>
          <p:cNvSpPr>
            <a:spLocks/>
          </p:cNvSpPr>
          <p:nvPr/>
        </p:nvSpPr>
        <p:spPr bwMode="auto">
          <a:xfrm>
            <a:off x="6574805" y="4358035"/>
            <a:ext cx="85725" cy="215900"/>
          </a:xfrm>
          <a:custGeom>
            <a:avLst/>
            <a:gdLst>
              <a:gd name="T0" fmla="*/ 0 w 54"/>
              <a:gd name="T1" fmla="*/ 136 h 136"/>
              <a:gd name="T2" fmla="*/ 46 w 54"/>
              <a:gd name="T3" fmla="*/ 91 h 136"/>
              <a:gd name="T4" fmla="*/ 46 w 54"/>
              <a:gd name="T5" fmla="*/ 0 h 1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54" h="136">
                <a:moveTo>
                  <a:pt x="0" y="136"/>
                </a:moveTo>
                <a:cubicBezTo>
                  <a:pt x="19" y="125"/>
                  <a:pt x="38" y="114"/>
                  <a:pt x="46" y="91"/>
                </a:cubicBezTo>
                <a:cubicBezTo>
                  <a:pt x="54" y="68"/>
                  <a:pt x="50" y="34"/>
                  <a:pt x="46" y="0"/>
                </a:cubicBezTo>
              </a:path>
            </a:pathLst>
          </a:custGeom>
          <a:noFill/>
          <a:ln w="9525">
            <a:solidFill>
              <a:schemeClr val="tx1"/>
            </a:solidFill>
            <a:round/>
            <a:headEnd type="triangl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28" name="Freeform 30"/>
          <p:cNvSpPr>
            <a:spLocks/>
          </p:cNvSpPr>
          <p:nvPr/>
        </p:nvSpPr>
        <p:spPr bwMode="auto">
          <a:xfrm rot="19869820">
            <a:off x="6477967" y="4285010"/>
            <a:ext cx="85725" cy="215900"/>
          </a:xfrm>
          <a:custGeom>
            <a:avLst/>
            <a:gdLst>
              <a:gd name="T0" fmla="*/ 0 w 54"/>
              <a:gd name="T1" fmla="*/ 136 h 136"/>
              <a:gd name="T2" fmla="*/ 46 w 54"/>
              <a:gd name="T3" fmla="*/ 91 h 136"/>
              <a:gd name="T4" fmla="*/ 46 w 54"/>
              <a:gd name="T5" fmla="*/ 0 h 1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54" h="136">
                <a:moveTo>
                  <a:pt x="0" y="136"/>
                </a:moveTo>
                <a:cubicBezTo>
                  <a:pt x="19" y="125"/>
                  <a:pt x="38" y="114"/>
                  <a:pt x="46" y="91"/>
                </a:cubicBezTo>
                <a:cubicBezTo>
                  <a:pt x="54" y="68"/>
                  <a:pt x="50" y="34"/>
                  <a:pt x="46" y="0"/>
                </a:cubicBezTo>
              </a:path>
            </a:pathLst>
          </a:custGeom>
          <a:noFill/>
          <a:ln w="9525">
            <a:solidFill>
              <a:schemeClr val="tx1"/>
            </a:solidFill>
            <a:round/>
            <a:headEnd type="triangl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29" name="Freeform 31"/>
          <p:cNvSpPr>
            <a:spLocks/>
          </p:cNvSpPr>
          <p:nvPr/>
        </p:nvSpPr>
        <p:spPr bwMode="auto">
          <a:xfrm rot="1930399">
            <a:off x="5901705" y="5150197"/>
            <a:ext cx="144462" cy="215900"/>
          </a:xfrm>
          <a:custGeom>
            <a:avLst/>
            <a:gdLst>
              <a:gd name="T0" fmla="*/ 136 w 136"/>
              <a:gd name="T1" fmla="*/ 0 h 181"/>
              <a:gd name="T2" fmla="*/ 90 w 136"/>
              <a:gd name="T3" fmla="*/ 136 h 181"/>
              <a:gd name="T4" fmla="*/ 0 w 136"/>
              <a:gd name="T5" fmla="*/ 181 h 1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36" h="181">
                <a:moveTo>
                  <a:pt x="136" y="0"/>
                </a:moveTo>
                <a:cubicBezTo>
                  <a:pt x="124" y="53"/>
                  <a:pt x="113" y="106"/>
                  <a:pt x="90" y="136"/>
                </a:cubicBezTo>
                <a:cubicBezTo>
                  <a:pt x="67" y="166"/>
                  <a:pt x="33" y="173"/>
                  <a:pt x="0" y="181"/>
                </a:cubicBezTo>
              </a:path>
            </a:pathLst>
          </a:custGeom>
          <a:noFill/>
          <a:ln w="9525">
            <a:solidFill>
              <a:schemeClr val="tx1"/>
            </a:solidFill>
            <a:round/>
            <a:headEnd type="triangl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TW" altLang="en-US"/>
          </a:p>
        </p:txBody>
      </p:sp>
      <p:pic>
        <p:nvPicPr>
          <p:cNvPr id="30" name="Picture 35" descr="j033236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9305" y="5005735"/>
            <a:ext cx="1081087" cy="8715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1" name="Line 36"/>
          <p:cNvSpPr>
            <a:spLocks noChangeShapeType="1"/>
          </p:cNvSpPr>
          <p:nvPr/>
        </p:nvSpPr>
        <p:spPr bwMode="auto">
          <a:xfrm flipH="1" flipV="1">
            <a:off x="6587505" y="5005735"/>
            <a:ext cx="431800" cy="865187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32" name="Line 37"/>
          <p:cNvSpPr>
            <a:spLocks noChangeShapeType="1"/>
          </p:cNvSpPr>
          <p:nvPr/>
        </p:nvSpPr>
        <p:spPr bwMode="auto">
          <a:xfrm>
            <a:off x="6658942" y="4797772"/>
            <a:ext cx="1441450" cy="21590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27804779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Derivation of the Heat Equation    (1/3)</a:t>
            </a: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TW" dirty="0"/>
              <a:t>Assume that we have a heated rod:</a:t>
            </a:r>
            <a:br>
              <a:rPr lang="en-US" altLang="zh-TW" dirty="0"/>
            </a:br>
            <a:br>
              <a:rPr lang="en-US" altLang="zh-TW" dirty="0"/>
            </a:br>
            <a:br>
              <a:rPr lang="en-US" altLang="zh-TW" dirty="0"/>
            </a:br>
            <a:br>
              <a:rPr lang="en-US" altLang="zh-TW" dirty="0"/>
            </a:br>
            <a:br>
              <a:rPr lang="en-US" altLang="zh-TW" dirty="0"/>
            </a:br>
            <a:br>
              <a:rPr lang="en-US" altLang="zh-TW" dirty="0"/>
            </a:br>
            <a:r>
              <a:rPr lang="en-US" altLang="zh-TW" i="1" dirty="0">
                <a:latin typeface="Times New Roman" pitchFamily="18" charset="0"/>
              </a:rPr>
              <a:t>u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, </a:t>
            </a:r>
            <a:r>
              <a:rPr lang="en-US" altLang="zh-TW" i="1" dirty="0">
                <a:latin typeface="Times New Roman" pitchFamily="18" charset="0"/>
              </a:rPr>
              <a:t>t</a:t>
            </a:r>
            <a:r>
              <a:rPr lang="en-US" altLang="zh-TW" dirty="0">
                <a:latin typeface="Times New Roman" pitchFamily="18" charset="0"/>
              </a:rPr>
              <a:t>)</a:t>
            </a:r>
            <a:r>
              <a:rPr lang="en-US" altLang="zh-TW" dirty="0"/>
              <a:t> is the temperature of the rod at 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/>
              <a:t> and time </a:t>
            </a:r>
            <a:r>
              <a:rPr lang="en-US" altLang="zh-TW" i="1" dirty="0">
                <a:latin typeface="Times New Roman" pitchFamily="18" charset="0"/>
              </a:rPr>
              <a:t>t</a:t>
            </a:r>
            <a:r>
              <a:rPr lang="en-US" altLang="zh-TW" dirty="0"/>
              <a:t>.</a:t>
            </a:r>
          </a:p>
          <a:p>
            <a:r>
              <a:rPr lang="en-US" altLang="zh-TW" dirty="0"/>
              <a:t>From empirical study of thermodynamics:</a:t>
            </a:r>
          </a:p>
          <a:p>
            <a:pPr lvl="1"/>
            <a:r>
              <a:rPr lang="en-US" altLang="zh-TW" dirty="0"/>
              <a:t>The amount of heat in a element of mass </a:t>
            </a:r>
            <a:r>
              <a:rPr lang="en-US" altLang="zh-TW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TW" dirty="0"/>
              <a:t> and temperature </a:t>
            </a:r>
            <a:r>
              <a:rPr lang="en-US" altLang="zh-TW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u</a:t>
            </a:r>
            <a:r>
              <a:rPr lang="en-US" altLang="zh-TW" dirty="0"/>
              <a:t> is </a:t>
            </a:r>
            <a:r>
              <a:rPr lang="en-US" altLang="zh-TW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Q</a:t>
            </a:r>
            <a:r>
              <a:rPr lang="en-US" altLang="zh-TW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en-US" altLang="zh-TW" i="1" dirty="0">
                <a:latin typeface="Symbol" panose="05050102010706020507" pitchFamily="18" charset="2"/>
                <a:cs typeface="Times New Roman" panose="02020603050405020304" pitchFamily="18" charset="0"/>
              </a:rPr>
              <a:t>g </a:t>
            </a:r>
            <a:r>
              <a:rPr lang="en-US" altLang="zh-TW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mu</a:t>
            </a:r>
            <a:r>
              <a:rPr lang="en-US" altLang="zh-TW" dirty="0"/>
              <a:t>, </a:t>
            </a:r>
            <a:r>
              <a:rPr lang="en-US" altLang="zh-TW" i="1" dirty="0">
                <a:latin typeface="Symbol" panose="05050102010706020507" pitchFamily="18" charset="2"/>
                <a:cs typeface="Times New Roman" panose="02020603050405020304" pitchFamily="18" charset="0"/>
              </a:rPr>
              <a:t>g</a:t>
            </a:r>
            <a:r>
              <a:rPr lang="en-US" altLang="zh-TW" dirty="0"/>
              <a:t> is a constant parameter of the rod.</a:t>
            </a:r>
          </a:p>
          <a:p>
            <a:pPr lvl="1"/>
            <a:r>
              <a:rPr lang="en-US" altLang="zh-TW" dirty="0"/>
              <a:t>The heat flow </a:t>
            </a:r>
            <a:r>
              <a:rPr lang="en-US" altLang="zh-TW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</a:t>
            </a:r>
            <a:r>
              <a:rPr lang="en-US" altLang="zh-TW" i="1" baseline="-25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altLang="zh-TW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–</a:t>
            </a:r>
            <a:r>
              <a:rPr lang="en-US" altLang="zh-TW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KAu</a:t>
            </a:r>
            <a:r>
              <a:rPr lang="en-US" altLang="zh-TW" i="1" baseline="-25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TW" dirty="0"/>
              <a:t> is the flow of heat in the direction of decreasing temperature, </a:t>
            </a:r>
            <a:r>
              <a:rPr lang="en-US" altLang="zh-TW" i="1" dirty="0">
                <a:latin typeface="Times New Roman" pitchFamily="18" charset="0"/>
              </a:rPr>
              <a:t>K</a:t>
            </a:r>
            <a:r>
              <a:rPr lang="en-US" altLang="zh-TW" dirty="0"/>
              <a:t> is a constant parameter of the rod.</a:t>
            </a: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12</a:t>
            </a:fld>
            <a:endParaRPr lang="zh-TW" altLang="en-US" dirty="0"/>
          </a:p>
        </p:txBody>
      </p:sp>
      <p:sp>
        <p:nvSpPr>
          <p:cNvPr id="5" name="Line 8"/>
          <p:cNvSpPr>
            <a:spLocks noChangeShapeType="1"/>
          </p:cNvSpPr>
          <p:nvPr/>
        </p:nvSpPr>
        <p:spPr bwMode="auto">
          <a:xfrm>
            <a:off x="2555776" y="2537271"/>
            <a:ext cx="432048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6" name="AutoShape 6"/>
          <p:cNvSpPr>
            <a:spLocks noChangeArrowheads="1"/>
          </p:cNvSpPr>
          <p:nvPr/>
        </p:nvSpPr>
        <p:spPr bwMode="auto">
          <a:xfrm rot="5400000">
            <a:off x="3648774" y="1561426"/>
            <a:ext cx="422464" cy="1944688"/>
          </a:xfrm>
          <a:prstGeom prst="can">
            <a:avLst>
              <a:gd name="adj" fmla="val 65715"/>
            </a:avLst>
          </a:prstGeom>
          <a:solidFill>
            <a:schemeClr val="bg1">
              <a:lumMod val="85000"/>
            </a:schemeClr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kumimoji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9pPr>
          </a:lstStyle>
          <a:p>
            <a:pPr eaLnBrk="1" hangingPunct="1"/>
            <a:endParaRPr lang="zh-TW" altLang="en-US"/>
          </a:p>
        </p:txBody>
      </p:sp>
      <p:sp>
        <p:nvSpPr>
          <p:cNvPr id="7" name="Line 7"/>
          <p:cNvSpPr>
            <a:spLocks noChangeShapeType="1"/>
          </p:cNvSpPr>
          <p:nvPr/>
        </p:nvSpPr>
        <p:spPr bwMode="auto">
          <a:xfrm>
            <a:off x="4760119" y="2537271"/>
            <a:ext cx="48418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8" name="Freeform 11"/>
          <p:cNvSpPr>
            <a:spLocks/>
          </p:cNvSpPr>
          <p:nvPr/>
        </p:nvSpPr>
        <p:spPr bwMode="auto">
          <a:xfrm>
            <a:off x="4760119" y="2176909"/>
            <a:ext cx="431800" cy="215900"/>
          </a:xfrm>
          <a:custGeom>
            <a:avLst/>
            <a:gdLst>
              <a:gd name="T0" fmla="*/ 0 w 272"/>
              <a:gd name="T1" fmla="*/ 215900 h 136"/>
              <a:gd name="T2" fmla="*/ 144463 w 272"/>
              <a:gd name="T3" fmla="*/ 71438 h 136"/>
              <a:gd name="T4" fmla="*/ 215900 w 272"/>
              <a:gd name="T5" fmla="*/ 144463 h 136"/>
              <a:gd name="T6" fmla="*/ 431800 w 272"/>
              <a:gd name="T7" fmla="*/ 0 h 136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72" h="136">
                <a:moveTo>
                  <a:pt x="0" y="136"/>
                </a:moveTo>
                <a:cubicBezTo>
                  <a:pt x="34" y="94"/>
                  <a:pt x="68" y="52"/>
                  <a:pt x="91" y="45"/>
                </a:cubicBezTo>
                <a:cubicBezTo>
                  <a:pt x="114" y="38"/>
                  <a:pt x="106" y="98"/>
                  <a:pt x="136" y="91"/>
                </a:cubicBezTo>
                <a:cubicBezTo>
                  <a:pt x="166" y="84"/>
                  <a:pt x="219" y="42"/>
                  <a:pt x="272" y="0"/>
                </a:cubicBezTo>
              </a:path>
            </a:pathLst>
          </a:custGeom>
          <a:noFill/>
          <a:ln w="9525">
            <a:solidFill>
              <a:srgbClr val="0000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9" name="Text Box 12"/>
          <p:cNvSpPr txBox="1">
            <a:spLocks noChangeArrowheads="1"/>
          </p:cNvSpPr>
          <p:nvPr/>
        </p:nvSpPr>
        <p:spPr bwMode="auto">
          <a:xfrm>
            <a:off x="5244306" y="1961009"/>
            <a:ext cx="167005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8000" tIns="0" rIns="18000" bIns="0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9pPr>
          </a:lstStyle>
          <a:p>
            <a:pPr eaLnBrk="1" hangingPunct="1"/>
            <a:r>
              <a:rPr lang="en-US" altLang="zh-TW" sz="1600" dirty="0">
                <a:solidFill>
                  <a:srgbClr val="0000FF"/>
                </a:solidFill>
              </a:rPr>
              <a:t>cross section area </a:t>
            </a:r>
            <a:r>
              <a:rPr lang="en-US" altLang="zh-TW" sz="1600" i="1" dirty="0">
                <a:solidFill>
                  <a:srgbClr val="0000FF"/>
                </a:solidFill>
              </a:rPr>
              <a:t>A</a:t>
            </a:r>
          </a:p>
        </p:txBody>
      </p:sp>
      <p:sp>
        <p:nvSpPr>
          <p:cNvPr id="10" name="Text Box 13"/>
          <p:cNvSpPr txBox="1">
            <a:spLocks noChangeArrowheads="1"/>
          </p:cNvSpPr>
          <p:nvPr/>
        </p:nvSpPr>
        <p:spPr bwMode="auto">
          <a:xfrm>
            <a:off x="5292080" y="2362274"/>
            <a:ext cx="136525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8000" tIns="0" rIns="18000" bIns="0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9pPr>
          </a:lstStyle>
          <a:p>
            <a:pPr eaLnBrk="1" hangingPunct="1"/>
            <a:r>
              <a:rPr lang="en-US" altLang="zh-TW" i="1" dirty="0"/>
              <a:t>x</a:t>
            </a:r>
          </a:p>
        </p:txBody>
      </p:sp>
      <p:sp>
        <p:nvSpPr>
          <p:cNvPr id="11" name="Text Box 18"/>
          <p:cNvSpPr txBox="1">
            <a:spLocks noChangeArrowheads="1"/>
          </p:cNvSpPr>
          <p:nvPr/>
        </p:nvSpPr>
        <p:spPr bwMode="auto">
          <a:xfrm>
            <a:off x="2277269" y="3011934"/>
            <a:ext cx="539694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8000" tIns="0" rIns="18000" bIns="0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9pPr>
          </a:lstStyle>
          <a:p>
            <a:pPr eaLnBrk="1" hangingPunct="1"/>
            <a:r>
              <a:rPr lang="en-US" altLang="zh-TW" sz="1600" dirty="0">
                <a:solidFill>
                  <a:srgbClr val="FF0000"/>
                </a:solidFill>
              </a:rPr>
              <a:t>heater</a:t>
            </a:r>
          </a:p>
        </p:txBody>
      </p:sp>
      <p:sp>
        <p:nvSpPr>
          <p:cNvPr id="12" name="Freeform 19"/>
          <p:cNvSpPr>
            <a:spLocks/>
          </p:cNvSpPr>
          <p:nvPr/>
        </p:nvSpPr>
        <p:spPr bwMode="auto">
          <a:xfrm>
            <a:off x="4106069" y="2753171"/>
            <a:ext cx="360362" cy="360363"/>
          </a:xfrm>
          <a:custGeom>
            <a:avLst/>
            <a:gdLst>
              <a:gd name="T0" fmla="*/ 0 w 227"/>
              <a:gd name="T1" fmla="*/ 0 h 227"/>
              <a:gd name="T2" fmla="*/ 73025 w 227"/>
              <a:gd name="T3" fmla="*/ 215900 h 227"/>
              <a:gd name="T4" fmla="*/ 217487 w 227"/>
              <a:gd name="T5" fmla="*/ 144463 h 227"/>
              <a:gd name="T6" fmla="*/ 360362 w 227"/>
              <a:gd name="T7" fmla="*/ 360363 h 227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27" h="227">
                <a:moveTo>
                  <a:pt x="0" y="0"/>
                </a:moveTo>
                <a:cubicBezTo>
                  <a:pt x="11" y="60"/>
                  <a:pt x="23" y="121"/>
                  <a:pt x="46" y="136"/>
                </a:cubicBezTo>
                <a:cubicBezTo>
                  <a:pt x="69" y="151"/>
                  <a:pt x="107" y="76"/>
                  <a:pt x="137" y="91"/>
                </a:cubicBezTo>
                <a:cubicBezTo>
                  <a:pt x="167" y="106"/>
                  <a:pt x="197" y="166"/>
                  <a:pt x="227" y="227"/>
                </a:cubicBezTo>
              </a:path>
            </a:pathLst>
          </a:custGeom>
          <a:noFill/>
          <a:ln w="9525">
            <a:solidFill>
              <a:srgbClr val="0000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13" name="Text Box 20"/>
          <p:cNvSpPr txBox="1">
            <a:spLocks noChangeArrowheads="1"/>
          </p:cNvSpPr>
          <p:nvPr/>
        </p:nvSpPr>
        <p:spPr bwMode="auto">
          <a:xfrm>
            <a:off x="4466431" y="3040509"/>
            <a:ext cx="2809875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8000" tIns="0" rIns="18000" bIns="0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9pPr>
          </a:lstStyle>
          <a:p>
            <a:pPr eaLnBrk="1" hangingPunct="1"/>
            <a:r>
              <a:rPr lang="en-US" altLang="zh-TW" sz="1600">
                <a:solidFill>
                  <a:srgbClr val="0000FF"/>
                </a:solidFill>
              </a:rPr>
              <a:t>insulated shell, like a heat conduit</a:t>
            </a:r>
          </a:p>
        </p:txBody>
      </p:sp>
      <p:grpSp>
        <p:nvGrpSpPr>
          <p:cNvPr id="14" name="Group 36"/>
          <p:cNvGrpSpPr>
            <a:grpSpLocks/>
          </p:cNvGrpSpPr>
          <p:nvPr/>
        </p:nvGrpSpPr>
        <p:grpSpPr bwMode="auto">
          <a:xfrm>
            <a:off x="2882106" y="2824609"/>
            <a:ext cx="298450" cy="360362"/>
            <a:chOff x="605" y="1563"/>
            <a:chExt cx="291" cy="352"/>
          </a:xfrm>
          <a:solidFill>
            <a:srgbClr val="FF0000"/>
          </a:solidFill>
        </p:grpSpPr>
        <p:sp>
          <p:nvSpPr>
            <p:cNvPr id="15" name="Freeform 33"/>
            <p:cNvSpPr>
              <a:spLocks/>
            </p:cNvSpPr>
            <p:nvPr/>
          </p:nvSpPr>
          <p:spPr bwMode="auto">
            <a:xfrm>
              <a:off x="605" y="1563"/>
              <a:ext cx="234" cy="325"/>
            </a:xfrm>
            <a:custGeom>
              <a:avLst/>
              <a:gdLst>
                <a:gd name="T0" fmla="*/ 143 w 234"/>
                <a:gd name="T1" fmla="*/ 7 h 325"/>
                <a:gd name="T2" fmla="*/ 7 w 234"/>
                <a:gd name="T3" fmla="*/ 143 h 325"/>
                <a:gd name="T4" fmla="*/ 188 w 234"/>
                <a:gd name="T5" fmla="*/ 234 h 325"/>
                <a:gd name="T6" fmla="*/ 143 w 234"/>
                <a:gd name="T7" fmla="*/ 325 h 325"/>
                <a:gd name="T8" fmla="*/ 234 w 234"/>
                <a:gd name="T9" fmla="*/ 234 h 325"/>
                <a:gd name="T10" fmla="*/ 143 w 234"/>
                <a:gd name="T11" fmla="*/ 98 h 325"/>
                <a:gd name="T12" fmla="*/ 143 w 234"/>
                <a:gd name="T13" fmla="*/ 7 h 32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34" h="325">
                  <a:moveTo>
                    <a:pt x="143" y="7"/>
                  </a:moveTo>
                  <a:cubicBezTo>
                    <a:pt x="120" y="14"/>
                    <a:pt x="0" y="105"/>
                    <a:pt x="7" y="143"/>
                  </a:cubicBezTo>
                  <a:cubicBezTo>
                    <a:pt x="14" y="181"/>
                    <a:pt x="165" y="204"/>
                    <a:pt x="188" y="234"/>
                  </a:cubicBezTo>
                  <a:cubicBezTo>
                    <a:pt x="211" y="264"/>
                    <a:pt x="135" y="325"/>
                    <a:pt x="143" y="325"/>
                  </a:cubicBezTo>
                  <a:cubicBezTo>
                    <a:pt x="151" y="325"/>
                    <a:pt x="234" y="272"/>
                    <a:pt x="234" y="234"/>
                  </a:cubicBezTo>
                  <a:cubicBezTo>
                    <a:pt x="234" y="196"/>
                    <a:pt x="158" y="136"/>
                    <a:pt x="143" y="98"/>
                  </a:cubicBezTo>
                  <a:cubicBezTo>
                    <a:pt x="128" y="60"/>
                    <a:pt x="166" y="0"/>
                    <a:pt x="143" y="7"/>
                  </a:cubicBezTo>
                  <a:close/>
                </a:path>
              </a:pathLst>
            </a:custGeom>
            <a:grp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TW" altLang="en-US">
                <a:solidFill>
                  <a:srgbClr val="FF0000"/>
                </a:solidFill>
              </a:endParaRPr>
            </a:p>
          </p:txBody>
        </p:sp>
        <p:sp>
          <p:nvSpPr>
            <p:cNvPr id="16" name="Freeform 34"/>
            <p:cNvSpPr>
              <a:spLocks/>
            </p:cNvSpPr>
            <p:nvPr/>
          </p:nvSpPr>
          <p:spPr bwMode="auto">
            <a:xfrm>
              <a:off x="659" y="1765"/>
              <a:ext cx="83" cy="150"/>
            </a:xfrm>
            <a:custGeom>
              <a:avLst/>
              <a:gdLst>
                <a:gd name="T0" fmla="*/ 44 w 83"/>
                <a:gd name="T1" fmla="*/ 27 h 150"/>
                <a:gd name="T2" fmla="*/ 4 w 83"/>
                <a:gd name="T3" fmla="*/ 89 h 150"/>
                <a:gd name="T4" fmla="*/ 69 w 83"/>
                <a:gd name="T5" fmla="*/ 145 h 150"/>
                <a:gd name="T6" fmla="*/ 44 w 83"/>
                <a:gd name="T7" fmla="*/ 121 h 150"/>
                <a:gd name="T8" fmla="*/ 44 w 83"/>
                <a:gd name="T9" fmla="*/ 89 h 150"/>
                <a:gd name="T10" fmla="*/ 83 w 83"/>
                <a:gd name="T11" fmla="*/ 58 h 150"/>
                <a:gd name="T12" fmla="*/ 41 w 83"/>
                <a:gd name="T13" fmla="*/ 5 h 150"/>
                <a:gd name="T14" fmla="*/ 44 w 83"/>
                <a:gd name="T15" fmla="*/ 27 h 15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83" h="150">
                  <a:moveTo>
                    <a:pt x="44" y="27"/>
                  </a:moveTo>
                  <a:cubicBezTo>
                    <a:pt x="37" y="37"/>
                    <a:pt x="0" y="69"/>
                    <a:pt x="4" y="89"/>
                  </a:cubicBezTo>
                  <a:cubicBezTo>
                    <a:pt x="8" y="109"/>
                    <a:pt x="62" y="140"/>
                    <a:pt x="69" y="145"/>
                  </a:cubicBezTo>
                  <a:cubicBezTo>
                    <a:pt x="76" y="150"/>
                    <a:pt x="48" y="130"/>
                    <a:pt x="44" y="121"/>
                  </a:cubicBezTo>
                  <a:cubicBezTo>
                    <a:pt x="40" y="112"/>
                    <a:pt x="37" y="100"/>
                    <a:pt x="44" y="89"/>
                  </a:cubicBezTo>
                  <a:cubicBezTo>
                    <a:pt x="50" y="79"/>
                    <a:pt x="83" y="72"/>
                    <a:pt x="83" y="58"/>
                  </a:cubicBezTo>
                  <a:cubicBezTo>
                    <a:pt x="83" y="44"/>
                    <a:pt x="47" y="10"/>
                    <a:pt x="41" y="5"/>
                  </a:cubicBezTo>
                  <a:cubicBezTo>
                    <a:pt x="35" y="0"/>
                    <a:pt x="44" y="23"/>
                    <a:pt x="44" y="27"/>
                  </a:cubicBezTo>
                  <a:close/>
                </a:path>
              </a:pathLst>
            </a:custGeom>
            <a:grp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TW" altLang="en-US">
                <a:solidFill>
                  <a:srgbClr val="FF0000"/>
                </a:solidFill>
              </a:endParaRPr>
            </a:p>
          </p:txBody>
        </p:sp>
        <p:sp>
          <p:nvSpPr>
            <p:cNvPr id="17" name="Freeform 35"/>
            <p:cNvSpPr>
              <a:spLocks/>
            </p:cNvSpPr>
            <p:nvPr/>
          </p:nvSpPr>
          <p:spPr bwMode="auto">
            <a:xfrm>
              <a:off x="814" y="1683"/>
              <a:ext cx="82" cy="188"/>
            </a:xfrm>
            <a:custGeom>
              <a:avLst/>
              <a:gdLst>
                <a:gd name="T0" fmla="*/ 42 w 82"/>
                <a:gd name="T1" fmla="*/ 50 h 188"/>
                <a:gd name="T2" fmla="*/ 2 w 82"/>
                <a:gd name="T3" fmla="*/ 112 h 188"/>
                <a:gd name="T4" fmla="*/ 53 w 82"/>
                <a:gd name="T5" fmla="*/ 183 h 188"/>
                <a:gd name="T6" fmla="*/ 42 w 82"/>
                <a:gd name="T7" fmla="*/ 144 h 188"/>
                <a:gd name="T8" fmla="*/ 42 w 82"/>
                <a:gd name="T9" fmla="*/ 112 h 188"/>
                <a:gd name="T10" fmla="*/ 81 w 82"/>
                <a:gd name="T11" fmla="*/ 81 h 188"/>
                <a:gd name="T12" fmla="*/ 33 w 82"/>
                <a:gd name="T13" fmla="*/ 5 h 188"/>
                <a:gd name="T14" fmla="*/ 42 w 82"/>
                <a:gd name="T15" fmla="*/ 50 h 18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82" h="188">
                  <a:moveTo>
                    <a:pt x="42" y="50"/>
                  </a:moveTo>
                  <a:cubicBezTo>
                    <a:pt x="35" y="60"/>
                    <a:pt x="0" y="90"/>
                    <a:pt x="2" y="112"/>
                  </a:cubicBezTo>
                  <a:cubicBezTo>
                    <a:pt x="4" y="134"/>
                    <a:pt x="46" y="178"/>
                    <a:pt x="53" y="183"/>
                  </a:cubicBezTo>
                  <a:cubicBezTo>
                    <a:pt x="60" y="188"/>
                    <a:pt x="44" y="156"/>
                    <a:pt x="42" y="144"/>
                  </a:cubicBezTo>
                  <a:cubicBezTo>
                    <a:pt x="40" y="132"/>
                    <a:pt x="35" y="123"/>
                    <a:pt x="42" y="112"/>
                  </a:cubicBezTo>
                  <a:cubicBezTo>
                    <a:pt x="48" y="102"/>
                    <a:pt x="82" y="99"/>
                    <a:pt x="81" y="81"/>
                  </a:cubicBezTo>
                  <a:cubicBezTo>
                    <a:pt x="80" y="63"/>
                    <a:pt x="39" y="10"/>
                    <a:pt x="33" y="5"/>
                  </a:cubicBezTo>
                  <a:cubicBezTo>
                    <a:pt x="27" y="0"/>
                    <a:pt x="40" y="41"/>
                    <a:pt x="42" y="50"/>
                  </a:cubicBezTo>
                  <a:close/>
                </a:path>
              </a:pathLst>
            </a:custGeom>
            <a:grp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TW" altLang="en-US">
                <a:solidFill>
                  <a:srgbClr val="FF0000"/>
                </a:solidFill>
              </a:endParaRPr>
            </a:p>
          </p:txBody>
        </p:sp>
      </p:grpSp>
      <p:sp>
        <p:nvSpPr>
          <p:cNvPr id="18" name="Rectangle 37"/>
          <p:cNvSpPr>
            <a:spLocks noChangeArrowheads="1"/>
          </p:cNvSpPr>
          <p:nvPr/>
        </p:nvSpPr>
        <p:spPr bwMode="auto">
          <a:xfrm>
            <a:off x="2955131" y="3184971"/>
            <a:ext cx="215900" cy="71438"/>
          </a:xfrm>
          <a:prstGeom prst="rect">
            <a:avLst/>
          </a:prstGeom>
          <a:solidFill>
            <a:srgbClr val="80808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kumimoji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9pPr>
          </a:lstStyle>
          <a:p>
            <a:pPr eaLnBrk="1" hangingPunct="1"/>
            <a:endParaRPr lang="zh-TW" altLang="en-US"/>
          </a:p>
        </p:txBody>
      </p:sp>
      <p:sp>
        <p:nvSpPr>
          <p:cNvPr id="19" name="Freeform 9"/>
          <p:cNvSpPr>
            <a:spLocks/>
          </p:cNvSpPr>
          <p:nvPr/>
        </p:nvSpPr>
        <p:spPr bwMode="auto">
          <a:xfrm>
            <a:off x="3001677" y="2321371"/>
            <a:ext cx="88973" cy="431800"/>
          </a:xfrm>
          <a:custGeom>
            <a:avLst/>
            <a:gdLst>
              <a:gd name="T0" fmla="*/ 0 w 56"/>
              <a:gd name="T1" fmla="*/ 0 h 185"/>
              <a:gd name="T2" fmla="*/ 47 w 56"/>
              <a:gd name="T3" fmla="*/ 47 h 185"/>
              <a:gd name="T4" fmla="*/ 50 w 56"/>
              <a:gd name="T5" fmla="*/ 125 h 185"/>
              <a:gd name="T6" fmla="*/ 14 w 56"/>
              <a:gd name="T7" fmla="*/ 185 h 185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56" h="185">
                <a:moveTo>
                  <a:pt x="0" y="0"/>
                </a:moveTo>
                <a:cubicBezTo>
                  <a:pt x="8" y="8"/>
                  <a:pt x="39" y="26"/>
                  <a:pt x="47" y="47"/>
                </a:cubicBezTo>
                <a:cubicBezTo>
                  <a:pt x="55" y="68"/>
                  <a:pt x="56" y="102"/>
                  <a:pt x="50" y="125"/>
                </a:cubicBezTo>
                <a:cubicBezTo>
                  <a:pt x="44" y="148"/>
                  <a:pt x="21" y="173"/>
                  <a:pt x="14" y="185"/>
                </a:cubicBezTo>
              </a:path>
            </a:pathLst>
          </a:custGeom>
          <a:solidFill>
            <a:schemeClr val="bg1">
              <a:lumMod val="85000"/>
            </a:schemeClr>
          </a:solidFill>
          <a:ln w="9525" cap="flat">
            <a:solidFill>
              <a:schemeClr val="tx1"/>
            </a:solidFill>
            <a:prstDash val="dash"/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TW" altLang="en-US"/>
          </a:p>
        </p:txBody>
      </p:sp>
      <p:grpSp>
        <p:nvGrpSpPr>
          <p:cNvPr id="20" name="Group 21"/>
          <p:cNvGrpSpPr>
            <a:grpSpLocks/>
          </p:cNvGrpSpPr>
          <p:nvPr/>
        </p:nvGrpSpPr>
        <p:grpSpPr bwMode="auto">
          <a:xfrm>
            <a:off x="2987824" y="2403921"/>
            <a:ext cx="288925" cy="276225"/>
            <a:chOff x="2517" y="1668"/>
            <a:chExt cx="272" cy="174"/>
          </a:xfrm>
        </p:grpSpPr>
        <p:sp>
          <p:nvSpPr>
            <p:cNvPr id="21" name="Freeform 15"/>
            <p:cNvSpPr>
              <a:spLocks/>
            </p:cNvSpPr>
            <p:nvPr/>
          </p:nvSpPr>
          <p:spPr bwMode="auto">
            <a:xfrm>
              <a:off x="2517" y="1668"/>
              <a:ext cx="272" cy="104"/>
            </a:xfrm>
            <a:custGeom>
              <a:avLst/>
              <a:gdLst>
                <a:gd name="T0" fmla="*/ 0 w 272"/>
                <a:gd name="T1" fmla="*/ 52 h 104"/>
                <a:gd name="T2" fmla="*/ 90 w 272"/>
                <a:gd name="T3" fmla="*/ 7 h 104"/>
                <a:gd name="T4" fmla="*/ 181 w 272"/>
                <a:gd name="T5" fmla="*/ 97 h 104"/>
                <a:gd name="T6" fmla="*/ 272 w 272"/>
                <a:gd name="T7" fmla="*/ 52 h 104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72" h="104">
                  <a:moveTo>
                    <a:pt x="0" y="52"/>
                  </a:moveTo>
                  <a:cubicBezTo>
                    <a:pt x="30" y="26"/>
                    <a:pt x="60" y="0"/>
                    <a:pt x="90" y="7"/>
                  </a:cubicBezTo>
                  <a:cubicBezTo>
                    <a:pt x="120" y="14"/>
                    <a:pt x="151" y="90"/>
                    <a:pt x="181" y="97"/>
                  </a:cubicBezTo>
                  <a:cubicBezTo>
                    <a:pt x="211" y="104"/>
                    <a:pt x="241" y="78"/>
                    <a:pt x="272" y="52"/>
                  </a:cubicBezTo>
                </a:path>
              </a:pathLst>
            </a:custGeom>
            <a:noFill/>
            <a:ln w="9525">
              <a:solidFill>
                <a:srgbClr val="FF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22" name="Freeform 16"/>
            <p:cNvSpPr>
              <a:spLocks/>
            </p:cNvSpPr>
            <p:nvPr/>
          </p:nvSpPr>
          <p:spPr bwMode="auto">
            <a:xfrm>
              <a:off x="2517" y="1708"/>
              <a:ext cx="272" cy="104"/>
            </a:xfrm>
            <a:custGeom>
              <a:avLst/>
              <a:gdLst>
                <a:gd name="T0" fmla="*/ 0 w 272"/>
                <a:gd name="T1" fmla="*/ 52 h 104"/>
                <a:gd name="T2" fmla="*/ 90 w 272"/>
                <a:gd name="T3" fmla="*/ 7 h 104"/>
                <a:gd name="T4" fmla="*/ 181 w 272"/>
                <a:gd name="T5" fmla="*/ 97 h 104"/>
                <a:gd name="T6" fmla="*/ 272 w 272"/>
                <a:gd name="T7" fmla="*/ 52 h 104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72" h="104">
                  <a:moveTo>
                    <a:pt x="0" y="52"/>
                  </a:moveTo>
                  <a:cubicBezTo>
                    <a:pt x="30" y="26"/>
                    <a:pt x="60" y="0"/>
                    <a:pt x="90" y="7"/>
                  </a:cubicBezTo>
                  <a:cubicBezTo>
                    <a:pt x="120" y="14"/>
                    <a:pt x="151" y="90"/>
                    <a:pt x="181" y="97"/>
                  </a:cubicBezTo>
                  <a:cubicBezTo>
                    <a:pt x="211" y="104"/>
                    <a:pt x="241" y="78"/>
                    <a:pt x="272" y="52"/>
                  </a:cubicBezTo>
                </a:path>
              </a:pathLst>
            </a:custGeom>
            <a:noFill/>
            <a:ln w="9525">
              <a:solidFill>
                <a:srgbClr val="FF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23" name="Freeform 17"/>
            <p:cNvSpPr>
              <a:spLocks/>
            </p:cNvSpPr>
            <p:nvPr/>
          </p:nvSpPr>
          <p:spPr bwMode="auto">
            <a:xfrm>
              <a:off x="2517" y="1738"/>
              <a:ext cx="272" cy="104"/>
            </a:xfrm>
            <a:custGeom>
              <a:avLst/>
              <a:gdLst>
                <a:gd name="T0" fmla="*/ 0 w 272"/>
                <a:gd name="T1" fmla="*/ 52 h 104"/>
                <a:gd name="T2" fmla="*/ 90 w 272"/>
                <a:gd name="T3" fmla="*/ 7 h 104"/>
                <a:gd name="T4" fmla="*/ 181 w 272"/>
                <a:gd name="T5" fmla="*/ 97 h 104"/>
                <a:gd name="T6" fmla="*/ 272 w 272"/>
                <a:gd name="T7" fmla="*/ 52 h 104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72" h="104">
                  <a:moveTo>
                    <a:pt x="0" y="52"/>
                  </a:moveTo>
                  <a:cubicBezTo>
                    <a:pt x="30" y="26"/>
                    <a:pt x="60" y="0"/>
                    <a:pt x="90" y="7"/>
                  </a:cubicBezTo>
                  <a:cubicBezTo>
                    <a:pt x="120" y="14"/>
                    <a:pt x="151" y="90"/>
                    <a:pt x="181" y="97"/>
                  </a:cubicBezTo>
                  <a:cubicBezTo>
                    <a:pt x="211" y="104"/>
                    <a:pt x="241" y="78"/>
                    <a:pt x="272" y="52"/>
                  </a:cubicBezTo>
                </a:path>
              </a:pathLst>
            </a:custGeom>
            <a:noFill/>
            <a:ln w="9525">
              <a:solidFill>
                <a:srgbClr val="FF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</p:grpSp>
      <p:grpSp>
        <p:nvGrpSpPr>
          <p:cNvPr id="24" name="Group 22"/>
          <p:cNvGrpSpPr>
            <a:grpSpLocks/>
          </p:cNvGrpSpPr>
          <p:nvPr/>
        </p:nvGrpSpPr>
        <p:grpSpPr bwMode="auto">
          <a:xfrm>
            <a:off x="3419872" y="2392809"/>
            <a:ext cx="288925" cy="276225"/>
            <a:chOff x="2517" y="1668"/>
            <a:chExt cx="272" cy="174"/>
          </a:xfrm>
        </p:grpSpPr>
        <p:sp>
          <p:nvSpPr>
            <p:cNvPr id="25" name="Freeform 23"/>
            <p:cNvSpPr>
              <a:spLocks/>
            </p:cNvSpPr>
            <p:nvPr/>
          </p:nvSpPr>
          <p:spPr bwMode="auto">
            <a:xfrm>
              <a:off x="2517" y="1668"/>
              <a:ext cx="272" cy="104"/>
            </a:xfrm>
            <a:custGeom>
              <a:avLst/>
              <a:gdLst>
                <a:gd name="T0" fmla="*/ 0 w 272"/>
                <a:gd name="T1" fmla="*/ 52 h 104"/>
                <a:gd name="T2" fmla="*/ 90 w 272"/>
                <a:gd name="T3" fmla="*/ 7 h 104"/>
                <a:gd name="T4" fmla="*/ 181 w 272"/>
                <a:gd name="T5" fmla="*/ 97 h 104"/>
                <a:gd name="T6" fmla="*/ 272 w 272"/>
                <a:gd name="T7" fmla="*/ 52 h 104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72" h="104">
                  <a:moveTo>
                    <a:pt x="0" y="52"/>
                  </a:moveTo>
                  <a:cubicBezTo>
                    <a:pt x="30" y="26"/>
                    <a:pt x="60" y="0"/>
                    <a:pt x="90" y="7"/>
                  </a:cubicBezTo>
                  <a:cubicBezTo>
                    <a:pt x="120" y="14"/>
                    <a:pt x="151" y="90"/>
                    <a:pt x="181" y="97"/>
                  </a:cubicBezTo>
                  <a:cubicBezTo>
                    <a:pt x="211" y="104"/>
                    <a:pt x="241" y="78"/>
                    <a:pt x="272" y="52"/>
                  </a:cubicBezTo>
                </a:path>
              </a:pathLst>
            </a:custGeom>
            <a:noFill/>
            <a:ln w="9525">
              <a:solidFill>
                <a:srgbClr val="FF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26" name="Freeform 24"/>
            <p:cNvSpPr>
              <a:spLocks/>
            </p:cNvSpPr>
            <p:nvPr/>
          </p:nvSpPr>
          <p:spPr bwMode="auto">
            <a:xfrm>
              <a:off x="2517" y="1708"/>
              <a:ext cx="272" cy="104"/>
            </a:xfrm>
            <a:custGeom>
              <a:avLst/>
              <a:gdLst>
                <a:gd name="T0" fmla="*/ 0 w 272"/>
                <a:gd name="T1" fmla="*/ 52 h 104"/>
                <a:gd name="T2" fmla="*/ 90 w 272"/>
                <a:gd name="T3" fmla="*/ 7 h 104"/>
                <a:gd name="T4" fmla="*/ 181 w 272"/>
                <a:gd name="T5" fmla="*/ 97 h 104"/>
                <a:gd name="T6" fmla="*/ 272 w 272"/>
                <a:gd name="T7" fmla="*/ 52 h 104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72" h="104">
                  <a:moveTo>
                    <a:pt x="0" y="52"/>
                  </a:moveTo>
                  <a:cubicBezTo>
                    <a:pt x="30" y="26"/>
                    <a:pt x="60" y="0"/>
                    <a:pt x="90" y="7"/>
                  </a:cubicBezTo>
                  <a:cubicBezTo>
                    <a:pt x="120" y="14"/>
                    <a:pt x="151" y="90"/>
                    <a:pt x="181" y="97"/>
                  </a:cubicBezTo>
                  <a:cubicBezTo>
                    <a:pt x="211" y="104"/>
                    <a:pt x="241" y="78"/>
                    <a:pt x="272" y="52"/>
                  </a:cubicBezTo>
                </a:path>
              </a:pathLst>
            </a:custGeom>
            <a:noFill/>
            <a:ln w="9525">
              <a:solidFill>
                <a:srgbClr val="FF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27" name="Freeform 25"/>
            <p:cNvSpPr>
              <a:spLocks/>
            </p:cNvSpPr>
            <p:nvPr/>
          </p:nvSpPr>
          <p:spPr bwMode="auto">
            <a:xfrm>
              <a:off x="2517" y="1738"/>
              <a:ext cx="272" cy="104"/>
            </a:xfrm>
            <a:custGeom>
              <a:avLst/>
              <a:gdLst>
                <a:gd name="T0" fmla="*/ 0 w 272"/>
                <a:gd name="T1" fmla="*/ 52 h 104"/>
                <a:gd name="T2" fmla="*/ 90 w 272"/>
                <a:gd name="T3" fmla="*/ 7 h 104"/>
                <a:gd name="T4" fmla="*/ 181 w 272"/>
                <a:gd name="T5" fmla="*/ 97 h 104"/>
                <a:gd name="T6" fmla="*/ 272 w 272"/>
                <a:gd name="T7" fmla="*/ 52 h 104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72" h="104">
                  <a:moveTo>
                    <a:pt x="0" y="52"/>
                  </a:moveTo>
                  <a:cubicBezTo>
                    <a:pt x="30" y="26"/>
                    <a:pt x="60" y="0"/>
                    <a:pt x="90" y="7"/>
                  </a:cubicBezTo>
                  <a:cubicBezTo>
                    <a:pt x="120" y="14"/>
                    <a:pt x="151" y="90"/>
                    <a:pt x="181" y="97"/>
                  </a:cubicBezTo>
                  <a:cubicBezTo>
                    <a:pt x="211" y="104"/>
                    <a:pt x="241" y="78"/>
                    <a:pt x="272" y="52"/>
                  </a:cubicBezTo>
                </a:path>
              </a:pathLst>
            </a:custGeom>
            <a:noFill/>
            <a:ln w="9525">
              <a:solidFill>
                <a:srgbClr val="FF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</p:grpSp>
      <p:grpSp>
        <p:nvGrpSpPr>
          <p:cNvPr id="28" name="Group 26"/>
          <p:cNvGrpSpPr>
            <a:grpSpLocks/>
          </p:cNvGrpSpPr>
          <p:nvPr/>
        </p:nvGrpSpPr>
        <p:grpSpPr bwMode="auto">
          <a:xfrm>
            <a:off x="3818731" y="2392809"/>
            <a:ext cx="288925" cy="276225"/>
            <a:chOff x="2517" y="1668"/>
            <a:chExt cx="272" cy="174"/>
          </a:xfrm>
        </p:grpSpPr>
        <p:sp>
          <p:nvSpPr>
            <p:cNvPr id="29" name="Freeform 27"/>
            <p:cNvSpPr>
              <a:spLocks/>
            </p:cNvSpPr>
            <p:nvPr/>
          </p:nvSpPr>
          <p:spPr bwMode="auto">
            <a:xfrm>
              <a:off x="2517" y="1668"/>
              <a:ext cx="272" cy="104"/>
            </a:xfrm>
            <a:custGeom>
              <a:avLst/>
              <a:gdLst>
                <a:gd name="T0" fmla="*/ 0 w 272"/>
                <a:gd name="T1" fmla="*/ 52 h 104"/>
                <a:gd name="T2" fmla="*/ 90 w 272"/>
                <a:gd name="T3" fmla="*/ 7 h 104"/>
                <a:gd name="T4" fmla="*/ 181 w 272"/>
                <a:gd name="T5" fmla="*/ 97 h 104"/>
                <a:gd name="T6" fmla="*/ 272 w 272"/>
                <a:gd name="T7" fmla="*/ 52 h 104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72" h="104">
                  <a:moveTo>
                    <a:pt x="0" y="52"/>
                  </a:moveTo>
                  <a:cubicBezTo>
                    <a:pt x="30" y="26"/>
                    <a:pt x="60" y="0"/>
                    <a:pt x="90" y="7"/>
                  </a:cubicBezTo>
                  <a:cubicBezTo>
                    <a:pt x="120" y="14"/>
                    <a:pt x="151" y="90"/>
                    <a:pt x="181" y="97"/>
                  </a:cubicBezTo>
                  <a:cubicBezTo>
                    <a:pt x="211" y="104"/>
                    <a:pt x="241" y="78"/>
                    <a:pt x="272" y="52"/>
                  </a:cubicBezTo>
                </a:path>
              </a:pathLst>
            </a:custGeom>
            <a:noFill/>
            <a:ln w="9525">
              <a:solidFill>
                <a:srgbClr val="FF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0" name="Freeform 28"/>
            <p:cNvSpPr>
              <a:spLocks/>
            </p:cNvSpPr>
            <p:nvPr/>
          </p:nvSpPr>
          <p:spPr bwMode="auto">
            <a:xfrm>
              <a:off x="2517" y="1708"/>
              <a:ext cx="272" cy="104"/>
            </a:xfrm>
            <a:custGeom>
              <a:avLst/>
              <a:gdLst>
                <a:gd name="T0" fmla="*/ 0 w 272"/>
                <a:gd name="T1" fmla="*/ 52 h 104"/>
                <a:gd name="T2" fmla="*/ 90 w 272"/>
                <a:gd name="T3" fmla="*/ 7 h 104"/>
                <a:gd name="T4" fmla="*/ 181 w 272"/>
                <a:gd name="T5" fmla="*/ 97 h 104"/>
                <a:gd name="T6" fmla="*/ 272 w 272"/>
                <a:gd name="T7" fmla="*/ 52 h 104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72" h="104">
                  <a:moveTo>
                    <a:pt x="0" y="52"/>
                  </a:moveTo>
                  <a:cubicBezTo>
                    <a:pt x="30" y="26"/>
                    <a:pt x="60" y="0"/>
                    <a:pt x="90" y="7"/>
                  </a:cubicBezTo>
                  <a:cubicBezTo>
                    <a:pt x="120" y="14"/>
                    <a:pt x="151" y="90"/>
                    <a:pt x="181" y="97"/>
                  </a:cubicBezTo>
                  <a:cubicBezTo>
                    <a:pt x="211" y="104"/>
                    <a:pt x="241" y="78"/>
                    <a:pt x="272" y="52"/>
                  </a:cubicBezTo>
                </a:path>
              </a:pathLst>
            </a:custGeom>
            <a:noFill/>
            <a:ln w="9525">
              <a:solidFill>
                <a:srgbClr val="FF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1" name="Freeform 29"/>
            <p:cNvSpPr>
              <a:spLocks/>
            </p:cNvSpPr>
            <p:nvPr/>
          </p:nvSpPr>
          <p:spPr bwMode="auto">
            <a:xfrm>
              <a:off x="2517" y="1738"/>
              <a:ext cx="272" cy="104"/>
            </a:xfrm>
            <a:custGeom>
              <a:avLst/>
              <a:gdLst>
                <a:gd name="T0" fmla="*/ 0 w 272"/>
                <a:gd name="T1" fmla="*/ 52 h 104"/>
                <a:gd name="T2" fmla="*/ 90 w 272"/>
                <a:gd name="T3" fmla="*/ 7 h 104"/>
                <a:gd name="T4" fmla="*/ 181 w 272"/>
                <a:gd name="T5" fmla="*/ 97 h 104"/>
                <a:gd name="T6" fmla="*/ 272 w 272"/>
                <a:gd name="T7" fmla="*/ 52 h 104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72" h="104">
                  <a:moveTo>
                    <a:pt x="0" y="52"/>
                  </a:moveTo>
                  <a:cubicBezTo>
                    <a:pt x="30" y="26"/>
                    <a:pt x="60" y="0"/>
                    <a:pt x="90" y="7"/>
                  </a:cubicBezTo>
                  <a:cubicBezTo>
                    <a:pt x="120" y="14"/>
                    <a:pt x="151" y="90"/>
                    <a:pt x="181" y="97"/>
                  </a:cubicBezTo>
                  <a:cubicBezTo>
                    <a:pt x="211" y="104"/>
                    <a:pt x="241" y="78"/>
                    <a:pt x="272" y="52"/>
                  </a:cubicBezTo>
                </a:path>
              </a:pathLst>
            </a:custGeom>
            <a:noFill/>
            <a:ln w="9525">
              <a:solidFill>
                <a:srgbClr val="FF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</p:grpSp>
      <p:sp>
        <p:nvSpPr>
          <p:cNvPr id="32" name="Text Box 31"/>
          <p:cNvSpPr txBox="1">
            <a:spLocks noChangeArrowheads="1"/>
          </p:cNvSpPr>
          <p:nvPr/>
        </p:nvSpPr>
        <p:spPr bwMode="auto">
          <a:xfrm>
            <a:off x="971550" y="6165850"/>
            <a:ext cx="72167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9pPr>
          </a:lstStyle>
          <a:p>
            <a:pPr eaLnBrk="1" hangingPunct="1"/>
            <a:r>
              <a:rPr lang="en-US" altLang="zh-TW" sz="1200" dirty="0">
                <a:latin typeface="Arial" charset="0"/>
                <a:cs typeface="Arial" charset="0"/>
              </a:rPr>
              <a:t>† One calorie is </a:t>
            </a:r>
            <a:r>
              <a:rPr lang="en-US" altLang="zh-TW" sz="1200" dirty="0">
                <a:latin typeface="Arial" charset="0"/>
              </a:rPr>
              <a:t>the amount of heat required at a pressure of one atmosphere to raise the temperature of</a:t>
            </a:r>
            <a:br>
              <a:rPr lang="en-US" altLang="zh-TW" sz="1200" dirty="0">
                <a:latin typeface="Arial" charset="0"/>
              </a:rPr>
            </a:br>
            <a:r>
              <a:rPr lang="en-US" altLang="zh-TW" sz="1200" dirty="0">
                <a:latin typeface="Arial" charset="0"/>
              </a:rPr>
              <a:t>   one gram of water by one degree Celsius</a:t>
            </a:r>
            <a:endParaRPr lang="zh-TW" altLang="en-US" sz="1200" dirty="0">
              <a:latin typeface="Arial" charset="0"/>
            </a:endParaRPr>
          </a:p>
        </p:txBody>
      </p:sp>
      <p:sp>
        <p:nvSpPr>
          <p:cNvPr id="33" name="Line 32"/>
          <p:cNvSpPr>
            <a:spLocks noChangeShapeType="1"/>
          </p:cNvSpPr>
          <p:nvPr/>
        </p:nvSpPr>
        <p:spPr bwMode="auto">
          <a:xfrm>
            <a:off x="900113" y="6165850"/>
            <a:ext cx="777557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34" name="Text Box 13"/>
          <p:cNvSpPr txBox="1">
            <a:spLocks noChangeArrowheads="1"/>
          </p:cNvSpPr>
          <p:nvPr/>
        </p:nvSpPr>
        <p:spPr bwMode="auto">
          <a:xfrm>
            <a:off x="2843808" y="1988840"/>
            <a:ext cx="499620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8000" tIns="0" rIns="18000" bIns="0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9pPr>
          </a:lstStyle>
          <a:p>
            <a:pPr eaLnBrk="1" hangingPunct="1"/>
            <a:r>
              <a:rPr lang="en-US" altLang="zh-TW" i="1" dirty="0"/>
              <a:t>x</a:t>
            </a:r>
            <a:r>
              <a:rPr lang="en-US" altLang="zh-TW" dirty="0"/>
              <a:t> = 0</a:t>
            </a:r>
          </a:p>
        </p:txBody>
      </p:sp>
    </p:spTree>
    <p:extLst>
      <p:ext uri="{BB962C8B-B14F-4D97-AF65-F5344CB8AC3E}">
        <p14:creationId xmlns:p14="http://schemas.microsoft.com/office/powerpoint/2010/main" val="221325220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Derivation of the Heat Equation    (2/3)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TW" dirty="0"/>
              <a:t>The heat content in a segment of the rod is:</a:t>
            </a:r>
            <a:br>
              <a:rPr lang="en-US" altLang="zh-TW" dirty="0"/>
            </a:br>
            <a:br>
              <a:rPr lang="en-US" altLang="zh-TW" sz="800" dirty="0"/>
            </a:br>
            <a:r>
              <a:rPr lang="en-US" altLang="zh-TW" dirty="0"/>
              <a:t>                 </a:t>
            </a:r>
            <a:r>
              <a:rPr lang="en-US" altLang="zh-TW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Q</a:t>
            </a:r>
            <a:r>
              <a:rPr lang="en-US" altLang="zh-TW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en-US" altLang="zh-TW" i="1" dirty="0">
                <a:latin typeface="Symbol" panose="05050102010706020507" pitchFamily="18" charset="2"/>
                <a:cs typeface="Times New Roman" panose="02020603050405020304" pitchFamily="18" charset="0"/>
              </a:rPr>
              <a:t>g </a:t>
            </a:r>
            <a:r>
              <a:rPr lang="en-US" altLang="zh-TW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mu</a:t>
            </a:r>
            <a:r>
              <a:rPr lang="en-US" altLang="zh-TW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en-US" altLang="zh-TW" i="1" dirty="0">
                <a:latin typeface="Symbol" panose="05050102010706020507" pitchFamily="18" charset="2"/>
                <a:cs typeface="Times New Roman" panose="02020603050405020304" pitchFamily="18" charset="0"/>
              </a:rPr>
              <a:t>g </a:t>
            </a:r>
            <a:r>
              <a:rPr lang="en-US" altLang="zh-TW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TW" i="1" dirty="0">
                <a:latin typeface="Times New Roman" panose="02020603050405020304" pitchFamily="18" charset="0"/>
                <a:cs typeface="Times New Roman" panose="02020603050405020304" pitchFamily="18" charset="0"/>
                <a:sym typeface="Symbol" panose="05050102010706020507" pitchFamily="18" charset="2"/>
              </a:rPr>
              <a:t></a:t>
            </a:r>
            <a:r>
              <a:rPr lang="en-US" altLang="zh-TW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TW" i="1" dirty="0" err="1">
                <a:latin typeface="Symbol" panose="05050102010706020507" pitchFamily="18" charset="2"/>
                <a:cs typeface="Times New Roman" panose="02020603050405020304" pitchFamily="18" charset="0"/>
              </a:rPr>
              <a:t>D</a:t>
            </a:r>
            <a:r>
              <a:rPr lang="en-US" altLang="zh-TW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TW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TW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u</a:t>
            </a:r>
            <a:r>
              <a:rPr lang="en-US" altLang="zh-TW" dirty="0"/>
              <a:t>,</a:t>
            </a:r>
            <a:br>
              <a:rPr lang="en-US" altLang="zh-TW" dirty="0"/>
            </a:br>
            <a:br>
              <a:rPr lang="en-US" altLang="zh-TW" sz="800" dirty="0"/>
            </a:br>
            <a:r>
              <a:rPr lang="en-US" altLang="zh-TW" dirty="0"/>
              <a:t>and the heat flow in this segment is</a:t>
            </a:r>
            <a:br>
              <a:rPr lang="en-US" altLang="zh-TW" dirty="0"/>
            </a:br>
            <a:br>
              <a:rPr lang="en-US" altLang="zh-TW" sz="800" dirty="0"/>
            </a:br>
            <a:r>
              <a:rPr lang="en-US" altLang="zh-TW" sz="800" dirty="0"/>
              <a:t>                                   </a:t>
            </a:r>
            <a:r>
              <a:rPr lang="en-US" altLang="zh-TW" dirty="0"/>
              <a:t> </a:t>
            </a:r>
            <a:r>
              <a:rPr lang="en-US" altLang="zh-TW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dQ</a:t>
            </a:r>
            <a:r>
              <a:rPr lang="en-US" altLang="zh-TW" dirty="0"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en-US" altLang="zh-TW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dt</a:t>
            </a:r>
            <a:r>
              <a:rPr lang="en-US" altLang="zh-TW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en-US" altLang="zh-TW" i="1" dirty="0" err="1">
                <a:latin typeface="Symbol" panose="05050102010706020507" pitchFamily="18" charset="2"/>
                <a:cs typeface="Times New Roman" panose="02020603050405020304" pitchFamily="18" charset="0"/>
              </a:rPr>
              <a:t>g</a:t>
            </a:r>
            <a:r>
              <a:rPr lang="en-US" altLang="zh-TW" i="1" dirty="0" err="1">
                <a:latin typeface="Times New Roman" panose="02020603050405020304" pitchFamily="18" charset="0"/>
                <a:cs typeface="Times New Roman" panose="02020603050405020304" pitchFamily="18" charset="0"/>
                <a:sym typeface="Symbol" panose="05050102010706020507" pitchFamily="18" charset="2"/>
              </a:rPr>
              <a:t></a:t>
            </a:r>
            <a:r>
              <a:rPr lang="en-US" altLang="zh-TW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TW" i="1" dirty="0" err="1">
                <a:latin typeface="Symbol" panose="05050102010706020507" pitchFamily="18" charset="2"/>
                <a:cs typeface="Times New Roman" panose="02020603050405020304" pitchFamily="18" charset="0"/>
                <a:sym typeface="Symbol" panose="05050102010706020507" pitchFamily="18" charset="2"/>
              </a:rPr>
              <a:t></a:t>
            </a:r>
            <a:r>
              <a:rPr lang="en-US" altLang="zh-TW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TW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TW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u</a:t>
            </a:r>
            <a:r>
              <a:rPr lang="en-US" altLang="zh-TW" i="1" baseline="-25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altLang="zh-TW" dirty="0"/>
              <a:t>, when</a:t>
            </a:r>
            <a:r>
              <a:rPr lang="en-US" altLang="zh-TW" i="1" dirty="0">
                <a:latin typeface="Symbol" panose="05050102010706020507" pitchFamily="18" charset="2"/>
                <a:cs typeface="Times New Roman" panose="02020603050405020304" pitchFamily="18" charset="0"/>
                <a:sym typeface="Symbol" panose="05050102010706020507" pitchFamily="18" charset="2"/>
              </a:rPr>
              <a:t> </a:t>
            </a:r>
            <a:r>
              <a:rPr lang="en-US" altLang="zh-TW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TW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TW" dirty="0">
                <a:latin typeface="Times New Roman" panose="02020603050405020304" pitchFamily="18" charset="0"/>
                <a:cs typeface="Times New Roman" panose="02020603050405020304" pitchFamily="18" charset="0"/>
                <a:sym typeface="Symbol" panose="05050102010706020507" pitchFamily="18" charset="2"/>
              </a:rPr>
              <a:t> 0                     (1)</a:t>
            </a:r>
            <a:r>
              <a:rPr lang="en-US" altLang="zh-TW" dirty="0"/>
              <a:t> </a:t>
            </a:r>
            <a:br>
              <a:rPr lang="en-US" altLang="zh-TW" dirty="0"/>
            </a:br>
            <a:endParaRPr lang="en-US" altLang="zh-TW" dirty="0"/>
          </a:p>
          <a:p>
            <a:r>
              <a:rPr lang="en-US" altLang="zh-TW" dirty="0"/>
              <a:t>Another way to estimate the heat flow is to compute the difference of amount of heat entering/leaving the segment as </a:t>
            </a:r>
            <a:r>
              <a:rPr lang="en-US" altLang="zh-TW" i="1" dirty="0">
                <a:latin typeface="Symbol" panose="05050102010706020507" pitchFamily="18" charset="2"/>
                <a:cs typeface="Times New Roman" panose="02020603050405020304" pitchFamily="18" charset="0"/>
                <a:sym typeface="Symbol" panose="05050102010706020507" pitchFamily="18" charset="2"/>
              </a:rPr>
              <a:t></a:t>
            </a:r>
            <a:r>
              <a:rPr lang="en-US" altLang="zh-TW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TW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TW" dirty="0">
                <a:latin typeface="Times New Roman" panose="02020603050405020304" pitchFamily="18" charset="0"/>
                <a:cs typeface="Times New Roman" panose="02020603050405020304" pitchFamily="18" charset="0"/>
                <a:sym typeface="Symbol" panose="05050102010706020507" pitchFamily="18" charset="2"/>
              </a:rPr>
              <a:t> 0</a:t>
            </a:r>
            <a:r>
              <a:rPr lang="en-US" altLang="zh-TW" dirty="0"/>
              <a:t>:</a:t>
            </a:r>
            <a:br>
              <a:rPr lang="en-US" altLang="zh-TW" dirty="0"/>
            </a:br>
            <a:br>
              <a:rPr lang="en-US" altLang="zh-TW" dirty="0"/>
            </a:br>
            <a:r>
              <a:rPr lang="en-US" altLang="zh-TW" dirty="0"/>
              <a:t>   </a:t>
            </a:r>
            <a:r>
              <a:rPr lang="en-US" altLang="zh-TW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</a:t>
            </a:r>
            <a:r>
              <a:rPr lang="en-US" altLang="zh-TW" i="1" baseline="-25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altLang="zh-TW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TW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TW" dirty="0"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TW" dirty="0">
                <a:latin typeface="Times New Roman" panose="02020603050405020304" pitchFamily="18" charset="0"/>
                <a:cs typeface="Times New Roman" panose="02020603050405020304" pitchFamily="18" charset="0"/>
                <a:sym typeface="Symbol" panose="05050102010706020507" pitchFamily="18" charset="2"/>
              </a:rPr>
              <a:t></a:t>
            </a:r>
            <a:r>
              <a:rPr lang="en-US" altLang="zh-TW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TW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zh-TW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altLang="zh-TW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– </a:t>
            </a:r>
            <a:r>
              <a:rPr lang="en-US" altLang="zh-TW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</a:t>
            </a:r>
            <a:r>
              <a:rPr lang="en-US" altLang="zh-TW" i="1" baseline="-25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altLang="zh-TW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TW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TW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zh-TW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altLang="zh-TW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=</a:t>
            </a:r>
            <a:r>
              <a:rPr lang="en-US" altLang="zh-TW" sz="800" dirty="0"/>
              <a:t>  </a:t>
            </a:r>
            <a:r>
              <a:rPr lang="en-US" altLang="zh-TW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KA</a:t>
            </a:r>
            <a:r>
              <a:rPr lang="en-US" altLang="zh-TW" dirty="0"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en-US" altLang="zh-TW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u</a:t>
            </a:r>
            <a:r>
              <a:rPr lang="en-US" altLang="zh-TW" i="1" baseline="-25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TW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TW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TW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TW" i="1" dirty="0" err="1">
                <a:latin typeface="Symbol" panose="05050102010706020507" pitchFamily="18" charset="2"/>
                <a:cs typeface="Times New Roman" panose="02020603050405020304" pitchFamily="18" charset="0"/>
              </a:rPr>
              <a:t>D</a:t>
            </a:r>
            <a:r>
              <a:rPr lang="en-US" altLang="zh-TW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TW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zh-TW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altLang="zh-TW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– </a:t>
            </a:r>
            <a:r>
              <a:rPr lang="en-US" altLang="zh-TW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u</a:t>
            </a:r>
            <a:r>
              <a:rPr lang="en-US" altLang="zh-TW" i="1" baseline="-25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TW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TW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TW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zh-TW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altLang="zh-TW" dirty="0">
                <a:latin typeface="Times New Roman" panose="02020603050405020304" pitchFamily="18" charset="0"/>
                <a:cs typeface="Times New Roman" panose="02020603050405020304" pitchFamily="18" charset="0"/>
              </a:rPr>
              <a:t>)]         (2)</a:t>
            </a:r>
            <a:r>
              <a:rPr lang="en-US" altLang="zh-TW" dirty="0"/>
              <a:t>    </a:t>
            </a:r>
            <a:br>
              <a:rPr lang="en-US" altLang="zh-TW" dirty="0"/>
            </a:br>
            <a:br>
              <a:rPr lang="en-US" altLang="zh-TW" sz="800" dirty="0"/>
            </a:br>
            <a:endParaRPr lang="en-US" altLang="zh-TW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13</a:t>
            </a:fld>
            <a:endParaRPr lang="zh-TW" altLang="en-US" dirty="0"/>
          </a:p>
        </p:txBody>
      </p:sp>
      <p:sp>
        <p:nvSpPr>
          <p:cNvPr id="7" name="AutoShape 11"/>
          <p:cNvSpPr>
            <a:spLocks noChangeArrowheads="1"/>
          </p:cNvSpPr>
          <p:nvPr/>
        </p:nvSpPr>
        <p:spPr bwMode="auto">
          <a:xfrm rot="5400000">
            <a:off x="7612014" y="2029247"/>
            <a:ext cx="407987" cy="647700"/>
          </a:xfrm>
          <a:prstGeom prst="can">
            <a:avLst>
              <a:gd name="adj" fmla="val 65795"/>
            </a:avLst>
          </a:prstGeom>
          <a:solidFill>
            <a:schemeClr val="bg1">
              <a:lumMod val="85000"/>
            </a:schemeClr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>
            <a:lvl1pPr eaLnBrk="0" hangingPunct="0">
              <a:defRPr kumimoji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9pPr>
          </a:lstStyle>
          <a:p>
            <a:pPr eaLnBrk="1" hangingPunct="1"/>
            <a:endParaRPr lang="zh-TW" altLang="en-US"/>
          </a:p>
        </p:txBody>
      </p:sp>
      <p:sp>
        <p:nvSpPr>
          <p:cNvPr id="9" name="Line 13"/>
          <p:cNvSpPr>
            <a:spLocks noChangeShapeType="1"/>
          </p:cNvSpPr>
          <p:nvPr/>
        </p:nvSpPr>
        <p:spPr bwMode="auto">
          <a:xfrm>
            <a:off x="8066833" y="2363415"/>
            <a:ext cx="36195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10" name="Line 14"/>
          <p:cNvSpPr>
            <a:spLocks noChangeShapeType="1"/>
          </p:cNvSpPr>
          <p:nvPr/>
        </p:nvSpPr>
        <p:spPr bwMode="auto">
          <a:xfrm>
            <a:off x="7166721" y="2363415"/>
            <a:ext cx="31591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11" name="Text Box 16"/>
          <p:cNvSpPr txBox="1">
            <a:spLocks noChangeArrowheads="1"/>
          </p:cNvSpPr>
          <p:nvPr/>
        </p:nvSpPr>
        <p:spPr bwMode="auto">
          <a:xfrm>
            <a:off x="7419133" y="2568203"/>
            <a:ext cx="114300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8000" tIns="0" rIns="18000" bIns="0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9pPr>
          </a:lstStyle>
          <a:p>
            <a:pPr eaLnBrk="1" hangingPunct="1"/>
            <a:r>
              <a:rPr lang="en-US" altLang="zh-TW" sz="1400" i="1"/>
              <a:t>x</a:t>
            </a:r>
          </a:p>
        </p:txBody>
      </p:sp>
      <p:sp>
        <p:nvSpPr>
          <p:cNvPr id="12" name="Text Box 29"/>
          <p:cNvSpPr txBox="1">
            <a:spLocks noChangeArrowheads="1"/>
          </p:cNvSpPr>
          <p:nvPr/>
        </p:nvSpPr>
        <p:spPr bwMode="auto">
          <a:xfrm>
            <a:off x="7923958" y="2565028"/>
            <a:ext cx="403225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8000" tIns="0" rIns="18000" bIns="0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9pPr>
          </a:lstStyle>
          <a:p>
            <a:pPr eaLnBrk="1" hangingPunct="1"/>
            <a:r>
              <a:rPr lang="en-US" altLang="zh-TW" sz="1400" i="1" dirty="0" err="1"/>
              <a:t>x</a:t>
            </a:r>
            <a:r>
              <a:rPr lang="en-US" altLang="zh-TW" sz="1400" dirty="0" err="1"/>
              <a:t>+</a:t>
            </a:r>
            <a:r>
              <a:rPr lang="en-US" altLang="zh-TW" sz="1400" i="1" dirty="0" err="1">
                <a:latin typeface="Symbol" pitchFamily="18" charset="2"/>
              </a:rPr>
              <a:t>D</a:t>
            </a:r>
            <a:r>
              <a:rPr lang="en-US" altLang="zh-TW" sz="1400" i="1" dirty="0" err="1"/>
              <a:t>x</a:t>
            </a:r>
            <a:endParaRPr lang="en-US" altLang="zh-TW" sz="1400" i="1" dirty="0"/>
          </a:p>
        </p:txBody>
      </p:sp>
      <p:sp>
        <p:nvSpPr>
          <p:cNvPr id="13" name="Text Box 30"/>
          <p:cNvSpPr txBox="1">
            <a:spLocks noChangeArrowheads="1"/>
          </p:cNvSpPr>
          <p:nvPr/>
        </p:nvSpPr>
        <p:spPr bwMode="auto">
          <a:xfrm>
            <a:off x="7167248" y="1849065"/>
            <a:ext cx="538092" cy="215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8000" tIns="0" rIns="18000" bIns="0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9pPr>
          </a:lstStyle>
          <a:p>
            <a:pPr eaLnBrk="1" hangingPunct="1"/>
            <a:r>
              <a:rPr lang="en-US" altLang="zh-TW" sz="1400" i="1" dirty="0" err="1">
                <a:cs typeface="Times New Roman" panose="02020603050405020304" pitchFamily="18" charset="0"/>
              </a:rPr>
              <a:t>Q</a:t>
            </a:r>
            <a:r>
              <a:rPr lang="en-US" altLang="zh-TW" sz="1400" i="1" baseline="-25000" dirty="0" err="1">
                <a:cs typeface="Times New Roman" panose="02020603050405020304" pitchFamily="18" charset="0"/>
              </a:rPr>
              <a:t>t</a:t>
            </a:r>
            <a:r>
              <a:rPr lang="en-US" altLang="zh-TW" sz="1400" dirty="0"/>
              <a:t>(</a:t>
            </a:r>
            <a:r>
              <a:rPr lang="en-US" altLang="zh-TW" sz="1400" i="1" dirty="0"/>
              <a:t>x</a:t>
            </a:r>
            <a:r>
              <a:rPr lang="en-US" altLang="zh-TW" sz="1400" dirty="0"/>
              <a:t>, </a:t>
            </a:r>
            <a:r>
              <a:rPr lang="en-US" altLang="zh-TW" sz="1400" i="1" dirty="0"/>
              <a:t>t</a:t>
            </a:r>
            <a:r>
              <a:rPr lang="en-US" altLang="zh-TW" sz="1400" dirty="0"/>
              <a:t>)</a:t>
            </a:r>
            <a:endParaRPr lang="en-US" altLang="zh-TW" sz="1400" i="1" dirty="0"/>
          </a:p>
        </p:txBody>
      </p:sp>
      <p:sp>
        <p:nvSpPr>
          <p:cNvPr id="14" name="Text Box 31"/>
          <p:cNvSpPr txBox="1">
            <a:spLocks noChangeArrowheads="1"/>
          </p:cNvSpPr>
          <p:nvPr/>
        </p:nvSpPr>
        <p:spPr bwMode="auto">
          <a:xfrm>
            <a:off x="7990633" y="1849065"/>
            <a:ext cx="829839" cy="215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8000" tIns="0" rIns="18000" bIns="0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9pPr>
          </a:lstStyle>
          <a:p>
            <a:pPr eaLnBrk="1" hangingPunct="1"/>
            <a:r>
              <a:rPr lang="en-US" altLang="zh-TW" sz="1400" i="1" dirty="0" err="1">
                <a:cs typeface="Times New Roman" panose="02020603050405020304" pitchFamily="18" charset="0"/>
              </a:rPr>
              <a:t>Q</a:t>
            </a:r>
            <a:r>
              <a:rPr lang="en-US" altLang="zh-TW" sz="1400" i="1" baseline="-25000" dirty="0" err="1">
                <a:cs typeface="Times New Roman" panose="02020603050405020304" pitchFamily="18" charset="0"/>
              </a:rPr>
              <a:t>t</a:t>
            </a:r>
            <a:r>
              <a:rPr lang="en-US" altLang="zh-TW" sz="1400" dirty="0"/>
              <a:t>(</a:t>
            </a:r>
            <a:r>
              <a:rPr lang="en-US" altLang="zh-TW" sz="1400" i="1" dirty="0" err="1"/>
              <a:t>x</a:t>
            </a:r>
            <a:r>
              <a:rPr lang="en-US" altLang="zh-TW" sz="1400" dirty="0" err="1"/>
              <a:t>+</a:t>
            </a:r>
            <a:r>
              <a:rPr lang="en-US" altLang="zh-TW" sz="1400" i="1" dirty="0" err="1">
                <a:latin typeface="Symbol" pitchFamily="18" charset="2"/>
              </a:rPr>
              <a:t>D</a:t>
            </a:r>
            <a:r>
              <a:rPr lang="en-US" altLang="zh-TW" sz="1400" i="1" dirty="0" err="1"/>
              <a:t>x</a:t>
            </a:r>
            <a:r>
              <a:rPr lang="en-US" altLang="zh-TW" sz="1400" dirty="0"/>
              <a:t>, </a:t>
            </a:r>
            <a:r>
              <a:rPr lang="en-US" altLang="zh-TW" sz="1400" i="1" dirty="0"/>
              <a:t>t</a:t>
            </a:r>
            <a:r>
              <a:rPr lang="en-US" altLang="zh-TW" sz="1400" dirty="0"/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205804083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Derivation of the Heat Equation    (3/3)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TW" dirty="0" err="1"/>
              <a:t>Eq</a:t>
            </a:r>
            <a:r>
              <a:rPr lang="en-US" altLang="zh-TW" dirty="0"/>
              <a:t> </a:t>
            </a:r>
            <a:r>
              <a:rPr lang="en-US" altLang="zh-TW" dirty="0"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en-US" altLang="zh-TW" dirty="0"/>
              <a:t> and </a:t>
            </a:r>
            <a:r>
              <a:rPr lang="en-US" altLang="zh-TW" dirty="0"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en-US" altLang="zh-TW" dirty="0"/>
              <a:t> should equal each other as </a:t>
            </a:r>
            <a:r>
              <a:rPr lang="en-US" altLang="zh-TW" i="1" dirty="0">
                <a:latin typeface="Symbol" panose="05050102010706020507" pitchFamily="18" charset="2"/>
                <a:cs typeface="Times New Roman" panose="02020603050405020304" pitchFamily="18" charset="0"/>
                <a:sym typeface="Symbol" panose="05050102010706020507" pitchFamily="18" charset="2"/>
              </a:rPr>
              <a:t></a:t>
            </a:r>
            <a:r>
              <a:rPr lang="en-US" altLang="zh-TW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TW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TW" dirty="0">
                <a:latin typeface="Times New Roman" panose="02020603050405020304" pitchFamily="18" charset="0"/>
                <a:cs typeface="Times New Roman" panose="02020603050405020304" pitchFamily="18" charset="0"/>
                <a:sym typeface="Symbol" panose="05050102010706020507" pitchFamily="18" charset="2"/>
              </a:rPr>
              <a:t> 0</a:t>
            </a:r>
            <a:r>
              <a:rPr lang="en-US" altLang="zh-TW" dirty="0"/>
              <a:t>, thus</a:t>
            </a:r>
            <a:br>
              <a:rPr lang="en-US" altLang="zh-TW" dirty="0"/>
            </a:br>
            <a:br>
              <a:rPr lang="en-US" altLang="zh-TW" sz="800" dirty="0"/>
            </a:br>
            <a:r>
              <a:rPr lang="en-US" altLang="zh-TW" sz="800" dirty="0"/>
              <a:t>              </a:t>
            </a:r>
            <a:r>
              <a:rPr lang="en-US" altLang="zh-TW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KA</a:t>
            </a:r>
            <a:r>
              <a:rPr lang="en-US" altLang="zh-TW" dirty="0"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en-US" altLang="zh-TW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u</a:t>
            </a:r>
            <a:r>
              <a:rPr lang="en-US" altLang="zh-TW" i="1" baseline="-25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TW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TW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TW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TW" i="1" dirty="0" err="1">
                <a:latin typeface="Symbol" panose="05050102010706020507" pitchFamily="18" charset="2"/>
                <a:cs typeface="Times New Roman" panose="02020603050405020304" pitchFamily="18" charset="0"/>
              </a:rPr>
              <a:t>D</a:t>
            </a:r>
            <a:r>
              <a:rPr lang="en-US" altLang="zh-TW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TW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zh-TW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altLang="zh-TW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– </a:t>
            </a:r>
            <a:r>
              <a:rPr lang="en-US" altLang="zh-TW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u</a:t>
            </a:r>
            <a:r>
              <a:rPr lang="en-US" altLang="zh-TW" i="1" baseline="-25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TW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TW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TW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zh-TW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altLang="zh-TW" dirty="0">
                <a:latin typeface="Times New Roman" panose="02020603050405020304" pitchFamily="18" charset="0"/>
                <a:cs typeface="Times New Roman" panose="02020603050405020304" pitchFamily="18" charset="0"/>
              </a:rPr>
              <a:t>)] </a:t>
            </a:r>
            <a:r>
              <a:rPr lang="en-US" altLang="zh-TW" dirty="0">
                <a:latin typeface="Times New Roman" panose="02020603050405020304" pitchFamily="18" charset="0"/>
                <a:cs typeface="Times New Roman" panose="02020603050405020304" pitchFamily="18" charset="0"/>
                <a:sym typeface="Symbol" panose="05050102010706020507" pitchFamily="18" charset="2"/>
              </a:rPr>
              <a:t></a:t>
            </a:r>
            <a:r>
              <a:rPr lang="en-US" altLang="zh-TW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TW" i="1" dirty="0" err="1">
                <a:latin typeface="Symbol" panose="05050102010706020507" pitchFamily="18" charset="2"/>
                <a:cs typeface="Times New Roman" panose="02020603050405020304" pitchFamily="18" charset="0"/>
              </a:rPr>
              <a:t>g</a:t>
            </a:r>
            <a:r>
              <a:rPr lang="en-US" altLang="zh-TW" i="1" dirty="0" err="1">
                <a:latin typeface="Times New Roman" panose="02020603050405020304" pitchFamily="18" charset="0"/>
                <a:cs typeface="Times New Roman" panose="02020603050405020304" pitchFamily="18" charset="0"/>
                <a:sym typeface="Symbol" panose="05050102010706020507" pitchFamily="18" charset="2"/>
              </a:rPr>
              <a:t></a:t>
            </a:r>
            <a:r>
              <a:rPr lang="en-US" altLang="zh-TW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TW" i="1" dirty="0" err="1">
                <a:latin typeface="Symbol" panose="05050102010706020507" pitchFamily="18" charset="2"/>
                <a:cs typeface="Times New Roman" panose="02020603050405020304" pitchFamily="18" charset="0"/>
                <a:sym typeface="Symbol" panose="05050102010706020507" pitchFamily="18" charset="2"/>
              </a:rPr>
              <a:t></a:t>
            </a:r>
            <a:r>
              <a:rPr lang="en-US" altLang="zh-TW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TW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TW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u</a:t>
            </a:r>
            <a:r>
              <a:rPr lang="en-US" altLang="zh-TW" i="1" baseline="-25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altLang="zh-TW" dirty="0"/>
              <a:t>, as </a:t>
            </a:r>
            <a:r>
              <a:rPr lang="en-US" altLang="zh-TW" i="1" dirty="0">
                <a:latin typeface="Symbol" panose="05050102010706020507" pitchFamily="18" charset="2"/>
                <a:cs typeface="Times New Roman" panose="02020603050405020304" pitchFamily="18" charset="0"/>
                <a:sym typeface="Symbol" panose="05050102010706020507" pitchFamily="18" charset="2"/>
              </a:rPr>
              <a:t></a:t>
            </a:r>
            <a:r>
              <a:rPr lang="en-US" altLang="zh-TW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TW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TW" dirty="0">
                <a:latin typeface="Times New Roman" panose="02020603050405020304" pitchFamily="18" charset="0"/>
                <a:cs typeface="Times New Roman" panose="02020603050405020304" pitchFamily="18" charset="0"/>
                <a:sym typeface="Symbol" panose="05050102010706020507" pitchFamily="18" charset="2"/>
              </a:rPr>
              <a:t> 0</a:t>
            </a:r>
            <a:r>
              <a:rPr lang="en-US" altLang="zh-TW" dirty="0"/>
              <a:t>.</a:t>
            </a:r>
            <a:br>
              <a:rPr lang="en-US" altLang="zh-TW" dirty="0"/>
            </a:br>
            <a:br>
              <a:rPr lang="en-US" altLang="zh-TW" sz="800" dirty="0"/>
            </a:br>
            <a:r>
              <a:rPr lang="en-US" altLang="zh-TW" dirty="0"/>
              <a:t>Therefore</a:t>
            </a:r>
            <a:br>
              <a:rPr lang="en-US" altLang="zh-TW" dirty="0"/>
            </a:br>
            <a:br>
              <a:rPr lang="en-US" altLang="zh-TW" dirty="0"/>
            </a:br>
            <a:br>
              <a:rPr lang="en-US" altLang="zh-TW" dirty="0"/>
            </a:br>
            <a:br>
              <a:rPr lang="en-US" altLang="zh-TW" dirty="0"/>
            </a:br>
            <a:r>
              <a:rPr lang="en-US" altLang="zh-TW" dirty="0"/>
              <a:t>Finally, we obtain the following heat equation:</a:t>
            </a:r>
            <a:br>
              <a:rPr lang="en-US" altLang="zh-TW" dirty="0"/>
            </a:br>
            <a:br>
              <a:rPr lang="en-US" altLang="zh-TW" dirty="0"/>
            </a:br>
            <a:br>
              <a:rPr lang="en-US" altLang="zh-TW" dirty="0"/>
            </a:br>
            <a:br>
              <a:rPr lang="en-US" altLang="zh-TW" dirty="0"/>
            </a:br>
            <a:r>
              <a:rPr lang="en-US" altLang="zh-TW" dirty="0"/>
              <a:t>where </a:t>
            </a:r>
            <a:r>
              <a:rPr lang="en-US" altLang="zh-TW" i="1" dirty="0">
                <a:latin typeface="Times New Roman" pitchFamily="18" charset="0"/>
              </a:rPr>
              <a:t>k</a:t>
            </a:r>
            <a:r>
              <a:rPr lang="en-US" altLang="zh-TW" dirty="0">
                <a:latin typeface="Times New Roman" pitchFamily="18" charset="0"/>
              </a:rPr>
              <a:t> = </a:t>
            </a:r>
            <a:r>
              <a:rPr lang="en-US" altLang="zh-TW" i="1" dirty="0">
                <a:latin typeface="Times New Roman" pitchFamily="18" charset="0"/>
              </a:rPr>
              <a:t>K</a:t>
            </a:r>
            <a:r>
              <a:rPr lang="en-US" altLang="zh-TW" dirty="0">
                <a:latin typeface="Times New Roman" pitchFamily="18" charset="0"/>
              </a:rPr>
              <a:t>/</a:t>
            </a:r>
            <a:r>
              <a:rPr lang="en-US" altLang="zh-TW" i="1" dirty="0">
                <a:latin typeface="Times New Roman" pitchFamily="18" charset="0"/>
                <a:sym typeface="Symbol" panose="05050102010706020507" pitchFamily="18" charset="2"/>
              </a:rPr>
              <a:t></a:t>
            </a:r>
            <a:r>
              <a:rPr lang="en-US" altLang="zh-TW" dirty="0"/>
              <a:t> is the thermal diffusivity of the rod.</a:t>
            </a: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14</a:t>
            </a:fld>
            <a:endParaRPr lang="zh-TW" altLang="en-US" dirty="0"/>
          </a:p>
        </p:txBody>
      </p:sp>
      <p:graphicFrame>
        <p:nvGraphicFramePr>
          <p:cNvPr id="6" name="物件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44617688"/>
              </p:ext>
            </p:extLst>
          </p:nvPr>
        </p:nvGraphicFramePr>
        <p:xfrm>
          <a:off x="3275856" y="4318992"/>
          <a:ext cx="1524000" cy="838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3420" name="方程式" r:id="rId3" imgW="761760" imgH="419040" progId="Equation.3">
                  <p:embed/>
                </p:oleObj>
              </mc:Choice>
              <mc:Fallback>
                <p:oleObj name="方程式" r:id="rId3" imgW="761760" imgH="419040" progId="Equation.3">
                  <p:embed/>
                  <p:pic>
                    <p:nvPicPr>
                      <p:cNvPr id="0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75856" y="4318992"/>
                        <a:ext cx="1524000" cy="838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物件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43666460"/>
              </p:ext>
            </p:extLst>
          </p:nvPr>
        </p:nvGraphicFramePr>
        <p:xfrm>
          <a:off x="2411760" y="2924944"/>
          <a:ext cx="4418012" cy="838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3421" name="方程式" r:id="rId5" imgW="2209680" imgH="419040" progId="Equation.3">
                  <p:embed/>
                </p:oleObj>
              </mc:Choice>
              <mc:Fallback>
                <p:oleObj name="方程式" r:id="rId5" imgW="2209680" imgH="419040" progId="Equation.3">
                  <p:embed/>
                  <p:pic>
                    <p:nvPicPr>
                      <p:cNvPr id="15" name="物件 14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411760" y="2924944"/>
                        <a:ext cx="4418012" cy="838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15264738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en-US" altLang="zh-TW" dirty="0"/>
              <a:t>BVP of the Heat Equation             (1/3)</a:t>
            </a:r>
          </a:p>
        </p:txBody>
      </p:sp>
      <p:sp>
        <p:nvSpPr>
          <p:cNvPr id="9220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altLang="zh-TW" dirty="0"/>
              <a:t>The solution of a PDE involves arbitrary functions of some dependent variables. For example,</a:t>
            </a:r>
            <a:br>
              <a:rPr lang="en-US" altLang="zh-TW" dirty="0"/>
            </a:br>
            <a:r>
              <a:rPr lang="en-US" altLang="zh-TW" dirty="0"/>
              <a:t>the partial DE</a:t>
            </a:r>
            <a:br>
              <a:rPr lang="en-US" altLang="zh-TW" dirty="0"/>
            </a:br>
            <a:br>
              <a:rPr lang="en-US" altLang="zh-TW" dirty="0"/>
            </a:br>
            <a:br>
              <a:rPr lang="en-US" altLang="zh-TW" dirty="0"/>
            </a:br>
            <a:r>
              <a:rPr lang="en-US" altLang="zh-TW" dirty="0"/>
              <a:t>has a general solution </a:t>
            </a:r>
            <a:r>
              <a:rPr lang="en-US" altLang="zh-TW" i="1" dirty="0">
                <a:latin typeface="Times New Roman" pitchFamily="18" charset="0"/>
              </a:rPr>
              <a:t>u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, </a:t>
            </a:r>
            <a:r>
              <a:rPr lang="en-US" altLang="zh-TW" i="1" dirty="0">
                <a:latin typeface="Times New Roman" pitchFamily="18" charset="0"/>
              </a:rPr>
              <a:t>t</a:t>
            </a:r>
            <a:r>
              <a:rPr lang="en-US" altLang="zh-TW" dirty="0">
                <a:latin typeface="Times New Roman" pitchFamily="18" charset="0"/>
              </a:rPr>
              <a:t>) = </a:t>
            </a:r>
            <a:r>
              <a:rPr lang="en-US" altLang="zh-TW" i="1" dirty="0">
                <a:latin typeface="Times New Roman" pitchFamily="18" charset="0"/>
              </a:rPr>
              <a:t>g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)</a:t>
            </a:r>
            <a:r>
              <a:rPr lang="en-US" altLang="zh-TW" dirty="0"/>
              <a:t>, where </a:t>
            </a:r>
            <a:r>
              <a:rPr lang="en-US" altLang="zh-TW" i="1" dirty="0">
                <a:latin typeface="Times New Roman" pitchFamily="18" charset="0"/>
              </a:rPr>
              <a:t>g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)</a:t>
            </a:r>
            <a:r>
              <a:rPr lang="en-US" altLang="zh-TW" dirty="0"/>
              <a:t> can be any function of 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/>
              <a:t>.</a:t>
            </a:r>
            <a:br>
              <a:rPr lang="en-US" altLang="zh-TW" dirty="0"/>
            </a:br>
            <a:br>
              <a:rPr lang="en-US" altLang="zh-TW" dirty="0"/>
            </a:br>
            <a:r>
              <a:rPr lang="en-US" altLang="zh-TW" dirty="0"/>
              <a:t>Hence, the “initial condition” of a partial DE is a boundary function. In the case of the heated rod, we may have the boundary function </a:t>
            </a:r>
            <a:r>
              <a:rPr lang="en-US" altLang="zh-TW" i="1" dirty="0">
                <a:latin typeface="Times New Roman" pitchFamily="18" charset="0"/>
              </a:rPr>
              <a:t>u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, 0) = </a:t>
            </a:r>
            <a:r>
              <a:rPr lang="en-US" altLang="zh-TW" i="1" dirty="0">
                <a:latin typeface="Times New Roman" pitchFamily="18" charset="0"/>
              </a:rPr>
              <a:t>f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)</a:t>
            </a:r>
            <a:r>
              <a:rPr lang="en-US" altLang="zh-TW" dirty="0"/>
              <a:t>, where </a:t>
            </a:r>
            <a:r>
              <a:rPr lang="en-US" altLang="zh-TW" i="1" dirty="0">
                <a:latin typeface="Times New Roman" pitchFamily="18" charset="0"/>
              </a:rPr>
              <a:t>f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)</a:t>
            </a:r>
            <a:r>
              <a:rPr lang="en-US" altLang="zh-TW" dirty="0"/>
              <a:t> is the heat function (of 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/>
              <a:t>) at time </a:t>
            </a:r>
            <a:r>
              <a:rPr lang="en-US" altLang="zh-TW" dirty="0">
                <a:latin typeface="Times New Roman" pitchFamily="18" charset="0"/>
              </a:rPr>
              <a:t>0</a:t>
            </a:r>
            <a:r>
              <a:rPr lang="en-US" altLang="zh-TW" dirty="0"/>
              <a:t>.</a:t>
            </a:r>
          </a:p>
        </p:txBody>
      </p:sp>
      <p:graphicFrame>
        <p:nvGraphicFramePr>
          <p:cNvPr id="9221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58707331"/>
              </p:ext>
            </p:extLst>
          </p:nvPr>
        </p:nvGraphicFramePr>
        <p:xfrm>
          <a:off x="3635896" y="2425576"/>
          <a:ext cx="1473200" cy="787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5485" name="方程式" r:id="rId3" imgW="736280" imgH="393529" progId="Equation.3">
                  <p:embed/>
                </p:oleObj>
              </mc:Choice>
              <mc:Fallback>
                <p:oleObj name="方程式" r:id="rId3" imgW="736280" imgH="393529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35896" y="2425576"/>
                        <a:ext cx="1473200" cy="787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15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24839235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BVP of the Heat Equation             (2/3)</a:t>
            </a:r>
          </a:p>
        </p:txBody>
      </p:sp>
      <p:sp>
        <p:nvSpPr>
          <p:cNvPr id="10244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altLang="zh-TW"/>
              <a:t>We may also constrain the temperature function at two ends of the rod and try to solve the PDE. For example,</a:t>
            </a:r>
            <a:br>
              <a:rPr lang="en-US" altLang="zh-TW"/>
            </a:br>
            <a:r>
              <a:rPr lang="en-US" altLang="zh-TW"/>
              <a:t>                 </a:t>
            </a:r>
            <a:r>
              <a:rPr lang="en-US" altLang="zh-TW" i="1">
                <a:latin typeface="Times New Roman" pitchFamily="18" charset="0"/>
              </a:rPr>
              <a:t>u</a:t>
            </a:r>
            <a:r>
              <a:rPr lang="en-US" altLang="zh-TW">
                <a:latin typeface="Times New Roman" pitchFamily="18" charset="0"/>
              </a:rPr>
              <a:t>(0, </a:t>
            </a:r>
            <a:r>
              <a:rPr lang="en-US" altLang="zh-TW" i="1">
                <a:latin typeface="Times New Roman" pitchFamily="18" charset="0"/>
              </a:rPr>
              <a:t>t</a:t>
            </a:r>
            <a:r>
              <a:rPr lang="en-US" altLang="zh-TW">
                <a:latin typeface="Times New Roman" pitchFamily="18" charset="0"/>
              </a:rPr>
              <a:t>) = </a:t>
            </a:r>
            <a:r>
              <a:rPr lang="en-US" altLang="zh-TW" i="1">
                <a:latin typeface="Times New Roman" pitchFamily="18" charset="0"/>
              </a:rPr>
              <a:t>u</a:t>
            </a:r>
            <a:r>
              <a:rPr lang="en-US" altLang="zh-TW">
                <a:latin typeface="Times New Roman" pitchFamily="18" charset="0"/>
              </a:rPr>
              <a:t>(</a:t>
            </a:r>
            <a:r>
              <a:rPr lang="en-US" altLang="zh-TW" i="1">
                <a:latin typeface="Times New Roman" pitchFamily="18" charset="0"/>
              </a:rPr>
              <a:t>L</a:t>
            </a:r>
            <a:r>
              <a:rPr lang="en-US" altLang="zh-TW">
                <a:latin typeface="Times New Roman" pitchFamily="18" charset="0"/>
              </a:rPr>
              <a:t>, </a:t>
            </a:r>
            <a:r>
              <a:rPr lang="en-US" altLang="zh-TW" i="1">
                <a:latin typeface="Times New Roman" pitchFamily="18" charset="0"/>
              </a:rPr>
              <a:t>t</a:t>
            </a:r>
            <a:r>
              <a:rPr lang="en-US" altLang="zh-TW">
                <a:latin typeface="Times New Roman" pitchFamily="18" charset="0"/>
              </a:rPr>
              <a:t>) = 0</a:t>
            </a:r>
            <a:r>
              <a:rPr lang="en-US" altLang="zh-TW"/>
              <a:t>, for all </a:t>
            </a:r>
            <a:r>
              <a:rPr lang="en-US" altLang="zh-TW" i="1">
                <a:latin typeface="Times New Roman" pitchFamily="18" charset="0"/>
              </a:rPr>
              <a:t>t</a:t>
            </a:r>
            <a:r>
              <a:rPr lang="en-US" altLang="zh-TW">
                <a:latin typeface="Times New Roman" pitchFamily="18" charset="0"/>
              </a:rPr>
              <a:t> &gt; 0</a:t>
            </a:r>
            <a:r>
              <a:rPr lang="en-US" altLang="zh-TW"/>
              <a:t>. </a:t>
            </a:r>
            <a:br>
              <a:rPr lang="en-US" altLang="zh-TW"/>
            </a:br>
            <a:br>
              <a:rPr lang="en-US" altLang="zh-TW" sz="800"/>
            </a:br>
            <a:r>
              <a:rPr lang="en-US" altLang="zh-TW"/>
              <a:t>A boundary value problem of the heated rod PDE may be as follows:</a:t>
            </a:r>
          </a:p>
        </p:txBody>
      </p:sp>
      <p:graphicFrame>
        <p:nvGraphicFramePr>
          <p:cNvPr id="10245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94124754"/>
              </p:ext>
            </p:extLst>
          </p:nvPr>
        </p:nvGraphicFramePr>
        <p:xfrm>
          <a:off x="2494881" y="3717032"/>
          <a:ext cx="4419600" cy="838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6662" name="方程式" r:id="rId3" imgW="2209800" imgH="419100" progId="Equation.3">
                  <p:embed/>
                </p:oleObj>
              </mc:Choice>
              <mc:Fallback>
                <p:oleObj name="方程式" r:id="rId3" imgW="2209800" imgH="4191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94881" y="3717032"/>
                        <a:ext cx="4419600" cy="838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246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00061160"/>
              </p:ext>
            </p:extLst>
          </p:nvPr>
        </p:nvGraphicFramePr>
        <p:xfrm>
          <a:off x="2502818" y="4582220"/>
          <a:ext cx="4013200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6663" name="方程式" r:id="rId5" imgW="2005729" imgH="203112" progId="Equation.3">
                  <p:embed/>
                </p:oleObj>
              </mc:Choice>
              <mc:Fallback>
                <p:oleObj name="方程式" r:id="rId5" imgW="2005729" imgH="203112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02818" y="4582220"/>
                        <a:ext cx="4013200" cy="406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247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70703009"/>
              </p:ext>
            </p:extLst>
          </p:nvPr>
        </p:nvGraphicFramePr>
        <p:xfrm>
          <a:off x="2507208" y="5085457"/>
          <a:ext cx="3937000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6664" name="方程式" r:id="rId7" imgW="1968500" imgH="203200" progId="Equation.3">
                  <p:embed/>
                </p:oleObj>
              </mc:Choice>
              <mc:Fallback>
                <p:oleObj name="方程式" r:id="rId7" imgW="1968500" imgH="2032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07208" y="5085457"/>
                        <a:ext cx="3937000" cy="406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16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57337199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BVP of the Heat Equation             (3/3)</a:t>
            </a:r>
            <a:endParaRPr lang="zh-TW" altLang="en-US" dirty="0"/>
          </a:p>
        </p:txBody>
      </p:sp>
      <p:sp>
        <p:nvSpPr>
          <p:cNvPr id="11268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altLang="zh-TW" dirty="0"/>
              <a:t>Another possible boundary condition for the heated rod is that no heat will flow through either end (i.e. both ends are heat-insulated):</a:t>
            </a:r>
            <a:br>
              <a:rPr lang="en-US" altLang="zh-TW" dirty="0"/>
            </a:br>
            <a:br>
              <a:rPr lang="en-US" altLang="zh-TW" sz="800" dirty="0"/>
            </a:br>
            <a:r>
              <a:rPr lang="en-US" altLang="zh-TW" dirty="0"/>
              <a:t>                 </a:t>
            </a:r>
            <a:r>
              <a:rPr lang="en-US" altLang="zh-TW" i="1" dirty="0" err="1">
                <a:latin typeface="Times New Roman" pitchFamily="18" charset="0"/>
              </a:rPr>
              <a:t>u</a:t>
            </a:r>
            <a:r>
              <a:rPr lang="en-US" altLang="zh-TW" i="1" baseline="-25000" dirty="0" err="1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(0, </a:t>
            </a:r>
            <a:r>
              <a:rPr lang="en-US" altLang="zh-TW" i="1" dirty="0">
                <a:latin typeface="Times New Roman" pitchFamily="18" charset="0"/>
              </a:rPr>
              <a:t>t</a:t>
            </a:r>
            <a:r>
              <a:rPr lang="en-US" altLang="zh-TW" dirty="0">
                <a:latin typeface="Times New Roman" pitchFamily="18" charset="0"/>
              </a:rPr>
              <a:t>) = </a:t>
            </a:r>
            <a:r>
              <a:rPr lang="en-US" altLang="zh-TW" i="1" dirty="0" err="1">
                <a:latin typeface="Times New Roman" pitchFamily="18" charset="0"/>
              </a:rPr>
              <a:t>u</a:t>
            </a:r>
            <a:r>
              <a:rPr lang="en-US" altLang="zh-TW" i="1" baseline="-25000" dirty="0" err="1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L</a:t>
            </a:r>
            <a:r>
              <a:rPr lang="en-US" altLang="zh-TW" dirty="0">
                <a:latin typeface="Times New Roman" pitchFamily="18" charset="0"/>
              </a:rPr>
              <a:t>, </a:t>
            </a:r>
            <a:r>
              <a:rPr lang="en-US" altLang="zh-TW" i="1" dirty="0">
                <a:latin typeface="Times New Roman" pitchFamily="18" charset="0"/>
              </a:rPr>
              <a:t>t</a:t>
            </a:r>
            <a:r>
              <a:rPr lang="en-US" altLang="zh-TW" dirty="0">
                <a:latin typeface="Times New Roman" pitchFamily="18" charset="0"/>
              </a:rPr>
              <a:t>) = 0</a:t>
            </a:r>
            <a:r>
              <a:rPr lang="en-US" altLang="zh-TW" dirty="0"/>
              <a:t>, for all </a:t>
            </a:r>
            <a:r>
              <a:rPr lang="en-US" altLang="zh-TW" i="1" dirty="0">
                <a:latin typeface="Times New Roman" pitchFamily="18" charset="0"/>
              </a:rPr>
              <a:t>t</a:t>
            </a:r>
            <a:r>
              <a:rPr lang="en-US" altLang="zh-TW" dirty="0"/>
              <a:t>. </a:t>
            </a:r>
          </a:p>
          <a:p>
            <a:pPr eaLnBrk="1" hangingPunct="1"/>
            <a:r>
              <a:rPr lang="en-US" altLang="zh-TW" dirty="0"/>
              <a:t>Physical intuition tells us that if the initial condition </a:t>
            </a:r>
            <a:r>
              <a:rPr lang="en-US" altLang="zh-TW" i="1" dirty="0">
                <a:latin typeface="Times New Roman" pitchFamily="18" charset="0"/>
              </a:rPr>
              <a:t>f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)</a:t>
            </a:r>
            <a:r>
              <a:rPr lang="en-US" altLang="zh-TW" dirty="0"/>
              <a:t> is a reasonable function, there exists a unique solution </a:t>
            </a:r>
            <a:r>
              <a:rPr lang="en-US" altLang="zh-TW" i="1" dirty="0">
                <a:latin typeface="Times New Roman" pitchFamily="18" charset="0"/>
              </a:rPr>
              <a:t>u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, </a:t>
            </a:r>
            <a:r>
              <a:rPr lang="en-US" altLang="zh-TW" i="1" dirty="0">
                <a:latin typeface="Times New Roman" pitchFamily="18" charset="0"/>
              </a:rPr>
              <a:t>t</a:t>
            </a:r>
            <a:r>
              <a:rPr lang="en-US" altLang="zh-TW" dirty="0">
                <a:latin typeface="Times New Roman" pitchFamily="18" charset="0"/>
              </a:rPr>
              <a:t>)</a:t>
            </a:r>
            <a:r>
              <a:rPr lang="en-US" altLang="zh-TW" dirty="0"/>
              <a:t> for the boundary value problem.</a:t>
            </a:r>
          </a:p>
        </p:txBody>
      </p:sp>
      <p:grpSp>
        <p:nvGrpSpPr>
          <p:cNvPr id="3" name="群組 2"/>
          <p:cNvGrpSpPr/>
          <p:nvPr/>
        </p:nvGrpSpPr>
        <p:grpSpPr>
          <a:xfrm>
            <a:off x="2987675" y="4293096"/>
            <a:ext cx="3457575" cy="2097087"/>
            <a:chOff x="2987675" y="4293096"/>
            <a:chExt cx="3457575" cy="2097087"/>
          </a:xfrm>
        </p:grpSpPr>
        <p:pic>
          <p:nvPicPr>
            <p:cNvPr id="11269" name="Picture 6" descr="scan 1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87675" y="4293096"/>
              <a:ext cx="3457575" cy="20970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270" name="Freeform 7"/>
            <p:cNvSpPr>
              <a:spLocks/>
            </p:cNvSpPr>
            <p:nvPr/>
          </p:nvSpPr>
          <p:spPr bwMode="auto">
            <a:xfrm>
              <a:off x="3311525" y="4422998"/>
              <a:ext cx="1643063" cy="1238250"/>
            </a:xfrm>
            <a:custGeom>
              <a:avLst/>
              <a:gdLst>
                <a:gd name="T0" fmla="*/ 0 w 1035"/>
                <a:gd name="T1" fmla="*/ 1238250 h 780"/>
                <a:gd name="T2" fmla="*/ 61913 w 1035"/>
                <a:gd name="T3" fmla="*/ 438150 h 780"/>
                <a:gd name="T4" fmla="*/ 252413 w 1035"/>
                <a:gd name="T5" fmla="*/ 371475 h 780"/>
                <a:gd name="T6" fmla="*/ 747713 w 1035"/>
                <a:gd name="T7" fmla="*/ 223838 h 780"/>
                <a:gd name="T8" fmla="*/ 1357313 w 1035"/>
                <a:gd name="T9" fmla="*/ 52388 h 780"/>
                <a:gd name="T10" fmla="*/ 1519238 w 1035"/>
                <a:gd name="T11" fmla="*/ 9525 h 780"/>
                <a:gd name="T12" fmla="*/ 1590675 w 1035"/>
                <a:gd name="T13" fmla="*/ 0 h 780"/>
                <a:gd name="T14" fmla="*/ 1628775 w 1035"/>
                <a:gd name="T15" fmla="*/ 409575 h 780"/>
                <a:gd name="T16" fmla="*/ 1643063 w 1035"/>
                <a:gd name="T17" fmla="*/ 476250 h 78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035" h="780">
                  <a:moveTo>
                    <a:pt x="0" y="780"/>
                  </a:moveTo>
                  <a:lnTo>
                    <a:pt x="39" y="276"/>
                  </a:lnTo>
                  <a:lnTo>
                    <a:pt x="159" y="234"/>
                  </a:lnTo>
                  <a:lnTo>
                    <a:pt x="471" y="141"/>
                  </a:lnTo>
                  <a:lnTo>
                    <a:pt x="855" y="33"/>
                  </a:lnTo>
                  <a:lnTo>
                    <a:pt x="957" y="6"/>
                  </a:lnTo>
                  <a:lnTo>
                    <a:pt x="1002" y="0"/>
                  </a:lnTo>
                  <a:lnTo>
                    <a:pt x="1026" y="258"/>
                  </a:lnTo>
                  <a:lnTo>
                    <a:pt x="1035" y="300"/>
                  </a:lnTo>
                </a:path>
              </a:pathLst>
            </a:custGeom>
            <a:noFill/>
            <a:ln w="19050" cmpd="sng">
              <a:solidFill>
                <a:schemeClr val="accent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1271" name="Freeform 8"/>
            <p:cNvSpPr>
              <a:spLocks/>
            </p:cNvSpPr>
            <p:nvPr/>
          </p:nvSpPr>
          <p:spPr bwMode="auto">
            <a:xfrm>
              <a:off x="3325813" y="5661248"/>
              <a:ext cx="1390650" cy="576262"/>
            </a:xfrm>
            <a:custGeom>
              <a:avLst/>
              <a:gdLst>
                <a:gd name="T0" fmla="*/ 0 w 876"/>
                <a:gd name="T1" fmla="*/ 0 h 363"/>
                <a:gd name="T2" fmla="*/ 1390650 w 876"/>
                <a:gd name="T3" fmla="*/ 576262 h 363"/>
                <a:gd name="T4" fmla="*/ 0 60000 65536"/>
                <a:gd name="T5" fmla="*/ 0 60000 6553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0" t="0" r="r" b="b"/>
              <a:pathLst>
                <a:path w="876" h="363">
                  <a:moveTo>
                    <a:pt x="0" y="0"/>
                  </a:moveTo>
                  <a:lnTo>
                    <a:pt x="876" y="363"/>
                  </a:lnTo>
                </a:path>
              </a:pathLst>
            </a:custGeom>
            <a:noFill/>
            <a:ln w="19050" cmpd="sng">
              <a:solidFill>
                <a:srgbClr val="8CD15D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1272" name="Freeform 9"/>
            <p:cNvSpPr>
              <a:spLocks/>
            </p:cNvSpPr>
            <p:nvPr/>
          </p:nvSpPr>
          <p:spPr bwMode="auto">
            <a:xfrm>
              <a:off x="6164263" y="5689729"/>
              <a:ext cx="180975" cy="66675"/>
            </a:xfrm>
            <a:custGeom>
              <a:avLst/>
              <a:gdLst>
                <a:gd name="T0" fmla="*/ 180975 w 114"/>
                <a:gd name="T1" fmla="*/ 66675 h 42"/>
                <a:gd name="T2" fmla="*/ 0 w 114"/>
                <a:gd name="T3" fmla="*/ 0 h 42"/>
                <a:gd name="T4" fmla="*/ 0 60000 65536"/>
                <a:gd name="T5" fmla="*/ 0 60000 6553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0" t="0" r="r" b="b"/>
              <a:pathLst>
                <a:path w="114" h="42">
                  <a:moveTo>
                    <a:pt x="114" y="42"/>
                  </a:moveTo>
                  <a:lnTo>
                    <a:pt x="0" y="0"/>
                  </a:lnTo>
                </a:path>
              </a:pathLst>
            </a:custGeom>
            <a:noFill/>
            <a:ln w="19050" cmpd="sng">
              <a:solidFill>
                <a:srgbClr val="8CD15D"/>
              </a:solidFill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</p:grpSp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17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03978789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Derivation of the Wave Equation  (1/2)</a:t>
            </a: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TW" dirty="0"/>
              <a:t>A PDE that models the vibrations of a string can be derived with the following assumptions:</a:t>
            </a:r>
          </a:p>
          <a:p>
            <a:pPr lvl="1"/>
            <a:r>
              <a:rPr lang="en-US" altLang="zh-TW" dirty="0"/>
              <a:t>A perfectly flexible uniform string with density </a:t>
            </a:r>
            <a:r>
              <a:rPr lang="en-US" altLang="zh-TW" i="1" dirty="0">
                <a:sym typeface="Symbol" pitchFamily="18" charset="2"/>
              </a:rPr>
              <a:t></a:t>
            </a:r>
            <a:r>
              <a:rPr lang="en-US" altLang="zh-TW" dirty="0"/>
              <a:t> is stretched under a uniform tension force of </a:t>
            </a:r>
            <a:r>
              <a:rPr lang="en-US" altLang="zh-TW" i="1" dirty="0">
                <a:latin typeface="Times New Roman" pitchFamily="18" charset="0"/>
              </a:rPr>
              <a:t>T</a:t>
            </a:r>
            <a:r>
              <a:rPr lang="en-US" altLang="zh-TW" dirty="0"/>
              <a:t> between 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 = 0</a:t>
            </a:r>
            <a:r>
              <a:rPr lang="en-US" altLang="zh-TW" dirty="0"/>
              <a:t> and 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 = </a:t>
            </a:r>
            <a:r>
              <a:rPr lang="en-US" altLang="zh-TW" i="1" dirty="0">
                <a:latin typeface="Times New Roman" pitchFamily="18" charset="0"/>
              </a:rPr>
              <a:t>L</a:t>
            </a:r>
            <a:r>
              <a:rPr lang="en-US" altLang="zh-TW" dirty="0"/>
              <a:t>.</a:t>
            </a:r>
          </a:p>
          <a:p>
            <a:pPr lvl="1"/>
            <a:r>
              <a:rPr lang="en-US" altLang="zh-TW" dirty="0"/>
              <a:t>Each point on the string moves only in </a:t>
            </a:r>
            <a:r>
              <a:rPr lang="en-US" altLang="zh-TW" i="1" dirty="0">
                <a:latin typeface="Times New Roman" pitchFamily="18" charset="0"/>
              </a:rPr>
              <a:t>u</a:t>
            </a:r>
            <a:r>
              <a:rPr lang="en-US" altLang="zh-TW" dirty="0"/>
              <a:t> direction</a:t>
            </a:r>
            <a:br>
              <a:rPr lang="en-US" altLang="zh-TW" dirty="0"/>
            </a:br>
            <a:r>
              <a:rPr lang="en-US" altLang="zh-TW" dirty="0">
                <a:sym typeface="Symbol" pitchFamily="18" charset="2"/>
              </a:rPr>
              <a:t> </a:t>
            </a:r>
            <a:r>
              <a:rPr lang="en-US" altLang="zh-TW" i="1" dirty="0">
                <a:latin typeface="Times New Roman" pitchFamily="18" charset="0"/>
                <a:sym typeface="Symbol" pitchFamily="18" charset="2"/>
              </a:rPr>
              <a:t>u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, </a:t>
            </a:r>
            <a:r>
              <a:rPr lang="en-US" altLang="zh-TW" i="1" dirty="0">
                <a:latin typeface="Times New Roman" pitchFamily="18" charset="0"/>
              </a:rPr>
              <a:t>t</a:t>
            </a:r>
            <a:r>
              <a:rPr lang="en-US" altLang="zh-TW" dirty="0">
                <a:latin typeface="Times New Roman" pitchFamily="18" charset="0"/>
              </a:rPr>
              <a:t>)</a:t>
            </a:r>
            <a:r>
              <a:rPr lang="en-US" altLang="zh-TW" dirty="0"/>
              <a:t> is the shape of the string at time </a:t>
            </a:r>
            <a:r>
              <a:rPr lang="en-US" altLang="zh-TW" i="1" dirty="0">
                <a:latin typeface="Times New Roman" pitchFamily="18" charset="0"/>
              </a:rPr>
              <a:t>t</a:t>
            </a:r>
            <a:r>
              <a:rPr lang="en-US" altLang="zh-TW" dirty="0"/>
              <a:t>.</a:t>
            </a:r>
          </a:p>
          <a:p>
            <a:pPr lvl="1"/>
            <a:r>
              <a:rPr lang="en-US" altLang="zh-TW" dirty="0"/>
              <a:t>The slope of the curve is small for all </a:t>
            </a:r>
            <a:r>
              <a:rPr lang="en-US" altLang="zh-TW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TW" dirty="0"/>
              <a:t> </a:t>
            </a:r>
            <a:r>
              <a:rPr lang="en-US" altLang="zh-TW" dirty="0">
                <a:sym typeface="Symbol" pitchFamily="18" charset="2"/>
              </a:rPr>
              <a:t></a:t>
            </a:r>
            <a:r>
              <a:rPr lang="en-US" altLang="zh-TW" dirty="0"/>
              <a:t> </a:t>
            </a:r>
            <a:r>
              <a:rPr lang="en-US" altLang="zh-TW" dirty="0">
                <a:latin typeface="Times New Roman" pitchFamily="18" charset="0"/>
              </a:rPr>
              <a:t>sin </a:t>
            </a:r>
            <a:r>
              <a:rPr lang="en-US" altLang="zh-TW" i="1" dirty="0">
                <a:latin typeface="Times New Roman" pitchFamily="18" charset="0"/>
                <a:sym typeface="Symbol" pitchFamily="18" charset="2"/>
              </a:rPr>
              <a:t></a:t>
            </a:r>
            <a:r>
              <a:rPr lang="en-US" altLang="zh-TW" dirty="0">
                <a:latin typeface="Times New Roman" pitchFamily="18" charset="0"/>
              </a:rPr>
              <a:t> </a:t>
            </a:r>
            <a:r>
              <a:rPr lang="en-US" altLang="zh-TW" dirty="0">
                <a:latin typeface="Times New Roman" pitchFamily="18" charset="0"/>
                <a:sym typeface="Symbol" pitchFamily="18" charset="2"/>
              </a:rPr>
              <a:t></a:t>
            </a:r>
            <a:r>
              <a:rPr lang="en-US" altLang="zh-TW" dirty="0">
                <a:latin typeface="Times New Roman" pitchFamily="18" charset="0"/>
              </a:rPr>
              <a:t> tan</a:t>
            </a:r>
            <a:r>
              <a:rPr lang="en-US" altLang="zh-TW" i="1" dirty="0">
                <a:latin typeface="Times New Roman" pitchFamily="18" charset="0"/>
                <a:sym typeface="Symbol" pitchFamily="18" charset="2"/>
              </a:rPr>
              <a:t></a:t>
            </a:r>
            <a:r>
              <a:rPr lang="en-US" altLang="zh-TW" dirty="0">
                <a:latin typeface="Times New Roman" pitchFamily="18" charset="0"/>
              </a:rPr>
              <a:t>  = </a:t>
            </a:r>
            <a:r>
              <a:rPr lang="en-US" altLang="zh-TW" i="1" dirty="0" err="1">
                <a:latin typeface="Times New Roman" pitchFamily="18" charset="0"/>
              </a:rPr>
              <a:t>u</a:t>
            </a:r>
            <a:r>
              <a:rPr lang="en-US" altLang="zh-TW" i="1" baseline="-25000" dirty="0" err="1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, </a:t>
            </a:r>
            <a:r>
              <a:rPr lang="en-US" altLang="zh-TW" i="1" dirty="0">
                <a:latin typeface="Times New Roman" pitchFamily="18" charset="0"/>
              </a:rPr>
              <a:t>t</a:t>
            </a:r>
            <a:r>
              <a:rPr lang="en-US" altLang="zh-TW" dirty="0">
                <a:latin typeface="Times New Roman" pitchFamily="18" charset="0"/>
              </a:rPr>
              <a:t>)</a:t>
            </a:r>
            <a:r>
              <a:rPr lang="en-US" altLang="zh-TW" dirty="0"/>
              <a:t>.</a:t>
            </a: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18</a:t>
            </a:fld>
            <a:endParaRPr lang="zh-TW" altLang="en-US" dirty="0"/>
          </a:p>
        </p:txBody>
      </p:sp>
      <p:pic>
        <p:nvPicPr>
          <p:cNvPr id="5" name="圖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07804" y="4005064"/>
            <a:ext cx="3348372" cy="2232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980295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Derivation of the Wave Equation  (2/2)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TW" dirty="0"/>
              <a:t>Apply Newton’s law to the segment </a:t>
            </a:r>
            <a:r>
              <a:rPr lang="en-US" altLang="zh-TW" dirty="0">
                <a:latin typeface="Times New Roman" pitchFamily="18" charset="0"/>
              </a:rPr>
              <a:t>[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, 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 + </a:t>
            </a:r>
            <a:r>
              <a:rPr lang="en-US" altLang="zh-TW" dirty="0" err="1">
                <a:latin typeface="Symbol" pitchFamily="18" charset="2"/>
              </a:rPr>
              <a:t>D</a:t>
            </a:r>
            <a:r>
              <a:rPr lang="en-US" altLang="zh-TW" i="1" dirty="0" err="1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]</a:t>
            </a:r>
            <a:r>
              <a:rPr lang="en-US" altLang="zh-TW" dirty="0"/>
              <a:t>,</a:t>
            </a:r>
            <a:br>
              <a:rPr lang="en-US" altLang="zh-TW" dirty="0"/>
            </a:br>
            <a:br>
              <a:rPr lang="en-US" altLang="zh-TW" sz="800" dirty="0"/>
            </a:br>
            <a:r>
              <a:rPr lang="en-US" altLang="zh-TW" dirty="0"/>
              <a:t> </a:t>
            </a:r>
            <a:r>
              <a:rPr lang="en-US" altLang="zh-TW" i="1" dirty="0">
                <a:latin typeface="Times New Roman" pitchFamily="18" charset="0"/>
              </a:rPr>
              <a:t>T</a:t>
            </a:r>
            <a:r>
              <a:rPr lang="en-US" altLang="zh-TW" dirty="0">
                <a:latin typeface="Times New Roman" pitchFamily="18" charset="0"/>
              </a:rPr>
              <a:t>sin</a:t>
            </a:r>
            <a:r>
              <a:rPr lang="en-US" altLang="zh-TW" i="1" dirty="0">
                <a:latin typeface="Times New Roman" pitchFamily="18" charset="0"/>
                <a:sym typeface="Symbol" pitchFamily="18" charset="2"/>
              </a:rPr>
              <a:t></a:t>
            </a:r>
            <a:r>
              <a:rPr lang="en-US" altLang="zh-TW" baseline="-25000" dirty="0">
                <a:latin typeface="Times New Roman" pitchFamily="18" charset="0"/>
                <a:sym typeface="Symbol" pitchFamily="18" charset="2"/>
              </a:rPr>
              <a:t>2</a:t>
            </a:r>
            <a:r>
              <a:rPr lang="en-US" altLang="zh-TW" dirty="0">
                <a:latin typeface="Times New Roman" pitchFamily="18" charset="0"/>
              </a:rPr>
              <a:t> – </a:t>
            </a:r>
            <a:r>
              <a:rPr lang="en-US" altLang="zh-TW" i="1" dirty="0">
                <a:latin typeface="Times New Roman" pitchFamily="18" charset="0"/>
              </a:rPr>
              <a:t>T</a:t>
            </a:r>
            <a:r>
              <a:rPr lang="en-US" altLang="zh-TW" dirty="0">
                <a:latin typeface="Times New Roman" pitchFamily="18" charset="0"/>
              </a:rPr>
              <a:t>sin</a:t>
            </a:r>
            <a:r>
              <a:rPr lang="en-US" altLang="zh-TW" i="1" dirty="0">
                <a:latin typeface="Times New Roman" pitchFamily="18" charset="0"/>
                <a:sym typeface="Symbol" pitchFamily="18" charset="2"/>
              </a:rPr>
              <a:t></a:t>
            </a:r>
            <a:r>
              <a:rPr lang="en-US" altLang="zh-TW" baseline="-25000" dirty="0">
                <a:latin typeface="Times New Roman" pitchFamily="18" charset="0"/>
                <a:sym typeface="Symbol" pitchFamily="18" charset="2"/>
              </a:rPr>
              <a:t>1</a:t>
            </a:r>
            <a:r>
              <a:rPr lang="en-US" altLang="zh-TW" dirty="0">
                <a:latin typeface="Times New Roman" pitchFamily="18" charset="0"/>
              </a:rPr>
              <a:t> </a:t>
            </a:r>
            <a:r>
              <a:rPr lang="en-US" altLang="zh-TW" dirty="0">
                <a:latin typeface="Times New Roman" pitchFamily="18" charset="0"/>
                <a:sym typeface="Symbol" pitchFamily="18" charset="2"/>
              </a:rPr>
              <a:t> </a:t>
            </a:r>
            <a:r>
              <a:rPr lang="en-US" altLang="zh-TW" i="1" dirty="0">
                <a:latin typeface="Times New Roman" pitchFamily="18" charset="0"/>
              </a:rPr>
              <a:t>T</a:t>
            </a:r>
            <a:r>
              <a:rPr lang="en-US" altLang="zh-TW" dirty="0">
                <a:latin typeface="Times New Roman" pitchFamily="18" charset="0"/>
              </a:rPr>
              <a:t>tan</a:t>
            </a:r>
            <a:r>
              <a:rPr lang="en-US" altLang="zh-TW" i="1" dirty="0">
                <a:latin typeface="Times New Roman" pitchFamily="18" charset="0"/>
                <a:sym typeface="Symbol" pitchFamily="18" charset="2"/>
              </a:rPr>
              <a:t></a:t>
            </a:r>
            <a:r>
              <a:rPr lang="en-US" altLang="zh-TW" baseline="-25000" dirty="0">
                <a:latin typeface="Times New Roman" pitchFamily="18" charset="0"/>
                <a:sym typeface="Symbol" pitchFamily="18" charset="2"/>
              </a:rPr>
              <a:t>2</a:t>
            </a:r>
            <a:r>
              <a:rPr lang="en-US" altLang="zh-TW" dirty="0">
                <a:latin typeface="Times New Roman" pitchFamily="18" charset="0"/>
              </a:rPr>
              <a:t> – </a:t>
            </a:r>
            <a:r>
              <a:rPr lang="en-US" altLang="zh-TW" i="1" dirty="0">
                <a:latin typeface="Times New Roman" pitchFamily="18" charset="0"/>
              </a:rPr>
              <a:t>T</a:t>
            </a:r>
            <a:r>
              <a:rPr lang="en-US" altLang="zh-TW" dirty="0">
                <a:latin typeface="Times New Roman" pitchFamily="18" charset="0"/>
              </a:rPr>
              <a:t>tan</a:t>
            </a:r>
            <a:r>
              <a:rPr lang="en-US" altLang="zh-TW" i="1" dirty="0">
                <a:latin typeface="Times New Roman" pitchFamily="18" charset="0"/>
                <a:sym typeface="Symbol" pitchFamily="18" charset="2"/>
              </a:rPr>
              <a:t></a:t>
            </a:r>
            <a:r>
              <a:rPr lang="en-US" altLang="zh-TW" baseline="-25000" dirty="0">
                <a:latin typeface="Times New Roman" pitchFamily="18" charset="0"/>
                <a:sym typeface="Symbol" pitchFamily="18" charset="2"/>
              </a:rPr>
              <a:t>1</a:t>
            </a:r>
            <a:r>
              <a:rPr lang="en-US" altLang="zh-TW" dirty="0">
                <a:latin typeface="Times New Roman" pitchFamily="18" charset="0"/>
              </a:rPr>
              <a:t> </a:t>
            </a:r>
            <a:br>
              <a:rPr lang="en-US" altLang="zh-TW" dirty="0"/>
            </a:br>
            <a:r>
              <a:rPr lang="en-US" altLang="zh-TW" dirty="0"/>
              <a:t>                        </a:t>
            </a:r>
            <a:r>
              <a:rPr lang="en-US" altLang="zh-TW" dirty="0">
                <a:latin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en-US" altLang="zh-TW" i="1" dirty="0">
                <a:latin typeface="Times New Roman" pitchFamily="18" charset="0"/>
              </a:rPr>
              <a:t>T</a:t>
            </a:r>
            <a:r>
              <a:rPr lang="en-US" altLang="zh-TW" dirty="0">
                <a:latin typeface="Times New Roman" pitchFamily="18" charset="0"/>
              </a:rPr>
              <a:t>[</a:t>
            </a:r>
            <a:r>
              <a:rPr lang="en-US" altLang="zh-TW" i="1" dirty="0" err="1">
                <a:latin typeface="Times New Roman" pitchFamily="18" charset="0"/>
              </a:rPr>
              <a:t>u</a:t>
            </a:r>
            <a:r>
              <a:rPr lang="en-US" altLang="zh-TW" i="1" baseline="-25000" dirty="0" err="1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  <a:sym typeface="Symbol" pitchFamily="18" charset="2"/>
              </a:rPr>
              <a:t>x</a:t>
            </a:r>
            <a:r>
              <a:rPr lang="en-US" altLang="zh-TW" dirty="0">
                <a:latin typeface="Times New Roman" pitchFamily="18" charset="0"/>
              </a:rPr>
              <a:t> + </a:t>
            </a:r>
            <a:r>
              <a:rPr lang="en-US" altLang="zh-TW" dirty="0" err="1">
                <a:latin typeface="Symbol" pitchFamily="18" charset="2"/>
              </a:rPr>
              <a:t>D</a:t>
            </a:r>
            <a:r>
              <a:rPr lang="en-US" altLang="zh-TW" i="1" dirty="0" err="1">
                <a:latin typeface="Times New Roman" pitchFamily="18" charset="0"/>
                <a:sym typeface="Symbol" pitchFamily="18" charset="2"/>
              </a:rPr>
              <a:t>x</a:t>
            </a:r>
            <a:r>
              <a:rPr lang="en-US" altLang="zh-TW" dirty="0">
                <a:latin typeface="Times New Roman" pitchFamily="18" charset="0"/>
              </a:rPr>
              <a:t>, </a:t>
            </a:r>
            <a:r>
              <a:rPr lang="en-US" altLang="zh-TW" i="1" dirty="0">
                <a:latin typeface="Times New Roman" pitchFamily="18" charset="0"/>
              </a:rPr>
              <a:t>t</a:t>
            </a:r>
            <a:r>
              <a:rPr lang="en-US" altLang="zh-TW" dirty="0">
                <a:latin typeface="Times New Roman" pitchFamily="18" charset="0"/>
              </a:rPr>
              <a:t>) – </a:t>
            </a:r>
            <a:r>
              <a:rPr lang="en-US" altLang="zh-TW" i="1" dirty="0" err="1">
                <a:latin typeface="Times New Roman" pitchFamily="18" charset="0"/>
              </a:rPr>
              <a:t>u</a:t>
            </a:r>
            <a:r>
              <a:rPr lang="en-US" altLang="zh-TW" i="1" baseline="-25000" dirty="0" err="1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, </a:t>
            </a:r>
            <a:r>
              <a:rPr lang="en-US" altLang="zh-TW" i="1" dirty="0">
                <a:latin typeface="Times New Roman" pitchFamily="18" charset="0"/>
              </a:rPr>
              <a:t>t</a:t>
            </a:r>
            <a:r>
              <a:rPr lang="en-US" altLang="zh-TW" dirty="0">
                <a:latin typeface="Times New Roman" pitchFamily="18" charset="0"/>
              </a:rPr>
              <a:t>)]</a:t>
            </a:r>
            <a:br>
              <a:rPr lang="en-US" altLang="zh-TW" dirty="0">
                <a:latin typeface="Times New Roman" pitchFamily="18" charset="0"/>
              </a:rPr>
            </a:br>
            <a:r>
              <a:rPr lang="en-US" altLang="zh-TW" dirty="0">
                <a:latin typeface="Times New Roman" pitchFamily="18" charset="0"/>
              </a:rPr>
              <a:t>                           = </a:t>
            </a:r>
            <a:r>
              <a:rPr lang="en-US" altLang="zh-TW" dirty="0">
                <a:latin typeface="Times New Roman" pitchFamily="18" charset="0"/>
                <a:sym typeface="Symbol" panose="05050102010706020507" pitchFamily="18" charset="2"/>
              </a:rPr>
              <a:t>(</a:t>
            </a:r>
            <a:r>
              <a:rPr lang="en-US" altLang="zh-TW" i="1" dirty="0">
                <a:latin typeface="Times New Roman" pitchFamily="18" charset="0"/>
                <a:sym typeface="Symbol" panose="05050102010706020507" pitchFamily="18" charset="2"/>
              </a:rPr>
              <a:t></a:t>
            </a:r>
            <a:r>
              <a:rPr lang="en-US" altLang="zh-TW" dirty="0">
                <a:latin typeface="Times New Roman" pitchFamily="18" charset="0"/>
                <a:sym typeface="Symbol" panose="05050102010706020507" pitchFamily="18" charset="2"/>
              </a:rPr>
              <a:t></a:t>
            </a:r>
            <a:r>
              <a:rPr lang="en-US" altLang="zh-TW" i="1" dirty="0">
                <a:latin typeface="Times New Roman" pitchFamily="18" charset="0"/>
                <a:sym typeface="Symbol" panose="05050102010706020507" pitchFamily="18" charset="2"/>
              </a:rPr>
              <a:t>x</a:t>
            </a:r>
            <a:r>
              <a:rPr lang="en-US" altLang="zh-TW" dirty="0">
                <a:latin typeface="Times New Roman" pitchFamily="18" charset="0"/>
                <a:sym typeface="Symbol" panose="05050102010706020507" pitchFamily="18" charset="2"/>
              </a:rPr>
              <a:t>)</a:t>
            </a:r>
            <a:r>
              <a:rPr lang="en-US" altLang="zh-TW" i="1" dirty="0" err="1">
                <a:latin typeface="Times New Roman" pitchFamily="18" charset="0"/>
                <a:sym typeface="Symbol" panose="05050102010706020507" pitchFamily="18" charset="2"/>
              </a:rPr>
              <a:t>u</a:t>
            </a:r>
            <a:r>
              <a:rPr lang="en-US" altLang="zh-TW" i="1" baseline="-25000" dirty="0" err="1">
                <a:latin typeface="Times New Roman" pitchFamily="18" charset="0"/>
                <a:sym typeface="Symbol" panose="05050102010706020507" pitchFamily="18" charset="2"/>
              </a:rPr>
              <a:t>tt</a:t>
            </a:r>
            <a:r>
              <a:rPr lang="en-US" altLang="zh-TW" dirty="0"/>
              <a:t>.</a:t>
            </a:r>
            <a:br>
              <a:rPr lang="en-US" altLang="zh-TW" sz="800" dirty="0"/>
            </a:br>
            <a:endParaRPr lang="en-US" altLang="zh-TW" sz="800" dirty="0"/>
          </a:p>
          <a:p>
            <a:r>
              <a:rPr lang="en-US" altLang="zh-TW" dirty="0"/>
              <a:t>So, division by </a:t>
            </a:r>
            <a:r>
              <a:rPr lang="en-US" altLang="zh-TW" dirty="0" err="1">
                <a:latin typeface="Symbol" pitchFamily="18" charset="2"/>
              </a:rPr>
              <a:t>D</a:t>
            </a:r>
            <a:r>
              <a:rPr lang="en-US" altLang="zh-TW" i="1" dirty="0" err="1">
                <a:latin typeface="Times New Roman" pitchFamily="18" charset="0"/>
                <a:sym typeface="Symbol" pitchFamily="18" charset="2"/>
              </a:rPr>
              <a:t>x</a:t>
            </a:r>
            <a:r>
              <a:rPr lang="en-US" altLang="zh-TW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altLang="zh-TW" dirty="0"/>
              <a:t> on both side yields</a:t>
            </a:r>
            <a:br>
              <a:rPr lang="en-US" altLang="zh-TW" dirty="0"/>
            </a:br>
            <a:br>
              <a:rPr lang="en-US" altLang="zh-TW" dirty="0"/>
            </a:br>
            <a:br>
              <a:rPr lang="en-US" altLang="zh-TW" dirty="0"/>
            </a:br>
            <a:br>
              <a:rPr lang="en-US" altLang="zh-TW" dirty="0"/>
            </a:br>
            <a:r>
              <a:rPr lang="en-US" altLang="zh-TW" dirty="0"/>
              <a:t>As </a:t>
            </a:r>
            <a:r>
              <a:rPr lang="en-US" altLang="zh-TW" dirty="0" err="1">
                <a:latin typeface="Symbol" pitchFamily="18" charset="2"/>
              </a:rPr>
              <a:t>D</a:t>
            </a:r>
            <a:r>
              <a:rPr lang="en-US" altLang="zh-TW" i="1" dirty="0" err="1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 </a:t>
            </a:r>
            <a:r>
              <a:rPr lang="en-US" altLang="zh-TW" dirty="0">
                <a:latin typeface="Times New Roman" pitchFamily="18" charset="0"/>
                <a:sym typeface="Symbol" pitchFamily="18" charset="2"/>
              </a:rPr>
              <a:t></a:t>
            </a:r>
            <a:r>
              <a:rPr lang="en-US" altLang="zh-TW" dirty="0">
                <a:latin typeface="Times New Roman" pitchFamily="18" charset="0"/>
              </a:rPr>
              <a:t> 0</a:t>
            </a:r>
            <a:r>
              <a:rPr lang="en-US" altLang="zh-TW" dirty="0"/>
              <a:t>, we have </a:t>
            </a:r>
            <a:r>
              <a:rPr lang="en-US" altLang="zh-TW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u</a:t>
            </a:r>
            <a:r>
              <a:rPr lang="en-US" altLang="zh-TW" i="1" baseline="-25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xx</a:t>
            </a:r>
            <a:r>
              <a:rPr lang="en-US" altLang="zh-TW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(</a:t>
            </a:r>
            <a:r>
              <a:rPr lang="en-US" altLang="zh-TW" i="1" dirty="0">
                <a:latin typeface="Times New Roman" panose="02020603050405020304" pitchFamily="18" charset="0"/>
                <a:cs typeface="Times New Roman" panose="02020603050405020304" pitchFamily="18" charset="0"/>
                <a:sym typeface="Symbol" panose="05050102010706020507" pitchFamily="18" charset="2"/>
              </a:rPr>
              <a:t></a:t>
            </a:r>
            <a:r>
              <a:rPr lang="en-US" altLang="zh-TW" dirty="0"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en-US" altLang="zh-TW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altLang="zh-TW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TW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u</a:t>
            </a:r>
            <a:r>
              <a:rPr lang="en-US" altLang="zh-TW" i="1" baseline="-25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tt</a:t>
            </a:r>
            <a:r>
              <a:rPr lang="en-US" altLang="zh-TW" dirty="0"/>
              <a:t>.</a:t>
            </a: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19</a:t>
            </a:fld>
            <a:endParaRPr lang="zh-TW" altLang="en-US" dirty="0"/>
          </a:p>
        </p:txBody>
      </p:sp>
      <p:graphicFrame>
        <p:nvGraphicFramePr>
          <p:cNvPr id="7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94527750"/>
              </p:ext>
            </p:extLst>
          </p:nvPr>
        </p:nvGraphicFramePr>
        <p:xfrm>
          <a:off x="2208213" y="3794125"/>
          <a:ext cx="3608387" cy="787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6439" name="方程式" r:id="rId3" imgW="1803240" imgH="393480" progId="Equation.3">
                  <p:embed/>
                </p:oleObj>
              </mc:Choice>
              <mc:Fallback>
                <p:oleObj name="方程式" r:id="rId3" imgW="1803240" imgH="393480" progId="Equation.3">
                  <p:embed/>
                  <p:pic>
                    <p:nvPicPr>
                      <p:cNvPr id="5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08213" y="3794125"/>
                        <a:ext cx="3608387" cy="787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7445395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TW" dirty="0"/>
              <a:t>Partial Differential Equation</a:t>
            </a:r>
          </a:p>
        </p:txBody>
      </p:sp>
      <p:sp>
        <p:nvSpPr>
          <p:cNvPr id="4100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altLang="zh-TW" dirty="0"/>
              <a:t>A partial differential equation (PDE) is a differential equation that contains partial derivatives of a dependent variable that is a function of at least two independent variables.</a:t>
            </a:r>
            <a:br>
              <a:rPr lang="en-US" altLang="zh-TW" dirty="0"/>
            </a:br>
            <a:endParaRPr lang="en-US" altLang="zh-TW" dirty="0"/>
          </a:p>
          <a:p>
            <a:pPr eaLnBrk="1" hangingPunct="1"/>
            <a:r>
              <a:rPr lang="en-US" altLang="zh-TW" dirty="0"/>
              <a:t>Example: one-dimensional heat equation:</a:t>
            </a:r>
            <a:br>
              <a:rPr lang="en-US" altLang="zh-TW" dirty="0"/>
            </a:br>
            <a:br>
              <a:rPr lang="en-US" altLang="zh-TW" dirty="0"/>
            </a:br>
            <a:br>
              <a:rPr lang="en-US" altLang="zh-TW" dirty="0"/>
            </a:br>
            <a:endParaRPr lang="en-US" altLang="zh-TW" dirty="0"/>
          </a:p>
          <a:p>
            <a:pPr lvl="1" eaLnBrk="1" hangingPunct="1"/>
            <a:r>
              <a:rPr lang="en-US" altLang="zh-TW" i="1" dirty="0">
                <a:latin typeface="Times New Roman" pitchFamily="18" charset="0"/>
              </a:rPr>
              <a:t>u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, </a:t>
            </a:r>
            <a:r>
              <a:rPr lang="en-US" altLang="zh-TW" i="1" dirty="0">
                <a:latin typeface="Times New Roman" pitchFamily="18" charset="0"/>
              </a:rPr>
              <a:t>t</a:t>
            </a:r>
            <a:r>
              <a:rPr lang="en-US" altLang="zh-TW" dirty="0">
                <a:latin typeface="Times New Roman" pitchFamily="18" charset="0"/>
              </a:rPr>
              <a:t>)</a:t>
            </a:r>
            <a:r>
              <a:rPr lang="en-US" altLang="zh-TW" dirty="0"/>
              <a:t> is the temperature function of 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/>
              <a:t> (position) and </a:t>
            </a:r>
            <a:r>
              <a:rPr lang="en-US" altLang="zh-TW" i="1" dirty="0">
                <a:latin typeface="Times New Roman" pitchFamily="18" charset="0"/>
              </a:rPr>
              <a:t>t</a:t>
            </a:r>
            <a:r>
              <a:rPr lang="en-US" altLang="zh-TW" dirty="0"/>
              <a:t> (time) of a heated rod, </a:t>
            </a:r>
            <a:r>
              <a:rPr lang="en-US" altLang="zh-TW" i="1" dirty="0">
                <a:latin typeface="Times New Roman" pitchFamily="18" charset="0"/>
              </a:rPr>
              <a:t>k</a:t>
            </a:r>
            <a:r>
              <a:rPr lang="en-US" altLang="zh-TW" dirty="0"/>
              <a:t> is a constant parameter determined by the material of the rod</a:t>
            </a:r>
          </a:p>
        </p:txBody>
      </p:sp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2</a:t>
            </a:fld>
            <a:endParaRPr lang="zh-TW" alt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字方塊 6">
                <a:extLst>
                  <a:ext uri="{FF2B5EF4-FFF2-40B4-BE49-F238E27FC236}">
                    <a16:creationId xmlns:a16="http://schemas.microsoft.com/office/drawing/2014/main" id="{26584014-47A7-495C-BDD5-2C3A7B04B5DC}"/>
                  </a:ext>
                </a:extLst>
              </p:cNvPr>
              <p:cNvSpPr txBox="1">
                <a:spLocks noChangeAspect="1"/>
              </p:cNvSpPr>
              <p:nvPr/>
            </p:nvSpPr>
            <p:spPr>
              <a:xfrm>
                <a:off x="3275857" y="3911971"/>
                <a:ext cx="1656183" cy="679353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zh-TW" altLang="en-US" sz="22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zh-TW" altLang="en-US" sz="22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𝜕</m:t>
                          </m:r>
                          <m:r>
                            <a:rPr lang="zh-TW" altLang="en-US" sz="22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𝑢</m:t>
                          </m:r>
                        </m:num>
                        <m:den>
                          <m:r>
                            <a:rPr lang="zh-TW" altLang="en-US" sz="22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𝜕</m:t>
                          </m:r>
                          <m:r>
                            <a:rPr lang="zh-TW" altLang="en-US" sz="22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𝑡</m:t>
                          </m:r>
                        </m:den>
                      </m:f>
                      <m:r>
                        <a:rPr lang="zh-TW" altLang="en-US" sz="22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zh-TW" altLang="en-US" sz="22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𝑘</m:t>
                      </m:r>
                      <m:f>
                        <m:fPr>
                          <m:ctrlPr>
                            <a:rPr lang="zh-TW" altLang="en-US" sz="22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lang="en-US" altLang="zh-TW" sz="22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zh-TW" altLang="en-US" sz="22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𝜕</m:t>
                              </m:r>
                            </m:e>
                            <m:sup>
                              <m:r>
                                <a:rPr lang="en-US" altLang="zh-TW" sz="22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  <m:r>
                            <a:rPr lang="en-US" altLang="zh-TW" sz="22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𝑢</m:t>
                          </m:r>
                        </m:num>
                        <m:den>
                          <m:r>
                            <a:rPr lang="zh-TW" altLang="en-US" sz="22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𝜕</m:t>
                          </m:r>
                          <m:sSup>
                            <m:sSupPr>
                              <m:ctrlPr>
                                <a:rPr lang="zh-TW" altLang="en-US" sz="22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zh-TW" altLang="en-US" sz="22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  <m:sup>
                              <m:r>
                                <a:rPr lang="zh-TW" altLang="en-US" sz="22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</m:den>
                      </m:f>
                      <m:r>
                        <a:rPr lang="zh-TW" altLang="en-US" sz="22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,</m:t>
                      </m:r>
                    </m:oMath>
                  </m:oMathPara>
                </a14:m>
                <a:endParaRPr lang="zh-TW" altLang="en-US" sz="22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7" name="文字方塊 6">
                <a:extLst>
                  <a:ext uri="{FF2B5EF4-FFF2-40B4-BE49-F238E27FC236}">
                    <a16:creationId xmlns:a16="http://schemas.microsoft.com/office/drawing/2014/main" id="{26584014-47A7-495C-BDD5-2C3A7B04B5D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75857" y="3911971"/>
                <a:ext cx="1656183" cy="679353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31967781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TW" dirty="0"/>
              <a:t>BVP of the Wave Equation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TW" dirty="0"/>
              <a:t>If we set</a:t>
            </a:r>
            <a:br>
              <a:rPr lang="en-US" altLang="zh-TW" dirty="0"/>
            </a:br>
            <a:br>
              <a:rPr lang="en-US" altLang="zh-TW" dirty="0"/>
            </a:br>
            <a:br>
              <a:rPr lang="en-US" altLang="zh-TW" dirty="0"/>
            </a:br>
            <a:r>
              <a:rPr lang="en-US" altLang="zh-TW" dirty="0"/>
              <a:t>we have the one-dimensional wave equation that models the free vibrations of a uniform flexible string:</a:t>
            </a: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20</a:t>
            </a:fld>
            <a:endParaRPr lang="zh-TW" altLang="en-US" dirty="0"/>
          </a:p>
        </p:txBody>
      </p:sp>
      <p:graphicFrame>
        <p:nvGraphicFramePr>
          <p:cNvPr id="5" name="物件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3315398"/>
              </p:ext>
            </p:extLst>
          </p:nvPr>
        </p:nvGraphicFramePr>
        <p:xfrm>
          <a:off x="3754438" y="1557338"/>
          <a:ext cx="1066800" cy="838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5600" name="方程式" r:id="rId3" imgW="533160" imgH="419040" progId="Equation.3">
                  <p:embed/>
                </p:oleObj>
              </mc:Choice>
              <mc:Fallback>
                <p:oleObj name="方程式" r:id="rId3" imgW="533160" imgH="419040" progId="Equation.3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54438" y="1557338"/>
                        <a:ext cx="1066800" cy="838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物件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85398614"/>
              </p:ext>
            </p:extLst>
          </p:nvPr>
        </p:nvGraphicFramePr>
        <p:xfrm>
          <a:off x="2606675" y="3357563"/>
          <a:ext cx="4525963" cy="838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5601" name="方程式" r:id="rId5" imgW="2260440" imgH="419040" progId="Equation.3">
                  <p:embed/>
                </p:oleObj>
              </mc:Choice>
              <mc:Fallback>
                <p:oleObj name="方程式" r:id="rId5" imgW="2260440" imgH="419040" progId="Equation.3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06675" y="3357563"/>
                        <a:ext cx="4525963" cy="838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物件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82114926"/>
              </p:ext>
            </p:extLst>
          </p:nvPr>
        </p:nvGraphicFramePr>
        <p:xfrm>
          <a:off x="2633389" y="4221163"/>
          <a:ext cx="3306763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5602" name="方程式" r:id="rId7" imgW="1650960" imgH="203040" progId="Equation.3">
                  <p:embed/>
                </p:oleObj>
              </mc:Choice>
              <mc:Fallback>
                <p:oleObj name="方程式" r:id="rId7" imgW="1650960" imgH="203040" progId="Equation.3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33389" y="4221163"/>
                        <a:ext cx="3306763" cy="406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物件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23586805"/>
              </p:ext>
            </p:extLst>
          </p:nvPr>
        </p:nvGraphicFramePr>
        <p:xfrm>
          <a:off x="2627784" y="4652963"/>
          <a:ext cx="3867150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5603" name="方程式" r:id="rId9" imgW="1930320" imgH="203040" progId="Equation.3">
                  <p:embed/>
                </p:oleObj>
              </mc:Choice>
              <mc:Fallback>
                <p:oleObj name="方程式" r:id="rId9" imgW="1930320" imgH="203040" progId="Equation.3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27784" y="4652963"/>
                        <a:ext cx="3867150" cy="406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物件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86352042"/>
              </p:ext>
            </p:extLst>
          </p:nvPr>
        </p:nvGraphicFramePr>
        <p:xfrm>
          <a:off x="2526258" y="5132388"/>
          <a:ext cx="391795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5604" name="方程式" r:id="rId11" imgW="1955520" imgH="228600" progId="Equation.3">
                  <p:embed/>
                </p:oleObj>
              </mc:Choice>
              <mc:Fallback>
                <p:oleObj name="方程式" r:id="rId11" imgW="1955520" imgH="228600" progId="Equation.3">
                  <p:embed/>
                  <p:pic>
                    <p:nvPicPr>
                      <p:cNvPr id="0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26258" y="5132388"/>
                        <a:ext cx="3917950" cy="457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88625911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TW" dirty="0"/>
              <a:t>Laplacian of a 2-D Function </a:t>
            </a:r>
            <a:r>
              <a:rPr lang="en-US" altLang="zh-TW" i="1" dirty="0">
                <a:latin typeface="Times New Roman" pitchFamily="18" charset="0"/>
              </a:rPr>
              <a:t>u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, </a:t>
            </a:r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dirty="0">
                <a:latin typeface="Times New Roman" pitchFamily="18" charset="0"/>
              </a:rPr>
              <a:t>)</a:t>
            </a:r>
            <a:endParaRPr lang="zh-TW" altLang="en-US" dirty="0">
              <a:latin typeface="Times New Roman" pitchFamily="18" charset="0"/>
            </a:endParaRPr>
          </a:p>
        </p:txBody>
      </p:sp>
      <p:sp>
        <p:nvSpPr>
          <p:cNvPr id="37892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en-US" altLang="zh-TW" dirty="0"/>
              <a:t>The Laplacian of the function </a:t>
            </a:r>
            <a:r>
              <a:rPr lang="en-US" altLang="zh-TW" i="1" dirty="0">
                <a:latin typeface="Times New Roman" pitchFamily="18" charset="0"/>
              </a:rPr>
              <a:t>u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, </a:t>
            </a:r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dirty="0">
                <a:latin typeface="Times New Roman" pitchFamily="18" charset="0"/>
              </a:rPr>
              <a:t>)</a:t>
            </a:r>
            <a:r>
              <a:rPr lang="en-US" altLang="zh-TW" dirty="0"/>
              <a:t> is defined as</a:t>
            </a:r>
            <a:br>
              <a:rPr lang="en-US" altLang="zh-TW" dirty="0"/>
            </a:br>
            <a:br>
              <a:rPr lang="en-US" altLang="zh-TW" dirty="0"/>
            </a:br>
            <a:br>
              <a:rPr lang="en-US" altLang="zh-TW" dirty="0"/>
            </a:br>
            <a:endParaRPr lang="en-US" altLang="zh-TW" dirty="0"/>
          </a:p>
          <a:p>
            <a:r>
              <a:rPr lang="en-US" altLang="zh-TW" dirty="0"/>
              <a:t>The Laplace’s equation </a:t>
            </a:r>
            <a:r>
              <a:rPr lang="en-US" altLang="zh-TW" dirty="0">
                <a:latin typeface="Times New Roman" pitchFamily="18" charset="0"/>
                <a:sym typeface="Symbol" pitchFamily="18" charset="2"/>
              </a:rPr>
              <a:t></a:t>
            </a:r>
            <a:r>
              <a:rPr lang="en-US" altLang="zh-TW" baseline="30000" dirty="0">
                <a:latin typeface="Times New Roman" pitchFamily="18" charset="0"/>
                <a:sym typeface="Symbol" pitchFamily="18" charset="2"/>
              </a:rPr>
              <a:t>2</a:t>
            </a:r>
            <a:r>
              <a:rPr lang="en-US" altLang="zh-TW" i="1" dirty="0">
                <a:latin typeface="Times New Roman" pitchFamily="18" charset="0"/>
              </a:rPr>
              <a:t>u</a:t>
            </a:r>
            <a:r>
              <a:rPr lang="en-US" altLang="zh-TW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TW" dirty="0">
                <a:latin typeface="Times New Roman" panose="02020603050405020304" pitchFamily="18" charset="0"/>
                <a:cs typeface="Times New Roman" panose="02020603050405020304" pitchFamily="18" charset="0"/>
              </a:rPr>
              <a:t>= 0</a:t>
            </a:r>
            <a:r>
              <a:rPr lang="en-US" altLang="zh-TW" dirty="0"/>
              <a:t> is often used to model the steady-state behavior of a 2-D (or higher dimensional) phenomenon (e.g., temperature of an object).</a:t>
            </a:r>
          </a:p>
        </p:txBody>
      </p:sp>
      <p:graphicFrame>
        <p:nvGraphicFramePr>
          <p:cNvPr id="37893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58684099"/>
              </p:ext>
            </p:extLst>
          </p:nvPr>
        </p:nvGraphicFramePr>
        <p:xfrm>
          <a:off x="3070225" y="1982415"/>
          <a:ext cx="1990725" cy="7985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8032" name="方程式" r:id="rId3" imgW="1104840" imgH="444240" progId="Equation.3">
                  <p:embed/>
                </p:oleObj>
              </mc:Choice>
              <mc:Fallback>
                <p:oleObj name="方程式" r:id="rId3" imgW="1104840" imgH="4442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70225" y="1982415"/>
                        <a:ext cx="1990725" cy="7985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21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37547171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TW" dirty="0"/>
              <a:t>Modeling of 2-D Heat/Wave Equations</a:t>
            </a:r>
          </a:p>
        </p:txBody>
      </p:sp>
      <p:sp>
        <p:nvSpPr>
          <p:cNvPr id="36868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TW" dirty="0"/>
              <a:t>Given a 2-D thin plate with thermal diffusivity </a:t>
            </a:r>
            <a:r>
              <a:rPr lang="en-US" altLang="zh-TW" i="1" dirty="0">
                <a:latin typeface="Times New Roman" pitchFamily="18" charset="0"/>
              </a:rPr>
              <a:t>k</a:t>
            </a:r>
            <a:r>
              <a:rPr lang="en-US" altLang="zh-TW" dirty="0"/>
              <a:t>, its temperature </a:t>
            </a:r>
            <a:r>
              <a:rPr lang="en-US" altLang="zh-TW" i="1" dirty="0">
                <a:latin typeface="Times New Roman" pitchFamily="18" charset="0"/>
              </a:rPr>
              <a:t>u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, </a:t>
            </a:r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dirty="0">
                <a:latin typeface="Times New Roman" pitchFamily="18" charset="0"/>
              </a:rPr>
              <a:t>, </a:t>
            </a:r>
            <a:r>
              <a:rPr lang="en-US" altLang="zh-TW" i="1" dirty="0">
                <a:latin typeface="Times New Roman" pitchFamily="18" charset="0"/>
              </a:rPr>
              <a:t>t</a:t>
            </a:r>
            <a:r>
              <a:rPr lang="en-US" altLang="zh-TW" dirty="0">
                <a:latin typeface="Times New Roman" pitchFamily="18" charset="0"/>
              </a:rPr>
              <a:t>)</a:t>
            </a:r>
            <a:r>
              <a:rPr lang="en-US" altLang="zh-TW" dirty="0"/>
              <a:t> at the point 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, </a:t>
            </a:r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dirty="0">
                <a:latin typeface="Times New Roman" pitchFamily="18" charset="0"/>
              </a:rPr>
              <a:t>)</a:t>
            </a:r>
            <a:r>
              <a:rPr lang="en-US" altLang="zh-TW" dirty="0"/>
              <a:t> at time </a:t>
            </a:r>
            <a:r>
              <a:rPr lang="en-US" altLang="zh-TW" i="1" dirty="0">
                <a:latin typeface="Times New Roman" pitchFamily="18" charset="0"/>
              </a:rPr>
              <a:t>t</a:t>
            </a:r>
            <a:r>
              <a:rPr lang="en-US" altLang="zh-TW" dirty="0"/>
              <a:t> </a:t>
            </a:r>
            <a:br>
              <a:rPr lang="en-US" altLang="zh-TW" dirty="0"/>
            </a:br>
            <a:r>
              <a:rPr lang="en-US" altLang="zh-TW" dirty="0"/>
              <a:t>satisfies the 2-D heat equation:</a:t>
            </a:r>
            <a:br>
              <a:rPr lang="en-US" altLang="zh-TW" dirty="0"/>
            </a:br>
            <a:br>
              <a:rPr lang="en-US" altLang="zh-TW" dirty="0"/>
            </a:br>
            <a:br>
              <a:rPr lang="en-US" altLang="zh-TW" dirty="0"/>
            </a:br>
            <a:br>
              <a:rPr lang="en-US" altLang="zh-TW" dirty="0"/>
            </a:br>
            <a:br>
              <a:rPr lang="en-US" altLang="zh-TW" dirty="0"/>
            </a:br>
            <a:endParaRPr lang="en-US" altLang="zh-TW" dirty="0"/>
          </a:p>
          <a:p>
            <a:r>
              <a:rPr lang="en-US" altLang="zh-TW" dirty="0"/>
              <a:t>Note that </a:t>
            </a:r>
            <a:r>
              <a:rPr lang="en-US" altLang="zh-TW" i="1" dirty="0" err="1">
                <a:latin typeface="Times New Roman" pitchFamily="18" charset="0"/>
              </a:rPr>
              <a:t>u</a:t>
            </a:r>
            <a:r>
              <a:rPr lang="en-US" altLang="zh-TW" i="1" baseline="-25000" dirty="0" err="1">
                <a:latin typeface="Times New Roman" pitchFamily="18" charset="0"/>
              </a:rPr>
              <a:t>t</a:t>
            </a:r>
            <a:r>
              <a:rPr lang="en-US" altLang="zh-TW" dirty="0">
                <a:latin typeface="Times New Roman" pitchFamily="18" charset="0"/>
              </a:rPr>
              <a:t> = </a:t>
            </a:r>
            <a:r>
              <a:rPr lang="en-US" altLang="zh-TW" i="1" dirty="0">
                <a:latin typeface="Times New Roman" pitchFamily="18" charset="0"/>
              </a:rPr>
              <a:t>k</a:t>
            </a:r>
            <a:r>
              <a:rPr lang="en-US" altLang="zh-TW" dirty="0">
                <a:latin typeface="Times New Roman" pitchFamily="18" charset="0"/>
                <a:sym typeface="Symbol" pitchFamily="18" charset="2"/>
              </a:rPr>
              <a:t></a:t>
            </a:r>
            <a:r>
              <a:rPr lang="en-US" altLang="zh-TW" baseline="30000" dirty="0">
                <a:latin typeface="Times New Roman" pitchFamily="18" charset="0"/>
                <a:sym typeface="Symbol" pitchFamily="18" charset="2"/>
              </a:rPr>
              <a:t>2</a:t>
            </a:r>
            <a:r>
              <a:rPr lang="en-US" altLang="zh-TW" i="1" dirty="0">
                <a:latin typeface="Times New Roman" pitchFamily="18" charset="0"/>
              </a:rPr>
              <a:t>u</a:t>
            </a:r>
            <a:r>
              <a:rPr lang="en-US" altLang="zh-TW" dirty="0"/>
              <a:t> is the 2-D extension of the 1-D heat equation </a:t>
            </a:r>
            <a:r>
              <a:rPr lang="en-US" altLang="zh-TW" i="1" dirty="0" err="1">
                <a:latin typeface="Times New Roman" pitchFamily="18" charset="0"/>
              </a:rPr>
              <a:t>u</a:t>
            </a:r>
            <a:r>
              <a:rPr lang="en-US" altLang="zh-TW" i="1" baseline="-25000" dirty="0" err="1">
                <a:latin typeface="Times New Roman" pitchFamily="18" charset="0"/>
              </a:rPr>
              <a:t>t</a:t>
            </a:r>
            <a:r>
              <a:rPr lang="en-US" altLang="zh-TW" dirty="0">
                <a:latin typeface="Times New Roman" pitchFamily="18" charset="0"/>
              </a:rPr>
              <a:t> = </a:t>
            </a:r>
            <a:r>
              <a:rPr lang="en-US" altLang="zh-TW" i="1" dirty="0" err="1">
                <a:latin typeface="Times New Roman" pitchFamily="18" charset="0"/>
              </a:rPr>
              <a:t>ku</a:t>
            </a:r>
            <a:r>
              <a:rPr lang="en-US" altLang="zh-TW" i="1" baseline="-25000" dirty="0" err="1">
                <a:latin typeface="Times New Roman" pitchFamily="18" charset="0"/>
              </a:rPr>
              <a:t>xx</a:t>
            </a:r>
            <a:r>
              <a:rPr lang="en-US" altLang="zh-TW" dirty="0"/>
              <a:t>. Similarly, </a:t>
            </a:r>
            <a:r>
              <a:rPr lang="en-US" altLang="zh-TW" i="1" dirty="0" err="1">
                <a:latin typeface="Times New Roman" pitchFamily="18" charset="0"/>
              </a:rPr>
              <a:t>u</a:t>
            </a:r>
            <a:r>
              <a:rPr lang="en-US" altLang="zh-TW" i="1" baseline="-25000" dirty="0" err="1">
                <a:latin typeface="Times New Roman" pitchFamily="18" charset="0"/>
              </a:rPr>
              <a:t>tt</a:t>
            </a:r>
            <a:r>
              <a:rPr lang="en-US" altLang="zh-TW" dirty="0">
                <a:latin typeface="Times New Roman" pitchFamily="18" charset="0"/>
              </a:rPr>
              <a:t> = </a:t>
            </a:r>
            <a:r>
              <a:rPr lang="en-US" altLang="zh-TW" i="1" dirty="0">
                <a:latin typeface="Times New Roman" pitchFamily="18" charset="0"/>
              </a:rPr>
              <a:t>a</a:t>
            </a:r>
            <a:r>
              <a:rPr lang="en-US" altLang="zh-TW" baseline="30000" dirty="0">
                <a:latin typeface="Times New Roman" pitchFamily="18" charset="0"/>
              </a:rPr>
              <a:t>2</a:t>
            </a:r>
            <a:r>
              <a:rPr lang="en-US" altLang="zh-TW" dirty="0">
                <a:latin typeface="Times New Roman" pitchFamily="18" charset="0"/>
                <a:sym typeface="Symbol" pitchFamily="18" charset="2"/>
              </a:rPr>
              <a:t></a:t>
            </a:r>
            <a:r>
              <a:rPr lang="en-US" altLang="zh-TW" baseline="30000" dirty="0">
                <a:latin typeface="Times New Roman" pitchFamily="18" charset="0"/>
                <a:sym typeface="Symbol" pitchFamily="18" charset="2"/>
              </a:rPr>
              <a:t>2</a:t>
            </a:r>
            <a:r>
              <a:rPr lang="en-US" altLang="zh-TW" i="1" dirty="0">
                <a:latin typeface="Times New Roman" pitchFamily="18" charset="0"/>
              </a:rPr>
              <a:t>u</a:t>
            </a:r>
            <a:r>
              <a:rPr lang="en-US" altLang="zh-TW" dirty="0"/>
              <a:t> is the 2-D extension of the 1-D wave equation </a:t>
            </a:r>
            <a:r>
              <a:rPr lang="en-US" altLang="zh-TW" i="1" dirty="0" err="1">
                <a:latin typeface="Times New Roman" pitchFamily="18" charset="0"/>
              </a:rPr>
              <a:t>u</a:t>
            </a:r>
            <a:r>
              <a:rPr lang="en-US" altLang="zh-TW" i="1" baseline="-25000" dirty="0" err="1">
                <a:latin typeface="Times New Roman" pitchFamily="18" charset="0"/>
              </a:rPr>
              <a:t>tt</a:t>
            </a:r>
            <a:r>
              <a:rPr lang="en-US" altLang="zh-TW" dirty="0">
                <a:latin typeface="Times New Roman" pitchFamily="18" charset="0"/>
              </a:rPr>
              <a:t> = </a:t>
            </a:r>
            <a:r>
              <a:rPr lang="en-US" altLang="zh-TW" i="1" dirty="0">
                <a:latin typeface="Times New Roman" pitchFamily="18" charset="0"/>
              </a:rPr>
              <a:t>a</a:t>
            </a:r>
            <a:r>
              <a:rPr lang="en-US" altLang="zh-TW" baseline="30000" dirty="0">
                <a:latin typeface="Times New Roman" pitchFamily="18" charset="0"/>
              </a:rPr>
              <a:t>2</a:t>
            </a:r>
            <a:r>
              <a:rPr lang="en-US" altLang="zh-TW" i="1" dirty="0">
                <a:latin typeface="Times New Roman" pitchFamily="18" charset="0"/>
              </a:rPr>
              <a:t>u</a:t>
            </a:r>
            <a:r>
              <a:rPr lang="en-US" altLang="zh-TW" i="1" baseline="-25000" dirty="0">
                <a:latin typeface="Times New Roman" pitchFamily="18" charset="0"/>
              </a:rPr>
              <a:t>xx</a:t>
            </a:r>
            <a:r>
              <a:rPr lang="en-US" altLang="zh-TW" dirty="0"/>
              <a:t>.</a:t>
            </a:r>
          </a:p>
        </p:txBody>
      </p:sp>
      <p:graphicFrame>
        <p:nvGraphicFramePr>
          <p:cNvPr id="36869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6951226"/>
              </p:ext>
            </p:extLst>
          </p:nvPr>
        </p:nvGraphicFramePr>
        <p:xfrm>
          <a:off x="1629966" y="2780928"/>
          <a:ext cx="4094162" cy="8683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6971" name="方程式" r:id="rId3" imgW="2273040" imgH="482400" progId="Equation.3">
                  <p:embed/>
                </p:oleObj>
              </mc:Choice>
              <mc:Fallback>
                <p:oleObj name="方程式" r:id="rId3" imgW="2273040" imgH="4824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29966" y="2780928"/>
                        <a:ext cx="4094162" cy="8683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3" name="群組 2"/>
          <p:cNvGrpSpPr/>
          <p:nvPr/>
        </p:nvGrpSpPr>
        <p:grpSpPr>
          <a:xfrm>
            <a:off x="6444208" y="2417163"/>
            <a:ext cx="2304256" cy="1659909"/>
            <a:chOff x="3059832" y="2204864"/>
            <a:chExt cx="2424112" cy="1746250"/>
          </a:xfrm>
        </p:grpSpPr>
        <p:sp>
          <p:nvSpPr>
            <p:cNvPr id="36870" name="Line 7"/>
            <p:cNvSpPr>
              <a:spLocks noChangeShapeType="1"/>
            </p:cNvSpPr>
            <p:nvPr/>
          </p:nvSpPr>
          <p:spPr bwMode="auto">
            <a:xfrm>
              <a:off x="3204294" y="2349327"/>
              <a:ext cx="0" cy="158432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6871" name="Line 8"/>
            <p:cNvSpPr>
              <a:spLocks noChangeShapeType="1"/>
            </p:cNvSpPr>
            <p:nvPr/>
          </p:nvSpPr>
          <p:spPr bwMode="auto">
            <a:xfrm>
              <a:off x="3059832" y="3790777"/>
              <a:ext cx="2160587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6872" name="Text Box 9"/>
            <p:cNvSpPr txBox="1">
              <a:spLocks noChangeArrowheads="1"/>
            </p:cNvSpPr>
            <p:nvPr/>
          </p:nvSpPr>
          <p:spPr bwMode="auto">
            <a:xfrm>
              <a:off x="3229694" y="2204864"/>
              <a:ext cx="263525" cy="3048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9pPr>
            </a:lstStyle>
            <a:p>
              <a:pPr eaLnBrk="1" hangingPunct="1"/>
              <a:r>
                <a:rPr lang="en-US" altLang="zh-TW" sz="1400" i="1" dirty="0"/>
                <a:t>y</a:t>
              </a:r>
            </a:p>
          </p:txBody>
        </p:sp>
        <p:sp>
          <p:nvSpPr>
            <p:cNvPr id="36873" name="Text Box 10"/>
            <p:cNvSpPr txBox="1">
              <a:spLocks noChangeArrowheads="1"/>
            </p:cNvSpPr>
            <p:nvPr/>
          </p:nvSpPr>
          <p:spPr bwMode="auto">
            <a:xfrm>
              <a:off x="5220419" y="3646314"/>
              <a:ext cx="263525" cy="3048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9pPr>
            </a:lstStyle>
            <a:p>
              <a:pPr eaLnBrk="1" hangingPunct="1"/>
              <a:r>
                <a:rPr lang="en-US" altLang="zh-TW" sz="1400" i="1"/>
                <a:t>x</a:t>
              </a:r>
            </a:p>
          </p:txBody>
        </p:sp>
        <p:sp>
          <p:nvSpPr>
            <p:cNvPr id="36874" name="Freeform 11"/>
            <p:cNvSpPr>
              <a:spLocks/>
            </p:cNvSpPr>
            <p:nvPr/>
          </p:nvSpPr>
          <p:spPr bwMode="auto">
            <a:xfrm>
              <a:off x="3564657" y="2423939"/>
              <a:ext cx="1282700" cy="1246188"/>
            </a:xfrm>
            <a:custGeom>
              <a:avLst/>
              <a:gdLst>
                <a:gd name="T0" fmla="*/ 295275 w 808"/>
                <a:gd name="T1" fmla="*/ 38100 h 785"/>
                <a:gd name="T2" fmla="*/ 552450 w 808"/>
                <a:gd name="T3" fmla="*/ 17463 h 785"/>
                <a:gd name="T4" fmla="*/ 998538 w 808"/>
                <a:gd name="T5" fmla="*/ 166688 h 785"/>
                <a:gd name="T6" fmla="*/ 1252538 w 808"/>
                <a:gd name="T7" fmla="*/ 503238 h 785"/>
                <a:gd name="T8" fmla="*/ 1176338 w 808"/>
                <a:gd name="T9" fmla="*/ 822325 h 785"/>
                <a:gd name="T10" fmla="*/ 823913 w 808"/>
                <a:gd name="T11" fmla="*/ 1050925 h 785"/>
                <a:gd name="T12" fmla="*/ 409575 w 808"/>
                <a:gd name="T13" fmla="*/ 1208088 h 785"/>
                <a:gd name="T14" fmla="*/ 80963 w 808"/>
                <a:gd name="T15" fmla="*/ 1227138 h 785"/>
                <a:gd name="T16" fmla="*/ 1588 w 808"/>
                <a:gd name="T17" fmla="*/ 1093788 h 785"/>
                <a:gd name="T18" fmla="*/ 87313 w 808"/>
                <a:gd name="T19" fmla="*/ 860425 h 785"/>
                <a:gd name="T20" fmla="*/ 177800 w 808"/>
                <a:gd name="T21" fmla="*/ 574675 h 785"/>
                <a:gd name="T22" fmla="*/ 128588 w 808"/>
                <a:gd name="T23" fmla="*/ 346075 h 785"/>
                <a:gd name="T24" fmla="*/ 85725 w 808"/>
                <a:gd name="T25" fmla="*/ 198438 h 785"/>
                <a:gd name="T26" fmla="*/ 133350 w 808"/>
                <a:gd name="T27" fmla="*/ 112713 h 785"/>
                <a:gd name="T28" fmla="*/ 295275 w 808"/>
                <a:gd name="T29" fmla="*/ 38100 h 785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808" h="785">
                  <a:moveTo>
                    <a:pt x="186" y="24"/>
                  </a:moveTo>
                  <a:cubicBezTo>
                    <a:pt x="279" y="0"/>
                    <a:pt x="309" y="11"/>
                    <a:pt x="348" y="11"/>
                  </a:cubicBezTo>
                  <a:cubicBezTo>
                    <a:pt x="387" y="11"/>
                    <a:pt x="556" y="54"/>
                    <a:pt x="629" y="105"/>
                  </a:cubicBezTo>
                  <a:cubicBezTo>
                    <a:pt x="702" y="156"/>
                    <a:pt x="770" y="248"/>
                    <a:pt x="789" y="317"/>
                  </a:cubicBezTo>
                  <a:cubicBezTo>
                    <a:pt x="808" y="386"/>
                    <a:pt x="786" y="461"/>
                    <a:pt x="741" y="518"/>
                  </a:cubicBezTo>
                  <a:cubicBezTo>
                    <a:pt x="696" y="575"/>
                    <a:pt x="599" y="622"/>
                    <a:pt x="519" y="662"/>
                  </a:cubicBezTo>
                  <a:cubicBezTo>
                    <a:pt x="439" y="702"/>
                    <a:pt x="336" y="743"/>
                    <a:pt x="258" y="761"/>
                  </a:cubicBezTo>
                  <a:cubicBezTo>
                    <a:pt x="180" y="779"/>
                    <a:pt x="94" y="785"/>
                    <a:pt x="51" y="773"/>
                  </a:cubicBezTo>
                  <a:cubicBezTo>
                    <a:pt x="8" y="761"/>
                    <a:pt x="0" y="727"/>
                    <a:pt x="1" y="689"/>
                  </a:cubicBezTo>
                  <a:cubicBezTo>
                    <a:pt x="2" y="651"/>
                    <a:pt x="36" y="597"/>
                    <a:pt x="55" y="542"/>
                  </a:cubicBezTo>
                  <a:cubicBezTo>
                    <a:pt x="91" y="482"/>
                    <a:pt x="107" y="421"/>
                    <a:pt x="112" y="362"/>
                  </a:cubicBezTo>
                  <a:cubicBezTo>
                    <a:pt x="116" y="308"/>
                    <a:pt x="105" y="272"/>
                    <a:pt x="81" y="218"/>
                  </a:cubicBezTo>
                  <a:cubicBezTo>
                    <a:pt x="57" y="164"/>
                    <a:pt x="45" y="164"/>
                    <a:pt x="54" y="125"/>
                  </a:cubicBezTo>
                  <a:cubicBezTo>
                    <a:pt x="63" y="86"/>
                    <a:pt x="61" y="88"/>
                    <a:pt x="84" y="71"/>
                  </a:cubicBezTo>
                  <a:cubicBezTo>
                    <a:pt x="106" y="54"/>
                    <a:pt x="93" y="48"/>
                    <a:pt x="186" y="24"/>
                  </a:cubicBezTo>
                  <a:close/>
                </a:path>
              </a:pathLst>
            </a:custGeom>
            <a:solidFill>
              <a:srgbClr val="CCFFFF"/>
            </a:solidFill>
            <a:ln w="19050" cmpd="sng">
              <a:solidFill>
                <a:srgbClr val="0000FF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6875" name="Text Box 12"/>
            <p:cNvSpPr txBox="1">
              <a:spLocks noChangeArrowheads="1"/>
            </p:cNvSpPr>
            <p:nvPr/>
          </p:nvSpPr>
          <p:spPr bwMode="auto">
            <a:xfrm>
              <a:off x="4064719" y="2862089"/>
              <a:ext cx="277813" cy="27463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9pPr>
            </a:lstStyle>
            <a:p>
              <a:pPr eaLnBrk="1" hangingPunct="1"/>
              <a:r>
                <a:rPr lang="en-US" altLang="zh-TW" sz="1200" i="1"/>
                <a:t>R</a:t>
              </a:r>
            </a:p>
          </p:txBody>
        </p:sp>
        <p:sp>
          <p:nvSpPr>
            <p:cNvPr id="36876" name="Text Box 13"/>
            <p:cNvSpPr txBox="1">
              <a:spLocks noChangeArrowheads="1"/>
            </p:cNvSpPr>
            <p:nvPr/>
          </p:nvSpPr>
          <p:spPr bwMode="auto">
            <a:xfrm>
              <a:off x="4644157" y="3285952"/>
              <a:ext cx="136525" cy="20478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18000" tIns="10800" rIns="18000" bIns="10800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9pPr>
            </a:lstStyle>
            <a:p>
              <a:pPr eaLnBrk="1" hangingPunct="1"/>
              <a:r>
                <a:rPr lang="en-US" altLang="zh-TW" sz="1200" i="1"/>
                <a:t>C</a:t>
              </a:r>
            </a:p>
          </p:txBody>
        </p:sp>
      </p:grpSp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22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12489237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Heat/Wave </a:t>
            </a:r>
            <a:r>
              <a:rPr lang="en-US" altLang="zh-TW" dirty="0" err="1"/>
              <a:t>Eqs</a:t>
            </a:r>
            <a:r>
              <a:rPr lang="en-US" altLang="zh-TW" dirty="0"/>
              <a:t> with Influences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TW" dirty="0"/>
              <a:t>The 1-D heat/wave equation can be modified to take into account external and internal influences:</a:t>
            </a:r>
            <a:br>
              <a:rPr lang="en-US" altLang="zh-TW" dirty="0"/>
            </a:br>
            <a:br>
              <a:rPr lang="en-US" altLang="zh-TW" dirty="0"/>
            </a:br>
            <a:br>
              <a:rPr lang="en-US" altLang="zh-TW" dirty="0"/>
            </a:br>
            <a:br>
              <a:rPr lang="en-US" altLang="zh-TW" dirty="0"/>
            </a:br>
            <a:r>
              <a:rPr lang="en-US" altLang="zh-TW" dirty="0"/>
              <a:t>and</a:t>
            </a:r>
            <a:br>
              <a:rPr lang="en-US" altLang="zh-TW" dirty="0"/>
            </a:br>
            <a:br>
              <a:rPr lang="en-US" altLang="zh-TW" dirty="0"/>
            </a:br>
            <a:br>
              <a:rPr lang="en-US" altLang="zh-TW" dirty="0"/>
            </a:br>
            <a:br>
              <a:rPr lang="en-US" altLang="zh-TW" dirty="0"/>
            </a:br>
            <a:r>
              <a:rPr lang="en-US" altLang="zh-TW" dirty="0"/>
              <a:t>where </a:t>
            </a:r>
            <a:r>
              <a:rPr lang="en-US" altLang="zh-TW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en-US" altLang="zh-TW" dirty="0">
                <a:latin typeface="Times New Roman" panose="02020603050405020304" pitchFamily="18" charset="0"/>
                <a:cs typeface="Times New Roman" panose="02020603050405020304" pitchFamily="18" charset="0"/>
              </a:rPr>
              <a:t>()</a:t>
            </a:r>
            <a:r>
              <a:rPr lang="en-US" altLang="zh-TW" dirty="0"/>
              <a:t> may be the ambient temperature influences to the heated rod; and </a:t>
            </a:r>
            <a:r>
              <a:rPr lang="en-US" altLang="zh-TW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TW" dirty="0">
                <a:latin typeface="Times New Roman" panose="02020603050405020304" pitchFamily="18" charset="0"/>
                <a:cs typeface="Times New Roman" panose="02020603050405020304" pitchFamily="18" charset="0"/>
              </a:rPr>
              <a:t>()</a:t>
            </a:r>
            <a:r>
              <a:rPr lang="en-US" altLang="zh-TW" dirty="0"/>
              <a:t> may represent the external, damping, and restoring forces of the string vibration</a:t>
            </a: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23</a:t>
            </a:fld>
            <a:endParaRPr lang="zh-TW" altLang="en-US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物件 4"/>
              <p:cNvSpPr txBox="1"/>
              <p:nvPr/>
            </p:nvSpPr>
            <p:spPr bwMode="auto">
              <a:xfrm>
                <a:off x="2339752" y="2303463"/>
                <a:ext cx="4032448" cy="716350"/>
              </a:xfrm>
              <a:prstGeom prst="rect">
                <a:avLst/>
              </a:prstGeom>
              <a:noFill/>
              <a:ln>
                <a:noFill/>
              </a:ln>
              <a:effectLst/>
              <a:extLst/>
            </p:spPr>
            <p:txBody>
              <a:bodyPr wrap="square">
                <a:spAutoFit/>
              </a:bodyPr>
              <a:lstStyle/>
              <a:p>
                <a:pPr/>
                <a14:m>
                  <m:oMath xmlns:m="http://schemas.openxmlformats.org/officeDocument/2006/math">
                    <m:r>
                      <a:rPr lang="zh-TW" altLang="en-US" sz="2600" i="1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𝑘</m:t>
                    </m:r>
                    <m:f>
                      <m:fPr>
                        <m:ctrlPr>
                          <a:rPr lang="zh-TW" altLang="en-US" sz="26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altLang="zh-TW" sz="2600" i="1" smtClean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zh-TW" altLang="en-US" sz="26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𝜕</m:t>
                            </m:r>
                          </m:e>
                          <m:sup>
                            <m:r>
                              <a:rPr lang="en-US" altLang="zh-TW" sz="2600" b="0" i="1" smtClean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  <m:r>
                          <a:rPr lang="zh-TW" altLang="en-US" sz="26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𝑢</m:t>
                        </m:r>
                      </m:num>
                      <m:den>
                        <m:r>
                          <a:rPr lang="zh-TW" altLang="en-US" sz="26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𝜕</m:t>
                        </m:r>
                        <m:sSup>
                          <m:sSupPr>
                            <m:ctrlPr>
                              <a:rPr lang="zh-TW" altLang="en-US" sz="26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zh-TW" altLang="en-US" sz="26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zh-TW" altLang="en-US" sz="26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</m:den>
                    </m:f>
                    <m:r>
                      <a:rPr lang="zh-TW" altLang="en-US" sz="2600" i="1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+</m:t>
                    </m:r>
                    <m:r>
                      <a:rPr lang="zh-TW" altLang="en-US" sz="2600" i="1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𝐺</m:t>
                    </m:r>
                    <m:r>
                      <a:rPr lang="zh-TW" altLang="en-US" sz="2600" i="1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(</m:t>
                    </m:r>
                    <m:r>
                      <a:rPr lang="zh-TW" altLang="en-US" sz="2600" i="1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𝑥</m:t>
                    </m:r>
                    <m:r>
                      <a:rPr lang="zh-TW" altLang="en-US" sz="2600" i="1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,</m:t>
                    </m:r>
                    <m:r>
                      <a:rPr lang="zh-TW" altLang="en-US" sz="2600" i="1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𝑡</m:t>
                    </m:r>
                    <m:r>
                      <a:rPr lang="zh-TW" altLang="en-US" sz="2600" i="1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,</m:t>
                    </m:r>
                    <m:r>
                      <a:rPr lang="zh-TW" altLang="en-US" sz="2600" i="1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𝑢</m:t>
                    </m:r>
                    <m:r>
                      <a:rPr lang="zh-TW" altLang="en-US" sz="2600" i="1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,</m:t>
                    </m:r>
                    <m:sSub>
                      <m:sSubPr>
                        <m:ctrlPr>
                          <a:rPr lang="zh-TW" altLang="en-US" sz="26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zh-TW" altLang="en-US" sz="26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𝑢</m:t>
                        </m:r>
                      </m:e>
                      <m:sub>
                        <m:r>
                          <a:rPr lang="zh-TW" altLang="en-US" sz="26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</m:sub>
                    </m:sSub>
                    <m:r>
                      <a:rPr lang="zh-TW" altLang="en-US" sz="2600" i="1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)=</m:t>
                    </m:r>
                    <m:f>
                      <m:fPr>
                        <m:ctrlPr>
                          <a:rPr lang="zh-TW" altLang="en-US" sz="26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zh-TW" altLang="en-US" sz="26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𝜕</m:t>
                        </m:r>
                        <m:r>
                          <a:rPr lang="zh-TW" altLang="en-US" sz="26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𝑢</m:t>
                        </m:r>
                      </m:num>
                      <m:den>
                        <m:r>
                          <a:rPr lang="zh-TW" altLang="en-US" sz="26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𝜕</m:t>
                        </m:r>
                        <m:r>
                          <a:rPr lang="zh-TW" altLang="en-US" sz="26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𝑡</m:t>
                        </m:r>
                      </m:den>
                    </m:f>
                  </m:oMath>
                </a14:m>
                <a:r>
                  <a:rPr lang="en-US" altLang="zh-TW" sz="2600" dirty="0"/>
                  <a:t>, </a:t>
                </a:r>
                <a:endParaRPr lang="zh-TW" altLang="en-US" sz="2600" dirty="0"/>
              </a:p>
            </p:txBody>
          </p:sp>
        </mc:Choice>
        <mc:Fallback>
          <p:sp>
            <p:nvSpPr>
              <p:cNvPr id="5" name="物件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2339752" y="2303463"/>
                <a:ext cx="4032448" cy="716350"/>
              </a:xfrm>
              <a:prstGeom prst="rect">
                <a:avLst/>
              </a:prstGeom>
              <a:blipFill>
                <a:blip r:embed="rId2"/>
                <a:stretch>
                  <a:fillRect b="-10256"/>
                </a:stretch>
              </a:blipFill>
              <a:ln>
                <a:noFill/>
              </a:ln>
              <a:effectLst/>
              <a:extLst/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物件 5"/>
              <p:cNvSpPr txBox="1"/>
              <p:nvPr/>
            </p:nvSpPr>
            <p:spPr bwMode="auto">
              <a:xfrm>
                <a:off x="2123728" y="3675622"/>
                <a:ext cx="4392488" cy="848410"/>
              </a:xfrm>
              <a:prstGeom prst="rect">
                <a:avLst/>
              </a:prstGeom>
              <a:noFill/>
              <a:ln>
                <a:noFill/>
              </a:ln>
              <a:effectLst/>
              <a:extLst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zh-TW" altLang="en-US" sz="2400" i="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zh-TW" altLang="en-US" sz="24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𝑎</m:t>
                          </m:r>
                        </m:e>
                        <m:sup>
                          <m:r>
                            <a:rPr lang="zh-TW" altLang="en-US" sz="24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f>
                        <m:fPr>
                          <m:ctrlPr>
                            <a:rPr lang="zh-TW" altLang="en-US" sz="24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lang="zh-TW" altLang="en-US" sz="24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zh-TW" altLang="en-US" sz="24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𝜕</m:t>
                              </m:r>
                            </m:e>
                            <m:sup>
                              <m:r>
                                <a:rPr lang="zh-TW" altLang="en-US" sz="24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  <m:r>
                            <a:rPr lang="zh-TW" altLang="en-US" sz="24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𝑢</m:t>
                          </m:r>
                        </m:num>
                        <m:den>
                          <m:r>
                            <a:rPr lang="zh-TW" altLang="en-US" sz="24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𝜕</m:t>
                          </m:r>
                          <m:sSup>
                            <m:sSupPr>
                              <m:ctrlPr>
                                <a:rPr lang="zh-TW" altLang="en-US" sz="24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zh-TW" altLang="en-US" sz="24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  <m:sup>
                              <m:r>
                                <a:rPr lang="zh-TW" altLang="en-US" sz="24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</m:den>
                      </m:f>
                      <m:r>
                        <a:rPr lang="zh-TW" altLang="en-US" sz="24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zh-TW" altLang="en-US" sz="24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𝐹</m:t>
                      </m:r>
                      <m:d>
                        <m:dPr>
                          <m:ctrlPr>
                            <a:rPr lang="zh-TW" altLang="en-US" sz="24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zh-TW" altLang="en-US" sz="24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zh-TW" altLang="en-US" sz="24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zh-TW" altLang="en-US" sz="24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𝑡</m:t>
                          </m:r>
                          <m:r>
                            <a:rPr lang="zh-TW" altLang="en-US" sz="24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zh-TW" altLang="en-US" sz="24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𝑢</m:t>
                          </m:r>
                          <m:r>
                            <a:rPr lang="zh-TW" altLang="en-US" sz="24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,</m:t>
                          </m:r>
                          <m:sSub>
                            <m:sSubPr>
                              <m:ctrlPr>
                                <a:rPr lang="zh-TW" altLang="en-US" sz="24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zh-TW" altLang="en-US" sz="24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𝑢</m:t>
                              </m:r>
                            </m:e>
                            <m:sub>
                              <m:r>
                                <a:rPr lang="zh-TW" altLang="en-US" sz="24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𝑡</m:t>
                              </m:r>
                            </m:sub>
                          </m:sSub>
                        </m:e>
                      </m:d>
                      <m:r>
                        <a:rPr lang="zh-TW" altLang="en-US" sz="24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= </m:t>
                      </m:r>
                      <m:box>
                        <m:boxPr>
                          <m:ctrlPr>
                            <a:rPr lang="en-US" altLang="zh-TW" sz="2400" i="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boxPr>
                        <m:e>
                          <m:argPr>
                            <m:argSz m:val="-1"/>
                          </m:argPr>
                          <m:f>
                            <m:fPr>
                              <m:ctrlPr>
                                <a:rPr lang="en-US" altLang="zh-TW" sz="2400" i="1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sSup>
                                <m:sSupPr>
                                  <m:ctrlPr>
                                    <a:rPr lang="zh-TW" altLang="en-US" sz="24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zh-TW" altLang="en-US" sz="24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𝜕</m:t>
                                  </m:r>
                                </m:e>
                                <m:sup>
                                  <m:r>
                                    <a:rPr lang="zh-TW" altLang="en-US" sz="24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p>
                              </m:sSup>
                              <m:r>
                                <a:rPr lang="zh-TW" altLang="en-US" sz="24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𝑢</m:t>
                              </m:r>
                            </m:num>
                            <m:den>
                              <m:r>
                                <a:rPr lang="zh-TW" altLang="en-US" sz="24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𝜕</m:t>
                              </m:r>
                              <m:sSup>
                                <m:sSupPr>
                                  <m:ctrlPr>
                                    <a:rPr lang="zh-TW" altLang="en-US" sz="24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zh-TW" altLang="en-US" sz="24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𝑡</m:t>
                                  </m:r>
                                </m:e>
                                <m:sup>
                                  <m:r>
                                    <a:rPr lang="zh-TW" altLang="en-US" sz="24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p>
                              </m:sSup>
                            </m:den>
                          </m:f>
                        </m:e>
                      </m:box>
                      <m:r>
                        <a:rPr lang="zh-TW" altLang="en-US" sz="2400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,</m:t>
                      </m:r>
                      <m:r>
                        <a:rPr lang="en-US" altLang="zh-TW" sz="2400" b="0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</m:oMath>
                  </m:oMathPara>
                </a14:m>
                <a:endParaRPr lang="zh-TW" altLang="en-US" sz="2400" dirty="0"/>
              </a:p>
            </p:txBody>
          </p:sp>
        </mc:Choice>
        <mc:Fallback>
          <p:sp>
            <p:nvSpPr>
              <p:cNvPr id="6" name="物件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2123728" y="3675622"/>
                <a:ext cx="4392488" cy="848410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  <a:ln>
                <a:noFill/>
              </a:ln>
              <a:effectLst/>
              <a:extLst/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70739233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Solution to the BVP of Heat Equation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TW" dirty="0"/>
              <a:t>Note that the BVP of a heated rod is modelled as:</a:t>
            </a:r>
            <a:br>
              <a:rPr lang="en-US" altLang="zh-TW" dirty="0"/>
            </a:br>
            <a:br>
              <a:rPr lang="en-US" altLang="zh-TW" dirty="0"/>
            </a:br>
            <a:br>
              <a:rPr lang="en-US" altLang="zh-TW" dirty="0"/>
            </a:br>
            <a:br>
              <a:rPr lang="en-US" altLang="zh-TW" dirty="0"/>
            </a:br>
            <a:br>
              <a:rPr lang="en-US" altLang="zh-TW" dirty="0"/>
            </a:br>
            <a:br>
              <a:rPr lang="en-US" altLang="zh-TW" dirty="0"/>
            </a:br>
            <a:endParaRPr lang="en-US" altLang="zh-TW" dirty="0"/>
          </a:p>
          <a:p>
            <a:r>
              <a:rPr lang="en-US" altLang="zh-TW" dirty="0"/>
              <a:t>Note that the heat equation is linear. That is, if </a:t>
            </a:r>
            <a:r>
              <a:rPr lang="en-US" altLang="zh-TW" i="1" dirty="0">
                <a:latin typeface="Times New Roman" pitchFamily="18" charset="0"/>
              </a:rPr>
              <a:t>u</a:t>
            </a:r>
            <a:r>
              <a:rPr lang="en-US" altLang="zh-TW" baseline="-25000" dirty="0">
                <a:latin typeface="Times New Roman" pitchFamily="18" charset="0"/>
              </a:rPr>
              <a:t>1</a:t>
            </a:r>
            <a:r>
              <a:rPr lang="en-US" altLang="zh-TW" dirty="0"/>
              <a:t> and </a:t>
            </a:r>
            <a:r>
              <a:rPr lang="en-US" altLang="zh-TW" i="1" dirty="0">
                <a:latin typeface="Times New Roman" pitchFamily="18" charset="0"/>
              </a:rPr>
              <a:t>u</a:t>
            </a:r>
            <a:r>
              <a:rPr lang="en-US" altLang="zh-TW" baseline="-25000" dirty="0">
                <a:latin typeface="Times New Roman" pitchFamily="18" charset="0"/>
              </a:rPr>
              <a:t>2</a:t>
            </a:r>
            <a:r>
              <a:rPr lang="en-US" altLang="zh-TW" dirty="0"/>
              <a:t> satisfy the PDE, </a:t>
            </a:r>
            <a:r>
              <a:rPr lang="en-US" altLang="zh-TW" i="1" dirty="0">
                <a:latin typeface="Times New Roman" pitchFamily="18" charset="0"/>
              </a:rPr>
              <a:t>w</a:t>
            </a:r>
            <a:r>
              <a:rPr lang="en-US" altLang="zh-TW" dirty="0">
                <a:latin typeface="Times New Roman" pitchFamily="18" charset="0"/>
              </a:rPr>
              <a:t> = </a:t>
            </a:r>
            <a:r>
              <a:rPr lang="en-US" altLang="zh-TW" i="1" dirty="0">
                <a:latin typeface="Times New Roman" pitchFamily="18" charset="0"/>
              </a:rPr>
              <a:t>c</a:t>
            </a:r>
            <a:r>
              <a:rPr lang="en-US" altLang="zh-TW" baseline="-25000" dirty="0">
                <a:latin typeface="Times New Roman" pitchFamily="18" charset="0"/>
              </a:rPr>
              <a:t>1</a:t>
            </a:r>
            <a:r>
              <a:rPr lang="en-US" altLang="zh-TW" i="1" dirty="0">
                <a:latin typeface="Times New Roman" pitchFamily="18" charset="0"/>
              </a:rPr>
              <a:t>u</a:t>
            </a:r>
            <a:r>
              <a:rPr lang="en-US" altLang="zh-TW" baseline="-25000" dirty="0">
                <a:latin typeface="Times New Roman" pitchFamily="18" charset="0"/>
              </a:rPr>
              <a:t>1</a:t>
            </a:r>
            <a:r>
              <a:rPr lang="en-US" altLang="zh-TW" dirty="0">
                <a:latin typeface="Times New Roman" pitchFamily="18" charset="0"/>
              </a:rPr>
              <a:t> + </a:t>
            </a:r>
            <a:r>
              <a:rPr lang="en-US" altLang="zh-TW" i="1" dirty="0">
                <a:latin typeface="Times New Roman" pitchFamily="18" charset="0"/>
              </a:rPr>
              <a:t>c</a:t>
            </a:r>
            <a:r>
              <a:rPr lang="en-US" altLang="zh-TW" baseline="-25000" dirty="0">
                <a:latin typeface="Times New Roman" pitchFamily="18" charset="0"/>
              </a:rPr>
              <a:t>2</a:t>
            </a:r>
            <a:r>
              <a:rPr lang="en-US" altLang="zh-TW" i="1" dirty="0">
                <a:latin typeface="Times New Roman" pitchFamily="18" charset="0"/>
              </a:rPr>
              <a:t>u</a:t>
            </a:r>
            <a:r>
              <a:rPr lang="en-US" altLang="zh-TW" baseline="-25000" dirty="0">
                <a:latin typeface="Times New Roman" pitchFamily="18" charset="0"/>
              </a:rPr>
              <a:t>2</a:t>
            </a:r>
            <a:r>
              <a:rPr lang="en-US" altLang="zh-TW" dirty="0"/>
              <a:t> </a:t>
            </a:r>
            <a:r>
              <a:rPr lang="en-US" altLang="zh-TW"/>
              <a:t>also satisfies </a:t>
            </a:r>
            <a:r>
              <a:rPr lang="en-US" altLang="zh-TW" dirty="0"/>
              <a:t>the PDE.</a:t>
            </a:r>
            <a:br>
              <a:rPr lang="en-US" altLang="zh-TW" dirty="0"/>
            </a:br>
            <a:br>
              <a:rPr lang="en-US" altLang="zh-TW" dirty="0"/>
            </a:br>
            <a:r>
              <a:rPr lang="en-US" altLang="zh-TW" dirty="0"/>
              <a:t>However, a solution of the PDE must also satisfy the boundary conditions.</a:t>
            </a: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24</a:t>
            </a:fld>
            <a:endParaRPr lang="zh-TW" altLang="en-US" dirty="0"/>
          </a:p>
        </p:txBody>
      </p:sp>
      <p:graphicFrame>
        <p:nvGraphicFramePr>
          <p:cNvPr id="5" name="物件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20764713"/>
              </p:ext>
            </p:extLst>
          </p:nvPr>
        </p:nvGraphicFramePr>
        <p:xfrm>
          <a:off x="2411760" y="1844824"/>
          <a:ext cx="4419600" cy="838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7535" name="方程式" r:id="rId3" imgW="2209800" imgH="419100" progId="Equation.3">
                  <p:embed/>
                </p:oleObj>
              </mc:Choice>
              <mc:Fallback>
                <p:oleObj name="方程式" r:id="rId3" imgW="2209800" imgH="419100" progId="Equation.3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11760" y="1844824"/>
                        <a:ext cx="4419600" cy="838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物件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96460488"/>
              </p:ext>
            </p:extLst>
          </p:nvPr>
        </p:nvGraphicFramePr>
        <p:xfrm>
          <a:off x="2419698" y="2710011"/>
          <a:ext cx="4013200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7536" name="方程式" r:id="rId5" imgW="2005729" imgH="203112" progId="Equation.3">
                  <p:embed/>
                </p:oleObj>
              </mc:Choice>
              <mc:Fallback>
                <p:oleObj name="方程式" r:id="rId5" imgW="2005729" imgH="203112" progId="Equation.3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19698" y="2710011"/>
                        <a:ext cx="4013200" cy="406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物件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0686359"/>
              </p:ext>
            </p:extLst>
          </p:nvPr>
        </p:nvGraphicFramePr>
        <p:xfrm>
          <a:off x="2422873" y="3213249"/>
          <a:ext cx="3937000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7537" name="方程式" r:id="rId7" imgW="1968500" imgH="203200" progId="Equation.3">
                  <p:embed/>
                </p:oleObj>
              </mc:Choice>
              <mc:Fallback>
                <p:oleObj name="方程式" r:id="rId7" imgW="1968500" imgH="203200" progId="Equation.3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22873" y="3213249"/>
                        <a:ext cx="3937000" cy="406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20413423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TW" dirty="0"/>
              <a:t>Meeting Boundary Conditions       (1/2)</a:t>
            </a:r>
          </a:p>
        </p:txBody>
      </p:sp>
      <p:sp>
        <p:nvSpPr>
          <p:cNvPr id="12292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TW" dirty="0"/>
              <a:t>If </a:t>
            </a:r>
            <a:r>
              <a:rPr lang="en-US" altLang="zh-TW" i="1" dirty="0">
                <a:latin typeface="Times New Roman" pitchFamily="18" charset="0"/>
              </a:rPr>
              <a:t>u</a:t>
            </a:r>
            <a:r>
              <a:rPr lang="en-US" altLang="zh-TW" baseline="-25000" dirty="0">
                <a:latin typeface="Times New Roman" pitchFamily="18" charset="0"/>
              </a:rPr>
              <a:t>1</a:t>
            </a:r>
            <a:r>
              <a:rPr lang="en-US" altLang="zh-TW" dirty="0"/>
              <a:t> and </a:t>
            </a:r>
            <a:r>
              <a:rPr lang="en-US" altLang="zh-TW" i="1" dirty="0">
                <a:latin typeface="Times New Roman" pitchFamily="18" charset="0"/>
              </a:rPr>
              <a:t>u</a:t>
            </a:r>
            <a:r>
              <a:rPr lang="en-US" altLang="zh-TW" baseline="-25000" dirty="0">
                <a:latin typeface="Times New Roman" pitchFamily="18" charset="0"/>
              </a:rPr>
              <a:t>2</a:t>
            </a:r>
            <a:r>
              <a:rPr lang="en-US" altLang="zh-TW" dirty="0"/>
              <a:t> satisfies the (homogeneous) conditions</a:t>
            </a:r>
            <a:br>
              <a:rPr lang="en-US" altLang="zh-TW" dirty="0"/>
            </a:br>
            <a:br>
              <a:rPr lang="en-US" altLang="zh-TW" sz="800" dirty="0"/>
            </a:br>
            <a:r>
              <a:rPr lang="en-US" altLang="zh-TW" dirty="0"/>
              <a:t>                 </a:t>
            </a:r>
            <a:r>
              <a:rPr lang="en-US" altLang="zh-TW" i="1" dirty="0">
                <a:latin typeface="Times New Roman" pitchFamily="18" charset="0"/>
              </a:rPr>
              <a:t>u</a:t>
            </a:r>
            <a:r>
              <a:rPr lang="en-US" altLang="zh-TW" dirty="0">
                <a:latin typeface="Times New Roman" pitchFamily="18" charset="0"/>
              </a:rPr>
              <a:t>(0, </a:t>
            </a:r>
            <a:r>
              <a:rPr lang="en-US" altLang="zh-TW" i="1" dirty="0">
                <a:latin typeface="Times New Roman" pitchFamily="18" charset="0"/>
              </a:rPr>
              <a:t>t</a:t>
            </a:r>
            <a:r>
              <a:rPr lang="en-US" altLang="zh-TW" dirty="0">
                <a:latin typeface="Times New Roman" pitchFamily="18" charset="0"/>
              </a:rPr>
              <a:t>) = </a:t>
            </a:r>
            <a:r>
              <a:rPr lang="en-US" altLang="zh-TW" i="1" dirty="0">
                <a:latin typeface="Times New Roman" pitchFamily="18" charset="0"/>
              </a:rPr>
              <a:t>u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L</a:t>
            </a:r>
            <a:r>
              <a:rPr lang="en-US" altLang="zh-TW" dirty="0">
                <a:latin typeface="Times New Roman" pitchFamily="18" charset="0"/>
              </a:rPr>
              <a:t>, </a:t>
            </a:r>
            <a:r>
              <a:rPr lang="en-US" altLang="zh-TW" i="1" dirty="0">
                <a:latin typeface="Times New Roman" pitchFamily="18" charset="0"/>
              </a:rPr>
              <a:t>t</a:t>
            </a:r>
            <a:r>
              <a:rPr lang="en-US" altLang="zh-TW" dirty="0">
                <a:latin typeface="Times New Roman" pitchFamily="18" charset="0"/>
              </a:rPr>
              <a:t>) = 0</a:t>
            </a:r>
            <a:r>
              <a:rPr lang="en-US" altLang="zh-TW" dirty="0"/>
              <a:t>, for all </a:t>
            </a:r>
            <a:r>
              <a:rPr lang="en-US" altLang="zh-TW" i="1" dirty="0">
                <a:latin typeface="Times New Roman" pitchFamily="18" charset="0"/>
              </a:rPr>
              <a:t>t</a:t>
            </a:r>
            <a:r>
              <a:rPr lang="en-US" altLang="zh-TW" dirty="0">
                <a:latin typeface="Times New Roman" pitchFamily="18" charset="0"/>
              </a:rPr>
              <a:t> &gt; 0</a:t>
            </a:r>
            <a:r>
              <a:rPr lang="en-US" altLang="zh-TW" dirty="0"/>
              <a:t>, </a:t>
            </a:r>
            <a:br>
              <a:rPr lang="en-US" altLang="zh-TW" dirty="0"/>
            </a:br>
            <a:br>
              <a:rPr lang="en-US" altLang="zh-TW" sz="800" dirty="0"/>
            </a:br>
            <a:r>
              <a:rPr lang="en-US" altLang="zh-TW" i="1" dirty="0">
                <a:latin typeface="Times New Roman" pitchFamily="18" charset="0"/>
              </a:rPr>
              <a:t>w</a:t>
            </a:r>
            <a:r>
              <a:rPr lang="en-US" altLang="zh-TW" dirty="0">
                <a:latin typeface="Times New Roman" pitchFamily="18" charset="0"/>
              </a:rPr>
              <a:t> = </a:t>
            </a:r>
            <a:r>
              <a:rPr lang="en-US" altLang="zh-TW" i="1" dirty="0">
                <a:latin typeface="Times New Roman" pitchFamily="18" charset="0"/>
              </a:rPr>
              <a:t>c</a:t>
            </a:r>
            <a:r>
              <a:rPr lang="en-US" altLang="zh-TW" baseline="-25000" dirty="0">
                <a:latin typeface="Times New Roman" pitchFamily="18" charset="0"/>
              </a:rPr>
              <a:t>1</a:t>
            </a:r>
            <a:r>
              <a:rPr lang="en-US" altLang="zh-TW" i="1" dirty="0">
                <a:latin typeface="Times New Roman" pitchFamily="18" charset="0"/>
              </a:rPr>
              <a:t>u</a:t>
            </a:r>
            <a:r>
              <a:rPr lang="en-US" altLang="zh-TW" baseline="-25000" dirty="0">
                <a:latin typeface="Times New Roman" pitchFamily="18" charset="0"/>
              </a:rPr>
              <a:t>1</a:t>
            </a:r>
            <a:r>
              <a:rPr lang="en-US" altLang="zh-TW" dirty="0">
                <a:latin typeface="Times New Roman" pitchFamily="18" charset="0"/>
              </a:rPr>
              <a:t> + </a:t>
            </a:r>
            <a:r>
              <a:rPr lang="en-US" altLang="zh-TW" i="1" dirty="0">
                <a:latin typeface="Times New Roman" pitchFamily="18" charset="0"/>
              </a:rPr>
              <a:t>c</a:t>
            </a:r>
            <a:r>
              <a:rPr lang="en-US" altLang="zh-TW" baseline="-25000" dirty="0">
                <a:latin typeface="Times New Roman" pitchFamily="18" charset="0"/>
              </a:rPr>
              <a:t>2</a:t>
            </a:r>
            <a:r>
              <a:rPr lang="en-US" altLang="zh-TW" i="1" dirty="0">
                <a:latin typeface="Times New Roman" pitchFamily="18" charset="0"/>
              </a:rPr>
              <a:t>u</a:t>
            </a:r>
            <a:r>
              <a:rPr lang="en-US" altLang="zh-TW" baseline="-25000" dirty="0">
                <a:latin typeface="Times New Roman" pitchFamily="18" charset="0"/>
              </a:rPr>
              <a:t>2</a:t>
            </a:r>
            <a:r>
              <a:rPr lang="en-US" altLang="zh-TW" dirty="0"/>
              <a:t> will also satisfy the condition. However, the general form of </a:t>
            </a:r>
            <a:r>
              <a:rPr lang="en-US" altLang="zh-TW" i="1" dirty="0">
                <a:latin typeface="Times New Roman" pitchFamily="18" charset="0"/>
              </a:rPr>
              <a:t>w</a:t>
            </a:r>
            <a:r>
              <a:rPr lang="en-US" altLang="zh-TW" dirty="0"/>
              <a:t> may not satisfy the boundary condition </a:t>
            </a:r>
            <a:r>
              <a:rPr lang="en-US" altLang="zh-TW" dirty="0">
                <a:sym typeface="Symbol" panose="05050102010706020507" pitchFamily="18" charset="2"/>
              </a:rPr>
              <a:t> </a:t>
            </a:r>
            <a:r>
              <a:rPr lang="en-US" altLang="zh-TW" dirty="0"/>
              <a:t>only a particular choice of </a:t>
            </a:r>
            <a:r>
              <a:rPr lang="en-US" altLang="zh-TW" i="1" dirty="0">
                <a:latin typeface="Times New Roman" pitchFamily="18" charset="0"/>
              </a:rPr>
              <a:t>c</a:t>
            </a:r>
            <a:r>
              <a:rPr lang="en-US" altLang="zh-TW" baseline="-25000" dirty="0">
                <a:latin typeface="Times New Roman" pitchFamily="18" charset="0"/>
              </a:rPr>
              <a:t>1</a:t>
            </a:r>
            <a:r>
              <a:rPr lang="en-US" altLang="zh-TW" dirty="0"/>
              <a:t> and </a:t>
            </a:r>
            <a:r>
              <a:rPr lang="en-US" altLang="zh-TW" i="1" dirty="0">
                <a:latin typeface="Times New Roman" pitchFamily="18" charset="0"/>
              </a:rPr>
              <a:t>c</a:t>
            </a:r>
            <a:r>
              <a:rPr lang="en-US" altLang="zh-TW" baseline="-25000" dirty="0">
                <a:latin typeface="Times New Roman" pitchFamily="18" charset="0"/>
              </a:rPr>
              <a:t>2</a:t>
            </a:r>
            <a:r>
              <a:rPr lang="en-US" altLang="zh-TW" dirty="0"/>
              <a:t> satisfy the non-homogeneous boundary condition:</a:t>
            </a:r>
            <a:br>
              <a:rPr lang="en-US" altLang="zh-TW" dirty="0"/>
            </a:br>
            <a:br>
              <a:rPr lang="en-US" altLang="zh-TW" sz="800" dirty="0"/>
            </a:br>
            <a:r>
              <a:rPr lang="en-US" altLang="zh-TW" dirty="0"/>
              <a:t>                     </a:t>
            </a:r>
            <a:r>
              <a:rPr lang="en-US" altLang="zh-TW" i="1" dirty="0">
                <a:latin typeface="Times New Roman" pitchFamily="18" charset="0"/>
              </a:rPr>
              <a:t>u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, 0) = </a:t>
            </a:r>
            <a:r>
              <a:rPr lang="en-US" altLang="zh-TW" i="1" dirty="0">
                <a:latin typeface="Times New Roman" pitchFamily="18" charset="0"/>
              </a:rPr>
              <a:t>f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),  0 &lt; 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 &lt; </a:t>
            </a:r>
            <a:r>
              <a:rPr lang="en-US" altLang="zh-TW" i="1" dirty="0">
                <a:latin typeface="Times New Roman" pitchFamily="18" charset="0"/>
              </a:rPr>
              <a:t>L</a:t>
            </a:r>
            <a:r>
              <a:rPr lang="en-US" altLang="zh-TW" dirty="0"/>
              <a:t>.</a:t>
            </a:r>
          </a:p>
        </p:txBody>
      </p:sp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25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91001642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Meeting Boundary Conditions       (2/2)</a:t>
            </a:r>
          </a:p>
        </p:txBody>
      </p:sp>
      <p:sp>
        <p:nvSpPr>
          <p:cNvPr id="14340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altLang="zh-TW" dirty="0"/>
              <a:t>In general, we must find an infinite sequence </a:t>
            </a:r>
            <a:r>
              <a:rPr lang="en-US" altLang="zh-TW" i="1" dirty="0">
                <a:latin typeface="Times New Roman" pitchFamily="18" charset="0"/>
              </a:rPr>
              <a:t>u</a:t>
            </a:r>
            <a:r>
              <a:rPr lang="en-US" altLang="zh-TW" baseline="-25000" dirty="0">
                <a:latin typeface="Times New Roman" pitchFamily="18" charset="0"/>
              </a:rPr>
              <a:t>1</a:t>
            </a:r>
            <a:r>
              <a:rPr lang="en-US" altLang="zh-TW" dirty="0"/>
              <a:t>, </a:t>
            </a:r>
            <a:r>
              <a:rPr lang="en-US" altLang="zh-TW" i="1" dirty="0">
                <a:latin typeface="Times New Roman" pitchFamily="18" charset="0"/>
              </a:rPr>
              <a:t>u</a:t>
            </a:r>
            <a:r>
              <a:rPr lang="en-US" altLang="zh-TW" baseline="-25000" dirty="0">
                <a:latin typeface="Times New Roman" pitchFamily="18" charset="0"/>
              </a:rPr>
              <a:t>2</a:t>
            </a:r>
            <a:r>
              <a:rPr lang="en-US" altLang="zh-TW" dirty="0"/>
              <a:t>, </a:t>
            </a:r>
            <a:r>
              <a:rPr lang="en-US" altLang="zh-TW" i="1" dirty="0">
                <a:latin typeface="Times New Roman" pitchFamily="18" charset="0"/>
              </a:rPr>
              <a:t>u</a:t>
            </a:r>
            <a:r>
              <a:rPr lang="en-US" altLang="zh-TW" baseline="-25000" dirty="0">
                <a:latin typeface="Times New Roman" pitchFamily="18" charset="0"/>
              </a:rPr>
              <a:t>3</a:t>
            </a:r>
            <a:r>
              <a:rPr lang="en-US" altLang="zh-TW" dirty="0"/>
              <a:t>, …, of solutions that satisfies both the PDE and the homogeneous boundary conditions, and assume the general solution form as follows: </a:t>
            </a:r>
            <a:br>
              <a:rPr lang="en-US" altLang="zh-TW" dirty="0"/>
            </a:br>
            <a:br>
              <a:rPr lang="en-US" altLang="zh-TW" dirty="0"/>
            </a:br>
            <a:br>
              <a:rPr lang="en-US" altLang="zh-TW" dirty="0"/>
            </a:br>
            <a:br>
              <a:rPr lang="en-US" altLang="zh-TW" dirty="0"/>
            </a:br>
            <a:r>
              <a:rPr lang="en-US" altLang="zh-TW" dirty="0"/>
              <a:t>Then, determine the coefficients </a:t>
            </a:r>
            <a:r>
              <a:rPr lang="en-US" altLang="zh-TW" i="1" dirty="0">
                <a:latin typeface="Times New Roman" pitchFamily="18" charset="0"/>
              </a:rPr>
              <a:t>c</a:t>
            </a:r>
            <a:r>
              <a:rPr lang="en-US" altLang="zh-TW" baseline="-25000" dirty="0">
                <a:latin typeface="Times New Roman" pitchFamily="18" charset="0"/>
              </a:rPr>
              <a:t>1</a:t>
            </a:r>
            <a:r>
              <a:rPr lang="en-US" altLang="zh-TW" dirty="0"/>
              <a:t>, </a:t>
            </a:r>
            <a:r>
              <a:rPr lang="en-US" altLang="zh-TW" i="1" dirty="0">
                <a:latin typeface="Times New Roman" pitchFamily="18" charset="0"/>
              </a:rPr>
              <a:t>c</a:t>
            </a:r>
            <a:r>
              <a:rPr lang="en-US" altLang="zh-TW" baseline="-25000" dirty="0">
                <a:latin typeface="Times New Roman" pitchFamily="18" charset="0"/>
              </a:rPr>
              <a:t>2</a:t>
            </a:r>
            <a:r>
              <a:rPr lang="en-US" altLang="zh-TW" dirty="0"/>
              <a:t>, </a:t>
            </a:r>
            <a:r>
              <a:rPr lang="en-US" altLang="zh-TW" i="1" dirty="0">
                <a:latin typeface="Times New Roman" pitchFamily="18" charset="0"/>
              </a:rPr>
              <a:t>c</a:t>
            </a:r>
            <a:r>
              <a:rPr lang="en-US" altLang="zh-TW" baseline="-25000" dirty="0">
                <a:latin typeface="Times New Roman" pitchFamily="18" charset="0"/>
              </a:rPr>
              <a:t>3</a:t>
            </a:r>
            <a:r>
              <a:rPr lang="en-US" altLang="zh-TW" dirty="0"/>
              <a:t>, … that satisfy the non-homogeneous boundary condition.</a:t>
            </a:r>
          </a:p>
        </p:txBody>
      </p:sp>
      <p:graphicFrame>
        <p:nvGraphicFramePr>
          <p:cNvPr id="14341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72150077"/>
              </p:ext>
            </p:extLst>
          </p:nvPr>
        </p:nvGraphicFramePr>
        <p:xfrm>
          <a:off x="3213100" y="2997448"/>
          <a:ext cx="2641600" cy="863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8556" name="方程式" r:id="rId3" imgW="1320227" imgH="431613" progId="Equation.3">
                  <p:embed/>
                </p:oleObj>
              </mc:Choice>
              <mc:Fallback>
                <p:oleObj name="方程式" r:id="rId3" imgW="1320227" imgH="431613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13100" y="2997448"/>
                        <a:ext cx="2641600" cy="863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26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54362561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TW" dirty="0"/>
              <a:t>General Solutions of a Linear BVP</a:t>
            </a:r>
          </a:p>
        </p:txBody>
      </p:sp>
      <p:sp>
        <p:nvSpPr>
          <p:cNvPr id="15364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457200" indent="-457200" eaLnBrk="1" hangingPunct="1"/>
            <a:r>
              <a:rPr lang="en-US" altLang="zh-TW"/>
              <a:t>Suppose that each of the functions </a:t>
            </a:r>
            <a:r>
              <a:rPr lang="en-US" altLang="zh-TW" i="1">
                <a:latin typeface="Times New Roman" pitchFamily="18" charset="0"/>
              </a:rPr>
              <a:t>u</a:t>
            </a:r>
            <a:r>
              <a:rPr lang="en-US" altLang="zh-TW" baseline="-25000">
                <a:latin typeface="Times New Roman" pitchFamily="18" charset="0"/>
              </a:rPr>
              <a:t>1</a:t>
            </a:r>
            <a:r>
              <a:rPr lang="en-US" altLang="zh-TW"/>
              <a:t>, </a:t>
            </a:r>
            <a:r>
              <a:rPr lang="en-US" altLang="zh-TW" i="1">
                <a:latin typeface="Times New Roman" pitchFamily="18" charset="0"/>
              </a:rPr>
              <a:t>u</a:t>
            </a:r>
            <a:r>
              <a:rPr lang="en-US" altLang="zh-TW" baseline="-25000">
                <a:latin typeface="Times New Roman" pitchFamily="18" charset="0"/>
              </a:rPr>
              <a:t>2</a:t>
            </a:r>
            <a:r>
              <a:rPr lang="en-US" altLang="zh-TW"/>
              <a:t>, </a:t>
            </a:r>
            <a:r>
              <a:rPr lang="en-US" altLang="zh-TW" i="1">
                <a:latin typeface="Times New Roman" pitchFamily="18" charset="0"/>
              </a:rPr>
              <a:t>u</a:t>
            </a:r>
            <a:r>
              <a:rPr lang="en-US" altLang="zh-TW" baseline="-25000">
                <a:latin typeface="Times New Roman" pitchFamily="18" charset="0"/>
              </a:rPr>
              <a:t>3</a:t>
            </a:r>
            <a:r>
              <a:rPr lang="en-US" altLang="zh-TW"/>
              <a:t>, …, satisfies both the PDE for </a:t>
            </a:r>
            <a:r>
              <a:rPr lang="en-US" altLang="zh-TW">
                <a:latin typeface="Times New Roman" pitchFamily="18" charset="0"/>
              </a:rPr>
              <a:t>0 &lt; </a:t>
            </a:r>
            <a:r>
              <a:rPr lang="en-US" altLang="zh-TW" i="1">
                <a:latin typeface="Times New Roman" pitchFamily="18" charset="0"/>
              </a:rPr>
              <a:t>x</a:t>
            </a:r>
            <a:r>
              <a:rPr lang="en-US" altLang="zh-TW">
                <a:latin typeface="Times New Roman" pitchFamily="18" charset="0"/>
              </a:rPr>
              <a:t> &lt; </a:t>
            </a:r>
            <a:r>
              <a:rPr lang="en-US" altLang="zh-TW" i="1">
                <a:latin typeface="Times New Roman" pitchFamily="18" charset="0"/>
              </a:rPr>
              <a:t>L</a:t>
            </a:r>
            <a:r>
              <a:rPr lang="en-US" altLang="zh-TW"/>
              <a:t> and </a:t>
            </a:r>
            <a:r>
              <a:rPr lang="en-US" altLang="zh-TW" i="1">
                <a:latin typeface="Times New Roman" pitchFamily="18" charset="0"/>
              </a:rPr>
              <a:t>t</a:t>
            </a:r>
            <a:r>
              <a:rPr lang="en-US" altLang="zh-TW">
                <a:latin typeface="Times New Roman" pitchFamily="18" charset="0"/>
              </a:rPr>
              <a:t> &gt; 0</a:t>
            </a:r>
            <a:r>
              <a:rPr lang="en-US" altLang="zh-TW"/>
              <a:t> and the homogeneous conditions, and </a:t>
            </a:r>
            <a:r>
              <a:rPr lang="en-US" altLang="zh-TW" i="1">
                <a:latin typeface="Times New Roman" pitchFamily="18" charset="0"/>
              </a:rPr>
              <a:t>c</a:t>
            </a:r>
            <a:r>
              <a:rPr lang="en-US" altLang="zh-TW" baseline="-25000">
                <a:latin typeface="Times New Roman" pitchFamily="18" charset="0"/>
              </a:rPr>
              <a:t>1</a:t>
            </a:r>
            <a:r>
              <a:rPr lang="en-US" altLang="zh-TW"/>
              <a:t>, </a:t>
            </a:r>
            <a:r>
              <a:rPr lang="en-US" altLang="zh-TW" i="1">
                <a:latin typeface="Times New Roman" pitchFamily="18" charset="0"/>
              </a:rPr>
              <a:t>c</a:t>
            </a:r>
            <a:r>
              <a:rPr lang="en-US" altLang="zh-TW" baseline="-25000">
                <a:latin typeface="Times New Roman" pitchFamily="18" charset="0"/>
              </a:rPr>
              <a:t>2</a:t>
            </a:r>
            <a:r>
              <a:rPr lang="en-US" altLang="zh-TW"/>
              <a:t>, </a:t>
            </a:r>
            <a:r>
              <a:rPr lang="en-US" altLang="zh-TW" i="1">
                <a:latin typeface="Times New Roman" pitchFamily="18" charset="0"/>
              </a:rPr>
              <a:t>c</a:t>
            </a:r>
            <a:r>
              <a:rPr lang="en-US" altLang="zh-TW" baseline="-25000">
                <a:latin typeface="Times New Roman" pitchFamily="18" charset="0"/>
              </a:rPr>
              <a:t>3</a:t>
            </a:r>
            <a:r>
              <a:rPr lang="en-US" altLang="zh-TW"/>
              <a:t>, … are chosen to meet the following three criteria:</a:t>
            </a:r>
          </a:p>
          <a:p>
            <a:pPr marL="838200" lvl="1" indent="-381000" eaLnBrk="1" hangingPunct="1">
              <a:buFont typeface="Wingdings" pitchFamily="2" charset="2"/>
              <a:buAutoNum type="arabicPeriod"/>
            </a:pPr>
            <a:r>
              <a:rPr lang="en-US" altLang="zh-TW"/>
              <a:t>For </a:t>
            </a:r>
            <a:r>
              <a:rPr lang="en-US" altLang="zh-TW">
                <a:latin typeface="Times New Roman" pitchFamily="18" charset="0"/>
              </a:rPr>
              <a:t>0 &lt; </a:t>
            </a:r>
            <a:r>
              <a:rPr lang="en-US" altLang="zh-TW" i="1">
                <a:latin typeface="Times New Roman" pitchFamily="18" charset="0"/>
              </a:rPr>
              <a:t>x</a:t>
            </a:r>
            <a:r>
              <a:rPr lang="en-US" altLang="zh-TW">
                <a:latin typeface="Times New Roman" pitchFamily="18" charset="0"/>
              </a:rPr>
              <a:t> &lt; </a:t>
            </a:r>
            <a:r>
              <a:rPr lang="en-US" altLang="zh-TW" i="1">
                <a:latin typeface="Times New Roman" pitchFamily="18" charset="0"/>
              </a:rPr>
              <a:t>L</a:t>
            </a:r>
            <a:r>
              <a:rPr lang="en-US" altLang="zh-TW"/>
              <a:t> and </a:t>
            </a:r>
            <a:r>
              <a:rPr lang="en-US" altLang="zh-TW" i="1">
                <a:latin typeface="Times New Roman" pitchFamily="18" charset="0"/>
              </a:rPr>
              <a:t>t</a:t>
            </a:r>
            <a:r>
              <a:rPr lang="en-US" altLang="zh-TW">
                <a:latin typeface="Times New Roman" pitchFamily="18" charset="0"/>
              </a:rPr>
              <a:t> &gt; 0</a:t>
            </a:r>
            <a:r>
              <a:rPr lang="en-US" altLang="zh-TW"/>
              <a:t>, the function </a:t>
            </a:r>
            <a:r>
              <a:rPr lang="en-US" altLang="zh-TW" i="1">
                <a:latin typeface="Times New Roman" pitchFamily="18" charset="0"/>
              </a:rPr>
              <a:t>u</a:t>
            </a:r>
            <a:r>
              <a:rPr lang="en-US" altLang="zh-TW">
                <a:latin typeface="Times New Roman" pitchFamily="18" charset="0"/>
              </a:rPr>
              <a:t>(</a:t>
            </a:r>
            <a:r>
              <a:rPr lang="en-US" altLang="zh-TW" i="1">
                <a:latin typeface="Times New Roman" pitchFamily="18" charset="0"/>
              </a:rPr>
              <a:t>x</a:t>
            </a:r>
            <a:r>
              <a:rPr lang="en-US" altLang="zh-TW">
                <a:latin typeface="Times New Roman" pitchFamily="18" charset="0"/>
              </a:rPr>
              <a:t>, </a:t>
            </a:r>
            <a:r>
              <a:rPr lang="en-US" altLang="zh-TW" i="1">
                <a:latin typeface="Times New Roman" pitchFamily="18" charset="0"/>
              </a:rPr>
              <a:t>t</a:t>
            </a:r>
            <a:r>
              <a:rPr lang="en-US" altLang="zh-TW">
                <a:latin typeface="Times New Roman" pitchFamily="18" charset="0"/>
              </a:rPr>
              <a:t>) = </a:t>
            </a:r>
            <a:r>
              <a:rPr lang="en-US" altLang="zh-TW">
                <a:latin typeface="Times New Roman" pitchFamily="18" charset="0"/>
                <a:sym typeface="Symbol" pitchFamily="18" charset="2"/>
              </a:rPr>
              <a:t></a:t>
            </a:r>
            <a:r>
              <a:rPr lang="en-US" altLang="zh-TW" i="1">
                <a:latin typeface="Times New Roman" pitchFamily="18" charset="0"/>
                <a:sym typeface="Symbol" pitchFamily="18" charset="2"/>
              </a:rPr>
              <a:t>c</a:t>
            </a:r>
            <a:r>
              <a:rPr lang="en-US" altLang="zh-TW" i="1" baseline="-25000">
                <a:latin typeface="Times New Roman" pitchFamily="18" charset="0"/>
                <a:sym typeface="Symbol" pitchFamily="18" charset="2"/>
              </a:rPr>
              <a:t>n</a:t>
            </a:r>
            <a:r>
              <a:rPr lang="en-US" altLang="zh-TW" i="1">
                <a:latin typeface="Times New Roman" pitchFamily="18" charset="0"/>
                <a:sym typeface="Symbol" pitchFamily="18" charset="2"/>
              </a:rPr>
              <a:t>u</a:t>
            </a:r>
            <a:r>
              <a:rPr lang="en-US" altLang="zh-TW" i="1" baseline="-25000">
                <a:latin typeface="Times New Roman" pitchFamily="18" charset="0"/>
                <a:sym typeface="Symbol" pitchFamily="18" charset="2"/>
              </a:rPr>
              <a:t>n</a:t>
            </a:r>
            <a:r>
              <a:rPr lang="en-US" altLang="zh-TW">
                <a:latin typeface="Times New Roman" pitchFamily="18" charset="0"/>
                <a:sym typeface="Symbol" pitchFamily="18" charset="2"/>
              </a:rPr>
              <a:t>(</a:t>
            </a:r>
            <a:r>
              <a:rPr lang="en-US" altLang="zh-TW" i="1">
                <a:latin typeface="Times New Roman" pitchFamily="18" charset="0"/>
              </a:rPr>
              <a:t>x</a:t>
            </a:r>
            <a:r>
              <a:rPr lang="en-US" altLang="zh-TW">
                <a:latin typeface="Times New Roman" pitchFamily="18" charset="0"/>
              </a:rPr>
              <a:t>, </a:t>
            </a:r>
            <a:r>
              <a:rPr lang="en-US" altLang="zh-TW" i="1">
                <a:latin typeface="Times New Roman" pitchFamily="18" charset="0"/>
              </a:rPr>
              <a:t>t</a:t>
            </a:r>
            <a:r>
              <a:rPr lang="en-US" altLang="zh-TW">
                <a:latin typeface="Times New Roman" pitchFamily="18" charset="0"/>
                <a:sym typeface="Symbol" pitchFamily="18" charset="2"/>
              </a:rPr>
              <a:t>) </a:t>
            </a:r>
            <a:r>
              <a:rPr lang="en-US" altLang="zh-TW"/>
              <a:t>is continuous and term-wise differentiable (for </a:t>
            </a:r>
            <a:r>
              <a:rPr lang="en-US" altLang="zh-TW">
                <a:latin typeface="Times New Roman" pitchFamily="18" charset="0"/>
                <a:sym typeface="Symbol" pitchFamily="18" charset="2"/>
              </a:rPr>
              <a:t>/</a:t>
            </a:r>
            <a:r>
              <a:rPr lang="en-US" altLang="zh-TW" i="1">
                <a:latin typeface="Times New Roman" pitchFamily="18" charset="0"/>
                <a:sym typeface="Symbol" pitchFamily="18" charset="2"/>
              </a:rPr>
              <a:t>t</a:t>
            </a:r>
            <a:r>
              <a:rPr lang="en-US" altLang="zh-TW">
                <a:sym typeface="Symbol" pitchFamily="18" charset="2"/>
              </a:rPr>
              <a:t> and </a:t>
            </a:r>
            <a:r>
              <a:rPr lang="en-US" altLang="zh-TW">
                <a:latin typeface="Times New Roman" pitchFamily="18" charset="0"/>
                <a:sym typeface="Symbol" pitchFamily="18" charset="2"/>
              </a:rPr>
              <a:t></a:t>
            </a:r>
            <a:r>
              <a:rPr lang="en-US" altLang="zh-TW" baseline="30000">
                <a:latin typeface="Times New Roman" pitchFamily="18" charset="0"/>
                <a:sym typeface="Symbol" pitchFamily="18" charset="2"/>
              </a:rPr>
              <a:t>2</a:t>
            </a:r>
            <a:r>
              <a:rPr lang="en-US" altLang="zh-TW">
                <a:latin typeface="Times New Roman" pitchFamily="18" charset="0"/>
                <a:sym typeface="Symbol" pitchFamily="18" charset="2"/>
              </a:rPr>
              <a:t>/</a:t>
            </a:r>
            <a:r>
              <a:rPr lang="en-US" altLang="zh-TW" i="1">
                <a:latin typeface="Times New Roman" pitchFamily="18" charset="0"/>
                <a:sym typeface="Symbol" pitchFamily="18" charset="2"/>
              </a:rPr>
              <a:t>x</a:t>
            </a:r>
            <a:r>
              <a:rPr lang="en-US" altLang="zh-TW" baseline="30000">
                <a:latin typeface="Times New Roman" pitchFamily="18" charset="0"/>
                <a:sym typeface="Symbol" pitchFamily="18" charset="2"/>
              </a:rPr>
              <a:t>2</a:t>
            </a:r>
            <a:r>
              <a:rPr lang="en-US" altLang="zh-TW"/>
              <a:t>).</a:t>
            </a:r>
          </a:p>
          <a:p>
            <a:pPr marL="838200" lvl="1" indent="-381000" eaLnBrk="1" hangingPunct="1">
              <a:buFont typeface="Wingdings" pitchFamily="2" charset="2"/>
              <a:buAutoNum type="arabicPeriod"/>
            </a:pPr>
            <a:r>
              <a:rPr lang="en-US" altLang="zh-TW"/>
              <a:t> </a:t>
            </a:r>
            <a:br>
              <a:rPr lang="en-US" altLang="zh-TW"/>
            </a:br>
            <a:endParaRPr lang="en-US" altLang="zh-TW"/>
          </a:p>
          <a:p>
            <a:pPr marL="838200" lvl="1" indent="-381000" eaLnBrk="1" hangingPunct="1">
              <a:buFont typeface="Wingdings" pitchFamily="2" charset="2"/>
              <a:buAutoNum type="arabicPeriod"/>
            </a:pPr>
            <a:r>
              <a:rPr lang="en-US" altLang="zh-TW"/>
              <a:t>The function </a:t>
            </a:r>
            <a:r>
              <a:rPr lang="en-US" altLang="zh-TW" i="1">
                <a:latin typeface="Times New Roman" pitchFamily="18" charset="0"/>
              </a:rPr>
              <a:t>u</a:t>
            </a:r>
            <a:r>
              <a:rPr lang="en-US" altLang="zh-TW">
                <a:latin typeface="Times New Roman" pitchFamily="18" charset="0"/>
              </a:rPr>
              <a:t>(</a:t>
            </a:r>
            <a:r>
              <a:rPr lang="en-US" altLang="zh-TW" i="1">
                <a:latin typeface="Times New Roman" pitchFamily="18" charset="0"/>
              </a:rPr>
              <a:t>x</a:t>
            </a:r>
            <a:r>
              <a:rPr lang="en-US" altLang="zh-TW">
                <a:latin typeface="Times New Roman" pitchFamily="18" charset="0"/>
              </a:rPr>
              <a:t>, </a:t>
            </a:r>
            <a:r>
              <a:rPr lang="en-US" altLang="zh-TW" i="1">
                <a:latin typeface="Times New Roman" pitchFamily="18" charset="0"/>
              </a:rPr>
              <a:t>t</a:t>
            </a:r>
            <a:r>
              <a:rPr lang="en-US" altLang="zh-TW">
                <a:latin typeface="Times New Roman" pitchFamily="18" charset="0"/>
              </a:rPr>
              <a:t>) = </a:t>
            </a:r>
            <a:r>
              <a:rPr lang="en-US" altLang="zh-TW">
                <a:latin typeface="Times New Roman" pitchFamily="18" charset="0"/>
                <a:sym typeface="Symbol" pitchFamily="18" charset="2"/>
              </a:rPr>
              <a:t></a:t>
            </a:r>
            <a:r>
              <a:rPr lang="en-US" altLang="zh-TW" i="1">
                <a:latin typeface="Times New Roman" pitchFamily="18" charset="0"/>
                <a:sym typeface="Symbol" pitchFamily="18" charset="2"/>
              </a:rPr>
              <a:t>c</a:t>
            </a:r>
            <a:r>
              <a:rPr lang="en-US" altLang="zh-TW" i="1" baseline="-25000">
                <a:latin typeface="Times New Roman" pitchFamily="18" charset="0"/>
                <a:sym typeface="Symbol" pitchFamily="18" charset="2"/>
              </a:rPr>
              <a:t>n</a:t>
            </a:r>
            <a:r>
              <a:rPr lang="en-US" altLang="zh-TW" i="1">
                <a:latin typeface="Times New Roman" pitchFamily="18" charset="0"/>
                <a:sym typeface="Symbol" pitchFamily="18" charset="2"/>
              </a:rPr>
              <a:t>u</a:t>
            </a:r>
            <a:r>
              <a:rPr lang="en-US" altLang="zh-TW" i="1" baseline="-25000">
                <a:latin typeface="Times New Roman" pitchFamily="18" charset="0"/>
                <a:sym typeface="Symbol" pitchFamily="18" charset="2"/>
              </a:rPr>
              <a:t>n</a:t>
            </a:r>
            <a:r>
              <a:rPr lang="en-US" altLang="zh-TW">
                <a:latin typeface="Times New Roman" pitchFamily="18" charset="0"/>
                <a:sym typeface="Symbol" pitchFamily="18" charset="2"/>
              </a:rPr>
              <a:t>(</a:t>
            </a:r>
            <a:r>
              <a:rPr lang="en-US" altLang="zh-TW" i="1">
                <a:latin typeface="Times New Roman" pitchFamily="18" charset="0"/>
              </a:rPr>
              <a:t>x</a:t>
            </a:r>
            <a:r>
              <a:rPr lang="en-US" altLang="zh-TW">
                <a:latin typeface="Times New Roman" pitchFamily="18" charset="0"/>
              </a:rPr>
              <a:t>, </a:t>
            </a:r>
            <a:r>
              <a:rPr lang="en-US" altLang="zh-TW" i="1">
                <a:latin typeface="Times New Roman" pitchFamily="18" charset="0"/>
              </a:rPr>
              <a:t>t</a:t>
            </a:r>
            <a:r>
              <a:rPr lang="en-US" altLang="zh-TW">
                <a:latin typeface="Times New Roman" pitchFamily="18" charset="0"/>
                <a:sym typeface="Symbol" pitchFamily="18" charset="2"/>
              </a:rPr>
              <a:t>)</a:t>
            </a:r>
            <a:r>
              <a:rPr lang="en-US" altLang="zh-TW"/>
              <a:t> is continuous within, and at the boundary of the region </a:t>
            </a:r>
            <a:r>
              <a:rPr lang="en-US" altLang="zh-TW">
                <a:latin typeface="Times New Roman" pitchFamily="18" charset="0"/>
              </a:rPr>
              <a:t>0 </a:t>
            </a:r>
            <a:r>
              <a:rPr lang="en-US" altLang="zh-TW">
                <a:latin typeface="Times New Roman" pitchFamily="18" charset="0"/>
                <a:sym typeface="Symbol" pitchFamily="18" charset="2"/>
              </a:rPr>
              <a:t></a:t>
            </a:r>
            <a:r>
              <a:rPr lang="en-US" altLang="zh-TW">
                <a:latin typeface="Times New Roman" pitchFamily="18" charset="0"/>
              </a:rPr>
              <a:t> </a:t>
            </a:r>
            <a:r>
              <a:rPr lang="en-US" altLang="zh-TW" i="1">
                <a:latin typeface="Times New Roman" pitchFamily="18" charset="0"/>
              </a:rPr>
              <a:t>x</a:t>
            </a:r>
            <a:r>
              <a:rPr lang="en-US" altLang="zh-TW">
                <a:latin typeface="Times New Roman" pitchFamily="18" charset="0"/>
              </a:rPr>
              <a:t> </a:t>
            </a:r>
            <a:r>
              <a:rPr lang="en-US" altLang="zh-TW">
                <a:latin typeface="Times New Roman" pitchFamily="18" charset="0"/>
                <a:sym typeface="Symbol" pitchFamily="18" charset="2"/>
              </a:rPr>
              <a:t></a:t>
            </a:r>
            <a:r>
              <a:rPr lang="en-US" altLang="zh-TW">
                <a:latin typeface="Times New Roman" pitchFamily="18" charset="0"/>
              </a:rPr>
              <a:t> </a:t>
            </a:r>
            <a:r>
              <a:rPr lang="en-US" altLang="zh-TW" i="1">
                <a:latin typeface="Times New Roman" pitchFamily="18" charset="0"/>
              </a:rPr>
              <a:t>L</a:t>
            </a:r>
            <a:r>
              <a:rPr lang="en-US" altLang="zh-TW"/>
              <a:t> and </a:t>
            </a:r>
            <a:r>
              <a:rPr lang="en-US" altLang="zh-TW" i="1">
                <a:latin typeface="Times New Roman" pitchFamily="18" charset="0"/>
              </a:rPr>
              <a:t>t</a:t>
            </a:r>
            <a:r>
              <a:rPr lang="en-US" altLang="zh-TW">
                <a:latin typeface="Times New Roman" pitchFamily="18" charset="0"/>
              </a:rPr>
              <a:t> </a:t>
            </a:r>
            <a:r>
              <a:rPr lang="en-US" altLang="zh-TW">
                <a:latin typeface="Times New Roman" pitchFamily="18" charset="0"/>
                <a:sym typeface="Symbol" pitchFamily="18" charset="2"/>
              </a:rPr>
              <a:t></a:t>
            </a:r>
            <a:r>
              <a:rPr lang="en-US" altLang="zh-TW">
                <a:latin typeface="Times New Roman" pitchFamily="18" charset="0"/>
              </a:rPr>
              <a:t> 0</a:t>
            </a:r>
            <a:r>
              <a:rPr lang="en-US" altLang="zh-TW"/>
              <a:t>.</a:t>
            </a:r>
          </a:p>
          <a:p>
            <a:pPr marL="457200" indent="-457200" eaLnBrk="1" hangingPunct="1">
              <a:buFont typeface="Wingdings" pitchFamily="2" charset="2"/>
              <a:buNone/>
            </a:pPr>
            <a:r>
              <a:rPr lang="en-US" altLang="zh-TW"/>
              <a:t>      Then </a:t>
            </a:r>
            <a:r>
              <a:rPr lang="en-US" altLang="zh-TW" i="1">
                <a:latin typeface="Times New Roman" pitchFamily="18" charset="0"/>
              </a:rPr>
              <a:t>u</a:t>
            </a:r>
            <a:r>
              <a:rPr lang="en-US" altLang="zh-TW">
                <a:latin typeface="Times New Roman" pitchFamily="18" charset="0"/>
              </a:rPr>
              <a:t>(</a:t>
            </a:r>
            <a:r>
              <a:rPr lang="en-US" altLang="zh-TW" i="1">
                <a:latin typeface="Times New Roman" pitchFamily="18" charset="0"/>
              </a:rPr>
              <a:t>x</a:t>
            </a:r>
            <a:r>
              <a:rPr lang="en-US" altLang="zh-TW">
                <a:latin typeface="Times New Roman" pitchFamily="18" charset="0"/>
              </a:rPr>
              <a:t>, </a:t>
            </a:r>
            <a:r>
              <a:rPr lang="en-US" altLang="zh-TW" i="1">
                <a:latin typeface="Times New Roman" pitchFamily="18" charset="0"/>
              </a:rPr>
              <a:t>t</a:t>
            </a:r>
            <a:r>
              <a:rPr lang="en-US" altLang="zh-TW">
                <a:latin typeface="Times New Roman" pitchFamily="18" charset="0"/>
              </a:rPr>
              <a:t>)</a:t>
            </a:r>
            <a:r>
              <a:rPr lang="en-US" altLang="zh-TW"/>
              <a:t> is a solution of the BVP.</a:t>
            </a:r>
          </a:p>
        </p:txBody>
      </p:sp>
      <p:graphicFrame>
        <p:nvGraphicFramePr>
          <p:cNvPr id="15365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44071777"/>
              </p:ext>
            </p:extLst>
          </p:nvPr>
        </p:nvGraphicFramePr>
        <p:xfrm>
          <a:off x="1819275" y="3573016"/>
          <a:ext cx="3894138" cy="755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9580" name="方程式" r:id="rId3" imgW="2222500" imgH="431800" progId="Equation.3">
                  <p:embed/>
                </p:oleObj>
              </mc:Choice>
              <mc:Fallback>
                <p:oleObj name="方程式" r:id="rId3" imgW="2222500" imgH="4318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19275" y="3573016"/>
                        <a:ext cx="3894138" cy="7556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27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55654015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TW"/>
              <a:t>Separation of Variables               (1/4)</a:t>
            </a:r>
          </a:p>
        </p:txBody>
      </p:sp>
      <p:sp>
        <p:nvSpPr>
          <p:cNvPr id="16388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altLang="zh-TW"/>
              <a:t>In solving the heated rod problem, Fourier sought for a sequence of solutions </a:t>
            </a:r>
            <a:r>
              <a:rPr lang="en-US" altLang="zh-TW" i="1">
                <a:latin typeface="Times New Roman" pitchFamily="18" charset="0"/>
              </a:rPr>
              <a:t>u</a:t>
            </a:r>
            <a:r>
              <a:rPr lang="en-US" altLang="zh-TW" baseline="-25000">
                <a:latin typeface="Times New Roman" pitchFamily="18" charset="0"/>
              </a:rPr>
              <a:t>1</a:t>
            </a:r>
            <a:r>
              <a:rPr lang="en-US" altLang="zh-TW"/>
              <a:t>, </a:t>
            </a:r>
            <a:r>
              <a:rPr lang="en-US" altLang="zh-TW" i="1">
                <a:latin typeface="Times New Roman" pitchFamily="18" charset="0"/>
              </a:rPr>
              <a:t>u</a:t>
            </a:r>
            <a:r>
              <a:rPr lang="en-US" altLang="zh-TW" baseline="-25000">
                <a:latin typeface="Times New Roman" pitchFamily="18" charset="0"/>
              </a:rPr>
              <a:t>2</a:t>
            </a:r>
            <a:r>
              <a:rPr lang="en-US" altLang="zh-TW"/>
              <a:t>, </a:t>
            </a:r>
            <a:r>
              <a:rPr lang="en-US" altLang="zh-TW" i="1">
                <a:latin typeface="Times New Roman" pitchFamily="18" charset="0"/>
              </a:rPr>
              <a:t>u</a:t>
            </a:r>
            <a:r>
              <a:rPr lang="en-US" altLang="zh-TW" baseline="-25000">
                <a:latin typeface="Times New Roman" pitchFamily="18" charset="0"/>
              </a:rPr>
              <a:t>3</a:t>
            </a:r>
            <a:r>
              <a:rPr lang="en-US" altLang="zh-TW"/>
              <a:t>, …, which are “separable.” That is for each of </a:t>
            </a:r>
            <a:r>
              <a:rPr lang="en-US" altLang="zh-TW" i="1">
                <a:latin typeface="Times New Roman" pitchFamily="18" charset="0"/>
              </a:rPr>
              <a:t>u</a:t>
            </a:r>
            <a:r>
              <a:rPr lang="en-US" altLang="zh-TW" i="1" baseline="-25000">
                <a:latin typeface="Times New Roman" pitchFamily="18" charset="0"/>
              </a:rPr>
              <a:t>i</a:t>
            </a:r>
            <a:r>
              <a:rPr lang="en-US" altLang="zh-TW"/>
              <a:t>, we have</a:t>
            </a:r>
            <a:br>
              <a:rPr lang="en-US" altLang="zh-TW"/>
            </a:br>
            <a:br>
              <a:rPr lang="en-US" altLang="zh-TW" sz="800"/>
            </a:br>
            <a:r>
              <a:rPr lang="en-US" altLang="zh-TW"/>
              <a:t>                        </a:t>
            </a:r>
            <a:r>
              <a:rPr lang="en-US" altLang="zh-TW" i="1">
                <a:latin typeface="Times New Roman" pitchFamily="18" charset="0"/>
              </a:rPr>
              <a:t>u</a:t>
            </a:r>
            <a:r>
              <a:rPr lang="en-US" altLang="zh-TW">
                <a:latin typeface="Times New Roman" pitchFamily="18" charset="0"/>
              </a:rPr>
              <a:t>(</a:t>
            </a:r>
            <a:r>
              <a:rPr lang="en-US" altLang="zh-TW" i="1">
                <a:latin typeface="Times New Roman" pitchFamily="18" charset="0"/>
              </a:rPr>
              <a:t>x</a:t>
            </a:r>
            <a:r>
              <a:rPr lang="en-US" altLang="zh-TW">
                <a:latin typeface="Times New Roman" pitchFamily="18" charset="0"/>
              </a:rPr>
              <a:t>, </a:t>
            </a:r>
            <a:r>
              <a:rPr lang="en-US" altLang="zh-TW" i="1">
                <a:latin typeface="Times New Roman" pitchFamily="18" charset="0"/>
              </a:rPr>
              <a:t>t</a:t>
            </a:r>
            <a:r>
              <a:rPr lang="en-US" altLang="zh-TW">
                <a:latin typeface="Times New Roman" pitchFamily="18" charset="0"/>
              </a:rPr>
              <a:t>) = </a:t>
            </a:r>
            <a:r>
              <a:rPr lang="en-US" altLang="zh-TW" i="1">
                <a:latin typeface="Times New Roman" pitchFamily="18" charset="0"/>
              </a:rPr>
              <a:t>X</a:t>
            </a:r>
            <a:r>
              <a:rPr lang="en-US" altLang="zh-TW">
                <a:latin typeface="Times New Roman" pitchFamily="18" charset="0"/>
              </a:rPr>
              <a:t>(</a:t>
            </a:r>
            <a:r>
              <a:rPr lang="en-US" altLang="zh-TW" i="1">
                <a:latin typeface="Times New Roman" pitchFamily="18" charset="0"/>
              </a:rPr>
              <a:t>x</a:t>
            </a:r>
            <a:r>
              <a:rPr lang="en-US" altLang="zh-TW">
                <a:latin typeface="Times New Roman" pitchFamily="18" charset="0"/>
              </a:rPr>
              <a:t>)</a:t>
            </a:r>
            <a:r>
              <a:rPr lang="en-US" altLang="zh-TW" i="1">
                <a:latin typeface="Times New Roman" pitchFamily="18" charset="0"/>
              </a:rPr>
              <a:t>T</a:t>
            </a:r>
            <a:r>
              <a:rPr lang="en-US" altLang="zh-TW">
                <a:latin typeface="Times New Roman" pitchFamily="18" charset="0"/>
              </a:rPr>
              <a:t>(</a:t>
            </a:r>
            <a:r>
              <a:rPr lang="en-US" altLang="zh-TW" i="1">
                <a:latin typeface="Times New Roman" pitchFamily="18" charset="0"/>
              </a:rPr>
              <a:t>t</a:t>
            </a:r>
            <a:r>
              <a:rPr lang="en-US" altLang="zh-TW">
                <a:latin typeface="Times New Roman" pitchFamily="18" charset="0"/>
              </a:rPr>
              <a:t>)</a:t>
            </a:r>
            <a:r>
              <a:rPr lang="en-US" altLang="zh-TW"/>
              <a:t>,</a:t>
            </a:r>
            <a:br>
              <a:rPr lang="en-US" altLang="zh-TW"/>
            </a:br>
            <a:br>
              <a:rPr lang="en-US" altLang="zh-TW" sz="800"/>
            </a:br>
            <a:r>
              <a:rPr lang="en-US" altLang="zh-TW"/>
              <a:t>where </a:t>
            </a:r>
            <a:r>
              <a:rPr lang="en-US" altLang="zh-TW" i="1">
                <a:latin typeface="Times New Roman" pitchFamily="18" charset="0"/>
              </a:rPr>
              <a:t>X</a:t>
            </a:r>
            <a:r>
              <a:rPr lang="en-US" altLang="zh-TW">
                <a:latin typeface="Times New Roman" pitchFamily="18" charset="0"/>
              </a:rPr>
              <a:t>(</a:t>
            </a:r>
            <a:r>
              <a:rPr lang="en-US" altLang="zh-TW" i="1">
                <a:latin typeface="Times New Roman" pitchFamily="18" charset="0"/>
              </a:rPr>
              <a:t>x</a:t>
            </a:r>
            <a:r>
              <a:rPr lang="en-US" altLang="zh-TW">
                <a:latin typeface="Times New Roman" pitchFamily="18" charset="0"/>
              </a:rPr>
              <a:t>)</a:t>
            </a:r>
            <a:r>
              <a:rPr lang="en-US" altLang="zh-TW"/>
              <a:t> and </a:t>
            </a:r>
            <a:r>
              <a:rPr lang="en-US" altLang="zh-TW" i="1">
                <a:latin typeface="Times New Roman" pitchFamily="18" charset="0"/>
              </a:rPr>
              <a:t>T</a:t>
            </a:r>
            <a:r>
              <a:rPr lang="en-US" altLang="zh-TW">
                <a:latin typeface="Times New Roman" pitchFamily="18" charset="0"/>
              </a:rPr>
              <a:t>(</a:t>
            </a:r>
            <a:r>
              <a:rPr lang="en-US" altLang="zh-TW" i="1">
                <a:latin typeface="Times New Roman" pitchFamily="18" charset="0"/>
              </a:rPr>
              <a:t>t</a:t>
            </a:r>
            <a:r>
              <a:rPr lang="en-US" altLang="zh-TW">
                <a:latin typeface="Times New Roman" pitchFamily="18" charset="0"/>
              </a:rPr>
              <a:t>)</a:t>
            </a:r>
            <a:r>
              <a:rPr lang="en-US" altLang="zh-TW"/>
              <a:t> are functions of </a:t>
            </a:r>
            <a:r>
              <a:rPr lang="en-US" altLang="zh-TW" i="1">
                <a:latin typeface="Times New Roman" pitchFamily="18" charset="0"/>
              </a:rPr>
              <a:t>x</a:t>
            </a:r>
            <a:r>
              <a:rPr lang="en-US" altLang="zh-TW"/>
              <a:t> and </a:t>
            </a:r>
            <a:r>
              <a:rPr lang="en-US" altLang="zh-TW" i="1">
                <a:latin typeface="Times New Roman" pitchFamily="18" charset="0"/>
              </a:rPr>
              <a:t>t</a:t>
            </a:r>
            <a:r>
              <a:rPr lang="en-US" altLang="zh-TW"/>
              <a:t>, respectively. Substitution of such </a:t>
            </a:r>
            <a:r>
              <a:rPr lang="en-US" altLang="zh-TW" i="1">
                <a:latin typeface="Times New Roman" pitchFamily="18" charset="0"/>
              </a:rPr>
              <a:t>u</a:t>
            </a:r>
            <a:r>
              <a:rPr lang="en-US" altLang="zh-TW">
                <a:latin typeface="Times New Roman" pitchFamily="18" charset="0"/>
              </a:rPr>
              <a:t>(</a:t>
            </a:r>
            <a:r>
              <a:rPr lang="en-US" altLang="zh-TW" i="1">
                <a:latin typeface="Times New Roman" pitchFamily="18" charset="0"/>
              </a:rPr>
              <a:t>x</a:t>
            </a:r>
            <a:r>
              <a:rPr lang="en-US" altLang="zh-TW">
                <a:latin typeface="Times New Roman" pitchFamily="18" charset="0"/>
              </a:rPr>
              <a:t>, </a:t>
            </a:r>
            <a:r>
              <a:rPr lang="en-US" altLang="zh-TW" i="1">
                <a:latin typeface="Times New Roman" pitchFamily="18" charset="0"/>
              </a:rPr>
              <a:t>t</a:t>
            </a:r>
            <a:r>
              <a:rPr lang="en-US" altLang="zh-TW">
                <a:latin typeface="Times New Roman" pitchFamily="18" charset="0"/>
              </a:rPr>
              <a:t>)</a:t>
            </a:r>
            <a:r>
              <a:rPr lang="en-US" altLang="zh-TW"/>
              <a:t> into the heat equation </a:t>
            </a:r>
            <a:r>
              <a:rPr lang="en-US" altLang="zh-TW" i="1">
                <a:latin typeface="Times New Roman" pitchFamily="18" charset="0"/>
              </a:rPr>
              <a:t>u</a:t>
            </a:r>
            <a:r>
              <a:rPr lang="en-US" altLang="zh-TW" i="1" baseline="-25000">
                <a:latin typeface="Times New Roman" pitchFamily="18" charset="0"/>
              </a:rPr>
              <a:t>t</a:t>
            </a:r>
            <a:r>
              <a:rPr lang="en-US" altLang="zh-TW">
                <a:latin typeface="Times New Roman" pitchFamily="18" charset="0"/>
              </a:rPr>
              <a:t> = </a:t>
            </a:r>
            <a:r>
              <a:rPr lang="en-US" altLang="zh-TW" i="1">
                <a:latin typeface="Times New Roman" pitchFamily="18" charset="0"/>
              </a:rPr>
              <a:t>ku</a:t>
            </a:r>
            <a:r>
              <a:rPr lang="en-US" altLang="zh-TW" i="1" baseline="-25000">
                <a:latin typeface="Times New Roman" pitchFamily="18" charset="0"/>
              </a:rPr>
              <a:t>xx</a:t>
            </a:r>
            <a:r>
              <a:rPr lang="en-US" altLang="zh-TW"/>
              <a:t> yields </a:t>
            </a:r>
            <a:r>
              <a:rPr lang="en-US" altLang="zh-TW" i="1">
                <a:latin typeface="Times New Roman" pitchFamily="18" charset="0"/>
              </a:rPr>
              <a:t>XT</a:t>
            </a:r>
            <a:r>
              <a:rPr lang="en-US" altLang="zh-TW">
                <a:sym typeface="Symbol" pitchFamily="18" charset="2"/>
              </a:rPr>
              <a:t></a:t>
            </a:r>
            <a:r>
              <a:rPr lang="en-US" altLang="zh-TW">
                <a:latin typeface="Times New Roman" pitchFamily="18" charset="0"/>
              </a:rPr>
              <a:t> = </a:t>
            </a:r>
            <a:r>
              <a:rPr lang="en-US" altLang="zh-TW" i="1">
                <a:latin typeface="Times New Roman" pitchFamily="18" charset="0"/>
              </a:rPr>
              <a:t>kX</a:t>
            </a:r>
            <a:r>
              <a:rPr lang="en-US" altLang="zh-TW" i="1">
                <a:latin typeface="Times New Roman" pitchFamily="18" charset="0"/>
                <a:cs typeface="Times New Roman" pitchFamily="18" charset="0"/>
              </a:rPr>
              <a:t>"</a:t>
            </a:r>
            <a:r>
              <a:rPr lang="en-US" altLang="zh-TW" i="1">
                <a:latin typeface="Times New Roman" pitchFamily="18" charset="0"/>
              </a:rPr>
              <a:t>T</a:t>
            </a:r>
            <a:r>
              <a:rPr lang="en-US" altLang="zh-TW"/>
              <a:t>, or</a:t>
            </a:r>
            <a:br>
              <a:rPr lang="en-US" altLang="zh-TW"/>
            </a:br>
            <a:br>
              <a:rPr lang="en-US" altLang="zh-TW"/>
            </a:br>
            <a:br>
              <a:rPr lang="en-US" altLang="zh-TW"/>
            </a:br>
            <a:r>
              <a:rPr lang="en-US" altLang="zh-TW"/>
              <a:t>where </a:t>
            </a:r>
            <a:r>
              <a:rPr lang="en-US" altLang="zh-TW" i="1">
                <a:latin typeface="Symbol" pitchFamily="18" charset="2"/>
              </a:rPr>
              <a:t>l</a:t>
            </a:r>
            <a:r>
              <a:rPr lang="en-US" altLang="zh-TW"/>
              <a:t> is a constant because changing </a:t>
            </a:r>
            <a:r>
              <a:rPr lang="en-US" altLang="zh-TW" i="1">
                <a:latin typeface="Times New Roman" pitchFamily="18" charset="0"/>
              </a:rPr>
              <a:t>x</a:t>
            </a:r>
            <a:r>
              <a:rPr lang="en-US" altLang="zh-TW"/>
              <a:t> (or </a:t>
            </a:r>
            <a:r>
              <a:rPr lang="en-US" altLang="zh-TW" i="1">
                <a:latin typeface="Times New Roman" pitchFamily="18" charset="0"/>
              </a:rPr>
              <a:t>t</a:t>
            </a:r>
            <a:r>
              <a:rPr lang="en-US" altLang="zh-TW"/>
              <a:t>) does not change </a:t>
            </a:r>
            <a:r>
              <a:rPr lang="en-US" altLang="zh-TW" i="1">
                <a:latin typeface="Times New Roman" pitchFamily="18" charset="0"/>
              </a:rPr>
              <a:t>T</a:t>
            </a:r>
            <a:r>
              <a:rPr lang="en-US" altLang="zh-TW">
                <a:sym typeface="Symbol" pitchFamily="18" charset="2"/>
              </a:rPr>
              <a:t></a:t>
            </a:r>
            <a:r>
              <a:rPr lang="en-US" altLang="zh-TW">
                <a:latin typeface="Times New Roman" pitchFamily="18" charset="0"/>
              </a:rPr>
              <a:t>/</a:t>
            </a:r>
            <a:r>
              <a:rPr lang="en-US" altLang="zh-TW" i="1">
                <a:latin typeface="Times New Roman" pitchFamily="18" charset="0"/>
              </a:rPr>
              <a:t>kT</a:t>
            </a:r>
            <a:r>
              <a:rPr lang="en-US" altLang="zh-TW"/>
              <a:t> (or </a:t>
            </a:r>
            <a:r>
              <a:rPr lang="en-US" altLang="zh-TW" i="1">
                <a:latin typeface="Times New Roman" pitchFamily="18" charset="0"/>
              </a:rPr>
              <a:t>X</a:t>
            </a:r>
            <a:r>
              <a:rPr lang="en-US" altLang="zh-TW" i="1">
                <a:latin typeface="Times New Roman" pitchFamily="18" charset="0"/>
                <a:cs typeface="Times New Roman" pitchFamily="18" charset="0"/>
              </a:rPr>
              <a:t>"</a:t>
            </a:r>
            <a:r>
              <a:rPr lang="en-US" altLang="zh-TW">
                <a:latin typeface="Times New Roman" pitchFamily="18" charset="0"/>
              </a:rPr>
              <a:t>/</a:t>
            </a:r>
            <a:r>
              <a:rPr lang="en-US" altLang="zh-TW" i="1">
                <a:latin typeface="Times New Roman" pitchFamily="18" charset="0"/>
              </a:rPr>
              <a:t>X</a:t>
            </a:r>
            <a:r>
              <a:rPr lang="en-US" altLang="zh-TW"/>
              <a:t>).</a:t>
            </a:r>
          </a:p>
        </p:txBody>
      </p:sp>
      <p:graphicFrame>
        <p:nvGraphicFramePr>
          <p:cNvPr id="16389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66293949"/>
              </p:ext>
            </p:extLst>
          </p:nvPr>
        </p:nvGraphicFramePr>
        <p:xfrm>
          <a:off x="3748088" y="4293096"/>
          <a:ext cx="1760537" cy="709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0603" name="方程式" r:id="rId3" imgW="977476" imgH="393529" progId="Equation.3">
                  <p:embed/>
                </p:oleObj>
              </mc:Choice>
              <mc:Fallback>
                <p:oleObj name="方程式" r:id="rId3" imgW="977476" imgH="393529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48088" y="4293096"/>
                        <a:ext cx="1760537" cy="7096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28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54876693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TW"/>
              <a:t>Separation of Variables               (2/4)</a:t>
            </a:r>
            <a:endParaRPr lang="zh-TW" altLang="en-US"/>
          </a:p>
        </p:txBody>
      </p:sp>
      <p:sp>
        <p:nvSpPr>
          <p:cNvPr id="17412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altLang="zh-TW" dirty="0"/>
              <a:t>Thus, the solution can be obtained by solving two ODEs for some common value of </a:t>
            </a:r>
            <a:r>
              <a:rPr lang="en-US" altLang="zh-TW" i="1" dirty="0">
                <a:latin typeface="Symbol" pitchFamily="18" charset="2"/>
              </a:rPr>
              <a:t>l</a:t>
            </a:r>
            <a:r>
              <a:rPr lang="en-US" altLang="zh-TW" dirty="0"/>
              <a:t>:</a:t>
            </a:r>
            <a:br>
              <a:rPr lang="en-US" altLang="zh-TW" dirty="0"/>
            </a:br>
            <a:br>
              <a:rPr lang="en-US" altLang="zh-TW" dirty="0"/>
            </a:br>
            <a:br>
              <a:rPr lang="en-US" altLang="zh-TW" dirty="0"/>
            </a:br>
            <a:br>
              <a:rPr lang="en-US" altLang="zh-TW" dirty="0"/>
            </a:br>
            <a:r>
              <a:rPr lang="en-US" altLang="zh-TW" dirty="0"/>
              <a:t>For 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)</a:t>
            </a:r>
            <a:r>
              <a:rPr lang="en-US" altLang="zh-TW" dirty="0"/>
              <a:t>, we have </a:t>
            </a:r>
            <a:r>
              <a:rPr lang="en-US" altLang="zh-TW" sz="2200" i="1" dirty="0">
                <a:latin typeface="Times New Roman" pitchFamily="18" charset="0"/>
              </a:rPr>
              <a:t>u</a:t>
            </a:r>
            <a:r>
              <a:rPr lang="en-US" altLang="zh-TW" sz="2200" dirty="0">
                <a:latin typeface="Times New Roman" pitchFamily="18" charset="0"/>
              </a:rPr>
              <a:t>(0, </a:t>
            </a:r>
            <a:r>
              <a:rPr lang="en-US" altLang="zh-TW" sz="2200" i="1" dirty="0">
                <a:latin typeface="Times New Roman" pitchFamily="18" charset="0"/>
              </a:rPr>
              <a:t>t</a:t>
            </a:r>
            <a:r>
              <a:rPr lang="en-US" altLang="zh-TW" sz="2200" dirty="0">
                <a:latin typeface="Times New Roman" pitchFamily="18" charset="0"/>
              </a:rPr>
              <a:t>) = </a:t>
            </a:r>
            <a:r>
              <a:rPr lang="en-US" altLang="zh-TW" sz="2200" i="1" dirty="0">
                <a:latin typeface="Times New Roman" pitchFamily="18" charset="0"/>
              </a:rPr>
              <a:t>X</a:t>
            </a:r>
            <a:r>
              <a:rPr lang="en-US" altLang="zh-TW" sz="2200" dirty="0">
                <a:latin typeface="Times New Roman" pitchFamily="18" charset="0"/>
              </a:rPr>
              <a:t>(0)</a:t>
            </a:r>
            <a:r>
              <a:rPr lang="en-US" altLang="zh-TW" sz="2200" i="1" dirty="0">
                <a:latin typeface="Times New Roman" pitchFamily="18" charset="0"/>
              </a:rPr>
              <a:t>T</a:t>
            </a:r>
            <a:r>
              <a:rPr lang="en-US" altLang="zh-TW" sz="2200" dirty="0">
                <a:latin typeface="Times New Roman" pitchFamily="18" charset="0"/>
              </a:rPr>
              <a:t>(</a:t>
            </a:r>
            <a:r>
              <a:rPr lang="en-US" altLang="zh-TW" sz="2200" i="1" dirty="0">
                <a:latin typeface="Times New Roman" pitchFamily="18" charset="0"/>
              </a:rPr>
              <a:t>t</a:t>
            </a:r>
            <a:r>
              <a:rPr lang="en-US" altLang="zh-TW" sz="2200" dirty="0">
                <a:latin typeface="Times New Roman" pitchFamily="18" charset="0"/>
              </a:rPr>
              <a:t>) = 0</a:t>
            </a:r>
            <a:r>
              <a:rPr lang="en-US" altLang="zh-TW" sz="2200" dirty="0"/>
              <a:t>, </a:t>
            </a:r>
            <a:r>
              <a:rPr lang="en-US" altLang="zh-TW" sz="2200" i="1" dirty="0">
                <a:latin typeface="Times New Roman" pitchFamily="18" charset="0"/>
              </a:rPr>
              <a:t>u</a:t>
            </a:r>
            <a:r>
              <a:rPr lang="en-US" altLang="zh-TW" sz="2200" dirty="0">
                <a:latin typeface="Times New Roman" pitchFamily="18" charset="0"/>
              </a:rPr>
              <a:t>(</a:t>
            </a:r>
            <a:r>
              <a:rPr lang="en-US" altLang="zh-TW" sz="2200" i="1" dirty="0">
                <a:latin typeface="Times New Roman" pitchFamily="18" charset="0"/>
              </a:rPr>
              <a:t>L</a:t>
            </a:r>
            <a:r>
              <a:rPr lang="en-US" altLang="zh-TW" sz="2200" dirty="0">
                <a:latin typeface="Times New Roman" pitchFamily="18" charset="0"/>
              </a:rPr>
              <a:t>, </a:t>
            </a:r>
            <a:r>
              <a:rPr lang="en-US" altLang="zh-TW" sz="2200" i="1" dirty="0">
                <a:latin typeface="Times New Roman" pitchFamily="18" charset="0"/>
              </a:rPr>
              <a:t>t</a:t>
            </a:r>
            <a:r>
              <a:rPr lang="en-US" altLang="zh-TW" sz="2200" dirty="0">
                <a:latin typeface="Times New Roman" pitchFamily="18" charset="0"/>
              </a:rPr>
              <a:t>) = </a:t>
            </a:r>
            <a:r>
              <a:rPr lang="en-US" altLang="zh-TW" sz="2200" i="1" dirty="0">
                <a:latin typeface="Times New Roman" pitchFamily="18" charset="0"/>
              </a:rPr>
              <a:t>X</a:t>
            </a:r>
            <a:r>
              <a:rPr lang="en-US" altLang="zh-TW" sz="2200" dirty="0">
                <a:latin typeface="Times New Roman" pitchFamily="18" charset="0"/>
              </a:rPr>
              <a:t>(</a:t>
            </a:r>
            <a:r>
              <a:rPr lang="en-US" altLang="zh-TW" sz="2200" i="1" dirty="0">
                <a:latin typeface="Times New Roman" pitchFamily="18" charset="0"/>
              </a:rPr>
              <a:t>L</a:t>
            </a:r>
            <a:r>
              <a:rPr lang="en-US" altLang="zh-TW" sz="2200" dirty="0">
                <a:latin typeface="Times New Roman" pitchFamily="18" charset="0"/>
              </a:rPr>
              <a:t>)</a:t>
            </a:r>
            <a:r>
              <a:rPr lang="en-US" altLang="zh-TW" sz="2200" i="1" dirty="0">
                <a:latin typeface="Times New Roman" pitchFamily="18" charset="0"/>
              </a:rPr>
              <a:t>T</a:t>
            </a:r>
            <a:r>
              <a:rPr lang="en-US" altLang="zh-TW" sz="2200" dirty="0">
                <a:latin typeface="Times New Roman" pitchFamily="18" charset="0"/>
              </a:rPr>
              <a:t>(</a:t>
            </a:r>
            <a:r>
              <a:rPr lang="en-US" altLang="zh-TW" sz="2200" i="1" dirty="0">
                <a:latin typeface="Times New Roman" pitchFamily="18" charset="0"/>
              </a:rPr>
              <a:t>t</a:t>
            </a:r>
            <a:r>
              <a:rPr lang="en-US" altLang="zh-TW" sz="2200" dirty="0">
                <a:latin typeface="Times New Roman" pitchFamily="18" charset="0"/>
              </a:rPr>
              <a:t>) = 0</a:t>
            </a:r>
            <a:r>
              <a:rPr lang="en-US" altLang="zh-TW" dirty="0"/>
              <a:t>. Thus 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(0) = 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L</a:t>
            </a:r>
            <a:r>
              <a:rPr lang="en-US" altLang="zh-TW" dirty="0">
                <a:latin typeface="Times New Roman" pitchFamily="18" charset="0"/>
              </a:rPr>
              <a:t>) = 0</a:t>
            </a:r>
            <a:r>
              <a:rPr lang="en-US" altLang="zh-TW" dirty="0"/>
              <a:t> if </a:t>
            </a:r>
            <a:r>
              <a:rPr lang="en-US" altLang="zh-TW" i="1" dirty="0">
                <a:latin typeface="Times New Roman" pitchFamily="18" charset="0"/>
              </a:rPr>
              <a:t>T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t</a:t>
            </a:r>
            <a:r>
              <a:rPr lang="en-US" altLang="zh-TW" dirty="0">
                <a:latin typeface="Times New Roman" pitchFamily="18" charset="0"/>
              </a:rPr>
              <a:t>)</a:t>
            </a:r>
            <a:r>
              <a:rPr lang="en-US" altLang="zh-TW" dirty="0"/>
              <a:t> is nontrivial.</a:t>
            </a:r>
            <a:br>
              <a:rPr lang="en-US" altLang="zh-TW" dirty="0"/>
            </a:b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)</a:t>
            </a:r>
            <a:r>
              <a:rPr lang="en-US" altLang="zh-TW" dirty="0"/>
              <a:t> has a nontrivial solution if and only if</a:t>
            </a:r>
            <a:br>
              <a:rPr lang="en-US" altLang="zh-TW" dirty="0"/>
            </a:br>
            <a:br>
              <a:rPr lang="en-US" altLang="zh-TW" dirty="0"/>
            </a:br>
            <a:br>
              <a:rPr lang="en-US" altLang="zh-TW" dirty="0"/>
            </a:br>
            <a:r>
              <a:rPr lang="en-US" altLang="zh-TW" dirty="0"/>
              <a:t>and then</a:t>
            </a:r>
          </a:p>
        </p:txBody>
      </p:sp>
      <p:graphicFrame>
        <p:nvGraphicFramePr>
          <p:cNvPr id="17413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57591092"/>
              </p:ext>
            </p:extLst>
          </p:nvPr>
        </p:nvGraphicFramePr>
        <p:xfrm>
          <a:off x="3419475" y="2352551"/>
          <a:ext cx="2397125" cy="860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1773" name="方程式" r:id="rId3" imgW="1206500" imgH="431800" progId="Equation.3">
                  <p:embed/>
                </p:oleObj>
              </mc:Choice>
              <mc:Fallback>
                <p:oleObj name="方程式" r:id="rId3" imgW="1206500" imgH="4318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19475" y="2352551"/>
                        <a:ext cx="2397125" cy="8604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414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40956135"/>
              </p:ext>
            </p:extLst>
          </p:nvPr>
        </p:nvGraphicFramePr>
        <p:xfrm>
          <a:off x="3203575" y="4365104"/>
          <a:ext cx="3027363" cy="835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1774" name="方程式" r:id="rId5" imgW="1524000" imgH="419100" progId="Equation.3">
                  <p:embed/>
                </p:oleObj>
              </mc:Choice>
              <mc:Fallback>
                <p:oleObj name="方程式" r:id="rId5" imgW="1524000" imgH="4191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03575" y="4365104"/>
                        <a:ext cx="3027363" cy="8350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415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13563256"/>
              </p:ext>
            </p:extLst>
          </p:nvPr>
        </p:nvGraphicFramePr>
        <p:xfrm>
          <a:off x="2843213" y="5373216"/>
          <a:ext cx="3733800" cy="784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1775" name="方程式" r:id="rId7" imgW="1879600" imgH="393700" progId="Equation.3">
                  <p:embed/>
                </p:oleObj>
              </mc:Choice>
              <mc:Fallback>
                <p:oleObj name="方程式" r:id="rId7" imgW="1879600" imgH="3937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43213" y="5373216"/>
                        <a:ext cx="3733800" cy="7842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29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7483171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Linear Partial Differential Equations</a:t>
            </a: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If </a:t>
            </a:r>
            <a:r>
              <a:rPr 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u</a:t>
            </a:r>
            <a:r>
              <a:rPr lang="en-US" dirty="0"/>
              <a:t> is a function of two independent variables </a:t>
            </a:r>
            <a:r>
              <a:rPr 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dirty="0"/>
              <a:t> and </a:t>
            </a:r>
            <a:r>
              <a:rPr 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en-US" dirty="0"/>
              <a:t>, the general form of a linear 2</a:t>
            </a:r>
            <a:r>
              <a:rPr lang="en-US" baseline="30000" dirty="0"/>
              <a:t>nd</a:t>
            </a:r>
            <a:r>
              <a:rPr lang="en-US" dirty="0"/>
              <a:t>-order PDE is given by:</a:t>
            </a:r>
            <a:br>
              <a:rPr lang="en-US" dirty="0"/>
            </a:br>
            <a:br>
              <a:rPr lang="en-US" dirty="0"/>
            </a:br>
            <a:br>
              <a:rPr lang="en-US" dirty="0"/>
            </a:br>
            <a:br>
              <a:rPr lang="en-US" dirty="0"/>
            </a:br>
            <a:br>
              <a:rPr lang="en-US" dirty="0"/>
            </a:br>
            <a:r>
              <a:rPr lang="en-US" dirty="0"/>
              <a:t>where </a:t>
            </a:r>
            <a:r>
              <a:rPr 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…, </a:t>
            </a:r>
            <a:r>
              <a:rPr 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/>
              <a:t>are functions of </a:t>
            </a:r>
            <a:r>
              <a:rPr 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dirty="0"/>
              <a:t> and </a:t>
            </a:r>
            <a:r>
              <a:rPr 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en-US" dirty="0"/>
              <a:t>.</a:t>
            </a:r>
            <a:br>
              <a:rPr lang="en-US" dirty="0"/>
            </a:br>
            <a:endParaRPr lang="en-US" dirty="0"/>
          </a:p>
          <a:p>
            <a:r>
              <a:rPr lang="en-US" altLang="zh-TW" dirty="0"/>
              <a:t>Example: one-dimensional heat propagation equation can be described by:</a:t>
            </a:r>
            <a:endParaRPr 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3</a:t>
            </a:fld>
            <a:endParaRPr lang="zh-TW" alt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物件 4"/>
              <p:cNvSpPr txBox="1"/>
              <p:nvPr/>
            </p:nvSpPr>
            <p:spPr bwMode="auto">
              <a:xfrm>
                <a:off x="1397893" y="2492375"/>
                <a:ext cx="6414467" cy="889000"/>
              </a:xfrm>
              <a:prstGeom prst="rect">
                <a:avLst/>
              </a:prstGeom>
              <a:noFill/>
              <a:ln>
                <a:noFill/>
              </a:ln>
              <a:effectLst/>
              <a:extLst/>
            </p:spPr>
            <p:txBody>
              <a:bodyPr>
                <a:no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zh-TW" altLang="en-US" sz="22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𝐴</m:t>
                      </m:r>
                      <m:f>
                        <m:fPr>
                          <m:ctrlPr>
                            <a:rPr lang="zh-TW" altLang="en-US" sz="22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lang="zh-TW" altLang="en-US" sz="22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zh-TW" altLang="en-US" sz="22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𝜕</m:t>
                              </m:r>
                            </m:e>
                            <m:sup>
                              <m:r>
                                <a:rPr lang="zh-TW" altLang="en-US" sz="22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  <m:r>
                            <a:rPr lang="zh-TW" altLang="en-US" sz="22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𝑢</m:t>
                          </m:r>
                        </m:num>
                        <m:den>
                          <m:r>
                            <a:rPr lang="zh-TW" altLang="en-US" sz="22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𝜕</m:t>
                          </m:r>
                          <m:sSup>
                            <m:sSupPr>
                              <m:ctrlPr>
                                <a:rPr lang="zh-TW" altLang="en-US" sz="22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zh-TW" altLang="en-US" sz="22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  <m:sup>
                              <m:r>
                                <a:rPr lang="zh-TW" altLang="en-US" sz="22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</m:den>
                      </m:f>
                      <m:r>
                        <a:rPr lang="zh-TW" altLang="en-US" sz="22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zh-TW" altLang="en-US" sz="22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𝐵</m:t>
                      </m:r>
                      <m:f>
                        <m:fPr>
                          <m:ctrlPr>
                            <a:rPr lang="zh-TW" altLang="en-US" sz="22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lang="zh-TW" altLang="en-US" sz="22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zh-TW" altLang="en-US" sz="22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𝜕</m:t>
                              </m:r>
                            </m:e>
                            <m:sup>
                              <m:r>
                                <a:rPr lang="zh-TW" altLang="en-US" sz="22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  <m:r>
                            <a:rPr lang="zh-TW" altLang="en-US" sz="22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𝑢</m:t>
                          </m:r>
                        </m:num>
                        <m:den>
                          <m:r>
                            <a:rPr lang="zh-TW" altLang="en-US" sz="22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𝜕</m:t>
                          </m:r>
                          <m:r>
                            <a:rPr lang="zh-TW" altLang="en-US" sz="22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zh-TW" altLang="en-US" sz="22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𝜕</m:t>
                          </m:r>
                          <m:r>
                            <a:rPr lang="zh-TW" altLang="en-US" sz="22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𝑦</m:t>
                          </m:r>
                        </m:den>
                      </m:f>
                      <m:r>
                        <a:rPr lang="zh-TW" altLang="en-US" sz="22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zh-TW" altLang="en-US" sz="22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𝐶</m:t>
                      </m:r>
                      <m:f>
                        <m:fPr>
                          <m:ctrlPr>
                            <a:rPr lang="zh-TW" altLang="en-US" sz="22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lang="zh-TW" altLang="en-US" sz="22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zh-TW" altLang="en-US" sz="22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𝜕</m:t>
                              </m:r>
                            </m:e>
                            <m:sup>
                              <m:r>
                                <a:rPr lang="zh-TW" altLang="en-US" sz="22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  <m:r>
                            <a:rPr lang="zh-TW" altLang="en-US" sz="22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𝑢</m:t>
                          </m:r>
                        </m:num>
                        <m:den>
                          <m:r>
                            <a:rPr lang="zh-TW" altLang="en-US" sz="22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𝜕</m:t>
                          </m:r>
                          <m:sSup>
                            <m:sSupPr>
                              <m:ctrlPr>
                                <a:rPr lang="zh-TW" altLang="en-US" sz="22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zh-TW" altLang="en-US" sz="22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𝑦</m:t>
                              </m:r>
                            </m:e>
                            <m:sup>
                              <m:r>
                                <a:rPr lang="zh-TW" altLang="en-US" sz="22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</m:den>
                      </m:f>
                      <m:r>
                        <a:rPr lang="zh-TW" altLang="en-US" sz="22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zh-TW" altLang="en-US" sz="22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𝐷</m:t>
                      </m:r>
                      <m:f>
                        <m:fPr>
                          <m:ctrlPr>
                            <a:rPr lang="zh-TW" altLang="en-US" sz="22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zh-TW" altLang="en-US" sz="22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𝜕</m:t>
                          </m:r>
                          <m:r>
                            <a:rPr lang="zh-TW" altLang="en-US" sz="22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𝑢</m:t>
                          </m:r>
                        </m:num>
                        <m:den>
                          <m:r>
                            <a:rPr lang="zh-TW" altLang="en-US" sz="22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𝜕</m:t>
                          </m:r>
                          <m:r>
                            <a:rPr lang="zh-TW" altLang="en-US" sz="22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</m:den>
                      </m:f>
                      <m:r>
                        <a:rPr lang="zh-TW" altLang="en-US" sz="22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zh-TW" altLang="en-US" sz="22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𝐸</m:t>
                      </m:r>
                      <m:f>
                        <m:fPr>
                          <m:ctrlPr>
                            <a:rPr lang="zh-TW" altLang="en-US" sz="22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zh-TW" altLang="en-US" sz="22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𝜕</m:t>
                          </m:r>
                          <m:r>
                            <a:rPr lang="zh-TW" altLang="en-US" sz="22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𝑢</m:t>
                          </m:r>
                        </m:num>
                        <m:den>
                          <m:r>
                            <a:rPr lang="zh-TW" altLang="en-US" sz="22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𝜕</m:t>
                          </m:r>
                          <m:r>
                            <a:rPr lang="zh-TW" altLang="en-US" sz="22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𝑦</m:t>
                          </m:r>
                        </m:den>
                      </m:f>
                      <m:r>
                        <a:rPr lang="zh-TW" altLang="en-US" sz="22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zh-TW" altLang="en-US" sz="22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𝐹𝑢</m:t>
                      </m:r>
                      <m:r>
                        <a:rPr lang="zh-TW" altLang="en-US" sz="22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zh-TW" altLang="en-US" sz="22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𝐺</m:t>
                      </m:r>
                      <m:r>
                        <a:rPr lang="zh-TW" altLang="en-US" sz="22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,</m:t>
                      </m:r>
                    </m:oMath>
                  </m:oMathPara>
                </a14:m>
                <a:endParaRPr lang="zh-TW" altLang="en-US" sz="2200" dirty="0"/>
              </a:p>
            </p:txBody>
          </p:sp>
        </mc:Choice>
        <mc:Fallback xmlns="">
          <p:sp>
            <p:nvSpPr>
              <p:cNvPr id="5" name="物件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397893" y="2492375"/>
                <a:ext cx="6414467" cy="889000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  <a:ln>
                <a:noFill/>
              </a:ln>
              <a:effectLst/>
              <a:extLst/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物件 5"/>
              <p:cNvSpPr txBox="1"/>
              <p:nvPr/>
            </p:nvSpPr>
            <p:spPr bwMode="auto">
              <a:xfrm>
                <a:off x="2699792" y="5399112"/>
                <a:ext cx="3445544" cy="838200"/>
              </a:xfrm>
              <a:prstGeom prst="rect">
                <a:avLst/>
              </a:prstGeom>
              <a:noFill/>
              <a:ln>
                <a:noFill/>
              </a:ln>
              <a:effectLst/>
              <a:extLst/>
            </p:spPr>
            <p:txBody>
              <a:bodyPr>
                <a:no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zh-TW" altLang="en-US" sz="2200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𝑘</m:t>
                      </m:r>
                      <m:f>
                        <m:fPr>
                          <m:ctrlPr>
                            <a:rPr lang="zh-TW" altLang="en-US" sz="22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lang="en-US" altLang="zh-TW" sz="2200" i="1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zh-TW" altLang="en-US" sz="2200" i="1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𝜕</m:t>
                              </m:r>
                            </m:e>
                            <m:sup>
                              <m:r>
                                <a:rPr lang="en-US" altLang="zh-TW" sz="2200" b="0" i="1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  <m:r>
                            <a:rPr lang="en-US" altLang="zh-TW" sz="2200" b="0" i="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𝑢</m:t>
                          </m:r>
                          <m:r>
                            <a:rPr lang="zh-TW" altLang="en-US" sz="22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(</m:t>
                          </m:r>
                          <m:r>
                            <a:rPr lang="zh-TW" altLang="en-US" sz="22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zh-TW" altLang="en-US" sz="22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zh-TW" altLang="en-US" sz="22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𝑡</m:t>
                          </m:r>
                          <m:r>
                            <a:rPr lang="zh-TW" altLang="en-US" sz="22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)</m:t>
                          </m:r>
                        </m:num>
                        <m:den>
                          <m:r>
                            <a:rPr lang="zh-TW" altLang="en-US" sz="22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𝜕</m:t>
                          </m:r>
                          <m:sSup>
                            <m:sSupPr>
                              <m:ctrlPr>
                                <a:rPr lang="zh-TW" altLang="en-US" sz="22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zh-TW" altLang="en-US" sz="22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  <m:sup>
                              <m:r>
                                <a:rPr lang="zh-TW" altLang="en-US" sz="22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</m:den>
                      </m:f>
                      <m:r>
                        <a:rPr lang="zh-TW" altLang="en-US" sz="22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−</m:t>
                      </m:r>
                      <m:f>
                        <m:fPr>
                          <m:ctrlPr>
                            <a:rPr lang="zh-TW" altLang="en-US" sz="22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zh-TW" altLang="en-US" sz="22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𝜕</m:t>
                          </m:r>
                          <m:r>
                            <a:rPr lang="zh-TW" altLang="en-US" sz="22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𝑢</m:t>
                          </m:r>
                          <m:r>
                            <a:rPr lang="zh-TW" altLang="en-US" sz="22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(</m:t>
                          </m:r>
                          <m:r>
                            <a:rPr lang="zh-TW" altLang="en-US" sz="22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zh-TW" altLang="en-US" sz="22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zh-TW" altLang="en-US" sz="22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𝑡</m:t>
                          </m:r>
                          <m:r>
                            <a:rPr lang="zh-TW" altLang="en-US" sz="22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)</m:t>
                          </m:r>
                        </m:num>
                        <m:den>
                          <m:r>
                            <a:rPr lang="zh-TW" altLang="en-US" sz="22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𝜕</m:t>
                          </m:r>
                          <m:r>
                            <a:rPr lang="zh-TW" altLang="en-US" sz="22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𝑡</m:t>
                          </m:r>
                        </m:den>
                      </m:f>
                      <m:r>
                        <a:rPr lang="zh-TW" altLang="en-US" sz="22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=0.</m:t>
                      </m:r>
                    </m:oMath>
                  </m:oMathPara>
                </a14:m>
                <a:endParaRPr lang="zh-TW" altLang="en-US" sz="2200" dirty="0"/>
              </a:p>
            </p:txBody>
          </p:sp>
        </mc:Choice>
        <mc:Fallback xmlns="">
          <p:sp>
            <p:nvSpPr>
              <p:cNvPr id="6" name="物件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2699792" y="5399112"/>
                <a:ext cx="3445544" cy="838200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  <a:ln>
                <a:noFill/>
              </a:ln>
              <a:effectLst/>
              <a:extLst/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574553536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TW"/>
              <a:t>Separation of Variables               (3/4)</a:t>
            </a:r>
            <a:endParaRPr lang="zh-TW" altLang="en-US"/>
          </a:p>
        </p:txBody>
      </p:sp>
      <p:sp>
        <p:nvSpPr>
          <p:cNvPr id="18436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altLang="zh-TW"/>
              <a:t>To solve for </a:t>
            </a:r>
            <a:r>
              <a:rPr lang="en-US" altLang="zh-TW" i="1">
                <a:latin typeface="Times New Roman" pitchFamily="18" charset="0"/>
              </a:rPr>
              <a:t>T</a:t>
            </a:r>
            <a:r>
              <a:rPr lang="en-US" altLang="zh-TW">
                <a:latin typeface="Times New Roman" pitchFamily="18" charset="0"/>
              </a:rPr>
              <a:t>(</a:t>
            </a:r>
            <a:r>
              <a:rPr lang="en-US" altLang="zh-TW" i="1">
                <a:latin typeface="Times New Roman" pitchFamily="18" charset="0"/>
              </a:rPr>
              <a:t>t</a:t>
            </a:r>
            <a:r>
              <a:rPr lang="en-US" altLang="zh-TW">
                <a:latin typeface="Times New Roman" pitchFamily="18" charset="0"/>
              </a:rPr>
              <a:t>)</a:t>
            </a:r>
            <a:r>
              <a:rPr lang="en-US" altLang="zh-TW"/>
              <a:t>, substituting the value </a:t>
            </a:r>
            <a:r>
              <a:rPr lang="en-US" altLang="zh-TW" i="1">
                <a:latin typeface="Symbol" pitchFamily="18" charset="2"/>
              </a:rPr>
              <a:t>l</a:t>
            </a:r>
            <a:r>
              <a:rPr lang="en-US" altLang="zh-TW"/>
              <a:t> into the ODE for </a:t>
            </a:r>
            <a:r>
              <a:rPr lang="en-US" altLang="zh-TW" i="1">
                <a:latin typeface="Times New Roman" pitchFamily="18" charset="0"/>
              </a:rPr>
              <a:t>T</a:t>
            </a:r>
            <a:r>
              <a:rPr lang="en-US" altLang="zh-TW">
                <a:latin typeface="Times New Roman" pitchFamily="18" charset="0"/>
              </a:rPr>
              <a:t>(</a:t>
            </a:r>
            <a:r>
              <a:rPr lang="en-US" altLang="zh-TW" i="1">
                <a:latin typeface="Times New Roman" pitchFamily="18" charset="0"/>
              </a:rPr>
              <a:t>t</a:t>
            </a:r>
            <a:r>
              <a:rPr lang="en-US" altLang="zh-TW">
                <a:latin typeface="Times New Roman" pitchFamily="18" charset="0"/>
              </a:rPr>
              <a:t>)</a:t>
            </a:r>
            <a:r>
              <a:rPr lang="en-US" altLang="zh-TW"/>
              <a:t> as</a:t>
            </a:r>
            <a:br>
              <a:rPr lang="en-US" altLang="zh-TW"/>
            </a:br>
            <a:br>
              <a:rPr lang="en-US" altLang="zh-TW"/>
            </a:br>
            <a:br>
              <a:rPr lang="en-US" altLang="zh-TW"/>
            </a:br>
            <a:r>
              <a:rPr lang="en-US" altLang="zh-TW"/>
              <a:t>A nontrivial solution of </a:t>
            </a:r>
            <a:r>
              <a:rPr lang="en-US" altLang="zh-TW" i="1">
                <a:latin typeface="Times New Roman" pitchFamily="18" charset="0"/>
              </a:rPr>
              <a:t>T</a:t>
            </a:r>
            <a:r>
              <a:rPr lang="en-US" altLang="zh-TW" i="1" baseline="-25000">
                <a:latin typeface="Times New Roman" pitchFamily="18" charset="0"/>
              </a:rPr>
              <a:t>n</a:t>
            </a:r>
            <a:r>
              <a:rPr lang="en-US" altLang="zh-TW">
                <a:latin typeface="Times New Roman" pitchFamily="18" charset="0"/>
              </a:rPr>
              <a:t>(</a:t>
            </a:r>
            <a:r>
              <a:rPr lang="en-US" altLang="zh-TW" i="1">
                <a:latin typeface="Times New Roman" pitchFamily="18" charset="0"/>
              </a:rPr>
              <a:t>t</a:t>
            </a:r>
            <a:r>
              <a:rPr lang="en-US" altLang="zh-TW">
                <a:latin typeface="Times New Roman" pitchFamily="18" charset="0"/>
              </a:rPr>
              <a:t>)</a:t>
            </a:r>
            <a:r>
              <a:rPr lang="en-US" altLang="zh-TW"/>
              <a:t> is</a:t>
            </a:r>
          </a:p>
        </p:txBody>
      </p:sp>
      <p:graphicFrame>
        <p:nvGraphicFramePr>
          <p:cNvPr id="18437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83894679"/>
              </p:ext>
            </p:extLst>
          </p:nvPr>
        </p:nvGraphicFramePr>
        <p:xfrm>
          <a:off x="3275856" y="1873895"/>
          <a:ext cx="2219325" cy="835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2724" name="方程式" r:id="rId3" imgW="1117600" imgH="419100" progId="Equation.3">
                  <p:embed/>
                </p:oleObj>
              </mc:Choice>
              <mc:Fallback>
                <p:oleObj name="方程式" r:id="rId3" imgW="1117600" imgH="4191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75856" y="1873895"/>
                        <a:ext cx="2219325" cy="8350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438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54578318"/>
              </p:ext>
            </p:extLst>
          </p:nvPr>
        </p:nvGraphicFramePr>
        <p:xfrm>
          <a:off x="2195736" y="3525639"/>
          <a:ext cx="4718050" cy="479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2725" name="方程式" r:id="rId5" imgW="2374900" imgH="241300" progId="Equation.3">
                  <p:embed/>
                </p:oleObj>
              </mc:Choice>
              <mc:Fallback>
                <p:oleObj name="方程式" r:id="rId5" imgW="2374900" imgH="2413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95736" y="3525639"/>
                        <a:ext cx="4718050" cy="4794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30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961816630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TW"/>
              <a:t>Separation of Variables               (4/4)</a:t>
            </a:r>
            <a:endParaRPr lang="zh-TW" altLang="en-US"/>
          </a:p>
        </p:txBody>
      </p:sp>
      <p:sp>
        <p:nvSpPr>
          <p:cNvPr id="19460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altLang="zh-TW"/>
              <a:t>Now, we have sequences of solutions to the PDE</a:t>
            </a:r>
            <a:br>
              <a:rPr lang="en-US" altLang="zh-TW"/>
            </a:br>
            <a:br>
              <a:rPr lang="en-US" altLang="zh-TW" sz="800"/>
            </a:br>
            <a:r>
              <a:rPr lang="en-US" altLang="zh-TW"/>
              <a:t>        </a:t>
            </a:r>
            <a:r>
              <a:rPr lang="en-US" altLang="zh-TW" i="1">
                <a:latin typeface="Times New Roman" pitchFamily="18" charset="0"/>
              </a:rPr>
              <a:t>u</a:t>
            </a:r>
            <a:r>
              <a:rPr lang="en-US" altLang="zh-TW" i="1" baseline="-25000">
                <a:latin typeface="Times New Roman" pitchFamily="18" charset="0"/>
              </a:rPr>
              <a:t>n</a:t>
            </a:r>
            <a:r>
              <a:rPr lang="en-US" altLang="zh-TW">
                <a:latin typeface="Times New Roman" pitchFamily="18" charset="0"/>
              </a:rPr>
              <a:t>(</a:t>
            </a:r>
            <a:r>
              <a:rPr lang="en-US" altLang="zh-TW" i="1">
                <a:latin typeface="Times New Roman" pitchFamily="18" charset="0"/>
              </a:rPr>
              <a:t>x</a:t>
            </a:r>
            <a:r>
              <a:rPr lang="en-US" altLang="zh-TW">
                <a:latin typeface="Times New Roman" pitchFamily="18" charset="0"/>
              </a:rPr>
              <a:t>, </a:t>
            </a:r>
            <a:r>
              <a:rPr lang="en-US" altLang="zh-TW" i="1">
                <a:latin typeface="Times New Roman" pitchFamily="18" charset="0"/>
              </a:rPr>
              <a:t>t</a:t>
            </a:r>
            <a:r>
              <a:rPr lang="en-US" altLang="zh-TW">
                <a:latin typeface="Times New Roman" pitchFamily="18" charset="0"/>
              </a:rPr>
              <a:t>) = </a:t>
            </a:r>
            <a:r>
              <a:rPr lang="en-US" altLang="zh-TW" i="1">
                <a:latin typeface="Times New Roman" pitchFamily="18" charset="0"/>
              </a:rPr>
              <a:t>X</a:t>
            </a:r>
            <a:r>
              <a:rPr lang="en-US" altLang="zh-TW">
                <a:latin typeface="Times New Roman" pitchFamily="18" charset="0"/>
              </a:rPr>
              <a:t>(</a:t>
            </a:r>
            <a:r>
              <a:rPr lang="en-US" altLang="zh-TW" i="1">
                <a:latin typeface="Times New Roman" pitchFamily="18" charset="0"/>
              </a:rPr>
              <a:t>x</a:t>
            </a:r>
            <a:r>
              <a:rPr lang="en-US" altLang="zh-TW">
                <a:latin typeface="Times New Roman" pitchFamily="18" charset="0"/>
              </a:rPr>
              <a:t>)</a:t>
            </a:r>
            <a:r>
              <a:rPr lang="en-US" altLang="zh-TW" i="1">
                <a:latin typeface="Times New Roman" pitchFamily="18" charset="0"/>
              </a:rPr>
              <a:t>T</a:t>
            </a:r>
            <a:r>
              <a:rPr lang="en-US" altLang="zh-TW">
                <a:latin typeface="Times New Roman" pitchFamily="18" charset="0"/>
              </a:rPr>
              <a:t>(</a:t>
            </a:r>
            <a:r>
              <a:rPr lang="en-US" altLang="zh-TW" i="1">
                <a:latin typeface="Times New Roman" pitchFamily="18" charset="0"/>
              </a:rPr>
              <a:t>t</a:t>
            </a:r>
            <a:r>
              <a:rPr lang="en-US" altLang="zh-TW">
                <a:latin typeface="Times New Roman" pitchFamily="18" charset="0"/>
              </a:rPr>
              <a:t>) = exp(–</a:t>
            </a:r>
            <a:r>
              <a:rPr lang="en-US" altLang="zh-TW" i="1">
                <a:latin typeface="Times New Roman" pitchFamily="18" charset="0"/>
              </a:rPr>
              <a:t>n</a:t>
            </a:r>
            <a:r>
              <a:rPr lang="en-US" altLang="zh-TW" baseline="30000">
                <a:latin typeface="Times New Roman" pitchFamily="18" charset="0"/>
              </a:rPr>
              <a:t>2</a:t>
            </a:r>
            <a:r>
              <a:rPr lang="en-US" altLang="zh-TW" i="1">
                <a:latin typeface="Symbol" pitchFamily="18" charset="2"/>
              </a:rPr>
              <a:t>p</a:t>
            </a:r>
            <a:r>
              <a:rPr lang="en-US" altLang="zh-TW" baseline="30000">
                <a:latin typeface="Times New Roman" pitchFamily="18" charset="0"/>
              </a:rPr>
              <a:t>2</a:t>
            </a:r>
            <a:r>
              <a:rPr lang="en-US" altLang="zh-TW" i="1">
                <a:latin typeface="Times New Roman" pitchFamily="18" charset="0"/>
              </a:rPr>
              <a:t>kt</a:t>
            </a:r>
            <a:r>
              <a:rPr lang="en-US" altLang="zh-TW">
                <a:latin typeface="Times New Roman" pitchFamily="18" charset="0"/>
              </a:rPr>
              <a:t>/</a:t>
            </a:r>
            <a:r>
              <a:rPr lang="en-US" altLang="zh-TW" i="1">
                <a:latin typeface="Times New Roman" pitchFamily="18" charset="0"/>
              </a:rPr>
              <a:t>L</a:t>
            </a:r>
            <a:r>
              <a:rPr lang="en-US" altLang="zh-TW" baseline="30000">
                <a:latin typeface="Times New Roman" pitchFamily="18" charset="0"/>
              </a:rPr>
              <a:t>2</a:t>
            </a:r>
            <a:r>
              <a:rPr lang="en-US" altLang="zh-TW">
                <a:latin typeface="Times New Roman" pitchFamily="18" charset="0"/>
              </a:rPr>
              <a:t>)sin(</a:t>
            </a:r>
            <a:r>
              <a:rPr lang="en-US" altLang="zh-TW" i="1">
                <a:latin typeface="Times New Roman" pitchFamily="18" charset="0"/>
              </a:rPr>
              <a:t>n</a:t>
            </a:r>
            <a:r>
              <a:rPr lang="en-US" altLang="zh-TW" i="1">
                <a:latin typeface="Symbol" pitchFamily="18" charset="2"/>
              </a:rPr>
              <a:t>p</a:t>
            </a:r>
            <a:r>
              <a:rPr lang="en-US" altLang="zh-TW" i="1">
                <a:latin typeface="Times New Roman" pitchFamily="18" charset="0"/>
              </a:rPr>
              <a:t>x</a:t>
            </a:r>
            <a:r>
              <a:rPr lang="en-US" altLang="zh-TW">
                <a:latin typeface="Times New Roman" pitchFamily="18" charset="0"/>
              </a:rPr>
              <a:t>/</a:t>
            </a:r>
            <a:r>
              <a:rPr lang="en-US" altLang="zh-TW" i="1">
                <a:latin typeface="Times New Roman" pitchFamily="18" charset="0"/>
              </a:rPr>
              <a:t>L</a:t>
            </a:r>
            <a:r>
              <a:rPr lang="en-US" altLang="zh-TW">
                <a:latin typeface="Times New Roman" pitchFamily="18" charset="0"/>
              </a:rPr>
              <a:t>)</a:t>
            </a:r>
            <a:r>
              <a:rPr lang="en-US" altLang="zh-TW"/>
              <a:t>,</a:t>
            </a:r>
            <a:br>
              <a:rPr lang="en-US" altLang="zh-TW"/>
            </a:br>
            <a:br>
              <a:rPr lang="en-US" altLang="zh-TW" sz="800"/>
            </a:br>
            <a:r>
              <a:rPr lang="en-US" altLang="zh-TW" i="1">
                <a:latin typeface="Times New Roman" pitchFamily="18" charset="0"/>
              </a:rPr>
              <a:t>n</a:t>
            </a:r>
            <a:r>
              <a:rPr lang="en-US" altLang="zh-TW">
                <a:latin typeface="Times New Roman" pitchFamily="18" charset="0"/>
              </a:rPr>
              <a:t> = 1, 2, 3, …</a:t>
            </a:r>
            <a:r>
              <a:rPr lang="en-US" altLang="zh-TW"/>
              <a:t>. Each of these functions satisfies the heat equation and the homogeneous conditions.</a:t>
            </a:r>
            <a:br>
              <a:rPr lang="en-US" altLang="zh-TW"/>
            </a:br>
            <a:r>
              <a:rPr lang="en-US" altLang="zh-TW"/>
              <a:t>We want to find </a:t>
            </a:r>
            <a:r>
              <a:rPr lang="en-US" altLang="zh-TW" i="1">
                <a:latin typeface="Times New Roman" pitchFamily="18" charset="0"/>
              </a:rPr>
              <a:t>c</a:t>
            </a:r>
            <a:r>
              <a:rPr lang="en-US" altLang="zh-TW" baseline="-25000">
                <a:latin typeface="Times New Roman" pitchFamily="18" charset="0"/>
              </a:rPr>
              <a:t>1</a:t>
            </a:r>
            <a:r>
              <a:rPr lang="en-US" altLang="zh-TW"/>
              <a:t>, </a:t>
            </a:r>
            <a:r>
              <a:rPr lang="en-US" altLang="zh-TW" i="1">
                <a:latin typeface="Times New Roman" pitchFamily="18" charset="0"/>
              </a:rPr>
              <a:t>c</a:t>
            </a:r>
            <a:r>
              <a:rPr lang="en-US" altLang="zh-TW" baseline="-25000">
                <a:latin typeface="Times New Roman" pitchFamily="18" charset="0"/>
              </a:rPr>
              <a:t>2</a:t>
            </a:r>
            <a:r>
              <a:rPr lang="en-US" altLang="zh-TW"/>
              <a:t>, </a:t>
            </a:r>
            <a:r>
              <a:rPr lang="en-US" altLang="zh-TW" i="1">
                <a:latin typeface="Times New Roman" pitchFamily="18" charset="0"/>
              </a:rPr>
              <a:t>c</a:t>
            </a:r>
            <a:r>
              <a:rPr lang="en-US" altLang="zh-TW" baseline="-25000">
                <a:latin typeface="Times New Roman" pitchFamily="18" charset="0"/>
              </a:rPr>
              <a:t>3</a:t>
            </a:r>
            <a:r>
              <a:rPr lang="en-US" altLang="zh-TW"/>
              <a:t>, … such that </a:t>
            </a:r>
            <a:r>
              <a:rPr lang="en-US" altLang="zh-TW">
                <a:latin typeface="Times New Roman" pitchFamily="18" charset="0"/>
                <a:sym typeface="Symbol" pitchFamily="18" charset="2"/>
              </a:rPr>
              <a:t></a:t>
            </a:r>
            <a:r>
              <a:rPr lang="en-US" altLang="zh-TW" i="1">
                <a:latin typeface="Times New Roman" pitchFamily="18" charset="0"/>
                <a:sym typeface="Symbol" pitchFamily="18" charset="2"/>
              </a:rPr>
              <a:t>c</a:t>
            </a:r>
            <a:r>
              <a:rPr lang="en-US" altLang="zh-TW" i="1" baseline="-25000">
                <a:latin typeface="Times New Roman" pitchFamily="18" charset="0"/>
                <a:sym typeface="Symbol" pitchFamily="18" charset="2"/>
              </a:rPr>
              <a:t>n</a:t>
            </a:r>
            <a:r>
              <a:rPr lang="en-US" altLang="zh-TW" i="1">
                <a:latin typeface="Times New Roman" pitchFamily="18" charset="0"/>
                <a:sym typeface="Symbol" pitchFamily="18" charset="2"/>
              </a:rPr>
              <a:t>u</a:t>
            </a:r>
            <a:r>
              <a:rPr lang="en-US" altLang="zh-TW" i="1" baseline="-25000">
                <a:latin typeface="Times New Roman" pitchFamily="18" charset="0"/>
                <a:sym typeface="Symbol" pitchFamily="18" charset="2"/>
              </a:rPr>
              <a:t>n</a:t>
            </a:r>
            <a:r>
              <a:rPr lang="en-US" altLang="zh-TW">
                <a:latin typeface="Times New Roman" pitchFamily="18" charset="0"/>
                <a:sym typeface="Symbol" pitchFamily="18" charset="2"/>
              </a:rPr>
              <a:t>(</a:t>
            </a:r>
            <a:r>
              <a:rPr lang="en-US" altLang="zh-TW" i="1">
                <a:latin typeface="Times New Roman" pitchFamily="18" charset="0"/>
              </a:rPr>
              <a:t>x</a:t>
            </a:r>
            <a:r>
              <a:rPr lang="en-US" altLang="zh-TW">
                <a:latin typeface="Times New Roman" pitchFamily="18" charset="0"/>
              </a:rPr>
              <a:t>, </a:t>
            </a:r>
            <a:r>
              <a:rPr lang="en-US" altLang="zh-TW" i="1">
                <a:latin typeface="Times New Roman" pitchFamily="18" charset="0"/>
              </a:rPr>
              <a:t>t</a:t>
            </a:r>
            <a:r>
              <a:rPr lang="en-US" altLang="zh-TW">
                <a:latin typeface="Times New Roman" pitchFamily="18" charset="0"/>
                <a:sym typeface="Symbol" pitchFamily="18" charset="2"/>
              </a:rPr>
              <a:t>)</a:t>
            </a:r>
            <a:r>
              <a:rPr lang="en-US" altLang="zh-TW"/>
              <a:t> satisfies</a:t>
            </a:r>
            <a:br>
              <a:rPr lang="en-US" altLang="zh-TW"/>
            </a:br>
            <a:br>
              <a:rPr lang="en-US" altLang="zh-TW"/>
            </a:br>
            <a:br>
              <a:rPr lang="en-US" altLang="zh-TW"/>
            </a:br>
            <a:r>
              <a:rPr lang="en-US" altLang="zh-TW"/>
              <a:t>But this is the Fourier series of </a:t>
            </a:r>
            <a:r>
              <a:rPr lang="en-US" altLang="zh-TW" i="1">
                <a:latin typeface="Times New Roman" pitchFamily="18" charset="0"/>
              </a:rPr>
              <a:t>f</a:t>
            </a:r>
            <a:r>
              <a:rPr lang="en-US" altLang="zh-TW">
                <a:latin typeface="Times New Roman" pitchFamily="18" charset="0"/>
              </a:rPr>
              <a:t>(</a:t>
            </a:r>
            <a:r>
              <a:rPr lang="en-US" altLang="zh-TW" i="1">
                <a:latin typeface="Times New Roman" pitchFamily="18" charset="0"/>
              </a:rPr>
              <a:t>x</a:t>
            </a:r>
            <a:r>
              <a:rPr lang="en-US" altLang="zh-TW">
                <a:latin typeface="Times New Roman" pitchFamily="18" charset="0"/>
              </a:rPr>
              <a:t>)</a:t>
            </a:r>
            <a:r>
              <a:rPr lang="en-US" altLang="zh-TW"/>
              <a:t> on </a:t>
            </a:r>
            <a:r>
              <a:rPr lang="en-US" altLang="zh-TW">
                <a:latin typeface="Times New Roman" pitchFamily="18" charset="0"/>
              </a:rPr>
              <a:t>[0, </a:t>
            </a:r>
            <a:r>
              <a:rPr lang="en-US" altLang="zh-TW" i="1">
                <a:latin typeface="Times New Roman" pitchFamily="18" charset="0"/>
              </a:rPr>
              <a:t>L</a:t>
            </a:r>
            <a:r>
              <a:rPr lang="en-US" altLang="zh-TW">
                <a:latin typeface="Times New Roman" pitchFamily="18" charset="0"/>
              </a:rPr>
              <a:t>]</a:t>
            </a:r>
            <a:r>
              <a:rPr lang="en-US" altLang="zh-TW"/>
              <a:t>. Thus,</a:t>
            </a:r>
          </a:p>
        </p:txBody>
      </p:sp>
      <p:graphicFrame>
        <p:nvGraphicFramePr>
          <p:cNvPr id="19461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32575672"/>
              </p:ext>
            </p:extLst>
          </p:nvPr>
        </p:nvGraphicFramePr>
        <p:xfrm>
          <a:off x="2424113" y="3645024"/>
          <a:ext cx="5172075" cy="8588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748" name="方程式" r:id="rId3" imgW="2603500" imgH="431800" progId="Equation.3">
                  <p:embed/>
                </p:oleObj>
              </mc:Choice>
              <mc:Fallback>
                <p:oleObj name="方程式" r:id="rId3" imgW="2603500" imgH="4318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24113" y="3645024"/>
                        <a:ext cx="5172075" cy="8588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462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13863317"/>
              </p:ext>
            </p:extLst>
          </p:nvPr>
        </p:nvGraphicFramePr>
        <p:xfrm>
          <a:off x="2124075" y="5085184"/>
          <a:ext cx="5373688" cy="784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749" name="方程式" r:id="rId5" imgW="2705100" imgH="393700" progId="Equation.3">
                  <p:embed/>
                </p:oleObj>
              </mc:Choice>
              <mc:Fallback>
                <p:oleObj name="方程式" r:id="rId5" imgW="2705100" imgH="3937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24075" y="5085184"/>
                        <a:ext cx="5373688" cy="7842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31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188460602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TW"/>
              <a:t>Insulated Endpoint Conditions</a:t>
            </a:r>
          </a:p>
        </p:txBody>
      </p:sp>
      <p:sp>
        <p:nvSpPr>
          <p:cNvPr id="21508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altLang="zh-TW" dirty="0"/>
              <a:t>When the heated rod is insulated at both ends, the homogeneous boundary condition becomes</a:t>
            </a:r>
            <a:br>
              <a:rPr lang="en-US" altLang="zh-TW" dirty="0"/>
            </a:br>
            <a:r>
              <a:rPr lang="en-US" altLang="zh-TW" i="1" dirty="0" err="1">
                <a:latin typeface="Times New Roman" pitchFamily="18" charset="0"/>
              </a:rPr>
              <a:t>u</a:t>
            </a:r>
            <a:r>
              <a:rPr lang="en-US" altLang="zh-TW" i="1" baseline="-25000" dirty="0" err="1">
                <a:solidFill>
                  <a:srgbClr val="FF0000"/>
                </a:solidFill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(0, </a:t>
            </a:r>
            <a:r>
              <a:rPr lang="en-US" altLang="zh-TW" i="1" dirty="0">
                <a:latin typeface="Times New Roman" pitchFamily="18" charset="0"/>
              </a:rPr>
              <a:t>t</a:t>
            </a:r>
            <a:r>
              <a:rPr lang="en-US" altLang="zh-TW" dirty="0">
                <a:latin typeface="Times New Roman" pitchFamily="18" charset="0"/>
              </a:rPr>
              <a:t>) = </a:t>
            </a:r>
            <a:r>
              <a:rPr lang="en-US" altLang="zh-TW" i="1" dirty="0" err="1">
                <a:latin typeface="Times New Roman" pitchFamily="18" charset="0"/>
              </a:rPr>
              <a:t>u</a:t>
            </a:r>
            <a:r>
              <a:rPr lang="en-US" altLang="zh-TW" i="1" baseline="-25000" dirty="0" err="1">
                <a:solidFill>
                  <a:srgbClr val="FF0000"/>
                </a:solidFill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L</a:t>
            </a:r>
            <a:r>
              <a:rPr lang="en-US" altLang="zh-TW" dirty="0">
                <a:latin typeface="Times New Roman" pitchFamily="18" charset="0"/>
              </a:rPr>
              <a:t>, </a:t>
            </a:r>
            <a:r>
              <a:rPr lang="en-US" altLang="zh-TW" i="1" dirty="0">
                <a:latin typeface="Times New Roman" pitchFamily="18" charset="0"/>
              </a:rPr>
              <a:t>t</a:t>
            </a:r>
            <a:r>
              <a:rPr lang="en-US" altLang="zh-TW" dirty="0">
                <a:latin typeface="Times New Roman" pitchFamily="18" charset="0"/>
              </a:rPr>
              <a:t>) = 0</a:t>
            </a:r>
            <a:r>
              <a:rPr lang="en-US" altLang="zh-TW" dirty="0"/>
              <a:t>. We can use the separation of variables approach again to solve this problem.</a:t>
            </a:r>
            <a:br>
              <a:rPr lang="en-US" altLang="zh-TW" dirty="0"/>
            </a:br>
            <a:br>
              <a:rPr lang="en-US" altLang="zh-TW" dirty="0"/>
            </a:br>
            <a:r>
              <a:rPr lang="en-US" altLang="zh-TW" dirty="0"/>
              <a:t>Solving the ODE of 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)</a:t>
            </a:r>
            <a:r>
              <a:rPr lang="en-US" altLang="zh-TW" dirty="0"/>
              <a:t> gives us:</a:t>
            </a:r>
            <a:br>
              <a:rPr lang="en-US" altLang="zh-TW" dirty="0"/>
            </a:br>
            <a:br>
              <a:rPr lang="en-US" altLang="zh-TW" dirty="0"/>
            </a:br>
            <a:br>
              <a:rPr lang="en-US" altLang="zh-TW" sz="800" dirty="0"/>
            </a:br>
            <a:br>
              <a:rPr lang="en-US" altLang="zh-TW" dirty="0"/>
            </a:br>
            <a:r>
              <a:rPr lang="en-US" altLang="zh-TW" dirty="0"/>
              <a:t>Similarly, solving the ODE of </a:t>
            </a:r>
            <a:r>
              <a:rPr lang="en-US" altLang="zh-TW" i="1" dirty="0">
                <a:latin typeface="Times New Roman" pitchFamily="18" charset="0"/>
              </a:rPr>
              <a:t>T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t</a:t>
            </a:r>
            <a:r>
              <a:rPr lang="en-US" altLang="zh-TW" dirty="0">
                <a:latin typeface="Times New Roman" pitchFamily="18" charset="0"/>
              </a:rPr>
              <a:t>)</a:t>
            </a:r>
            <a:r>
              <a:rPr lang="en-US" altLang="zh-TW" dirty="0"/>
              <a:t> gives us:</a:t>
            </a:r>
          </a:p>
        </p:txBody>
      </p:sp>
      <p:graphicFrame>
        <p:nvGraphicFramePr>
          <p:cNvPr id="21509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62383714"/>
              </p:ext>
            </p:extLst>
          </p:nvPr>
        </p:nvGraphicFramePr>
        <p:xfrm>
          <a:off x="2928938" y="3674095"/>
          <a:ext cx="3659187" cy="835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5798" name="方程式" r:id="rId3" imgW="1841500" imgH="419100" progId="Equation.3">
                  <p:embed/>
                </p:oleObj>
              </mc:Choice>
              <mc:Fallback>
                <p:oleObj name="方程式" r:id="rId3" imgW="1841500" imgH="4191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28938" y="3674095"/>
                        <a:ext cx="3659187" cy="8350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510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02388903"/>
              </p:ext>
            </p:extLst>
          </p:nvPr>
        </p:nvGraphicFramePr>
        <p:xfrm>
          <a:off x="2916238" y="4987255"/>
          <a:ext cx="2827337" cy="962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5799" name="方程式" r:id="rId5" imgW="1422400" imgH="482600" progId="Equation.3">
                  <p:embed/>
                </p:oleObj>
              </mc:Choice>
              <mc:Fallback>
                <p:oleObj name="方程式" r:id="rId5" imgW="1422400" imgH="4826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16238" y="4987255"/>
                        <a:ext cx="2827337" cy="9620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32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115672992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TW"/>
              <a:t>Heated Rod with Insulated Ends</a:t>
            </a:r>
            <a:endParaRPr lang="zh-TW" altLang="en-US"/>
          </a:p>
        </p:txBody>
      </p:sp>
      <p:sp>
        <p:nvSpPr>
          <p:cNvPr id="22532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altLang="zh-TW" dirty="0"/>
              <a:t>For a heated rod with zero endpoint temperatures, the general solution is</a:t>
            </a:r>
            <a:br>
              <a:rPr lang="en-US" altLang="zh-TW" dirty="0"/>
            </a:br>
            <a:br>
              <a:rPr lang="en-US" altLang="zh-TW" dirty="0"/>
            </a:br>
            <a:br>
              <a:rPr lang="en-US" altLang="zh-TW" dirty="0"/>
            </a:br>
            <a:br>
              <a:rPr lang="en-US" altLang="zh-TW" dirty="0"/>
            </a:br>
            <a:r>
              <a:rPr lang="en-US" altLang="zh-TW" dirty="0"/>
              <a:t>where </a:t>
            </a:r>
            <a:r>
              <a:rPr lang="en-US" altLang="zh-TW" dirty="0">
                <a:latin typeface="Times New Roman" pitchFamily="18" charset="0"/>
              </a:rPr>
              <a:t>{</a:t>
            </a:r>
            <a:r>
              <a:rPr lang="en-US" altLang="zh-TW" i="1" dirty="0">
                <a:latin typeface="Times New Roman" pitchFamily="18" charset="0"/>
              </a:rPr>
              <a:t>a</a:t>
            </a:r>
            <a:r>
              <a:rPr lang="en-US" altLang="zh-TW" i="1" baseline="-25000" dirty="0">
                <a:latin typeface="Times New Roman" pitchFamily="18" charset="0"/>
              </a:rPr>
              <a:t>n</a:t>
            </a:r>
            <a:r>
              <a:rPr lang="en-US" altLang="zh-TW" dirty="0">
                <a:latin typeface="Times New Roman" pitchFamily="18" charset="0"/>
              </a:rPr>
              <a:t>}</a:t>
            </a:r>
            <a:r>
              <a:rPr lang="en-US" altLang="zh-TW" dirty="0"/>
              <a:t> are the Fourier cosine coefficients of </a:t>
            </a:r>
            <a:r>
              <a:rPr lang="en-US" altLang="zh-TW" i="1" dirty="0">
                <a:latin typeface="Times New Roman" pitchFamily="18" charset="0"/>
                <a:sym typeface="Symbol" pitchFamily="18" charset="2"/>
              </a:rPr>
              <a:t>u</a:t>
            </a:r>
            <a:r>
              <a:rPr lang="en-US" altLang="zh-TW" dirty="0">
                <a:latin typeface="Times New Roman" pitchFamily="18" charset="0"/>
                <a:sym typeface="Symbol" pitchFamily="18" charset="2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, 0</a:t>
            </a:r>
            <a:r>
              <a:rPr lang="en-US" altLang="zh-TW" dirty="0">
                <a:latin typeface="Times New Roman" pitchFamily="18" charset="0"/>
                <a:sym typeface="Symbol" pitchFamily="18" charset="2"/>
              </a:rPr>
              <a:t>)</a:t>
            </a:r>
            <a:r>
              <a:rPr lang="en-US" altLang="zh-TW" dirty="0"/>
              <a:t>.</a:t>
            </a:r>
            <a:endParaRPr lang="zh-TW" altLang="en-US" dirty="0"/>
          </a:p>
        </p:txBody>
      </p:sp>
      <p:graphicFrame>
        <p:nvGraphicFramePr>
          <p:cNvPr id="22533" name="Object 5"/>
          <p:cNvGraphicFramePr>
            <a:graphicFrameLocks noChangeAspect="1"/>
          </p:cNvGraphicFramePr>
          <p:nvPr/>
        </p:nvGraphicFramePr>
        <p:xfrm>
          <a:off x="1795463" y="2282825"/>
          <a:ext cx="5576887" cy="8588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6748" name="方程式" r:id="rId3" imgW="2806700" imgH="431800" progId="Equation.3">
                  <p:embed/>
                </p:oleObj>
              </mc:Choice>
              <mc:Fallback>
                <p:oleObj name="方程式" r:id="rId3" imgW="2806700" imgH="4318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95463" y="2282825"/>
                        <a:ext cx="5576887" cy="8588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33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560646990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Solution to the BVP of Wave Equation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TW" dirty="0"/>
              <a:t>The BVP of a vibrating string is modelled as:</a:t>
            </a:r>
            <a:br>
              <a:rPr lang="en-US" altLang="zh-TW" dirty="0"/>
            </a:br>
            <a:br>
              <a:rPr lang="en-US" altLang="zh-TW" dirty="0"/>
            </a:br>
            <a:br>
              <a:rPr lang="en-US" altLang="zh-TW" dirty="0"/>
            </a:br>
            <a:br>
              <a:rPr lang="en-US" altLang="zh-TW" dirty="0"/>
            </a:br>
            <a:br>
              <a:rPr lang="en-US" altLang="zh-TW" dirty="0"/>
            </a:br>
            <a:br>
              <a:rPr lang="en-US" altLang="zh-TW" dirty="0"/>
            </a:br>
            <a:br>
              <a:rPr lang="en-US" altLang="zh-TW" dirty="0"/>
            </a:br>
            <a:br>
              <a:rPr lang="en-US" altLang="zh-TW" dirty="0"/>
            </a:br>
            <a:r>
              <a:rPr lang="en-US" altLang="zh-TW" dirty="0"/>
              <a:t>Here, we have two non-homogeneous boundary conditions.</a:t>
            </a:r>
            <a:br>
              <a:rPr lang="en-US" altLang="zh-TW" dirty="0"/>
            </a:b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34</a:t>
            </a:fld>
            <a:endParaRPr lang="zh-TW" altLang="en-US" dirty="0"/>
          </a:p>
        </p:txBody>
      </p:sp>
      <p:graphicFrame>
        <p:nvGraphicFramePr>
          <p:cNvPr id="7" name="物件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54767470"/>
              </p:ext>
            </p:extLst>
          </p:nvPr>
        </p:nvGraphicFramePr>
        <p:xfrm>
          <a:off x="2568575" y="3284538"/>
          <a:ext cx="3867150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8599" name="方程式" r:id="rId3" imgW="1930320" imgH="203040" progId="Equation.3">
                  <p:embed/>
                </p:oleObj>
              </mc:Choice>
              <mc:Fallback>
                <p:oleObj name="方程式" r:id="rId3" imgW="1930320" imgH="203040" progId="Equation.3">
                  <p:embed/>
                  <p:pic>
                    <p:nvPicPr>
                      <p:cNvPr id="0" name="物件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68575" y="3284538"/>
                        <a:ext cx="3867150" cy="406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物件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74135111"/>
              </p:ext>
            </p:extLst>
          </p:nvPr>
        </p:nvGraphicFramePr>
        <p:xfrm>
          <a:off x="2497138" y="3763963"/>
          <a:ext cx="391795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8600" name="方程式" r:id="rId5" imgW="1955520" imgH="228600" progId="Equation.3">
                  <p:embed/>
                </p:oleObj>
              </mc:Choice>
              <mc:Fallback>
                <p:oleObj name="方程式" r:id="rId5" imgW="1955520" imgH="228600" progId="Equation.3">
                  <p:embed/>
                  <p:pic>
                    <p:nvPicPr>
                      <p:cNvPr id="0" name="物件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97138" y="3763963"/>
                        <a:ext cx="3917950" cy="457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物件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88664453"/>
              </p:ext>
            </p:extLst>
          </p:nvPr>
        </p:nvGraphicFramePr>
        <p:xfrm>
          <a:off x="2555776" y="1942728"/>
          <a:ext cx="4525963" cy="838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8601" name="方程式" r:id="rId7" imgW="2260440" imgH="419040" progId="Equation.3">
                  <p:embed/>
                </p:oleObj>
              </mc:Choice>
              <mc:Fallback>
                <p:oleObj name="方程式" r:id="rId7" imgW="2260440" imgH="419040" progId="Equation.3">
                  <p:embed/>
                  <p:pic>
                    <p:nvPicPr>
                      <p:cNvPr id="6" name="物件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55776" y="1942728"/>
                        <a:ext cx="4525963" cy="838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物件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83981760"/>
              </p:ext>
            </p:extLst>
          </p:nvPr>
        </p:nvGraphicFramePr>
        <p:xfrm>
          <a:off x="2555776" y="2852936"/>
          <a:ext cx="3306763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8602" name="方程式" r:id="rId9" imgW="1650960" imgH="203040" progId="Equation.3">
                  <p:embed/>
                </p:oleObj>
              </mc:Choice>
              <mc:Fallback>
                <p:oleObj name="方程式" r:id="rId9" imgW="1650960" imgH="203040" progId="Equation.3">
                  <p:embed/>
                  <p:pic>
                    <p:nvPicPr>
                      <p:cNvPr id="7" name="物件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55776" y="2852936"/>
                        <a:ext cx="3306763" cy="406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00130973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TW" dirty="0"/>
              <a:t>Problems with Two Nonzero BCs</a:t>
            </a:r>
            <a:endParaRPr lang="zh-TW" altLang="en-US" dirty="0"/>
          </a:p>
        </p:txBody>
      </p:sp>
      <p:sp>
        <p:nvSpPr>
          <p:cNvPr id="26628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altLang="zh-TW" dirty="0"/>
              <a:t>To solve the wave equation, we divide the system into two sub-problems:</a:t>
            </a:r>
          </a:p>
          <a:p>
            <a:pPr lvl="1" eaLnBrk="1" hangingPunct="1"/>
            <a:r>
              <a:rPr lang="en-US" altLang="zh-TW" dirty="0"/>
              <a:t>Problem A:</a:t>
            </a:r>
          </a:p>
          <a:p>
            <a:pPr lvl="2" eaLnBrk="1" hangingPunct="1"/>
            <a:r>
              <a:rPr lang="en-US" altLang="zh-TW" i="1" dirty="0" err="1">
                <a:latin typeface="Times New Roman" pitchFamily="18" charset="0"/>
              </a:rPr>
              <a:t>u</a:t>
            </a:r>
            <a:r>
              <a:rPr lang="en-US" altLang="zh-TW" i="1" baseline="-25000" dirty="0" err="1">
                <a:latin typeface="Times New Roman" pitchFamily="18" charset="0"/>
              </a:rPr>
              <a:t>tt</a:t>
            </a:r>
            <a:r>
              <a:rPr lang="en-US" altLang="zh-TW" dirty="0">
                <a:latin typeface="Times New Roman" pitchFamily="18" charset="0"/>
              </a:rPr>
              <a:t> = </a:t>
            </a:r>
            <a:r>
              <a:rPr lang="en-US" altLang="zh-TW" i="1" dirty="0">
                <a:latin typeface="Times New Roman" pitchFamily="18" charset="0"/>
              </a:rPr>
              <a:t>a</a:t>
            </a:r>
            <a:r>
              <a:rPr lang="en-US" altLang="zh-TW" baseline="30000" dirty="0">
                <a:latin typeface="Times New Roman" pitchFamily="18" charset="0"/>
              </a:rPr>
              <a:t>2</a:t>
            </a:r>
            <a:r>
              <a:rPr lang="en-US" altLang="zh-TW" dirty="0">
                <a:latin typeface="Times New Roman" pitchFamily="18" charset="0"/>
              </a:rPr>
              <a:t> </a:t>
            </a:r>
            <a:r>
              <a:rPr lang="en-US" altLang="zh-TW" i="1" dirty="0" err="1">
                <a:latin typeface="Times New Roman" pitchFamily="18" charset="0"/>
              </a:rPr>
              <a:t>u</a:t>
            </a:r>
            <a:r>
              <a:rPr lang="en-US" altLang="zh-TW" i="1" baseline="-25000" dirty="0" err="1">
                <a:latin typeface="Times New Roman" pitchFamily="18" charset="0"/>
              </a:rPr>
              <a:t>xx</a:t>
            </a:r>
            <a:r>
              <a:rPr lang="en-US" altLang="zh-TW" dirty="0"/>
              <a:t>;  </a:t>
            </a:r>
            <a:r>
              <a:rPr lang="en-US" altLang="zh-TW" i="1" dirty="0">
                <a:latin typeface="Times New Roman" pitchFamily="18" charset="0"/>
              </a:rPr>
              <a:t>u</a:t>
            </a:r>
            <a:r>
              <a:rPr lang="en-US" altLang="zh-TW" dirty="0">
                <a:latin typeface="Times New Roman" pitchFamily="18" charset="0"/>
              </a:rPr>
              <a:t>(0, </a:t>
            </a:r>
            <a:r>
              <a:rPr lang="en-US" altLang="zh-TW" i="1" dirty="0">
                <a:latin typeface="Times New Roman" pitchFamily="18" charset="0"/>
              </a:rPr>
              <a:t>t</a:t>
            </a:r>
            <a:r>
              <a:rPr lang="en-US" altLang="zh-TW" dirty="0">
                <a:latin typeface="Times New Roman" pitchFamily="18" charset="0"/>
              </a:rPr>
              <a:t>) = </a:t>
            </a:r>
            <a:r>
              <a:rPr lang="en-US" altLang="zh-TW" i="1" dirty="0">
                <a:latin typeface="Times New Roman" pitchFamily="18" charset="0"/>
              </a:rPr>
              <a:t>u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L</a:t>
            </a:r>
            <a:r>
              <a:rPr lang="en-US" altLang="zh-TW" dirty="0">
                <a:latin typeface="Times New Roman" pitchFamily="18" charset="0"/>
              </a:rPr>
              <a:t>, </a:t>
            </a:r>
            <a:r>
              <a:rPr lang="en-US" altLang="zh-TW" i="1" dirty="0">
                <a:latin typeface="Times New Roman" pitchFamily="18" charset="0"/>
              </a:rPr>
              <a:t>t</a:t>
            </a:r>
            <a:r>
              <a:rPr lang="en-US" altLang="zh-TW" dirty="0">
                <a:latin typeface="Times New Roman" pitchFamily="18" charset="0"/>
              </a:rPr>
              <a:t>) = 0</a:t>
            </a:r>
            <a:r>
              <a:rPr lang="en-US" altLang="zh-TW" dirty="0"/>
              <a:t>,  </a:t>
            </a:r>
            <a:r>
              <a:rPr lang="en-US" altLang="zh-TW" i="1" dirty="0">
                <a:latin typeface="Times New Roman" pitchFamily="18" charset="0"/>
              </a:rPr>
              <a:t>u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, 0) = </a:t>
            </a:r>
            <a:r>
              <a:rPr lang="en-US" altLang="zh-TW" i="1" dirty="0">
                <a:latin typeface="Times New Roman" pitchFamily="18" charset="0"/>
              </a:rPr>
              <a:t>f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)</a:t>
            </a:r>
            <a:r>
              <a:rPr lang="en-US" altLang="zh-TW" dirty="0"/>
              <a:t>,  </a:t>
            </a:r>
            <a:r>
              <a:rPr lang="en-US" altLang="zh-TW" i="1" dirty="0" err="1">
                <a:latin typeface="Times New Roman" pitchFamily="18" charset="0"/>
              </a:rPr>
              <a:t>u</a:t>
            </a:r>
            <a:r>
              <a:rPr lang="en-US" altLang="zh-TW" i="1" baseline="-25000" dirty="0" err="1">
                <a:latin typeface="Times New Roman" pitchFamily="18" charset="0"/>
              </a:rPr>
              <a:t>t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, 0) = 0</a:t>
            </a:r>
            <a:r>
              <a:rPr lang="en-US" altLang="zh-TW" dirty="0"/>
              <a:t>.</a:t>
            </a:r>
          </a:p>
          <a:p>
            <a:pPr lvl="1" eaLnBrk="1" hangingPunct="1"/>
            <a:r>
              <a:rPr lang="en-US" altLang="zh-TW" dirty="0"/>
              <a:t>Problem B:</a:t>
            </a:r>
          </a:p>
          <a:p>
            <a:pPr lvl="2" eaLnBrk="1" hangingPunct="1"/>
            <a:r>
              <a:rPr lang="en-US" altLang="zh-TW" i="1" dirty="0" err="1">
                <a:latin typeface="Times New Roman" pitchFamily="18" charset="0"/>
              </a:rPr>
              <a:t>u</a:t>
            </a:r>
            <a:r>
              <a:rPr lang="en-US" altLang="zh-TW" i="1" baseline="-25000" dirty="0" err="1">
                <a:latin typeface="Times New Roman" pitchFamily="18" charset="0"/>
              </a:rPr>
              <a:t>tt</a:t>
            </a:r>
            <a:r>
              <a:rPr lang="en-US" altLang="zh-TW" dirty="0">
                <a:latin typeface="Times New Roman" pitchFamily="18" charset="0"/>
              </a:rPr>
              <a:t> = </a:t>
            </a:r>
            <a:r>
              <a:rPr lang="en-US" altLang="zh-TW" i="1" dirty="0">
                <a:latin typeface="Times New Roman" pitchFamily="18" charset="0"/>
              </a:rPr>
              <a:t>a</a:t>
            </a:r>
            <a:r>
              <a:rPr lang="en-US" altLang="zh-TW" baseline="30000" dirty="0">
                <a:latin typeface="Times New Roman" pitchFamily="18" charset="0"/>
              </a:rPr>
              <a:t>2</a:t>
            </a:r>
            <a:r>
              <a:rPr lang="en-US" altLang="zh-TW" dirty="0">
                <a:latin typeface="Times New Roman" pitchFamily="18" charset="0"/>
              </a:rPr>
              <a:t> </a:t>
            </a:r>
            <a:r>
              <a:rPr lang="en-US" altLang="zh-TW" i="1" dirty="0" err="1">
                <a:latin typeface="Times New Roman" pitchFamily="18" charset="0"/>
              </a:rPr>
              <a:t>y</a:t>
            </a:r>
            <a:r>
              <a:rPr lang="en-US" altLang="zh-TW" i="1" baseline="-25000" dirty="0" err="1">
                <a:latin typeface="Times New Roman" pitchFamily="18" charset="0"/>
              </a:rPr>
              <a:t>xx</a:t>
            </a:r>
            <a:r>
              <a:rPr lang="en-US" altLang="zh-TW" dirty="0"/>
              <a:t>;  </a:t>
            </a:r>
            <a:r>
              <a:rPr lang="en-US" altLang="zh-TW" i="1" dirty="0">
                <a:latin typeface="Times New Roman" pitchFamily="18" charset="0"/>
              </a:rPr>
              <a:t>u</a:t>
            </a:r>
            <a:r>
              <a:rPr lang="en-US" altLang="zh-TW" dirty="0">
                <a:latin typeface="Times New Roman" pitchFamily="18" charset="0"/>
              </a:rPr>
              <a:t>(0, </a:t>
            </a:r>
            <a:r>
              <a:rPr lang="en-US" altLang="zh-TW" i="1" dirty="0">
                <a:latin typeface="Times New Roman" pitchFamily="18" charset="0"/>
              </a:rPr>
              <a:t>t</a:t>
            </a:r>
            <a:r>
              <a:rPr lang="en-US" altLang="zh-TW" dirty="0">
                <a:latin typeface="Times New Roman" pitchFamily="18" charset="0"/>
              </a:rPr>
              <a:t>) = </a:t>
            </a:r>
            <a:r>
              <a:rPr lang="en-US" altLang="zh-TW" i="1" dirty="0">
                <a:latin typeface="Times New Roman" pitchFamily="18" charset="0"/>
              </a:rPr>
              <a:t>u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L</a:t>
            </a:r>
            <a:r>
              <a:rPr lang="en-US" altLang="zh-TW" dirty="0">
                <a:latin typeface="Times New Roman" pitchFamily="18" charset="0"/>
              </a:rPr>
              <a:t>, </a:t>
            </a:r>
            <a:r>
              <a:rPr lang="en-US" altLang="zh-TW" i="1" dirty="0">
                <a:latin typeface="Times New Roman" pitchFamily="18" charset="0"/>
              </a:rPr>
              <a:t>t</a:t>
            </a:r>
            <a:r>
              <a:rPr lang="en-US" altLang="zh-TW" dirty="0">
                <a:latin typeface="Times New Roman" pitchFamily="18" charset="0"/>
              </a:rPr>
              <a:t>) = 0</a:t>
            </a:r>
            <a:r>
              <a:rPr lang="en-US" altLang="zh-TW" dirty="0"/>
              <a:t>,  </a:t>
            </a:r>
            <a:r>
              <a:rPr lang="en-US" altLang="zh-TW" i="1" dirty="0">
                <a:latin typeface="Times New Roman" pitchFamily="18" charset="0"/>
              </a:rPr>
              <a:t>u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, 0) = 0</a:t>
            </a:r>
            <a:r>
              <a:rPr lang="en-US" altLang="zh-TW" dirty="0"/>
              <a:t>,  </a:t>
            </a:r>
            <a:r>
              <a:rPr lang="en-US" altLang="zh-TW" i="1" dirty="0" err="1">
                <a:latin typeface="Times New Roman" pitchFamily="18" charset="0"/>
              </a:rPr>
              <a:t>u</a:t>
            </a:r>
            <a:r>
              <a:rPr lang="en-US" altLang="zh-TW" i="1" baseline="-25000" dirty="0" err="1">
                <a:latin typeface="Times New Roman" pitchFamily="18" charset="0"/>
              </a:rPr>
              <a:t>t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, 0) = </a:t>
            </a:r>
            <a:r>
              <a:rPr lang="en-US" altLang="zh-TW" i="1" dirty="0">
                <a:latin typeface="Times New Roman" pitchFamily="18" charset="0"/>
              </a:rPr>
              <a:t>g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)</a:t>
            </a:r>
            <a:r>
              <a:rPr lang="en-US" altLang="zh-TW" dirty="0"/>
              <a:t>.</a:t>
            </a:r>
            <a:br>
              <a:rPr lang="en-US" altLang="zh-TW" dirty="0"/>
            </a:br>
            <a:endParaRPr lang="en-US" altLang="zh-TW" dirty="0"/>
          </a:p>
          <a:p>
            <a:pPr eaLnBrk="1" hangingPunct="1">
              <a:buFont typeface="Wingdings" pitchFamily="2" charset="2"/>
              <a:buNone/>
            </a:pPr>
            <a:r>
              <a:rPr lang="en-US" altLang="zh-TW" dirty="0"/>
              <a:t>    The overall solution is the sum of the two sub-problems since</a:t>
            </a:r>
            <a:br>
              <a:rPr lang="en-US" altLang="zh-TW" dirty="0"/>
            </a:br>
            <a:r>
              <a:rPr lang="en-US" altLang="zh-TW" dirty="0"/>
              <a:t>         </a:t>
            </a:r>
            <a:r>
              <a:rPr lang="en-US" altLang="zh-TW" i="1" dirty="0">
                <a:latin typeface="Times New Roman" pitchFamily="18" charset="0"/>
              </a:rPr>
              <a:t>u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, 0) = </a:t>
            </a:r>
            <a:r>
              <a:rPr lang="en-US" altLang="zh-TW" i="1" dirty="0" err="1">
                <a:latin typeface="Times New Roman" pitchFamily="18" charset="0"/>
              </a:rPr>
              <a:t>u</a:t>
            </a:r>
            <a:r>
              <a:rPr lang="en-US" altLang="zh-TW" i="1" baseline="-25000" dirty="0" err="1">
                <a:latin typeface="Times New Roman" pitchFamily="18" charset="0"/>
              </a:rPr>
              <a:t>A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, 0) + </a:t>
            </a:r>
            <a:r>
              <a:rPr lang="en-US" altLang="zh-TW" i="1" dirty="0" err="1">
                <a:latin typeface="Times New Roman" pitchFamily="18" charset="0"/>
              </a:rPr>
              <a:t>u</a:t>
            </a:r>
            <a:r>
              <a:rPr lang="en-US" altLang="zh-TW" i="1" baseline="-25000" dirty="0" err="1">
                <a:latin typeface="Times New Roman" pitchFamily="18" charset="0"/>
              </a:rPr>
              <a:t>B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, 0) = </a:t>
            </a:r>
            <a:r>
              <a:rPr lang="en-US" altLang="zh-TW" i="1" dirty="0">
                <a:latin typeface="Times New Roman" pitchFamily="18" charset="0"/>
              </a:rPr>
              <a:t>f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) + 0 = </a:t>
            </a:r>
            <a:r>
              <a:rPr lang="en-US" altLang="zh-TW" i="1" dirty="0">
                <a:latin typeface="Times New Roman" pitchFamily="18" charset="0"/>
              </a:rPr>
              <a:t>f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),</a:t>
            </a:r>
            <a:br>
              <a:rPr lang="en-US" altLang="zh-TW" dirty="0">
                <a:latin typeface="Times New Roman" pitchFamily="18" charset="0"/>
              </a:rPr>
            </a:br>
            <a:r>
              <a:rPr lang="en-US" altLang="zh-TW" dirty="0">
                <a:latin typeface="Times New Roman" pitchFamily="18" charset="0"/>
              </a:rPr>
              <a:t>          </a:t>
            </a:r>
            <a:r>
              <a:rPr lang="en-US" altLang="zh-TW" i="1" dirty="0" err="1">
                <a:latin typeface="Times New Roman" pitchFamily="18" charset="0"/>
              </a:rPr>
              <a:t>u</a:t>
            </a:r>
            <a:r>
              <a:rPr lang="en-US" altLang="zh-TW" i="1" baseline="-25000" dirty="0" err="1">
                <a:latin typeface="Times New Roman" pitchFamily="18" charset="0"/>
              </a:rPr>
              <a:t>t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, 0) = {</a:t>
            </a:r>
            <a:r>
              <a:rPr lang="en-US" altLang="zh-TW" i="1" dirty="0" err="1">
                <a:latin typeface="Times New Roman" pitchFamily="18" charset="0"/>
              </a:rPr>
              <a:t>u</a:t>
            </a:r>
            <a:r>
              <a:rPr lang="en-US" altLang="zh-TW" i="1" baseline="-25000" dirty="0" err="1">
                <a:latin typeface="Times New Roman" pitchFamily="18" charset="0"/>
              </a:rPr>
              <a:t>A</a:t>
            </a:r>
            <a:r>
              <a:rPr lang="en-US" altLang="zh-TW" dirty="0">
                <a:latin typeface="Times New Roman" pitchFamily="18" charset="0"/>
              </a:rPr>
              <a:t>}</a:t>
            </a:r>
            <a:r>
              <a:rPr lang="en-US" altLang="zh-TW" i="1" baseline="-25000" dirty="0">
                <a:latin typeface="Times New Roman" pitchFamily="18" charset="0"/>
              </a:rPr>
              <a:t>t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, 0) + {</a:t>
            </a:r>
            <a:r>
              <a:rPr lang="en-US" altLang="zh-TW" i="1" dirty="0" err="1">
                <a:latin typeface="Times New Roman" pitchFamily="18" charset="0"/>
              </a:rPr>
              <a:t>u</a:t>
            </a:r>
            <a:r>
              <a:rPr lang="en-US" altLang="zh-TW" i="1" baseline="-25000" dirty="0" err="1">
                <a:latin typeface="Times New Roman" pitchFamily="18" charset="0"/>
              </a:rPr>
              <a:t>B</a:t>
            </a:r>
            <a:r>
              <a:rPr lang="en-US" altLang="zh-TW" dirty="0">
                <a:latin typeface="Times New Roman" pitchFamily="18" charset="0"/>
              </a:rPr>
              <a:t>}</a:t>
            </a:r>
            <a:r>
              <a:rPr lang="en-US" altLang="zh-TW" i="1" baseline="-25000" dirty="0">
                <a:latin typeface="Times New Roman" pitchFamily="18" charset="0"/>
              </a:rPr>
              <a:t>t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, 0) = 0 + </a:t>
            </a:r>
            <a:r>
              <a:rPr lang="en-US" altLang="zh-TW" i="1" dirty="0">
                <a:latin typeface="Times New Roman" pitchFamily="18" charset="0"/>
              </a:rPr>
              <a:t>g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) = </a:t>
            </a:r>
            <a:r>
              <a:rPr lang="en-US" altLang="zh-TW" i="1" dirty="0">
                <a:latin typeface="Times New Roman" pitchFamily="18" charset="0"/>
              </a:rPr>
              <a:t>g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)</a:t>
            </a:r>
            <a:r>
              <a:rPr lang="en-US" altLang="zh-TW" dirty="0"/>
              <a:t>.</a:t>
            </a:r>
          </a:p>
        </p:txBody>
      </p:sp>
      <p:sp>
        <p:nvSpPr>
          <p:cNvPr id="26629" name="Oval 5"/>
          <p:cNvSpPr>
            <a:spLocks noChangeArrowheads="1"/>
          </p:cNvSpPr>
          <p:nvPr/>
        </p:nvSpPr>
        <p:spPr bwMode="auto">
          <a:xfrm>
            <a:off x="4788024" y="2505769"/>
            <a:ext cx="1366837" cy="504825"/>
          </a:xfrm>
          <a:prstGeom prst="ellipse">
            <a:avLst/>
          </a:prstGeom>
          <a:noFill/>
          <a:ln w="9525">
            <a:solidFill>
              <a:schemeClr val="accent2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kumimoji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9pPr>
          </a:lstStyle>
          <a:p>
            <a:pPr eaLnBrk="1" hangingPunct="1"/>
            <a:endParaRPr lang="zh-TW" altLang="en-US"/>
          </a:p>
        </p:txBody>
      </p:sp>
      <p:sp>
        <p:nvSpPr>
          <p:cNvPr id="26630" name="Line 6"/>
          <p:cNvSpPr>
            <a:spLocks noChangeShapeType="1"/>
          </p:cNvSpPr>
          <p:nvPr/>
        </p:nvSpPr>
        <p:spPr bwMode="auto">
          <a:xfrm flipV="1">
            <a:off x="5675436" y="2289869"/>
            <a:ext cx="287338" cy="215900"/>
          </a:xfrm>
          <a:prstGeom prst="line">
            <a:avLst/>
          </a:prstGeom>
          <a:noFill/>
          <a:ln w="9525">
            <a:solidFill>
              <a:schemeClr val="accent2"/>
            </a:solidFill>
            <a:prstDash val="dash"/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26631" name="Text Box 7"/>
          <p:cNvSpPr txBox="1">
            <a:spLocks noChangeArrowheads="1"/>
          </p:cNvSpPr>
          <p:nvPr/>
        </p:nvSpPr>
        <p:spPr bwMode="auto">
          <a:xfrm>
            <a:off x="5891336" y="2088257"/>
            <a:ext cx="1535113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9pPr>
          </a:lstStyle>
          <a:p>
            <a:pPr eaLnBrk="1" hangingPunct="1"/>
            <a:r>
              <a:rPr lang="en-US" altLang="zh-TW" sz="1200">
                <a:solidFill>
                  <a:schemeClr val="accent2"/>
                </a:solidFill>
                <a:latin typeface="Arial" charset="0"/>
              </a:rPr>
              <a:t>nonzero initial offset</a:t>
            </a:r>
          </a:p>
        </p:txBody>
      </p:sp>
      <p:sp>
        <p:nvSpPr>
          <p:cNvPr id="26632" name="Oval 8"/>
          <p:cNvSpPr>
            <a:spLocks noChangeArrowheads="1"/>
          </p:cNvSpPr>
          <p:nvPr/>
        </p:nvSpPr>
        <p:spPr bwMode="auto">
          <a:xfrm>
            <a:off x="5962774" y="3212207"/>
            <a:ext cx="1368425" cy="504825"/>
          </a:xfrm>
          <a:prstGeom prst="ellipse">
            <a:avLst/>
          </a:prstGeom>
          <a:noFill/>
          <a:ln w="9525">
            <a:solidFill>
              <a:schemeClr val="accent2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kumimoji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9pPr>
          </a:lstStyle>
          <a:p>
            <a:pPr eaLnBrk="1" hangingPunct="1"/>
            <a:endParaRPr lang="zh-TW" altLang="en-US"/>
          </a:p>
        </p:txBody>
      </p:sp>
      <p:sp>
        <p:nvSpPr>
          <p:cNvPr id="26633" name="Line 9"/>
          <p:cNvSpPr>
            <a:spLocks noChangeShapeType="1"/>
          </p:cNvSpPr>
          <p:nvPr/>
        </p:nvSpPr>
        <p:spPr bwMode="auto">
          <a:xfrm flipV="1">
            <a:off x="6826374" y="2996307"/>
            <a:ext cx="287337" cy="215900"/>
          </a:xfrm>
          <a:prstGeom prst="line">
            <a:avLst/>
          </a:prstGeom>
          <a:noFill/>
          <a:ln w="9525">
            <a:solidFill>
              <a:schemeClr val="accent2"/>
            </a:solidFill>
            <a:prstDash val="dash"/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26634" name="Text Box 10"/>
          <p:cNvSpPr txBox="1">
            <a:spLocks noChangeArrowheads="1"/>
          </p:cNvSpPr>
          <p:nvPr/>
        </p:nvSpPr>
        <p:spPr bwMode="auto">
          <a:xfrm>
            <a:off x="7042274" y="2807394"/>
            <a:ext cx="1668462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9pPr>
          </a:lstStyle>
          <a:p>
            <a:pPr eaLnBrk="1" hangingPunct="1"/>
            <a:r>
              <a:rPr lang="en-US" altLang="zh-TW" sz="1200">
                <a:solidFill>
                  <a:schemeClr val="accent2"/>
                </a:solidFill>
                <a:latin typeface="Arial" charset="0"/>
              </a:rPr>
              <a:t>nonzero initial velocity</a:t>
            </a:r>
          </a:p>
        </p:txBody>
      </p:sp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35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559817232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TW"/>
              <a:t>Problem A Solution (1/3)</a:t>
            </a:r>
            <a:endParaRPr lang="zh-TW" altLang="en-US"/>
          </a:p>
        </p:txBody>
      </p:sp>
      <p:sp>
        <p:nvSpPr>
          <p:cNvPr id="27652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altLang="zh-TW" dirty="0"/>
              <a:t>By separation of variables, substitution of</a:t>
            </a:r>
            <a:br>
              <a:rPr lang="en-US" altLang="zh-TW" dirty="0"/>
            </a:br>
            <a:r>
              <a:rPr lang="en-US" altLang="zh-TW" i="1" dirty="0">
                <a:latin typeface="Times New Roman" pitchFamily="18" charset="0"/>
              </a:rPr>
              <a:t>u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, </a:t>
            </a:r>
            <a:r>
              <a:rPr lang="en-US" altLang="zh-TW" i="1" dirty="0">
                <a:latin typeface="Times New Roman" pitchFamily="18" charset="0"/>
              </a:rPr>
              <a:t>t</a:t>
            </a:r>
            <a:r>
              <a:rPr lang="en-US" altLang="zh-TW" dirty="0">
                <a:latin typeface="Times New Roman" pitchFamily="18" charset="0"/>
              </a:rPr>
              <a:t>) = 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)</a:t>
            </a:r>
            <a:r>
              <a:rPr lang="en-US" altLang="zh-TW" i="1" dirty="0">
                <a:latin typeface="Times New Roman" pitchFamily="18" charset="0"/>
              </a:rPr>
              <a:t>T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t</a:t>
            </a:r>
            <a:r>
              <a:rPr lang="en-US" altLang="zh-TW" dirty="0">
                <a:latin typeface="Times New Roman" pitchFamily="18" charset="0"/>
              </a:rPr>
              <a:t>)</a:t>
            </a:r>
            <a:r>
              <a:rPr lang="en-US" altLang="zh-TW" dirty="0"/>
              <a:t> in </a:t>
            </a:r>
            <a:r>
              <a:rPr lang="en-US" altLang="zh-TW" i="1" dirty="0" err="1">
                <a:latin typeface="Times New Roman" pitchFamily="18" charset="0"/>
              </a:rPr>
              <a:t>u</a:t>
            </a:r>
            <a:r>
              <a:rPr lang="en-US" altLang="zh-TW" i="1" baseline="-25000" dirty="0" err="1">
                <a:latin typeface="Times New Roman" pitchFamily="18" charset="0"/>
              </a:rPr>
              <a:t>tt</a:t>
            </a:r>
            <a:r>
              <a:rPr lang="en-US" altLang="zh-TW" dirty="0">
                <a:latin typeface="Times New Roman" pitchFamily="18" charset="0"/>
              </a:rPr>
              <a:t> = </a:t>
            </a:r>
            <a:r>
              <a:rPr lang="en-US" altLang="zh-TW" i="1" dirty="0">
                <a:latin typeface="Times New Roman" pitchFamily="18" charset="0"/>
              </a:rPr>
              <a:t>a</a:t>
            </a:r>
            <a:r>
              <a:rPr lang="en-US" altLang="zh-TW" baseline="30000" dirty="0">
                <a:latin typeface="Times New Roman" pitchFamily="18" charset="0"/>
              </a:rPr>
              <a:t>2</a:t>
            </a:r>
            <a:r>
              <a:rPr lang="en-US" altLang="zh-TW" i="1" dirty="0">
                <a:latin typeface="Times New Roman" pitchFamily="18" charset="0"/>
              </a:rPr>
              <a:t>u</a:t>
            </a:r>
            <a:r>
              <a:rPr lang="en-US" altLang="zh-TW" i="1" baseline="-25000" dirty="0">
                <a:latin typeface="Times New Roman" pitchFamily="18" charset="0"/>
              </a:rPr>
              <a:t>xx</a:t>
            </a:r>
            <a:r>
              <a:rPr lang="en-US" altLang="zh-TW" dirty="0"/>
              <a:t> yields </a:t>
            </a:r>
            <a:r>
              <a:rPr lang="en-US" altLang="zh-TW" i="1" dirty="0">
                <a:latin typeface="Times New Roman" pitchFamily="18" charset="0"/>
              </a:rPr>
              <a:t>XT</a:t>
            </a:r>
            <a:r>
              <a:rPr lang="en-US" altLang="zh-TW" dirty="0">
                <a:latin typeface="Times New Roman" pitchFamily="18" charset="0"/>
                <a:sym typeface="Symbol" pitchFamily="18" charset="2"/>
              </a:rPr>
              <a:t></a:t>
            </a:r>
            <a:r>
              <a:rPr lang="en-US" altLang="zh-TW" dirty="0">
                <a:latin typeface="Times New Roman" pitchFamily="18" charset="0"/>
              </a:rPr>
              <a:t> = </a:t>
            </a:r>
            <a:r>
              <a:rPr lang="en-US" altLang="zh-TW" i="1" dirty="0">
                <a:latin typeface="Times New Roman" pitchFamily="18" charset="0"/>
              </a:rPr>
              <a:t>a</a:t>
            </a:r>
            <a:r>
              <a:rPr lang="en-US" altLang="zh-TW" baseline="30000" dirty="0">
                <a:latin typeface="Times New Roman" pitchFamily="18" charset="0"/>
              </a:rPr>
              <a:t>2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  <a:sym typeface="Symbol" pitchFamily="18" charset="2"/>
              </a:rPr>
              <a:t></a:t>
            </a:r>
            <a:r>
              <a:rPr lang="en-US" altLang="zh-TW" i="1" dirty="0">
                <a:latin typeface="Times New Roman" pitchFamily="18" charset="0"/>
              </a:rPr>
              <a:t>T</a:t>
            </a:r>
            <a:r>
              <a:rPr lang="en-US" altLang="zh-TW" dirty="0"/>
              <a:t> for all 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/>
              <a:t> and </a:t>
            </a:r>
            <a:r>
              <a:rPr lang="en-US" altLang="zh-TW" i="1" dirty="0">
                <a:latin typeface="Times New Roman" pitchFamily="18" charset="0"/>
              </a:rPr>
              <a:t>t</a:t>
            </a:r>
            <a:r>
              <a:rPr lang="en-US" altLang="zh-TW" dirty="0"/>
              <a:t>. Therefore, assume that</a:t>
            </a:r>
            <a:br>
              <a:rPr lang="en-US" altLang="zh-TW" dirty="0"/>
            </a:br>
            <a:br>
              <a:rPr lang="en-US" altLang="zh-TW" dirty="0"/>
            </a:br>
            <a:br>
              <a:rPr lang="en-US" altLang="zh-TW" dirty="0"/>
            </a:br>
            <a:br>
              <a:rPr lang="en-US" altLang="zh-TW" dirty="0"/>
            </a:br>
            <a:r>
              <a:rPr lang="en-US" altLang="zh-TW" dirty="0">
                <a:sym typeface="Symbol" pitchFamily="18" charset="2"/>
              </a:rPr>
              <a:t> we have a system of ODE:</a:t>
            </a:r>
            <a:br>
              <a:rPr lang="en-US" altLang="zh-TW" dirty="0">
                <a:sym typeface="Symbol" pitchFamily="18" charset="2"/>
              </a:rPr>
            </a:br>
            <a:br>
              <a:rPr lang="en-US" altLang="zh-TW" dirty="0">
                <a:sym typeface="Symbol" pitchFamily="18" charset="2"/>
              </a:rPr>
            </a:br>
            <a:br>
              <a:rPr lang="en-US" altLang="zh-TW" dirty="0">
                <a:sym typeface="Symbol" pitchFamily="18" charset="2"/>
              </a:rPr>
            </a:br>
            <a:br>
              <a:rPr lang="en-US" altLang="zh-TW" dirty="0">
                <a:sym typeface="Symbol" pitchFamily="18" charset="2"/>
              </a:rPr>
            </a:br>
            <a:r>
              <a:rPr lang="en-US" altLang="zh-TW" dirty="0">
                <a:sym typeface="Symbol" pitchFamily="18" charset="2"/>
              </a:rPr>
              <a:t>The first equation is an eigenvalue problem:</a:t>
            </a:r>
          </a:p>
        </p:txBody>
      </p:sp>
      <p:graphicFrame>
        <p:nvGraphicFramePr>
          <p:cNvPr id="27653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8134394"/>
              </p:ext>
            </p:extLst>
          </p:nvPr>
        </p:nvGraphicFramePr>
        <p:xfrm>
          <a:off x="2771775" y="2708920"/>
          <a:ext cx="3736975" cy="787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0038" name="方程式" r:id="rId3" imgW="1866090" imgH="393529" progId="Equation.3">
                  <p:embed/>
                </p:oleObj>
              </mc:Choice>
              <mc:Fallback>
                <p:oleObj name="方程式" r:id="rId3" imgW="1866090" imgH="393529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71775" y="2708920"/>
                        <a:ext cx="3736975" cy="787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654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46855678"/>
              </p:ext>
            </p:extLst>
          </p:nvPr>
        </p:nvGraphicFramePr>
        <p:xfrm>
          <a:off x="2439988" y="4149080"/>
          <a:ext cx="4525962" cy="914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0039" name="方程式" r:id="rId5" imgW="2260600" imgH="457200" progId="Equation.3">
                  <p:embed/>
                </p:oleObj>
              </mc:Choice>
              <mc:Fallback>
                <p:oleObj name="方程式" r:id="rId5" imgW="2260600" imgH="4572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39988" y="4149080"/>
                        <a:ext cx="4525962" cy="914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655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90429615"/>
              </p:ext>
            </p:extLst>
          </p:nvPr>
        </p:nvGraphicFramePr>
        <p:xfrm>
          <a:off x="1115616" y="5517232"/>
          <a:ext cx="3584575" cy="838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0040" name="方程式" r:id="rId7" imgW="1790700" imgH="419100" progId="Equation.3">
                  <p:embed/>
                </p:oleObj>
              </mc:Choice>
              <mc:Fallback>
                <p:oleObj name="方程式" r:id="rId7" imgW="1790700" imgH="4191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15616" y="5517232"/>
                        <a:ext cx="3584575" cy="838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656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41471919"/>
              </p:ext>
            </p:extLst>
          </p:nvPr>
        </p:nvGraphicFramePr>
        <p:xfrm>
          <a:off x="4716016" y="5560976"/>
          <a:ext cx="3557588" cy="787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0041" name="方程式" r:id="rId9" imgW="1777229" imgH="393529" progId="Equation.3">
                  <p:embed/>
                </p:oleObj>
              </mc:Choice>
              <mc:Fallback>
                <p:oleObj name="方程式" r:id="rId9" imgW="1777229" imgH="393529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16016" y="5560976"/>
                        <a:ext cx="3557588" cy="787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36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665310524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TW"/>
              <a:t>Problem A Solution (2/3)</a:t>
            </a:r>
            <a:endParaRPr lang="zh-TW" altLang="en-US"/>
          </a:p>
        </p:txBody>
      </p:sp>
      <p:sp>
        <p:nvSpPr>
          <p:cNvPr id="28676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altLang="zh-TW"/>
              <a:t>Substitute </a:t>
            </a:r>
            <a:r>
              <a:rPr lang="en-US" altLang="zh-TW" i="1">
                <a:latin typeface="Symbol" pitchFamily="18" charset="2"/>
              </a:rPr>
              <a:t>l</a:t>
            </a:r>
            <a:r>
              <a:rPr lang="en-US" altLang="zh-TW" i="1" baseline="-25000">
                <a:latin typeface="Times New Roman" pitchFamily="18" charset="0"/>
              </a:rPr>
              <a:t>n</a:t>
            </a:r>
            <a:r>
              <a:rPr lang="en-US" altLang="zh-TW"/>
              <a:t> into the second equation:</a:t>
            </a:r>
            <a:br>
              <a:rPr lang="en-US" altLang="zh-TW"/>
            </a:br>
            <a:br>
              <a:rPr lang="en-US" altLang="zh-TW"/>
            </a:br>
            <a:br>
              <a:rPr lang="en-US" altLang="zh-TW"/>
            </a:br>
            <a:r>
              <a:rPr lang="en-US" altLang="zh-TW"/>
              <a:t>The solution to the IVP is</a:t>
            </a:r>
          </a:p>
          <a:p>
            <a:pPr eaLnBrk="1" hangingPunct="1"/>
            <a:r>
              <a:rPr lang="en-US" altLang="zh-TW"/>
              <a:t>Hence,</a:t>
            </a:r>
            <a:br>
              <a:rPr lang="en-US" altLang="zh-TW"/>
            </a:br>
            <a:br>
              <a:rPr lang="en-US" altLang="zh-TW"/>
            </a:br>
            <a:br>
              <a:rPr lang="en-US" altLang="zh-TW"/>
            </a:br>
            <a:r>
              <a:rPr lang="en-US" altLang="zh-TW"/>
              <a:t>satisfies all the homogeneous boundary conditions.</a:t>
            </a:r>
            <a:br>
              <a:rPr lang="en-US" altLang="zh-TW"/>
            </a:br>
            <a:br>
              <a:rPr lang="en-US" altLang="zh-TW" sz="800"/>
            </a:br>
            <a:r>
              <a:rPr lang="en-US" altLang="zh-TW">
                <a:sym typeface="Symbol" pitchFamily="18" charset="2"/>
              </a:rPr>
              <a:t> Choose </a:t>
            </a:r>
            <a:r>
              <a:rPr lang="en-US" altLang="zh-TW">
                <a:latin typeface="Times New Roman" pitchFamily="18" charset="0"/>
                <a:sym typeface="Symbol" pitchFamily="18" charset="2"/>
              </a:rPr>
              <a:t>{</a:t>
            </a:r>
            <a:r>
              <a:rPr lang="en-US" altLang="zh-TW" i="1">
                <a:latin typeface="Times New Roman" pitchFamily="18" charset="0"/>
                <a:sym typeface="Symbol" pitchFamily="18" charset="2"/>
              </a:rPr>
              <a:t>A</a:t>
            </a:r>
            <a:r>
              <a:rPr lang="en-US" altLang="zh-TW" i="1" baseline="-25000">
                <a:latin typeface="Times New Roman" pitchFamily="18" charset="0"/>
                <a:sym typeface="Symbol" pitchFamily="18" charset="2"/>
              </a:rPr>
              <a:t>n</a:t>
            </a:r>
            <a:r>
              <a:rPr lang="en-US" altLang="zh-TW">
                <a:latin typeface="Times New Roman" pitchFamily="18" charset="0"/>
                <a:sym typeface="Symbol" pitchFamily="18" charset="2"/>
              </a:rPr>
              <a:t>}</a:t>
            </a:r>
            <a:r>
              <a:rPr lang="en-US" altLang="zh-TW">
                <a:sym typeface="Symbol" pitchFamily="18" charset="2"/>
              </a:rPr>
              <a:t> to satisfy the non-homogeneous</a:t>
            </a:r>
            <a:br>
              <a:rPr lang="en-US" altLang="zh-TW">
                <a:sym typeface="Symbol" pitchFamily="18" charset="2"/>
              </a:rPr>
            </a:br>
            <a:r>
              <a:rPr lang="en-US" altLang="zh-TW">
                <a:sym typeface="Symbol" pitchFamily="18" charset="2"/>
              </a:rPr>
              <a:t>     boundary condition</a:t>
            </a:r>
          </a:p>
        </p:txBody>
      </p:sp>
      <p:graphicFrame>
        <p:nvGraphicFramePr>
          <p:cNvPr id="2867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54317202"/>
              </p:ext>
            </p:extLst>
          </p:nvPr>
        </p:nvGraphicFramePr>
        <p:xfrm>
          <a:off x="2759075" y="1809254"/>
          <a:ext cx="3325813" cy="755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1066" name="方程式" r:id="rId3" imgW="1841500" imgH="419100" progId="Equation.3">
                  <p:embed/>
                </p:oleObj>
              </mc:Choice>
              <mc:Fallback>
                <p:oleObj name="方程式" r:id="rId3" imgW="1841500" imgH="4191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59075" y="1809254"/>
                        <a:ext cx="3325813" cy="7556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67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09747937"/>
              </p:ext>
            </p:extLst>
          </p:nvPr>
        </p:nvGraphicFramePr>
        <p:xfrm>
          <a:off x="4644008" y="2360935"/>
          <a:ext cx="3590925" cy="708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1067" name="方程式" r:id="rId5" imgW="1993900" imgH="393700" progId="Equation.3">
                  <p:embed/>
                </p:oleObj>
              </mc:Choice>
              <mc:Fallback>
                <p:oleObj name="方程式" r:id="rId5" imgW="1993900" imgH="3937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44008" y="2360935"/>
                        <a:ext cx="3590925" cy="7080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67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81717849"/>
              </p:ext>
            </p:extLst>
          </p:nvPr>
        </p:nvGraphicFramePr>
        <p:xfrm>
          <a:off x="1487488" y="3227388"/>
          <a:ext cx="6654800" cy="777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1068" name="方程式" r:id="rId7" imgW="3695400" imgH="431640" progId="Equation.3">
                  <p:embed/>
                </p:oleObj>
              </mc:Choice>
              <mc:Fallback>
                <p:oleObj name="方程式" r:id="rId7" imgW="3695400" imgH="4316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87488" y="3227388"/>
                        <a:ext cx="6654800" cy="7778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68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9992934"/>
              </p:ext>
            </p:extLst>
          </p:nvPr>
        </p:nvGraphicFramePr>
        <p:xfrm>
          <a:off x="2566988" y="5300663"/>
          <a:ext cx="4527550" cy="777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1069" name="方程式" r:id="rId9" imgW="2514600" imgH="431640" progId="Equation.3">
                  <p:embed/>
                </p:oleObj>
              </mc:Choice>
              <mc:Fallback>
                <p:oleObj name="方程式" r:id="rId9" imgW="2514600" imgH="4316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66988" y="5300663"/>
                        <a:ext cx="4527550" cy="7778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37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763864966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TW"/>
              <a:t>Problem A Solution (3/3)</a:t>
            </a:r>
            <a:endParaRPr lang="zh-TW" altLang="en-US"/>
          </a:p>
        </p:txBody>
      </p:sp>
      <p:sp>
        <p:nvSpPr>
          <p:cNvPr id="29700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altLang="zh-TW" dirty="0"/>
              <a:t>If we choose</a:t>
            </a:r>
            <a:br>
              <a:rPr lang="en-US" altLang="zh-TW" dirty="0"/>
            </a:br>
            <a:br>
              <a:rPr lang="en-US" altLang="zh-TW" dirty="0"/>
            </a:br>
            <a:r>
              <a:rPr lang="en-US" altLang="zh-TW" dirty="0"/>
              <a:t>the condition is simply the Fourier sine series expansion of </a:t>
            </a:r>
            <a:r>
              <a:rPr lang="en-US" altLang="zh-TW" i="1" dirty="0">
                <a:latin typeface="Times New Roman" pitchFamily="18" charset="0"/>
              </a:rPr>
              <a:t>f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)</a:t>
            </a:r>
            <a:r>
              <a:rPr lang="en-US" altLang="zh-TW" dirty="0"/>
              <a:t> on </a:t>
            </a:r>
            <a:r>
              <a:rPr lang="en-US" altLang="zh-TW" dirty="0">
                <a:latin typeface="Times New Roman" pitchFamily="18" charset="0"/>
              </a:rPr>
              <a:t>[0, </a:t>
            </a:r>
            <a:r>
              <a:rPr lang="en-US" altLang="zh-TW" i="1" dirty="0">
                <a:latin typeface="Times New Roman" pitchFamily="18" charset="0"/>
              </a:rPr>
              <a:t>L</a:t>
            </a:r>
            <a:r>
              <a:rPr lang="en-US" altLang="zh-TW" dirty="0">
                <a:latin typeface="Times New Roman" pitchFamily="18" charset="0"/>
              </a:rPr>
              <a:t>]</a:t>
            </a:r>
            <a:r>
              <a:rPr lang="en-US" altLang="zh-TW" dirty="0"/>
              <a:t>.</a:t>
            </a:r>
            <a:br>
              <a:rPr lang="en-US" altLang="zh-TW" dirty="0"/>
            </a:br>
            <a:br>
              <a:rPr lang="en-US" altLang="zh-TW" dirty="0"/>
            </a:br>
            <a:endParaRPr lang="en-US" altLang="zh-TW" dirty="0"/>
          </a:p>
          <a:p>
            <a:pPr eaLnBrk="1" hangingPunct="1"/>
            <a:r>
              <a:rPr lang="en-US" altLang="zh-TW" dirty="0"/>
              <a:t>Example: if</a:t>
            </a:r>
            <a:br>
              <a:rPr lang="en-US" altLang="zh-TW" dirty="0"/>
            </a:br>
            <a:br>
              <a:rPr lang="en-US" altLang="zh-TW" dirty="0"/>
            </a:br>
            <a:r>
              <a:rPr lang="en-US" altLang="zh-TW" dirty="0"/>
              <a:t>and </a:t>
            </a:r>
            <a:r>
              <a:rPr lang="en-US" altLang="zh-TW" i="1" dirty="0">
                <a:latin typeface="Times New Roman" pitchFamily="18" charset="0"/>
              </a:rPr>
              <a:t>g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) = 0</a:t>
            </a:r>
            <a:r>
              <a:rPr lang="en-US" altLang="zh-TW" dirty="0"/>
              <a:t>, the solution </a:t>
            </a:r>
            <a:r>
              <a:rPr lang="en-US" altLang="zh-TW" i="1" dirty="0">
                <a:latin typeface="Times New Roman" pitchFamily="18" charset="0"/>
              </a:rPr>
              <a:t>u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, </a:t>
            </a:r>
            <a:r>
              <a:rPr lang="en-US" altLang="zh-TW" i="1" dirty="0">
                <a:latin typeface="Times New Roman" pitchFamily="18" charset="0"/>
              </a:rPr>
              <a:t>t</a:t>
            </a:r>
            <a:r>
              <a:rPr lang="en-US" altLang="zh-TW" dirty="0">
                <a:latin typeface="Times New Roman" pitchFamily="18" charset="0"/>
              </a:rPr>
              <a:t>)</a:t>
            </a:r>
            <a:r>
              <a:rPr lang="en-US" altLang="zh-TW" dirty="0"/>
              <a:t> is</a:t>
            </a:r>
          </a:p>
        </p:txBody>
      </p:sp>
      <p:graphicFrame>
        <p:nvGraphicFramePr>
          <p:cNvPr id="29701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79448838"/>
              </p:ext>
            </p:extLst>
          </p:nvPr>
        </p:nvGraphicFramePr>
        <p:xfrm>
          <a:off x="2987824" y="1268760"/>
          <a:ext cx="2881313" cy="709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2019" name="方程式" r:id="rId3" imgW="1600200" imgH="393480" progId="Equation.3">
                  <p:embed/>
                </p:oleObj>
              </mc:Choice>
              <mc:Fallback>
                <p:oleObj name="方程式" r:id="rId3" imgW="1600200" imgH="3934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87824" y="1268760"/>
                        <a:ext cx="2881313" cy="7096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702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37615499"/>
              </p:ext>
            </p:extLst>
          </p:nvPr>
        </p:nvGraphicFramePr>
        <p:xfrm>
          <a:off x="1308100" y="5013325"/>
          <a:ext cx="5073650" cy="777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2020" name="方程式" r:id="rId5" imgW="2819160" imgH="431640" progId="Equation.3">
                  <p:embed/>
                </p:oleObj>
              </mc:Choice>
              <mc:Fallback>
                <p:oleObj name="方程式" r:id="rId5" imgW="2819160" imgH="4316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08100" y="5013325"/>
                        <a:ext cx="5073650" cy="7778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703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32358072"/>
              </p:ext>
            </p:extLst>
          </p:nvPr>
        </p:nvGraphicFramePr>
        <p:xfrm>
          <a:off x="2771800" y="3501008"/>
          <a:ext cx="3487738" cy="800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2021" name="方程式" r:id="rId7" imgW="1993900" imgH="457200" progId="Equation.3">
                  <p:embed/>
                </p:oleObj>
              </mc:Choice>
              <mc:Fallback>
                <p:oleObj name="方程式" r:id="rId7" imgW="1993900" imgH="4572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71800" y="3501008"/>
                        <a:ext cx="3487738" cy="800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9704" name="Group 11"/>
          <p:cNvGrpSpPr>
            <a:grpSpLocks/>
          </p:cNvGrpSpPr>
          <p:nvPr/>
        </p:nvGrpSpPr>
        <p:grpSpPr bwMode="auto">
          <a:xfrm>
            <a:off x="6659314" y="3429000"/>
            <a:ext cx="2089150" cy="1008062"/>
            <a:chOff x="1156" y="1616"/>
            <a:chExt cx="1316" cy="635"/>
          </a:xfrm>
        </p:grpSpPr>
        <p:sp>
          <p:nvSpPr>
            <p:cNvPr id="29705" name="Line 12"/>
            <p:cNvSpPr>
              <a:spLocks noChangeShapeType="1"/>
            </p:cNvSpPr>
            <p:nvPr/>
          </p:nvSpPr>
          <p:spPr bwMode="auto">
            <a:xfrm>
              <a:off x="1338" y="1661"/>
              <a:ext cx="0" cy="59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29706" name="Line 13"/>
            <p:cNvSpPr>
              <a:spLocks noChangeShapeType="1"/>
            </p:cNvSpPr>
            <p:nvPr/>
          </p:nvSpPr>
          <p:spPr bwMode="auto">
            <a:xfrm>
              <a:off x="1202" y="2115"/>
              <a:ext cx="127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29707" name="Line 14"/>
            <p:cNvSpPr>
              <a:spLocks noChangeShapeType="1"/>
            </p:cNvSpPr>
            <p:nvPr/>
          </p:nvSpPr>
          <p:spPr bwMode="auto">
            <a:xfrm>
              <a:off x="2240" y="2047"/>
              <a:ext cx="0" cy="6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29708" name="Line 15"/>
            <p:cNvSpPr>
              <a:spLocks noChangeShapeType="1"/>
            </p:cNvSpPr>
            <p:nvPr/>
          </p:nvSpPr>
          <p:spPr bwMode="auto">
            <a:xfrm>
              <a:off x="1791" y="2049"/>
              <a:ext cx="0" cy="6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29709" name="Text Box 16"/>
            <p:cNvSpPr txBox="1">
              <a:spLocks noChangeArrowheads="1"/>
            </p:cNvSpPr>
            <p:nvPr/>
          </p:nvSpPr>
          <p:spPr bwMode="auto">
            <a:xfrm>
              <a:off x="2429" y="2115"/>
              <a:ext cx="43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9pPr>
            </a:lstStyle>
            <a:p>
              <a:pPr eaLnBrk="1" hangingPunct="1"/>
              <a:r>
                <a:rPr lang="en-US" altLang="zh-TW" sz="1200" i="1"/>
                <a:t>x</a:t>
              </a:r>
            </a:p>
          </p:txBody>
        </p:sp>
        <p:sp>
          <p:nvSpPr>
            <p:cNvPr id="29710" name="Text Box 17"/>
            <p:cNvSpPr txBox="1">
              <a:spLocks noChangeArrowheads="1"/>
            </p:cNvSpPr>
            <p:nvPr/>
          </p:nvSpPr>
          <p:spPr bwMode="auto">
            <a:xfrm>
              <a:off x="1383" y="1616"/>
              <a:ext cx="48" cy="11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9pPr>
            </a:lstStyle>
            <a:p>
              <a:pPr eaLnBrk="1" hangingPunct="1"/>
              <a:r>
                <a:rPr lang="en-US" altLang="zh-TW" sz="1200" i="1" dirty="0"/>
                <a:t>u</a:t>
              </a:r>
            </a:p>
          </p:txBody>
        </p:sp>
        <p:sp>
          <p:nvSpPr>
            <p:cNvPr id="29711" name="Line 18"/>
            <p:cNvSpPr>
              <a:spLocks noChangeShapeType="1"/>
            </p:cNvSpPr>
            <p:nvPr/>
          </p:nvSpPr>
          <p:spPr bwMode="auto">
            <a:xfrm flipV="1">
              <a:off x="1338" y="1888"/>
              <a:ext cx="453" cy="227"/>
            </a:xfrm>
            <a:prstGeom prst="line">
              <a:avLst/>
            </a:prstGeom>
            <a:noFill/>
            <a:ln w="28575">
              <a:solidFill>
                <a:srgbClr val="3366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29712" name="Line 19"/>
            <p:cNvSpPr>
              <a:spLocks noChangeShapeType="1"/>
            </p:cNvSpPr>
            <p:nvPr/>
          </p:nvSpPr>
          <p:spPr bwMode="auto">
            <a:xfrm flipH="1" flipV="1">
              <a:off x="1782" y="1888"/>
              <a:ext cx="453" cy="227"/>
            </a:xfrm>
            <a:prstGeom prst="line">
              <a:avLst/>
            </a:prstGeom>
            <a:noFill/>
            <a:ln w="28575">
              <a:solidFill>
                <a:srgbClr val="3366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29713" name="Text Box 20"/>
            <p:cNvSpPr txBox="1">
              <a:spLocks noChangeArrowheads="1"/>
            </p:cNvSpPr>
            <p:nvPr/>
          </p:nvSpPr>
          <p:spPr bwMode="auto">
            <a:xfrm>
              <a:off x="2215" y="2155"/>
              <a:ext cx="44" cy="9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9pPr>
            </a:lstStyle>
            <a:p>
              <a:pPr eaLnBrk="1" hangingPunct="1"/>
              <a:r>
                <a:rPr lang="en-US" altLang="zh-TW" sz="1000" i="1"/>
                <a:t>L</a:t>
              </a:r>
            </a:p>
          </p:txBody>
        </p:sp>
        <p:sp>
          <p:nvSpPr>
            <p:cNvPr id="29714" name="Text Box 21"/>
            <p:cNvSpPr txBox="1">
              <a:spLocks noChangeArrowheads="1"/>
            </p:cNvSpPr>
            <p:nvPr/>
          </p:nvSpPr>
          <p:spPr bwMode="auto">
            <a:xfrm>
              <a:off x="1721" y="2155"/>
              <a:ext cx="106" cy="9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9pPr>
            </a:lstStyle>
            <a:p>
              <a:pPr eaLnBrk="1" hangingPunct="1"/>
              <a:r>
                <a:rPr lang="en-US" altLang="zh-TW" sz="1000" i="1"/>
                <a:t>L</a:t>
              </a:r>
              <a:r>
                <a:rPr lang="en-US" altLang="zh-TW" sz="1000"/>
                <a:t>/2</a:t>
              </a:r>
            </a:p>
          </p:txBody>
        </p:sp>
        <p:sp>
          <p:nvSpPr>
            <p:cNvPr id="29715" name="Text Box 22"/>
            <p:cNvSpPr txBox="1">
              <a:spLocks noChangeArrowheads="1"/>
            </p:cNvSpPr>
            <p:nvPr/>
          </p:nvSpPr>
          <p:spPr bwMode="auto">
            <a:xfrm>
              <a:off x="1973" y="1842"/>
              <a:ext cx="239" cy="9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9pPr>
            </a:lstStyle>
            <a:p>
              <a:pPr eaLnBrk="1" hangingPunct="1"/>
              <a:r>
                <a:rPr lang="en-US" altLang="zh-TW" sz="1000" i="1" dirty="0"/>
                <a:t>u</a:t>
              </a:r>
              <a:r>
                <a:rPr lang="en-US" altLang="zh-TW" sz="1000" dirty="0"/>
                <a:t> =</a:t>
              </a:r>
              <a:r>
                <a:rPr lang="en-US" altLang="zh-TW" sz="1000" i="1" dirty="0"/>
                <a:t> f</a:t>
              </a:r>
              <a:r>
                <a:rPr lang="en-US" altLang="zh-TW" sz="1000" dirty="0"/>
                <a:t>(</a:t>
              </a:r>
              <a:r>
                <a:rPr lang="en-US" altLang="zh-TW" sz="1000" i="1" dirty="0"/>
                <a:t>x</a:t>
              </a:r>
              <a:r>
                <a:rPr lang="en-US" altLang="zh-TW" sz="1000" dirty="0"/>
                <a:t>)</a:t>
              </a:r>
            </a:p>
          </p:txBody>
        </p:sp>
        <p:sp>
          <p:nvSpPr>
            <p:cNvPr id="29716" name="Line 23"/>
            <p:cNvSpPr>
              <a:spLocks noChangeShapeType="1"/>
            </p:cNvSpPr>
            <p:nvPr/>
          </p:nvSpPr>
          <p:spPr bwMode="auto">
            <a:xfrm>
              <a:off x="1338" y="1888"/>
              <a:ext cx="453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dash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29717" name="Text Box 24"/>
            <p:cNvSpPr txBox="1">
              <a:spLocks noChangeArrowheads="1"/>
            </p:cNvSpPr>
            <p:nvPr/>
          </p:nvSpPr>
          <p:spPr bwMode="auto">
            <a:xfrm>
              <a:off x="1156" y="1842"/>
              <a:ext cx="144" cy="9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9pPr>
            </a:lstStyle>
            <a:p>
              <a:pPr eaLnBrk="1" hangingPunct="1"/>
              <a:r>
                <a:rPr lang="en-US" altLang="zh-TW" sz="1000">
                  <a:cs typeface="Times New Roman" pitchFamily="18" charset="0"/>
                </a:rPr>
                <a:t>½</a:t>
              </a:r>
              <a:r>
                <a:rPr lang="en-US" altLang="zh-TW" sz="1000" i="1">
                  <a:cs typeface="Times New Roman" pitchFamily="18" charset="0"/>
                </a:rPr>
                <a:t>b</a:t>
              </a:r>
              <a:r>
                <a:rPr lang="en-US" altLang="zh-TW" sz="1000" i="1"/>
                <a:t>L</a:t>
              </a:r>
            </a:p>
          </p:txBody>
        </p:sp>
      </p:grpSp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38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404974965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TW"/>
              <a:t>d’Alembert form of Solution (1/2)</a:t>
            </a:r>
          </a:p>
        </p:txBody>
      </p:sp>
      <p:sp>
        <p:nvSpPr>
          <p:cNvPr id="30724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altLang="zh-TW" dirty="0"/>
              <a:t>An alternative form of solution of problem A can be obtained by applying trigonometric identity:</a:t>
            </a:r>
            <a:br>
              <a:rPr lang="en-US" altLang="zh-TW" dirty="0"/>
            </a:br>
            <a:br>
              <a:rPr lang="en-US" altLang="zh-TW" dirty="0"/>
            </a:br>
            <a:br>
              <a:rPr lang="en-US" altLang="zh-TW" dirty="0"/>
            </a:br>
            <a:br>
              <a:rPr lang="en-US" altLang="zh-TW" dirty="0"/>
            </a:br>
            <a:br>
              <a:rPr lang="en-US" altLang="zh-TW" dirty="0"/>
            </a:br>
            <a:br>
              <a:rPr lang="en-US" altLang="zh-TW" dirty="0"/>
            </a:br>
            <a:r>
              <a:rPr lang="en-US" altLang="zh-TW" dirty="0"/>
              <a:t>If we define</a:t>
            </a:r>
            <a:br>
              <a:rPr lang="en-US" altLang="zh-TW" dirty="0"/>
            </a:br>
            <a:br>
              <a:rPr lang="en-US" altLang="zh-TW" dirty="0"/>
            </a:br>
            <a:r>
              <a:rPr lang="en-US" altLang="zh-TW" dirty="0"/>
              <a:t>we have</a:t>
            </a:r>
            <a:br>
              <a:rPr lang="en-US" altLang="zh-TW" dirty="0"/>
            </a:br>
            <a:r>
              <a:rPr lang="en-US" altLang="zh-TW" dirty="0"/>
              <a:t>               </a:t>
            </a:r>
            <a:r>
              <a:rPr lang="en-US" altLang="zh-TW" i="1" dirty="0">
                <a:latin typeface="Times New Roman" pitchFamily="18" charset="0"/>
              </a:rPr>
              <a:t>u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, </a:t>
            </a:r>
            <a:r>
              <a:rPr lang="en-US" altLang="zh-TW" i="1" dirty="0">
                <a:latin typeface="Times New Roman" pitchFamily="18" charset="0"/>
              </a:rPr>
              <a:t>t</a:t>
            </a:r>
            <a:r>
              <a:rPr lang="en-US" altLang="zh-TW" dirty="0">
                <a:latin typeface="Times New Roman" pitchFamily="18" charset="0"/>
              </a:rPr>
              <a:t>) = [</a:t>
            </a:r>
            <a:r>
              <a:rPr lang="en-US" altLang="zh-TW" i="1" dirty="0">
                <a:latin typeface="Times New Roman" pitchFamily="18" charset="0"/>
              </a:rPr>
              <a:t>F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 + </a:t>
            </a:r>
            <a:r>
              <a:rPr lang="en-US" altLang="zh-TW" i="1" dirty="0">
                <a:latin typeface="Times New Roman" pitchFamily="18" charset="0"/>
              </a:rPr>
              <a:t>at</a:t>
            </a:r>
            <a:r>
              <a:rPr lang="en-US" altLang="zh-TW" dirty="0">
                <a:latin typeface="Times New Roman" pitchFamily="18" charset="0"/>
              </a:rPr>
              <a:t>) + </a:t>
            </a:r>
            <a:r>
              <a:rPr lang="en-US" altLang="zh-TW" i="1" dirty="0">
                <a:latin typeface="Times New Roman" pitchFamily="18" charset="0"/>
              </a:rPr>
              <a:t>F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 – </a:t>
            </a:r>
            <a:r>
              <a:rPr lang="en-US" altLang="zh-TW" i="1" dirty="0">
                <a:latin typeface="Times New Roman" pitchFamily="18" charset="0"/>
              </a:rPr>
              <a:t>at</a:t>
            </a:r>
            <a:r>
              <a:rPr lang="en-US" altLang="zh-TW" dirty="0">
                <a:latin typeface="Times New Roman" pitchFamily="18" charset="0"/>
              </a:rPr>
              <a:t>)]/2</a:t>
            </a:r>
            <a:r>
              <a:rPr lang="en-US" altLang="zh-TW" dirty="0"/>
              <a:t>.</a:t>
            </a:r>
          </a:p>
        </p:txBody>
      </p:sp>
      <p:graphicFrame>
        <p:nvGraphicFramePr>
          <p:cNvPr id="30725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13898991"/>
              </p:ext>
            </p:extLst>
          </p:nvPr>
        </p:nvGraphicFramePr>
        <p:xfrm>
          <a:off x="1570038" y="2204864"/>
          <a:ext cx="6242050" cy="16017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2970" name="方程式" r:id="rId3" imgW="3466800" imgH="888840" progId="Equation.3">
                  <p:embed/>
                </p:oleObj>
              </mc:Choice>
              <mc:Fallback>
                <p:oleObj name="方程式" r:id="rId3" imgW="3466800" imgH="8888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70038" y="2204864"/>
                        <a:ext cx="6242050" cy="16017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726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25981837"/>
              </p:ext>
            </p:extLst>
          </p:nvPr>
        </p:nvGraphicFramePr>
        <p:xfrm>
          <a:off x="2843808" y="3844572"/>
          <a:ext cx="2422525" cy="777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2971" name="方程式" r:id="rId5" imgW="1346200" imgH="431800" progId="Equation.3">
                  <p:embed/>
                </p:oleObj>
              </mc:Choice>
              <mc:Fallback>
                <p:oleObj name="方程式" r:id="rId5" imgW="1346200" imgH="4318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43808" y="3844572"/>
                        <a:ext cx="2422525" cy="7778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39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97512446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Solving PDE for Separable Functions</a:t>
            </a: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General solutions for PDE are difficult to find, so in practice, we only look for particular solutions.</a:t>
            </a:r>
            <a:br>
              <a:rPr lang="en-US" dirty="0"/>
            </a:br>
            <a:endParaRPr lang="en-US" dirty="0"/>
          </a:p>
          <a:p>
            <a:r>
              <a:rPr lang="en-US" dirty="0"/>
              <a:t>In addition </a:t>
            </a:r>
            <a:r>
              <a:rPr lang="en-US"/>
              <a:t>to using </a:t>
            </a:r>
            <a:r>
              <a:rPr lang="en-US" dirty="0"/>
              <a:t>initial or boundary conditions to constrain our solutions, we often assume that the solution function is separable, that is:</a:t>
            </a:r>
            <a:br>
              <a:rPr lang="en-US" dirty="0"/>
            </a:br>
            <a:br>
              <a:rPr lang="en-US" sz="800" dirty="0"/>
            </a:br>
            <a:r>
              <a:rPr lang="en-US" dirty="0"/>
              <a:t>                            </a:t>
            </a:r>
            <a:r>
              <a:rPr 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u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= </a:t>
            </a:r>
            <a:r>
              <a:rPr 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dirty="0"/>
              <a:t>.</a:t>
            </a:r>
            <a:br>
              <a:rPr lang="en-US" dirty="0"/>
            </a:br>
            <a:r>
              <a:rPr lang="en-US" dirty="0"/>
              <a:t>Thus, we have:</a:t>
            </a: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4</a:t>
            </a:fld>
            <a:endParaRPr lang="zh-TW" alt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物件 5"/>
              <p:cNvSpPr txBox="1"/>
              <p:nvPr/>
            </p:nvSpPr>
            <p:spPr bwMode="auto">
              <a:xfrm>
                <a:off x="1259632" y="4772248"/>
                <a:ext cx="6984776" cy="889000"/>
              </a:xfrm>
              <a:prstGeom prst="rect">
                <a:avLst/>
              </a:prstGeom>
              <a:noFill/>
              <a:ln>
                <a:noFill/>
              </a:ln>
              <a:effectLst/>
              <a:extLst/>
            </p:spPr>
            <p:txBody>
              <a:bodyPr>
                <a:no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zh-TW" altLang="en-US" sz="2200" i="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zh-TW" altLang="en-US" sz="22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𝜕</m:t>
                          </m:r>
                          <m:r>
                            <a:rPr lang="zh-TW" altLang="en-US" sz="22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𝑢</m:t>
                          </m:r>
                        </m:num>
                        <m:den>
                          <m:r>
                            <a:rPr lang="zh-TW" altLang="en-US" sz="22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𝜕</m:t>
                          </m:r>
                          <m:r>
                            <a:rPr lang="zh-TW" altLang="en-US" sz="22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</m:den>
                      </m:f>
                      <m:r>
                        <a:rPr lang="zh-TW" altLang="en-US" sz="22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zh-TW" altLang="en-US" sz="22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zh-TW" altLang="en-US" sz="22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𝑋</m:t>
                          </m:r>
                        </m:e>
                        <m:sup>
                          <m:r>
                            <a:rPr lang="zh-TW" altLang="en-US" sz="22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′</m:t>
                          </m:r>
                        </m:sup>
                      </m:sSup>
                      <m:r>
                        <a:rPr lang="zh-TW" altLang="en-US" sz="22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𝑌</m:t>
                      </m:r>
                      <m:r>
                        <a:rPr lang="zh-TW" altLang="en-US" sz="22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,  </m:t>
                      </m:r>
                      <m:f>
                        <m:fPr>
                          <m:ctrlPr>
                            <a:rPr lang="zh-TW" altLang="en-US" sz="22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zh-TW" altLang="en-US" sz="22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𝜕</m:t>
                          </m:r>
                          <m:r>
                            <a:rPr lang="zh-TW" altLang="en-US" sz="22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𝑢</m:t>
                          </m:r>
                        </m:num>
                        <m:den>
                          <m:r>
                            <a:rPr lang="zh-TW" altLang="en-US" sz="22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𝜕</m:t>
                          </m:r>
                          <m:r>
                            <a:rPr lang="zh-TW" altLang="en-US" sz="22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𝑦</m:t>
                          </m:r>
                        </m:den>
                      </m:f>
                      <m:r>
                        <a:rPr lang="zh-TW" altLang="en-US" sz="22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zh-TW" altLang="en-US" sz="22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𝑋</m:t>
                      </m:r>
                      <m:sSup>
                        <m:sSupPr>
                          <m:ctrlPr>
                            <a:rPr lang="zh-TW" altLang="en-US" sz="22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zh-TW" altLang="en-US" sz="22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𝑌</m:t>
                          </m:r>
                        </m:e>
                        <m:sup>
                          <m:r>
                            <a:rPr lang="zh-TW" altLang="en-US" sz="22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′</m:t>
                          </m:r>
                        </m:sup>
                      </m:sSup>
                      <m:r>
                        <a:rPr lang="zh-TW" altLang="en-US" sz="22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,  </m:t>
                      </m:r>
                      <m:f>
                        <m:fPr>
                          <m:ctrlPr>
                            <a:rPr lang="zh-TW" altLang="en-US" sz="22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lang="en-US" altLang="zh-TW" sz="2200" i="1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zh-TW" altLang="en-US" sz="2200" i="1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𝜕</m:t>
                              </m:r>
                            </m:e>
                            <m:sup>
                              <m:r>
                                <a:rPr lang="en-US" altLang="zh-TW" sz="2200" b="0" i="1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  <m:r>
                            <a:rPr lang="en-US" altLang="zh-TW" sz="2200" b="0" i="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𝑢</m:t>
                          </m:r>
                        </m:num>
                        <m:den>
                          <m:r>
                            <a:rPr lang="zh-TW" altLang="en-US" sz="22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𝜕</m:t>
                          </m:r>
                          <m:sSup>
                            <m:sSupPr>
                              <m:ctrlPr>
                                <a:rPr lang="zh-TW" altLang="en-US" sz="22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zh-TW" altLang="en-US" sz="22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  <m:sup>
                              <m:r>
                                <a:rPr lang="zh-TW" altLang="en-US" sz="22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</m:den>
                      </m:f>
                      <m:r>
                        <a:rPr lang="zh-TW" altLang="en-US" sz="22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zh-TW" altLang="en-US" sz="22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zh-TW" altLang="en-US" sz="22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𝑋</m:t>
                          </m:r>
                        </m:e>
                        <m:sup>
                          <m:r>
                            <a:rPr lang="zh-TW" altLang="en-US" sz="22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″</m:t>
                          </m:r>
                        </m:sup>
                      </m:sSup>
                      <m:r>
                        <a:rPr lang="zh-TW" altLang="en-US" sz="22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𝑌</m:t>
                      </m:r>
                      <m:r>
                        <a:rPr lang="zh-TW" altLang="en-US" sz="22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,  </m:t>
                      </m:r>
                      <m:r>
                        <m:rPr>
                          <m:sty m:val="p"/>
                        </m:rPr>
                        <a:rPr lang="zh-TW" altLang="en-US" sz="22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and</m:t>
                      </m:r>
                      <m:r>
                        <a:rPr lang="zh-TW" altLang="en-US" sz="22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  </m:t>
                      </m:r>
                      <m:f>
                        <m:fPr>
                          <m:ctrlPr>
                            <a:rPr lang="zh-TW" altLang="en-US" sz="22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lang="en-US" altLang="zh-TW" sz="22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zh-TW" altLang="en-US" sz="22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𝜕</m:t>
                              </m:r>
                            </m:e>
                            <m:sup>
                              <m:r>
                                <a:rPr lang="en-US" altLang="zh-TW" sz="22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  <m:r>
                            <a:rPr lang="en-US" altLang="zh-TW" sz="22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𝑢</m:t>
                          </m:r>
                        </m:num>
                        <m:den>
                          <m:r>
                            <a:rPr lang="zh-TW" altLang="en-US" sz="22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𝜕</m:t>
                          </m:r>
                          <m:sSup>
                            <m:sSupPr>
                              <m:ctrlPr>
                                <a:rPr lang="zh-TW" altLang="en-US" sz="22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zh-TW" altLang="en-US" sz="22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𝑦</m:t>
                              </m:r>
                            </m:e>
                            <m:sup>
                              <m:r>
                                <a:rPr lang="zh-TW" altLang="en-US" sz="22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</m:den>
                      </m:f>
                      <m:r>
                        <a:rPr lang="zh-TW" altLang="en-US" sz="22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zh-TW" altLang="en-US" sz="22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𝑋</m:t>
                      </m:r>
                      <m:sSup>
                        <m:sSupPr>
                          <m:ctrlPr>
                            <a:rPr lang="zh-TW" altLang="en-US" sz="22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zh-TW" altLang="en-US" sz="22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𝑌</m:t>
                          </m:r>
                        </m:e>
                        <m:sup>
                          <m:r>
                            <a:rPr lang="zh-TW" altLang="en-US" sz="22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″</m:t>
                          </m:r>
                        </m:sup>
                      </m:sSup>
                      <m:r>
                        <a:rPr lang="zh-TW" altLang="en-US" sz="22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.</m:t>
                      </m:r>
                    </m:oMath>
                  </m:oMathPara>
                </a14:m>
                <a:endParaRPr lang="zh-TW" altLang="en-US" sz="2200" dirty="0"/>
              </a:p>
            </p:txBody>
          </p:sp>
        </mc:Choice>
        <mc:Fallback xmlns="">
          <p:sp>
            <p:nvSpPr>
              <p:cNvPr id="6" name="物件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259632" y="4772248"/>
                <a:ext cx="6984776" cy="889000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  <a:ln>
                <a:noFill/>
              </a:ln>
              <a:effectLst/>
              <a:extLst/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799770072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TW"/>
              <a:t>d’Alembert form of Solution (2/2)</a:t>
            </a:r>
            <a:endParaRPr lang="zh-TW" altLang="en-US"/>
          </a:p>
        </p:txBody>
      </p:sp>
      <p:sp>
        <p:nvSpPr>
          <p:cNvPr id="31748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altLang="zh-TW" dirty="0"/>
              <a:t>The functions </a:t>
            </a:r>
            <a:r>
              <a:rPr lang="en-US" altLang="zh-TW" i="1" dirty="0">
                <a:latin typeface="Times New Roman" pitchFamily="18" charset="0"/>
              </a:rPr>
              <a:t>F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 + </a:t>
            </a:r>
            <a:r>
              <a:rPr lang="en-US" altLang="zh-TW" i="1" dirty="0">
                <a:latin typeface="Times New Roman" pitchFamily="18" charset="0"/>
              </a:rPr>
              <a:t>at</a:t>
            </a:r>
            <a:r>
              <a:rPr lang="en-US" altLang="zh-TW" dirty="0">
                <a:latin typeface="Times New Roman" pitchFamily="18" charset="0"/>
              </a:rPr>
              <a:t>)</a:t>
            </a:r>
            <a:r>
              <a:rPr lang="en-US" altLang="zh-TW" dirty="0"/>
              <a:t> and </a:t>
            </a:r>
            <a:r>
              <a:rPr lang="en-US" altLang="zh-TW" i="1" dirty="0">
                <a:latin typeface="Times New Roman" pitchFamily="18" charset="0"/>
              </a:rPr>
              <a:t>F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 – </a:t>
            </a:r>
            <a:r>
              <a:rPr lang="en-US" altLang="zh-TW" i="1" dirty="0">
                <a:latin typeface="Times New Roman" pitchFamily="18" charset="0"/>
              </a:rPr>
              <a:t>at</a:t>
            </a:r>
            <a:r>
              <a:rPr lang="en-US" altLang="zh-TW" dirty="0">
                <a:latin typeface="Times New Roman" pitchFamily="18" charset="0"/>
              </a:rPr>
              <a:t>)</a:t>
            </a:r>
            <a:r>
              <a:rPr lang="en-US" altLang="zh-TW" dirty="0"/>
              <a:t> in </a:t>
            </a:r>
            <a:r>
              <a:rPr lang="en-US" altLang="zh-TW" dirty="0" err="1"/>
              <a:t>d’Alembert</a:t>
            </a:r>
            <a:r>
              <a:rPr lang="en-US" altLang="zh-TW" dirty="0"/>
              <a:t> form of Solution represents waves moving to the left and right, respectively, along the string with speed </a:t>
            </a:r>
            <a:r>
              <a:rPr lang="en-US" altLang="zh-TW" i="1" dirty="0">
                <a:latin typeface="Times New Roman" pitchFamily="18" charset="0"/>
              </a:rPr>
              <a:t>a</a:t>
            </a:r>
            <a:r>
              <a:rPr lang="en-US" altLang="zh-TW" dirty="0"/>
              <a:t>.</a:t>
            </a:r>
          </a:p>
        </p:txBody>
      </p:sp>
      <p:grpSp>
        <p:nvGrpSpPr>
          <p:cNvPr id="31749" name="Group 7"/>
          <p:cNvGrpSpPr>
            <a:grpSpLocks/>
          </p:cNvGrpSpPr>
          <p:nvPr/>
        </p:nvGrpSpPr>
        <p:grpSpPr bwMode="auto">
          <a:xfrm>
            <a:off x="1907704" y="2708920"/>
            <a:ext cx="4896893" cy="3486150"/>
            <a:chOff x="657" y="1207"/>
            <a:chExt cx="4066" cy="2895"/>
          </a:xfrm>
        </p:grpSpPr>
        <p:grpSp>
          <p:nvGrpSpPr>
            <p:cNvPr id="31750" name="Group 8"/>
            <p:cNvGrpSpPr>
              <a:grpSpLocks/>
            </p:cNvGrpSpPr>
            <p:nvPr/>
          </p:nvGrpSpPr>
          <p:grpSpPr bwMode="auto">
            <a:xfrm>
              <a:off x="657" y="1207"/>
              <a:ext cx="1751" cy="1397"/>
              <a:chOff x="1202" y="1431"/>
              <a:chExt cx="2336" cy="1863"/>
            </a:xfrm>
          </p:grpSpPr>
          <p:grpSp>
            <p:nvGrpSpPr>
              <p:cNvPr id="31799" name="Group 9"/>
              <p:cNvGrpSpPr>
                <a:grpSpLocks/>
              </p:cNvGrpSpPr>
              <p:nvPr/>
            </p:nvGrpSpPr>
            <p:grpSpPr bwMode="auto">
              <a:xfrm>
                <a:off x="1202" y="1431"/>
                <a:ext cx="2336" cy="1561"/>
                <a:chOff x="1202" y="1431"/>
                <a:chExt cx="2336" cy="1561"/>
              </a:xfrm>
            </p:grpSpPr>
            <p:sp>
              <p:nvSpPr>
                <p:cNvPr id="31801" name="Line 10"/>
                <p:cNvSpPr>
                  <a:spLocks noChangeShapeType="1"/>
                </p:cNvSpPr>
                <p:nvPr/>
              </p:nvSpPr>
              <p:spPr bwMode="auto">
                <a:xfrm>
                  <a:off x="1202" y="2714"/>
                  <a:ext cx="2177" cy="0"/>
                </a:xfrm>
                <a:prstGeom prst="line">
                  <a:avLst/>
                </a:prstGeom>
                <a:noFill/>
                <a:ln w="19050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TW" altLang="en-US"/>
                </a:p>
              </p:txBody>
            </p:sp>
            <p:sp>
              <p:nvSpPr>
                <p:cNvPr id="31802" name="Line 11"/>
                <p:cNvSpPr>
                  <a:spLocks noChangeShapeType="1"/>
                </p:cNvSpPr>
                <p:nvPr/>
              </p:nvSpPr>
              <p:spPr bwMode="auto">
                <a:xfrm>
                  <a:off x="1464" y="1480"/>
                  <a:ext cx="0" cy="1496"/>
                </a:xfrm>
                <a:prstGeom prst="line">
                  <a:avLst/>
                </a:prstGeom>
                <a:noFill/>
                <a:ln w="19050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TW" altLang="en-US"/>
                </a:p>
              </p:txBody>
            </p:sp>
            <p:sp>
              <p:nvSpPr>
                <p:cNvPr id="31803" name="Freeform 12"/>
                <p:cNvSpPr>
                  <a:spLocks/>
                </p:cNvSpPr>
                <p:nvPr/>
              </p:nvSpPr>
              <p:spPr bwMode="auto">
                <a:xfrm>
                  <a:off x="2260" y="1570"/>
                  <a:ext cx="136" cy="1134"/>
                </a:xfrm>
                <a:custGeom>
                  <a:avLst/>
                  <a:gdLst>
                    <a:gd name="T0" fmla="*/ 0 w 181"/>
                    <a:gd name="T1" fmla="*/ 1134 h 1134"/>
                    <a:gd name="T2" fmla="*/ 68 w 181"/>
                    <a:gd name="T3" fmla="*/ 0 h 1134"/>
                    <a:gd name="T4" fmla="*/ 136 w 181"/>
                    <a:gd name="T5" fmla="*/ 1134 h 1134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181" h="1134">
                      <a:moveTo>
                        <a:pt x="0" y="1134"/>
                      </a:moveTo>
                      <a:cubicBezTo>
                        <a:pt x="30" y="567"/>
                        <a:pt x="61" y="0"/>
                        <a:pt x="91" y="0"/>
                      </a:cubicBezTo>
                      <a:cubicBezTo>
                        <a:pt x="121" y="0"/>
                        <a:pt x="151" y="567"/>
                        <a:pt x="181" y="1134"/>
                      </a:cubicBezTo>
                    </a:path>
                  </a:pathLst>
                </a:custGeom>
                <a:noFill/>
                <a:ln w="28575" cmpd="sng">
                  <a:solidFill>
                    <a:srgbClr val="3366FF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TW" altLang="en-US"/>
                </a:p>
              </p:txBody>
            </p:sp>
            <p:sp>
              <p:nvSpPr>
                <p:cNvPr id="31804" name="Line 13"/>
                <p:cNvSpPr>
                  <a:spLocks noChangeShapeType="1"/>
                </p:cNvSpPr>
                <p:nvPr/>
              </p:nvSpPr>
              <p:spPr bwMode="auto">
                <a:xfrm>
                  <a:off x="3162" y="2649"/>
                  <a:ext cx="0" cy="68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TW" altLang="en-US"/>
                </a:p>
              </p:txBody>
            </p:sp>
            <p:sp>
              <p:nvSpPr>
                <p:cNvPr id="31805" name="Line 14"/>
                <p:cNvSpPr>
                  <a:spLocks noChangeShapeType="1"/>
                </p:cNvSpPr>
                <p:nvPr/>
              </p:nvSpPr>
              <p:spPr bwMode="auto">
                <a:xfrm>
                  <a:off x="2331" y="2649"/>
                  <a:ext cx="0" cy="68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TW" altLang="en-US"/>
                </a:p>
              </p:txBody>
            </p:sp>
            <p:sp>
              <p:nvSpPr>
                <p:cNvPr id="31806" name="Line 15"/>
                <p:cNvSpPr>
                  <a:spLocks noChangeShapeType="1"/>
                </p:cNvSpPr>
                <p:nvPr/>
              </p:nvSpPr>
              <p:spPr bwMode="auto">
                <a:xfrm flipH="1">
                  <a:off x="1484" y="2704"/>
                  <a:ext cx="771" cy="0"/>
                </a:xfrm>
                <a:prstGeom prst="line">
                  <a:avLst/>
                </a:prstGeom>
                <a:noFill/>
                <a:ln w="28575">
                  <a:solidFill>
                    <a:srgbClr val="3366FF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TW" altLang="en-US"/>
                </a:p>
              </p:txBody>
            </p:sp>
            <p:sp>
              <p:nvSpPr>
                <p:cNvPr id="31807" name="Line 16"/>
                <p:cNvSpPr>
                  <a:spLocks noChangeShapeType="1"/>
                </p:cNvSpPr>
                <p:nvPr/>
              </p:nvSpPr>
              <p:spPr bwMode="auto">
                <a:xfrm flipH="1">
                  <a:off x="2392" y="2704"/>
                  <a:ext cx="771" cy="0"/>
                </a:xfrm>
                <a:prstGeom prst="line">
                  <a:avLst/>
                </a:prstGeom>
                <a:noFill/>
                <a:ln w="28575">
                  <a:solidFill>
                    <a:srgbClr val="3366FF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TW" altLang="en-US"/>
                </a:p>
              </p:txBody>
            </p:sp>
            <p:sp>
              <p:nvSpPr>
                <p:cNvPr id="31808" name="Text Box 17"/>
                <p:cNvSpPr txBox="1">
                  <a:spLocks noChangeArrowheads="1"/>
                </p:cNvSpPr>
                <p:nvPr/>
              </p:nvSpPr>
              <p:spPr bwMode="auto">
                <a:xfrm>
                  <a:off x="3462" y="2579"/>
                  <a:ext cx="76" cy="202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lIns="0" tIns="0" rIns="0" bIns="0">
                  <a:spAutoFit/>
                </a:bodyPr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Times New Roman" pitchFamily="18" charset="0"/>
                      <a:ea typeface="新細明體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Times New Roman" pitchFamily="18" charset="0"/>
                      <a:ea typeface="新細明體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Times New Roman" pitchFamily="18" charset="0"/>
                      <a:ea typeface="新細明體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Times New Roman" pitchFamily="18" charset="0"/>
                      <a:ea typeface="新細明體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Times New Roman" pitchFamily="18" charset="0"/>
                      <a:ea typeface="新細明體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Times New Roman" pitchFamily="18" charset="0"/>
                      <a:ea typeface="新細明體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Times New Roman" pitchFamily="18" charset="0"/>
                      <a:ea typeface="新細明體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Times New Roman" pitchFamily="18" charset="0"/>
                      <a:ea typeface="新細明體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Times New Roman" pitchFamily="18" charset="0"/>
                      <a:ea typeface="新細明體" charset="-120"/>
                    </a:defRPr>
                  </a:lvl9pPr>
                </a:lstStyle>
                <a:p>
                  <a:pPr eaLnBrk="1" hangingPunct="1"/>
                  <a:r>
                    <a:rPr lang="en-US" altLang="zh-TW" sz="1200" i="1" dirty="0"/>
                    <a:t>x</a:t>
                  </a:r>
                </a:p>
              </p:txBody>
            </p:sp>
            <p:sp>
              <p:nvSpPr>
                <p:cNvPr id="31809" name="Text Box 18"/>
                <p:cNvSpPr txBox="1">
                  <a:spLocks noChangeArrowheads="1"/>
                </p:cNvSpPr>
                <p:nvPr/>
              </p:nvSpPr>
              <p:spPr bwMode="auto">
                <a:xfrm>
                  <a:off x="1510" y="1431"/>
                  <a:ext cx="85" cy="205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lIns="0" tIns="0" rIns="0" bIns="0">
                  <a:spAutoFit/>
                </a:bodyPr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Times New Roman" pitchFamily="18" charset="0"/>
                      <a:ea typeface="新細明體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Times New Roman" pitchFamily="18" charset="0"/>
                      <a:ea typeface="新細明體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Times New Roman" pitchFamily="18" charset="0"/>
                      <a:ea typeface="新細明體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Times New Roman" pitchFamily="18" charset="0"/>
                      <a:ea typeface="新細明體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Times New Roman" pitchFamily="18" charset="0"/>
                      <a:ea typeface="新細明體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Times New Roman" pitchFamily="18" charset="0"/>
                      <a:ea typeface="新細明體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Times New Roman" pitchFamily="18" charset="0"/>
                      <a:ea typeface="新細明體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Times New Roman" pitchFamily="18" charset="0"/>
                      <a:ea typeface="新細明體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Times New Roman" pitchFamily="18" charset="0"/>
                      <a:ea typeface="新細明體" charset="-120"/>
                    </a:defRPr>
                  </a:lvl9pPr>
                </a:lstStyle>
                <a:p>
                  <a:pPr eaLnBrk="1" hangingPunct="1"/>
                  <a:r>
                    <a:rPr lang="en-US" altLang="zh-TW" sz="1200" i="1" dirty="0"/>
                    <a:t>u</a:t>
                  </a:r>
                </a:p>
              </p:txBody>
            </p:sp>
            <p:sp>
              <p:nvSpPr>
                <p:cNvPr id="31810" name="Text Box 19"/>
                <p:cNvSpPr txBox="1">
                  <a:spLocks noChangeArrowheads="1"/>
                </p:cNvSpPr>
                <p:nvPr/>
              </p:nvSpPr>
              <p:spPr bwMode="auto">
                <a:xfrm>
                  <a:off x="2241" y="2790"/>
                  <a:ext cx="225" cy="202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lIns="0" tIns="0" rIns="0" bIns="0">
                  <a:spAutoFit/>
                </a:bodyPr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Times New Roman" pitchFamily="18" charset="0"/>
                      <a:ea typeface="新細明體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Times New Roman" pitchFamily="18" charset="0"/>
                      <a:ea typeface="新細明體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Times New Roman" pitchFamily="18" charset="0"/>
                      <a:ea typeface="新細明體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Times New Roman" pitchFamily="18" charset="0"/>
                      <a:ea typeface="新細明體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Times New Roman" pitchFamily="18" charset="0"/>
                      <a:ea typeface="新細明體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Times New Roman" pitchFamily="18" charset="0"/>
                      <a:ea typeface="新細明體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Times New Roman" pitchFamily="18" charset="0"/>
                      <a:ea typeface="新細明體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Times New Roman" pitchFamily="18" charset="0"/>
                      <a:ea typeface="新細明體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Times New Roman" pitchFamily="18" charset="0"/>
                      <a:ea typeface="新細明體" charset="-120"/>
                    </a:defRPr>
                  </a:lvl9pPr>
                </a:lstStyle>
                <a:p>
                  <a:pPr eaLnBrk="1" hangingPunct="1"/>
                  <a:r>
                    <a:rPr lang="en-US" altLang="zh-TW" sz="1200" i="1">
                      <a:latin typeface="Symbol" pitchFamily="18" charset="2"/>
                    </a:rPr>
                    <a:t>p</a:t>
                  </a:r>
                  <a:r>
                    <a:rPr lang="en-US" altLang="zh-TW" sz="1200"/>
                    <a:t>/2</a:t>
                  </a:r>
                </a:p>
              </p:txBody>
            </p:sp>
            <p:sp>
              <p:nvSpPr>
                <p:cNvPr id="31811" name="Text Box 20"/>
                <p:cNvSpPr txBox="1">
                  <a:spLocks noChangeArrowheads="1"/>
                </p:cNvSpPr>
                <p:nvPr/>
              </p:nvSpPr>
              <p:spPr bwMode="auto">
                <a:xfrm>
                  <a:off x="3120" y="2790"/>
                  <a:ext cx="93" cy="202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lIns="0" tIns="0" rIns="0" bIns="0">
                  <a:spAutoFit/>
                </a:bodyPr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Times New Roman" pitchFamily="18" charset="0"/>
                      <a:ea typeface="新細明體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Times New Roman" pitchFamily="18" charset="0"/>
                      <a:ea typeface="新細明體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Times New Roman" pitchFamily="18" charset="0"/>
                      <a:ea typeface="新細明體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Times New Roman" pitchFamily="18" charset="0"/>
                      <a:ea typeface="新細明體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Times New Roman" pitchFamily="18" charset="0"/>
                      <a:ea typeface="新細明體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Times New Roman" pitchFamily="18" charset="0"/>
                      <a:ea typeface="新細明體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Times New Roman" pitchFamily="18" charset="0"/>
                      <a:ea typeface="新細明體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Times New Roman" pitchFamily="18" charset="0"/>
                      <a:ea typeface="新細明體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Times New Roman" pitchFamily="18" charset="0"/>
                      <a:ea typeface="新細明體" charset="-120"/>
                    </a:defRPr>
                  </a:lvl9pPr>
                </a:lstStyle>
                <a:p>
                  <a:pPr eaLnBrk="1" hangingPunct="1"/>
                  <a:r>
                    <a:rPr lang="en-US" altLang="zh-TW" sz="1200" i="1">
                      <a:latin typeface="Symbol" pitchFamily="18" charset="2"/>
                    </a:rPr>
                    <a:t>p</a:t>
                  </a:r>
                  <a:endParaRPr lang="en-US" altLang="zh-TW" sz="1200"/>
                </a:p>
              </p:txBody>
            </p:sp>
          </p:grpSp>
          <p:sp>
            <p:nvSpPr>
              <p:cNvPr id="31800" name="Text Box 21"/>
              <p:cNvSpPr txBox="1">
                <a:spLocks noChangeArrowheads="1"/>
              </p:cNvSpPr>
              <p:nvPr/>
            </p:nvSpPr>
            <p:spPr bwMode="auto">
              <a:xfrm>
                <a:off x="1882" y="3092"/>
                <a:ext cx="1139" cy="20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9pPr>
              </a:lstStyle>
              <a:p>
                <a:pPr eaLnBrk="1" hangingPunct="1"/>
                <a:r>
                  <a:rPr lang="en-US" altLang="zh-TW" sz="1200"/>
                  <a:t>(a) At time </a:t>
                </a:r>
                <a:r>
                  <a:rPr lang="en-US" altLang="zh-TW" sz="1200" i="1"/>
                  <a:t>t</a:t>
                </a:r>
                <a:r>
                  <a:rPr lang="en-US" altLang="zh-TW" sz="1200"/>
                  <a:t> = 0.</a:t>
                </a:r>
              </a:p>
            </p:txBody>
          </p:sp>
        </p:grpSp>
        <p:sp>
          <p:nvSpPr>
            <p:cNvPr id="31751" name="Line 22"/>
            <p:cNvSpPr>
              <a:spLocks noChangeShapeType="1"/>
            </p:cNvSpPr>
            <p:nvPr/>
          </p:nvSpPr>
          <p:spPr bwMode="auto">
            <a:xfrm>
              <a:off x="2971" y="2169"/>
              <a:ext cx="1632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1752" name="Line 23"/>
            <p:cNvSpPr>
              <a:spLocks noChangeShapeType="1"/>
            </p:cNvSpPr>
            <p:nvPr/>
          </p:nvSpPr>
          <p:spPr bwMode="auto">
            <a:xfrm>
              <a:off x="3167" y="1244"/>
              <a:ext cx="0" cy="1121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1753" name="Freeform 24"/>
            <p:cNvSpPr>
              <a:spLocks/>
            </p:cNvSpPr>
            <p:nvPr/>
          </p:nvSpPr>
          <p:spPr bwMode="auto">
            <a:xfrm>
              <a:off x="3622" y="1676"/>
              <a:ext cx="74" cy="484"/>
            </a:xfrm>
            <a:custGeom>
              <a:avLst/>
              <a:gdLst>
                <a:gd name="T0" fmla="*/ 0 w 74"/>
                <a:gd name="T1" fmla="*/ 481 h 484"/>
                <a:gd name="T2" fmla="*/ 37 w 74"/>
                <a:gd name="T3" fmla="*/ 1 h 484"/>
                <a:gd name="T4" fmla="*/ 74 w 74"/>
                <a:gd name="T5" fmla="*/ 484 h 484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74" h="484">
                  <a:moveTo>
                    <a:pt x="0" y="481"/>
                  </a:moveTo>
                  <a:cubicBezTo>
                    <a:pt x="6" y="401"/>
                    <a:pt x="25" y="0"/>
                    <a:pt x="37" y="1"/>
                  </a:cubicBezTo>
                  <a:cubicBezTo>
                    <a:pt x="49" y="2"/>
                    <a:pt x="68" y="404"/>
                    <a:pt x="74" y="484"/>
                  </a:cubicBezTo>
                </a:path>
              </a:pathLst>
            </a:custGeom>
            <a:noFill/>
            <a:ln w="28575" cmpd="sng">
              <a:solidFill>
                <a:srgbClr val="3366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1754" name="Line 25"/>
            <p:cNvSpPr>
              <a:spLocks noChangeShapeType="1"/>
            </p:cNvSpPr>
            <p:nvPr/>
          </p:nvSpPr>
          <p:spPr bwMode="auto">
            <a:xfrm>
              <a:off x="4441" y="2120"/>
              <a:ext cx="0" cy="5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1755" name="Line 26"/>
            <p:cNvSpPr>
              <a:spLocks noChangeShapeType="1"/>
            </p:cNvSpPr>
            <p:nvPr/>
          </p:nvSpPr>
          <p:spPr bwMode="auto">
            <a:xfrm>
              <a:off x="3817" y="2120"/>
              <a:ext cx="0" cy="5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1756" name="Line 27"/>
            <p:cNvSpPr>
              <a:spLocks noChangeShapeType="1"/>
            </p:cNvSpPr>
            <p:nvPr/>
          </p:nvSpPr>
          <p:spPr bwMode="auto">
            <a:xfrm flipH="1">
              <a:off x="3185" y="2161"/>
              <a:ext cx="442" cy="0"/>
            </a:xfrm>
            <a:prstGeom prst="line">
              <a:avLst/>
            </a:prstGeom>
            <a:noFill/>
            <a:ln w="28575">
              <a:solidFill>
                <a:srgbClr val="3366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1757" name="Line 28"/>
            <p:cNvSpPr>
              <a:spLocks noChangeShapeType="1"/>
            </p:cNvSpPr>
            <p:nvPr/>
          </p:nvSpPr>
          <p:spPr bwMode="auto">
            <a:xfrm flipH="1">
              <a:off x="4014" y="2161"/>
              <a:ext cx="427" cy="0"/>
            </a:xfrm>
            <a:prstGeom prst="line">
              <a:avLst/>
            </a:prstGeom>
            <a:noFill/>
            <a:ln w="28575">
              <a:solidFill>
                <a:srgbClr val="3366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1758" name="Text Box 29"/>
            <p:cNvSpPr txBox="1">
              <a:spLocks noChangeArrowheads="1"/>
            </p:cNvSpPr>
            <p:nvPr/>
          </p:nvSpPr>
          <p:spPr bwMode="auto">
            <a:xfrm>
              <a:off x="4667" y="2066"/>
              <a:ext cx="56" cy="15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9pPr>
            </a:lstStyle>
            <a:p>
              <a:pPr eaLnBrk="1" hangingPunct="1"/>
              <a:r>
                <a:rPr lang="en-US" altLang="zh-TW" sz="1200" i="1"/>
                <a:t>x</a:t>
              </a:r>
            </a:p>
          </p:txBody>
        </p:sp>
        <p:sp>
          <p:nvSpPr>
            <p:cNvPr id="31759" name="Text Box 30"/>
            <p:cNvSpPr txBox="1">
              <a:spLocks noChangeArrowheads="1"/>
            </p:cNvSpPr>
            <p:nvPr/>
          </p:nvSpPr>
          <p:spPr bwMode="auto">
            <a:xfrm>
              <a:off x="3201" y="1207"/>
              <a:ext cx="64" cy="15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9pPr>
            </a:lstStyle>
            <a:p>
              <a:pPr eaLnBrk="1" hangingPunct="1"/>
              <a:r>
                <a:rPr lang="en-US" altLang="zh-TW" sz="1200" i="1" dirty="0"/>
                <a:t>u</a:t>
              </a:r>
            </a:p>
          </p:txBody>
        </p:sp>
        <p:sp>
          <p:nvSpPr>
            <p:cNvPr id="31760" name="Text Box 31"/>
            <p:cNvSpPr txBox="1">
              <a:spLocks noChangeArrowheads="1"/>
            </p:cNvSpPr>
            <p:nvPr/>
          </p:nvSpPr>
          <p:spPr bwMode="auto">
            <a:xfrm>
              <a:off x="3750" y="2225"/>
              <a:ext cx="168" cy="15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9pPr>
            </a:lstStyle>
            <a:p>
              <a:pPr eaLnBrk="1" hangingPunct="1"/>
              <a:r>
                <a:rPr lang="en-US" altLang="zh-TW" sz="1200" i="1">
                  <a:latin typeface="Symbol" pitchFamily="18" charset="2"/>
                </a:rPr>
                <a:t>p</a:t>
              </a:r>
              <a:r>
                <a:rPr lang="en-US" altLang="zh-TW" sz="1200"/>
                <a:t>/2</a:t>
              </a:r>
            </a:p>
          </p:txBody>
        </p:sp>
        <p:sp>
          <p:nvSpPr>
            <p:cNvPr id="31761" name="Text Box 32"/>
            <p:cNvSpPr txBox="1">
              <a:spLocks noChangeArrowheads="1"/>
            </p:cNvSpPr>
            <p:nvPr/>
          </p:nvSpPr>
          <p:spPr bwMode="auto">
            <a:xfrm>
              <a:off x="4407" y="2225"/>
              <a:ext cx="70" cy="15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9pPr>
            </a:lstStyle>
            <a:p>
              <a:pPr eaLnBrk="1" hangingPunct="1"/>
              <a:r>
                <a:rPr lang="en-US" altLang="zh-TW" sz="1200" i="1">
                  <a:latin typeface="Symbol" pitchFamily="18" charset="2"/>
                </a:rPr>
                <a:t>p</a:t>
              </a:r>
              <a:endParaRPr lang="en-US" altLang="zh-TW" sz="1200"/>
            </a:p>
          </p:txBody>
        </p:sp>
        <p:sp>
          <p:nvSpPr>
            <p:cNvPr id="31762" name="Text Box 33"/>
            <p:cNvSpPr txBox="1">
              <a:spLocks noChangeArrowheads="1"/>
            </p:cNvSpPr>
            <p:nvPr/>
          </p:nvSpPr>
          <p:spPr bwMode="auto">
            <a:xfrm>
              <a:off x="3481" y="2449"/>
              <a:ext cx="959" cy="15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9pPr>
            </a:lstStyle>
            <a:p>
              <a:pPr eaLnBrk="1" hangingPunct="1"/>
              <a:r>
                <a:rPr lang="en-US" altLang="zh-TW" sz="1200"/>
                <a:t>(a) At time </a:t>
              </a:r>
              <a:r>
                <a:rPr lang="en-US" altLang="zh-TW" sz="1200" i="1"/>
                <a:t>t</a:t>
              </a:r>
              <a:r>
                <a:rPr lang="en-US" altLang="zh-TW" sz="1200"/>
                <a:t> = </a:t>
              </a:r>
              <a:r>
                <a:rPr lang="en-US" altLang="zh-TW" sz="1200" i="1">
                  <a:latin typeface="Symbol" pitchFamily="18" charset="2"/>
                </a:rPr>
                <a:t>p</a:t>
              </a:r>
              <a:r>
                <a:rPr lang="en-US" altLang="zh-TW" sz="1200"/>
                <a:t>/8.</a:t>
              </a:r>
            </a:p>
          </p:txBody>
        </p:sp>
        <p:sp>
          <p:nvSpPr>
            <p:cNvPr id="31763" name="Line 34"/>
            <p:cNvSpPr>
              <a:spLocks noChangeShapeType="1"/>
            </p:cNvSpPr>
            <p:nvPr/>
          </p:nvSpPr>
          <p:spPr bwMode="auto">
            <a:xfrm flipH="1">
              <a:off x="3690" y="2160"/>
              <a:ext cx="249" cy="0"/>
            </a:xfrm>
            <a:prstGeom prst="line">
              <a:avLst/>
            </a:prstGeom>
            <a:noFill/>
            <a:ln w="28575">
              <a:solidFill>
                <a:srgbClr val="3366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1764" name="Freeform 35"/>
            <p:cNvSpPr>
              <a:spLocks/>
            </p:cNvSpPr>
            <p:nvPr/>
          </p:nvSpPr>
          <p:spPr bwMode="auto">
            <a:xfrm>
              <a:off x="3931" y="1679"/>
              <a:ext cx="74" cy="484"/>
            </a:xfrm>
            <a:custGeom>
              <a:avLst/>
              <a:gdLst>
                <a:gd name="T0" fmla="*/ 0 w 74"/>
                <a:gd name="T1" fmla="*/ 481 h 484"/>
                <a:gd name="T2" fmla="*/ 37 w 74"/>
                <a:gd name="T3" fmla="*/ 1 h 484"/>
                <a:gd name="T4" fmla="*/ 74 w 74"/>
                <a:gd name="T5" fmla="*/ 484 h 484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74" h="484">
                  <a:moveTo>
                    <a:pt x="0" y="481"/>
                  </a:moveTo>
                  <a:cubicBezTo>
                    <a:pt x="6" y="401"/>
                    <a:pt x="25" y="0"/>
                    <a:pt x="37" y="1"/>
                  </a:cubicBezTo>
                  <a:cubicBezTo>
                    <a:pt x="49" y="2"/>
                    <a:pt x="68" y="404"/>
                    <a:pt x="74" y="484"/>
                  </a:cubicBezTo>
                </a:path>
              </a:pathLst>
            </a:custGeom>
            <a:noFill/>
            <a:ln w="28575" cmpd="sng">
              <a:solidFill>
                <a:srgbClr val="3366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1765" name="Line 36"/>
            <p:cNvSpPr>
              <a:spLocks noChangeShapeType="1"/>
            </p:cNvSpPr>
            <p:nvPr/>
          </p:nvSpPr>
          <p:spPr bwMode="auto">
            <a:xfrm flipH="1">
              <a:off x="3379" y="1933"/>
              <a:ext cx="181" cy="0"/>
            </a:xfrm>
            <a:prstGeom prst="line">
              <a:avLst/>
            </a:prstGeom>
            <a:noFill/>
            <a:ln w="28575">
              <a:solidFill>
                <a:srgbClr val="3366FF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1766" name="Line 37"/>
            <p:cNvSpPr>
              <a:spLocks noChangeShapeType="1"/>
            </p:cNvSpPr>
            <p:nvPr/>
          </p:nvSpPr>
          <p:spPr bwMode="auto">
            <a:xfrm>
              <a:off x="4060" y="1933"/>
              <a:ext cx="181" cy="0"/>
            </a:xfrm>
            <a:prstGeom prst="line">
              <a:avLst/>
            </a:prstGeom>
            <a:noFill/>
            <a:ln w="28575">
              <a:solidFill>
                <a:srgbClr val="3366FF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1767" name="Line 38"/>
            <p:cNvSpPr>
              <a:spLocks noChangeShapeType="1"/>
            </p:cNvSpPr>
            <p:nvPr/>
          </p:nvSpPr>
          <p:spPr bwMode="auto">
            <a:xfrm>
              <a:off x="657" y="3670"/>
              <a:ext cx="1632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1768" name="Line 39"/>
            <p:cNvSpPr>
              <a:spLocks noChangeShapeType="1"/>
            </p:cNvSpPr>
            <p:nvPr/>
          </p:nvSpPr>
          <p:spPr bwMode="auto">
            <a:xfrm>
              <a:off x="853" y="2745"/>
              <a:ext cx="0" cy="1121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1769" name="Freeform 40"/>
            <p:cNvSpPr>
              <a:spLocks/>
            </p:cNvSpPr>
            <p:nvPr/>
          </p:nvSpPr>
          <p:spPr bwMode="auto">
            <a:xfrm>
              <a:off x="1173" y="3177"/>
              <a:ext cx="74" cy="484"/>
            </a:xfrm>
            <a:custGeom>
              <a:avLst/>
              <a:gdLst>
                <a:gd name="T0" fmla="*/ 0 w 74"/>
                <a:gd name="T1" fmla="*/ 481 h 484"/>
                <a:gd name="T2" fmla="*/ 37 w 74"/>
                <a:gd name="T3" fmla="*/ 1 h 484"/>
                <a:gd name="T4" fmla="*/ 74 w 74"/>
                <a:gd name="T5" fmla="*/ 484 h 484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74" h="484">
                  <a:moveTo>
                    <a:pt x="0" y="481"/>
                  </a:moveTo>
                  <a:cubicBezTo>
                    <a:pt x="6" y="401"/>
                    <a:pt x="25" y="0"/>
                    <a:pt x="37" y="1"/>
                  </a:cubicBezTo>
                  <a:cubicBezTo>
                    <a:pt x="49" y="2"/>
                    <a:pt x="68" y="404"/>
                    <a:pt x="74" y="484"/>
                  </a:cubicBezTo>
                </a:path>
              </a:pathLst>
            </a:custGeom>
            <a:noFill/>
            <a:ln w="28575" cmpd="sng">
              <a:solidFill>
                <a:srgbClr val="3366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1770" name="Line 41"/>
            <p:cNvSpPr>
              <a:spLocks noChangeShapeType="1"/>
            </p:cNvSpPr>
            <p:nvPr/>
          </p:nvSpPr>
          <p:spPr bwMode="auto">
            <a:xfrm>
              <a:off x="2127" y="3621"/>
              <a:ext cx="0" cy="5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1771" name="Line 42"/>
            <p:cNvSpPr>
              <a:spLocks noChangeShapeType="1"/>
            </p:cNvSpPr>
            <p:nvPr/>
          </p:nvSpPr>
          <p:spPr bwMode="auto">
            <a:xfrm>
              <a:off x="1503" y="3621"/>
              <a:ext cx="0" cy="5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1772" name="Line 43"/>
            <p:cNvSpPr>
              <a:spLocks noChangeShapeType="1"/>
            </p:cNvSpPr>
            <p:nvPr/>
          </p:nvSpPr>
          <p:spPr bwMode="auto">
            <a:xfrm flipH="1">
              <a:off x="871" y="3662"/>
              <a:ext cx="306" cy="0"/>
            </a:xfrm>
            <a:prstGeom prst="line">
              <a:avLst/>
            </a:prstGeom>
            <a:noFill/>
            <a:ln w="28575">
              <a:solidFill>
                <a:srgbClr val="3366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1773" name="Line 44"/>
            <p:cNvSpPr>
              <a:spLocks noChangeShapeType="1"/>
            </p:cNvSpPr>
            <p:nvPr/>
          </p:nvSpPr>
          <p:spPr bwMode="auto">
            <a:xfrm flipH="1">
              <a:off x="1870" y="3662"/>
              <a:ext cx="261" cy="0"/>
            </a:xfrm>
            <a:prstGeom prst="line">
              <a:avLst/>
            </a:prstGeom>
            <a:noFill/>
            <a:ln w="28575">
              <a:solidFill>
                <a:srgbClr val="3366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1774" name="Text Box 45"/>
            <p:cNvSpPr txBox="1">
              <a:spLocks noChangeArrowheads="1"/>
            </p:cNvSpPr>
            <p:nvPr/>
          </p:nvSpPr>
          <p:spPr bwMode="auto">
            <a:xfrm>
              <a:off x="2352" y="3566"/>
              <a:ext cx="56" cy="15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9pPr>
            </a:lstStyle>
            <a:p>
              <a:pPr eaLnBrk="1" hangingPunct="1"/>
              <a:r>
                <a:rPr lang="en-US" altLang="zh-TW" sz="1200" i="1"/>
                <a:t>x</a:t>
              </a:r>
            </a:p>
          </p:txBody>
        </p:sp>
        <p:sp>
          <p:nvSpPr>
            <p:cNvPr id="31775" name="Text Box 46"/>
            <p:cNvSpPr txBox="1">
              <a:spLocks noChangeArrowheads="1"/>
            </p:cNvSpPr>
            <p:nvPr/>
          </p:nvSpPr>
          <p:spPr bwMode="auto">
            <a:xfrm>
              <a:off x="886" y="2709"/>
              <a:ext cx="64" cy="15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9pPr>
            </a:lstStyle>
            <a:p>
              <a:pPr eaLnBrk="1" hangingPunct="1"/>
              <a:r>
                <a:rPr lang="en-US" altLang="zh-TW" sz="1200" i="1" dirty="0"/>
                <a:t>u</a:t>
              </a:r>
            </a:p>
          </p:txBody>
        </p:sp>
        <p:sp>
          <p:nvSpPr>
            <p:cNvPr id="31776" name="Text Box 47"/>
            <p:cNvSpPr txBox="1">
              <a:spLocks noChangeArrowheads="1"/>
            </p:cNvSpPr>
            <p:nvPr/>
          </p:nvSpPr>
          <p:spPr bwMode="auto">
            <a:xfrm>
              <a:off x="1436" y="3726"/>
              <a:ext cx="169" cy="15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9pPr>
            </a:lstStyle>
            <a:p>
              <a:pPr eaLnBrk="1" hangingPunct="1"/>
              <a:r>
                <a:rPr lang="en-US" altLang="zh-TW" sz="1200" i="1">
                  <a:latin typeface="Symbol" pitchFamily="18" charset="2"/>
                </a:rPr>
                <a:t>p</a:t>
              </a:r>
              <a:r>
                <a:rPr lang="en-US" altLang="zh-TW" sz="1200"/>
                <a:t>/2</a:t>
              </a:r>
            </a:p>
          </p:txBody>
        </p:sp>
        <p:sp>
          <p:nvSpPr>
            <p:cNvPr id="31777" name="Text Box 48"/>
            <p:cNvSpPr txBox="1">
              <a:spLocks noChangeArrowheads="1"/>
            </p:cNvSpPr>
            <p:nvPr/>
          </p:nvSpPr>
          <p:spPr bwMode="auto">
            <a:xfrm>
              <a:off x="2094" y="3726"/>
              <a:ext cx="70" cy="15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9pPr>
            </a:lstStyle>
            <a:p>
              <a:pPr eaLnBrk="1" hangingPunct="1"/>
              <a:r>
                <a:rPr lang="en-US" altLang="zh-TW" sz="1200" i="1">
                  <a:latin typeface="Symbol" pitchFamily="18" charset="2"/>
                </a:rPr>
                <a:t>p</a:t>
              </a:r>
              <a:endParaRPr lang="en-US" altLang="zh-TW" sz="1200"/>
            </a:p>
          </p:txBody>
        </p:sp>
        <p:sp>
          <p:nvSpPr>
            <p:cNvPr id="31778" name="Text Box 49"/>
            <p:cNvSpPr txBox="1">
              <a:spLocks noChangeArrowheads="1"/>
            </p:cNvSpPr>
            <p:nvPr/>
          </p:nvSpPr>
          <p:spPr bwMode="auto">
            <a:xfrm>
              <a:off x="1167" y="3950"/>
              <a:ext cx="960" cy="15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9pPr>
            </a:lstStyle>
            <a:p>
              <a:pPr eaLnBrk="1" hangingPunct="1"/>
              <a:r>
                <a:rPr lang="en-US" altLang="zh-TW" sz="1200"/>
                <a:t>(a) At time </a:t>
              </a:r>
              <a:r>
                <a:rPr lang="en-US" altLang="zh-TW" sz="1200" i="1"/>
                <a:t>t</a:t>
              </a:r>
              <a:r>
                <a:rPr lang="en-US" altLang="zh-TW" sz="1200"/>
                <a:t> = </a:t>
              </a:r>
              <a:r>
                <a:rPr lang="en-US" altLang="zh-TW" sz="1200" i="1">
                  <a:latin typeface="Symbol" pitchFamily="18" charset="2"/>
                </a:rPr>
                <a:t>p</a:t>
              </a:r>
              <a:r>
                <a:rPr lang="en-US" altLang="zh-TW" sz="1200"/>
                <a:t>/4.</a:t>
              </a:r>
            </a:p>
          </p:txBody>
        </p:sp>
        <p:sp>
          <p:nvSpPr>
            <p:cNvPr id="31779" name="Line 50"/>
            <p:cNvSpPr>
              <a:spLocks noChangeShapeType="1"/>
            </p:cNvSpPr>
            <p:nvPr/>
          </p:nvSpPr>
          <p:spPr bwMode="auto">
            <a:xfrm flipH="1">
              <a:off x="1247" y="3661"/>
              <a:ext cx="555" cy="0"/>
            </a:xfrm>
            <a:prstGeom prst="line">
              <a:avLst/>
            </a:prstGeom>
            <a:noFill/>
            <a:ln w="28575">
              <a:solidFill>
                <a:srgbClr val="3366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1780" name="Freeform 51"/>
            <p:cNvSpPr>
              <a:spLocks/>
            </p:cNvSpPr>
            <p:nvPr/>
          </p:nvSpPr>
          <p:spPr bwMode="auto">
            <a:xfrm>
              <a:off x="1799" y="3180"/>
              <a:ext cx="74" cy="484"/>
            </a:xfrm>
            <a:custGeom>
              <a:avLst/>
              <a:gdLst>
                <a:gd name="T0" fmla="*/ 0 w 74"/>
                <a:gd name="T1" fmla="*/ 481 h 484"/>
                <a:gd name="T2" fmla="*/ 37 w 74"/>
                <a:gd name="T3" fmla="*/ 1 h 484"/>
                <a:gd name="T4" fmla="*/ 74 w 74"/>
                <a:gd name="T5" fmla="*/ 484 h 484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74" h="484">
                  <a:moveTo>
                    <a:pt x="0" y="481"/>
                  </a:moveTo>
                  <a:cubicBezTo>
                    <a:pt x="6" y="401"/>
                    <a:pt x="25" y="0"/>
                    <a:pt x="37" y="1"/>
                  </a:cubicBezTo>
                  <a:cubicBezTo>
                    <a:pt x="49" y="2"/>
                    <a:pt x="68" y="404"/>
                    <a:pt x="74" y="484"/>
                  </a:cubicBezTo>
                </a:path>
              </a:pathLst>
            </a:custGeom>
            <a:noFill/>
            <a:ln w="28575" cmpd="sng">
              <a:solidFill>
                <a:srgbClr val="3366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1781" name="Line 52"/>
            <p:cNvSpPr>
              <a:spLocks noChangeShapeType="1"/>
            </p:cNvSpPr>
            <p:nvPr/>
          </p:nvSpPr>
          <p:spPr bwMode="auto">
            <a:xfrm flipH="1">
              <a:off x="930" y="3434"/>
              <a:ext cx="181" cy="0"/>
            </a:xfrm>
            <a:prstGeom prst="line">
              <a:avLst/>
            </a:prstGeom>
            <a:noFill/>
            <a:ln w="28575">
              <a:solidFill>
                <a:srgbClr val="3366FF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1782" name="Line 53"/>
            <p:cNvSpPr>
              <a:spLocks noChangeShapeType="1"/>
            </p:cNvSpPr>
            <p:nvPr/>
          </p:nvSpPr>
          <p:spPr bwMode="auto">
            <a:xfrm>
              <a:off x="1928" y="3434"/>
              <a:ext cx="181" cy="0"/>
            </a:xfrm>
            <a:prstGeom prst="line">
              <a:avLst/>
            </a:prstGeom>
            <a:noFill/>
            <a:ln w="28575">
              <a:solidFill>
                <a:srgbClr val="3366FF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1783" name="Line 54"/>
            <p:cNvSpPr>
              <a:spLocks noChangeShapeType="1"/>
            </p:cNvSpPr>
            <p:nvPr/>
          </p:nvSpPr>
          <p:spPr bwMode="auto">
            <a:xfrm>
              <a:off x="2971" y="3666"/>
              <a:ext cx="1632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1784" name="Line 55"/>
            <p:cNvSpPr>
              <a:spLocks noChangeShapeType="1"/>
            </p:cNvSpPr>
            <p:nvPr/>
          </p:nvSpPr>
          <p:spPr bwMode="auto">
            <a:xfrm>
              <a:off x="3167" y="2741"/>
              <a:ext cx="0" cy="1121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1785" name="Freeform 56"/>
            <p:cNvSpPr>
              <a:spLocks/>
            </p:cNvSpPr>
            <p:nvPr/>
          </p:nvSpPr>
          <p:spPr bwMode="auto">
            <a:xfrm>
              <a:off x="3305" y="3173"/>
              <a:ext cx="74" cy="484"/>
            </a:xfrm>
            <a:custGeom>
              <a:avLst/>
              <a:gdLst>
                <a:gd name="T0" fmla="*/ 0 w 74"/>
                <a:gd name="T1" fmla="*/ 481 h 484"/>
                <a:gd name="T2" fmla="*/ 37 w 74"/>
                <a:gd name="T3" fmla="*/ 1 h 484"/>
                <a:gd name="T4" fmla="*/ 74 w 74"/>
                <a:gd name="T5" fmla="*/ 484 h 484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74" h="484">
                  <a:moveTo>
                    <a:pt x="0" y="481"/>
                  </a:moveTo>
                  <a:cubicBezTo>
                    <a:pt x="6" y="401"/>
                    <a:pt x="25" y="0"/>
                    <a:pt x="37" y="1"/>
                  </a:cubicBezTo>
                  <a:cubicBezTo>
                    <a:pt x="49" y="2"/>
                    <a:pt x="68" y="404"/>
                    <a:pt x="74" y="484"/>
                  </a:cubicBezTo>
                </a:path>
              </a:pathLst>
            </a:custGeom>
            <a:noFill/>
            <a:ln w="28575" cmpd="sng">
              <a:solidFill>
                <a:srgbClr val="3366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1786" name="Line 57"/>
            <p:cNvSpPr>
              <a:spLocks noChangeShapeType="1"/>
            </p:cNvSpPr>
            <p:nvPr/>
          </p:nvSpPr>
          <p:spPr bwMode="auto">
            <a:xfrm>
              <a:off x="4441" y="3617"/>
              <a:ext cx="0" cy="5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1787" name="Line 58"/>
            <p:cNvSpPr>
              <a:spLocks noChangeShapeType="1"/>
            </p:cNvSpPr>
            <p:nvPr/>
          </p:nvSpPr>
          <p:spPr bwMode="auto">
            <a:xfrm>
              <a:off x="3817" y="3617"/>
              <a:ext cx="0" cy="5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1788" name="Line 59"/>
            <p:cNvSpPr>
              <a:spLocks noChangeShapeType="1"/>
            </p:cNvSpPr>
            <p:nvPr/>
          </p:nvSpPr>
          <p:spPr bwMode="auto">
            <a:xfrm flipH="1">
              <a:off x="3185" y="3658"/>
              <a:ext cx="125" cy="0"/>
            </a:xfrm>
            <a:prstGeom prst="line">
              <a:avLst/>
            </a:prstGeom>
            <a:noFill/>
            <a:ln w="28575">
              <a:solidFill>
                <a:srgbClr val="3366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1789" name="Line 60"/>
            <p:cNvSpPr>
              <a:spLocks noChangeShapeType="1"/>
            </p:cNvSpPr>
            <p:nvPr/>
          </p:nvSpPr>
          <p:spPr bwMode="auto">
            <a:xfrm flipH="1">
              <a:off x="4329" y="3658"/>
              <a:ext cx="109" cy="0"/>
            </a:xfrm>
            <a:prstGeom prst="line">
              <a:avLst/>
            </a:prstGeom>
            <a:noFill/>
            <a:ln w="28575">
              <a:solidFill>
                <a:srgbClr val="3366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1790" name="Text Box 61"/>
            <p:cNvSpPr txBox="1">
              <a:spLocks noChangeArrowheads="1"/>
            </p:cNvSpPr>
            <p:nvPr/>
          </p:nvSpPr>
          <p:spPr bwMode="auto">
            <a:xfrm>
              <a:off x="4665" y="3562"/>
              <a:ext cx="57" cy="15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9pPr>
            </a:lstStyle>
            <a:p>
              <a:pPr eaLnBrk="1" hangingPunct="1"/>
              <a:r>
                <a:rPr lang="en-US" altLang="zh-TW" sz="1200" i="1"/>
                <a:t>x</a:t>
              </a:r>
            </a:p>
          </p:txBody>
        </p:sp>
        <p:sp>
          <p:nvSpPr>
            <p:cNvPr id="31791" name="Text Box 62"/>
            <p:cNvSpPr txBox="1">
              <a:spLocks noChangeArrowheads="1"/>
            </p:cNvSpPr>
            <p:nvPr/>
          </p:nvSpPr>
          <p:spPr bwMode="auto">
            <a:xfrm>
              <a:off x="3201" y="2705"/>
              <a:ext cx="64" cy="15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9pPr>
            </a:lstStyle>
            <a:p>
              <a:pPr eaLnBrk="1" hangingPunct="1"/>
              <a:r>
                <a:rPr lang="en-US" altLang="zh-TW" sz="1200" i="1" dirty="0"/>
                <a:t>u</a:t>
              </a:r>
            </a:p>
          </p:txBody>
        </p:sp>
        <p:sp>
          <p:nvSpPr>
            <p:cNvPr id="31792" name="Text Box 63"/>
            <p:cNvSpPr txBox="1">
              <a:spLocks noChangeArrowheads="1"/>
            </p:cNvSpPr>
            <p:nvPr/>
          </p:nvSpPr>
          <p:spPr bwMode="auto">
            <a:xfrm>
              <a:off x="3750" y="3722"/>
              <a:ext cx="168" cy="15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9pPr>
            </a:lstStyle>
            <a:p>
              <a:pPr eaLnBrk="1" hangingPunct="1"/>
              <a:r>
                <a:rPr lang="en-US" altLang="zh-TW" sz="1200" i="1">
                  <a:latin typeface="Symbol" pitchFamily="18" charset="2"/>
                </a:rPr>
                <a:t>p</a:t>
              </a:r>
              <a:r>
                <a:rPr lang="en-US" altLang="zh-TW" sz="1200"/>
                <a:t>/2</a:t>
              </a:r>
            </a:p>
          </p:txBody>
        </p:sp>
        <p:sp>
          <p:nvSpPr>
            <p:cNvPr id="31793" name="Text Box 64"/>
            <p:cNvSpPr txBox="1">
              <a:spLocks noChangeArrowheads="1"/>
            </p:cNvSpPr>
            <p:nvPr/>
          </p:nvSpPr>
          <p:spPr bwMode="auto">
            <a:xfrm>
              <a:off x="4408" y="3722"/>
              <a:ext cx="69" cy="15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9pPr>
            </a:lstStyle>
            <a:p>
              <a:pPr eaLnBrk="1" hangingPunct="1"/>
              <a:r>
                <a:rPr lang="en-US" altLang="zh-TW" sz="1200" i="1">
                  <a:latin typeface="Symbol" pitchFamily="18" charset="2"/>
                </a:rPr>
                <a:t>p</a:t>
              </a:r>
              <a:endParaRPr lang="en-US" altLang="zh-TW" sz="1200"/>
            </a:p>
          </p:txBody>
        </p:sp>
        <p:sp>
          <p:nvSpPr>
            <p:cNvPr id="31794" name="Text Box 65"/>
            <p:cNvSpPr txBox="1">
              <a:spLocks noChangeArrowheads="1"/>
            </p:cNvSpPr>
            <p:nvPr/>
          </p:nvSpPr>
          <p:spPr bwMode="auto">
            <a:xfrm>
              <a:off x="3481" y="3946"/>
              <a:ext cx="1023" cy="15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9pPr>
            </a:lstStyle>
            <a:p>
              <a:pPr eaLnBrk="1" hangingPunct="1"/>
              <a:r>
                <a:rPr lang="en-US" altLang="zh-TW" sz="1200"/>
                <a:t>(a) At time </a:t>
              </a:r>
              <a:r>
                <a:rPr lang="en-US" altLang="zh-TW" sz="1200" i="1"/>
                <a:t>t</a:t>
              </a:r>
              <a:r>
                <a:rPr lang="en-US" altLang="zh-TW" sz="1200"/>
                <a:t> = 3</a:t>
              </a:r>
              <a:r>
                <a:rPr lang="en-US" altLang="zh-TW" sz="1200" i="1">
                  <a:latin typeface="Symbol" pitchFamily="18" charset="2"/>
                </a:rPr>
                <a:t>p</a:t>
              </a:r>
              <a:r>
                <a:rPr lang="en-US" altLang="zh-TW" sz="1200"/>
                <a:t>/8.</a:t>
              </a:r>
            </a:p>
          </p:txBody>
        </p:sp>
        <p:sp>
          <p:nvSpPr>
            <p:cNvPr id="31795" name="Line 66"/>
            <p:cNvSpPr>
              <a:spLocks noChangeShapeType="1"/>
            </p:cNvSpPr>
            <p:nvPr/>
          </p:nvSpPr>
          <p:spPr bwMode="auto">
            <a:xfrm flipH="1">
              <a:off x="3379" y="3657"/>
              <a:ext cx="873" cy="0"/>
            </a:xfrm>
            <a:prstGeom prst="line">
              <a:avLst/>
            </a:prstGeom>
            <a:noFill/>
            <a:ln w="28575">
              <a:solidFill>
                <a:srgbClr val="3366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1796" name="Freeform 67"/>
            <p:cNvSpPr>
              <a:spLocks/>
            </p:cNvSpPr>
            <p:nvPr/>
          </p:nvSpPr>
          <p:spPr bwMode="auto">
            <a:xfrm>
              <a:off x="4248" y="3176"/>
              <a:ext cx="74" cy="484"/>
            </a:xfrm>
            <a:custGeom>
              <a:avLst/>
              <a:gdLst>
                <a:gd name="T0" fmla="*/ 0 w 74"/>
                <a:gd name="T1" fmla="*/ 481 h 484"/>
                <a:gd name="T2" fmla="*/ 37 w 74"/>
                <a:gd name="T3" fmla="*/ 1 h 484"/>
                <a:gd name="T4" fmla="*/ 74 w 74"/>
                <a:gd name="T5" fmla="*/ 484 h 484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74" h="484">
                  <a:moveTo>
                    <a:pt x="0" y="481"/>
                  </a:moveTo>
                  <a:cubicBezTo>
                    <a:pt x="6" y="401"/>
                    <a:pt x="25" y="0"/>
                    <a:pt x="37" y="1"/>
                  </a:cubicBezTo>
                  <a:cubicBezTo>
                    <a:pt x="49" y="2"/>
                    <a:pt x="68" y="404"/>
                    <a:pt x="74" y="484"/>
                  </a:cubicBezTo>
                </a:path>
              </a:pathLst>
            </a:custGeom>
            <a:noFill/>
            <a:ln w="28575" cmpd="sng">
              <a:solidFill>
                <a:srgbClr val="3366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1797" name="Line 68"/>
            <p:cNvSpPr>
              <a:spLocks noChangeShapeType="1"/>
            </p:cNvSpPr>
            <p:nvPr/>
          </p:nvSpPr>
          <p:spPr bwMode="auto">
            <a:xfrm flipH="1">
              <a:off x="3062" y="3430"/>
              <a:ext cx="181" cy="0"/>
            </a:xfrm>
            <a:prstGeom prst="line">
              <a:avLst/>
            </a:prstGeom>
            <a:noFill/>
            <a:ln w="28575">
              <a:solidFill>
                <a:srgbClr val="3366FF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1798" name="Line 69"/>
            <p:cNvSpPr>
              <a:spLocks noChangeShapeType="1"/>
            </p:cNvSpPr>
            <p:nvPr/>
          </p:nvSpPr>
          <p:spPr bwMode="auto">
            <a:xfrm>
              <a:off x="4377" y="3430"/>
              <a:ext cx="181" cy="0"/>
            </a:xfrm>
            <a:prstGeom prst="line">
              <a:avLst/>
            </a:prstGeom>
            <a:noFill/>
            <a:ln w="28575">
              <a:solidFill>
                <a:srgbClr val="3366FF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</p:grpSp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40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867325369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TW" dirty="0"/>
              <a:t>Problem B Solution (1/2)</a:t>
            </a:r>
            <a:endParaRPr lang="zh-TW" altLang="en-US" dirty="0"/>
          </a:p>
        </p:txBody>
      </p:sp>
      <p:sp>
        <p:nvSpPr>
          <p:cNvPr id="32772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altLang="zh-TW" dirty="0"/>
              <a:t>Solution for Problem B is similar to that for A, except that</a:t>
            </a:r>
            <a:br>
              <a:rPr lang="en-US" altLang="zh-TW" dirty="0"/>
            </a:br>
            <a:br>
              <a:rPr lang="en-US" altLang="zh-TW" dirty="0"/>
            </a:br>
            <a:br>
              <a:rPr lang="en-US" altLang="zh-TW" dirty="0"/>
            </a:br>
            <a:r>
              <a:rPr lang="en-US" altLang="zh-TW" dirty="0"/>
              <a:t>A non-trivial solution is</a:t>
            </a:r>
            <a:br>
              <a:rPr lang="en-US" altLang="zh-TW" dirty="0"/>
            </a:br>
            <a:br>
              <a:rPr lang="en-US" altLang="zh-TW" dirty="0"/>
            </a:br>
            <a:br>
              <a:rPr lang="en-US" altLang="zh-TW" sz="800" dirty="0"/>
            </a:br>
            <a:r>
              <a:rPr lang="en-US" altLang="zh-TW" dirty="0"/>
              <a:t>Hence,</a:t>
            </a:r>
          </a:p>
        </p:txBody>
      </p:sp>
      <p:graphicFrame>
        <p:nvGraphicFramePr>
          <p:cNvPr id="32773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20338793"/>
              </p:ext>
            </p:extLst>
          </p:nvPr>
        </p:nvGraphicFramePr>
        <p:xfrm>
          <a:off x="2339752" y="1988369"/>
          <a:ext cx="3646488" cy="755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064" name="方程式" r:id="rId3" imgW="2019300" imgH="419100" progId="Equation.3">
                  <p:embed/>
                </p:oleObj>
              </mc:Choice>
              <mc:Fallback>
                <p:oleObj name="方程式" r:id="rId3" imgW="2019300" imgH="4191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39752" y="1988369"/>
                        <a:ext cx="3646488" cy="7556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774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67648426"/>
              </p:ext>
            </p:extLst>
          </p:nvPr>
        </p:nvGraphicFramePr>
        <p:xfrm>
          <a:off x="2539280" y="3212976"/>
          <a:ext cx="3544888" cy="708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065" name="方程式" r:id="rId5" imgW="1968500" imgH="393700" progId="Equation.3">
                  <p:embed/>
                </p:oleObj>
              </mc:Choice>
              <mc:Fallback>
                <p:oleObj name="方程式" r:id="rId5" imgW="1968500" imgH="3937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39280" y="3212976"/>
                        <a:ext cx="3544888" cy="7080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775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68945912"/>
              </p:ext>
            </p:extLst>
          </p:nvPr>
        </p:nvGraphicFramePr>
        <p:xfrm>
          <a:off x="2035175" y="4149725"/>
          <a:ext cx="5308600" cy="777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066" name="方程式" r:id="rId7" imgW="2946240" imgH="431640" progId="Equation.3">
                  <p:embed/>
                </p:oleObj>
              </mc:Choice>
              <mc:Fallback>
                <p:oleObj name="方程式" r:id="rId7" imgW="2946240" imgH="4316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35175" y="4149725"/>
                        <a:ext cx="5308600" cy="7778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41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809899693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TW" dirty="0"/>
              <a:t>Problem B Solution (2/2)</a:t>
            </a:r>
            <a:endParaRPr lang="zh-TW" altLang="en-US" dirty="0"/>
          </a:p>
        </p:txBody>
      </p:sp>
      <p:sp>
        <p:nvSpPr>
          <p:cNvPr id="33796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altLang="zh-TW" dirty="0"/>
              <a:t>Again, the coefficients </a:t>
            </a:r>
            <a:r>
              <a:rPr lang="en-US" altLang="zh-TW" dirty="0">
                <a:latin typeface="Times New Roman" pitchFamily="18" charset="0"/>
                <a:sym typeface="Symbol" pitchFamily="18" charset="2"/>
              </a:rPr>
              <a:t>{</a:t>
            </a:r>
            <a:r>
              <a:rPr lang="en-US" altLang="zh-TW" i="1" dirty="0" err="1">
                <a:latin typeface="Times New Roman" pitchFamily="18" charset="0"/>
                <a:sym typeface="Symbol" pitchFamily="18" charset="2"/>
              </a:rPr>
              <a:t>B</a:t>
            </a:r>
            <a:r>
              <a:rPr lang="en-US" altLang="zh-TW" i="1" baseline="-25000" dirty="0" err="1">
                <a:latin typeface="Times New Roman" pitchFamily="18" charset="0"/>
                <a:sym typeface="Symbol" pitchFamily="18" charset="2"/>
              </a:rPr>
              <a:t>n</a:t>
            </a:r>
            <a:r>
              <a:rPr lang="en-US" altLang="zh-TW" dirty="0">
                <a:latin typeface="Times New Roman" pitchFamily="18" charset="0"/>
                <a:sym typeface="Symbol" pitchFamily="18" charset="2"/>
              </a:rPr>
              <a:t>}</a:t>
            </a:r>
            <a:r>
              <a:rPr lang="en-US" altLang="zh-TW" dirty="0"/>
              <a:t> that satisfies the </a:t>
            </a:r>
            <a:r>
              <a:rPr lang="en-US" altLang="zh-TW" dirty="0">
                <a:sym typeface="Symbol" pitchFamily="18" charset="2"/>
              </a:rPr>
              <a:t>non-homogeneous boundary condition</a:t>
            </a:r>
            <a:br>
              <a:rPr lang="en-US" altLang="zh-TW" dirty="0">
                <a:sym typeface="Symbol" pitchFamily="18" charset="2"/>
              </a:rPr>
            </a:br>
            <a:br>
              <a:rPr lang="en-US" altLang="zh-TW" dirty="0">
                <a:sym typeface="Symbol" pitchFamily="18" charset="2"/>
              </a:rPr>
            </a:br>
            <a:br>
              <a:rPr lang="en-US" altLang="zh-TW" dirty="0">
                <a:sym typeface="Symbol" pitchFamily="18" charset="2"/>
              </a:rPr>
            </a:br>
            <a:br>
              <a:rPr lang="en-US" altLang="zh-TW" sz="800" dirty="0">
                <a:sym typeface="Symbol" pitchFamily="18" charset="2"/>
              </a:rPr>
            </a:br>
            <a:r>
              <a:rPr lang="en-US" altLang="zh-TW" dirty="0">
                <a:sym typeface="Symbol" pitchFamily="18" charset="2"/>
              </a:rPr>
              <a:t>would be the Fourier sine coefficient </a:t>
            </a:r>
            <a:r>
              <a:rPr lang="en-US" altLang="zh-TW" i="1" dirty="0" err="1">
                <a:latin typeface="Times New Roman" pitchFamily="18" charset="0"/>
                <a:sym typeface="Symbol" pitchFamily="18" charset="2"/>
              </a:rPr>
              <a:t>b</a:t>
            </a:r>
            <a:r>
              <a:rPr lang="en-US" altLang="zh-TW" i="1" baseline="-25000" dirty="0" err="1">
                <a:latin typeface="Times New Roman" pitchFamily="18" charset="0"/>
                <a:sym typeface="Symbol" pitchFamily="18" charset="2"/>
              </a:rPr>
              <a:t>n</a:t>
            </a:r>
            <a:r>
              <a:rPr lang="en-US" altLang="zh-TW" dirty="0">
                <a:sym typeface="Symbol" pitchFamily="18" charset="2"/>
              </a:rPr>
              <a:t> of </a:t>
            </a:r>
            <a:r>
              <a:rPr lang="en-US" altLang="zh-TW" i="1" dirty="0">
                <a:latin typeface="Times New Roman" pitchFamily="18" charset="0"/>
                <a:sym typeface="Symbol" pitchFamily="18" charset="2"/>
              </a:rPr>
              <a:t>g</a:t>
            </a:r>
            <a:r>
              <a:rPr lang="en-US" altLang="zh-TW" dirty="0">
                <a:latin typeface="Times New Roman" pitchFamily="18" charset="0"/>
                <a:sym typeface="Symbol" pitchFamily="18" charset="2"/>
              </a:rPr>
              <a:t>(</a:t>
            </a:r>
            <a:r>
              <a:rPr lang="en-US" altLang="zh-TW" i="1" dirty="0">
                <a:latin typeface="Times New Roman" pitchFamily="18" charset="0"/>
                <a:sym typeface="Symbol" pitchFamily="18" charset="2"/>
              </a:rPr>
              <a:t>x</a:t>
            </a:r>
            <a:r>
              <a:rPr lang="en-US" altLang="zh-TW" dirty="0">
                <a:latin typeface="Times New Roman" pitchFamily="18" charset="0"/>
                <a:sym typeface="Symbol" pitchFamily="18" charset="2"/>
              </a:rPr>
              <a:t>)</a:t>
            </a:r>
            <a:r>
              <a:rPr lang="en-US" altLang="zh-TW" dirty="0">
                <a:sym typeface="Symbol" pitchFamily="18" charset="2"/>
              </a:rPr>
              <a:t> on</a:t>
            </a:r>
            <a:br>
              <a:rPr lang="en-US" altLang="zh-TW" dirty="0">
                <a:sym typeface="Symbol" pitchFamily="18" charset="2"/>
              </a:rPr>
            </a:br>
            <a:r>
              <a:rPr lang="en-US" altLang="zh-TW" dirty="0">
                <a:latin typeface="Times New Roman" pitchFamily="18" charset="0"/>
                <a:sym typeface="Symbol" pitchFamily="18" charset="2"/>
              </a:rPr>
              <a:t>[0, </a:t>
            </a:r>
            <a:r>
              <a:rPr lang="en-US" altLang="zh-TW" i="1" dirty="0">
                <a:latin typeface="Times New Roman" pitchFamily="18" charset="0"/>
                <a:sym typeface="Symbol" pitchFamily="18" charset="2"/>
              </a:rPr>
              <a:t>L</a:t>
            </a:r>
            <a:r>
              <a:rPr lang="en-US" altLang="zh-TW" dirty="0">
                <a:latin typeface="Times New Roman" pitchFamily="18" charset="0"/>
                <a:sym typeface="Symbol" pitchFamily="18" charset="2"/>
              </a:rPr>
              <a:t>]</a:t>
            </a:r>
            <a:r>
              <a:rPr lang="en-US" altLang="zh-TW" dirty="0">
                <a:sym typeface="Symbol" pitchFamily="18" charset="2"/>
              </a:rPr>
              <a:t> divided by </a:t>
            </a:r>
            <a:r>
              <a:rPr lang="en-US" altLang="zh-TW" i="1" dirty="0" err="1">
                <a:latin typeface="Times New Roman" pitchFamily="18" charset="0"/>
                <a:sym typeface="Symbol" pitchFamily="18" charset="2"/>
              </a:rPr>
              <a:t>n</a:t>
            </a:r>
            <a:r>
              <a:rPr lang="en-US" altLang="zh-TW" i="1" dirty="0" err="1">
                <a:latin typeface="Symbol" pitchFamily="18" charset="2"/>
                <a:sym typeface="Symbol" pitchFamily="18" charset="2"/>
              </a:rPr>
              <a:t>p</a:t>
            </a:r>
            <a:r>
              <a:rPr lang="en-US" altLang="zh-TW" i="1" dirty="0" err="1">
                <a:latin typeface="Times New Roman" pitchFamily="18" charset="0"/>
                <a:sym typeface="Symbol" pitchFamily="18" charset="2"/>
              </a:rPr>
              <a:t>a</a:t>
            </a:r>
            <a:r>
              <a:rPr lang="en-US" altLang="zh-TW" dirty="0">
                <a:latin typeface="Times New Roman" pitchFamily="18" charset="0"/>
                <a:sym typeface="Symbol" pitchFamily="18" charset="2"/>
              </a:rPr>
              <a:t>/</a:t>
            </a:r>
            <a:r>
              <a:rPr lang="en-US" altLang="zh-TW" i="1" dirty="0">
                <a:latin typeface="Times New Roman" pitchFamily="18" charset="0"/>
                <a:sym typeface="Symbol" pitchFamily="18" charset="2"/>
              </a:rPr>
              <a:t>L</a:t>
            </a:r>
            <a:r>
              <a:rPr lang="en-US" altLang="zh-TW" dirty="0">
                <a:sym typeface="Symbol" pitchFamily="18" charset="2"/>
              </a:rPr>
              <a:t>:</a:t>
            </a:r>
            <a:br>
              <a:rPr lang="en-US" altLang="zh-TW" dirty="0">
                <a:sym typeface="Symbol" pitchFamily="18" charset="2"/>
              </a:rPr>
            </a:br>
            <a:br>
              <a:rPr lang="en-US" altLang="zh-TW" dirty="0">
                <a:sym typeface="Symbol" pitchFamily="18" charset="2"/>
              </a:rPr>
            </a:br>
            <a:br>
              <a:rPr lang="en-US" altLang="zh-TW" dirty="0">
                <a:sym typeface="Symbol" pitchFamily="18" charset="2"/>
              </a:rPr>
            </a:br>
            <a:r>
              <a:rPr lang="en-US" altLang="zh-TW" dirty="0">
                <a:sym typeface="Symbol" pitchFamily="18" charset="2"/>
              </a:rPr>
              <a:t>Hence, we choose</a:t>
            </a:r>
          </a:p>
        </p:txBody>
      </p:sp>
      <p:graphicFrame>
        <p:nvGraphicFramePr>
          <p:cNvPr id="3379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36288765"/>
              </p:ext>
            </p:extLst>
          </p:nvPr>
        </p:nvGraphicFramePr>
        <p:xfrm>
          <a:off x="2268538" y="2181275"/>
          <a:ext cx="5099050" cy="777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5091" name="方程式" r:id="rId3" imgW="2831760" imgH="431640" progId="Equation.3">
                  <p:embed/>
                </p:oleObj>
              </mc:Choice>
              <mc:Fallback>
                <p:oleObj name="方程式" r:id="rId3" imgW="2831760" imgH="4316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68538" y="2181275"/>
                        <a:ext cx="5099050" cy="7778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79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67675395"/>
              </p:ext>
            </p:extLst>
          </p:nvPr>
        </p:nvGraphicFramePr>
        <p:xfrm>
          <a:off x="2770188" y="3799508"/>
          <a:ext cx="3817937" cy="7096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5092" name="方程式" r:id="rId5" imgW="2120900" imgH="393700" progId="Equation.3">
                  <p:embed/>
                </p:oleObj>
              </mc:Choice>
              <mc:Fallback>
                <p:oleObj name="方程式" r:id="rId5" imgW="2120900" imgH="3937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70188" y="3799508"/>
                        <a:ext cx="3817937" cy="7096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79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95634638"/>
              </p:ext>
            </p:extLst>
          </p:nvPr>
        </p:nvGraphicFramePr>
        <p:xfrm>
          <a:off x="3092450" y="4879627"/>
          <a:ext cx="3063875" cy="709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5093" name="方程式" r:id="rId7" imgW="1701800" imgH="393700" progId="Equation.3">
                  <p:embed/>
                </p:oleObj>
              </mc:Choice>
              <mc:Fallback>
                <p:oleObj name="方程式" r:id="rId7" imgW="1701800" imgH="3937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92450" y="4879627"/>
                        <a:ext cx="3063875" cy="7096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42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514241513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Total Solution to the Wave Equation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TW" dirty="0"/>
              <a:t>The complete solution is the summation of Problem A and Problem B:</a:t>
            </a:r>
            <a:br>
              <a:rPr lang="en-US" altLang="zh-TW" dirty="0"/>
            </a:br>
            <a:br>
              <a:rPr lang="en-US" altLang="zh-TW" dirty="0"/>
            </a:br>
            <a:br>
              <a:rPr lang="en-US" altLang="zh-TW" dirty="0"/>
            </a:br>
            <a:br>
              <a:rPr lang="en-US" altLang="zh-TW" dirty="0"/>
            </a:br>
            <a:r>
              <a:rPr lang="en-US" altLang="zh-TW" dirty="0"/>
              <a:t>where</a:t>
            </a: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43</a:t>
            </a:fld>
            <a:endParaRPr lang="zh-TW" altLang="en-US" dirty="0"/>
          </a:p>
        </p:txBody>
      </p:sp>
      <p:graphicFrame>
        <p:nvGraphicFramePr>
          <p:cNvPr id="5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45770262"/>
              </p:ext>
            </p:extLst>
          </p:nvPr>
        </p:nvGraphicFramePr>
        <p:xfrm>
          <a:off x="1907704" y="2363788"/>
          <a:ext cx="5307013" cy="777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0520" name="方程式" r:id="rId3" imgW="2946240" imgH="431640" progId="Equation.3">
                  <p:embed/>
                </p:oleObj>
              </mc:Choice>
              <mc:Fallback>
                <p:oleObj name="方程式" r:id="rId3" imgW="2946240" imgH="431640" progId="Equation.3">
                  <p:embed/>
                  <p:pic>
                    <p:nvPicPr>
                      <p:cNvPr id="28679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07704" y="2363788"/>
                        <a:ext cx="5307013" cy="7778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25879763"/>
              </p:ext>
            </p:extLst>
          </p:nvPr>
        </p:nvGraphicFramePr>
        <p:xfrm>
          <a:off x="3059832" y="4365104"/>
          <a:ext cx="3063875" cy="709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0521" name="方程式" r:id="rId5" imgW="1701800" imgH="393700" progId="Equation.3">
                  <p:embed/>
                </p:oleObj>
              </mc:Choice>
              <mc:Fallback>
                <p:oleObj name="方程式" r:id="rId5" imgW="1701800" imgH="393700" progId="Equation.3">
                  <p:embed/>
                  <p:pic>
                    <p:nvPicPr>
                      <p:cNvPr id="33799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59832" y="4365104"/>
                        <a:ext cx="3063875" cy="7096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9370408"/>
              </p:ext>
            </p:extLst>
          </p:nvPr>
        </p:nvGraphicFramePr>
        <p:xfrm>
          <a:off x="3048000" y="3511550"/>
          <a:ext cx="2905125" cy="709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0522" name="方程式" r:id="rId7" imgW="1612800" imgH="393480" progId="Equation.3">
                  <p:embed/>
                </p:oleObj>
              </mc:Choice>
              <mc:Fallback>
                <p:oleObj name="方程式" r:id="rId7" imgW="1612800" imgH="393480" progId="Equation.3">
                  <p:embed/>
                  <p:pic>
                    <p:nvPicPr>
                      <p:cNvPr id="29701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48000" y="3511550"/>
                        <a:ext cx="2905125" cy="7096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944463362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TW"/>
              <a:t>Steady-State Temperature</a:t>
            </a:r>
          </a:p>
        </p:txBody>
      </p:sp>
      <p:sp>
        <p:nvSpPr>
          <p:cNvPr id="38916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altLang="zh-TW" dirty="0"/>
              <a:t>The steady-state temperature of a plate can be described by a function </a:t>
            </a:r>
            <a:r>
              <a:rPr lang="en-US" altLang="zh-TW" i="1" dirty="0">
                <a:latin typeface="Times New Roman" pitchFamily="18" charset="0"/>
              </a:rPr>
              <a:t>u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, </a:t>
            </a:r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dirty="0">
                <a:latin typeface="Times New Roman" pitchFamily="18" charset="0"/>
              </a:rPr>
              <a:t>)</a:t>
            </a:r>
            <a:r>
              <a:rPr lang="en-US" altLang="zh-TW" dirty="0"/>
              <a:t>, i.e., </a:t>
            </a:r>
            <a:r>
              <a:rPr lang="en-US" altLang="zh-TW" i="1" dirty="0" err="1">
                <a:latin typeface="Times New Roman" pitchFamily="18" charset="0"/>
              </a:rPr>
              <a:t>u</a:t>
            </a:r>
            <a:r>
              <a:rPr lang="en-US" altLang="zh-TW" i="1" baseline="-25000" dirty="0" err="1">
                <a:latin typeface="Times New Roman" pitchFamily="18" charset="0"/>
              </a:rPr>
              <a:t>t</a:t>
            </a:r>
            <a:r>
              <a:rPr lang="en-US" altLang="zh-TW" dirty="0">
                <a:latin typeface="Times New Roman" pitchFamily="18" charset="0"/>
              </a:rPr>
              <a:t> = 0</a:t>
            </a:r>
            <a:r>
              <a:rPr lang="en-US" altLang="zh-TW" dirty="0"/>
              <a:t>. Thus, we have the 2-D Laplace equation:</a:t>
            </a:r>
            <a:br>
              <a:rPr lang="en-US" altLang="zh-TW" dirty="0"/>
            </a:br>
            <a:br>
              <a:rPr lang="en-US" altLang="zh-TW" dirty="0"/>
            </a:br>
            <a:br>
              <a:rPr lang="en-US" altLang="zh-TW" dirty="0"/>
            </a:br>
            <a:endParaRPr lang="en-US" altLang="zh-TW" dirty="0"/>
          </a:p>
          <a:p>
            <a:pPr eaLnBrk="1" hangingPunct="1"/>
            <a:r>
              <a:rPr lang="en-US" altLang="zh-TW" dirty="0"/>
              <a:t>A boundary value problem of the Laplace equation can be formulated as follows (i.e. the </a:t>
            </a:r>
            <a:r>
              <a:rPr lang="en-US" altLang="zh-TW" dirty="0" err="1"/>
              <a:t>Dirichlet</a:t>
            </a:r>
            <a:r>
              <a:rPr lang="en-US" altLang="zh-TW" dirty="0"/>
              <a:t> problem):</a:t>
            </a:r>
          </a:p>
        </p:txBody>
      </p:sp>
      <p:graphicFrame>
        <p:nvGraphicFramePr>
          <p:cNvPr id="3891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9643861"/>
              </p:ext>
            </p:extLst>
          </p:nvPr>
        </p:nvGraphicFramePr>
        <p:xfrm>
          <a:off x="3131840" y="2636912"/>
          <a:ext cx="2379662" cy="7985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9070" name="方程式" r:id="rId3" imgW="1320227" imgH="444307" progId="Equation.3">
                  <p:embed/>
                </p:oleObj>
              </mc:Choice>
              <mc:Fallback>
                <p:oleObj name="方程式" r:id="rId3" imgW="1320227" imgH="444307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31840" y="2636912"/>
                        <a:ext cx="2379662" cy="7985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8918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75867380"/>
              </p:ext>
            </p:extLst>
          </p:nvPr>
        </p:nvGraphicFramePr>
        <p:xfrm>
          <a:off x="1319213" y="4547394"/>
          <a:ext cx="4621212" cy="1185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9071" name="方程式" r:id="rId5" imgW="2565400" imgH="660400" progId="Equation.3">
                  <p:embed/>
                </p:oleObj>
              </mc:Choice>
              <mc:Fallback>
                <p:oleObj name="方程式" r:id="rId5" imgW="2565400" imgH="6604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19213" y="4547394"/>
                        <a:ext cx="4621212" cy="11858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38919" name="Group 16"/>
          <p:cNvGrpSpPr>
            <a:grpSpLocks/>
          </p:cNvGrpSpPr>
          <p:nvPr/>
        </p:nvGrpSpPr>
        <p:grpSpPr bwMode="auto">
          <a:xfrm>
            <a:off x="6300192" y="4616350"/>
            <a:ext cx="1909762" cy="1404938"/>
            <a:chOff x="3984" y="2874"/>
            <a:chExt cx="1578" cy="1160"/>
          </a:xfrm>
        </p:grpSpPr>
        <p:sp>
          <p:nvSpPr>
            <p:cNvPr id="38920" name="Line 9"/>
            <p:cNvSpPr>
              <a:spLocks noChangeShapeType="1"/>
            </p:cNvSpPr>
            <p:nvPr/>
          </p:nvSpPr>
          <p:spPr bwMode="auto">
            <a:xfrm>
              <a:off x="4075" y="2965"/>
              <a:ext cx="0" cy="99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921" name="Line 10"/>
            <p:cNvSpPr>
              <a:spLocks noChangeShapeType="1"/>
            </p:cNvSpPr>
            <p:nvPr/>
          </p:nvSpPr>
          <p:spPr bwMode="auto">
            <a:xfrm>
              <a:off x="3984" y="3873"/>
              <a:ext cx="1361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922" name="Text Box 11"/>
            <p:cNvSpPr txBox="1">
              <a:spLocks noChangeArrowheads="1"/>
            </p:cNvSpPr>
            <p:nvPr/>
          </p:nvSpPr>
          <p:spPr bwMode="auto">
            <a:xfrm>
              <a:off x="4092" y="2874"/>
              <a:ext cx="217" cy="25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9pPr>
            </a:lstStyle>
            <a:p>
              <a:pPr eaLnBrk="1" hangingPunct="1"/>
              <a:r>
                <a:rPr lang="en-US" altLang="zh-TW" sz="1400" i="1" dirty="0"/>
                <a:t>y</a:t>
              </a:r>
            </a:p>
          </p:txBody>
        </p:sp>
        <p:sp>
          <p:nvSpPr>
            <p:cNvPr id="38923" name="Text Box 12"/>
            <p:cNvSpPr txBox="1">
              <a:spLocks noChangeArrowheads="1"/>
            </p:cNvSpPr>
            <p:nvPr/>
          </p:nvSpPr>
          <p:spPr bwMode="auto">
            <a:xfrm>
              <a:off x="5344" y="3783"/>
              <a:ext cx="218" cy="25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9pPr>
            </a:lstStyle>
            <a:p>
              <a:pPr eaLnBrk="1" hangingPunct="1"/>
              <a:r>
                <a:rPr lang="en-US" altLang="zh-TW" sz="1400" i="1"/>
                <a:t>x</a:t>
              </a:r>
            </a:p>
          </p:txBody>
        </p:sp>
        <p:sp>
          <p:nvSpPr>
            <p:cNvPr id="38924" name="Freeform 13"/>
            <p:cNvSpPr>
              <a:spLocks/>
            </p:cNvSpPr>
            <p:nvPr/>
          </p:nvSpPr>
          <p:spPr bwMode="auto">
            <a:xfrm>
              <a:off x="4302" y="3012"/>
              <a:ext cx="808" cy="785"/>
            </a:xfrm>
            <a:custGeom>
              <a:avLst/>
              <a:gdLst>
                <a:gd name="T0" fmla="*/ 186 w 808"/>
                <a:gd name="T1" fmla="*/ 24 h 785"/>
                <a:gd name="T2" fmla="*/ 348 w 808"/>
                <a:gd name="T3" fmla="*/ 11 h 785"/>
                <a:gd name="T4" fmla="*/ 629 w 808"/>
                <a:gd name="T5" fmla="*/ 105 h 785"/>
                <a:gd name="T6" fmla="*/ 789 w 808"/>
                <a:gd name="T7" fmla="*/ 317 h 785"/>
                <a:gd name="T8" fmla="*/ 741 w 808"/>
                <a:gd name="T9" fmla="*/ 518 h 785"/>
                <a:gd name="T10" fmla="*/ 519 w 808"/>
                <a:gd name="T11" fmla="*/ 662 h 785"/>
                <a:gd name="T12" fmla="*/ 258 w 808"/>
                <a:gd name="T13" fmla="*/ 761 h 785"/>
                <a:gd name="T14" fmla="*/ 51 w 808"/>
                <a:gd name="T15" fmla="*/ 773 h 785"/>
                <a:gd name="T16" fmla="*/ 1 w 808"/>
                <a:gd name="T17" fmla="*/ 689 h 785"/>
                <a:gd name="T18" fmla="*/ 55 w 808"/>
                <a:gd name="T19" fmla="*/ 542 h 785"/>
                <a:gd name="T20" fmla="*/ 112 w 808"/>
                <a:gd name="T21" fmla="*/ 362 h 785"/>
                <a:gd name="T22" fmla="*/ 81 w 808"/>
                <a:gd name="T23" fmla="*/ 218 h 785"/>
                <a:gd name="T24" fmla="*/ 54 w 808"/>
                <a:gd name="T25" fmla="*/ 125 h 785"/>
                <a:gd name="T26" fmla="*/ 84 w 808"/>
                <a:gd name="T27" fmla="*/ 71 h 785"/>
                <a:gd name="T28" fmla="*/ 186 w 808"/>
                <a:gd name="T29" fmla="*/ 24 h 785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808" h="785">
                  <a:moveTo>
                    <a:pt x="186" y="24"/>
                  </a:moveTo>
                  <a:cubicBezTo>
                    <a:pt x="279" y="0"/>
                    <a:pt x="309" y="11"/>
                    <a:pt x="348" y="11"/>
                  </a:cubicBezTo>
                  <a:cubicBezTo>
                    <a:pt x="387" y="11"/>
                    <a:pt x="556" y="54"/>
                    <a:pt x="629" y="105"/>
                  </a:cubicBezTo>
                  <a:cubicBezTo>
                    <a:pt x="702" y="156"/>
                    <a:pt x="770" y="248"/>
                    <a:pt x="789" y="317"/>
                  </a:cubicBezTo>
                  <a:cubicBezTo>
                    <a:pt x="808" y="386"/>
                    <a:pt x="786" y="461"/>
                    <a:pt x="741" y="518"/>
                  </a:cubicBezTo>
                  <a:cubicBezTo>
                    <a:pt x="696" y="575"/>
                    <a:pt x="599" y="622"/>
                    <a:pt x="519" y="662"/>
                  </a:cubicBezTo>
                  <a:cubicBezTo>
                    <a:pt x="439" y="702"/>
                    <a:pt x="336" y="743"/>
                    <a:pt x="258" y="761"/>
                  </a:cubicBezTo>
                  <a:cubicBezTo>
                    <a:pt x="180" y="779"/>
                    <a:pt x="94" y="785"/>
                    <a:pt x="51" y="773"/>
                  </a:cubicBezTo>
                  <a:cubicBezTo>
                    <a:pt x="8" y="761"/>
                    <a:pt x="0" y="727"/>
                    <a:pt x="1" y="689"/>
                  </a:cubicBezTo>
                  <a:cubicBezTo>
                    <a:pt x="2" y="651"/>
                    <a:pt x="36" y="597"/>
                    <a:pt x="55" y="542"/>
                  </a:cubicBezTo>
                  <a:cubicBezTo>
                    <a:pt x="91" y="482"/>
                    <a:pt x="107" y="421"/>
                    <a:pt x="112" y="362"/>
                  </a:cubicBezTo>
                  <a:cubicBezTo>
                    <a:pt x="116" y="308"/>
                    <a:pt x="105" y="272"/>
                    <a:pt x="81" y="218"/>
                  </a:cubicBezTo>
                  <a:cubicBezTo>
                    <a:pt x="57" y="164"/>
                    <a:pt x="45" y="164"/>
                    <a:pt x="54" y="125"/>
                  </a:cubicBezTo>
                  <a:cubicBezTo>
                    <a:pt x="63" y="86"/>
                    <a:pt x="61" y="88"/>
                    <a:pt x="84" y="71"/>
                  </a:cubicBezTo>
                  <a:cubicBezTo>
                    <a:pt x="106" y="54"/>
                    <a:pt x="93" y="48"/>
                    <a:pt x="186" y="24"/>
                  </a:cubicBezTo>
                  <a:close/>
                </a:path>
              </a:pathLst>
            </a:custGeom>
            <a:solidFill>
              <a:srgbClr val="CCFFFF"/>
            </a:solidFill>
            <a:ln w="19050" cmpd="sng">
              <a:solidFill>
                <a:srgbClr val="0000FF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925" name="Text Box 14"/>
            <p:cNvSpPr txBox="1">
              <a:spLocks noChangeArrowheads="1"/>
            </p:cNvSpPr>
            <p:nvPr/>
          </p:nvSpPr>
          <p:spPr bwMode="auto">
            <a:xfrm>
              <a:off x="4618" y="3288"/>
              <a:ext cx="229" cy="22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9pPr>
            </a:lstStyle>
            <a:p>
              <a:pPr eaLnBrk="1" hangingPunct="1"/>
              <a:r>
                <a:rPr lang="en-US" altLang="zh-TW" sz="1200" i="1"/>
                <a:t>R</a:t>
              </a:r>
            </a:p>
          </p:txBody>
        </p:sp>
        <p:sp>
          <p:nvSpPr>
            <p:cNvPr id="38926" name="Text Box 15"/>
            <p:cNvSpPr txBox="1">
              <a:spLocks noChangeArrowheads="1"/>
            </p:cNvSpPr>
            <p:nvPr/>
          </p:nvSpPr>
          <p:spPr bwMode="auto">
            <a:xfrm>
              <a:off x="4982" y="3554"/>
              <a:ext cx="113" cy="17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18000" tIns="10800" rIns="18000" bIns="10800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9pPr>
            </a:lstStyle>
            <a:p>
              <a:pPr eaLnBrk="1" hangingPunct="1"/>
              <a:r>
                <a:rPr lang="en-US" altLang="zh-TW" sz="1200" i="1"/>
                <a:t>C</a:t>
              </a:r>
            </a:p>
          </p:txBody>
        </p:sp>
      </p:grpSp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44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134193827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Solutions to the Laplace’s Equation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TW" dirty="0"/>
              <a:t>Suppose we want to find the steady-state temperature </a:t>
            </a:r>
            <a:r>
              <a:rPr lang="en-US" altLang="zh-TW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u</a:t>
            </a:r>
            <a:r>
              <a:rPr lang="en-US" altLang="zh-TW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TW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TW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zh-TW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en-US" altLang="zh-TW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TW" dirty="0"/>
              <a:t> in a thin rectangular plate with width </a:t>
            </a:r>
            <a:r>
              <a:rPr lang="en-US" altLang="zh-TW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TW" dirty="0"/>
              <a:t> and height </a:t>
            </a:r>
            <a:r>
              <a:rPr lang="en-US" altLang="zh-TW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TW" dirty="0"/>
              <a:t>. The problem can be formulated as a BVP problem as follows:</a:t>
            </a:r>
            <a:br>
              <a:rPr lang="en-US" altLang="zh-TW" dirty="0"/>
            </a:br>
            <a:br>
              <a:rPr lang="en-US" altLang="zh-TW" dirty="0"/>
            </a:br>
            <a:r>
              <a:rPr lang="en-US" altLang="zh-TW" dirty="0"/>
              <a:t>   </a:t>
            </a:r>
            <a:r>
              <a:rPr lang="en-US" altLang="zh-TW" i="1" dirty="0" err="1">
                <a:latin typeface="Times New Roman" pitchFamily="18" charset="0"/>
              </a:rPr>
              <a:t>u</a:t>
            </a:r>
            <a:r>
              <a:rPr lang="en-US" altLang="zh-TW" i="1" baseline="-25000" dirty="0" err="1">
                <a:latin typeface="Times New Roman" pitchFamily="18" charset="0"/>
              </a:rPr>
              <a:t>xx</a:t>
            </a:r>
            <a:r>
              <a:rPr lang="en-US" altLang="zh-TW" dirty="0">
                <a:latin typeface="Times New Roman" pitchFamily="18" charset="0"/>
              </a:rPr>
              <a:t> + </a:t>
            </a:r>
            <a:r>
              <a:rPr lang="en-US" altLang="zh-TW" i="1" dirty="0" err="1">
                <a:latin typeface="Times New Roman" pitchFamily="18" charset="0"/>
              </a:rPr>
              <a:t>u</a:t>
            </a:r>
            <a:r>
              <a:rPr lang="en-US" altLang="zh-TW" i="1" baseline="-25000" dirty="0" err="1">
                <a:latin typeface="Times New Roman" pitchFamily="18" charset="0"/>
              </a:rPr>
              <a:t>yy</a:t>
            </a:r>
            <a:r>
              <a:rPr lang="en-US" altLang="zh-TW" dirty="0">
                <a:latin typeface="Times New Roman" pitchFamily="18" charset="0"/>
              </a:rPr>
              <a:t> = 0;</a:t>
            </a:r>
            <a:br>
              <a:rPr lang="en-US" altLang="zh-TW" dirty="0">
                <a:latin typeface="Times New Roman" pitchFamily="18" charset="0"/>
              </a:rPr>
            </a:br>
            <a:r>
              <a:rPr lang="en-US" altLang="zh-TW" dirty="0">
                <a:latin typeface="Times New Roman" pitchFamily="18" charset="0"/>
              </a:rPr>
              <a:t>   </a:t>
            </a:r>
            <a:r>
              <a:rPr lang="en-US" altLang="zh-TW" i="1" dirty="0">
                <a:latin typeface="Times New Roman" pitchFamily="18" charset="0"/>
              </a:rPr>
              <a:t>u</a:t>
            </a:r>
            <a:r>
              <a:rPr lang="en-US" altLang="zh-TW" dirty="0">
                <a:latin typeface="Times New Roman" pitchFamily="18" charset="0"/>
              </a:rPr>
              <a:t>(0, </a:t>
            </a:r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dirty="0">
                <a:latin typeface="Times New Roman" pitchFamily="18" charset="0"/>
              </a:rPr>
              <a:t>) = </a:t>
            </a:r>
            <a:r>
              <a:rPr lang="en-US" altLang="zh-TW" i="1" dirty="0">
                <a:latin typeface="Times New Roman" pitchFamily="18" charset="0"/>
              </a:rPr>
              <a:t>f</a:t>
            </a:r>
            <a:r>
              <a:rPr lang="en-US" altLang="zh-TW" baseline="-25000" dirty="0">
                <a:latin typeface="Times New Roman" pitchFamily="18" charset="0"/>
              </a:rPr>
              <a:t>1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), </a:t>
            </a:r>
            <a:r>
              <a:rPr lang="en-US" altLang="zh-TW" i="1" dirty="0">
                <a:latin typeface="Times New Roman" pitchFamily="18" charset="0"/>
              </a:rPr>
              <a:t>u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a</a:t>
            </a:r>
            <a:r>
              <a:rPr lang="en-US" altLang="zh-TW" dirty="0">
                <a:latin typeface="Times New Roman" pitchFamily="18" charset="0"/>
              </a:rPr>
              <a:t>, </a:t>
            </a:r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dirty="0">
                <a:latin typeface="Times New Roman" pitchFamily="18" charset="0"/>
              </a:rPr>
              <a:t>) = </a:t>
            </a:r>
            <a:r>
              <a:rPr lang="en-US" altLang="zh-TW" i="1" dirty="0">
                <a:latin typeface="Times New Roman" pitchFamily="18" charset="0"/>
              </a:rPr>
              <a:t>f</a:t>
            </a:r>
            <a:r>
              <a:rPr lang="en-US" altLang="zh-TW" baseline="-25000" dirty="0">
                <a:latin typeface="Times New Roman" pitchFamily="18" charset="0"/>
              </a:rPr>
              <a:t>2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), </a:t>
            </a:r>
            <a:r>
              <a:rPr lang="en-US" altLang="zh-TW" i="1" dirty="0">
                <a:latin typeface="Times New Roman" pitchFamily="18" charset="0"/>
              </a:rPr>
              <a:t>u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, </a:t>
            </a:r>
            <a:r>
              <a:rPr lang="en-US" altLang="zh-TW" i="1" dirty="0">
                <a:latin typeface="Times New Roman" pitchFamily="18" charset="0"/>
              </a:rPr>
              <a:t>b</a:t>
            </a:r>
            <a:r>
              <a:rPr lang="en-US" altLang="zh-TW" dirty="0">
                <a:latin typeface="Times New Roman" pitchFamily="18" charset="0"/>
              </a:rPr>
              <a:t>) = </a:t>
            </a:r>
            <a:r>
              <a:rPr lang="en-US" altLang="zh-TW" i="1" dirty="0">
                <a:latin typeface="Times New Roman" pitchFamily="18" charset="0"/>
              </a:rPr>
              <a:t>f</a:t>
            </a:r>
            <a:r>
              <a:rPr lang="en-US" altLang="zh-TW" baseline="-25000" dirty="0">
                <a:latin typeface="Times New Roman" pitchFamily="18" charset="0"/>
              </a:rPr>
              <a:t>3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), </a:t>
            </a:r>
            <a:r>
              <a:rPr lang="en-US" altLang="zh-TW" i="1" dirty="0">
                <a:latin typeface="Times New Roman" pitchFamily="18" charset="0"/>
              </a:rPr>
              <a:t>u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, 0) = </a:t>
            </a:r>
            <a:r>
              <a:rPr lang="en-US" altLang="zh-TW" i="1" dirty="0">
                <a:latin typeface="Times New Roman" pitchFamily="18" charset="0"/>
              </a:rPr>
              <a:t>f</a:t>
            </a:r>
            <a:r>
              <a:rPr lang="en-US" altLang="zh-TW" baseline="-25000" dirty="0">
                <a:latin typeface="Times New Roman" pitchFamily="18" charset="0"/>
              </a:rPr>
              <a:t>4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).</a:t>
            </a:r>
            <a:br>
              <a:rPr lang="en-US" altLang="zh-TW" dirty="0"/>
            </a:br>
            <a:br>
              <a:rPr lang="en-US" altLang="zh-TW" dirty="0"/>
            </a:br>
            <a:r>
              <a:rPr lang="en-US" altLang="zh-TW" dirty="0"/>
              <a:t>This is called the </a:t>
            </a:r>
            <a:r>
              <a:rPr lang="en-US" altLang="zh-TW" dirty="0" err="1"/>
              <a:t>Dirichlet</a:t>
            </a:r>
            <a:r>
              <a:rPr lang="en-US" altLang="zh-TW" dirty="0"/>
              <a:t> problem.</a:t>
            </a: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45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657664321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altLang="zh-TW" dirty="0"/>
              <a:t>Solve the boundary value problem for the rectangle </a:t>
            </a:r>
            <a:r>
              <a:rPr lang="en-US" altLang="zh-TW" i="1" dirty="0">
                <a:latin typeface="Times New Roman" pitchFamily="18" charset="0"/>
              </a:rPr>
              <a:t>R</a:t>
            </a:r>
            <a:r>
              <a:rPr lang="en-US" altLang="zh-TW" dirty="0"/>
              <a:t>.</a:t>
            </a:r>
            <a:br>
              <a:rPr lang="en-US" altLang="zh-TW" dirty="0"/>
            </a:br>
            <a:br>
              <a:rPr lang="en-US" altLang="zh-TW" sz="800" dirty="0"/>
            </a:br>
            <a:r>
              <a:rPr lang="en-US" altLang="zh-TW" dirty="0"/>
              <a:t>   </a:t>
            </a:r>
            <a:r>
              <a:rPr lang="en-US" altLang="zh-TW" i="1" dirty="0" err="1">
                <a:latin typeface="Times New Roman" pitchFamily="18" charset="0"/>
              </a:rPr>
              <a:t>u</a:t>
            </a:r>
            <a:r>
              <a:rPr lang="en-US" altLang="zh-TW" i="1" baseline="-25000" dirty="0" err="1">
                <a:latin typeface="Times New Roman" pitchFamily="18" charset="0"/>
              </a:rPr>
              <a:t>xx</a:t>
            </a:r>
            <a:r>
              <a:rPr lang="en-US" altLang="zh-TW" dirty="0">
                <a:latin typeface="Times New Roman" pitchFamily="18" charset="0"/>
              </a:rPr>
              <a:t> + </a:t>
            </a:r>
            <a:r>
              <a:rPr lang="en-US" altLang="zh-TW" i="1" dirty="0" err="1">
                <a:latin typeface="Times New Roman" pitchFamily="18" charset="0"/>
              </a:rPr>
              <a:t>u</a:t>
            </a:r>
            <a:r>
              <a:rPr lang="en-US" altLang="zh-TW" i="1" baseline="-25000" dirty="0" err="1">
                <a:latin typeface="Times New Roman" pitchFamily="18" charset="0"/>
              </a:rPr>
              <a:t>yy</a:t>
            </a:r>
            <a:r>
              <a:rPr lang="en-US" altLang="zh-TW" dirty="0">
                <a:latin typeface="Times New Roman" pitchFamily="18" charset="0"/>
              </a:rPr>
              <a:t> = 0;</a:t>
            </a:r>
            <a:br>
              <a:rPr lang="en-US" altLang="zh-TW" dirty="0">
                <a:latin typeface="Times New Roman" pitchFamily="18" charset="0"/>
              </a:rPr>
            </a:br>
            <a:r>
              <a:rPr lang="en-US" altLang="zh-TW" dirty="0">
                <a:latin typeface="Times New Roman" pitchFamily="18" charset="0"/>
              </a:rPr>
              <a:t>   </a:t>
            </a:r>
            <a:r>
              <a:rPr lang="en-US" altLang="zh-TW" i="1" dirty="0">
                <a:latin typeface="Times New Roman" pitchFamily="18" charset="0"/>
              </a:rPr>
              <a:t>u</a:t>
            </a:r>
            <a:r>
              <a:rPr lang="en-US" altLang="zh-TW" dirty="0">
                <a:latin typeface="Times New Roman" pitchFamily="18" charset="0"/>
              </a:rPr>
              <a:t>(0, </a:t>
            </a:r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dirty="0">
                <a:latin typeface="Times New Roman" pitchFamily="18" charset="0"/>
              </a:rPr>
              <a:t>) = </a:t>
            </a:r>
            <a:r>
              <a:rPr lang="en-US" altLang="zh-TW" i="1" dirty="0">
                <a:latin typeface="Times New Roman" pitchFamily="18" charset="0"/>
              </a:rPr>
              <a:t>u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a</a:t>
            </a:r>
            <a:r>
              <a:rPr lang="en-US" altLang="zh-TW" dirty="0">
                <a:latin typeface="Times New Roman" pitchFamily="18" charset="0"/>
              </a:rPr>
              <a:t>, </a:t>
            </a:r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dirty="0">
                <a:latin typeface="Times New Roman" pitchFamily="18" charset="0"/>
              </a:rPr>
              <a:t>) = </a:t>
            </a:r>
            <a:r>
              <a:rPr lang="en-US" altLang="zh-TW" i="1" dirty="0">
                <a:latin typeface="Times New Roman" pitchFamily="18" charset="0"/>
              </a:rPr>
              <a:t>u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, </a:t>
            </a:r>
            <a:r>
              <a:rPr lang="en-US" altLang="zh-TW" i="1" dirty="0">
                <a:latin typeface="Times New Roman" pitchFamily="18" charset="0"/>
              </a:rPr>
              <a:t>b</a:t>
            </a:r>
            <a:r>
              <a:rPr lang="en-US" altLang="zh-TW" dirty="0">
                <a:latin typeface="Times New Roman" pitchFamily="18" charset="0"/>
              </a:rPr>
              <a:t>) = 0,</a:t>
            </a:r>
            <a:br>
              <a:rPr lang="en-US" altLang="zh-TW" dirty="0">
                <a:latin typeface="Times New Roman" pitchFamily="18" charset="0"/>
              </a:rPr>
            </a:br>
            <a:r>
              <a:rPr lang="en-US" altLang="zh-TW" dirty="0">
                <a:latin typeface="Times New Roman" pitchFamily="18" charset="0"/>
              </a:rPr>
              <a:t>   </a:t>
            </a:r>
            <a:r>
              <a:rPr lang="en-US" altLang="zh-TW" i="1" dirty="0">
                <a:latin typeface="Times New Roman" pitchFamily="18" charset="0"/>
              </a:rPr>
              <a:t>u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, 0) = </a:t>
            </a:r>
            <a:r>
              <a:rPr lang="en-US" altLang="zh-TW" i="1" dirty="0">
                <a:latin typeface="Times New Roman" pitchFamily="18" charset="0"/>
              </a:rPr>
              <a:t>f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).</a:t>
            </a:r>
            <a:br>
              <a:rPr lang="en-US" altLang="zh-TW" dirty="0"/>
            </a:br>
            <a:br>
              <a:rPr lang="en-US" altLang="zh-TW" dirty="0"/>
            </a:br>
            <a:br>
              <a:rPr lang="en-US" altLang="zh-TW" dirty="0"/>
            </a:br>
            <a:r>
              <a:rPr lang="en-US" altLang="zh-TW" dirty="0"/>
              <a:t>Assume that </a:t>
            </a:r>
            <a:r>
              <a:rPr lang="en-US" altLang="zh-TW" i="1" dirty="0">
                <a:latin typeface="Times New Roman" pitchFamily="18" charset="0"/>
              </a:rPr>
              <a:t>u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, </a:t>
            </a:r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dirty="0">
                <a:latin typeface="Times New Roman" pitchFamily="18" charset="0"/>
              </a:rPr>
              <a:t>) = 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)</a:t>
            </a:r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dirty="0">
                <a:latin typeface="Times New Roman" pitchFamily="18" charset="0"/>
              </a:rPr>
              <a:t>)</a:t>
            </a:r>
            <a:r>
              <a:rPr lang="en-US" altLang="zh-TW" dirty="0"/>
              <a:t>, we have 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  <a:sym typeface="Symbol" pitchFamily="18" charset="2"/>
              </a:rPr>
              <a:t></a:t>
            </a:r>
            <a:r>
              <a:rPr lang="en-US" altLang="zh-TW" i="1" dirty="0">
                <a:latin typeface="Times New Roman" pitchFamily="18" charset="0"/>
              </a:rPr>
              <a:t>Y</a:t>
            </a:r>
            <a:r>
              <a:rPr lang="en-US" altLang="zh-TW" dirty="0">
                <a:latin typeface="Times New Roman" pitchFamily="18" charset="0"/>
              </a:rPr>
              <a:t> + </a:t>
            </a:r>
            <a:r>
              <a:rPr lang="en-US" altLang="zh-TW" i="1" dirty="0">
                <a:latin typeface="Times New Roman" pitchFamily="18" charset="0"/>
              </a:rPr>
              <a:t>XY</a:t>
            </a:r>
            <a:r>
              <a:rPr lang="en-US" altLang="zh-TW" dirty="0">
                <a:latin typeface="Times New Roman" pitchFamily="18" charset="0"/>
                <a:sym typeface="Symbol" pitchFamily="18" charset="2"/>
              </a:rPr>
              <a:t></a:t>
            </a:r>
            <a:r>
              <a:rPr lang="en-US" altLang="zh-TW" dirty="0">
                <a:latin typeface="Times New Roman" pitchFamily="18" charset="0"/>
              </a:rPr>
              <a:t> = 0</a:t>
            </a:r>
            <a:r>
              <a:rPr lang="en-US" altLang="zh-TW" dirty="0"/>
              <a:t>.</a:t>
            </a:r>
            <a:br>
              <a:rPr lang="en-US" altLang="zh-TW" dirty="0"/>
            </a:br>
            <a:r>
              <a:rPr lang="en-US" altLang="zh-TW" dirty="0"/>
              <a:t>Thus,</a:t>
            </a:r>
          </a:p>
        </p:txBody>
      </p:sp>
      <p:sp>
        <p:nvSpPr>
          <p:cNvPr id="39941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en-US" altLang="zh-TW" dirty="0"/>
              <a:t>Example: The </a:t>
            </a:r>
            <a:r>
              <a:rPr lang="en-US" altLang="zh-TW" dirty="0" err="1"/>
              <a:t>Dirichlet</a:t>
            </a:r>
            <a:r>
              <a:rPr lang="en-US" altLang="zh-TW" dirty="0"/>
              <a:t> Problem    (1/4)</a:t>
            </a:r>
            <a:endParaRPr lang="zh-TW" altLang="en-US" i="1" dirty="0">
              <a:latin typeface="Times New Roman" pitchFamily="18" charset="0"/>
            </a:endParaRPr>
          </a:p>
        </p:txBody>
      </p:sp>
      <p:graphicFrame>
        <p:nvGraphicFramePr>
          <p:cNvPr id="39952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37446104"/>
              </p:ext>
            </p:extLst>
          </p:nvPr>
        </p:nvGraphicFramePr>
        <p:xfrm>
          <a:off x="2267744" y="4509120"/>
          <a:ext cx="4598988" cy="819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0041" name="方程式" r:id="rId3" imgW="2552400" imgH="457200" progId="Equation.3">
                  <p:embed/>
                </p:oleObj>
              </mc:Choice>
              <mc:Fallback>
                <p:oleObj name="方程式" r:id="rId3" imgW="2552400" imgH="4572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67744" y="4509120"/>
                        <a:ext cx="4598988" cy="8191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46</a:t>
            </a:fld>
            <a:endParaRPr lang="zh-TW" altLang="en-US" dirty="0"/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auto">
          <a:xfrm>
            <a:off x="6107187" y="2477641"/>
            <a:ext cx="1584325" cy="792162"/>
          </a:xfrm>
          <a:prstGeom prst="rect">
            <a:avLst/>
          </a:prstGeom>
          <a:solidFill>
            <a:srgbClr val="CCFFFF"/>
          </a:solidFill>
          <a:ln w="19050">
            <a:solidFill>
              <a:srgbClr val="0000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kumimoji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9pPr>
          </a:lstStyle>
          <a:p>
            <a:pPr eaLnBrk="1" hangingPunct="1"/>
            <a:endParaRPr lang="zh-TW" altLang="en-US"/>
          </a:p>
        </p:txBody>
      </p:sp>
      <p:sp>
        <p:nvSpPr>
          <p:cNvPr id="18" name="Line 9"/>
          <p:cNvSpPr>
            <a:spLocks noChangeShapeType="1"/>
          </p:cNvSpPr>
          <p:nvPr/>
        </p:nvSpPr>
        <p:spPr bwMode="auto">
          <a:xfrm>
            <a:off x="6108774" y="1971228"/>
            <a:ext cx="0" cy="14414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19" name="Line 10"/>
          <p:cNvSpPr>
            <a:spLocks noChangeShapeType="1"/>
          </p:cNvSpPr>
          <p:nvPr/>
        </p:nvSpPr>
        <p:spPr bwMode="auto">
          <a:xfrm>
            <a:off x="5964312" y="3269803"/>
            <a:ext cx="216058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20" name="Text Box 11"/>
          <p:cNvSpPr txBox="1">
            <a:spLocks noChangeArrowheads="1"/>
          </p:cNvSpPr>
          <p:nvPr/>
        </p:nvSpPr>
        <p:spPr bwMode="auto">
          <a:xfrm>
            <a:off x="6134174" y="1882328"/>
            <a:ext cx="26352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9pPr>
          </a:lstStyle>
          <a:p>
            <a:pPr eaLnBrk="1" hangingPunct="1"/>
            <a:r>
              <a:rPr lang="en-US" altLang="zh-TW" sz="1400" i="1" dirty="0"/>
              <a:t>y</a:t>
            </a:r>
          </a:p>
        </p:txBody>
      </p:sp>
      <p:sp>
        <p:nvSpPr>
          <p:cNvPr id="21" name="Text Box 12"/>
          <p:cNvSpPr txBox="1">
            <a:spLocks noChangeArrowheads="1"/>
          </p:cNvSpPr>
          <p:nvPr/>
        </p:nvSpPr>
        <p:spPr bwMode="auto">
          <a:xfrm>
            <a:off x="8124899" y="3125341"/>
            <a:ext cx="26352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9pPr>
          </a:lstStyle>
          <a:p>
            <a:pPr eaLnBrk="1" hangingPunct="1"/>
            <a:r>
              <a:rPr lang="en-US" altLang="zh-TW" sz="1400" i="1"/>
              <a:t>x</a:t>
            </a:r>
          </a:p>
        </p:txBody>
      </p:sp>
      <p:sp>
        <p:nvSpPr>
          <p:cNvPr id="22" name="Text Box 14"/>
          <p:cNvSpPr txBox="1">
            <a:spLocks noChangeArrowheads="1"/>
          </p:cNvSpPr>
          <p:nvPr/>
        </p:nvSpPr>
        <p:spPr bwMode="auto">
          <a:xfrm>
            <a:off x="6813624" y="2722116"/>
            <a:ext cx="277813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9pPr>
          </a:lstStyle>
          <a:p>
            <a:pPr eaLnBrk="1" hangingPunct="1"/>
            <a:r>
              <a:rPr lang="en-US" altLang="zh-TW" sz="1200" i="1"/>
              <a:t>R</a:t>
            </a:r>
          </a:p>
        </p:txBody>
      </p:sp>
      <p:sp>
        <p:nvSpPr>
          <p:cNvPr id="23" name="Text Box 17"/>
          <p:cNvSpPr txBox="1">
            <a:spLocks noChangeArrowheads="1"/>
          </p:cNvSpPr>
          <p:nvPr/>
        </p:nvSpPr>
        <p:spPr bwMode="auto">
          <a:xfrm>
            <a:off x="7667699" y="2204591"/>
            <a:ext cx="56832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9pPr>
          </a:lstStyle>
          <a:p>
            <a:pPr eaLnBrk="1" hangingPunct="1"/>
            <a:r>
              <a:rPr lang="en-US" altLang="zh-TW" sz="1400"/>
              <a:t>(</a:t>
            </a:r>
            <a:r>
              <a:rPr lang="en-US" altLang="zh-TW" sz="1400" i="1"/>
              <a:t>a</a:t>
            </a:r>
            <a:r>
              <a:rPr lang="en-US" altLang="zh-TW" sz="1400"/>
              <a:t>, </a:t>
            </a:r>
            <a:r>
              <a:rPr lang="en-US" altLang="zh-TW" sz="1400" i="1"/>
              <a:t>b</a:t>
            </a:r>
            <a:r>
              <a:rPr lang="en-US" altLang="zh-TW" sz="1400"/>
              <a:t>)</a:t>
            </a:r>
          </a:p>
        </p:txBody>
      </p:sp>
      <p:sp>
        <p:nvSpPr>
          <p:cNvPr id="24" name="Text Box 18"/>
          <p:cNvSpPr txBox="1">
            <a:spLocks noChangeArrowheads="1"/>
          </p:cNvSpPr>
          <p:nvPr/>
        </p:nvSpPr>
        <p:spPr bwMode="auto">
          <a:xfrm>
            <a:off x="6732662" y="2188716"/>
            <a:ext cx="550862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9pPr>
          </a:lstStyle>
          <a:p>
            <a:pPr eaLnBrk="1" hangingPunct="1"/>
            <a:r>
              <a:rPr lang="en-US" altLang="zh-TW" sz="1400" i="1"/>
              <a:t>u</a:t>
            </a:r>
            <a:r>
              <a:rPr lang="en-US" altLang="zh-TW" sz="1400"/>
              <a:t> = 0</a:t>
            </a:r>
          </a:p>
        </p:txBody>
      </p:sp>
      <p:sp>
        <p:nvSpPr>
          <p:cNvPr id="25" name="Text Box 19"/>
          <p:cNvSpPr txBox="1">
            <a:spLocks noChangeArrowheads="1"/>
          </p:cNvSpPr>
          <p:nvPr/>
        </p:nvSpPr>
        <p:spPr bwMode="auto">
          <a:xfrm>
            <a:off x="5580137" y="2709416"/>
            <a:ext cx="550862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9pPr>
          </a:lstStyle>
          <a:p>
            <a:pPr eaLnBrk="1" hangingPunct="1"/>
            <a:r>
              <a:rPr lang="en-US" altLang="zh-TW" sz="1400" i="1"/>
              <a:t>u</a:t>
            </a:r>
            <a:r>
              <a:rPr lang="en-US" altLang="zh-TW" sz="1400"/>
              <a:t> = 0</a:t>
            </a:r>
          </a:p>
        </p:txBody>
      </p:sp>
      <p:sp>
        <p:nvSpPr>
          <p:cNvPr id="26" name="Text Box 20"/>
          <p:cNvSpPr txBox="1">
            <a:spLocks noChangeArrowheads="1"/>
          </p:cNvSpPr>
          <p:nvPr/>
        </p:nvSpPr>
        <p:spPr bwMode="auto">
          <a:xfrm>
            <a:off x="7667699" y="2709416"/>
            <a:ext cx="550863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9pPr>
          </a:lstStyle>
          <a:p>
            <a:pPr eaLnBrk="1" hangingPunct="1"/>
            <a:r>
              <a:rPr lang="en-US" altLang="zh-TW" sz="1400" i="1"/>
              <a:t>u</a:t>
            </a:r>
            <a:r>
              <a:rPr lang="en-US" altLang="zh-TW" sz="1400"/>
              <a:t> = 0</a:t>
            </a:r>
          </a:p>
        </p:txBody>
      </p:sp>
      <p:sp>
        <p:nvSpPr>
          <p:cNvPr id="27" name="Text Box 21"/>
          <p:cNvSpPr txBox="1">
            <a:spLocks noChangeArrowheads="1"/>
          </p:cNvSpPr>
          <p:nvPr/>
        </p:nvSpPr>
        <p:spPr bwMode="auto">
          <a:xfrm>
            <a:off x="6685037" y="3268216"/>
            <a:ext cx="70802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9pPr>
          </a:lstStyle>
          <a:p>
            <a:pPr eaLnBrk="1" hangingPunct="1"/>
            <a:r>
              <a:rPr lang="en-US" altLang="zh-TW" sz="1400" i="1"/>
              <a:t>u</a:t>
            </a:r>
            <a:r>
              <a:rPr lang="en-US" altLang="zh-TW" sz="1400"/>
              <a:t> = </a:t>
            </a:r>
            <a:r>
              <a:rPr lang="en-US" altLang="zh-TW" sz="1400" i="1"/>
              <a:t>f</a:t>
            </a:r>
            <a:r>
              <a:rPr lang="en-US" altLang="zh-TW" sz="1400"/>
              <a:t>(</a:t>
            </a:r>
            <a:r>
              <a:rPr lang="en-US" altLang="zh-TW" sz="1400" i="1"/>
              <a:t>x</a:t>
            </a:r>
            <a:r>
              <a:rPr lang="en-US" altLang="zh-TW" sz="1400"/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1923323916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Example: The </a:t>
            </a:r>
            <a:r>
              <a:rPr lang="en-US" altLang="zh-TW" dirty="0" err="1"/>
              <a:t>Dirichlet</a:t>
            </a:r>
            <a:r>
              <a:rPr lang="en-US" altLang="zh-TW" dirty="0"/>
              <a:t> Problem    (2/4)</a:t>
            </a:r>
            <a:endParaRPr lang="zh-TW" altLang="en-US" dirty="0"/>
          </a:p>
        </p:txBody>
      </p:sp>
      <p:sp>
        <p:nvSpPr>
          <p:cNvPr id="40964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altLang="zh-TW" dirty="0"/>
              <a:t>The eigenvalues and </a:t>
            </a:r>
            <a:r>
              <a:rPr lang="en-US" altLang="zh-TW" dirty="0" err="1"/>
              <a:t>eigenfunctions</a:t>
            </a:r>
            <a:r>
              <a:rPr lang="en-US" altLang="zh-TW" dirty="0"/>
              <a:t> of 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/>
              <a:t> are</a:t>
            </a:r>
            <a:br>
              <a:rPr lang="en-US" altLang="zh-TW" dirty="0"/>
            </a:br>
            <a:br>
              <a:rPr lang="en-US" altLang="zh-TW" dirty="0"/>
            </a:br>
            <a:br>
              <a:rPr lang="en-US" altLang="zh-TW" dirty="0"/>
            </a:br>
            <a:br>
              <a:rPr lang="en-US" altLang="zh-TW" dirty="0"/>
            </a:br>
            <a:r>
              <a:rPr lang="en-US" altLang="zh-TW" dirty="0"/>
              <a:t>As a result,</a:t>
            </a:r>
            <a:br>
              <a:rPr lang="en-US" altLang="zh-TW" dirty="0"/>
            </a:br>
            <a:br>
              <a:rPr lang="en-US" altLang="zh-TW" dirty="0"/>
            </a:br>
            <a:br>
              <a:rPr lang="en-US" altLang="zh-TW" dirty="0"/>
            </a:br>
            <a:r>
              <a:rPr lang="en-US" altLang="zh-TW" dirty="0"/>
              <a:t>The general solution of </a:t>
            </a:r>
            <a:r>
              <a:rPr lang="en-US" altLang="zh-TW" i="1" dirty="0" err="1">
                <a:latin typeface="Times New Roman" pitchFamily="18" charset="0"/>
              </a:rPr>
              <a:t>Y</a:t>
            </a:r>
            <a:r>
              <a:rPr lang="en-US" altLang="zh-TW" i="1" baseline="-25000" dirty="0" err="1">
                <a:latin typeface="Times New Roman" pitchFamily="18" charset="0"/>
              </a:rPr>
              <a:t>n</a:t>
            </a:r>
            <a:r>
              <a:rPr lang="en-US" altLang="zh-TW" dirty="0"/>
              <a:t> is</a:t>
            </a:r>
            <a:br>
              <a:rPr lang="en-US" altLang="zh-TW" dirty="0"/>
            </a:br>
            <a:br>
              <a:rPr lang="en-US" altLang="zh-TW" dirty="0"/>
            </a:br>
            <a:br>
              <a:rPr lang="en-US" altLang="zh-TW" dirty="0"/>
            </a:br>
            <a:endParaRPr lang="en-US" altLang="zh-TW" dirty="0"/>
          </a:p>
        </p:txBody>
      </p:sp>
      <p:graphicFrame>
        <p:nvGraphicFramePr>
          <p:cNvPr id="40965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29133159"/>
              </p:ext>
            </p:extLst>
          </p:nvPr>
        </p:nvGraphicFramePr>
        <p:xfrm>
          <a:off x="1841500" y="1873895"/>
          <a:ext cx="5322888" cy="835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1217" name="方程式" r:id="rId3" imgW="2679700" imgH="419100" progId="Equation.3">
                  <p:embed/>
                </p:oleObj>
              </mc:Choice>
              <mc:Fallback>
                <p:oleObj name="方程式" r:id="rId3" imgW="2679700" imgH="4191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41500" y="1873895"/>
                        <a:ext cx="5322888" cy="8350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0966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03933112"/>
              </p:ext>
            </p:extLst>
          </p:nvPr>
        </p:nvGraphicFramePr>
        <p:xfrm>
          <a:off x="2916238" y="3068960"/>
          <a:ext cx="3457575" cy="835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1218" name="方程式" r:id="rId5" imgW="1739900" imgH="419100" progId="Equation.3">
                  <p:embed/>
                </p:oleObj>
              </mc:Choice>
              <mc:Fallback>
                <p:oleObj name="方程式" r:id="rId5" imgW="1739900" imgH="4191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16238" y="3068960"/>
                        <a:ext cx="3457575" cy="8350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0967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76248556"/>
              </p:ext>
            </p:extLst>
          </p:nvPr>
        </p:nvGraphicFramePr>
        <p:xfrm>
          <a:off x="2540000" y="4509120"/>
          <a:ext cx="4264025" cy="784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1219" name="方程式" r:id="rId7" imgW="2145960" imgH="393480" progId="Equation.3">
                  <p:embed/>
                </p:oleObj>
              </mc:Choice>
              <mc:Fallback>
                <p:oleObj name="方程式" r:id="rId7" imgW="2145960" imgH="3934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40000" y="4509120"/>
                        <a:ext cx="4264025" cy="7842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47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821374548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Example: The </a:t>
            </a:r>
            <a:r>
              <a:rPr lang="en-US" altLang="zh-TW" dirty="0" err="1"/>
              <a:t>Dirichlet</a:t>
            </a:r>
            <a:r>
              <a:rPr lang="en-US" altLang="zh-TW" dirty="0"/>
              <a:t> Problem    (3/4)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TW" dirty="0"/>
              <a:t>To compute the particular solution, we must solve </a:t>
            </a:r>
            <a:r>
              <a:rPr lang="en-US" altLang="zh-TW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TW" i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TW" dirty="0"/>
              <a:t> and </a:t>
            </a:r>
            <a:r>
              <a:rPr lang="en-US" altLang="zh-TW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TW" i="1" baseline="-25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TW" dirty="0"/>
              <a:t> using </a:t>
            </a:r>
            <a:r>
              <a:rPr lang="en-US" altLang="zh-TW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en-US" altLang="zh-TW" i="1" baseline="-25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TW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TW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TW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= 0</a:t>
            </a:r>
            <a:r>
              <a:rPr lang="en-US" altLang="zh-TW" dirty="0"/>
              <a:t>:</a:t>
            </a:r>
            <a:br>
              <a:rPr lang="en-US" altLang="zh-TW" dirty="0"/>
            </a:br>
            <a:br>
              <a:rPr lang="en-US" altLang="zh-TW" dirty="0"/>
            </a:br>
            <a:br>
              <a:rPr lang="en-US" altLang="zh-TW" dirty="0"/>
            </a:br>
            <a:br>
              <a:rPr lang="en-US" altLang="zh-TW" dirty="0"/>
            </a:br>
            <a:r>
              <a:rPr lang="en-US" altLang="zh-TW" dirty="0">
                <a:sym typeface="Symbol" panose="05050102010706020507" pitchFamily="18" charset="2"/>
              </a:rPr>
              <a:t> </a:t>
            </a:r>
            <a:br>
              <a:rPr lang="en-US" altLang="zh-TW" dirty="0">
                <a:sym typeface="Symbol" panose="05050102010706020507" pitchFamily="18" charset="2"/>
              </a:rPr>
            </a:br>
            <a:br>
              <a:rPr lang="en-US" altLang="zh-TW" dirty="0">
                <a:sym typeface="Symbol" panose="05050102010706020507" pitchFamily="18" charset="2"/>
              </a:rPr>
            </a:br>
            <a:r>
              <a:rPr lang="en-US" altLang="zh-TW" dirty="0">
                <a:sym typeface="Symbol" panose="05050102010706020507" pitchFamily="18" charset="2"/>
              </a:rPr>
              <a:t>Therefore,</a:t>
            </a:r>
            <a:endParaRPr lang="en-US" altLang="zh-TW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48</a:t>
            </a:fld>
            <a:endParaRPr lang="zh-TW" altLang="en-US" dirty="0"/>
          </a:p>
        </p:txBody>
      </p:sp>
      <p:graphicFrame>
        <p:nvGraphicFramePr>
          <p:cNvPr id="5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32065407"/>
              </p:ext>
            </p:extLst>
          </p:nvPr>
        </p:nvGraphicFramePr>
        <p:xfrm>
          <a:off x="2195736" y="5300663"/>
          <a:ext cx="5273675" cy="784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1526" name="方程式" r:id="rId3" imgW="2654280" imgH="393480" progId="Equation.3">
                  <p:embed/>
                </p:oleObj>
              </mc:Choice>
              <mc:Fallback>
                <p:oleObj name="方程式" r:id="rId3" imgW="2654280" imgH="393480" progId="Equation.3">
                  <p:embed/>
                  <p:pic>
                    <p:nvPicPr>
                      <p:cNvPr id="40968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95736" y="5300663"/>
                        <a:ext cx="5273675" cy="7842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95171570"/>
              </p:ext>
            </p:extLst>
          </p:nvPr>
        </p:nvGraphicFramePr>
        <p:xfrm>
          <a:off x="1751558" y="2356743"/>
          <a:ext cx="4692650" cy="784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1527" name="方程式" r:id="rId5" imgW="2361960" imgH="393480" progId="Equation.3">
                  <p:embed/>
                </p:oleObj>
              </mc:Choice>
              <mc:Fallback>
                <p:oleObj name="方程式" r:id="rId5" imgW="2361960" imgH="393480" progId="Equation.3">
                  <p:embed/>
                  <p:pic>
                    <p:nvPicPr>
                      <p:cNvPr id="40967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51558" y="2356743"/>
                        <a:ext cx="4692650" cy="7842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95532963"/>
              </p:ext>
            </p:extLst>
          </p:nvPr>
        </p:nvGraphicFramePr>
        <p:xfrm>
          <a:off x="1723504" y="3068960"/>
          <a:ext cx="3784600" cy="784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1528" name="方程式" r:id="rId7" imgW="1904760" imgH="393480" progId="Equation.3">
                  <p:embed/>
                </p:oleObj>
              </mc:Choice>
              <mc:Fallback>
                <p:oleObj name="方程式" r:id="rId7" imgW="1904760" imgH="393480" progId="Equation.3">
                  <p:embed/>
                  <p:pic>
                    <p:nvPicPr>
                      <p:cNvPr id="6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23504" y="3068960"/>
                        <a:ext cx="3784600" cy="7842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16291679"/>
              </p:ext>
            </p:extLst>
          </p:nvPr>
        </p:nvGraphicFramePr>
        <p:xfrm>
          <a:off x="1475656" y="4406900"/>
          <a:ext cx="6938963" cy="860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1529" name="方程式" r:id="rId9" imgW="3492360" imgH="431640" progId="Equation.3">
                  <p:embed/>
                </p:oleObj>
              </mc:Choice>
              <mc:Fallback>
                <p:oleObj name="方程式" r:id="rId9" imgW="3492360" imgH="431640" progId="Equation.3">
                  <p:embed/>
                  <p:pic>
                    <p:nvPicPr>
                      <p:cNvPr id="6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75656" y="4406900"/>
                        <a:ext cx="6938963" cy="8604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079516196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Example: The </a:t>
            </a:r>
            <a:r>
              <a:rPr lang="en-US" altLang="zh-TW" dirty="0" err="1"/>
              <a:t>Dirichlet</a:t>
            </a:r>
            <a:r>
              <a:rPr lang="en-US" altLang="zh-TW" dirty="0"/>
              <a:t> Problem    (4/4)</a:t>
            </a:r>
            <a:endParaRPr lang="zh-TW" altLang="en-US" dirty="0"/>
          </a:p>
        </p:txBody>
      </p:sp>
      <p:sp>
        <p:nvSpPr>
          <p:cNvPr id="41988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altLang="zh-TW" dirty="0"/>
              <a:t>The formal series solution is then</a:t>
            </a:r>
            <a:br>
              <a:rPr lang="en-US" altLang="zh-TW" dirty="0"/>
            </a:br>
            <a:br>
              <a:rPr lang="en-US" altLang="zh-TW" dirty="0"/>
            </a:br>
            <a:br>
              <a:rPr lang="en-US" altLang="zh-TW" dirty="0"/>
            </a:br>
            <a:br>
              <a:rPr lang="en-US" altLang="zh-TW" dirty="0"/>
            </a:br>
            <a:r>
              <a:rPr lang="en-US" altLang="zh-TW" i="1" dirty="0" err="1">
                <a:latin typeface="Times New Roman" pitchFamily="18" charset="0"/>
              </a:rPr>
              <a:t>c</a:t>
            </a:r>
            <a:r>
              <a:rPr lang="en-US" altLang="zh-TW" i="1" baseline="-25000" dirty="0" err="1">
                <a:latin typeface="Times New Roman" pitchFamily="18" charset="0"/>
              </a:rPr>
              <a:t>n</a:t>
            </a:r>
            <a:r>
              <a:rPr lang="en-US" altLang="zh-TW" dirty="0"/>
              <a:t> must satisfy the nonhomogeneous condition</a:t>
            </a:r>
            <a:br>
              <a:rPr lang="en-US" altLang="zh-TW" dirty="0"/>
            </a:br>
            <a:br>
              <a:rPr lang="en-US" altLang="zh-TW" dirty="0"/>
            </a:br>
            <a:br>
              <a:rPr lang="en-US" altLang="zh-TW" dirty="0"/>
            </a:br>
            <a:br>
              <a:rPr lang="en-US" altLang="zh-TW" dirty="0"/>
            </a:br>
            <a:r>
              <a:rPr lang="en-US" altLang="zh-TW" dirty="0"/>
              <a:t>Therefore,</a:t>
            </a:r>
          </a:p>
        </p:txBody>
      </p:sp>
      <p:graphicFrame>
        <p:nvGraphicFramePr>
          <p:cNvPr id="41989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0940073"/>
              </p:ext>
            </p:extLst>
          </p:nvPr>
        </p:nvGraphicFramePr>
        <p:xfrm>
          <a:off x="1511300" y="1922091"/>
          <a:ext cx="6661150" cy="8588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2196" name="方程式" r:id="rId3" imgW="3352800" imgH="431800" progId="Equation.3">
                  <p:embed/>
                </p:oleObj>
              </mc:Choice>
              <mc:Fallback>
                <p:oleObj name="方程式" r:id="rId3" imgW="3352800" imgH="4318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11300" y="1922091"/>
                        <a:ext cx="6661150" cy="8588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990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82293114"/>
              </p:ext>
            </p:extLst>
          </p:nvPr>
        </p:nvGraphicFramePr>
        <p:xfrm>
          <a:off x="2051050" y="3434258"/>
          <a:ext cx="5046663" cy="8588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2197" name="方程式" r:id="rId5" imgW="2540000" imgH="431800" progId="Equation.3">
                  <p:embed/>
                </p:oleObj>
              </mc:Choice>
              <mc:Fallback>
                <p:oleObj name="方程式" r:id="rId5" imgW="2540000" imgH="4318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51050" y="3434258"/>
                        <a:ext cx="5046663" cy="8588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991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20187170"/>
              </p:ext>
            </p:extLst>
          </p:nvPr>
        </p:nvGraphicFramePr>
        <p:xfrm>
          <a:off x="2339975" y="4725144"/>
          <a:ext cx="4641850" cy="8334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2198" name="方程式" r:id="rId7" imgW="2336800" imgH="419100" progId="Equation.3">
                  <p:embed/>
                </p:oleObj>
              </mc:Choice>
              <mc:Fallback>
                <p:oleObj name="方程式" r:id="rId7" imgW="2336800" imgH="4191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39975" y="4725144"/>
                        <a:ext cx="4641850" cy="8334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1992" name="Text Box 9"/>
          <p:cNvSpPr txBox="1">
            <a:spLocks noChangeArrowheads="1"/>
          </p:cNvSpPr>
          <p:nvPr/>
        </p:nvSpPr>
        <p:spPr bwMode="auto">
          <a:xfrm>
            <a:off x="8051800" y="5610225"/>
            <a:ext cx="3365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9pPr>
          </a:lstStyle>
          <a:p>
            <a:pPr eaLnBrk="1" hangingPunct="1"/>
            <a:r>
              <a:rPr lang="en-US" altLang="zh-TW" sz="2400"/>
              <a:t>#</a:t>
            </a:r>
          </a:p>
        </p:txBody>
      </p:sp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49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3049725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Example: Solving                          (1/4)</a:t>
            </a:r>
            <a:endParaRPr 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Let </a:t>
            </a:r>
            <a:r>
              <a:rPr lang="en-US" altLang="zh-TW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u</a:t>
            </a:r>
            <a:r>
              <a:rPr lang="en-US" altLang="zh-TW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TW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TW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zh-TW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en-US" altLang="zh-TW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= </a:t>
            </a:r>
            <a:r>
              <a:rPr lang="en-US" altLang="zh-TW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TW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TW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TW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TW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en-US" altLang="zh-TW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TW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en-US" altLang="zh-TW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TW" dirty="0"/>
              <a:t>, we have </a:t>
            </a:r>
            <a:r>
              <a:rPr lang="en-US" altLang="zh-TW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TW" dirty="0">
                <a:latin typeface="Times New Roman" panose="02020603050405020304" pitchFamily="18" charset="0"/>
                <a:cs typeface="Times New Roman" panose="02020603050405020304" pitchFamily="18" charset="0"/>
                <a:sym typeface="Symbol"/>
              </a:rPr>
              <a:t></a:t>
            </a:r>
            <a:r>
              <a:rPr lang="en-US" altLang="zh-TW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en-US" altLang="zh-TW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4</a:t>
            </a:r>
            <a:r>
              <a:rPr lang="en-US" altLang="zh-TW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XY</a:t>
            </a:r>
            <a:r>
              <a:rPr lang="en-US" altLang="zh-TW" dirty="0">
                <a:latin typeface="Times New Roman" panose="02020603050405020304" pitchFamily="18" charset="0"/>
                <a:cs typeface="Times New Roman" panose="02020603050405020304" pitchFamily="18" charset="0"/>
                <a:sym typeface="Symbol"/>
              </a:rPr>
              <a:t></a:t>
            </a:r>
            <a:r>
              <a:rPr lang="en-US" altLang="zh-TW" dirty="0"/>
              <a:t>, or</a:t>
            </a:r>
            <a:br>
              <a:rPr lang="en-US" altLang="zh-TW" dirty="0"/>
            </a:br>
            <a:br>
              <a:rPr lang="en-US" altLang="zh-TW" dirty="0"/>
            </a:br>
            <a:br>
              <a:rPr lang="en-US" altLang="zh-TW" dirty="0"/>
            </a:br>
            <a:br>
              <a:rPr lang="en-US" altLang="zh-TW" dirty="0"/>
            </a:br>
            <a:r>
              <a:rPr lang="en-US" altLang="zh-TW" dirty="0"/>
              <a:t>where </a:t>
            </a:r>
            <a:r>
              <a:rPr lang="en-US" altLang="zh-TW" i="1" dirty="0">
                <a:latin typeface="Symbol" panose="05050102010706020507" pitchFamily="18" charset="2"/>
              </a:rPr>
              <a:t>l</a:t>
            </a:r>
            <a:r>
              <a:rPr lang="en-US" altLang="zh-TW" dirty="0"/>
              <a:t> is a constant because changing </a:t>
            </a:r>
            <a:r>
              <a:rPr lang="en-US" altLang="zh-TW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TW" dirty="0"/>
              <a:t> won’t change </a:t>
            </a:r>
            <a:r>
              <a:rPr lang="en-US" altLang="zh-TW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en-US" altLang="zh-TW" dirty="0">
                <a:latin typeface="Times New Roman" panose="02020603050405020304" pitchFamily="18" charset="0"/>
                <a:cs typeface="Times New Roman" panose="02020603050405020304" pitchFamily="18" charset="0"/>
                <a:sym typeface="Symbol"/>
              </a:rPr>
              <a:t></a:t>
            </a:r>
            <a:r>
              <a:rPr lang="en-US" altLang="zh-TW" dirty="0"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en-US" altLang="zh-TW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en-US" altLang="zh-TW" dirty="0"/>
              <a:t> and changing </a:t>
            </a:r>
            <a:r>
              <a:rPr lang="en-US" altLang="zh-TW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en-US" altLang="zh-TW" dirty="0"/>
              <a:t> won’t change </a:t>
            </a:r>
            <a:r>
              <a:rPr lang="en-US" altLang="zh-TW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TW" dirty="0">
                <a:latin typeface="Times New Roman" panose="02020603050405020304" pitchFamily="18" charset="0"/>
                <a:cs typeface="Times New Roman" panose="02020603050405020304" pitchFamily="18" charset="0"/>
                <a:sym typeface="Symbol"/>
              </a:rPr>
              <a:t></a:t>
            </a:r>
            <a:r>
              <a:rPr lang="en-US" altLang="zh-TW" dirty="0">
                <a:latin typeface="Times New Roman" panose="02020603050405020304" pitchFamily="18" charset="0"/>
                <a:cs typeface="Times New Roman" panose="02020603050405020304" pitchFamily="18" charset="0"/>
              </a:rPr>
              <a:t>/4</a:t>
            </a:r>
            <a:r>
              <a:rPr lang="en-US" altLang="zh-TW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TW" dirty="0"/>
              <a:t>.</a:t>
            </a:r>
            <a:br>
              <a:rPr lang="en-US" altLang="zh-TW" dirty="0"/>
            </a:br>
            <a:r>
              <a:rPr lang="en-US" altLang="zh-TW" dirty="0"/>
              <a:t>Thus, </a:t>
            </a:r>
            <a:r>
              <a:rPr lang="en-US" altLang="zh-TW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TW" dirty="0"/>
              <a:t> and </a:t>
            </a:r>
            <a:r>
              <a:rPr lang="en-US" altLang="zh-TW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en-US" altLang="zh-TW" dirty="0"/>
              <a:t> must be solutions of</a:t>
            </a:r>
            <a:br>
              <a:rPr lang="en-US" altLang="zh-TW" dirty="0"/>
            </a:br>
            <a:br>
              <a:rPr lang="en-US" altLang="zh-TW" sz="800" dirty="0"/>
            </a:br>
            <a:r>
              <a:rPr lang="en-US" altLang="zh-TW" dirty="0"/>
              <a:t>               </a:t>
            </a:r>
            <a:r>
              <a:rPr lang="en-US" altLang="zh-TW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TW" dirty="0">
                <a:latin typeface="Times New Roman" panose="02020603050405020304" pitchFamily="18" charset="0"/>
                <a:cs typeface="Times New Roman" panose="02020603050405020304" pitchFamily="18" charset="0"/>
                <a:sym typeface="Symbol"/>
              </a:rPr>
              <a:t></a:t>
            </a:r>
            <a:r>
              <a:rPr lang="en-US" altLang="zh-TW" dirty="0">
                <a:latin typeface="Times New Roman" panose="02020603050405020304" pitchFamily="18" charset="0"/>
                <a:cs typeface="Times New Roman" panose="02020603050405020304" pitchFamily="18" charset="0"/>
              </a:rPr>
              <a:t> + 4</a:t>
            </a:r>
            <a:r>
              <a:rPr lang="en-US" altLang="zh-TW" i="1" dirty="0">
                <a:latin typeface="Symbol" panose="05050102010706020507" pitchFamily="18" charset="2"/>
                <a:cs typeface="Times New Roman" panose="02020603050405020304" pitchFamily="18" charset="0"/>
              </a:rPr>
              <a:t>l</a:t>
            </a:r>
            <a:r>
              <a:rPr lang="en-US" altLang="zh-TW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TW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0</a:t>
            </a:r>
            <a:r>
              <a:rPr lang="en-US" altLang="zh-TW" dirty="0"/>
              <a:t> and </a:t>
            </a:r>
            <a:r>
              <a:rPr lang="en-US" altLang="zh-TW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en-US" altLang="zh-TW" dirty="0">
                <a:latin typeface="Times New Roman" panose="02020603050405020304" pitchFamily="18" charset="0"/>
                <a:cs typeface="Times New Roman" panose="02020603050405020304" pitchFamily="18" charset="0"/>
                <a:sym typeface="Symbol"/>
              </a:rPr>
              <a:t></a:t>
            </a:r>
            <a:r>
              <a:rPr lang="en-US" altLang="zh-TW" dirty="0">
                <a:latin typeface="Times New Roman" panose="02020603050405020304" pitchFamily="18" charset="0"/>
                <a:cs typeface="Times New Roman" panose="02020603050405020304" pitchFamily="18" charset="0"/>
              </a:rPr>
              <a:t> + </a:t>
            </a:r>
            <a:r>
              <a:rPr lang="en-US" altLang="zh-TW" i="1" dirty="0" err="1">
                <a:latin typeface="Symbol" panose="05050102010706020507" pitchFamily="18" charset="2"/>
                <a:cs typeface="Times New Roman" panose="02020603050405020304" pitchFamily="18" charset="0"/>
              </a:rPr>
              <a:t>l</a:t>
            </a:r>
            <a:r>
              <a:rPr lang="en-US" altLang="zh-TW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en-US" altLang="zh-TW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0</a:t>
            </a:r>
            <a:r>
              <a:rPr lang="en-US" altLang="zh-TW" dirty="0"/>
              <a:t>.</a:t>
            </a:r>
            <a:br>
              <a:rPr lang="en-US" altLang="zh-TW" dirty="0"/>
            </a:br>
            <a:br>
              <a:rPr lang="en-US" altLang="zh-TW" sz="800" dirty="0"/>
            </a:br>
            <a:r>
              <a:rPr lang="en-US" altLang="zh-TW" dirty="0"/>
              <a:t>These are the eigenvalue problem of ODE’s</a:t>
            </a:r>
            <a:r>
              <a:rPr lang="en-US" altLang="zh-TW" baseline="30000" dirty="0"/>
              <a:t>†</a:t>
            </a:r>
            <a:r>
              <a:rPr lang="en-US" altLang="zh-TW" dirty="0"/>
              <a:t>.</a:t>
            </a:r>
            <a:br>
              <a:rPr lang="en-US" altLang="zh-TW" dirty="0"/>
            </a:br>
            <a:r>
              <a:rPr lang="en-US" altLang="zh-TW" dirty="0"/>
              <a:t>Consider the three cases: </a:t>
            </a:r>
            <a:r>
              <a:rPr lang="en-US" altLang="zh-TW" i="1" dirty="0">
                <a:latin typeface="Symbol" panose="05050102010706020507" pitchFamily="18" charset="2"/>
                <a:cs typeface="Times New Roman" panose="02020603050405020304" pitchFamily="18" charset="0"/>
              </a:rPr>
              <a:t>l</a:t>
            </a:r>
            <a:r>
              <a:rPr lang="en-US" altLang="zh-TW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0</a:t>
            </a:r>
            <a:r>
              <a:rPr lang="en-US" altLang="zh-TW" dirty="0"/>
              <a:t>, </a:t>
            </a:r>
            <a:r>
              <a:rPr lang="en-US" altLang="zh-TW" i="1" dirty="0">
                <a:latin typeface="Symbol" panose="05050102010706020507" pitchFamily="18" charset="2"/>
                <a:cs typeface="Times New Roman" panose="02020603050405020304" pitchFamily="18" charset="0"/>
              </a:rPr>
              <a:t>l</a:t>
            </a:r>
            <a:r>
              <a:rPr lang="en-US" altLang="zh-TW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en-US" altLang="zh-TW" i="1" dirty="0">
                <a:latin typeface="Symbol" panose="05050102010706020507" pitchFamily="18" charset="2"/>
                <a:cs typeface="Times New Roman" panose="02020603050405020304" pitchFamily="18" charset="0"/>
              </a:rPr>
              <a:t>a</a:t>
            </a:r>
            <a:r>
              <a:rPr lang="en-US" altLang="zh-TW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TW" dirty="0"/>
              <a:t>, and </a:t>
            </a:r>
            <a:r>
              <a:rPr lang="en-US" altLang="zh-TW" i="1" dirty="0">
                <a:latin typeface="Symbol" panose="05050102010706020507" pitchFamily="18" charset="2"/>
                <a:cs typeface="Times New Roman" panose="02020603050405020304" pitchFamily="18" charset="0"/>
              </a:rPr>
              <a:t>l</a:t>
            </a:r>
            <a:r>
              <a:rPr lang="en-US" altLang="zh-TW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–</a:t>
            </a:r>
            <a:r>
              <a:rPr lang="en-US" altLang="zh-TW" i="1" dirty="0">
                <a:latin typeface="Symbol" panose="05050102010706020507" pitchFamily="18" charset="2"/>
                <a:cs typeface="Times New Roman" panose="02020603050405020304" pitchFamily="18" charset="0"/>
              </a:rPr>
              <a:t>a</a:t>
            </a:r>
            <a:r>
              <a:rPr lang="en-US" altLang="zh-TW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TW" dirty="0"/>
              <a:t>.</a:t>
            </a:r>
            <a:endParaRPr 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5</a:t>
            </a:fld>
            <a:endParaRPr lang="zh-TW" alt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物件 4"/>
              <p:cNvSpPr txBox="1"/>
              <p:nvPr/>
            </p:nvSpPr>
            <p:spPr bwMode="auto">
              <a:xfrm>
                <a:off x="4427984" y="234950"/>
                <a:ext cx="1981200" cy="889000"/>
              </a:xfrm>
              <a:prstGeom prst="rect">
                <a:avLst/>
              </a:prstGeom>
              <a:noFill/>
              <a:ln>
                <a:noFill/>
              </a:ln>
              <a:effectLst/>
              <a:extLst/>
            </p:spPr>
            <p:txBody>
              <a:bodyPr>
                <a:no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zh-TW" altLang="en-US" sz="24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lang="en-US" altLang="zh-TW" sz="24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zh-TW" altLang="en-US" sz="24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𝜕</m:t>
                              </m:r>
                            </m:e>
                            <m:sup>
                              <m:r>
                                <a:rPr lang="en-US" altLang="zh-TW" sz="24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  <m:r>
                            <a:rPr lang="en-US" altLang="zh-TW" sz="24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𝑢</m:t>
                          </m:r>
                        </m:num>
                        <m:den>
                          <m:r>
                            <a:rPr lang="zh-TW" altLang="en-US" sz="24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𝜕</m:t>
                          </m:r>
                          <m:sSup>
                            <m:sSupPr>
                              <m:ctrlPr>
                                <a:rPr lang="zh-TW" altLang="en-US" sz="24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zh-TW" altLang="en-US" sz="24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  <m:sup>
                              <m:r>
                                <a:rPr lang="zh-TW" altLang="en-US" sz="24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</m:den>
                      </m:f>
                      <m:r>
                        <a:rPr lang="zh-TW" altLang="en-US" sz="24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=4</m:t>
                      </m:r>
                      <m:f>
                        <m:fPr>
                          <m:ctrlPr>
                            <a:rPr lang="zh-TW" altLang="en-US" sz="24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zh-TW" altLang="en-US" sz="24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𝜕</m:t>
                          </m:r>
                          <m:r>
                            <a:rPr lang="zh-TW" altLang="en-US" sz="24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𝑢</m:t>
                          </m:r>
                        </m:num>
                        <m:den>
                          <m:r>
                            <a:rPr lang="zh-TW" altLang="en-US" sz="24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𝜕</m:t>
                          </m:r>
                          <m:r>
                            <a:rPr lang="zh-TW" altLang="en-US" sz="24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𝑦</m:t>
                          </m:r>
                        </m:den>
                      </m:f>
                      <m:r>
                        <a:rPr lang="zh-TW" altLang="en-US" sz="24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.</m:t>
                      </m:r>
                    </m:oMath>
                  </m:oMathPara>
                </a14:m>
                <a:endParaRPr lang="zh-TW" altLang="en-US" sz="2400" dirty="0"/>
              </a:p>
            </p:txBody>
          </p:sp>
        </mc:Choice>
        <mc:Fallback xmlns="">
          <p:sp>
            <p:nvSpPr>
              <p:cNvPr id="5" name="物件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4427984" y="234950"/>
                <a:ext cx="1981200" cy="889000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  <a:ln>
                <a:noFill/>
              </a:ln>
              <a:effectLst/>
              <a:extLst/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6" name="物件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05443485"/>
              </p:ext>
            </p:extLst>
          </p:nvPr>
        </p:nvGraphicFramePr>
        <p:xfrm>
          <a:off x="3387080" y="2014538"/>
          <a:ext cx="1905000" cy="787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5217" name="方程式" r:id="rId4" imgW="952200" imgH="393480" progId="Equation.3">
                  <p:embed/>
                </p:oleObj>
              </mc:Choice>
              <mc:Fallback>
                <p:oleObj name="方程式" r:id="rId4" imgW="952200" imgH="393480" progId="Equation.3">
                  <p:embed/>
                  <p:pic>
                    <p:nvPicPr>
                      <p:cNvPr id="0" name="物件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87080" y="2014538"/>
                        <a:ext cx="1905000" cy="787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8" name="直線接點 7"/>
          <p:cNvCxnSpPr/>
          <p:nvPr/>
        </p:nvCxnSpPr>
        <p:spPr>
          <a:xfrm>
            <a:off x="827584" y="6165304"/>
            <a:ext cx="7992888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字方塊 8"/>
          <p:cNvSpPr txBox="1"/>
          <p:nvPr/>
        </p:nvSpPr>
        <p:spPr>
          <a:xfrm>
            <a:off x="827584" y="6165304"/>
            <a:ext cx="232031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† </a:t>
            </a:r>
            <a:r>
              <a:rPr lang="en-US" sz="1400" dirty="0"/>
              <a:t>See Section 5.2, example 2.</a:t>
            </a:r>
          </a:p>
        </p:txBody>
      </p:sp>
    </p:spTree>
    <p:extLst>
      <p:ext uri="{BB962C8B-B14F-4D97-AF65-F5344CB8AC3E}">
        <p14:creationId xmlns:p14="http://schemas.microsoft.com/office/powerpoint/2010/main" val="356135122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Example: Solving                          (2/4)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TW" dirty="0"/>
              <a:t>Case I: </a:t>
            </a:r>
            <a:r>
              <a:rPr lang="en-US" altLang="zh-TW" i="1" dirty="0">
                <a:latin typeface="Symbol" panose="05050102010706020507" pitchFamily="18" charset="2"/>
                <a:cs typeface="Times New Roman" panose="02020603050405020304" pitchFamily="18" charset="0"/>
              </a:rPr>
              <a:t>l</a:t>
            </a:r>
            <a:r>
              <a:rPr lang="en-US" altLang="zh-TW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0</a:t>
            </a:r>
            <a:r>
              <a:rPr lang="en-US" altLang="zh-TW" dirty="0"/>
              <a:t>.</a:t>
            </a:r>
            <a:br>
              <a:rPr lang="en-US" altLang="zh-TW" dirty="0"/>
            </a:br>
            <a:br>
              <a:rPr lang="en-US" altLang="zh-TW" dirty="0"/>
            </a:br>
            <a:r>
              <a:rPr lang="en-US" altLang="zh-TW" dirty="0"/>
              <a:t>The two equations become </a:t>
            </a:r>
            <a:r>
              <a:rPr lang="en-US" altLang="zh-TW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TW" dirty="0">
                <a:latin typeface="Times New Roman" panose="02020603050405020304" pitchFamily="18" charset="0"/>
                <a:cs typeface="Times New Roman" panose="02020603050405020304" pitchFamily="18" charset="0"/>
                <a:sym typeface="Symbol"/>
              </a:rPr>
              <a:t></a:t>
            </a:r>
            <a:r>
              <a:rPr lang="en-US" altLang="zh-TW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0</a:t>
            </a:r>
            <a:r>
              <a:rPr lang="en-US" altLang="zh-TW" dirty="0"/>
              <a:t> and </a:t>
            </a:r>
            <a:r>
              <a:rPr lang="en-US" altLang="zh-TW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en-US" altLang="zh-TW" dirty="0">
                <a:latin typeface="Times New Roman" panose="02020603050405020304" pitchFamily="18" charset="0"/>
                <a:cs typeface="Times New Roman" panose="02020603050405020304" pitchFamily="18" charset="0"/>
                <a:sym typeface="Symbol"/>
              </a:rPr>
              <a:t></a:t>
            </a:r>
            <a:r>
              <a:rPr lang="en-US" altLang="zh-TW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0</a:t>
            </a:r>
            <a:r>
              <a:rPr lang="en-US" altLang="zh-TW" dirty="0"/>
              <a:t>. The general solutions are </a:t>
            </a:r>
            <a:r>
              <a:rPr lang="en-US" altLang="zh-TW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TW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TW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TW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= </a:t>
            </a:r>
            <a:r>
              <a:rPr lang="en-US" altLang="zh-TW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TW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TW" dirty="0">
                <a:latin typeface="Times New Roman" panose="02020603050405020304" pitchFamily="18" charset="0"/>
                <a:cs typeface="Times New Roman" panose="02020603050405020304" pitchFamily="18" charset="0"/>
              </a:rPr>
              <a:t> + </a:t>
            </a:r>
            <a:r>
              <a:rPr lang="en-US" altLang="zh-TW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TW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TW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TW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TW" dirty="0"/>
              <a:t> and </a:t>
            </a:r>
            <a:r>
              <a:rPr lang="en-US" altLang="zh-TW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en-US" altLang="zh-TW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TW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en-US" altLang="zh-TW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= </a:t>
            </a:r>
            <a:r>
              <a:rPr lang="en-US" altLang="zh-TW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TW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TW" dirty="0"/>
              <a:t>, respectively.</a:t>
            </a:r>
            <a:br>
              <a:rPr lang="en-US" altLang="zh-TW" dirty="0"/>
            </a:br>
            <a:br>
              <a:rPr lang="en-US" altLang="zh-TW" dirty="0"/>
            </a:br>
            <a:r>
              <a:rPr lang="en-US" altLang="zh-TW" dirty="0"/>
              <a:t>Thus, a particular solution of the PDE is</a:t>
            </a:r>
            <a:br>
              <a:rPr lang="en-US" altLang="zh-TW" dirty="0"/>
            </a:br>
            <a:r>
              <a:rPr lang="en-US" altLang="zh-TW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u</a:t>
            </a:r>
            <a:r>
              <a:rPr lang="en-US" altLang="zh-TW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TW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TW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zh-TW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en-US" altLang="zh-TW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= </a:t>
            </a:r>
            <a:r>
              <a:rPr lang="en-US" altLang="zh-TW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TW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TW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TW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TW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en-US" altLang="zh-TW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TW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en-US" altLang="zh-TW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= (</a:t>
            </a:r>
            <a:r>
              <a:rPr lang="en-US" altLang="zh-TW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TW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TW" dirty="0">
                <a:latin typeface="Times New Roman" panose="02020603050405020304" pitchFamily="18" charset="0"/>
                <a:cs typeface="Times New Roman" panose="02020603050405020304" pitchFamily="18" charset="0"/>
              </a:rPr>
              <a:t> + </a:t>
            </a:r>
            <a:r>
              <a:rPr lang="en-US" altLang="zh-TW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TW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TW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TW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TW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TW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TW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TW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en-US" altLang="zh-TW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TW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TW" dirty="0">
                <a:latin typeface="Times New Roman" panose="02020603050405020304" pitchFamily="18" charset="0"/>
                <a:cs typeface="Times New Roman" panose="02020603050405020304" pitchFamily="18" charset="0"/>
              </a:rPr>
              <a:t> + </a:t>
            </a:r>
            <a:r>
              <a:rPr lang="en-US" altLang="zh-TW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TW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TW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TW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TW" dirty="0"/>
              <a:t>.</a:t>
            </a: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6</a:t>
            </a:fld>
            <a:endParaRPr lang="zh-TW" alt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物件 4">
                <a:extLst>
                  <a:ext uri="{FF2B5EF4-FFF2-40B4-BE49-F238E27FC236}">
                    <a16:creationId xmlns:a16="http://schemas.microsoft.com/office/drawing/2014/main" id="{892D8D2F-45D0-4C52-A9DC-B46744E6FEC9}"/>
                  </a:ext>
                </a:extLst>
              </p:cNvPr>
              <p:cNvSpPr txBox="1"/>
              <p:nvPr/>
            </p:nvSpPr>
            <p:spPr bwMode="auto">
              <a:xfrm>
                <a:off x="4427984" y="234950"/>
                <a:ext cx="1981200" cy="889000"/>
              </a:xfrm>
              <a:prstGeom prst="rect">
                <a:avLst/>
              </a:prstGeom>
              <a:noFill/>
              <a:ln>
                <a:noFill/>
              </a:ln>
              <a:effectLst/>
              <a:extLst/>
            </p:spPr>
            <p:txBody>
              <a:bodyPr>
                <a:no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zh-TW" altLang="en-US" sz="24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lang="en-US" altLang="zh-TW" sz="24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zh-TW" altLang="en-US" sz="24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𝜕</m:t>
                              </m:r>
                            </m:e>
                            <m:sup>
                              <m:r>
                                <a:rPr lang="en-US" altLang="zh-TW" sz="24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  <m:r>
                            <a:rPr lang="en-US" altLang="zh-TW" sz="24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𝑢</m:t>
                          </m:r>
                        </m:num>
                        <m:den>
                          <m:r>
                            <a:rPr lang="zh-TW" altLang="en-US" sz="24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𝜕</m:t>
                          </m:r>
                          <m:sSup>
                            <m:sSupPr>
                              <m:ctrlPr>
                                <a:rPr lang="zh-TW" altLang="en-US" sz="24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zh-TW" altLang="en-US" sz="24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  <m:sup>
                              <m:r>
                                <a:rPr lang="zh-TW" altLang="en-US" sz="24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</m:den>
                      </m:f>
                      <m:r>
                        <a:rPr lang="zh-TW" altLang="en-US" sz="24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=4</m:t>
                      </m:r>
                      <m:f>
                        <m:fPr>
                          <m:ctrlPr>
                            <a:rPr lang="zh-TW" altLang="en-US" sz="24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zh-TW" altLang="en-US" sz="24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𝜕</m:t>
                          </m:r>
                          <m:r>
                            <a:rPr lang="zh-TW" altLang="en-US" sz="24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𝑢</m:t>
                          </m:r>
                        </m:num>
                        <m:den>
                          <m:r>
                            <a:rPr lang="zh-TW" altLang="en-US" sz="24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𝜕</m:t>
                          </m:r>
                          <m:r>
                            <a:rPr lang="zh-TW" altLang="en-US" sz="24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𝑦</m:t>
                          </m:r>
                        </m:den>
                      </m:f>
                      <m:r>
                        <a:rPr lang="zh-TW" altLang="en-US" sz="24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.</m:t>
                      </m:r>
                    </m:oMath>
                  </m:oMathPara>
                </a14:m>
                <a:endParaRPr lang="zh-TW" altLang="en-US" sz="2400" dirty="0"/>
              </a:p>
            </p:txBody>
          </p:sp>
        </mc:Choice>
        <mc:Fallback xmlns="">
          <p:sp>
            <p:nvSpPr>
              <p:cNvPr id="6" name="物件 4">
                <a:extLst>
                  <a:ext uri="{FF2B5EF4-FFF2-40B4-BE49-F238E27FC236}">
                    <a16:creationId xmlns:a16="http://schemas.microsoft.com/office/drawing/2014/main" id="{892D8D2F-45D0-4C52-A9DC-B46744E6FEC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4427984" y="234950"/>
                <a:ext cx="1981200" cy="889000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  <a:ln>
                <a:noFill/>
              </a:ln>
              <a:effectLst/>
              <a:extLst/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85813560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Example: Solving                          (3/4)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TW" dirty="0"/>
              <a:t>Case II: </a:t>
            </a:r>
            <a:r>
              <a:rPr lang="en-US" altLang="zh-TW" i="1" dirty="0">
                <a:latin typeface="Symbol" panose="05050102010706020507" pitchFamily="18" charset="2"/>
                <a:cs typeface="Times New Roman" panose="02020603050405020304" pitchFamily="18" charset="0"/>
              </a:rPr>
              <a:t>l</a:t>
            </a:r>
            <a:r>
              <a:rPr lang="en-US" altLang="zh-TW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–</a:t>
            </a:r>
            <a:r>
              <a:rPr lang="en-US" altLang="zh-TW" i="1" dirty="0">
                <a:latin typeface="Symbol" panose="05050102010706020507" pitchFamily="18" charset="2"/>
                <a:cs typeface="Times New Roman" panose="02020603050405020304" pitchFamily="18" charset="0"/>
              </a:rPr>
              <a:t>a</a:t>
            </a:r>
            <a:r>
              <a:rPr lang="en-US" altLang="zh-TW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TW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zh-TW" i="1" dirty="0">
                <a:latin typeface="Symbol" panose="05050102010706020507" pitchFamily="18" charset="2"/>
                <a:cs typeface="Times New Roman" panose="02020603050405020304" pitchFamily="18" charset="0"/>
              </a:rPr>
              <a:t>a</a:t>
            </a:r>
            <a:r>
              <a:rPr lang="en-US" altLang="zh-TW" dirty="0">
                <a:latin typeface="Times New Roman" panose="02020603050405020304" pitchFamily="18" charset="0"/>
                <a:cs typeface="Times New Roman" panose="02020603050405020304" pitchFamily="18" charset="0"/>
              </a:rPr>
              <a:t> &gt; 0</a:t>
            </a:r>
            <a:r>
              <a:rPr lang="en-US" altLang="zh-TW" dirty="0"/>
              <a:t>.</a:t>
            </a:r>
            <a:br>
              <a:rPr lang="en-US" altLang="zh-TW" dirty="0"/>
            </a:br>
            <a:br>
              <a:rPr lang="en-US" altLang="zh-TW" dirty="0"/>
            </a:br>
            <a:r>
              <a:rPr lang="en-US" altLang="zh-TW" dirty="0"/>
              <a:t>The two equations becomes </a:t>
            </a:r>
            <a:r>
              <a:rPr lang="en-US" altLang="zh-TW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TW" dirty="0">
                <a:latin typeface="Times New Roman" panose="02020603050405020304" pitchFamily="18" charset="0"/>
                <a:cs typeface="Times New Roman" panose="02020603050405020304" pitchFamily="18" charset="0"/>
                <a:sym typeface="Symbol"/>
              </a:rPr>
              <a:t></a:t>
            </a:r>
            <a:r>
              <a:rPr lang="en-US" altLang="zh-TW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4</a:t>
            </a:r>
            <a:r>
              <a:rPr lang="en-US" altLang="zh-TW" i="1" dirty="0">
                <a:latin typeface="Symbol" panose="05050102010706020507" pitchFamily="18" charset="2"/>
                <a:cs typeface="Times New Roman" panose="02020603050405020304" pitchFamily="18" charset="0"/>
              </a:rPr>
              <a:t>a</a:t>
            </a:r>
            <a:r>
              <a:rPr lang="en-US" altLang="zh-TW" baseline="30000" dirty="0">
                <a:latin typeface="Symbol" panose="05050102010706020507" pitchFamily="18" charset="2"/>
                <a:cs typeface="Times New Roman" panose="02020603050405020304" pitchFamily="18" charset="0"/>
              </a:rPr>
              <a:t>2</a:t>
            </a:r>
            <a:r>
              <a:rPr lang="en-US" altLang="zh-TW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TW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0</a:t>
            </a:r>
            <a:r>
              <a:rPr lang="en-US" altLang="zh-TW" dirty="0"/>
              <a:t> and</a:t>
            </a:r>
            <a:br>
              <a:rPr lang="en-US" altLang="zh-TW" dirty="0"/>
            </a:br>
            <a:r>
              <a:rPr lang="en-US" altLang="zh-TW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en-US" altLang="zh-TW" dirty="0">
                <a:latin typeface="Times New Roman" panose="02020603050405020304" pitchFamily="18" charset="0"/>
                <a:cs typeface="Times New Roman" panose="02020603050405020304" pitchFamily="18" charset="0"/>
                <a:sym typeface="Symbol"/>
              </a:rPr>
              <a:t></a:t>
            </a:r>
            <a:r>
              <a:rPr lang="en-US" altLang="zh-TW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</a:t>
            </a:r>
            <a:r>
              <a:rPr lang="en-US" altLang="zh-TW" i="1" dirty="0">
                <a:latin typeface="Symbol" panose="05050102010706020507" pitchFamily="18" charset="2"/>
                <a:cs typeface="Times New Roman" panose="02020603050405020304" pitchFamily="18" charset="0"/>
              </a:rPr>
              <a:t>a</a:t>
            </a:r>
            <a:r>
              <a:rPr lang="en-US" altLang="zh-TW" baseline="30000" dirty="0">
                <a:latin typeface="Symbol" panose="05050102010706020507" pitchFamily="18" charset="2"/>
                <a:cs typeface="Times New Roman" panose="02020603050405020304" pitchFamily="18" charset="0"/>
              </a:rPr>
              <a:t>2</a:t>
            </a:r>
            <a:r>
              <a:rPr lang="en-US" altLang="zh-TW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en-US" altLang="zh-TW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0</a:t>
            </a:r>
            <a:r>
              <a:rPr lang="en-US" altLang="zh-TW" dirty="0"/>
              <a:t>. The general solutions becomes</a:t>
            </a:r>
            <a:br>
              <a:rPr lang="en-US" altLang="zh-TW" dirty="0"/>
            </a:br>
            <a:r>
              <a:rPr lang="en-US" altLang="zh-TW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TW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TW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TW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= </a:t>
            </a:r>
            <a:r>
              <a:rPr lang="en-US" altLang="zh-TW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TW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TW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TW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cosh</a:t>
            </a:r>
            <a:r>
              <a:rPr lang="en-US" altLang="zh-TW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</a:t>
            </a:r>
            <a:r>
              <a:rPr lang="en-US" altLang="zh-TW" i="1" dirty="0">
                <a:latin typeface="Symbol" panose="05050102010706020507" pitchFamily="18" charset="2"/>
                <a:cs typeface="Times New Roman" panose="02020603050405020304" pitchFamily="18" charset="0"/>
              </a:rPr>
              <a:t>a</a:t>
            </a:r>
            <a:r>
              <a:rPr lang="en-US" altLang="zh-TW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TW" dirty="0">
                <a:latin typeface="Times New Roman" panose="02020603050405020304" pitchFamily="18" charset="0"/>
                <a:cs typeface="Times New Roman" panose="02020603050405020304" pitchFamily="18" charset="0"/>
              </a:rPr>
              <a:t> + </a:t>
            </a:r>
            <a:r>
              <a:rPr lang="en-US" altLang="zh-TW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TW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TW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TW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sinh</a:t>
            </a:r>
            <a:r>
              <a:rPr lang="en-US" altLang="zh-TW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</a:t>
            </a:r>
            <a:r>
              <a:rPr lang="en-US" altLang="zh-TW" i="1" dirty="0">
                <a:latin typeface="Symbol" panose="05050102010706020507" pitchFamily="18" charset="2"/>
                <a:cs typeface="Times New Roman" panose="02020603050405020304" pitchFamily="18" charset="0"/>
              </a:rPr>
              <a:t>a</a:t>
            </a:r>
            <a:r>
              <a:rPr lang="en-US" altLang="zh-TW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TW" dirty="0"/>
              <a:t> and </a:t>
            </a:r>
            <a:r>
              <a:rPr lang="en-US" altLang="zh-TW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en-US" altLang="zh-TW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TW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en-US" altLang="zh-TW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= </a:t>
            </a:r>
            <a:r>
              <a:rPr lang="en-US" altLang="zh-TW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TW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TW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en-US" altLang="zh-TW" i="1" baseline="30000" dirty="0">
                <a:latin typeface="Symbol" panose="05050102010706020507" pitchFamily="18" charset="2"/>
                <a:cs typeface="Times New Roman" panose="02020603050405020304" pitchFamily="18" charset="0"/>
              </a:rPr>
              <a:t>a</a:t>
            </a:r>
            <a:r>
              <a:rPr lang="en-US" altLang="zh-TW" sz="1800" baseline="60000" dirty="0">
                <a:latin typeface="Symbol" panose="05050102010706020507" pitchFamily="18" charset="2"/>
                <a:cs typeface="Times New Roman" panose="02020603050405020304" pitchFamily="18" charset="0"/>
              </a:rPr>
              <a:t>2</a:t>
            </a:r>
            <a:r>
              <a:rPr lang="en-US" altLang="zh-TW" i="1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en-US" altLang="zh-TW" dirty="0"/>
              <a:t>, respectively.</a:t>
            </a:r>
            <a:br>
              <a:rPr lang="en-US" altLang="zh-TW" dirty="0"/>
            </a:br>
            <a:br>
              <a:rPr lang="en-US" altLang="zh-TW" dirty="0"/>
            </a:br>
            <a:r>
              <a:rPr lang="en-US" altLang="zh-TW" dirty="0"/>
              <a:t>Thus, a particular solution of the PDE is</a:t>
            </a:r>
            <a:br>
              <a:rPr lang="en-US" altLang="zh-TW" dirty="0"/>
            </a:br>
            <a:r>
              <a:rPr lang="en-US" altLang="zh-TW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u</a:t>
            </a:r>
            <a:r>
              <a:rPr lang="en-US" altLang="zh-TW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TW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TW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zh-TW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en-US" altLang="zh-TW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= </a:t>
            </a:r>
            <a:r>
              <a:rPr lang="en-US" altLang="zh-TW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TW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TW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TW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TW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en-US" altLang="zh-TW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TW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en-US" altLang="zh-TW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= (</a:t>
            </a:r>
            <a:r>
              <a:rPr lang="en-US" altLang="zh-TW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TW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TW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TW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cosh</a:t>
            </a:r>
            <a:r>
              <a:rPr lang="en-US" altLang="zh-TW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</a:t>
            </a:r>
            <a:r>
              <a:rPr lang="en-US" altLang="zh-TW" i="1" dirty="0">
                <a:latin typeface="Symbol" panose="05050102010706020507" pitchFamily="18" charset="2"/>
                <a:cs typeface="Times New Roman" panose="02020603050405020304" pitchFamily="18" charset="0"/>
              </a:rPr>
              <a:t>a</a:t>
            </a:r>
            <a:r>
              <a:rPr lang="en-US" altLang="zh-TW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TW" dirty="0">
                <a:latin typeface="Times New Roman" panose="02020603050405020304" pitchFamily="18" charset="0"/>
                <a:cs typeface="Times New Roman" panose="02020603050405020304" pitchFamily="18" charset="0"/>
              </a:rPr>
              <a:t> + </a:t>
            </a:r>
            <a:r>
              <a:rPr lang="en-US" altLang="zh-TW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TW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TW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TW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sinh</a:t>
            </a:r>
            <a:r>
              <a:rPr lang="en-US" altLang="zh-TW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</a:t>
            </a:r>
            <a:r>
              <a:rPr lang="en-US" altLang="zh-TW" i="1" dirty="0">
                <a:latin typeface="Symbol" panose="05050102010706020507" pitchFamily="18" charset="2"/>
                <a:cs typeface="Times New Roman" panose="02020603050405020304" pitchFamily="18" charset="0"/>
              </a:rPr>
              <a:t>a</a:t>
            </a:r>
            <a:r>
              <a:rPr lang="en-US" altLang="zh-TW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TW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TW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TW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TW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en-US" altLang="zh-TW" i="1" baseline="30000" dirty="0">
                <a:latin typeface="Symbol" panose="05050102010706020507" pitchFamily="18" charset="2"/>
                <a:cs typeface="Times New Roman" panose="02020603050405020304" pitchFamily="18" charset="0"/>
              </a:rPr>
              <a:t>a</a:t>
            </a:r>
            <a:r>
              <a:rPr lang="en-US" altLang="zh-TW" sz="1800" baseline="60000" dirty="0">
                <a:latin typeface="Symbol" panose="05050102010706020507" pitchFamily="18" charset="2"/>
                <a:cs typeface="Times New Roman" panose="02020603050405020304" pitchFamily="18" charset="0"/>
              </a:rPr>
              <a:t>2</a:t>
            </a:r>
            <a:r>
              <a:rPr lang="en-US" altLang="zh-TW" i="1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en-US" altLang="zh-TW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br>
              <a:rPr lang="en-US" altLang="zh-TW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zh-TW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= </a:t>
            </a:r>
            <a:r>
              <a:rPr lang="en-US" altLang="zh-TW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TW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TW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TW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en-US" altLang="zh-TW" i="1" baseline="30000" dirty="0">
                <a:latin typeface="Symbol" panose="05050102010706020507" pitchFamily="18" charset="2"/>
                <a:cs typeface="Times New Roman" panose="02020603050405020304" pitchFamily="18" charset="0"/>
              </a:rPr>
              <a:t>a</a:t>
            </a:r>
            <a:r>
              <a:rPr lang="en-US" altLang="zh-TW" sz="1800" baseline="60000" dirty="0">
                <a:latin typeface="Symbol" panose="05050102010706020507" pitchFamily="18" charset="2"/>
                <a:cs typeface="Times New Roman" panose="02020603050405020304" pitchFamily="18" charset="0"/>
              </a:rPr>
              <a:t>2</a:t>
            </a:r>
            <a:r>
              <a:rPr lang="en-US" altLang="zh-TW" i="1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en-US" altLang="zh-TW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cosh 2</a:t>
            </a:r>
            <a:r>
              <a:rPr lang="en-US" altLang="zh-TW" i="1" dirty="0">
                <a:latin typeface="Symbol" panose="05050102010706020507" pitchFamily="18" charset="2"/>
                <a:cs typeface="Times New Roman" panose="02020603050405020304" pitchFamily="18" charset="0"/>
              </a:rPr>
              <a:t>a</a:t>
            </a:r>
            <a:r>
              <a:rPr lang="en-US" altLang="zh-TW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x </a:t>
            </a:r>
            <a:r>
              <a:rPr lang="en-US" altLang="zh-TW" dirty="0">
                <a:latin typeface="Times New Roman" panose="02020603050405020304" pitchFamily="18" charset="0"/>
                <a:cs typeface="Times New Roman" panose="02020603050405020304" pitchFamily="18" charset="0"/>
              </a:rPr>
              <a:t>+ </a:t>
            </a:r>
            <a:r>
              <a:rPr lang="en-US" altLang="zh-TW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TW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TW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TW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en-US" altLang="zh-TW" i="1" baseline="30000" dirty="0">
                <a:latin typeface="Symbol" panose="05050102010706020507" pitchFamily="18" charset="2"/>
                <a:cs typeface="Times New Roman" panose="02020603050405020304" pitchFamily="18" charset="0"/>
              </a:rPr>
              <a:t>a</a:t>
            </a:r>
            <a:r>
              <a:rPr lang="en-US" altLang="zh-TW" sz="1800" baseline="60000" dirty="0">
                <a:latin typeface="Symbol" panose="05050102010706020507" pitchFamily="18" charset="2"/>
                <a:cs typeface="Times New Roman" panose="02020603050405020304" pitchFamily="18" charset="0"/>
              </a:rPr>
              <a:t>2</a:t>
            </a:r>
            <a:r>
              <a:rPr lang="en-US" altLang="zh-TW" i="1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en-US" altLang="zh-TW" dirty="0">
                <a:latin typeface="Times New Roman" panose="02020603050405020304" pitchFamily="18" charset="0"/>
                <a:cs typeface="Times New Roman" panose="02020603050405020304" pitchFamily="18" charset="0"/>
              </a:rPr>
              <a:t>sinh 2</a:t>
            </a:r>
            <a:r>
              <a:rPr lang="en-US" altLang="zh-TW" i="1" dirty="0">
                <a:latin typeface="Symbol" panose="05050102010706020507" pitchFamily="18" charset="2"/>
                <a:cs typeface="Times New Roman" panose="02020603050405020304" pitchFamily="18" charset="0"/>
              </a:rPr>
              <a:t>a</a:t>
            </a:r>
            <a:r>
              <a:rPr lang="en-US" altLang="zh-TW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TW" dirty="0"/>
              <a:t>.</a:t>
            </a: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7</a:t>
            </a:fld>
            <a:endParaRPr lang="zh-TW" alt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物件 4">
                <a:extLst>
                  <a:ext uri="{FF2B5EF4-FFF2-40B4-BE49-F238E27FC236}">
                    <a16:creationId xmlns:a16="http://schemas.microsoft.com/office/drawing/2014/main" id="{BB384907-75E5-4F37-9B8C-C8E40CFF0E97}"/>
                  </a:ext>
                </a:extLst>
              </p:cNvPr>
              <p:cNvSpPr txBox="1"/>
              <p:nvPr/>
            </p:nvSpPr>
            <p:spPr bwMode="auto">
              <a:xfrm>
                <a:off x="4427984" y="234950"/>
                <a:ext cx="1981200" cy="889000"/>
              </a:xfrm>
              <a:prstGeom prst="rect">
                <a:avLst/>
              </a:prstGeom>
              <a:noFill/>
              <a:ln>
                <a:noFill/>
              </a:ln>
              <a:effectLst/>
              <a:extLst/>
            </p:spPr>
            <p:txBody>
              <a:bodyPr>
                <a:no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zh-TW" altLang="en-US" sz="24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lang="en-US" altLang="zh-TW" sz="24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zh-TW" altLang="en-US" sz="24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𝜕</m:t>
                              </m:r>
                            </m:e>
                            <m:sup>
                              <m:r>
                                <a:rPr lang="en-US" altLang="zh-TW" sz="24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  <m:r>
                            <a:rPr lang="en-US" altLang="zh-TW" sz="24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𝑢</m:t>
                          </m:r>
                        </m:num>
                        <m:den>
                          <m:r>
                            <a:rPr lang="zh-TW" altLang="en-US" sz="24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𝜕</m:t>
                          </m:r>
                          <m:sSup>
                            <m:sSupPr>
                              <m:ctrlPr>
                                <a:rPr lang="zh-TW" altLang="en-US" sz="24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zh-TW" altLang="en-US" sz="24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  <m:sup>
                              <m:r>
                                <a:rPr lang="zh-TW" altLang="en-US" sz="24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</m:den>
                      </m:f>
                      <m:r>
                        <a:rPr lang="zh-TW" altLang="en-US" sz="24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=4</m:t>
                      </m:r>
                      <m:f>
                        <m:fPr>
                          <m:ctrlPr>
                            <a:rPr lang="zh-TW" altLang="en-US" sz="24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zh-TW" altLang="en-US" sz="24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𝜕</m:t>
                          </m:r>
                          <m:r>
                            <a:rPr lang="zh-TW" altLang="en-US" sz="24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𝑢</m:t>
                          </m:r>
                        </m:num>
                        <m:den>
                          <m:r>
                            <a:rPr lang="zh-TW" altLang="en-US" sz="24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𝜕</m:t>
                          </m:r>
                          <m:r>
                            <a:rPr lang="zh-TW" altLang="en-US" sz="24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𝑦</m:t>
                          </m:r>
                        </m:den>
                      </m:f>
                      <m:r>
                        <a:rPr lang="zh-TW" altLang="en-US" sz="24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.</m:t>
                      </m:r>
                    </m:oMath>
                  </m:oMathPara>
                </a14:m>
                <a:endParaRPr lang="zh-TW" altLang="en-US" sz="2400" dirty="0"/>
              </a:p>
            </p:txBody>
          </p:sp>
        </mc:Choice>
        <mc:Fallback xmlns="">
          <p:sp>
            <p:nvSpPr>
              <p:cNvPr id="6" name="物件 4">
                <a:extLst>
                  <a:ext uri="{FF2B5EF4-FFF2-40B4-BE49-F238E27FC236}">
                    <a16:creationId xmlns:a16="http://schemas.microsoft.com/office/drawing/2014/main" id="{BB384907-75E5-4F37-9B8C-C8E40CFF0E9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4427984" y="234950"/>
                <a:ext cx="1981200" cy="889000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  <a:ln>
                <a:noFill/>
              </a:ln>
              <a:effectLst/>
              <a:extLst/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28412324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Example: Solving                          (4/4)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TW" dirty="0"/>
              <a:t>Case III: </a:t>
            </a:r>
            <a:r>
              <a:rPr lang="en-US" altLang="zh-TW" i="1" dirty="0">
                <a:latin typeface="Symbol" panose="05050102010706020507" pitchFamily="18" charset="2"/>
                <a:cs typeface="Times New Roman" panose="02020603050405020304" pitchFamily="18" charset="0"/>
              </a:rPr>
              <a:t>l</a:t>
            </a:r>
            <a:r>
              <a:rPr lang="en-US" altLang="zh-TW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en-US" altLang="zh-TW" i="1" dirty="0">
                <a:latin typeface="Symbol" panose="05050102010706020507" pitchFamily="18" charset="2"/>
                <a:cs typeface="Times New Roman" panose="02020603050405020304" pitchFamily="18" charset="0"/>
              </a:rPr>
              <a:t>a</a:t>
            </a:r>
            <a:r>
              <a:rPr lang="en-US" altLang="zh-TW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TW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zh-TW" i="1" dirty="0">
                <a:latin typeface="Symbol" panose="05050102010706020507" pitchFamily="18" charset="2"/>
                <a:cs typeface="Times New Roman" panose="02020603050405020304" pitchFamily="18" charset="0"/>
              </a:rPr>
              <a:t>a</a:t>
            </a:r>
            <a:r>
              <a:rPr lang="en-US" altLang="zh-TW" dirty="0">
                <a:latin typeface="Times New Roman" panose="02020603050405020304" pitchFamily="18" charset="0"/>
                <a:cs typeface="Times New Roman" panose="02020603050405020304" pitchFamily="18" charset="0"/>
              </a:rPr>
              <a:t> &gt; 0</a:t>
            </a:r>
            <a:r>
              <a:rPr lang="en-US" altLang="zh-TW" dirty="0"/>
              <a:t>.</a:t>
            </a:r>
            <a:br>
              <a:rPr lang="en-US" altLang="zh-TW" dirty="0"/>
            </a:br>
            <a:br>
              <a:rPr lang="en-US" altLang="zh-TW" dirty="0"/>
            </a:br>
            <a:r>
              <a:rPr lang="en-US" altLang="zh-TW" dirty="0"/>
              <a:t>The two equations becomes </a:t>
            </a:r>
            <a:r>
              <a:rPr lang="en-US" altLang="zh-TW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TW" dirty="0">
                <a:latin typeface="Times New Roman" panose="02020603050405020304" pitchFamily="18" charset="0"/>
                <a:cs typeface="Times New Roman" panose="02020603050405020304" pitchFamily="18" charset="0"/>
                <a:sym typeface="Symbol"/>
              </a:rPr>
              <a:t></a:t>
            </a:r>
            <a:r>
              <a:rPr lang="en-US" altLang="zh-TW" dirty="0">
                <a:latin typeface="Times New Roman" panose="02020603050405020304" pitchFamily="18" charset="0"/>
                <a:cs typeface="Times New Roman" panose="02020603050405020304" pitchFamily="18" charset="0"/>
              </a:rPr>
              <a:t> + 4</a:t>
            </a:r>
            <a:r>
              <a:rPr lang="en-US" altLang="zh-TW" i="1" dirty="0">
                <a:latin typeface="Symbol" panose="05050102010706020507" pitchFamily="18" charset="2"/>
                <a:cs typeface="Times New Roman" panose="02020603050405020304" pitchFamily="18" charset="0"/>
              </a:rPr>
              <a:t>a</a:t>
            </a:r>
            <a:r>
              <a:rPr lang="en-US" altLang="zh-TW" baseline="30000" dirty="0">
                <a:latin typeface="Symbol" panose="05050102010706020507" pitchFamily="18" charset="2"/>
                <a:cs typeface="Times New Roman" panose="02020603050405020304" pitchFamily="18" charset="0"/>
              </a:rPr>
              <a:t>2</a:t>
            </a:r>
            <a:r>
              <a:rPr lang="en-US" altLang="zh-TW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TW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0</a:t>
            </a:r>
            <a:r>
              <a:rPr lang="en-US" altLang="zh-TW" dirty="0"/>
              <a:t> and</a:t>
            </a:r>
            <a:br>
              <a:rPr lang="en-US" altLang="zh-TW" dirty="0"/>
            </a:br>
            <a:r>
              <a:rPr lang="en-US" altLang="zh-TW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en-US" altLang="zh-TW" dirty="0">
                <a:latin typeface="Times New Roman" panose="02020603050405020304" pitchFamily="18" charset="0"/>
                <a:cs typeface="Times New Roman" panose="02020603050405020304" pitchFamily="18" charset="0"/>
                <a:sym typeface="Symbol"/>
              </a:rPr>
              <a:t></a:t>
            </a:r>
            <a:r>
              <a:rPr lang="en-US" altLang="zh-TW" dirty="0">
                <a:latin typeface="Times New Roman" panose="02020603050405020304" pitchFamily="18" charset="0"/>
                <a:cs typeface="Times New Roman" panose="02020603050405020304" pitchFamily="18" charset="0"/>
              </a:rPr>
              <a:t> + </a:t>
            </a:r>
            <a:r>
              <a:rPr lang="en-US" altLang="zh-TW" i="1" dirty="0">
                <a:latin typeface="Symbol" panose="05050102010706020507" pitchFamily="18" charset="2"/>
                <a:cs typeface="Times New Roman" panose="02020603050405020304" pitchFamily="18" charset="0"/>
              </a:rPr>
              <a:t>a</a:t>
            </a:r>
            <a:r>
              <a:rPr lang="en-US" altLang="zh-TW" baseline="30000" dirty="0">
                <a:latin typeface="Symbol" panose="05050102010706020507" pitchFamily="18" charset="2"/>
                <a:cs typeface="Times New Roman" panose="02020603050405020304" pitchFamily="18" charset="0"/>
              </a:rPr>
              <a:t>2</a:t>
            </a:r>
            <a:r>
              <a:rPr lang="en-US" altLang="zh-TW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en-US" altLang="zh-TW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0</a:t>
            </a:r>
            <a:r>
              <a:rPr lang="en-US" altLang="zh-TW" dirty="0"/>
              <a:t>. The general solutions becomes</a:t>
            </a:r>
            <a:br>
              <a:rPr lang="en-US" altLang="zh-TW" dirty="0"/>
            </a:br>
            <a:r>
              <a:rPr lang="en-US" altLang="zh-TW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TW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TW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TW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= </a:t>
            </a:r>
            <a:r>
              <a:rPr lang="en-US" altLang="zh-TW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TW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TW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cos 2</a:t>
            </a:r>
            <a:r>
              <a:rPr lang="en-US" altLang="zh-TW" i="1" dirty="0">
                <a:latin typeface="Symbol" panose="05050102010706020507" pitchFamily="18" charset="2"/>
                <a:cs typeface="Times New Roman" panose="02020603050405020304" pitchFamily="18" charset="0"/>
              </a:rPr>
              <a:t>a</a:t>
            </a:r>
            <a:r>
              <a:rPr lang="en-US" altLang="zh-TW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TW" dirty="0">
                <a:latin typeface="Times New Roman" panose="02020603050405020304" pitchFamily="18" charset="0"/>
                <a:cs typeface="Times New Roman" panose="02020603050405020304" pitchFamily="18" charset="0"/>
              </a:rPr>
              <a:t> + </a:t>
            </a:r>
            <a:r>
              <a:rPr lang="en-US" altLang="zh-TW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TW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TW" dirty="0">
                <a:latin typeface="Times New Roman" panose="02020603050405020304" pitchFamily="18" charset="0"/>
                <a:cs typeface="Times New Roman" panose="02020603050405020304" pitchFamily="18" charset="0"/>
              </a:rPr>
              <a:t> sin 2</a:t>
            </a:r>
            <a:r>
              <a:rPr lang="en-US" altLang="zh-TW" i="1" dirty="0">
                <a:latin typeface="Symbol" panose="05050102010706020507" pitchFamily="18" charset="2"/>
                <a:cs typeface="Times New Roman" panose="02020603050405020304" pitchFamily="18" charset="0"/>
              </a:rPr>
              <a:t>a</a:t>
            </a:r>
            <a:r>
              <a:rPr lang="en-US" altLang="zh-TW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TW" dirty="0"/>
              <a:t> and </a:t>
            </a:r>
            <a:r>
              <a:rPr lang="en-US" altLang="zh-TW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en-US" altLang="zh-TW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TW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en-US" altLang="zh-TW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= </a:t>
            </a:r>
            <a:r>
              <a:rPr lang="en-US" altLang="zh-TW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TW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TW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en-US" altLang="zh-TW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</a:t>
            </a:r>
            <a:r>
              <a:rPr lang="en-US" altLang="zh-TW" i="1" baseline="30000" dirty="0">
                <a:latin typeface="Symbol" panose="05050102010706020507" pitchFamily="18" charset="2"/>
                <a:cs typeface="Times New Roman" panose="02020603050405020304" pitchFamily="18" charset="0"/>
              </a:rPr>
              <a:t>a</a:t>
            </a:r>
            <a:r>
              <a:rPr lang="en-US" altLang="zh-TW" sz="1800" baseline="60000" dirty="0">
                <a:latin typeface="Symbol" panose="05050102010706020507" pitchFamily="18" charset="2"/>
                <a:cs typeface="Times New Roman" panose="02020603050405020304" pitchFamily="18" charset="0"/>
              </a:rPr>
              <a:t>2</a:t>
            </a:r>
            <a:r>
              <a:rPr lang="en-US" altLang="zh-TW" i="1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en-US" altLang="zh-TW" dirty="0"/>
              <a:t>, respectively.</a:t>
            </a:r>
            <a:br>
              <a:rPr lang="en-US" altLang="zh-TW" dirty="0"/>
            </a:br>
            <a:br>
              <a:rPr lang="en-US" altLang="zh-TW" dirty="0"/>
            </a:br>
            <a:r>
              <a:rPr lang="en-US" altLang="zh-TW" dirty="0"/>
              <a:t>Thus, a particular solution of the PDE is</a:t>
            </a:r>
            <a:br>
              <a:rPr lang="en-US" altLang="zh-TW" dirty="0"/>
            </a:br>
            <a:r>
              <a:rPr lang="en-US" altLang="zh-TW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u</a:t>
            </a:r>
            <a:r>
              <a:rPr lang="en-US" altLang="zh-TW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TW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TW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zh-TW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en-US" altLang="zh-TW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= </a:t>
            </a:r>
            <a:r>
              <a:rPr lang="en-US" altLang="zh-TW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TW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TW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TW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TW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en-US" altLang="zh-TW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TW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en-US" altLang="zh-TW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= (</a:t>
            </a:r>
            <a:r>
              <a:rPr lang="en-US" altLang="zh-TW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TW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TW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cos 2</a:t>
            </a:r>
            <a:r>
              <a:rPr lang="en-US" altLang="zh-TW" i="1" dirty="0">
                <a:latin typeface="Symbol" panose="05050102010706020507" pitchFamily="18" charset="2"/>
                <a:cs typeface="Times New Roman" panose="02020603050405020304" pitchFamily="18" charset="0"/>
              </a:rPr>
              <a:t>a</a:t>
            </a:r>
            <a:r>
              <a:rPr lang="en-US" altLang="zh-TW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TW" dirty="0">
                <a:latin typeface="Times New Roman" panose="02020603050405020304" pitchFamily="18" charset="0"/>
                <a:cs typeface="Times New Roman" panose="02020603050405020304" pitchFamily="18" charset="0"/>
              </a:rPr>
              <a:t> + </a:t>
            </a:r>
            <a:r>
              <a:rPr lang="en-US" altLang="zh-TW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TW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TW" dirty="0">
                <a:latin typeface="Times New Roman" panose="02020603050405020304" pitchFamily="18" charset="0"/>
                <a:cs typeface="Times New Roman" panose="02020603050405020304" pitchFamily="18" charset="0"/>
              </a:rPr>
              <a:t> sin 2</a:t>
            </a:r>
            <a:r>
              <a:rPr lang="en-US" altLang="zh-TW" i="1" dirty="0">
                <a:latin typeface="Symbol" panose="05050102010706020507" pitchFamily="18" charset="2"/>
                <a:cs typeface="Times New Roman" panose="02020603050405020304" pitchFamily="18" charset="0"/>
              </a:rPr>
              <a:t>a</a:t>
            </a:r>
            <a:r>
              <a:rPr lang="en-US" altLang="zh-TW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TW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TW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TW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TW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en-US" altLang="zh-TW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</a:t>
            </a:r>
            <a:r>
              <a:rPr lang="en-US" altLang="zh-TW" i="1" baseline="30000" dirty="0">
                <a:latin typeface="Symbol" panose="05050102010706020507" pitchFamily="18" charset="2"/>
                <a:cs typeface="Times New Roman" panose="02020603050405020304" pitchFamily="18" charset="0"/>
              </a:rPr>
              <a:t>a</a:t>
            </a:r>
            <a:r>
              <a:rPr lang="en-US" altLang="zh-TW" sz="1800" baseline="60000" dirty="0">
                <a:latin typeface="Symbol" panose="05050102010706020507" pitchFamily="18" charset="2"/>
                <a:cs typeface="Times New Roman" panose="02020603050405020304" pitchFamily="18" charset="0"/>
              </a:rPr>
              <a:t>2</a:t>
            </a:r>
            <a:r>
              <a:rPr lang="en-US" altLang="zh-TW" i="1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en-US" altLang="zh-TW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br>
              <a:rPr lang="en-US" altLang="zh-TW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zh-TW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= </a:t>
            </a:r>
            <a:r>
              <a:rPr lang="en-US" altLang="zh-TW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TW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TW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TW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en-US" altLang="zh-TW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</a:t>
            </a:r>
            <a:r>
              <a:rPr lang="en-US" altLang="zh-TW" i="1" baseline="30000" dirty="0">
                <a:latin typeface="Symbol" panose="05050102010706020507" pitchFamily="18" charset="2"/>
                <a:cs typeface="Times New Roman" panose="02020603050405020304" pitchFamily="18" charset="0"/>
              </a:rPr>
              <a:t>a</a:t>
            </a:r>
            <a:r>
              <a:rPr lang="en-US" altLang="zh-TW" sz="1800" baseline="60000" dirty="0">
                <a:latin typeface="Symbol" panose="05050102010706020507" pitchFamily="18" charset="2"/>
                <a:cs typeface="Times New Roman" panose="02020603050405020304" pitchFamily="18" charset="0"/>
              </a:rPr>
              <a:t>2</a:t>
            </a:r>
            <a:r>
              <a:rPr lang="en-US" altLang="zh-TW" i="1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en-US" altLang="zh-TW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cos 2</a:t>
            </a:r>
            <a:r>
              <a:rPr lang="en-US" altLang="zh-TW" i="1" dirty="0">
                <a:latin typeface="Symbol" panose="05050102010706020507" pitchFamily="18" charset="2"/>
                <a:cs typeface="Times New Roman" panose="02020603050405020304" pitchFamily="18" charset="0"/>
              </a:rPr>
              <a:t>a</a:t>
            </a:r>
            <a:r>
              <a:rPr lang="en-US" altLang="zh-TW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x </a:t>
            </a:r>
            <a:r>
              <a:rPr lang="en-US" altLang="zh-TW" dirty="0">
                <a:latin typeface="Times New Roman" panose="02020603050405020304" pitchFamily="18" charset="0"/>
                <a:cs typeface="Times New Roman" panose="02020603050405020304" pitchFamily="18" charset="0"/>
              </a:rPr>
              <a:t>+ </a:t>
            </a:r>
            <a:r>
              <a:rPr lang="en-US" altLang="zh-TW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TW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TW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TW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en-US" altLang="zh-TW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</a:t>
            </a:r>
            <a:r>
              <a:rPr lang="en-US" altLang="zh-TW" i="1" baseline="30000" dirty="0">
                <a:latin typeface="Symbol" panose="05050102010706020507" pitchFamily="18" charset="2"/>
                <a:cs typeface="Times New Roman" panose="02020603050405020304" pitchFamily="18" charset="0"/>
              </a:rPr>
              <a:t>a</a:t>
            </a:r>
            <a:r>
              <a:rPr lang="en-US" altLang="zh-TW" sz="1800" baseline="60000" dirty="0">
                <a:latin typeface="Symbol" panose="05050102010706020507" pitchFamily="18" charset="2"/>
                <a:cs typeface="Times New Roman" panose="02020603050405020304" pitchFamily="18" charset="0"/>
              </a:rPr>
              <a:t>2</a:t>
            </a:r>
            <a:r>
              <a:rPr lang="en-US" altLang="zh-TW" i="1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en-US" altLang="zh-TW" dirty="0">
                <a:latin typeface="Times New Roman" panose="02020603050405020304" pitchFamily="18" charset="0"/>
                <a:cs typeface="Times New Roman" panose="02020603050405020304" pitchFamily="18" charset="0"/>
              </a:rPr>
              <a:t>sin 2</a:t>
            </a:r>
            <a:r>
              <a:rPr lang="en-US" altLang="zh-TW" i="1" dirty="0">
                <a:latin typeface="Symbol" panose="05050102010706020507" pitchFamily="18" charset="2"/>
                <a:cs typeface="Times New Roman" panose="02020603050405020304" pitchFamily="18" charset="0"/>
              </a:rPr>
              <a:t>a</a:t>
            </a:r>
            <a:r>
              <a:rPr lang="en-US" altLang="zh-TW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TW" dirty="0"/>
              <a:t>.</a:t>
            </a: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8</a:t>
            </a:fld>
            <a:endParaRPr lang="zh-TW" alt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物件 4">
                <a:extLst>
                  <a:ext uri="{FF2B5EF4-FFF2-40B4-BE49-F238E27FC236}">
                    <a16:creationId xmlns:a16="http://schemas.microsoft.com/office/drawing/2014/main" id="{249C8FDD-0EF5-4FAE-A95E-254642EE3CC8}"/>
                  </a:ext>
                </a:extLst>
              </p:cNvPr>
              <p:cNvSpPr txBox="1"/>
              <p:nvPr/>
            </p:nvSpPr>
            <p:spPr bwMode="auto">
              <a:xfrm>
                <a:off x="4427984" y="234950"/>
                <a:ext cx="1981200" cy="889000"/>
              </a:xfrm>
              <a:prstGeom prst="rect">
                <a:avLst/>
              </a:prstGeom>
              <a:noFill/>
              <a:ln>
                <a:noFill/>
              </a:ln>
              <a:effectLst/>
              <a:extLst/>
            </p:spPr>
            <p:txBody>
              <a:bodyPr>
                <a:no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zh-TW" altLang="en-US" sz="24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lang="en-US" altLang="zh-TW" sz="24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zh-TW" altLang="en-US" sz="24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𝜕</m:t>
                              </m:r>
                            </m:e>
                            <m:sup>
                              <m:r>
                                <a:rPr lang="en-US" altLang="zh-TW" sz="24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  <m:r>
                            <a:rPr lang="en-US" altLang="zh-TW" sz="24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𝑢</m:t>
                          </m:r>
                        </m:num>
                        <m:den>
                          <m:r>
                            <a:rPr lang="zh-TW" altLang="en-US" sz="24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𝜕</m:t>
                          </m:r>
                          <m:sSup>
                            <m:sSupPr>
                              <m:ctrlPr>
                                <a:rPr lang="zh-TW" altLang="en-US" sz="24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zh-TW" altLang="en-US" sz="24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  <m:sup>
                              <m:r>
                                <a:rPr lang="zh-TW" altLang="en-US" sz="24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</m:den>
                      </m:f>
                      <m:r>
                        <a:rPr lang="zh-TW" altLang="en-US" sz="24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=4</m:t>
                      </m:r>
                      <m:f>
                        <m:fPr>
                          <m:ctrlPr>
                            <a:rPr lang="zh-TW" altLang="en-US" sz="24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zh-TW" altLang="en-US" sz="24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𝜕</m:t>
                          </m:r>
                          <m:r>
                            <a:rPr lang="zh-TW" altLang="en-US" sz="24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𝑢</m:t>
                          </m:r>
                        </m:num>
                        <m:den>
                          <m:r>
                            <a:rPr lang="zh-TW" altLang="en-US" sz="24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𝜕</m:t>
                          </m:r>
                          <m:r>
                            <a:rPr lang="zh-TW" altLang="en-US" sz="24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𝑦</m:t>
                          </m:r>
                        </m:den>
                      </m:f>
                      <m:r>
                        <a:rPr lang="zh-TW" altLang="en-US" sz="24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.</m:t>
                      </m:r>
                    </m:oMath>
                  </m:oMathPara>
                </a14:m>
                <a:endParaRPr lang="zh-TW" altLang="en-US" sz="2400" dirty="0"/>
              </a:p>
            </p:txBody>
          </p:sp>
        </mc:Choice>
        <mc:Fallback xmlns="">
          <p:sp>
            <p:nvSpPr>
              <p:cNvPr id="6" name="物件 4">
                <a:extLst>
                  <a:ext uri="{FF2B5EF4-FFF2-40B4-BE49-F238E27FC236}">
                    <a16:creationId xmlns:a16="http://schemas.microsoft.com/office/drawing/2014/main" id="{249C8FDD-0EF5-4FAE-A95E-254642EE3CC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4427984" y="234950"/>
                <a:ext cx="1981200" cy="889000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  <a:ln>
                <a:noFill/>
              </a:ln>
              <a:effectLst/>
              <a:extLst/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13170871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Superposition Principle for PDE</a:t>
            </a: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If </a:t>
            </a:r>
            <a:r>
              <a:rPr 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u</a:t>
            </a:r>
            <a:r>
              <a:rPr lang="en-US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zh-TW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u</a:t>
            </a:r>
            <a:r>
              <a:rPr lang="en-US" altLang="zh-TW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…, </a:t>
            </a:r>
            <a:r>
              <a:rPr lang="en-US" altLang="zh-TW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u</a:t>
            </a:r>
            <a:r>
              <a:rPr lang="en-US" altLang="zh-TW" i="1" baseline="-25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en-US" dirty="0"/>
              <a:t> are solutions of a homogeneous linear partial differential equation, then the linear combination</a:t>
            </a:r>
            <a:br>
              <a:rPr lang="en-US" dirty="0"/>
            </a:br>
            <a:br>
              <a:rPr lang="en-US" dirty="0"/>
            </a:br>
            <a:br>
              <a:rPr lang="en-US" dirty="0"/>
            </a:br>
            <a:br>
              <a:rPr lang="en-US" dirty="0"/>
            </a:br>
            <a:r>
              <a:rPr lang="en-US" dirty="0"/>
              <a:t>where the </a:t>
            </a:r>
            <a:r>
              <a:rPr 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i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1, 2, …, </a:t>
            </a:r>
            <a:r>
              <a:rPr 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en-US" dirty="0"/>
              <a:t>, are constants, is also a solution.</a:t>
            </a:r>
            <a:br>
              <a:rPr lang="en-US" dirty="0"/>
            </a:br>
            <a:br>
              <a:rPr lang="en-US" dirty="0"/>
            </a:br>
            <a:r>
              <a:rPr lang="en-US" dirty="0"/>
              <a:t>The property is true even when </a:t>
            </a:r>
            <a:r>
              <a:rPr 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  <a:sym typeface="Symbol"/>
              </a:rPr>
              <a:t></a:t>
            </a:r>
            <a:r>
              <a:rPr lang="en-US" dirty="0"/>
              <a:t>.</a:t>
            </a: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9</a:t>
            </a:fld>
            <a:endParaRPr lang="zh-TW" altLang="en-US" dirty="0"/>
          </a:p>
        </p:txBody>
      </p:sp>
      <p:graphicFrame>
        <p:nvGraphicFramePr>
          <p:cNvPr id="5" name="物件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50431757"/>
              </p:ext>
            </p:extLst>
          </p:nvPr>
        </p:nvGraphicFramePr>
        <p:xfrm>
          <a:off x="4187056" y="2276872"/>
          <a:ext cx="889000" cy="863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9251" name="方程式" r:id="rId3" imgW="444240" imgH="431640" progId="Equation.3">
                  <p:embed/>
                </p:oleObj>
              </mc:Choice>
              <mc:Fallback>
                <p:oleObj name="方程式" r:id="rId3" imgW="444240" imgH="431640" progId="Equation.3">
                  <p:embed/>
                  <p:pic>
                    <p:nvPicPr>
                      <p:cNvPr id="0" name="物件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87056" y="2276872"/>
                        <a:ext cx="889000" cy="863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50761261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2919</TotalTime>
  <Words>1659</Words>
  <Application>Microsoft Office PowerPoint</Application>
  <PresentationFormat>如螢幕大小 (4:3)</PresentationFormat>
  <Paragraphs>247</Paragraphs>
  <Slides>49</Slides>
  <Notes>0</Notes>
  <HiddenSlides>0</HiddenSlides>
  <MMClips>0</MMClips>
  <ScaleCrop>false</ScaleCrop>
  <HeadingPairs>
    <vt:vector size="8" baseType="variant">
      <vt:variant>
        <vt:lpstr>使用字型</vt:lpstr>
      </vt:variant>
      <vt:variant>
        <vt:i4>8</vt:i4>
      </vt:variant>
      <vt:variant>
        <vt:lpstr>佈景主題</vt:lpstr>
      </vt:variant>
      <vt:variant>
        <vt:i4>1</vt:i4>
      </vt:variant>
      <vt:variant>
        <vt:lpstr>內嵌 OLE 伺服程式</vt:lpstr>
      </vt:variant>
      <vt:variant>
        <vt:i4>1</vt:i4>
      </vt:variant>
      <vt:variant>
        <vt:lpstr>投影片標題</vt:lpstr>
      </vt:variant>
      <vt:variant>
        <vt:i4>49</vt:i4>
      </vt:variant>
    </vt:vector>
  </HeadingPairs>
  <TitlesOfParts>
    <vt:vector size="59" baseType="lpstr">
      <vt:lpstr>新細明體</vt:lpstr>
      <vt:lpstr>標楷體</vt:lpstr>
      <vt:lpstr>Arial</vt:lpstr>
      <vt:lpstr>Calibri</vt:lpstr>
      <vt:lpstr>Cambria Math</vt:lpstr>
      <vt:lpstr>Symbol</vt:lpstr>
      <vt:lpstr>Times New Roman</vt:lpstr>
      <vt:lpstr>Wingdings</vt:lpstr>
      <vt:lpstr>Office 佈景主題</vt:lpstr>
      <vt:lpstr>方程式</vt:lpstr>
      <vt:lpstr>Partial Differential Equations and Boundary Value Problems†</vt:lpstr>
      <vt:lpstr>Partial Differential Equation</vt:lpstr>
      <vt:lpstr>Linear Partial Differential Equations</vt:lpstr>
      <vt:lpstr>Solving PDE for Separable Functions</vt:lpstr>
      <vt:lpstr>Example: Solving                          (1/4)</vt:lpstr>
      <vt:lpstr>Example: Solving                          (2/4)</vt:lpstr>
      <vt:lpstr>Example: Solving                          (3/4)</vt:lpstr>
      <vt:lpstr>Example: Solving                          (4/4)</vt:lpstr>
      <vt:lpstr>Superposition Principle for PDE</vt:lpstr>
      <vt:lpstr>Classification of PDE</vt:lpstr>
      <vt:lpstr>Derivation of Classical PDEs</vt:lpstr>
      <vt:lpstr>Derivation of the Heat Equation    (1/3)</vt:lpstr>
      <vt:lpstr>Derivation of the Heat Equation    (2/3)</vt:lpstr>
      <vt:lpstr>Derivation of the Heat Equation    (3/3)</vt:lpstr>
      <vt:lpstr>BVP of the Heat Equation             (1/3)</vt:lpstr>
      <vt:lpstr>BVP of the Heat Equation             (2/3)</vt:lpstr>
      <vt:lpstr>BVP of the Heat Equation             (3/3)</vt:lpstr>
      <vt:lpstr>Derivation of the Wave Equation  (1/2)</vt:lpstr>
      <vt:lpstr>Derivation of the Wave Equation  (2/2)</vt:lpstr>
      <vt:lpstr>BVP of the Wave Equation</vt:lpstr>
      <vt:lpstr>Laplacian of a 2-D Function u(x, y)</vt:lpstr>
      <vt:lpstr>Modeling of 2-D Heat/Wave Equations</vt:lpstr>
      <vt:lpstr>Heat/Wave Eqs with Influences</vt:lpstr>
      <vt:lpstr>Solution to the BVP of Heat Equation</vt:lpstr>
      <vt:lpstr>Meeting Boundary Conditions       (1/2)</vt:lpstr>
      <vt:lpstr>Meeting Boundary Conditions       (2/2)</vt:lpstr>
      <vt:lpstr>General Solutions of a Linear BVP</vt:lpstr>
      <vt:lpstr>Separation of Variables               (1/4)</vt:lpstr>
      <vt:lpstr>Separation of Variables               (2/4)</vt:lpstr>
      <vt:lpstr>Separation of Variables               (3/4)</vt:lpstr>
      <vt:lpstr>Separation of Variables               (4/4)</vt:lpstr>
      <vt:lpstr>Insulated Endpoint Conditions</vt:lpstr>
      <vt:lpstr>Heated Rod with Insulated Ends</vt:lpstr>
      <vt:lpstr>Solution to the BVP of Wave Equation</vt:lpstr>
      <vt:lpstr>Problems with Two Nonzero BCs</vt:lpstr>
      <vt:lpstr>Problem A Solution (1/3)</vt:lpstr>
      <vt:lpstr>Problem A Solution (2/3)</vt:lpstr>
      <vt:lpstr>Problem A Solution (3/3)</vt:lpstr>
      <vt:lpstr>d’Alembert form of Solution (1/2)</vt:lpstr>
      <vt:lpstr>d’Alembert form of Solution (2/2)</vt:lpstr>
      <vt:lpstr>Problem B Solution (1/2)</vt:lpstr>
      <vt:lpstr>Problem B Solution (2/2)</vt:lpstr>
      <vt:lpstr>Total Solution to the Wave Equation</vt:lpstr>
      <vt:lpstr>Steady-State Temperature</vt:lpstr>
      <vt:lpstr>Solutions to the Laplace’s Equation</vt:lpstr>
      <vt:lpstr>Example: The Dirichlet Problem    (1/4)</vt:lpstr>
      <vt:lpstr>Example: The Dirichlet Problem    (2/4)</vt:lpstr>
      <vt:lpstr>Example: The Dirichlet Problem    (3/4)</vt:lpstr>
      <vt:lpstr>Example: The Dirichlet Problem    (4/4)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Introduction to Digital Circuit Design</dc:title>
  <dc:creator>cjtsai</dc:creator>
  <cp:lastModifiedBy>cjtsai</cp:lastModifiedBy>
  <cp:revision>175</cp:revision>
  <cp:lastPrinted>2014-12-29T02:08:06Z</cp:lastPrinted>
  <dcterms:created xsi:type="dcterms:W3CDTF">2013-02-18T04:14:25Z</dcterms:created>
  <dcterms:modified xsi:type="dcterms:W3CDTF">2019-12-23T01:47:30Z</dcterms:modified>
</cp:coreProperties>
</file>