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1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7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</p:sldIdLst>
  <p:sldSz cx="9144000" cy="6858000" type="screen4x3"/>
  <p:notesSz cx="7104063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2059" autoAdjust="0"/>
  </p:normalViewPr>
  <p:slideViewPr>
    <p:cSldViewPr>
      <p:cViewPr varScale="1">
        <p:scale>
          <a:sx n="136" d="100"/>
          <a:sy n="136" d="100"/>
        </p:scale>
        <p:origin x="64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22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5.wmf"/><Relationship Id="rId1" Type="http://schemas.openxmlformats.org/officeDocument/2006/relationships/image" Target="../media/image84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3992" y="1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DFCE73-D4D2-47E2-9FD3-C9423A2497CA}" type="datetimeFigureOut">
              <a:rPr lang="zh-TW" altLang="en-US" smtClean="0"/>
              <a:t>2019/11/27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11B0E1D-AA82-4552-8C4E-CF760B87F8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58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/>
          <p:cNvSpPr>
            <a:spLocks noChangeArrowheads="1"/>
          </p:cNvSpPr>
          <p:nvPr userDrawn="1"/>
        </p:nvSpPr>
        <p:spPr bwMode="auto">
          <a:xfrm>
            <a:off x="6269604" y="53910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-5096" y="952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196751"/>
            <a:ext cx="6696744" cy="2403699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15616" y="4509120"/>
            <a:ext cx="6688832" cy="1296368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684E-F0E7-4F1B-8171-AFFAC7CD3DBF}" type="datetime1">
              <a:rPr lang="zh-TW" altLang="en-US" smtClean="0"/>
              <a:t>2019/11/27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Line 18"/>
          <p:cNvSpPr>
            <a:spLocks noChangeShapeType="1"/>
          </p:cNvSpPr>
          <p:nvPr userDrawn="1"/>
        </p:nvSpPr>
        <p:spPr bwMode="auto">
          <a:xfrm>
            <a:off x="900113" y="5805488"/>
            <a:ext cx="7920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>
            <a:off x="8675688" y="3789040"/>
            <a:ext cx="0" cy="22323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3" name="Picture 21" descr="nctu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10096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71338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E339-1E99-48ED-BA37-4F5E00DB2719}" type="datetime1">
              <a:rPr lang="zh-TW" altLang="en-US" smtClean="0"/>
              <a:t>2019/11/27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ChangeArrowheads="1"/>
          </p:cNvSpPr>
          <p:nvPr userDrawn="1"/>
        </p:nvSpPr>
        <p:spPr bwMode="auto">
          <a:xfrm>
            <a:off x="6269604" y="53146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-5096" y="188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91469-E635-4936-BD6A-B7A6151146C4}" type="datetime1">
              <a:rPr lang="zh-TW" altLang="en-US" smtClean="0"/>
              <a:t>2019/11/27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3568" y="1412776"/>
            <a:ext cx="3888432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3970784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4286-3734-4D06-9DBD-6F3C54D191B5}" type="datetime1">
              <a:rPr lang="zh-TW" altLang="en-US" smtClean="0"/>
              <a:t>2019/11/27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A15A-4F2F-46DC-851F-9F2792FE60D4}" type="datetime1">
              <a:rPr lang="zh-TW" altLang="en-US" smtClean="0"/>
              <a:t>2019/11/27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ECB1-0D2E-4996-AD7F-0E9AC458952A}" type="datetime1">
              <a:rPr lang="zh-TW" altLang="en-US" smtClean="0"/>
              <a:t>2019/11/27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3128" y="452"/>
            <a:ext cx="530027" cy="48768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6892440" y="1181388"/>
            <a:ext cx="1800000" cy="162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03232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AD758735-A0C4-4147-8D59-39AA4D4CF161}" type="datetime1">
              <a:rPr lang="zh-TW" altLang="en-US" smtClean="0"/>
              <a:t>2019/11/27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39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539552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8" name="直線接點 7"/>
          <p:cNvCxnSpPr/>
          <p:nvPr userDrawn="1"/>
        </p:nvCxnSpPr>
        <p:spPr>
          <a:xfrm>
            <a:off x="269776" y="1232964"/>
            <a:ext cx="84157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 userDrawn="1"/>
        </p:nvSpPr>
        <p:spPr>
          <a:xfrm>
            <a:off x="8708824" y="6407750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latin typeface="Arial" pitchFamily="34" charset="0"/>
                <a:cs typeface="Arial" pitchFamily="34" charset="0"/>
              </a:rPr>
              <a:t>/59</a:t>
            </a:r>
            <a:endParaRPr lang="zh-TW" alt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q"/>
        <a:defRPr sz="24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4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1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8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0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2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37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38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image" Target="../media/image45.png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1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44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4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6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48.wmf"/><Relationship Id="rId4" Type="http://schemas.openxmlformats.org/officeDocument/2006/relationships/oleObject" Target="../embeddings/oleObject47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49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52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55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56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58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60.jpg"/><Relationship Id="rId4" Type="http://schemas.openxmlformats.org/officeDocument/2006/relationships/image" Target="../media/image59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6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59.bin"/><Relationship Id="rId5" Type="http://schemas.openxmlformats.org/officeDocument/2006/relationships/image" Target="../media/image61.wmf"/><Relationship Id="rId4" Type="http://schemas.openxmlformats.org/officeDocument/2006/relationships/oleObject" Target="../embeddings/oleObject58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63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65.w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67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9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7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5.bin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72.w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73.bin"/><Relationship Id="rId4" Type="http://schemas.openxmlformats.org/officeDocument/2006/relationships/image" Target="../media/image75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77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80.w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79.w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oleObject" Target="../embeddings/oleObject78.bin"/><Relationship Id="rId7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82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81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85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84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3" Type="http://schemas.openxmlformats.org/officeDocument/2006/relationships/oleObject" Target="../embeddings/oleObject83.bin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87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86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8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Power Series Methods</a:t>
            </a:r>
            <a:r>
              <a:rPr lang="en-US" altLang="zh-TW" baseline="30000" dirty="0"/>
              <a:t>†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TW" dirty="0">
                <a:ea typeface="標楷體" pitchFamily="65" charset="-120"/>
              </a:rPr>
              <a:t>National </a:t>
            </a:r>
            <a:r>
              <a:rPr lang="en-US" altLang="zh-TW" dirty="0" err="1">
                <a:ea typeface="標楷體" pitchFamily="65" charset="-120"/>
              </a:rPr>
              <a:t>Chiao</a:t>
            </a:r>
            <a:r>
              <a:rPr lang="en-US" altLang="zh-TW" dirty="0">
                <a:ea typeface="標楷體" pitchFamily="65" charset="-120"/>
              </a:rPr>
              <a:t> Tung University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Chun-Jen Tsai</a:t>
            </a:r>
          </a:p>
          <a:p>
            <a:pPr algn="r" eaLnBrk="1" hangingPunct="1"/>
            <a:r>
              <a:rPr lang="en-US" altLang="zh-TW" dirty="0"/>
              <a:t>11</a:t>
            </a:r>
            <a:r>
              <a:rPr lang="en-US" altLang="zh-TW" dirty="0">
                <a:ea typeface="標楷體" pitchFamily="65" charset="-120"/>
              </a:rPr>
              <a:t>/25/2019</a:t>
            </a:r>
            <a:endParaRPr lang="en-US" altLang="zh-TW" sz="2000" dirty="0">
              <a:ea typeface="標楷體" pitchFamily="65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893473" y="5813439"/>
            <a:ext cx="2071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† Chapter 6 in the textbook.</a:t>
            </a:r>
            <a:endParaRPr lang="zh-TW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37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+ 2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4915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Since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altLang="zh-TW" dirty="0"/>
                  <a:t>, and 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zh-TW" i="1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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altLang="zh-TW" dirty="0"/>
                  <a:t>,</a:t>
                </a: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we have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Perform change of index </a:t>
                </a:r>
                <a:r>
                  <a:rPr lang="en-US" altLang="zh-TW" i="1" dirty="0">
                    <a:latin typeface="Times New Roman" pitchFamily="18" charset="0"/>
                  </a:rPr>
                  <a:t>n</a:t>
                </a:r>
                <a:r>
                  <a:rPr lang="en-US" altLang="zh-TW" dirty="0"/>
                  <a:t> to align </a:t>
                </a:r>
                <a:r>
                  <a:rPr lang="en-US" altLang="zh-TW" i="1" dirty="0" err="1">
                    <a:latin typeface="Times New Roman" pitchFamily="18" charset="0"/>
                  </a:rPr>
                  <a:t>x</a:t>
                </a:r>
                <a:r>
                  <a:rPr lang="en-US" altLang="zh-TW" i="1" baseline="30000" dirty="0" err="1">
                    <a:latin typeface="Times New Roman" pitchFamily="18" charset="0"/>
                  </a:rPr>
                  <a:t>n</a:t>
                </a:r>
                <a:r>
                  <a:rPr lang="en-US" altLang="zh-TW" dirty="0"/>
                  <a:t>,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We have a recurrence relation </a:t>
                </a:r>
                <a:r>
                  <a:rPr lang="en-US" altLang="zh-TW" i="1" dirty="0">
                    <a:latin typeface="Times New Roman" pitchFamily="18" charset="0"/>
                  </a:rPr>
                  <a:t>c</a:t>
                </a:r>
                <a:r>
                  <a:rPr lang="en-US" altLang="zh-TW" i="1" baseline="-25000" dirty="0">
                    <a:latin typeface="Times New Roman" pitchFamily="18" charset="0"/>
                  </a:rPr>
                  <a:t>n</a:t>
                </a:r>
                <a:r>
                  <a:rPr lang="en-US" altLang="zh-TW" baseline="-25000" dirty="0">
                    <a:latin typeface="Times New Roman" pitchFamily="18" charset="0"/>
                  </a:rPr>
                  <a:t>+1</a:t>
                </a:r>
                <a:r>
                  <a:rPr lang="en-US" altLang="zh-TW" dirty="0">
                    <a:latin typeface="Times New Roman" pitchFamily="18" charset="0"/>
                  </a:rPr>
                  <a:t> = –2</a:t>
                </a:r>
                <a:r>
                  <a:rPr lang="en-US" altLang="zh-TW" i="1" dirty="0">
                    <a:latin typeface="Times New Roman" pitchFamily="18" charset="0"/>
                  </a:rPr>
                  <a:t>c</a:t>
                </a:r>
                <a:r>
                  <a:rPr lang="en-US" altLang="zh-TW" i="1" baseline="-25000" dirty="0">
                    <a:latin typeface="Times New Roman" pitchFamily="18" charset="0"/>
                  </a:rPr>
                  <a:t>n</a:t>
                </a:r>
                <a:r>
                  <a:rPr lang="en-US" altLang="zh-TW" dirty="0">
                    <a:latin typeface="Times New Roman" pitchFamily="18" charset="0"/>
                  </a:rPr>
                  <a:t>/(</a:t>
                </a:r>
                <a:r>
                  <a:rPr lang="en-US" altLang="zh-TW" i="1" dirty="0">
                    <a:latin typeface="Times New Roman" pitchFamily="18" charset="0"/>
                  </a:rPr>
                  <a:t>n</a:t>
                </a:r>
                <a:r>
                  <a:rPr lang="en-US" altLang="zh-TW" dirty="0">
                    <a:latin typeface="Times New Roman" pitchFamily="18" charset="0"/>
                  </a:rPr>
                  <a:t>+1)</a:t>
                </a:r>
                <a:r>
                  <a:rPr lang="en-US" altLang="zh-TW" dirty="0"/>
                  <a:t>, </a:t>
                </a:r>
                <a:r>
                  <a:rPr lang="en-US" altLang="zh-TW" i="1" dirty="0">
                    <a:latin typeface="Times New Roman" pitchFamily="18" charset="0"/>
                  </a:rPr>
                  <a:t>n</a:t>
                </a:r>
                <a:r>
                  <a:rPr lang="en-US" altLang="zh-TW" dirty="0">
                    <a:latin typeface="Times New Roman" pitchFamily="18" charset="0"/>
                  </a:rPr>
                  <a:t>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 </a:t>
                </a:r>
                <a:r>
                  <a:rPr lang="en-US" altLang="zh-TW" dirty="0">
                    <a:latin typeface="Times New Roman" pitchFamily="18" charset="0"/>
                  </a:rPr>
                  <a:t>0</a:t>
                </a:r>
                <a:r>
                  <a:rPr lang="en-US" altLang="zh-TW" dirty="0"/>
                  <a:t>.</a:t>
                </a: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>
                    <a:sym typeface="Symbol" pitchFamily="18" charset="2"/>
                  </a:rPr>
                  <a:t> </a:t>
                </a:r>
                <a:r>
                  <a:rPr lang="en-US" altLang="zh-TW" i="1" dirty="0" err="1">
                    <a:latin typeface="Times New Roman" pitchFamily="18" charset="0"/>
                  </a:rPr>
                  <a:t>c</a:t>
                </a:r>
                <a:r>
                  <a:rPr lang="en-US" altLang="zh-TW" i="1" baseline="-25000" dirty="0" err="1">
                    <a:latin typeface="Times New Roman" pitchFamily="18" charset="0"/>
                  </a:rPr>
                  <a:t>n</a:t>
                </a:r>
                <a:r>
                  <a:rPr lang="en-US" altLang="zh-TW" dirty="0">
                    <a:latin typeface="Times New Roman" pitchFamily="18" charset="0"/>
                  </a:rPr>
                  <a:t> = (–2)</a:t>
                </a:r>
                <a:r>
                  <a:rPr lang="en-US" altLang="zh-TW" i="1" baseline="30000" dirty="0">
                    <a:latin typeface="Times New Roman" pitchFamily="18" charset="0"/>
                  </a:rPr>
                  <a:t>n</a:t>
                </a:r>
                <a:r>
                  <a:rPr lang="en-US" altLang="zh-TW" i="1" dirty="0">
                    <a:latin typeface="Times New Roman" pitchFamily="18" charset="0"/>
                  </a:rPr>
                  <a:t>c</a:t>
                </a:r>
                <a:r>
                  <a:rPr lang="en-US" altLang="zh-TW" baseline="-25000" dirty="0">
                    <a:latin typeface="Times New Roman" pitchFamily="18" charset="0"/>
                  </a:rPr>
                  <a:t>0</a:t>
                </a:r>
                <a:r>
                  <a:rPr lang="en-US" altLang="zh-TW" dirty="0">
                    <a:latin typeface="Times New Roman" pitchFamily="18" charset="0"/>
                  </a:rPr>
                  <a:t>/</a:t>
                </a:r>
                <a:r>
                  <a:rPr lang="en-US" altLang="zh-TW" i="1" dirty="0">
                    <a:latin typeface="Times New Roman" pitchFamily="18" charset="0"/>
                  </a:rPr>
                  <a:t>n</a:t>
                </a:r>
                <a:r>
                  <a:rPr lang="en-US" altLang="zh-TW" dirty="0">
                    <a:latin typeface="Times New Roman" pitchFamily="18" charset="0"/>
                  </a:rPr>
                  <a:t>!</a:t>
                </a:r>
                <a:r>
                  <a:rPr lang="en-US" altLang="zh-TW" dirty="0"/>
                  <a:t>, </a:t>
                </a:r>
                <a:r>
                  <a:rPr lang="en-US" altLang="zh-TW" i="1" dirty="0">
                    <a:latin typeface="Times New Roman" pitchFamily="18" charset="0"/>
                  </a:rPr>
                  <a:t>n</a:t>
                </a:r>
                <a:r>
                  <a:rPr lang="en-US" altLang="zh-TW" dirty="0">
                    <a:latin typeface="Times New Roman" pitchFamily="18" charset="0"/>
                  </a:rPr>
                  <a:t>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 </a:t>
                </a:r>
                <a:r>
                  <a:rPr lang="en-US" altLang="zh-TW" dirty="0">
                    <a:latin typeface="Times New Roman" pitchFamily="18" charset="0"/>
                  </a:rPr>
                  <a:t>1</a:t>
                </a:r>
                <a:r>
                  <a:rPr lang="en-US" altLang="zh-TW" dirty="0">
                    <a:sym typeface="Symbol" pitchFamily="18" charset="2"/>
                  </a:rPr>
                  <a:t>  </a:t>
                </a:r>
              </a:p>
            </p:txBody>
          </p:sp>
        </mc:Choice>
        <mc:Fallback xmlns="">
          <p:sp>
            <p:nvSpPr>
              <p:cNvPr id="9349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533" t="-1254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461486"/>
              </p:ext>
            </p:extLst>
          </p:nvPr>
        </p:nvGraphicFramePr>
        <p:xfrm>
          <a:off x="3131840" y="2420888"/>
          <a:ext cx="2857500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4" name="方程式" r:id="rId4" imgW="1587240" imgH="431640" progId="Equation.3">
                  <p:embed/>
                </p:oleObj>
              </mc:Choice>
              <mc:Fallback>
                <p:oleObj name="方程式" r:id="rId4" imgW="1587240" imgH="431640" progId="Equation.3">
                  <p:embed/>
                  <p:pic>
                    <p:nvPicPr>
                      <p:cNvPr id="3" name="物件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31840" y="2420888"/>
                        <a:ext cx="2857500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21696"/>
              </p:ext>
            </p:extLst>
          </p:nvPr>
        </p:nvGraphicFramePr>
        <p:xfrm>
          <a:off x="1530350" y="3589338"/>
          <a:ext cx="683418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5" name="方程式" r:id="rId6" imgW="3797280" imgH="431640" progId="Equation.3">
                  <p:embed/>
                </p:oleObj>
              </mc:Choice>
              <mc:Fallback>
                <p:oleObj name="方程式" r:id="rId6" imgW="3797280" imgH="431640" progId="Equation.3">
                  <p:embed/>
                  <p:pic>
                    <p:nvPicPr>
                      <p:cNvPr id="8" name="物件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30350" y="3589338"/>
                        <a:ext cx="6834188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物件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210332"/>
              </p:ext>
            </p:extLst>
          </p:nvPr>
        </p:nvGraphicFramePr>
        <p:xfrm>
          <a:off x="4691980" y="4933950"/>
          <a:ext cx="240030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6" name="方程式" r:id="rId8" imgW="1333440" imgH="444240" progId="Equation.3">
                  <p:embed/>
                </p:oleObj>
              </mc:Choice>
              <mc:Fallback>
                <p:oleObj name="方程式" r:id="rId8" imgW="1333440" imgH="444240" progId="Equation.3">
                  <p:embed/>
                  <p:pic>
                    <p:nvPicPr>
                      <p:cNvPr id="9" name="物件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91980" y="4933950"/>
                        <a:ext cx="2400300" cy="79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0127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Power Series Solutions</a:t>
            </a:r>
          </a:p>
        </p:txBody>
      </p:sp>
      <p:sp>
        <p:nvSpPr>
          <p:cNvPr id="88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Suppose the linear 2</a:t>
            </a:r>
            <a:r>
              <a:rPr lang="en-US" altLang="zh-TW" baseline="30000" dirty="0"/>
              <a:t>nd</a:t>
            </a:r>
            <a:r>
              <a:rPr lang="en-US" altLang="zh-TW" dirty="0"/>
              <a:t>-order DE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is put into the standard form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</a:t>
            </a:r>
            <a:r>
              <a:rPr lang="en-US" altLang="zh-TW" i="1" dirty="0">
                <a:latin typeface="Times New Roman" pitchFamily="18" charset="0"/>
              </a:rPr>
              <a:t>   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then: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 point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is said to be an ordinary point of the DE if both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analytic 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.  A point that is not an ordinary point is said to be a singular point of the equation.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70571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Ordinary, Singular Points</a:t>
            </a:r>
          </a:p>
        </p:txBody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Every finite value of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is an ordinary point of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                  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+ (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+ (sin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.</a:t>
            </a:r>
            <a:br>
              <a:rPr lang="en-US" altLang="zh-TW"/>
            </a:br>
            <a:endParaRPr lang="en-US" altLang="zh-TW"/>
          </a:p>
          <a:p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 is a singular point of the DE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                  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+ (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+ (ln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.</a:t>
            </a:r>
            <a:br>
              <a:rPr lang="en-US" altLang="zh-TW"/>
            </a:br>
            <a:endParaRPr lang="en-US" altLang="zh-TW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96567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Polynomial-Coefficient DEs</a:t>
            </a:r>
          </a:p>
        </p:txBody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Recall that a polynomial is analytic at any value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, and a rational function is analytic except at points where its denominator is zero.  Thus, a 2</a:t>
            </a:r>
            <a:r>
              <a:rPr lang="en-US" altLang="zh-TW" baseline="30000" dirty="0"/>
              <a:t>nd</a:t>
            </a:r>
            <a:r>
              <a:rPr lang="en-US" altLang="zh-TW" dirty="0"/>
              <a:t>-order polynomial-coefficient DE has singular points when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since</a:t>
            </a: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Examples</a:t>
            </a:r>
          </a:p>
          <a:p>
            <a:pPr lvl="1"/>
            <a:r>
              <a:rPr lang="en-US" altLang="zh-TW" dirty="0"/>
              <a:t>The Euler equation </a:t>
            </a:r>
            <a:r>
              <a:rPr lang="en-US" altLang="zh-TW" i="1" dirty="0">
                <a:latin typeface="Times New Roman" pitchFamily="18" charset="0"/>
              </a:rPr>
              <a:t>ax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bxy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has a singular point</a:t>
            </a:r>
            <a:br>
              <a:rPr lang="en-US" altLang="zh-TW" dirty="0"/>
            </a:br>
            <a:r>
              <a:rPr lang="en-US" altLang="zh-TW" dirty="0"/>
              <a:t>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The equation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+ 1)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has singular points</a:t>
            </a:r>
            <a:br>
              <a:rPr lang="en-US" altLang="zh-TW" dirty="0"/>
            </a:br>
            <a:r>
              <a:rPr lang="en-US" altLang="zh-TW" dirty="0"/>
              <a:t>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</a:t>
            </a:r>
            <a:r>
              <a:rPr lang="en-US" altLang="zh-TW" i="1" dirty="0" err="1">
                <a:latin typeface="Times New Roman" pitchFamily="18" charset="0"/>
              </a:rPr>
              <a:t>i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144978"/>
              </p:ext>
            </p:extLst>
          </p:nvPr>
        </p:nvGraphicFramePr>
        <p:xfrm>
          <a:off x="2941638" y="3079750"/>
          <a:ext cx="329088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方程式" r:id="rId3" imgW="1828800" imgH="431640" progId="Equation.3">
                  <p:embed/>
                </p:oleObj>
              </mc:Choice>
              <mc:Fallback>
                <p:oleObj name="方程式" r:id="rId3" imgW="1828800" imgH="431640" progId="Equation.3">
                  <p:embed/>
                  <p:pic>
                    <p:nvPicPr>
                      <p:cNvPr id="9" name="物件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1638" y="3079750"/>
                        <a:ext cx="3290887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3938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Solutions Near an Ordinary Point</a:t>
            </a:r>
          </a:p>
        </p:txBody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Theorem:</a:t>
            </a:r>
            <a:r>
              <a:rPr lang="en-US" altLang="zh-TW" dirty="0"/>
              <a:t> If </a:t>
            </a:r>
            <a:r>
              <a:rPr lang="en-US" altLang="zh-TW" i="1" dirty="0">
                <a:latin typeface="Times New Roman" pitchFamily="18" charset="0"/>
              </a:rPr>
              <a:t>x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is an ordinary point of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we can always find two linearly independent solutions in the form of a power series centered 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 that is,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 series solution converges </a:t>
            </a:r>
            <a:r>
              <a:rPr lang="en-US" altLang="zh-TW" dirty="0">
                <a:solidFill>
                  <a:srgbClr val="FF0000"/>
                </a:solidFill>
              </a:rPr>
              <a:t>at least</a:t>
            </a:r>
            <a:r>
              <a:rPr lang="en-US" altLang="zh-TW" dirty="0"/>
              <a:t> on some interval defined by</a:t>
            </a:r>
            <a:r>
              <a:rPr lang="en-US" altLang="zh-TW" dirty="0">
                <a:latin typeface="Times New Roman" pitchFamily="18" charset="0"/>
              </a:rPr>
              <a:t> |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| </a:t>
            </a:r>
            <a:r>
              <a:rPr lang="en-US" altLang="zh-TW" dirty="0">
                <a:latin typeface="Times New Roman" pitchFamily="18" charset="0"/>
                <a:sym typeface="Symbol"/>
              </a:rPr>
              <a:t>&lt;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</a:t>
            </a:r>
            <a:r>
              <a:rPr lang="en-US" altLang="zh-TW" dirty="0"/>
              <a:t>, where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</a:t>
            </a:r>
            <a:r>
              <a:rPr lang="en-US" altLang="zh-TW" dirty="0"/>
              <a:t> is the distance from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to the nearest singular point.</a:t>
            </a:r>
          </a:p>
          <a:p>
            <a:r>
              <a:rPr lang="en-US" altLang="zh-TW" dirty="0"/>
              <a:t>Note that for </a:t>
            </a:r>
            <a:r>
              <a:rPr lang="en-US" altLang="zh-TW" dirty="0">
                <a:latin typeface="Times New Roman" pitchFamily="18" charset="0"/>
              </a:rPr>
              <a:t>|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| </a:t>
            </a:r>
            <a:r>
              <a:rPr lang="en-US" altLang="zh-TW" dirty="0">
                <a:latin typeface="Times New Roman" pitchFamily="18" charset="0"/>
                <a:sym typeface="Symbol"/>
              </a:rPr>
              <a:t>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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may or may not converge.  Further investigations are required.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402248"/>
              </p:ext>
            </p:extLst>
          </p:nvPr>
        </p:nvGraphicFramePr>
        <p:xfrm>
          <a:off x="3608115" y="3265165"/>
          <a:ext cx="23320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6" name="方程式" r:id="rId3" imgW="1295280" imgH="291960" progId="Equation.3">
                  <p:embed/>
                </p:oleObj>
              </mc:Choice>
              <mc:Fallback>
                <p:oleObj name="方程式" r:id="rId3" imgW="1295280" imgH="291960" progId="Equation.3">
                  <p:embed/>
                  <p:pic>
                    <p:nvPicPr>
                      <p:cNvPr id="9" name="物件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08115" y="3265165"/>
                        <a:ext cx="23320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0135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74638"/>
            <a:ext cx="8604448" cy="89537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en-US" altLang="zh-TW" dirty="0"/>
              <a:t>Ex: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4)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+ 3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4,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anose="05050102010706020507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(0) =1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92931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altLang="zh-TW" dirty="0"/>
                  <a:t>Note that the singular points are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</a:t>
                </a:r>
                <a:r>
                  <a:rPr lang="en-US" altLang="zh-TW" dirty="0">
                    <a:latin typeface="Times New Roman" pitchFamily="18" charset="0"/>
                  </a:rPr>
                  <a:t>2</a:t>
                </a:r>
                <a:r>
                  <a:rPr lang="en-US" altLang="zh-TW" dirty="0"/>
                  <a:t>, there should be a solution with radius of convergence at least 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TW" dirty="0"/>
                  <a:t>.</a:t>
                </a:r>
                <a:br>
                  <a:rPr lang="en-US" altLang="zh-TW" dirty="0"/>
                </a:br>
                <a:r>
                  <a:rPr lang="en-US" altLang="zh-TW" dirty="0"/>
                  <a:t>Since</a:t>
                </a: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Therefore,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Combining the terms, we have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+2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+1)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4(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+2)</m:t>
                        </m:r>
                      </m:den>
                    </m:f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altLang="zh-TW" dirty="0"/>
                  <a:t>.</a:t>
                </a:r>
                <a:endParaRPr lang="en-US" altLang="zh-TW" dirty="0">
                  <a:latin typeface="Times New Roman" pitchFamily="18" charset="0"/>
                  <a:sym typeface="Symbol" pitchFamily="18" charset="2"/>
                </a:endParaRPr>
              </a:p>
            </p:txBody>
          </p:sp>
        </mc:Choice>
        <mc:Fallback xmlns="">
          <p:sp>
            <p:nvSpPr>
              <p:cNvPr id="89293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533" t="-116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2940" name="Freeform 12"/>
          <p:cNvSpPr>
            <a:spLocks/>
          </p:cNvSpPr>
          <p:nvPr/>
        </p:nvSpPr>
        <p:spPr bwMode="auto">
          <a:xfrm>
            <a:off x="1293813" y="3660750"/>
            <a:ext cx="254000" cy="1152525"/>
          </a:xfrm>
          <a:custGeom>
            <a:avLst/>
            <a:gdLst>
              <a:gd name="T0" fmla="*/ 160 w 160"/>
              <a:gd name="T1" fmla="*/ 0 h 590"/>
              <a:gd name="T2" fmla="*/ 23 w 160"/>
              <a:gd name="T3" fmla="*/ 182 h 590"/>
              <a:gd name="T4" fmla="*/ 23 w 160"/>
              <a:gd name="T5" fmla="*/ 499 h 590"/>
              <a:gd name="T6" fmla="*/ 160 w 160"/>
              <a:gd name="T7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0" h="590">
                <a:moveTo>
                  <a:pt x="160" y="0"/>
                </a:moveTo>
                <a:cubicBezTo>
                  <a:pt x="103" y="49"/>
                  <a:pt x="46" y="99"/>
                  <a:pt x="23" y="182"/>
                </a:cubicBezTo>
                <a:cubicBezTo>
                  <a:pt x="0" y="265"/>
                  <a:pt x="0" y="431"/>
                  <a:pt x="23" y="499"/>
                </a:cubicBezTo>
                <a:cubicBezTo>
                  <a:pt x="46" y="567"/>
                  <a:pt x="103" y="578"/>
                  <a:pt x="160" y="590"/>
                </a:cubicBezTo>
              </a:path>
            </a:pathLst>
          </a:custGeom>
          <a:noFill/>
          <a:ln w="9525">
            <a:solidFill>
              <a:schemeClr val="accent2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2941" name="Text Box 13"/>
          <p:cNvSpPr txBox="1">
            <a:spLocks noChangeArrowheads="1"/>
          </p:cNvSpPr>
          <p:nvPr/>
        </p:nvSpPr>
        <p:spPr bwMode="auto">
          <a:xfrm>
            <a:off x="757238" y="4237013"/>
            <a:ext cx="1654175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>
            <a:spAutoFit/>
          </a:bodyPr>
          <a:lstStyle/>
          <a:p>
            <a:pPr algn="r">
              <a:lnSpc>
                <a:spcPct val="85000"/>
              </a:lnSpc>
            </a:pPr>
            <a:r>
              <a:rPr lang="en-US" altLang="zh-TW" sz="1000">
                <a:solidFill>
                  <a:schemeClr val="accent2"/>
                </a:solidFill>
              </a:rPr>
              <a:t>add dummy terms for </a:t>
            </a:r>
            <a:r>
              <a:rPr lang="en-US" altLang="zh-TW" sz="1000" i="1">
                <a:solidFill>
                  <a:schemeClr val="accent2"/>
                </a:solidFill>
                <a:latin typeface="Times New Roman" pitchFamily="18" charset="0"/>
              </a:rPr>
              <a:t>n</a:t>
            </a:r>
            <a:r>
              <a:rPr lang="en-US" altLang="zh-TW" sz="1000">
                <a:solidFill>
                  <a:schemeClr val="accent2"/>
                </a:solidFill>
                <a:latin typeface="Times New Roman" pitchFamily="18" charset="0"/>
              </a:rPr>
              <a:t> = 0, 1</a:t>
            </a:r>
          </a:p>
        </p:txBody>
      </p:sp>
      <p:sp>
        <p:nvSpPr>
          <p:cNvPr id="892942" name="Line 14"/>
          <p:cNvSpPr>
            <a:spLocks noChangeShapeType="1"/>
          </p:cNvSpPr>
          <p:nvPr/>
        </p:nvSpPr>
        <p:spPr bwMode="auto">
          <a:xfrm>
            <a:off x="4067175" y="3876650"/>
            <a:ext cx="0" cy="720725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2943" name="Text Box 15"/>
          <p:cNvSpPr txBox="1">
            <a:spLocks noChangeArrowheads="1"/>
          </p:cNvSpPr>
          <p:nvPr/>
        </p:nvSpPr>
        <p:spPr bwMode="auto">
          <a:xfrm>
            <a:off x="4138613" y="4165575"/>
            <a:ext cx="102235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TW" sz="1000">
                <a:solidFill>
                  <a:schemeClr val="accent2"/>
                </a:solidFill>
              </a:rPr>
              <a:t>change of index </a:t>
            </a:r>
            <a:r>
              <a:rPr lang="en-US" altLang="zh-TW" sz="1000" i="1">
                <a:solidFill>
                  <a:schemeClr val="accent2"/>
                </a:solidFill>
                <a:latin typeface="Times New Roman" pitchFamily="18" charset="0"/>
              </a:rPr>
              <a:t>n</a:t>
            </a:r>
            <a:endParaRPr lang="en-US" altLang="zh-TW" sz="10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92944" name="Line 16"/>
          <p:cNvSpPr>
            <a:spLocks noChangeShapeType="1"/>
          </p:cNvSpPr>
          <p:nvPr/>
        </p:nvSpPr>
        <p:spPr bwMode="auto">
          <a:xfrm>
            <a:off x="6227763" y="3876650"/>
            <a:ext cx="576262" cy="720725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2945" name="Text Box 17"/>
          <p:cNvSpPr txBox="1">
            <a:spLocks noChangeArrowheads="1"/>
          </p:cNvSpPr>
          <p:nvPr/>
        </p:nvSpPr>
        <p:spPr bwMode="auto">
          <a:xfrm>
            <a:off x="5795963" y="4229075"/>
            <a:ext cx="1281112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TW" sz="1000">
                <a:solidFill>
                  <a:schemeClr val="accent2"/>
                </a:solidFill>
              </a:rPr>
              <a:t>add dummy term </a:t>
            </a:r>
            <a:r>
              <a:rPr lang="en-US" altLang="zh-TW" sz="1000" i="1">
                <a:solidFill>
                  <a:schemeClr val="accent2"/>
                </a:solidFill>
                <a:latin typeface="Times New Roman" pitchFamily="18" charset="0"/>
              </a:rPr>
              <a:t>n</a:t>
            </a:r>
            <a:r>
              <a:rPr lang="en-US" altLang="zh-TW" sz="1000">
                <a:solidFill>
                  <a:schemeClr val="accent2"/>
                </a:solidFill>
                <a:latin typeface="Times New Roman" pitchFamily="18" charset="0"/>
              </a:rPr>
              <a:t> = 0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  <p:graphicFrame>
        <p:nvGraphicFramePr>
          <p:cNvPr id="16" name="物件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710452"/>
              </p:ext>
            </p:extLst>
          </p:nvPr>
        </p:nvGraphicFramePr>
        <p:xfrm>
          <a:off x="1691680" y="2419350"/>
          <a:ext cx="69723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0" name="方程式" r:id="rId4" imgW="3873240" imgH="291960" progId="Equation.3">
                  <p:embed/>
                </p:oleObj>
              </mc:Choice>
              <mc:Fallback>
                <p:oleObj name="方程式" r:id="rId4" imgW="3873240" imgH="291960" progId="Equation.3">
                  <p:embed/>
                  <p:pic>
                    <p:nvPicPr>
                      <p:cNvPr id="6" name="物件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1680" y="2419350"/>
                        <a:ext cx="69723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物件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308373"/>
              </p:ext>
            </p:extLst>
          </p:nvPr>
        </p:nvGraphicFramePr>
        <p:xfrm>
          <a:off x="1658938" y="3213100"/>
          <a:ext cx="6719887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1" name="方程式" r:id="rId6" imgW="3733560" imgH="431640" progId="Equation.3">
                  <p:embed/>
                </p:oleObj>
              </mc:Choice>
              <mc:Fallback>
                <p:oleObj name="方程式" r:id="rId6" imgW="3733560" imgH="431640" progId="Equation.3">
                  <p:embed/>
                  <p:pic>
                    <p:nvPicPr>
                      <p:cNvPr id="9" name="物件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58938" y="3213100"/>
                        <a:ext cx="6719887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物件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964412"/>
              </p:ext>
            </p:extLst>
          </p:nvPr>
        </p:nvGraphicFramePr>
        <p:xfrm>
          <a:off x="1673100" y="4452938"/>
          <a:ext cx="729138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2" name="方程式" r:id="rId8" imgW="4051080" imgH="431640" progId="Equation.3">
                  <p:embed/>
                </p:oleObj>
              </mc:Choice>
              <mc:Fallback>
                <p:oleObj name="方程式" r:id="rId8" imgW="4051080" imgH="431640" progId="Equation.3">
                  <p:embed/>
                  <p:pic>
                    <p:nvPicPr>
                      <p:cNvPr id="17" name="物件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73100" y="4452938"/>
                        <a:ext cx="7291388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72076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Ex: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4)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+ 3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                </a:t>
            </a:r>
            <a:r>
              <a:rPr lang="en-US" altLang="zh-TW" dirty="0"/>
              <a:t>(2/2)</a:t>
            </a:r>
            <a:endParaRPr lang="zh-TW" altLang="en-US" dirty="0"/>
          </a:p>
        </p:txBody>
      </p:sp>
      <p:sp>
        <p:nvSpPr>
          <p:cNvPr id="94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>
                <a:sym typeface="Symbol" pitchFamily="18" charset="2"/>
              </a:rPr>
              <a:t>When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0, 2, 4, …</a:t>
            </a:r>
            <a:r>
              <a:rPr lang="en-US" altLang="zh-TW" dirty="0">
                <a:sym typeface="Symbol" pitchFamily="18" charset="2"/>
              </a:rPr>
              <a:t>, we have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When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1, 3, 5, …</a:t>
            </a:r>
            <a:r>
              <a:rPr lang="en-US" altLang="zh-TW" dirty="0">
                <a:sym typeface="Symbol" pitchFamily="18" charset="2"/>
              </a:rPr>
              <a:t>, we have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Therefore, the solution is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and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(0)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0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4</a:t>
            </a:r>
            <a:r>
              <a:rPr lang="en-US" altLang="zh-TW" dirty="0">
                <a:sym typeface="Symbol" pitchFamily="18" charset="2"/>
              </a:rPr>
              <a:t>,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(0)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1</a:t>
            </a:r>
            <a:r>
              <a:rPr lang="en-US" altLang="zh-TW" dirty="0">
                <a:sym typeface="Symbol" pitchFamily="18" charset="2"/>
              </a:rPr>
              <a:t>.</a:t>
            </a:r>
            <a:endParaRPr lang="zh-TW" altLang="en-US" dirty="0">
              <a:sym typeface="Symbol" pitchFamily="18" charset="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358574"/>
              </p:ext>
            </p:extLst>
          </p:nvPr>
        </p:nvGraphicFramePr>
        <p:xfrm>
          <a:off x="1043608" y="1803400"/>
          <a:ext cx="7818438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3" name="方程式" r:id="rId3" imgW="4343400" imgH="419040" progId="Equation.3">
                  <p:embed/>
                </p:oleObj>
              </mc:Choice>
              <mc:Fallback>
                <p:oleObj name="方程式" r:id="rId3" imgW="4343400" imgH="419040" progId="Equation.3">
                  <p:embed/>
                  <p:pic>
                    <p:nvPicPr>
                      <p:cNvPr id="6" name="物件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608" y="1803400"/>
                        <a:ext cx="7818438" cy="750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8343371"/>
              </p:ext>
            </p:extLst>
          </p:nvPr>
        </p:nvGraphicFramePr>
        <p:xfrm>
          <a:off x="1032892" y="2997200"/>
          <a:ext cx="8001000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4" name="方程式" r:id="rId5" imgW="4444920" imgH="419040" progId="Equation.3">
                  <p:embed/>
                </p:oleObj>
              </mc:Choice>
              <mc:Fallback>
                <p:oleObj name="方程式" r:id="rId5" imgW="4444920" imgH="419040" progId="Equation.3">
                  <p:embed/>
                  <p:pic>
                    <p:nvPicPr>
                      <p:cNvPr id="8" name="物件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2892" y="2997200"/>
                        <a:ext cx="8001000" cy="750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物件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144216"/>
              </p:ext>
            </p:extLst>
          </p:nvPr>
        </p:nvGraphicFramePr>
        <p:xfrm>
          <a:off x="971600" y="4437112"/>
          <a:ext cx="8023226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5" name="方程式" r:id="rId7" imgW="4457520" imgH="457200" progId="Equation.3">
                  <p:embed/>
                </p:oleObj>
              </mc:Choice>
              <mc:Fallback>
                <p:oleObj name="方程式" r:id="rId7" imgW="4457520" imgH="457200" progId="Equation.3">
                  <p:embed/>
                  <p:pic>
                    <p:nvPicPr>
                      <p:cNvPr id="8" name="物件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1600" y="4437112"/>
                        <a:ext cx="8023226" cy="81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3521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Translated Series Solutions</a:t>
            </a:r>
          </a:p>
        </p:txBody>
      </p:sp>
      <p:sp>
        <p:nvSpPr>
          <p:cNvPr id="941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the initial condition is given 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other than zero, we have to assume the general solution form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This way, we can obtain the IVP solution with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0</a:t>
            </a:r>
            <a:r>
              <a:rPr lang="en-US" altLang="zh-TW" dirty="0"/>
              <a:t> and</a:t>
            </a:r>
            <a:r>
              <a:rPr lang="en-US" altLang="zh-TW" dirty="0">
                <a:sym typeface="Symbol" pitchFamily="18" charset="2"/>
              </a:rPr>
              <a:t>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/>
              <a:t> easily.</a:t>
            </a:r>
          </a:p>
          <a:p>
            <a:r>
              <a:rPr lang="en-US" altLang="zh-TW" dirty="0"/>
              <a:t>As an alternative, we can translate the equation by letting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and assume the solution form:</a:t>
            </a:r>
            <a:br>
              <a:rPr lang="en-US" altLang="zh-TW" dirty="0"/>
            </a:b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711121"/>
              </p:ext>
            </p:extLst>
          </p:nvPr>
        </p:nvGraphicFramePr>
        <p:xfrm>
          <a:off x="3068638" y="2295525"/>
          <a:ext cx="2400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6" name="方程式" r:id="rId3" imgW="1333440" imgH="431640" progId="Equation.3">
                  <p:embed/>
                </p:oleObj>
              </mc:Choice>
              <mc:Fallback>
                <p:oleObj name="方程式" r:id="rId3" imgW="1333440" imgH="431640" progId="Equation.3">
                  <p:embed/>
                  <p:pic>
                    <p:nvPicPr>
                      <p:cNvPr id="6" name="物件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68638" y="2295525"/>
                        <a:ext cx="240030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860359"/>
              </p:ext>
            </p:extLst>
          </p:nvPr>
        </p:nvGraphicFramePr>
        <p:xfrm>
          <a:off x="3347864" y="4869160"/>
          <a:ext cx="1325562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7" name="方程式" r:id="rId5" imgW="736560" imgH="431640" progId="Equation.3">
                  <p:embed/>
                </p:oleObj>
              </mc:Choice>
              <mc:Fallback>
                <p:oleObj name="方程式" r:id="rId5" imgW="736560" imgH="431640" progId="Equation.3">
                  <p:embed/>
                  <p:pic>
                    <p:nvPicPr>
                      <p:cNvPr id="9" name="物件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7864" y="4869160"/>
                        <a:ext cx="1325562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4705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Ex: 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sz="3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–2</a:t>
            </a:r>
            <a:r>
              <a:rPr lang="en-US" altLang="zh-TW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–3)</a:t>
            </a:r>
            <a:r>
              <a:rPr lang="en-US" altLang="zh-TW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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+3(</a:t>
            </a:r>
            <a:r>
              <a:rPr lang="en-US" altLang="zh-TW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–1)</a:t>
            </a:r>
            <a:r>
              <a:rPr lang="en-US" altLang="zh-TW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TW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</a:t>
            </a:r>
            <a:r>
              <a:rPr lang="en-US" altLang="zh-TW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= 4, </a:t>
            </a:r>
            <a:r>
              <a:rPr lang="en-US" altLang="zh-TW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altLang="zh-TW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= –1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Perform a change of variable to the DE by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– 1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2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– 3 = 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+ 1)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2(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+ 1) – 3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4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and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Hence, the DE becomes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–4)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</a:t>
            </a:r>
            <a:r>
              <a:rPr lang="en-US" altLang="zh-TW" dirty="0"/>
              <a:t> Same DE as the previous one.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Substituting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–1</a:t>
            </a:r>
            <a:r>
              <a:rPr lang="en-US" altLang="zh-TW" dirty="0">
                <a:sym typeface="Symbol" pitchFamily="18" charset="2"/>
              </a:rPr>
              <a:t> into the previous solution, we get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which converges if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–1 &lt;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&lt; 3</a:t>
            </a:r>
            <a:r>
              <a:rPr lang="en-US" altLang="zh-TW" dirty="0">
                <a:sym typeface="Symbol" pitchFamily="18" charset="2"/>
              </a:rPr>
              <a:t>.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033534"/>
              </p:ext>
            </p:extLst>
          </p:nvPr>
        </p:nvGraphicFramePr>
        <p:xfrm>
          <a:off x="2009775" y="2492375"/>
          <a:ext cx="521176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2" name="方程式" r:id="rId3" imgW="2895480" imgH="457200" progId="Equation.3">
                  <p:embed/>
                </p:oleObj>
              </mc:Choice>
              <mc:Fallback>
                <p:oleObj name="方程式" r:id="rId3" imgW="2895480" imgH="457200" progId="Equation.3">
                  <p:embed/>
                  <p:pic>
                    <p:nvPicPr>
                      <p:cNvPr id="8" name="物件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9775" y="2492375"/>
                        <a:ext cx="5211763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792706"/>
              </p:ext>
            </p:extLst>
          </p:nvPr>
        </p:nvGraphicFramePr>
        <p:xfrm>
          <a:off x="1809750" y="4895850"/>
          <a:ext cx="5919788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3" name="方程式" r:id="rId5" imgW="3288960" imgH="393480" progId="Equation.3">
                  <p:embed/>
                </p:oleObj>
              </mc:Choice>
              <mc:Fallback>
                <p:oleObj name="方程式" r:id="rId5" imgW="3288960" imgH="393480" progId="Equation.3">
                  <p:embed/>
                  <p:pic>
                    <p:nvPicPr>
                      <p:cNvPr id="8" name="物件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09750" y="4895850"/>
                        <a:ext cx="5919788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6774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(cos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            (1/2)</a:t>
            </a:r>
          </a:p>
        </p:txBody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Since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205359"/>
              </p:ext>
            </p:extLst>
          </p:nvPr>
        </p:nvGraphicFramePr>
        <p:xfrm>
          <a:off x="1078260" y="1919288"/>
          <a:ext cx="5942012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3" name="方程式" r:id="rId3" imgW="3301920" imgH="711000" progId="Equation.3">
                  <p:embed/>
                </p:oleObj>
              </mc:Choice>
              <mc:Fallback>
                <p:oleObj name="方程式" r:id="rId3" imgW="3301920" imgH="711000" progId="Equation.3">
                  <p:embed/>
                  <p:pic>
                    <p:nvPicPr>
                      <p:cNvPr id="9" name="物件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8260" y="1919288"/>
                        <a:ext cx="5942012" cy="127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931059"/>
              </p:ext>
            </p:extLst>
          </p:nvPr>
        </p:nvGraphicFramePr>
        <p:xfrm>
          <a:off x="1331864" y="3284984"/>
          <a:ext cx="7200576" cy="86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4" name="方程式" r:id="rId5" imgW="4000320" imgH="482400" progId="Equation.3">
                  <p:embed/>
                </p:oleObj>
              </mc:Choice>
              <mc:Fallback>
                <p:oleObj name="方程式" r:id="rId5" imgW="4000320" imgH="482400" progId="Equation.3">
                  <p:embed/>
                  <p:pic>
                    <p:nvPicPr>
                      <p:cNvPr id="89395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864" y="3284984"/>
                        <a:ext cx="7200576" cy="868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465565"/>
              </p:ext>
            </p:extLst>
          </p:nvPr>
        </p:nvGraphicFramePr>
        <p:xfrm>
          <a:off x="1358432" y="4221088"/>
          <a:ext cx="5806080" cy="776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5" name="方程式" r:id="rId7" imgW="3225600" imgH="431640" progId="Equation.3">
                  <p:embed/>
                </p:oleObj>
              </mc:Choice>
              <mc:Fallback>
                <p:oleObj name="方程式" r:id="rId7" imgW="3225600" imgH="431640" progId="Equation.3">
                  <p:embed/>
                  <p:pic>
                    <p:nvPicPr>
                      <p:cNvPr id="89395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432" y="4221088"/>
                        <a:ext cx="5806080" cy="7769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4636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Power Series</a:t>
            </a:r>
          </a:p>
        </p:txBody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 power series in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 series of the form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Such a series is said to be a power series centered at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A power series is convergent at a value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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if the limit of partial sums exists, i.e.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interval of convergence,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, of a power series is the set of all numbers where the series converges.</a:t>
            </a:r>
          </a:p>
        </p:txBody>
      </p:sp>
      <p:graphicFrame>
        <p:nvGraphicFramePr>
          <p:cNvPr id="88166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767781"/>
              </p:ext>
            </p:extLst>
          </p:nvPr>
        </p:nvGraphicFramePr>
        <p:xfrm>
          <a:off x="1703536" y="1916113"/>
          <a:ext cx="589280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name="方程式" r:id="rId3" imgW="2971800" imgH="304560" progId="Equation.3">
                  <p:embed/>
                </p:oleObj>
              </mc:Choice>
              <mc:Fallback>
                <p:oleObj name="方程式" r:id="rId3" imgW="2971800" imgH="304560" progId="Equation.3">
                  <p:embed/>
                  <p:pic>
                    <p:nvPicPr>
                      <p:cNvPr id="8816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3536" y="1916113"/>
                        <a:ext cx="5892800" cy="608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16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651120"/>
              </p:ext>
            </p:extLst>
          </p:nvPr>
        </p:nvGraphicFramePr>
        <p:xfrm>
          <a:off x="2604045" y="4149080"/>
          <a:ext cx="3840163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" name="方程式" r:id="rId5" imgW="1930320" imgH="304560" progId="Equation.3">
                  <p:embed/>
                </p:oleObj>
              </mc:Choice>
              <mc:Fallback>
                <p:oleObj name="方程式" r:id="rId5" imgW="1930320" imgH="304560" progId="Equation.3">
                  <p:embed/>
                  <p:pic>
                    <p:nvPicPr>
                      <p:cNvPr id="88166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4045" y="4149080"/>
                        <a:ext cx="3840163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98977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(cos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            (2/2)</a:t>
            </a:r>
          </a:p>
        </p:txBody>
      </p:sp>
      <p:sp>
        <p:nvSpPr>
          <p:cNvPr id="89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TW" altLang="en-US"/>
              <a:t>    </a:t>
            </a:r>
            <a:r>
              <a:rPr lang="en-US" altLang="zh-TW"/>
              <a:t>We have: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Therefore: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with region of convergence </a:t>
            </a:r>
            <a:r>
              <a:rPr lang="en-US" altLang="zh-TW">
                <a:latin typeface="Times New Roman" pitchFamily="18" charset="0"/>
              </a:rPr>
              <a:t>|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| &lt;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i="1">
                <a:latin typeface="Times New Roman" pitchFamily="18" charset="0"/>
              </a:rPr>
              <a:t>.</a:t>
            </a:r>
          </a:p>
        </p:txBody>
      </p:sp>
      <p:sp>
        <p:nvSpPr>
          <p:cNvPr id="894987" name="Rectangle 11"/>
          <p:cNvSpPr>
            <a:spLocks noChangeArrowheads="1"/>
          </p:cNvSpPr>
          <p:nvPr/>
        </p:nvSpPr>
        <p:spPr bwMode="auto">
          <a:xfrm>
            <a:off x="4145261" y="5504234"/>
            <a:ext cx="682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88" name="Rectangle 12"/>
          <p:cNvSpPr>
            <a:spLocks noChangeArrowheads="1"/>
          </p:cNvSpPr>
          <p:nvPr/>
        </p:nvSpPr>
        <p:spPr bwMode="auto">
          <a:xfrm>
            <a:off x="2114848" y="4081834"/>
            <a:ext cx="68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89" name="Rectangle 13"/>
          <p:cNvSpPr>
            <a:spLocks noChangeArrowheads="1"/>
          </p:cNvSpPr>
          <p:nvPr/>
        </p:nvSpPr>
        <p:spPr bwMode="auto">
          <a:xfrm>
            <a:off x="2175173" y="4204072"/>
            <a:ext cx="571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0" name="Rectangle 14"/>
          <p:cNvSpPr>
            <a:spLocks noChangeArrowheads="1"/>
          </p:cNvSpPr>
          <p:nvPr/>
        </p:nvSpPr>
        <p:spPr bwMode="auto">
          <a:xfrm>
            <a:off x="1403648" y="4305672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3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1" name="Rectangle 15"/>
          <p:cNvSpPr>
            <a:spLocks noChangeArrowheads="1"/>
          </p:cNvSpPr>
          <p:nvPr/>
        </p:nvSpPr>
        <p:spPr bwMode="auto">
          <a:xfrm>
            <a:off x="1422698" y="4751759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2" name="Rectangle 16"/>
          <p:cNvSpPr>
            <a:spLocks noChangeArrowheads="1"/>
          </p:cNvSpPr>
          <p:nvPr/>
        </p:nvSpPr>
        <p:spPr bwMode="auto">
          <a:xfrm>
            <a:off x="1422698" y="5118472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3" name="Rectangle 17"/>
          <p:cNvSpPr>
            <a:spLocks noChangeArrowheads="1"/>
          </p:cNvSpPr>
          <p:nvPr/>
        </p:nvSpPr>
        <p:spPr bwMode="auto">
          <a:xfrm>
            <a:off x="1422698" y="5504234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4" name="Rectangle 18"/>
          <p:cNvSpPr>
            <a:spLocks noChangeArrowheads="1"/>
          </p:cNvSpPr>
          <p:nvPr/>
        </p:nvSpPr>
        <p:spPr bwMode="auto">
          <a:xfrm>
            <a:off x="1648123" y="5909047"/>
            <a:ext cx="1270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5" name="Rectangle 19"/>
          <p:cNvSpPr>
            <a:spLocks noChangeArrowheads="1"/>
          </p:cNvSpPr>
          <p:nvPr/>
        </p:nvSpPr>
        <p:spPr bwMode="auto">
          <a:xfrm>
            <a:off x="2114848" y="5909047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6" name="Rectangle 20"/>
          <p:cNvSpPr>
            <a:spLocks noChangeArrowheads="1"/>
          </p:cNvSpPr>
          <p:nvPr/>
        </p:nvSpPr>
        <p:spPr bwMode="auto">
          <a:xfrm>
            <a:off x="2479973" y="5909047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7" name="Rectangle 21"/>
          <p:cNvSpPr>
            <a:spLocks noChangeArrowheads="1"/>
          </p:cNvSpPr>
          <p:nvPr/>
        </p:nvSpPr>
        <p:spPr bwMode="auto">
          <a:xfrm>
            <a:off x="2865736" y="5909047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8" name="Rectangle 22"/>
          <p:cNvSpPr>
            <a:spLocks noChangeArrowheads="1"/>
          </p:cNvSpPr>
          <p:nvPr/>
        </p:nvSpPr>
        <p:spPr bwMode="auto">
          <a:xfrm>
            <a:off x="3232448" y="5909047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6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4999" name="Rectangle 23"/>
          <p:cNvSpPr>
            <a:spLocks noChangeArrowheads="1"/>
          </p:cNvSpPr>
          <p:nvPr/>
        </p:nvSpPr>
        <p:spPr bwMode="auto">
          <a:xfrm>
            <a:off x="3616623" y="5909047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8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00" name="Rectangle 24"/>
          <p:cNvSpPr>
            <a:spLocks noChangeArrowheads="1"/>
          </p:cNvSpPr>
          <p:nvPr/>
        </p:nvSpPr>
        <p:spPr bwMode="auto">
          <a:xfrm>
            <a:off x="3943648" y="5909047"/>
            <a:ext cx="1524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10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01" name="Rectangle 25"/>
          <p:cNvSpPr>
            <a:spLocks noChangeArrowheads="1"/>
          </p:cNvSpPr>
          <p:nvPr/>
        </p:nvSpPr>
        <p:spPr bwMode="auto">
          <a:xfrm>
            <a:off x="2073573" y="6153522"/>
            <a:ext cx="6572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(a) Plot of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02" name="Rectangle 26"/>
          <p:cNvSpPr>
            <a:spLocks noChangeArrowheads="1"/>
          </p:cNvSpPr>
          <p:nvPr/>
        </p:nvSpPr>
        <p:spPr bwMode="auto">
          <a:xfrm>
            <a:off x="2784773" y="6153522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03" name="Rectangle 27"/>
          <p:cNvSpPr>
            <a:spLocks noChangeArrowheads="1"/>
          </p:cNvSpPr>
          <p:nvPr/>
        </p:nvSpPr>
        <p:spPr bwMode="auto">
          <a:xfrm>
            <a:off x="2846686" y="6277347"/>
            <a:ext cx="571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04" name="Rectangle 28"/>
          <p:cNvSpPr>
            <a:spLocks noChangeArrowheads="1"/>
          </p:cNvSpPr>
          <p:nvPr/>
        </p:nvSpPr>
        <p:spPr bwMode="auto">
          <a:xfrm>
            <a:off x="2905423" y="6153522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(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05" name="Rectangle 29"/>
          <p:cNvSpPr>
            <a:spLocks noChangeArrowheads="1"/>
          </p:cNvSpPr>
          <p:nvPr/>
        </p:nvSpPr>
        <p:spPr bwMode="auto">
          <a:xfrm>
            <a:off x="2967336" y="6153522"/>
            <a:ext cx="682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06" name="Rectangle 30"/>
          <p:cNvSpPr>
            <a:spLocks noChangeArrowheads="1"/>
          </p:cNvSpPr>
          <p:nvPr/>
        </p:nvSpPr>
        <p:spPr bwMode="auto">
          <a:xfrm>
            <a:off x="3048298" y="6153522"/>
            <a:ext cx="3000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) vs.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07" name="Rectangle 31"/>
          <p:cNvSpPr>
            <a:spLocks noChangeArrowheads="1"/>
          </p:cNvSpPr>
          <p:nvPr/>
        </p:nvSpPr>
        <p:spPr bwMode="auto">
          <a:xfrm>
            <a:off x="3353098" y="6153522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08" name="Rectangle 32"/>
          <p:cNvSpPr>
            <a:spLocks noChangeArrowheads="1"/>
          </p:cNvSpPr>
          <p:nvPr/>
        </p:nvSpPr>
        <p:spPr bwMode="auto">
          <a:xfrm>
            <a:off x="1546523" y="4345359"/>
            <a:ext cx="2538413" cy="1563688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95009" name="Line 33"/>
          <p:cNvSpPr>
            <a:spLocks noChangeShapeType="1"/>
          </p:cNvSpPr>
          <p:nvPr/>
        </p:nvSpPr>
        <p:spPr bwMode="auto">
          <a:xfrm flipV="1">
            <a:off x="1789411" y="5869359"/>
            <a:ext cx="1587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0" name="Line 34"/>
          <p:cNvSpPr>
            <a:spLocks noChangeShapeType="1"/>
          </p:cNvSpPr>
          <p:nvPr/>
        </p:nvSpPr>
        <p:spPr bwMode="auto">
          <a:xfrm flipV="1">
            <a:off x="2154536" y="4345359"/>
            <a:ext cx="1587" cy="1563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1" name="Line 35"/>
          <p:cNvSpPr>
            <a:spLocks noChangeShapeType="1"/>
          </p:cNvSpPr>
          <p:nvPr/>
        </p:nvSpPr>
        <p:spPr bwMode="auto">
          <a:xfrm flipV="1">
            <a:off x="2519661" y="5869359"/>
            <a:ext cx="1587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2" name="Line 36"/>
          <p:cNvSpPr>
            <a:spLocks noChangeShapeType="1"/>
          </p:cNvSpPr>
          <p:nvPr/>
        </p:nvSpPr>
        <p:spPr bwMode="auto">
          <a:xfrm flipV="1">
            <a:off x="2905423" y="5869359"/>
            <a:ext cx="3175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3" name="Line 37"/>
          <p:cNvSpPr>
            <a:spLocks noChangeShapeType="1"/>
          </p:cNvSpPr>
          <p:nvPr/>
        </p:nvSpPr>
        <p:spPr bwMode="auto">
          <a:xfrm flipV="1">
            <a:off x="3272136" y="5869359"/>
            <a:ext cx="3175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4" name="Line 38"/>
          <p:cNvSpPr>
            <a:spLocks noChangeShapeType="1"/>
          </p:cNvSpPr>
          <p:nvPr/>
        </p:nvSpPr>
        <p:spPr bwMode="auto">
          <a:xfrm flipV="1">
            <a:off x="3659486" y="5869359"/>
            <a:ext cx="1587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5" name="Line 39"/>
          <p:cNvSpPr>
            <a:spLocks noChangeShapeType="1"/>
          </p:cNvSpPr>
          <p:nvPr/>
        </p:nvSpPr>
        <p:spPr bwMode="auto">
          <a:xfrm flipV="1">
            <a:off x="4024611" y="5869359"/>
            <a:ext cx="1587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6" name="Line 40"/>
          <p:cNvSpPr>
            <a:spLocks noChangeShapeType="1"/>
          </p:cNvSpPr>
          <p:nvPr/>
        </p:nvSpPr>
        <p:spPr bwMode="auto">
          <a:xfrm flipV="1">
            <a:off x="1789411" y="4345359"/>
            <a:ext cx="1587" cy="428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7" name="Line 41"/>
          <p:cNvSpPr>
            <a:spLocks noChangeShapeType="1"/>
          </p:cNvSpPr>
          <p:nvPr/>
        </p:nvSpPr>
        <p:spPr bwMode="auto">
          <a:xfrm flipV="1">
            <a:off x="2540298" y="4345359"/>
            <a:ext cx="3175" cy="428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8" name="Line 42"/>
          <p:cNvSpPr>
            <a:spLocks noChangeShapeType="1"/>
          </p:cNvSpPr>
          <p:nvPr/>
        </p:nvSpPr>
        <p:spPr bwMode="auto">
          <a:xfrm flipV="1">
            <a:off x="2905423" y="4345359"/>
            <a:ext cx="3175" cy="428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19" name="Line 43"/>
          <p:cNvSpPr>
            <a:spLocks noChangeShapeType="1"/>
          </p:cNvSpPr>
          <p:nvPr/>
        </p:nvSpPr>
        <p:spPr bwMode="auto">
          <a:xfrm flipV="1">
            <a:off x="3292773" y="4345359"/>
            <a:ext cx="1588" cy="428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0" name="Line 44"/>
          <p:cNvSpPr>
            <a:spLocks noChangeShapeType="1"/>
          </p:cNvSpPr>
          <p:nvPr/>
        </p:nvSpPr>
        <p:spPr bwMode="auto">
          <a:xfrm flipV="1">
            <a:off x="3659486" y="4345359"/>
            <a:ext cx="1587" cy="428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1" name="Line 45"/>
          <p:cNvSpPr>
            <a:spLocks noChangeShapeType="1"/>
          </p:cNvSpPr>
          <p:nvPr/>
        </p:nvSpPr>
        <p:spPr bwMode="auto">
          <a:xfrm flipV="1">
            <a:off x="4045248" y="4345359"/>
            <a:ext cx="1588" cy="428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2" name="Line 46"/>
          <p:cNvSpPr>
            <a:spLocks noChangeShapeType="1"/>
          </p:cNvSpPr>
          <p:nvPr/>
        </p:nvSpPr>
        <p:spPr bwMode="auto">
          <a:xfrm>
            <a:off x="1546523" y="4488234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3" name="Line 47"/>
          <p:cNvSpPr>
            <a:spLocks noChangeShapeType="1"/>
          </p:cNvSpPr>
          <p:nvPr/>
        </p:nvSpPr>
        <p:spPr bwMode="auto">
          <a:xfrm>
            <a:off x="1546523" y="4427909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4" name="Line 48"/>
          <p:cNvSpPr>
            <a:spLocks noChangeShapeType="1"/>
          </p:cNvSpPr>
          <p:nvPr/>
        </p:nvSpPr>
        <p:spPr bwMode="auto">
          <a:xfrm>
            <a:off x="1546523" y="4570784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5" name="Line 49"/>
          <p:cNvSpPr>
            <a:spLocks noChangeShapeType="1"/>
          </p:cNvSpPr>
          <p:nvPr/>
        </p:nvSpPr>
        <p:spPr bwMode="auto">
          <a:xfrm>
            <a:off x="1546523" y="4651747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6" name="Line 50"/>
          <p:cNvSpPr>
            <a:spLocks noChangeShapeType="1"/>
          </p:cNvSpPr>
          <p:nvPr/>
        </p:nvSpPr>
        <p:spPr bwMode="auto">
          <a:xfrm>
            <a:off x="1546523" y="4712072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7" name="Line 51"/>
          <p:cNvSpPr>
            <a:spLocks noChangeShapeType="1"/>
          </p:cNvSpPr>
          <p:nvPr/>
        </p:nvSpPr>
        <p:spPr bwMode="auto">
          <a:xfrm>
            <a:off x="1546523" y="4793034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8" name="Line 52"/>
          <p:cNvSpPr>
            <a:spLocks noChangeShapeType="1"/>
          </p:cNvSpPr>
          <p:nvPr/>
        </p:nvSpPr>
        <p:spPr bwMode="auto">
          <a:xfrm>
            <a:off x="1546523" y="4873997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29" name="Line 53"/>
          <p:cNvSpPr>
            <a:spLocks noChangeShapeType="1"/>
          </p:cNvSpPr>
          <p:nvPr/>
        </p:nvSpPr>
        <p:spPr bwMode="auto">
          <a:xfrm>
            <a:off x="1546523" y="4935909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0" name="Line 54"/>
          <p:cNvSpPr>
            <a:spLocks noChangeShapeType="1"/>
          </p:cNvSpPr>
          <p:nvPr/>
        </p:nvSpPr>
        <p:spPr bwMode="auto">
          <a:xfrm>
            <a:off x="1546523" y="5016872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1" name="Line 55"/>
          <p:cNvSpPr>
            <a:spLocks noChangeShapeType="1"/>
          </p:cNvSpPr>
          <p:nvPr/>
        </p:nvSpPr>
        <p:spPr bwMode="auto">
          <a:xfrm>
            <a:off x="1546523" y="5099422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2" name="Line 56"/>
          <p:cNvSpPr>
            <a:spLocks noChangeShapeType="1"/>
          </p:cNvSpPr>
          <p:nvPr/>
        </p:nvSpPr>
        <p:spPr bwMode="auto">
          <a:xfrm>
            <a:off x="1546523" y="5158159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3" name="Line 57"/>
          <p:cNvSpPr>
            <a:spLocks noChangeShapeType="1"/>
          </p:cNvSpPr>
          <p:nvPr/>
        </p:nvSpPr>
        <p:spPr bwMode="auto">
          <a:xfrm>
            <a:off x="1546523" y="5240709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4" name="Line 58"/>
          <p:cNvSpPr>
            <a:spLocks noChangeShapeType="1"/>
          </p:cNvSpPr>
          <p:nvPr/>
        </p:nvSpPr>
        <p:spPr bwMode="auto">
          <a:xfrm>
            <a:off x="1546523" y="5321672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5" name="Line 59"/>
          <p:cNvSpPr>
            <a:spLocks noChangeShapeType="1"/>
          </p:cNvSpPr>
          <p:nvPr/>
        </p:nvSpPr>
        <p:spPr bwMode="auto">
          <a:xfrm>
            <a:off x="1546523" y="5402634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6" name="Line 60"/>
          <p:cNvSpPr>
            <a:spLocks noChangeShapeType="1"/>
          </p:cNvSpPr>
          <p:nvPr/>
        </p:nvSpPr>
        <p:spPr bwMode="auto">
          <a:xfrm>
            <a:off x="1546523" y="5464547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7" name="Line 61"/>
          <p:cNvSpPr>
            <a:spLocks noChangeShapeType="1"/>
          </p:cNvSpPr>
          <p:nvPr/>
        </p:nvSpPr>
        <p:spPr bwMode="auto">
          <a:xfrm>
            <a:off x="1546523" y="5543922"/>
            <a:ext cx="39688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8" name="Line 62"/>
          <p:cNvSpPr>
            <a:spLocks noChangeShapeType="1"/>
          </p:cNvSpPr>
          <p:nvPr/>
        </p:nvSpPr>
        <p:spPr bwMode="auto">
          <a:xfrm>
            <a:off x="1546523" y="5624884"/>
            <a:ext cx="2538413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39" name="Line 63"/>
          <p:cNvSpPr>
            <a:spLocks noChangeShapeType="1"/>
          </p:cNvSpPr>
          <p:nvPr/>
        </p:nvSpPr>
        <p:spPr bwMode="auto">
          <a:xfrm>
            <a:off x="1546523" y="5686797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0" name="Line 64"/>
          <p:cNvSpPr>
            <a:spLocks noChangeShapeType="1"/>
          </p:cNvSpPr>
          <p:nvPr/>
        </p:nvSpPr>
        <p:spPr bwMode="auto">
          <a:xfrm>
            <a:off x="1546523" y="5767759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1" name="Line 65"/>
          <p:cNvSpPr>
            <a:spLocks noChangeShapeType="1"/>
          </p:cNvSpPr>
          <p:nvPr/>
        </p:nvSpPr>
        <p:spPr bwMode="auto">
          <a:xfrm>
            <a:off x="1546523" y="5850309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2" name="Line 66"/>
          <p:cNvSpPr>
            <a:spLocks noChangeShapeType="1"/>
          </p:cNvSpPr>
          <p:nvPr/>
        </p:nvSpPr>
        <p:spPr bwMode="auto">
          <a:xfrm>
            <a:off x="4064298" y="4488234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3" name="Line 67"/>
          <p:cNvSpPr>
            <a:spLocks noChangeShapeType="1"/>
          </p:cNvSpPr>
          <p:nvPr/>
        </p:nvSpPr>
        <p:spPr bwMode="auto">
          <a:xfrm>
            <a:off x="4064298" y="4427909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4" name="Line 68"/>
          <p:cNvSpPr>
            <a:spLocks noChangeShapeType="1"/>
          </p:cNvSpPr>
          <p:nvPr/>
        </p:nvSpPr>
        <p:spPr bwMode="auto">
          <a:xfrm>
            <a:off x="4064298" y="4570784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5" name="Line 69"/>
          <p:cNvSpPr>
            <a:spLocks noChangeShapeType="1"/>
          </p:cNvSpPr>
          <p:nvPr/>
        </p:nvSpPr>
        <p:spPr bwMode="auto">
          <a:xfrm>
            <a:off x="4064298" y="4651747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6" name="Line 70"/>
          <p:cNvSpPr>
            <a:spLocks noChangeShapeType="1"/>
          </p:cNvSpPr>
          <p:nvPr/>
        </p:nvSpPr>
        <p:spPr bwMode="auto">
          <a:xfrm>
            <a:off x="4064298" y="4712072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7" name="Line 71"/>
          <p:cNvSpPr>
            <a:spLocks noChangeShapeType="1"/>
          </p:cNvSpPr>
          <p:nvPr/>
        </p:nvSpPr>
        <p:spPr bwMode="auto">
          <a:xfrm>
            <a:off x="4064298" y="4793034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8" name="Line 72"/>
          <p:cNvSpPr>
            <a:spLocks noChangeShapeType="1"/>
          </p:cNvSpPr>
          <p:nvPr/>
        </p:nvSpPr>
        <p:spPr bwMode="auto">
          <a:xfrm>
            <a:off x="4064298" y="4873997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49" name="Line 73"/>
          <p:cNvSpPr>
            <a:spLocks noChangeShapeType="1"/>
          </p:cNvSpPr>
          <p:nvPr/>
        </p:nvSpPr>
        <p:spPr bwMode="auto">
          <a:xfrm>
            <a:off x="4064298" y="4935909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0" name="Line 74"/>
          <p:cNvSpPr>
            <a:spLocks noChangeShapeType="1"/>
          </p:cNvSpPr>
          <p:nvPr/>
        </p:nvSpPr>
        <p:spPr bwMode="auto">
          <a:xfrm>
            <a:off x="4064298" y="5016872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1" name="Line 75"/>
          <p:cNvSpPr>
            <a:spLocks noChangeShapeType="1"/>
          </p:cNvSpPr>
          <p:nvPr/>
        </p:nvSpPr>
        <p:spPr bwMode="auto">
          <a:xfrm>
            <a:off x="4064298" y="5099422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2" name="Line 76"/>
          <p:cNvSpPr>
            <a:spLocks noChangeShapeType="1"/>
          </p:cNvSpPr>
          <p:nvPr/>
        </p:nvSpPr>
        <p:spPr bwMode="auto">
          <a:xfrm>
            <a:off x="4064298" y="5158159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3" name="Line 77"/>
          <p:cNvSpPr>
            <a:spLocks noChangeShapeType="1"/>
          </p:cNvSpPr>
          <p:nvPr/>
        </p:nvSpPr>
        <p:spPr bwMode="auto">
          <a:xfrm>
            <a:off x="4064298" y="5240709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4" name="Line 78"/>
          <p:cNvSpPr>
            <a:spLocks noChangeShapeType="1"/>
          </p:cNvSpPr>
          <p:nvPr/>
        </p:nvSpPr>
        <p:spPr bwMode="auto">
          <a:xfrm>
            <a:off x="4064298" y="5321672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5" name="Line 79"/>
          <p:cNvSpPr>
            <a:spLocks noChangeShapeType="1"/>
          </p:cNvSpPr>
          <p:nvPr/>
        </p:nvSpPr>
        <p:spPr bwMode="auto">
          <a:xfrm>
            <a:off x="4064298" y="5402634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6" name="Line 80"/>
          <p:cNvSpPr>
            <a:spLocks noChangeShapeType="1"/>
          </p:cNvSpPr>
          <p:nvPr/>
        </p:nvSpPr>
        <p:spPr bwMode="auto">
          <a:xfrm>
            <a:off x="4064298" y="5464547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7" name="Line 81"/>
          <p:cNvSpPr>
            <a:spLocks noChangeShapeType="1"/>
          </p:cNvSpPr>
          <p:nvPr/>
        </p:nvSpPr>
        <p:spPr bwMode="auto">
          <a:xfrm>
            <a:off x="4064298" y="5543922"/>
            <a:ext cx="20638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8" name="Line 82"/>
          <p:cNvSpPr>
            <a:spLocks noChangeShapeType="1"/>
          </p:cNvSpPr>
          <p:nvPr/>
        </p:nvSpPr>
        <p:spPr bwMode="auto">
          <a:xfrm>
            <a:off x="4064298" y="5686797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59" name="Line 83"/>
          <p:cNvSpPr>
            <a:spLocks noChangeShapeType="1"/>
          </p:cNvSpPr>
          <p:nvPr/>
        </p:nvSpPr>
        <p:spPr bwMode="auto">
          <a:xfrm>
            <a:off x="4064298" y="5767759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60" name="Line 84"/>
          <p:cNvSpPr>
            <a:spLocks noChangeShapeType="1"/>
          </p:cNvSpPr>
          <p:nvPr/>
        </p:nvSpPr>
        <p:spPr bwMode="auto">
          <a:xfrm>
            <a:off x="4064298" y="5850309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61" name="Freeform 85"/>
          <p:cNvSpPr>
            <a:spLocks/>
          </p:cNvSpPr>
          <p:nvPr/>
        </p:nvSpPr>
        <p:spPr bwMode="auto">
          <a:xfrm>
            <a:off x="1749723" y="4345359"/>
            <a:ext cx="2295525" cy="1544638"/>
          </a:xfrm>
          <a:custGeom>
            <a:avLst/>
            <a:gdLst>
              <a:gd name="T0" fmla="*/ 0 w 1446"/>
              <a:gd name="T1" fmla="*/ 26 h 973"/>
              <a:gd name="T2" fmla="*/ 26 w 1446"/>
              <a:gd name="T3" fmla="*/ 179 h 973"/>
              <a:gd name="T4" fmla="*/ 64 w 1446"/>
              <a:gd name="T5" fmla="*/ 371 h 973"/>
              <a:gd name="T6" fmla="*/ 141 w 1446"/>
              <a:gd name="T7" fmla="*/ 525 h 973"/>
              <a:gd name="T8" fmla="*/ 205 w 1446"/>
              <a:gd name="T9" fmla="*/ 563 h 973"/>
              <a:gd name="T10" fmla="*/ 282 w 1446"/>
              <a:gd name="T11" fmla="*/ 563 h 973"/>
              <a:gd name="T12" fmla="*/ 346 w 1446"/>
              <a:gd name="T13" fmla="*/ 576 h 973"/>
              <a:gd name="T14" fmla="*/ 384 w 1446"/>
              <a:gd name="T15" fmla="*/ 615 h 973"/>
              <a:gd name="T16" fmla="*/ 473 w 1446"/>
              <a:gd name="T17" fmla="*/ 768 h 973"/>
              <a:gd name="T18" fmla="*/ 537 w 1446"/>
              <a:gd name="T19" fmla="*/ 896 h 973"/>
              <a:gd name="T20" fmla="*/ 563 w 1446"/>
              <a:gd name="T21" fmla="*/ 935 h 973"/>
              <a:gd name="T22" fmla="*/ 601 w 1446"/>
              <a:gd name="T23" fmla="*/ 973 h 973"/>
              <a:gd name="T24" fmla="*/ 627 w 1446"/>
              <a:gd name="T25" fmla="*/ 960 h 973"/>
              <a:gd name="T26" fmla="*/ 653 w 1446"/>
              <a:gd name="T27" fmla="*/ 922 h 973"/>
              <a:gd name="T28" fmla="*/ 688 w 1446"/>
              <a:gd name="T29" fmla="*/ 839 h 973"/>
              <a:gd name="T30" fmla="*/ 729 w 1446"/>
              <a:gd name="T31" fmla="*/ 743 h 973"/>
              <a:gd name="T32" fmla="*/ 781 w 1446"/>
              <a:gd name="T33" fmla="*/ 666 h 973"/>
              <a:gd name="T34" fmla="*/ 819 w 1446"/>
              <a:gd name="T35" fmla="*/ 666 h 973"/>
              <a:gd name="T36" fmla="*/ 857 w 1446"/>
              <a:gd name="T37" fmla="*/ 717 h 973"/>
              <a:gd name="T38" fmla="*/ 896 w 1446"/>
              <a:gd name="T39" fmla="*/ 845 h 973"/>
              <a:gd name="T40" fmla="*/ 934 w 1446"/>
              <a:gd name="T41" fmla="*/ 935 h 973"/>
              <a:gd name="T42" fmla="*/ 985 w 1446"/>
              <a:gd name="T43" fmla="*/ 935 h 973"/>
              <a:gd name="T44" fmla="*/ 1037 w 1446"/>
              <a:gd name="T45" fmla="*/ 807 h 973"/>
              <a:gd name="T46" fmla="*/ 1088 w 1446"/>
              <a:gd name="T47" fmla="*/ 679 h 973"/>
              <a:gd name="T48" fmla="*/ 1126 w 1446"/>
              <a:gd name="T49" fmla="*/ 679 h 973"/>
              <a:gd name="T50" fmla="*/ 1165 w 1446"/>
              <a:gd name="T51" fmla="*/ 755 h 973"/>
              <a:gd name="T52" fmla="*/ 1195 w 1446"/>
              <a:gd name="T53" fmla="*/ 881 h 973"/>
              <a:gd name="T54" fmla="*/ 1241 w 1446"/>
              <a:gd name="T55" fmla="*/ 935 h 973"/>
              <a:gd name="T56" fmla="*/ 1280 w 1446"/>
              <a:gd name="T57" fmla="*/ 883 h 973"/>
              <a:gd name="T58" fmla="*/ 1306 w 1446"/>
              <a:gd name="T59" fmla="*/ 803 h 973"/>
              <a:gd name="T60" fmla="*/ 1331 w 1446"/>
              <a:gd name="T61" fmla="*/ 730 h 973"/>
              <a:gd name="T62" fmla="*/ 1369 w 1446"/>
              <a:gd name="T63" fmla="*/ 679 h 973"/>
              <a:gd name="T64" fmla="*/ 1382 w 1446"/>
              <a:gd name="T65" fmla="*/ 704 h 973"/>
              <a:gd name="T66" fmla="*/ 1408 w 1446"/>
              <a:gd name="T67" fmla="*/ 755 h 973"/>
              <a:gd name="T68" fmla="*/ 1429 w 1446"/>
              <a:gd name="T69" fmla="*/ 809 h 973"/>
              <a:gd name="T70" fmla="*/ 1446 w 1446"/>
              <a:gd name="T71" fmla="*/ 858 h 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46" h="973">
                <a:moveTo>
                  <a:pt x="0" y="0"/>
                </a:moveTo>
                <a:lnTo>
                  <a:pt x="0" y="26"/>
                </a:lnTo>
                <a:lnTo>
                  <a:pt x="13" y="90"/>
                </a:lnTo>
                <a:lnTo>
                  <a:pt x="26" y="179"/>
                </a:lnTo>
                <a:lnTo>
                  <a:pt x="38" y="269"/>
                </a:lnTo>
                <a:lnTo>
                  <a:pt x="64" y="371"/>
                </a:lnTo>
                <a:lnTo>
                  <a:pt x="102" y="461"/>
                </a:lnTo>
                <a:lnTo>
                  <a:pt x="141" y="525"/>
                </a:lnTo>
                <a:lnTo>
                  <a:pt x="192" y="563"/>
                </a:lnTo>
                <a:lnTo>
                  <a:pt x="205" y="563"/>
                </a:lnTo>
                <a:lnTo>
                  <a:pt x="218" y="563"/>
                </a:lnTo>
                <a:lnTo>
                  <a:pt x="282" y="563"/>
                </a:lnTo>
                <a:lnTo>
                  <a:pt x="319" y="563"/>
                </a:lnTo>
                <a:lnTo>
                  <a:pt x="346" y="576"/>
                </a:lnTo>
                <a:lnTo>
                  <a:pt x="370" y="593"/>
                </a:lnTo>
                <a:lnTo>
                  <a:pt x="384" y="615"/>
                </a:lnTo>
                <a:lnTo>
                  <a:pt x="435" y="691"/>
                </a:lnTo>
                <a:lnTo>
                  <a:pt x="473" y="768"/>
                </a:lnTo>
                <a:lnTo>
                  <a:pt x="512" y="845"/>
                </a:lnTo>
                <a:lnTo>
                  <a:pt x="537" y="896"/>
                </a:lnTo>
                <a:lnTo>
                  <a:pt x="550" y="909"/>
                </a:lnTo>
                <a:lnTo>
                  <a:pt x="563" y="935"/>
                </a:lnTo>
                <a:lnTo>
                  <a:pt x="589" y="960"/>
                </a:lnTo>
                <a:lnTo>
                  <a:pt x="601" y="973"/>
                </a:lnTo>
                <a:lnTo>
                  <a:pt x="614" y="973"/>
                </a:lnTo>
                <a:lnTo>
                  <a:pt x="627" y="960"/>
                </a:lnTo>
                <a:lnTo>
                  <a:pt x="627" y="960"/>
                </a:lnTo>
                <a:lnTo>
                  <a:pt x="653" y="922"/>
                </a:lnTo>
                <a:lnTo>
                  <a:pt x="670" y="884"/>
                </a:lnTo>
                <a:lnTo>
                  <a:pt x="688" y="839"/>
                </a:lnTo>
                <a:lnTo>
                  <a:pt x="704" y="794"/>
                </a:lnTo>
                <a:lnTo>
                  <a:pt x="729" y="743"/>
                </a:lnTo>
                <a:lnTo>
                  <a:pt x="755" y="704"/>
                </a:lnTo>
                <a:lnTo>
                  <a:pt x="781" y="666"/>
                </a:lnTo>
                <a:lnTo>
                  <a:pt x="806" y="653"/>
                </a:lnTo>
                <a:lnTo>
                  <a:pt x="819" y="666"/>
                </a:lnTo>
                <a:lnTo>
                  <a:pt x="832" y="679"/>
                </a:lnTo>
                <a:lnTo>
                  <a:pt x="857" y="717"/>
                </a:lnTo>
                <a:lnTo>
                  <a:pt x="883" y="807"/>
                </a:lnTo>
                <a:lnTo>
                  <a:pt x="896" y="845"/>
                </a:lnTo>
                <a:lnTo>
                  <a:pt x="909" y="883"/>
                </a:lnTo>
                <a:lnTo>
                  <a:pt x="934" y="935"/>
                </a:lnTo>
                <a:lnTo>
                  <a:pt x="960" y="947"/>
                </a:lnTo>
                <a:lnTo>
                  <a:pt x="985" y="935"/>
                </a:lnTo>
                <a:lnTo>
                  <a:pt x="1011" y="883"/>
                </a:lnTo>
                <a:lnTo>
                  <a:pt x="1037" y="807"/>
                </a:lnTo>
                <a:lnTo>
                  <a:pt x="1062" y="717"/>
                </a:lnTo>
                <a:lnTo>
                  <a:pt x="1088" y="679"/>
                </a:lnTo>
                <a:lnTo>
                  <a:pt x="1100" y="666"/>
                </a:lnTo>
                <a:lnTo>
                  <a:pt x="1126" y="679"/>
                </a:lnTo>
                <a:lnTo>
                  <a:pt x="1152" y="717"/>
                </a:lnTo>
                <a:lnTo>
                  <a:pt x="1165" y="755"/>
                </a:lnTo>
                <a:lnTo>
                  <a:pt x="1177" y="807"/>
                </a:lnTo>
                <a:lnTo>
                  <a:pt x="1195" y="881"/>
                </a:lnTo>
                <a:lnTo>
                  <a:pt x="1216" y="922"/>
                </a:lnTo>
                <a:lnTo>
                  <a:pt x="1241" y="935"/>
                </a:lnTo>
                <a:lnTo>
                  <a:pt x="1267" y="922"/>
                </a:lnTo>
                <a:lnTo>
                  <a:pt x="1280" y="883"/>
                </a:lnTo>
                <a:lnTo>
                  <a:pt x="1291" y="842"/>
                </a:lnTo>
                <a:lnTo>
                  <a:pt x="1306" y="803"/>
                </a:lnTo>
                <a:lnTo>
                  <a:pt x="1318" y="768"/>
                </a:lnTo>
                <a:lnTo>
                  <a:pt x="1331" y="730"/>
                </a:lnTo>
                <a:lnTo>
                  <a:pt x="1344" y="691"/>
                </a:lnTo>
                <a:lnTo>
                  <a:pt x="1369" y="679"/>
                </a:lnTo>
                <a:lnTo>
                  <a:pt x="1369" y="691"/>
                </a:lnTo>
                <a:lnTo>
                  <a:pt x="1382" y="704"/>
                </a:lnTo>
                <a:lnTo>
                  <a:pt x="1395" y="730"/>
                </a:lnTo>
                <a:lnTo>
                  <a:pt x="1408" y="755"/>
                </a:lnTo>
                <a:lnTo>
                  <a:pt x="1420" y="781"/>
                </a:lnTo>
                <a:lnTo>
                  <a:pt x="1429" y="809"/>
                </a:lnTo>
                <a:lnTo>
                  <a:pt x="1433" y="832"/>
                </a:lnTo>
                <a:lnTo>
                  <a:pt x="1446" y="858"/>
                </a:lnTo>
              </a:path>
            </a:pathLst>
          </a:custGeom>
          <a:noFill/>
          <a:ln w="19050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62" name="Rectangle 86"/>
          <p:cNvSpPr>
            <a:spLocks noChangeArrowheads="1"/>
          </p:cNvSpPr>
          <p:nvPr/>
        </p:nvSpPr>
        <p:spPr bwMode="auto">
          <a:xfrm>
            <a:off x="5022404" y="4342184"/>
            <a:ext cx="2540000" cy="1584325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95063" name="Line 87"/>
          <p:cNvSpPr>
            <a:spLocks noChangeShapeType="1"/>
          </p:cNvSpPr>
          <p:nvPr/>
        </p:nvSpPr>
        <p:spPr bwMode="auto">
          <a:xfrm flipV="1">
            <a:off x="5265291" y="5886822"/>
            <a:ext cx="3175" cy="396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64" name="Line 88"/>
          <p:cNvSpPr>
            <a:spLocks noChangeShapeType="1"/>
          </p:cNvSpPr>
          <p:nvPr/>
        </p:nvSpPr>
        <p:spPr bwMode="auto">
          <a:xfrm flipV="1">
            <a:off x="5630416" y="4362822"/>
            <a:ext cx="1588" cy="15636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65" name="Line 89"/>
          <p:cNvSpPr>
            <a:spLocks noChangeShapeType="1"/>
          </p:cNvSpPr>
          <p:nvPr/>
        </p:nvSpPr>
        <p:spPr bwMode="auto">
          <a:xfrm flipV="1">
            <a:off x="5995541" y="5886822"/>
            <a:ext cx="1588" cy="396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66" name="Line 90"/>
          <p:cNvSpPr>
            <a:spLocks noChangeShapeType="1"/>
          </p:cNvSpPr>
          <p:nvPr/>
        </p:nvSpPr>
        <p:spPr bwMode="auto">
          <a:xfrm flipV="1">
            <a:off x="6382891" y="5886822"/>
            <a:ext cx="1588" cy="396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67" name="Line 91"/>
          <p:cNvSpPr>
            <a:spLocks noChangeShapeType="1"/>
          </p:cNvSpPr>
          <p:nvPr/>
        </p:nvSpPr>
        <p:spPr bwMode="auto">
          <a:xfrm flipV="1">
            <a:off x="6727379" y="5886822"/>
            <a:ext cx="3175" cy="396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68" name="Line 92"/>
          <p:cNvSpPr>
            <a:spLocks noChangeShapeType="1"/>
          </p:cNvSpPr>
          <p:nvPr/>
        </p:nvSpPr>
        <p:spPr bwMode="auto">
          <a:xfrm flipV="1">
            <a:off x="7114729" y="5886822"/>
            <a:ext cx="1587" cy="396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69" name="Line 93"/>
          <p:cNvSpPr>
            <a:spLocks noChangeShapeType="1"/>
          </p:cNvSpPr>
          <p:nvPr/>
        </p:nvSpPr>
        <p:spPr bwMode="auto">
          <a:xfrm flipV="1">
            <a:off x="7479854" y="5886822"/>
            <a:ext cx="1587" cy="396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70" name="Line 94"/>
          <p:cNvSpPr>
            <a:spLocks noChangeShapeType="1"/>
          </p:cNvSpPr>
          <p:nvPr/>
        </p:nvSpPr>
        <p:spPr bwMode="auto">
          <a:xfrm flipV="1">
            <a:off x="5265291" y="4362822"/>
            <a:ext cx="3175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71" name="Line 95"/>
          <p:cNvSpPr>
            <a:spLocks noChangeShapeType="1"/>
          </p:cNvSpPr>
          <p:nvPr/>
        </p:nvSpPr>
        <p:spPr bwMode="auto">
          <a:xfrm flipV="1">
            <a:off x="5995541" y="4362822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72" name="Line 96"/>
          <p:cNvSpPr>
            <a:spLocks noChangeShapeType="1"/>
          </p:cNvSpPr>
          <p:nvPr/>
        </p:nvSpPr>
        <p:spPr bwMode="auto">
          <a:xfrm flipV="1">
            <a:off x="6382891" y="4362822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73" name="Line 97"/>
          <p:cNvSpPr>
            <a:spLocks noChangeShapeType="1"/>
          </p:cNvSpPr>
          <p:nvPr/>
        </p:nvSpPr>
        <p:spPr bwMode="auto">
          <a:xfrm flipV="1">
            <a:off x="6749604" y="4362822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74" name="Line 98"/>
          <p:cNvSpPr>
            <a:spLocks noChangeShapeType="1"/>
          </p:cNvSpPr>
          <p:nvPr/>
        </p:nvSpPr>
        <p:spPr bwMode="auto">
          <a:xfrm flipV="1">
            <a:off x="7114729" y="4362822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75" name="Line 99"/>
          <p:cNvSpPr>
            <a:spLocks noChangeShapeType="1"/>
          </p:cNvSpPr>
          <p:nvPr/>
        </p:nvSpPr>
        <p:spPr bwMode="auto">
          <a:xfrm flipV="1">
            <a:off x="7500491" y="4362822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76" name="Rectangle 100"/>
          <p:cNvSpPr>
            <a:spLocks noChangeArrowheads="1"/>
          </p:cNvSpPr>
          <p:nvPr/>
        </p:nvSpPr>
        <p:spPr bwMode="auto">
          <a:xfrm>
            <a:off x="5124004" y="5924922"/>
            <a:ext cx="12541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77" name="Rectangle 101"/>
          <p:cNvSpPr>
            <a:spLocks noChangeArrowheads="1"/>
          </p:cNvSpPr>
          <p:nvPr/>
        </p:nvSpPr>
        <p:spPr bwMode="auto">
          <a:xfrm>
            <a:off x="5590729" y="5924922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78" name="Rectangle 102"/>
          <p:cNvSpPr>
            <a:spLocks noChangeArrowheads="1"/>
          </p:cNvSpPr>
          <p:nvPr/>
        </p:nvSpPr>
        <p:spPr bwMode="auto">
          <a:xfrm>
            <a:off x="5955854" y="5924922"/>
            <a:ext cx="7461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79" name="Rectangle 103"/>
          <p:cNvSpPr>
            <a:spLocks noChangeArrowheads="1"/>
          </p:cNvSpPr>
          <p:nvPr/>
        </p:nvSpPr>
        <p:spPr bwMode="auto">
          <a:xfrm>
            <a:off x="6341616" y="5924922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80" name="Rectangle 104"/>
          <p:cNvSpPr>
            <a:spLocks noChangeArrowheads="1"/>
          </p:cNvSpPr>
          <p:nvPr/>
        </p:nvSpPr>
        <p:spPr bwMode="auto">
          <a:xfrm>
            <a:off x="6708329" y="5924922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6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81" name="Rectangle 105"/>
          <p:cNvSpPr>
            <a:spLocks noChangeArrowheads="1"/>
          </p:cNvSpPr>
          <p:nvPr/>
        </p:nvSpPr>
        <p:spPr bwMode="auto">
          <a:xfrm>
            <a:off x="7073454" y="5924922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8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82" name="Rectangle 106"/>
          <p:cNvSpPr>
            <a:spLocks noChangeArrowheads="1"/>
          </p:cNvSpPr>
          <p:nvPr/>
        </p:nvSpPr>
        <p:spPr bwMode="auto">
          <a:xfrm>
            <a:off x="7398891" y="5924922"/>
            <a:ext cx="1524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10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83" name="Line 107"/>
          <p:cNvSpPr>
            <a:spLocks noChangeShapeType="1"/>
          </p:cNvSpPr>
          <p:nvPr/>
        </p:nvSpPr>
        <p:spPr bwMode="auto">
          <a:xfrm>
            <a:off x="5022404" y="4750172"/>
            <a:ext cx="25400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84" name="Rectangle 108"/>
          <p:cNvSpPr>
            <a:spLocks noChangeArrowheads="1"/>
          </p:cNvSpPr>
          <p:nvPr/>
        </p:nvSpPr>
        <p:spPr bwMode="auto">
          <a:xfrm>
            <a:off x="7602091" y="4626347"/>
            <a:ext cx="666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085" name="Line 109"/>
          <p:cNvSpPr>
            <a:spLocks noChangeShapeType="1"/>
          </p:cNvSpPr>
          <p:nvPr/>
        </p:nvSpPr>
        <p:spPr bwMode="auto">
          <a:xfrm>
            <a:off x="5022404" y="4424734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86" name="Line 110"/>
          <p:cNvSpPr>
            <a:spLocks noChangeShapeType="1"/>
          </p:cNvSpPr>
          <p:nvPr/>
        </p:nvSpPr>
        <p:spPr bwMode="auto">
          <a:xfrm>
            <a:off x="5022404" y="4485059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87" name="Line 111"/>
          <p:cNvSpPr>
            <a:spLocks noChangeShapeType="1"/>
          </p:cNvSpPr>
          <p:nvPr/>
        </p:nvSpPr>
        <p:spPr bwMode="auto">
          <a:xfrm>
            <a:off x="5022404" y="4567609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88" name="Line 112"/>
          <p:cNvSpPr>
            <a:spLocks noChangeShapeType="1"/>
          </p:cNvSpPr>
          <p:nvPr/>
        </p:nvSpPr>
        <p:spPr bwMode="auto">
          <a:xfrm>
            <a:off x="5022404" y="4626347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89" name="Line 113"/>
          <p:cNvSpPr>
            <a:spLocks noChangeShapeType="1"/>
          </p:cNvSpPr>
          <p:nvPr/>
        </p:nvSpPr>
        <p:spPr bwMode="auto">
          <a:xfrm>
            <a:off x="5022404" y="4688259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0" name="Line 114"/>
          <p:cNvSpPr>
            <a:spLocks noChangeShapeType="1"/>
          </p:cNvSpPr>
          <p:nvPr/>
        </p:nvSpPr>
        <p:spPr bwMode="auto">
          <a:xfrm>
            <a:off x="5022404" y="4829547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1" name="Line 115"/>
          <p:cNvSpPr>
            <a:spLocks noChangeShapeType="1"/>
          </p:cNvSpPr>
          <p:nvPr/>
        </p:nvSpPr>
        <p:spPr bwMode="auto">
          <a:xfrm>
            <a:off x="5022404" y="4891459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2" name="Line 116"/>
          <p:cNvSpPr>
            <a:spLocks noChangeShapeType="1"/>
          </p:cNvSpPr>
          <p:nvPr/>
        </p:nvSpPr>
        <p:spPr bwMode="auto">
          <a:xfrm>
            <a:off x="5022404" y="4972422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3" name="Line 117"/>
          <p:cNvSpPr>
            <a:spLocks noChangeShapeType="1"/>
          </p:cNvSpPr>
          <p:nvPr/>
        </p:nvSpPr>
        <p:spPr bwMode="auto">
          <a:xfrm>
            <a:off x="5022404" y="5034334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4" name="Line 118"/>
          <p:cNvSpPr>
            <a:spLocks noChangeShapeType="1"/>
          </p:cNvSpPr>
          <p:nvPr/>
        </p:nvSpPr>
        <p:spPr bwMode="auto">
          <a:xfrm>
            <a:off x="5022404" y="5093072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5" name="Line 119"/>
          <p:cNvSpPr>
            <a:spLocks noChangeShapeType="1"/>
          </p:cNvSpPr>
          <p:nvPr/>
        </p:nvSpPr>
        <p:spPr bwMode="auto">
          <a:xfrm>
            <a:off x="5022404" y="5175622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6" name="Line 120"/>
          <p:cNvSpPr>
            <a:spLocks noChangeShapeType="1"/>
          </p:cNvSpPr>
          <p:nvPr/>
        </p:nvSpPr>
        <p:spPr bwMode="auto">
          <a:xfrm>
            <a:off x="5022404" y="5235947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7" name="Line 121"/>
          <p:cNvSpPr>
            <a:spLocks noChangeShapeType="1"/>
          </p:cNvSpPr>
          <p:nvPr/>
        </p:nvSpPr>
        <p:spPr bwMode="auto">
          <a:xfrm>
            <a:off x="5022404" y="5297859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8" name="Line 122"/>
          <p:cNvSpPr>
            <a:spLocks noChangeShapeType="1"/>
          </p:cNvSpPr>
          <p:nvPr/>
        </p:nvSpPr>
        <p:spPr bwMode="auto">
          <a:xfrm>
            <a:off x="5022404" y="5358184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099" name="Line 123"/>
          <p:cNvSpPr>
            <a:spLocks noChangeShapeType="1"/>
          </p:cNvSpPr>
          <p:nvPr/>
        </p:nvSpPr>
        <p:spPr bwMode="auto">
          <a:xfrm>
            <a:off x="5022404" y="5439147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0" name="Line 124"/>
          <p:cNvSpPr>
            <a:spLocks noChangeShapeType="1"/>
          </p:cNvSpPr>
          <p:nvPr/>
        </p:nvSpPr>
        <p:spPr bwMode="auto">
          <a:xfrm>
            <a:off x="5022404" y="5501059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1" name="Line 125"/>
          <p:cNvSpPr>
            <a:spLocks noChangeShapeType="1"/>
          </p:cNvSpPr>
          <p:nvPr/>
        </p:nvSpPr>
        <p:spPr bwMode="auto">
          <a:xfrm>
            <a:off x="5022404" y="5582022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2" name="Line 126"/>
          <p:cNvSpPr>
            <a:spLocks noChangeShapeType="1"/>
          </p:cNvSpPr>
          <p:nvPr/>
        </p:nvSpPr>
        <p:spPr bwMode="auto">
          <a:xfrm>
            <a:off x="5022404" y="5642347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3" name="Line 127"/>
          <p:cNvSpPr>
            <a:spLocks noChangeShapeType="1"/>
          </p:cNvSpPr>
          <p:nvPr/>
        </p:nvSpPr>
        <p:spPr bwMode="auto">
          <a:xfrm>
            <a:off x="5022404" y="5723309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4" name="Line 128"/>
          <p:cNvSpPr>
            <a:spLocks noChangeShapeType="1"/>
          </p:cNvSpPr>
          <p:nvPr/>
        </p:nvSpPr>
        <p:spPr bwMode="auto">
          <a:xfrm>
            <a:off x="5022404" y="5785222"/>
            <a:ext cx="39687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5" name="Line 129"/>
          <p:cNvSpPr>
            <a:spLocks noChangeShapeType="1"/>
          </p:cNvSpPr>
          <p:nvPr/>
        </p:nvSpPr>
        <p:spPr bwMode="auto">
          <a:xfrm>
            <a:off x="5022404" y="5847134"/>
            <a:ext cx="39687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6" name="Line 130"/>
          <p:cNvSpPr>
            <a:spLocks noChangeShapeType="1"/>
          </p:cNvSpPr>
          <p:nvPr/>
        </p:nvSpPr>
        <p:spPr bwMode="auto">
          <a:xfrm>
            <a:off x="7521129" y="4424734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7" name="Line 131"/>
          <p:cNvSpPr>
            <a:spLocks noChangeShapeType="1"/>
          </p:cNvSpPr>
          <p:nvPr/>
        </p:nvSpPr>
        <p:spPr bwMode="auto">
          <a:xfrm>
            <a:off x="7521129" y="4485059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8" name="Line 132"/>
          <p:cNvSpPr>
            <a:spLocks noChangeShapeType="1"/>
          </p:cNvSpPr>
          <p:nvPr/>
        </p:nvSpPr>
        <p:spPr bwMode="auto">
          <a:xfrm>
            <a:off x="7521129" y="4567609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09" name="Line 133"/>
          <p:cNvSpPr>
            <a:spLocks noChangeShapeType="1"/>
          </p:cNvSpPr>
          <p:nvPr/>
        </p:nvSpPr>
        <p:spPr bwMode="auto">
          <a:xfrm>
            <a:off x="7521129" y="4626347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0" name="Line 134"/>
          <p:cNvSpPr>
            <a:spLocks noChangeShapeType="1"/>
          </p:cNvSpPr>
          <p:nvPr/>
        </p:nvSpPr>
        <p:spPr bwMode="auto">
          <a:xfrm>
            <a:off x="7521129" y="4688259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1" name="Line 135"/>
          <p:cNvSpPr>
            <a:spLocks noChangeShapeType="1"/>
          </p:cNvSpPr>
          <p:nvPr/>
        </p:nvSpPr>
        <p:spPr bwMode="auto">
          <a:xfrm>
            <a:off x="7521129" y="4829547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2" name="Line 136"/>
          <p:cNvSpPr>
            <a:spLocks noChangeShapeType="1"/>
          </p:cNvSpPr>
          <p:nvPr/>
        </p:nvSpPr>
        <p:spPr bwMode="auto">
          <a:xfrm>
            <a:off x="7521129" y="4891459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3" name="Line 137"/>
          <p:cNvSpPr>
            <a:spLocks noChangeShapeType="1"/>
          </p:cNvSpPr>
          <p:nvPr/>
        </p:nvSpPr>
        <p:spPr bwMode="auto">
          <a:xfrm>
            <a:off x="7521129" y="4972422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4" name="Line 138"/>
          <p:cNvSpPr>
            <a:spLocks noChangeShapeType="1"/>
          </p:cNvSpPr>
          <p:nvPr/>
        </p:nvSpPr>
        <p:spPr bwMode="auto">
          <a:xfrm>
            <a:off x="7521129" y="5034334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5" name="Line 139"/>
          <p:cNvSpPr>
            <a:spLocks noChangeShapeType="1"/>
          </p:cNvSpPr>
          <p:nvPr/>
        </p:nvSpPr>
        <p:spPr bwMode="auto">
          <a:xfrm>
            <a:off x="7521129" y="5093072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6" name="Line 140"/>
          <p:cNvSpPr>
            <a:spLocks noChangeShapeType="1"/>
          </p:cNvSpPr>
          <p:nvPr/>
        </p:nvSpPr>
        <p:spPr bwMode="auto">
          <a:xfrm>
            <a:off x="7521129" y="5175622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7" name="Line 141"/>
          <p:cNvSpPr>
            <a:spLocks noChangeShapeType="1"/>
          </p:cNvSpPr>
          <p:nvPr/>
        </p:nvSpPr>
        <p:spPr bwMode="auto">
          <a:xfrm>
            <a:off x="7521129" y="5235947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8" name="Line 142"/>
          <p:cNvSpPr>
            <a:spLocks noChangeShapeType="1"/>
          </p:cNvSpPr>
          <p:nvPr/>
        </p:nvSpPr>
        <p:spPr bwMode="auto">
          <a:xfrm>
            <a:off x="7521129" y="5297859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19" name="Line 143"/>
          <p:cNvSpPr>
            <a:spLocks noChangeShapeType="1"/>
          </p:cNvSpPr>
          <p:nvPr/>
        </p:nvSpPr>
        <p:spPr bwMode="auto">
          <a:xfrm>
            <a:off x="7521129" y="5358184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20" name="Line 144"/>
          <p:cNvSpPr>
            <a:spLocks noChangeShapeType="1"/>
          </p:cNvSpPr>
          <p:nvPr/>
        </p:nvSpPr>
        <p:spPr bwMode="auto">
          <a:xfrm>
            <a:off x="7521129" y="5439147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21" name="Line 145"/>
          <p:cNvSpPr>
            <a:spLocks noChangeShapeType="1"/>
          </p:cNvSpPr>
          <p:nvPr/>
        </p:nvSpPr>
        <p:spPr bwMode="auto">
          <a:xfrm>
            <a:off x="7521129" y="5501059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22" name="Line 146"/>
          <p:cNvSpPr>
            <a:spLocks noChangeShapeType="1"/>
          </p:cNvSpPr>
          <p:nvPr/>
        </p:nvSpPr>
        <p:spPr bwMode="auto">
          <a:xfrm>
            <a:off x="7521129" y="5582022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23" name="Line 147"/>
          <p:cNvSpPr>
            <a:spLocks noChangeShapeType="1"/>
          </p:cNvSpPr>
          <p:nvPr/>
        </p:nvSpPr>
        <p:spPr bwMode="auto">
          <a:xfrm>
            <a:off x="7521129" y="5642347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24" name="Line 148"/>
          <p:cNvSpPr>
            <a:spLocks noChangeShapeType="1"/>
          </p:cNvSpPr>
          <p:nvPr/>
        </p:nvSpPr>
        <p:spPr bwMode="auto">
          <a:xfrm>
            <a:off x="7521129" y="5723309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25" name="Line 149"/>
          <p:cNvSpPr>
            <a:spLocks noChangeShapeType="1"/>
          </p:cNvSpPr>
          <p:nvPr/>
        </p:nvSpPr>
        <p:spPr bwMode="auto">
          <a:xfrm>
            <a:off x="7521129" y="5785222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26" name="Line 150"/>
          <p:cNvSpPr>
            <a:spLocks noChangeShapeType="1"/>
          </p:cNvSpPr>
          <p:nvPr/>
        </p:nvSpPr>
        <p:spPr bwMode="auto">
          <a:xfrm>
            <a:off x="7521129" y="5847134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27" name="Rectangle 151"/>
          <p:cNvSpPr>
            <a:spLocks noChangeArrowheads="1"/>
          </p:cNvSpPr>
          <p:nvPr/>
        </p:nvSpPr>
        <p:spPr bwMode="auto">
          <a:xfrm>
            <a:off x="4898579" y="4321547"/>
            <a:ext cx="777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28" name="Rectangle 152"/>
          <p:cNvSpPr>
            <a:spLocks noChangeArrowheads="1"/>
          </p:cNvSpPr>
          <p:nvPr/>
        </p:nvSpPr>
        <p:spPr bwMode="auto">
          <a:xfrm>
            <a:off x="4898579" y="4645397"/>
            <a:ext cx="777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29" name="Rectangle 153"/>
          <p:cNvSpPr>
            <a:spLocks noChangeArrowheads="1"/>
          </p:cNvSpPr>
          <p:nvPr/>
        </p:nvSpPr>
        <p:spPr bwMode="auto">
          <a:xfrm>
            <a:off x="4817616" y="4991472"/>
            <a:ext cx="12858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30" name="Rectangle 154"/>
          <p:cNvSpPr>
            <a:spLocks noChangeArrowheads="1"/>
          </p:cNvSpPr>
          <p:nvPr/>
        </p:nvSpPr>
        <p:spPr bwMode="auto">
          <a:xfrm>
            <a:off x="4817616" y="5316909"/>
            <a:ext cx="128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31" name="Rectangle 155"/>
          <p:cNvSpPr>
            <a:spLocks noChangeArrowheads="1"/>
          </p:cNvSpPr>
          <p:nvPr/>
        </p:nvSpPr>
        <p:spPr bwMode="auto">
          <a:xfrm>
            <a:off x="4817616" y="5662984"/>
            <a:ext cx="128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-3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32" name="Freeform 156"/>
          <p:cNvSpPr>
            <a:spLocks/>
          </p:cNvSpPr>
          <p:nvPr/>
        </p:nvSpPr>
        <p:spPr bwMode="auto">
          <a:xfrm>
            <a:off x="5265291" y="4381872"/>
            <a:ext cx="2235200" cy="1544637"/>
          </a:xfrm>
          <a:custGeom>
            <a:avLst/>
            <a:gdLst>
              <a:gd name="T0" fmla="*/ 6 w 1408"/>
              <a:gd name="T1" fmla="*/ 911 h 973"/>
              <a:gd name="T2" fmla="*/ 46 w 1408"/>
              <a:gd name="T3" fmla="*/ 727 h 973"/>
              <a:gd name="T4" fmla="*/ 154 w 1408"/>
              <a:gd name="T5" fmla="*/ 397 h 973"/>
              <a:gd name="T6" fmla="*/ 256 w 1408"/>
              <a:gd name="T7" fmla="*/ 166 h 973"/>
              <a:gd name="T8" fmla="*/ 358 w 1408"/>
              <a:gd name="T9" fmla="*/ 26 h 973"/>
              <a:gd name="T10" fmla="*/ 435 w 1408"/>
              <a:gd name="T11" fmla="*/ 13 h 973"/>
              <a:gd name="T12" fmla="*/ 499 w 1408"/>
              <a:gd name="T13" fmla="*/ 128 h 973"/>
              <a:gd name="T14" fmla="*/ 563 w 1408"/>
              <a:gd name="T15" fmla="*/ 307 h 973"/>
              <a:gd name="T16" fmla="*/ 614 w 1408"/>
              <a:gd name="T17" fmla="*/ 422 h 973"/>
              <a:gd name="T18" fmla="*/ 659 w 1408"/>
              <a:gd name="T19" fmla="*/ 420 h 973"/>
              <a:gd name="T20" fmla="*/ 704 w 1408"/>
              <a:gd name="T21" fmla="*/ 320 h 973"/>
              <a:gd name="T22" fmla="*/ 781 w 1408"/>
              <a:gd name="T23" fmla="*/ 102 h 973"/>
              <a:gd name="T24" fmla="*/ 806 w 1408"/>
              <a:gd name="T25" fmla="*/ 64 h 973"/>
              <a:gd name="T26" fmla="*/ 832 w 1408"/>
              <a:gd name="T27" fmla="*/ 67 h 973"/>
              <a:gd name="T28" fmla="*/ 858 w 1408"/>
              <a:gd name="T29" fmla="*/ 115 h 973"/>
              <a:gd name="T30" fmla="*/ 890 w 1408"/>
              <a:gd name="T31" fmla="*/ 243 h 973"/>
              <a:gd name="T32" fmla="*/ 934 w 1408"/>
              <a:gd name="T33" fmla="*/ 358 h 973"/>
              <a:gd name="T34" fmla="*/ 973 w 1408"/>
              <a:gd name="T35" fmla="*/ 410 h 973"/>
              <a:gd name="T36" fmla="*/ 1002 w 1408"/>
              <a:gd name="T37" fmla="*/ 389 h 973"/>
              <a:gd name="T38" fmla="*/ 1037 w 1408"/>
              <a:gd name="T39" fmla="*/ 294 h 973"/>
              <a:gd name="T40" fmla="*/ 1075 w 1408"/>
              <a:gd name="T41" fmla="*/ 141 h 973"/>
              <a:gd name="T42" fmla="*/ 1101 w 1408"/>
              <a:gd name="T43" fmla="*/ 90 h 973"/>
              <a:gd name="T44" fmla="*/ 1130 w 1408"/>
              <a:gd name="T45" fmla="*/ 85 h 973"/>
              <a:gd name="T46" fmla="*/ 1165 w 1408"/>
              <a:gd name="T47" fmla="*/ 166 h 973"/>
              <a:gd name="T48" fmla="*/ 1203 w 1408"/>
              <a:gd name="T49" fmla="*/ 294 h 973"/>
              <a:gd name="T50" fmla="*/ 1229 w 1408"/>
              <a:gd name="T51" fmla="*/ 384 h 973"/>
              <a:gd name="T52" fmla="*/ 1256 w 1408"/>
              <a:gd name="T53" fmla="*/ 387 h 973"/>
              <a:gd name="T54" fmla="*/ 1280 w 1408"/>
              <a:gd name="T55" fmla="*/ 333 h 973"/>
              <a:gd name="T56" fmla="*/ 1306 w 1408"/>
              <a:gd name="T57" fmla="*/ 230 h 973"/>
              <a:gd name="T58" fmla="*/ 1331 w 1408"/>
              <a:gd name="T59" fmla="*/ 141 h 973"/>
              <a:gd name="T60" fmla="*/ 1357 w 1408"/>
              <a:gd name="T61" fmla="*/ 90 h 973"/>
              <a:gd name="T62" fmla="*/ 1382 w 1408"/>
              <a:gd name="T63" fmla="*/ 102 h 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8" h="973">
                <a:moveTo>
                  <a:pt x="0" y="973"/>
                </a:moveTo>
                <a:lnTo>
                  <a:pt x="6" y="911"/>
                </a:lnTo>
                <a:lnTo>
                  <a:pt x="22" y="821"/>
                </a:lnTo>
                <a:lnTo>
                  <a:pt x="46" y="727"/>
                </a:lnTo>
                <a:lnTo>
                  <a:pt x="96" y="563"/>
                </a:lnTo>
                <a:lnTo>
                  <a:pt x="154" y="397"/>
                </a:lnTo>
                <a:lnTo>
                  <a:pt x="218" y="243"/>
                </a:lnTo>
                <a:lnTo>
                  <a:pt x="256" y="166"/>
                </a:lnTo>
                <a:lnTo>
                  <a:pt x="307" y="90"/>
                </a:lnTo>
                <a:lnTo>
                  <a:pt x="358" y="26"/>
                </a:lnTo>
                <a:lnTo>
                  <a:pt x="410" y="0"/>
                </a:lnTo>
                <a:lnTo>
                  <a:pt x="435" y="13"/>
                </a:lnTo>
                <a:lnTo>
                  <a:pt x="461" y="51"/>
                </a:lnTo>
                <a:lnTo>
                  <a:pt x="499" y="128"/>
                </a:lnTo>
                <a:lnTo>
                  <a:pt x="538" y="230"/>
                </a:lnTo>
                <a:lnTo>
                  <a:pt x="563" y="307"/>
                </a:lnTo>
                <a:lnTo>
                  <a:pt x="589" y="371"/>
                </a:lnTo>
                <a:lnTo>
                  <a:pt x="614" y="422"/>
                </a:lnTo>
                <a:lnTo>
                  <a:pt x="640" y="435"/>
                </a:lnTo>
                <a:lnTo>
                  <a:pt x="659" y="420"/>
                </a:lnTo>
                <a:lnTo>
                  <a:pt x="678" y="384"/>
                </a:lnTo>
                <a:lnTo>
                  <a:pt x="704" y="320"/>
                </a:lnTo>
                <a:lnTo>
                  <a:pt x="768" y="141"/>
                </a:lnTo>
                <a:lnTo>
                  <a:pt x="781" y="102"/>
                </a:lnTo>
                <a:lnTo>
                  <a:pt x="791" y="87"/>
                </a:lnTo>
                <a:lnTo>
                  <a:pt x="806" y="64"/>
                </a:lnTo>
                <a:lnTo>
                  <a:pt x="819" y="64"/>
                </a:lnTo>
                <a:lnTo>
                  <a:pt x="832" y="67"/>
                </a:lnTo>
                <a:lnTo>
                  <a:pt x="845" y="77"/>
                </a:lnTo>
                <a:lnTo>
                  <a:pt x="858" y="115"/>
                </a:lnTo>
                <a:lnTo>
                  <a:pt x="875" y="174"/>
                </a:lnTo>
                <a:lnTo>
                  <a:pt x="890" y="243"/>
                </a:lnTo>
                <a:lnTo>
                  <a:pt x="914" y="309"/>
                </a:lnTo>
                <a:lnTo>
                  <a:pt x="934" y="358"/>
                </a:lnTo>
                <a:lnTo>
                  <a:pt x="960" y="397"/>
                </a:lnTo>
                <a:lnTo>
                  <a:pt x="973" y="410"/>
                </a:lnTo>
                <a:lnTo>
                  <a:pt x="986" y="410"/>
                </a:lnTo>
                <a:lnTo>
                  <a:pt x="1002" y="389"/>
                </a:lnTo>
                <a:lnTo>
                  <a:pt x="1016" y="359"/>
                </a:lnTo>
                <a:lnTo>
                  <a:pt x="1037" y="294"/>
                </a:lnTo>
                <a:lnTo>
                  <a:pt x="1064" y="189"/>
                </a:lnTo>
                <a:lnTo>
                  <a:pt x="1075" y="141"/>
                </a:lnTo>
                <a:lnTo>
                  <a:pt x="1088" y="115"/>
                </a:lnTo>
                <a:lnTo>
                  <a:pt x="1101" y="90"/>
                </a:lnTo>
                <a:lnTo>
                  <a:pt x="1114" y="77"/>
                </a:lnTo>
                <a:lnTo>
                  <a:pt x="1130" y="85"/>
                </a:lnTo>
                <a:lnTo>
                  <a:pt x="1145" y="117"/>
                </a:lnTo>
                <a:lnTo>
                  <a:pt x="1165" y="166"/>
                </a:lnTo>
                <a:lnTo>
                  <a:pt x="1184" y="231"/>
                </a:lnTo>
                <a:lnTo>
                  <a:pt x="1203" y="294"/>
                </a:lnTo>
                <a:lnTo>
                  <a:pt x="1216" y="346"/>
                </a:lnTo>
                <a:lnTo>
                  <a:pt x="1229" y="384"/>
                </a:lnTo>
                <a:lnTo>
                  <a:pt x="1242" y="397"/>
                </a:lnTo>
                <a:lnTo>
                  <a:pt x="1256" y="387"/>
                </a:lnTo>
                <a:lnTo>
                  <a:pt x="1267" y="371"/>
                </a:lnTo>
                <a:lnTo>
                  <a:pt x="1280" y="333"/>
                </a:lnTo>
                <a:lnTo>
                  <a:pt x="1293" y="282"/>
                </a:lnTo>
                <a:lnTo>
                  <a:pt x="1306" y="230"/>
                </a:lnTo>
                <a:lnTo>
                  <a:pt x="1319" y="177"/>
                </a:lnTo>
                <a:lnTo>
                  <a:pt x="1331" y="141"/>
                </a:lnTo>
                <a:lnTo>
                  <a:pt x="1344" y="102"/>
                </a:lnTo>
                <a:lnTo>
                  <a:pt x="1357" y="90"/>
                </a:lnTo>
                <a:lnTo>
                  <a:pt x="1370" y="90"/>
                </a:lnTo>
                <a:lnTo>
                  <a:pt x="1382" y="102"/>
                </a:lnTo>
                <a:lnTo>
                  <a:pt x="1408" y="154"/>
                </a:lnTo>
              </a:path>
            </a:pathLst>
          </a:custGeom>
          <a:noFill/>
          <a:ln w="19050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5133" name="Rectangle 157"/>
          <p:cNvSpPr>
            <a:spLocks noChangeArrowheads="1"/>
          </p:cNvSpPr>
          <p:nvPr/>
        </p:nvSpPr>
        <p:spPr bwMode="auto">
          <a:xfrm>
            <a:off x="5551041" y="6190034"/>
            <a:ext cx="6651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(b) Plot of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34" name="Rectangle 158"/>
          <p:cNvSpPr>
            <a:spLocks noChangeArrowheads="1"/>
          </p:cNvSpPr>
          <p:nvPr/>
        </p:nvSpPr>
        <p:spPr bwMode="auto">
          <a:xfrm>
            <a:off x="6260654" y="6190034"/>
            <a:ext cx="682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35" name="Rectangle 159"/>
          <p:cNvSpPr>
            <a:spLocks noChangeArrowheads="1"/>
          </p:cNvSpPr>
          <p:nvPr/>
        </p:nvSpPr>
        <p:spPr bwMode="auto">
          <a:xfrm>
            <a:off x="6322566" y="6313859"/>
            <a:ext cx="5556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36" name="Rectangle 160"/>
          <p:cNvSpPr>
            <a:spLocks noChangeArrowheads="1"/>
          </p:cNvSpPr>
          <p:nvPr/>
        </p:nvSpPr>
        <p:spPr bwMode="auto">
          <a:xfrm>
            <a:off x="6382891" y="6190034"/>
            <a:ext cx="50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(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37" name="Rectangle 161"/>
          <p:cNvSpPr>
            <a:spLocks noChangeArrowheads="1"/>
          </p:cNvSpPr>
          <p:nvPr/>
        </p:nvSpPr>
        <p:spPr bwMode="auto">
          <a:xfrm>
            <a:off x="6443216" y="6190034"/>
            <a:ext cx="68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38" name="Rectangle 162"/>
          <p:cNvSpPr>
            <a:spLocks noChangeArrowheads="1"/>
          </p:cNvSpPr>
          <p:nvPr/>
        </p:nvSpPr>
        <p:spPr bwMode="auto">
          <a:xfrm>
            <a:off x="6524179" y="6190034"/>
            <a:ext cx="3000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) vs.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39" name="Rectangle 163"/>
          <p:cNvSpPr>
            <a:spLocks noChangeArrowheads="1"/>
          </p:cNvSpPr>
          <p:nvPr/>
        </p:nvSpPr>
        <p:spPr bwMode="auto">
          <a:xfrm>
            <a:off x="6830566" y="6190034"/>
            <a:ext cx="68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40" name="Rectangle 164"/>
          <p:cNvSpPr>
            <a:spLocks noChangeArrowheads="1"/>
          </p:cNvSpPr>
          <p:nvPr/>
        </p:nvSpPr>
        <p:spPr bwMode="auto">
          <a:xfrm>
            <a:off x="5570091" y="4077072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895141" name="Rectangle 165"/>
          <p:cNvSpPr>
            <a:spLocks noChangeArrowheads="1"/>
          </p:cNvSpPr>
          <p:nvPr/>
        </p:nvSpPr>
        <p:spPr bwMode="auto">
          <a:xfrm>
            <a:off x="5652641" y="4199309"/>
            <a:ext cx="571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  <p:graphicFrame>
        <p:nvGraphicFramePr>
          <p:cNvPr id="16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75883"/>
              </p:ext>
            </p:extLst>
          </p:nvPr>
        </p:nvGraphicFramePr>
        <p:xfrm>
          <a:off x="1814513" y="1772816"/>
          <a:ext cx="62865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1" name="方程式" r:id="rId3" imgW="3149280" imgH="393480" progId="Equation.3">
                  <p:embed/>
                </p:oleObj>
              </mc:Choice>
              <mc:Fallback>
                <p:oleObj name="方程式" r:id="rId3" imgW="3149280" imgH="393480" progId="Equation.3">
                  <p:embed/>
                  <p:pic>
                    <p:nvPicPr>
                      <p:cNvPr id="89498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4513" y="1772816"/>
                        <a:ext cx="6286500" cy="784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140678"/>
              </p:ext>
            </p:extLst>
          </p:nvPr>
        </p:nvGraphicFramePr>
        <p:xfrm>
          <a:off x="1403648" y="2852738"/>
          <a:ext cx="6972301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2" name="方程式" r:id="rId5" imgW="3492360" imgH="393480" progId="Equation.3">
                  <p:embed/>
                </p:oleObj>
              </mc:Choice>
              <mc:Fallback>
                <p:oleObj name="方程式" r:id="rId5" imgW="3492360" imgH="393480" progId="Equation.3">
                  <p:embed/>
                  <p:pic>
                    <p:nvPicPr>
                      <p:cNvPr id="89498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852738"/>
                        <a:ext cx="6972301" cy="785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61515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99CC"/>
                </a:solidFill>
              </a14:hiddenFill>
            </a:ext>
          </a:extLst>
        </p:spPr>
        <p:txBody>
          <a:bodyPr/>
          <a:lstStyle/>
          <a:p>
            <a:r>
              <a:rPr lang="en-US" altLang="zh-TW" dirty="0"/>
              <a:t>Solutions about Singular Points</a:t>
            </a:r>
            <a:endParaRPr lang="zh-TW" altLang="en-US" dirty="0"/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 err="1">
                <a:latin typeface="Symbol" pitchFamily="18" charset="2"/>
              </a:rPr>
              <a:t>S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dirty="0"/>
              <a:t>, if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not analytic at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, its power series form </a:t>
            </a:r>
            <a:r>
              <a:rPr lang="en-US" altLang="zh-TW" dirty="0" err="1">
                <a:latin typeface="Symbol" pitchFamily="18" charset="2"/>
              </a:rPr>
              <a:t>S</a:t>
            </a:r>
            <a:r>
              <a:rPr lang="en-US" altLang="zh-TW" i="1" dirty="0" err="1">
                <a:latin typeface="Times New Roman" pitchFamily="18" charset="0"/>
              </a:rPr>
              <a:t>b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</a:rPr>
              <a:t>k</a:t>
            </a:r>
            <a:r>
              <a:rPr lang="en-US" altLang="zh-TW" dirty="0"/>
              <a:t> will not converge to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(0) </a:t>
            </a:r>
            <a:r>
              <a:rPr lang="en-US" altLang="zh-TW" dirty="0"/>
              <a:t>at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 given any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i="1" baseline="-25000" dirty="0">
                <a:latin typeface="Times New Roman" pitchFamily="18" charset="0"/>
              </a:rPr>
              <a:t>k</a:t>
            </a:r>
            <a:r>
              <a:rPr lang="en-US" altLang="zh-TW" dirty="0"/>
              <a:t>. However, it is possible that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      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dirty="0" err="1">
                <a:latin typeface="Symbol" pitchFamily="18" charset="2"/>
              </a:rPr>
              <a:t>S</a:t>
            </a:r>
            <a:r>
              <a:rPr lang="en-US" altLang="zh-TW" i="1" dirty="0" err="1">
                <a:latin typeface="Times New Roman" pitchFamily="18" charset="0"/>
              </a:rPr>
              <a:t>b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) (</a:t>
            </a:r>
            <a:r>
              <a:rPr lang="en-US" altLang="zh-TW" dirty="0" err="1">
                <a:latin typeface="Symbol" pitchFamily="18" charset="2"/>
              </a:rPr>
              <a:t>S</a:t>
            </a:r>
            <a:r>
              <a:rPr lang="en-US" altLang="zh-TW" i="1" dirty="0" err="1">
                <a:latin typeface="Times New Roman" pitchFamily="18" charset="0"/>
              </a:rPr>
              <a:t>nc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)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may still converge to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In short, even if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is a singular point, the power series expression of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may still converge to zero.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249125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Regular Singular Points</a:t>
            </a:r>
          </a:p>
        </p:txBody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Assume that a DE in the standard form 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i="1" dirty="0">
                <a:latin typeface="Times New Roman" pitchFamily="18" charset="0"/>
              </a:rPr>
              <a:t> 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has a singular point at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If there are two functions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both are analytic at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 such that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the original DE can be rewritten as: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then, we call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a regular singular point of the DE.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Otherwise,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is a irregular singular point.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479006"/>
              </p:ext>
            </p:extLst>
          </p:nvPr>
        </p:nvGraphicFramePr>
        <p:xfrm>
          <a:off x="2516188" y="3678238"/>
          <a:ext cx="3987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3" name="方程式" r:id="rId3" imgW="1993680" imgH="431640" progId="Equation.3">
                  <p:embed/>
                </p:oleObj>
              </mc:Choice>
              <mc:Fallback>
                <p:oleObj name="方程式" r:id="rId3" imgW="1993680" imgH="431640" progId="Equation.3">
                  <p:embed/>
                  <p:pic>
                    <p:nvPicPr>
                      <p:cNvPr id="9543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3678238"/>
                        <a:ext cx="3987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19124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Remarks on Singularity of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Q</a:t>
            </a:r>
          </a:p>
        </p:txBody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is a singular point, the power series expansion of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at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 approaches </a:t>
            </a:r>
            <a:r>
              <a:rPr lang="en-US" altLang="zh-TW" dirty="0">
                <a:sym typeface="Symbol" pitchFamily="18" charset="2"/>
              </a:rPr>
              <a:t></a:t>
            </a:r>
            <a:r>
              <a:rPr lang="en-US" altLang="zh-TW" dirty="0"/>
              <a:t>.</a:t>
            </a:r>
          </a:p>
          <a:p>
            <a:r>
              <a:rPr lang="en-US" altLang="zh-TW" dirty="0"/>
              <a:t>However, if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grows slower than </a:t>
            </a:r>
            <a:r>
              <a:rPr lang="en-US" altLang="zh-TW" dirty="0">
                <a:latin typeface="Times New Roman" pitchFamily="18" charset="0"/>
              </a:rPr>
              <a:t>1/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when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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altLang="zh-TW" dirty="0"/>
              <a:t>, then </a:t>
            </a:r>
            <a:r>
              <a:rPr lang="en-US" altLang="zh-TW" i="1" dirty="0" err="1">
                <a:latin typeface="Times New Roman" pitchFamily="18" charset="0"/>
              </a:rPr>
              <a:t>xP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convergent. That is,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xP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analytic at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. Similarly,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analytic at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 if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grows slower than </a:t>
            </a:r>
            <a:r>
              <a:rPr lang="en-US" altLang="zh-TW" dirty="0">
                <a:latin typeface="Times New Roman" pitchFamily="18" charset="0"/>
              </a:rPr>
              <a:t>1/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Note that, for the DE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is a regular singular point if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polynomials.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601354"/>
              </p:ext>
            </p:extLst>
          </p:nvPr>
        </p:nvGraphicFramePr>
        <p:xfrm>
          <a:off x="4086696" y="3937744"/>
          <a:ext cx="3149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7" name="方程式" r:id="rId3" imgW="1574640" imgH="393480" progId="Equation.3">
                  <p:embed/>
                </p:oleObj>
              </mc:Choice>
              <mc:Fallback>
                <p:oleObj name="方程式" r:id="rId3" imgW="1574640" imgH="393480" progId="Equation.3">
                  <p:embed/>
                  <p:pic>
                    <p:nvPicPr>
                      <p:cNvPr id="9553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6696" y="3937744"/>
                        <a:ext cx="3149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06557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Singular Points</a:t>
            </a:r>
          </a:p>
        </p:txBody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4)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+ 3(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2)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+ 5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itchFamily="18" charset="0"/>
              </a:rPr>
              <a:t>= 0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–2</a:t>
            </a:r>
            <a:r>
              <a:rPr lang="en-US" altLang="zh-TW" dirty="0"/>
              <a:t> are singular points.  We have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               and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Obviously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dirty="0"/>
              <a:t> is a regular singular point,</a:t>
            </a:r>
            <a:br>
              <a:rPr lang="en-US" altLang="zh-TW" dirty="0"/>
            </a:br>
            <a:r>
              <a:rPr lang="en-US" altLang="zh-TW" dirty="0"/>
              <a:t>and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–2</a:t>
            </a:r>
            <a:r>
              <a:rPr lang="en-US" altLang="zh-TW" dirty="0"/>
              <a:t> is an irregular singular point.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631214"/>
              </p:ext>
            </p:extLst>
          </p:nvPr>
        </p:nvGraphicFramePr>
        <p:xfrm>
          <a:off x="1403648" y="2302768"/>
          <a:ext cx="27416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0" name="方程式" r:id="rId3" imgW="1371600" imgH="419040" progId="Equation.3">
                  <p:embed/>
                </p:oleObj>
              </mc:Choice>
              <mc:Fallback>
                <p:oleObj name="方程式" r:id="rId3" imgW="1371600" imgH="419040" progId="Equation.3">
                  <p:embed/>
                  <p:pic>
                    <p:nvPicPr>
                      <p:cNvPr id="9574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302768"/>
                        <a:ext cx="2741612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287941"/>
              </p:ext>
            </p:extLst>
          </p:nvPr>
        </p:nvGraphicFramePr>
        <p:xfrm>
          <a:off x="5177135" y="2302768"/>
          <a:ext cx="297021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1" name="方程式" r:id="rId5" imgW="1485720" imgH="419040" progId="Equation.3">
                  <p:embed/>
                </p:oleObj>
              </mc:Choice>
              <mc:Fallback>
                <p:oleObj name="方程式" r:id="rId5" imgW="1485720" imgH="419040" progId="Equation.3">
                  <p:embed/>
                  <p:pic>
                    <p:nvPicPr>
                      <p:cNvPr id="9574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7135" y="2302768"/>
                        <a:ext cx="2970213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3086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Non-polynomial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q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</a:p>
        </p:txBody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DE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4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>
                <a:latin typeface="Times New Roman" pitchFamily="18" charset="0"/>
              </a:rPr>
              <a:t> + 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sin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>
                <a:latin typeface="Times New Roman" pitchFamily="18" charset="0"/>
              </a:rPr>
              <a:t> + (1 – cos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 can be expressed as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Since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 is not an ordinary point and</a:t>
            </a:r>
            <a:br>
              <a:rPr lang="en-US" altLang="zh-TW"/>
            </a:br>
            <a:r>
              <a:rPr lang="en-US" altLang="zh-TW"/>
              <a:t> 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are both analytic (convergent) at </a:t>
            </a:r>
            <a:r>
              <a:rPr lang="en-US" altLang="zh-TW">
                <a:latin typeface="Times New Roman" pitchFamily="18" charset="0"/>
              </a:rPr>
              <a:t>0</a:t>
            </a:r>
            <a:r>
              <a:rPr lang="en-US" altLang="zh-TW"/>
              <a:t>, thus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 is a regular singular point.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 dirty="0"/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090471"/>
              </p:ext>
            </p:extLst>
          </p:nvPr>
        </p:nvGraphicFramePr>
        <p:xfrm>
          <a:off x="2574925" y="2060848"/>
          <a:ext cx="4572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3" name="方程式" r:id="rId3" imgW="2286000" imgH="419040" progId="Equation.3">
                  <p:embed/>
                </p:oleObj>
              </mc:Choice>
              <mc:Fallback>
                <p:oleObj name="方程式" r:id="rId3" imgW="2286000" imgH="419040" progId="Equation.3">
                  <p:embed/>
                  <p:pic>
                    <p:nvPicPr>
                      <p:cNvPr id="9584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4925" y="2060848"/>
                        <a:ext cx="45720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374326"/>
              </p:ext>
            </p:extLst>
          </p:nvPr>
        </p:nvGraphicFramePr>
        <p:xfrm>
          <a:off x="1820863" y="3282206"/>
          <a:ext cx="588803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4" name="方程式" r:id="rId5" imgW="3276360" imgH="482400" progId="Equation.3">
                  <p:embed/>
                </p:oleObj>
              </mc:Choice>
              <mc:Fallback>
                <p:oleObj name="方程式" r:id="rId5" imgW="3276360" imgH="482400" progId="Equation.3">
                  <p:embed/>
                  <p:pic>
                    <p:nvPicPr>
                      <p:cNvPr id="95846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0863" y="3282206"/>
                        <a:ext cx="5888037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628788"/>
              </p:ext>
            </p:extLst>
          </p:nvPr>
        </p:nvGraphicFramePr>
        <p:xfrm>
          <a:off x="1862138" y="4169619"/>
          <a:ext cx="681037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5" name="方程式" r:id="rId7" imgW="3784320" imgH="507960" progId="Equation.3">
                  <p:embed/>
                </p:oleObj>
              </mc:Choice>
              <mc:Fallback>
                <p:oleObj name="方程式" r:id="rId7" imgW="3784320" imgH="507960" progId="Equation.3">
                  <p:embed/>
                  <p:pic>
                    <p:nvPicPr>
                      <p:cNvPr id="95847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2138" y="4169619"/>
                        <a:ext cx="681037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38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Solution near Singular Points</a:t>
            </a:r>
          </a:p>
        </p:txBody>
      </p:sp>
      <p:sp>
        <p:nvSpPr>
          <p:cNvPr id="95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a constant-coefficient Cauchy-Euler equation</a:t>
            </a:r>
            <a:br>
              <a:rPr lang="en-US" altLang="zh-TW" dirty="0"/>
            </a:br>
            <a:r>
              <a:rPr lang="en-US" altLang="zh-TW" dirty="0"/>
              <a:t>                      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are constants, we can assume that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</a:rPr>
              <a:t>r</a:t>
            </a:r>
            <a:r>
              <a:rPr lang="en-US" altLang="zh-TW" dirty="0"/>
              <a:t> is a solution </a:t>
            </a: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>
                <a:sym typeface="Symbol" pitchFamily="18" charset="2"/>
              </a:rPr>
              <a:t> is a root of the equation: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                  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r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r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– 1)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0</a:t>
            </a:r>
            <a:r>
              <a:rPr lang="en-US" altLang="zh-TW" dirty="0">
                <a:sym typeface="Symbol" pitchFamily="18" charset="2"/>
              </a:rPr>
              <a:t>.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sz="800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If we have coefficient functions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sym typeface="Symbol" pitchFamily="18" charset="2"/>
              </a:rPr>
              <a:t> and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sym typeface="Symbol" pitchFamily="18" charset="2"/>
              </a:rPr>
              <a:t> instead, is it possible that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is a solution?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790817"/>
              </p:ext>
            </p:extLst>
          </p:nvPr>
        </p:nvGraphicFramePr>
        <p:xfrm>
          <a:off x="2987824" y="4214108"/>
          <a:ext cx="3177144" cy="776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9" name="方程式" r:id="rId3" imgW="1765080" imgH="431640" progId="Equation.3">
                  <p:embed/>
                </p:oleObj>
              </mc:Choice>
              <mc:Fallback>
                <p:oleObj name="方程式" r:id="rId3" imgW="1765080" imgH="431640" progId="Equation.3">
                  <p:embed/>
                  <p:pic>
                    <p:nvPicPr>
                      <p:cNvPr id="95949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4214108"/>
                        <a:ext cx="3177144" cy="776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3279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Method of Frobenius</a:t>
            </a:r>
          </a:p>
        </p:txBody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is a regular singular point of the differential equation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 then there exists </a:t>
            </a:r>
            <a:r>
              <a:rPr lang="en-US" altLang="zh-TW" dirty="0">
                <a:solidFill>
                  <a:srgbClr val="FF0000"/>
                </a:solidFill>
              </a:rPr>
              <a:t>at least</a:t>
            </a:r>
            <a:r>
              <a:rPr lang="en-US" altLang="zh-TW" dirty="0"/>
              <a:t> one solution of the form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dirty="0"/>
            </a:br>
            <a:br>
              <a:rPr lang="en-US" altLang="zh-TW" dirty="0"/>
            </a:br>
            <a:r>
              <a:rPr lang="en-US" altLang="zh-TW" dirty="0"/>
              <a:t>where the number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 is a constant to be determined.  The series will converge on some interval of</a:t>
            </a:r>
            <a:br>
              <a:rPr lang="en-US" altLang="zh-TW" dirty="0"/>
            </a:br>
            <a:r>
              <a:rPr lang="en-US" altLang="zh-TW" dirty="0">
                <a:latin typeface="Times New Roman" pitchFamily="18" charset="0"/>
              </a:rPr>
              <a:t>0 &lt;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&lt;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352240"/>
              </p:ext>
            </p:extLst>
          </p:nvPr>
        </p:nvGraphicFramePr>
        <p:xfrm>
          <a:off x="2054374" y="2492896"/>
          <a:ext cx="554196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3" name="方程式" r:id="rId3" imgW="2768400" imgH="431640" progId="Equation.3">
                  <p:embed/>
                </p:oleObj>
              </mc:Choice>
              <mc:Fallback>
                <p:oleObj name="方程式" r:id="rId3" imgW="2768400" imgH="431640" progId="Equation.3">
                  <p:embed/>
                  <p:pic>
                    <p:nvPicPr>
                      <p:cNvPr id="9605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4374" y="2492896"/>
                        <a:ext cx="5541962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12578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dirty="0">
                <a:latin typeface="Times New Roman" pitchFamily="18" charset="0"/>
              </a:rPr>
              <a:t>3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                </a:t>
            </a:r>
            <a:r>
              <a:rPr lang="en-US" altLang="zh-TW" dirty="0"/>
              <a:t>(1/3)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61539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Solution: let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altLang="zh-TW" dirty="0"/>
                  <a:t>, we have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Therefore,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We have:</a:t>
                </a:r>
              </a:p>
            </p:txBody>
          </p:sp>
        </mc:Choice>
        <mc:Fallback xmlns="">
          <p:sp>
            <p:nvSpPr>
              <p:cNvPr id="96153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533" t="-1254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212229"/>
              </p:ext>
            </p:extLst>
          </p:nvPr>
        </p:nvGraphicFramePr>
        <p:xfrm>
          <a:off x="1226764" y="1916832"/>
          <a:ext cx="7305676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67" name="方程式" r:id="rId4" imgW="3682800" imgH="431640" progId="Equation.3">
                  <p:embed/>
                </p:oleObj>
              </mc:Choice>
              <mc:Fallback>
                <p:oleObj name="方程式" r:id="rId4" imgW="3682800" imgH="431640" progId="Equation.3">
                  <p:embed/>
                  <p:pic>
                    <p:nvPicPr>
                      <p:cNvPr id="96154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6764" y="1916832"/>
                        <a:ext cx="7305676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439577"/>
              </p:ext>
            </p:extLst>
          </p:nvPr>
        </p:nvGraphicFramePr>
        <p:xfrm>
          <a:off x="1115616" y="3425552"/>
          <a:ext cx="7646987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68" name="方程式" r:id="rId6" imgW="3822480" imgH="685800" progId="Equation.3">
                  <p:embed/>
                </p:oleObj>
              </mc:Choice>
              <mc:Fallback>
                <p:oleObj name="方程式" r:id="rId6" imgW="3822480" imgH="685800" progId="Equation.3">
                  <p:embed/>
                  <p:pic>
                    <p:nvPicPr>
                      <p:cNvPr id="96154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3425552"/>
                        <a:ext cx="7646987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828443"/>
              </p:ext>
            </p:extLst>
          </p:nvPr>
        </p:nvGraphicFramePr>
        <p:xfrm>
          <a:off x="2483768" y="4869160"/>
          <a:ext cx="599598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69" name="方程式" r:id="rId8" imgW="3022560" imgH="482400" progId="Equation.3">
                  <p:embed/>
                </p:oleObj>
              </mc:Choice>
              <mc:Fallback>
                <p:oleObj name="方程式" r:id="rId8" imgW="3022560" imgH="482400" progId="Equation.3">
                  <p:embed/>
                  <p:pic>
                    <p:nvPicPr>
                      <p:cNvPr id="96154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4869160"/>
                        <a:ext cx="5995988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46586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dirty="0">
                <a:latin typeface="Times New Roman" pitchFamily="18" charset="0"/>
              </a:rPr>
              <a:t>3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                </a:t>
            </a:r>
            <a:r>
              <a:rPr lang="en-US" altLang="zh-TW" dirty="0"/>
              <a:t>(2/3)</a:t>
            </a:r>
            <a:endParaRPr lang="zh-TW" altLang="en-US" dirty="0"/>
          </a:p>
        </p:txBody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TW" dirty="0"/>
              <a:t>Hence,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Substituting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>
                <a:latin typeface="Times New Roman" pitchFamily="18" charset="0"/>
              </a:rPr>
              <a:t> = 2/3</a:t>
            </a:r>
            <a:r>
              <a:rPr lang="en-US" altLang="zh-TW" dirty="0"/>
              <a:t> into the recurrence eq.,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73548"/>
              </p:ext>
            </p:extLst>
          </p:nvPr>
        </p:nvGraphicFramePr>
        <p:xfrm>
          <a:off x="1115616" y="1972924"/>
          <a:ext cx="5177970" cy="1110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0" name="方程式" r:id="rId3" imgW="2958840" imgH="634680" progId="Equation.3">
                  <p:embed/>
                </p:oleObj>
              </mc:Choice>
              <mc:Fallback>
                <p:oleObj name="方程式" r:id="rId3" imgW="2958840" imgH="634680" progId="Equation.3">
                  <p:embed/>
                  <p:pic>
                    <p:nvPicPr>
                      <p:cNvPr id="9625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972924"/>
                        <a:ext cx="5177970" cy="11106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56669"/>
              </p:ext>
            </p:extLst>
          </p:nvPr>
        </p:nvGraphicFramePr>
        <p:xfrm>
          <a:off x="1115616" y="3789040"/>
          <a:ext cx="7265988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1" name="方程式" r:id="rId5" imgW="4152600" imgH="838080" progId="Equation.3">
                  <p:embed/>
                </p:oleObj>
              </mc:Choice>
              <mc:Fallback>
                <p:oleObj name="方程式" r:id="rId5" imgW="4152600" imgH="838080" progId="Equation.3">
                  <p:embed/>
                  <p:pic>
                    <p:nvPicPr>
                      <p:cNvPr id="96256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3789040"/>
                        <a:ext cx="7265988" cy="1466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9929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 Test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Convergence of a power series can often be checked by the ratio test: suppose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dirty="0"/>
              <a:t> for all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in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and that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If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1</a:t>
            </a:r>
            <a:r>
              <a:rPr lang="en-US" dirty="0"/>
              <a:t>, the series converges absolutely; if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1</a:t>
            </a:r>
            <a:r>
              <a:rPr lang="en-US" dirty="0"/>
              <a:t> the series diverges; and if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  <a:r>
              <a:rPr lang="en-US" dirty="0"/>
              <a:t> the test is inconclusive.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585928"/>
              </p:ext>
            </p:extLst>
          </p:nvPr>
        </p:nvGraphicFramePr>
        <p:xfrm>
          <a:off x="3444354" y="2349500"/>
          <a:ext cx="2063750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8" name="方程式" r:id="rId3" imgW="1041120" imgH="304560" progId="Equation.3">
                  <p:embed/>
                </p:oleObj>
              </mc:Choice>
              <mc:Fallback>
                <p:oleObj name="方程式" r:id="rId3" imgW="1041120" imgH="304560" progId="Equation.3">
                  <p:embed/>
                  <p:pic>
                    <p:nvPicPr>
                      <p:cNvPr id="5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354" y="2349500"/>
                        <a:ext cx="2063750" cy="608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9921617"/>
              </p:ext>
            </p:extLst>
          </p:nvPr>
        </p:nvGraphicFramePr>
        <p:xfrm>
          <a:off x="2123728" y="3329483"/>
          <a:ext cx="4681537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9" name="方程式" r:id="rId5" imgW="2361960" imgH="482400" progId="Equation.3">
                  <p:embed/>
                </p:oleObj>
              </mc:Choice>
              <mc:Fallback>
                <p:oleObj name="方程式" r:id="rId5" imgW="2361960" imgH="482400" progId="Equation.3">
                  <p:embed/>
                  <p:pic>
                    <p:nvPicPr>
                      <p:cNvPr id="6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329483"/>
                        <a:ext cx="4681537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44097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586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dirty="0">
                <a:latin typeface="Times New Roman" pitchFamily="18" charset="0"/>
              </a:rPr>
              <a:t>3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                </a:t>
            </a:r>
            <a:r>
              <a:rPr lang="en-US" altLang="zh-TW" dirty="0"/>
              <a:t>(3/3)</a:t>
            </a:r>
            <a:endParaRPr lang="zh-TW" altLang="en-US" dirty="0"/>
          </a:p>
        </p:txBody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= 1</a:t>
            </a:r>
            <a:r>
              <a:rPr lang="en-US" altLang="zh-TW" dirty="0"/>
              <a:t>, we have two series solutions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Since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linearly independent on the entire axis,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general solution of the DE</a:t>
            </a:r>
            <a:r>
              <a:rPr lang="en-US" altLang="zh-TW" dirty="0">
                <a:solidFill>
                  <a:schemeClr val="accent2"/>
                </a:solidFill>
              </a:rPr>
              <a:t> </a:t>
            </a:r>
            <a:r>
              <a:rPr lang="en-US" altLang="zh-TW" dirty="0"/>
              <a:t>on any interval not containing the origin (note that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baseline="30000" dirty="0">
                <a:latin typeface="Times New Roman" pitchFamily="18" charset="0"/>
              </a:rPr>
              <a:t>0</a:t>
            </a:r>
            <a:r>
              <a:rPr lang="en-US" altLang="zh-TW" dirty="0"/>
              <a:t> is undefined).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30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331913" y="2060575"/>
          <a:ext cx="5468937" cy="187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5" name="方程式" r:id="rId3" imgW="2755800" imgH="939600" progId="Equation.3">
                  <p:embed/>
                </p:oleObj>
              </mc:Choice>
              <mc:Fallback>
                <p:oleObj name="方程式" r:id="rId3" imgW="2755800" imgH="939600" progId="Equation.3">
                  <p:embed/>
                  <p:pic>
                    <p:nvPicPr>
                      <p:cNvPr id="9635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060575"/>
                        <a:ext cx="5468937" cy="1874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11246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Indicial Equation</a:t>
            </a:r>
          </a:p>
        </p:txBody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equation derived from the coefficient of the smallest degree of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in the </a:t>
            </a:r>
            <a:r>
              <a:rPr lang="en-US" altLang="zh-TW" dirty="0" err="1"/>
              <a:t>Frobenius</a:t>
            </a:r>
            <a:r>
              <a:rPr lang="en-US" altLang="zh-TW" dirty="0"/>
              <a:t> method is the indicial equation.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The solutions of the indicial equation with respect to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 are called the indicial roots.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512466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Frobenius</a:t>
            </a:r>
            <a:r>
              <a:rPr lang="en-US" altLang="zh-TW" dirty="0"/>
              <a:t> Series Solutions           (1/2)</a:t>
            </a:r>
          </a:p>
        </p:txBody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Theorem:</a:t>
            </a:r>
            <a:r>
              <a:rPr lang="en-US" altLang="zh-TW" dirty="0"/>
              <a:t> If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is a regular singular point of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xp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r>
              <a:rPr lang="en-US" altLang="zh-TW" dirty="0">
                <a:latin typeface="Times New Roman" pitchFamily="18" charset="0"/>
              </a:rPr>
              <a:t> 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</a:t>
            </a:r>
            <a:r>
              <a:rPr lang="en-US" altLang="zh-TW" dirty="0">
                <a:latin typeface="Times New Roman" pitchFamily="18" charset="0"/>
              </a:rPr>
              <a:t> &gt; 0</a:t>
            </a:r>
            <a:r>
              <a:rPr lang="en-US" altLang="zh-TW" dirty="0"/>
              <a:t> denote the minimum of the radii of convergence of the power series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be the (real) roots, with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</a:t>
            </a:r>
            <a:r>
              <a:rPr lang="en-US" altLang="zh-TW" dirty="0">
                <a:sym typeface="Symbol" pitchFamily="18" charset="2"/>
              </a:rPr>
              <a:t>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of the indicial equation</a:t>
            </a:r>
            <a:br>
              <a:rPr lang="en-US" altLang="zh-TW" dirty="0"/>
            </a:br>
            <a:r>
              <a:rPr lang="en-US" altLang="zh-TW" dirty="0"/>
              <a:t>                       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>
                <a:latin typeface="Times New Roman" pitchFamily="18" charset="0"/>
              </a:rPr>
              <a:t> – 1)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Then, we have the following properties: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32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894073"/>
              </p:ext>
            </p:extLst>
          </p:nvPr>
        </p:nvGraphicFramePr>
        <p:xfrm>
          <a:off x="1989138" y="3253036"/>
          <a:ext cx="539115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9" name="方程式" r:id="rId3" imgW="2717640" imgH="304560" progId="Equation.3">
                  <p:embed/>
                </p:oleObj>
              </mc:Choice>
              <mc:Fallback>
                <p:oleObj name="方程式" r:id="rId3" imgW="2717640" imgH="304560" progId="Equation.3">
                  <p:embed/>
                  <p:pic>
                    <p:nvPicPr>
                      <p:cNvPr id="96563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9138" y="3253036"/>
                        <a:ext cx="5391150" cy="608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92324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Frobenius</a:t>
            </a:r>
            <a:r>
              <a:rPr lang="en-US" altLang="zh-TW" dirty="0"/>
              <a:t> Series Solutions           (2/2)</a:t>
            </a:r>
            <a:endParaRPr lang="zh-TW" altLang="en-US" dirty="0"/>
          </a:p>
        </p:txBody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&gt; 0</a:t>
            </a:r>
            <a:r>
              <a:rPr lang="en-US" altLang="zh-TW" dirty="0"/>
              <a:t>, there exists a solution of the form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corresponding to the larger root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anose="05050102010706020507" pitchFamily="18" charset="2"/>
              </a:rPr>
              <a:t>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</a:t>
            </a:r>
            <a:r>
              <a:rPr lang="en-US" altLang="zh-TW" dirty="0">
                <a:sym typeface="Symbol" panose="05050102010706020507" pitchFamily="18" charset="2"/>
              </a:rPr>
              <a:t>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Z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+</a:t>
            </a:r>
            <a:r>
              <a:rPr lang="en-US" altLang="zh-TW" dirty="0"/>
              <a:t>, then there exists a 2</a:t>
            </a:r>
            <a:r>
              <a:rPr lang="en-US" altLang="zh-TW" baseline="30000" dirty="0"/>
              <a:t>nd</a:t>
            </a:r>
            <a:r>
              <a:rPr lang="en-US" altLang="zh-TW" dirty="0"/>
              <a:t> linearly independent solution for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&gt; 0</a:t>
            </a:r>
            <a:r>
              <a:rPr lang="en-US" altLang="zh-TW" dirty="0"/>
              <a:t> of the form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corresponding to the smaller root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TW" dirty="0"/>
              <a:t>The radii of convergence of the solutions are at least </a:t>
            </a:r>
            <a:r>
              <a:rPr lang="en-US" altLang="zh-TW" i="1" dirty="0">
                <a:sym typeface="Symbol" pitchFamily="18" charset="2"/>
              </a:rPr>
              <a:t>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the nearest distance to the nearby singular point.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33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67815"/>
              </p:ext>
            </p:extLst>
          </p:nvPr>
        </p:nvGraphicFramePr>
        <p:xfrm>
          <a:off x="2627313" y="1772816"/>
          <a:ext cx="3133620" cy="755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2" name="方程式" r:id="rId3" imgW="1790640" imgH="431640" progId="Equation.3">
                  <p:embed/>
                </p:oleObj>
              </mc:Choice>
              <mc:Fallback>
                <p:oleObj name="方程式" r:id="rId3" imgW="1790640" imgH="431640" progId="Equation.3">
                  <p:embed/>
                  <p:pic>
                    <p:nvPicPr>
                      <p:cNvPr id="96666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772816"/>
                        <a:ext cx="3133620" cy="7553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262820"/>
              </p:ext>
            </p:extLst>
          </p:nvPr>
        </p:nvGraphicFramePr>
        <p:xfrm>
          <a:off x="2627784" y="3717032"/>
          <a:ext cx="3133620" cy="755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3" name="方程式" r:id="rId5" imgW="1790640" imgH="431640" progId="Equation.3">
                  <p:embed/>
                </p:oleObj>
              </mc:Choice>
              <mc:Fallback>
                <p:oleObj name="方程式" r:id="rId5" imgW="1790640" imgH="431640" progId="Equation.3">
                  <p:embed/>
                  <p:pic>
                    <p:nvPicPr>
                      <p:cNvPr id="96666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3717032"/>
                        <a:ext cx="3133620" cy="7553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35896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xy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>
                <a:latin typeface="Times New Roman" pitchFamily="18" charset="0"/>
              </a:rPr>
              <a:t> + (1 +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67683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Since 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baseline="30000" dirty="0">
                    <a:latin typeface="Times New Roman" pitchFamily="18" charset="0"/>
                  </a:rPr>
                  <a:t>2</a:t>
                </a:r>
                <a:r>
                  <a:rPr lang="en-US" altLang="zh-TW" i="1" dirty="0">
                    <a:latin typeface="Times New Roman" pitchFamily="18" charset="0"/>
                  </a:rPr>
                  <a:t>y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</a:t>
                </a:r>
                <a:r>
                  <a:rPr lang="en-US" altLang="zh-TW" dirty="0">
                    <a:latin typeface="Times New Roman" pitchFamily="18" charset="0"/>
                  </a:rPr>
                  <a:t> + ½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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(1+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) </a:t>
                </a:r>
                <a:r>
                  <a:rPr lang="en-US" altLang="zh-TW" i="1" dirty="0">
                    <a:latin typeface="Times New Roman" pitchFamily="18" charset="0"/>
                  </a:rPr>
                  <a:t>y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</a:t>
                </a:r>
                <a:r>
                  <a:rPr lang="en-US" altLang="zh-TW" dirty="0">
                    <a:latin typeface="Times New Roman" pitchFamily="18" charset="0"/>
                  </a:rPr>
                  <a:t> + ½ </a:t>
                </a:r>
                <a:r>
                  <a:rPr lang="en-US" altLang="zh-TW" i="1" dirty="0" err="1">
                    <a:latin typeface="Times New Roman" pitchFamily="18" charset="0"/>
                  </a:rPr>
                  <a:t>xy</a:t>
                </a:r>
                <a:r>
                  <a:rPr lang="en-US" altLang="zh-TW" dirty="0">
                    <a:latin typeface="Times New Roman" pitchFamily="18" charset="0"/>
                  </a:rPr>
                  <a:t> = 0</a:t>
                </a:r>
                <a:r>
                  <a:rPr lang="en-US" altLang="zh-TW" dirty="0"/>
                  <a:t>,  </a:t>
                </a:r>
                <a:r>
                  <a:rPr lang="en-US" altLang="zh-TW" i="1" dirty="0">
                    <a:latin typeface="Times New Roman" pitchFamily="18" charset="0"/>
                  </a:rPr>
                  <a:t>p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) = (1+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)/2</a:t>
                </a:r>
                <a:r>
                  <a:rPr lang="en-US" altLang="zh-TW" dirty="0"/>
                  <a:t> and </a:t>
                </a:r>
                <a:r>
                  <a:rPr lang="en-US" altLang="zh-TW" i="1" dirty="0">
                    <a:latin typeface="Times New Roman" pitchFamily="18" charset="0"/>
                  </a:rPr>
                  <a:t>q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) = 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/2</a:t>
                </a:r>
                <a:r>
                  <a:rPr lang="en-US" altLang="zh-TW" i="1" dirty="0">
                    <a:latin typeface="Times New Roman" pitchFamily="18" charset="0"/>
                  </a:rPr>
                  <a:t> </a:t>
                </a:r>
                <a:r>
                  <a:rPr lang="en-US" altLang="zh-TW" dirty="0">
                    <a:sym typeface="Symbol" pitchFamily="18" charset="2"/>
                  </a:rPr>
                  <a:t> </a:t>
                </a:r>
                <a:r>
                  <a:rPr lang="en-US" altLang="zh-TW" i="1" dirty="0">
                    <a:latin typeface="Times New Roman" pitchFamily="18" charset="0"/>
                  </a:rPr>
                  <a:t>p</a:t>
                </a:r>
                <a:r>
                  <a:rPr lang="en-US" altLang="zh-TW" baseline="-25000" dirty="0">
                    <a:latin typeface="Times New Roman" pitchFamily="18" charset="0"/>
                  </a:rPr>
                  <a:t>0</a:t>
                </a:r>
                <a:r>
                  <a:rPr lang="en-US" altLang="zh-TW" dirty="0">
                    <a:latin typeface="Times New Roman" pitchFamily="18" charset="0"/>
                  </a:rPr>
                  <a:t> =  ½</a:t>
                </a:r>
                <a:r>
                  <a:rPr lang="en-US" altLang="zh-TW" dirty="0"/>
                  <a:t> and </a:t>
                </a:r>
                <a:r>
                  <a:rPr lang="en-US" altLang="zh-TW" i="1" dirty="0">
                    <a:latin typeface="Times New Roman" pitchFamily="18" charset="0"/>
                  </a:rPr>
                  <a:t>q</a:t>
                </a:r>
                <a:r>
                  <a:rPr lang="en-US" altLang="zh-TW" baseline="-25000" dirty="0">
                    <a:latin typeface="Times New Roman" pitchFamily="18" charset="0"/>
                  </a:rPr>
                  <a:t>0</a:t>
                </a:r>
                <a:r>
                  <a:rPr lang="en-US" altLang="zh-TW" dirty="0">
                    <a:latin typeface="Times New Roman" pitchFamily="18" charset="0"/>
                  </a:rPr>
                  <a:t> = 0 </a:t>
                </a:r>
                <a:r>
                  <a:rPr lang="en-US" altLang="zh-TW" dirty="0">
                    <a:sym typeface="Symbol" pitchFamily="18" charset="2"/>
                  </a:rPr>
                  <a:t> </a:t>
                </a:r>
                <a:r>
                  <a:rPr lang="en-US" altLang="zh-TW" i="1" dirty="0">
                    <a:latin typeface="Times New Roman" pitchFamily="18" charset="0"/>
                  </a:rPr>
                  <a:t>r</a:t>
                </a:r>
                <a:r>
                  <a:rPr lang="en-US" altLang="zh-TW" baseline="30000" dirty="0">
                    <a:latin typeface="Times New Roman" pitchFamily="18" charset="0"/>
                  </a:rPr>
                  <a:t>2</a:t>
                </a:r>
                <a:r>
                  <a:rPr lang="en-US" altLang="zh-TW" dirty="0">
                    <a:latin typeface="Times New Roman" pitchFamily="18" charset="0"/>
                  </a:rPr>
                  <a:t> – </a:t>
                </a:r>
                <a:r>
                  <a:rPr lang="en-US" altLang="zh-TW" i="1" dirty="0">
                    <a:latin typeface="Times New Roman" pitchFamily="18" charset="0"/>
                  </a:rPr>
                  <a:t>r</a:t>
                </a:r>
                <a:r>
                  <a:rPr lang="en-US" altLang="zh-TW" dirty="0">
                    <a:latin typeface="Times New Roman" pitchFamily="18" charset="0"/>
                  </a:rPr>
                  <a:t>/2 = 0</a:t>
                </a:r>
                <a:r>
                  <a:rPr lang="en-US" altLang="zh-TW" dirty="0"/>
                  <a:t>, </a:t>
                </a:r>
                <a:r>
                  <a:rPr lang="en-US" altLang="zh-TW" dirty="0">
                    <a:sym typeface="Symbol" pitchFamily="18" charset="2"/>
                  </a:rPr>
                  <a:t> </a:t>
                </a:r>
                <a:r>
                  <a:rPr lang="en-US" altLang="zh-TW" i="1" dirty="0">
                    <a:latin typeface="Times New Roman" pitchFamily="18" charset="0"/>
                  </a:rPr>
                  <a:t>r</a:t>
                </a:r>
                <a:r>
                  <a:rPr lang="en-US" altLang="zh-TW" dirty="0">
                    <a:latin typeface="Times New Roman" pitchFamily="18" charset="0"/>
                  </a:rPr>
                  <a:t> = 0</a:t>
                </a:r>
                <a:r>
                  <a:rPr lang="en-US" altLang="zh-TW" dirty="0"/>
                  <a:t>,</a:t>
                </a:r>
                <a:r>
                  <a:rPr lang="en-US" altLang="zh-TW" dirty="0">
                    <a:latin typeface="Times New Roman" pitchFamily="18" charset="0"/>
                  </a:rPr>
                  <a:t> ½</a:t>
                </a:r>
                <a:r>
                  <a:rPr lang="en-US" altLang="zh-TW" dirty="0"/>
                  <a:t>.</a:t>
                </a:r>
                <a:br>
                  <a:rPr lang="en-US" altLang="zh-TW" dirty="0"/>
                </a:br>
                <a:br>
                  <a:rPr lang="en-US" altLang="zh-TW" sz="800" dirty="0"/>
                </a:br>
                <a:br>
                  <a:rPr lang="en-US" altLang="zh-TW" sz="800" dirty="0"/>
                </a:br>
                <a:r>
                  <a:rPr lang="en-US" altLang="zh-TW" dirty="0"/>
                  <a:t>For </a:t>
                </a:r>
                <a:r>
                  <a:rPr lang="en-US" altLang="zh-TW" i="1" dirty="0">
                    <a:latin typeface="Times New Roman" pitchFamily="18" charset="0"/>
                  </a:rPr>
                  <a:t>r</a:t>
                </a:r>
                <a:r>
                  <a:rPr lang="en-US" altLang="zh-TW" baseline="-25000" dirty="0">
                    <a:latin typeface="Times New Roman" pitchFamily="18" charset="0"/>
                  </a:rPr>
                  <a:t>1</a:t>
                </a:r>
                <a:r>
                  <a:rPr lang="en-US" altLang="zh-TW" dirty="0">
                    <a:latin typeface="Times New Roman" pitchFamily="18" charset="0"/>
                  </a:rPr>
                  <a:t> = ½</a:t>
                </a:r>
                <a:r>
                  <a:rPr lang="en-US" altLang="zh-TW" dirty="0"/>
                  <a:t>,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TW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p>
                        </m:sSup>
                      </m:e>
                    </m:nary>
                  </m:oMath>
                </a14:m>
                <a:r>
                  <a:rPr lang="en-US" altLang="zh-TW" dirty="0"/>
                  <a:t>, 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(−1)</m:t>
                            </m:r>
                          </m:e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</m:oMath>
                </a14:m>
                <a:r>
                  <a:rPr lang="en-US" altLang="zh-TW" dirty="0"/>
                  <a:t>.</a:t>
                </a: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For </a:t>
                </a:r>
                <a:r>
                  <a:rPr lang="en-US" altLang="zh-TW" i="1" dirty="0">
                    <a:latin typeface="Times New Roman" pitchFamily="18" charset="0"/>
                  </a:rPr>
                  <a:t>r</a:t>
                </a:r>
                <a:r>
                  <a:rPr lang="en-US" altLang="zh-TW" baseline="-25000" dirty="0">
                    <a:latin typeface="Times New Roman" pitchFamily="18" charset="0"/>
                  </a:rPr>
                  <a:t>2</a:t>
                </a:r>
                <a:r>
                  <a:rPr lang="en-US" altLang="zh-TW" dirty="0">
                    <a:latin typeface="Times New Roman" pitchFamily="18" charset="0"/>
                  </a:rPr>
                  <a:t> = 0</a:t>
                </a:r>
                <a:r>
                  <a:rPr lang="en-US" altLang="zh-TW" dirty="0"/>
                  <a:t>,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TW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</m:sSup>
                      </m:e>
                    </m:nary>
                  </m:oMath>
                </a14:m>
                <a:r>
                  <a:rPr lang="en-US" altLang="zh-TW" dirty="0"/>
                  <a:t>,  we have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The general solution is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TW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+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TW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TW" dirty="0"/>
                  <a:t>.</a:t>
                </a:r>
              </a:p>
            </p:txBody>
          </p:sp>
        </mc:Choice>
        <mc:Fallback xmlns="">
          <p:sp>
            <p:nvSpPr>
              <p:cNvPr id="96768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533" t="-116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34</a:t>
            </a:fld>
            <a:endParaRPr lang="zh-TW" altLang="en-US" dirty="0"/>
          </a:p>
        </p:txBody>
      </p:sp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785776"/>
              </p:ext>
            </p:extLst>
          </p:nvPr>
        </p:nvGraphicFramePr>
        <p:xfrm>
          <a:off x="2987824" y="3854624"/>
          <a:ext cx="2655888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16" name="方程式" r:id="rId4" imgW="1485720" imgH="444240" progId="Equation.3">
                  <p:embed/>
                </p:oleObj>
              </mc:Choice>
              <mc:Fallback>
                <p:oleObj name="方程式" r:id="rId4" imgW="1485720" imgH="444240" progId="Equation.3">
                  <p:embed/>
                  <p:pic>
                    <p:nvPicPr>
                      <p:cNvPr id="96768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3854624"/>
                        <a:ext cx="2655888" cy="798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53385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73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            (1/3)</a:t>
            </a:r>
          </a:p>
        </p:txBody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TW" dirty="0"/>
              <a:t>When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is a positive integer, the </a:t>
            </a:r>
            <a:r>
              <a:rPr lang="en-US" altLang="zh-TW" dirty="0" err="1"/>
              <a:t>Frobenius</a:t>
            </a:r>
            <a:r>
              <a:rPr lang="en-US" altLang="zh-TW" dirty="0"/>
              <a:t> solution is only guaranteed for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. However, in this example, we still have two solutions even if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DE can be written as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indicial equation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r </a:t>
            </a:r>
            <a:r>
              <a:rPr lang="en-US" altLang="zh-TW" dirty="0">
                <a:latin typeface="Times New Roman" pitchFamily="18" charset="0"/>
              </a:rPr>
              <a:t>– 1) + 2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has roots</a:t>
            </a:r>
            <a:r>
              <a:rPr lang="en-US" altLang="zh-TW" dirty="0">
                <a:latin typeface="Times New Roman" pitchFamily="18" charset="0"/>
              </a:rPr>
              <a:t> 0, –1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Start with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–1</a:t>
            </a:r>
            <a:r>
              <a:rPr lang="en-US" altLang="zh-TW" dirty="0"/>
              <a:t>, we have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Hence,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35</a:t>
            </a:fld>
            <a:endParaRPr lang="zh-TW" altLang="en-US" dirty="0"/>
          </a:p>
        </p:txBody>
      </p:sp>
      <p:sp>
        <p:nvSpPr>
          <p:cNvPr id="3" name="文字方塊 2"/>
          <p:cNvSpPr txBox="1"/>
          <p:nvPr/>
        </p:nvSpPr>
        <p:spPr>
          <a:xfrm>
            <a:off x="5234032" y="5496292"/>
            <a:ext cx="3453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rgbClr val="FF0000"/>
                </a:solidFill>
                <a:sym typeface="Symbol"/>
              </a:rPr>
              <a:t> </a:t>
            </a:r>
            <a:r>
              <a:rPr lang="en-US" altLang="zh-TW" sz="1600" dirty="0">
                <a:solidFill>
                  <a:srgbClr val="FF0000"/>
                </a:solidFill>
                <a:sym typeface="Symbol"/>
              </a:rPr>
              <a:t>Check the coefficients of </a:t>
            </a:r>
            <a:r>
              <a:rPr lang="en-US" altLang="zh-TW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x</a:t>
            </a:r>
            <a:r>
              <a:rPr lang="en-US" altLang="zh-TW" sz="1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–2</a:t>
            </a:r>
            <a:r>
              <a:rPr lang="en-US" altLang="zh-TW" sz="1600" dirty="0">
                <a:solidFill>
                  <a:srgbClr val="FF0000"/>
                </a:solidFill>
                <a:sym typeface="Symbol"/>
              </a:rPr>
              <a:t> and </a:t>
            </a:r>
            <a:r>
              <a:rPr lang="en-US" altLang="zh-TW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x</a:t>
            </a:r>
            <a:r>
              <a:rPr lang="en-US" altLang="zh-TW" sz="1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–1</a:t>
            </a:r>
            <a:r>
              <a:rPr lang="en-US" altLang="zh-TW" sz="1600" dirty="0">
                <a:solidFill>
                  <a:srgbClr val="FF0000"/>
                </a:solidFill>
                <a:sym typeface="Symbol"/>
              </a:rPr>
              <a:t>!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978305"/>
              </p:ext>
            </p:extLst>
          </p:nvPr>
        </p:nvGraphicFramePr>
        <p:xfrm>
          <a:off x="4644008" y="2708920"/>
          <a:ext cx="2239962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9" name="方程式" r:id="rId3" imgW="1244520" imgH="419040" progId="Equation.3">
                  <p:embed/>
                </p:oleObj>
              </mc:Choice>
              <mc:Fallback>
                <p:oleObj name="方程式" r:id="rId3" imgW="1244520" imgH="419040" progId="Equation.3">
                  <p:embed/>
                  <p:pic>
                    <p:nvPicPr>
                      <p:cNvPr id="96973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2708920"/>
                        <a:ext cx="2239962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737145"/>
              </p:ext>
            </p:extLst>
          </p:nvPr>
        </p:nvGraphicFramePr>
        <p:xfrm>
          <a:off x="2771775" y="4464968"/>
          <a:ext cx="3931416" cy="548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0" name="方程式" r:id="rId5" imgW="2184120" imgH="304560" progId="Equation.3">
                  <p:embed/>
                </p:oleObj>
              </mc:Choice>
              <mc:Fallback>
                <p:oleObj name="方程式" r:id="rId5" imgW="2184120" imgH="304560" progId="Equation.3">
                  <p:embed/>
                  <p:pic>
                    <p:nvPicPr>
                      <p:cNvPr id="96973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4464968"/>
                        <a:ext cx="3931416" cy="5482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195210"/>
              </p:ext>
            </p:extLst>
          </p:nvPr>
        </p:nvGraphicFramePr>
        <p:xfrm>
          <a:off x="1835150" y="5314950"/>
          <a:ext cx="343058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1" name="方程式" r:id="rId7" imgW="1904760" imgH="431640" progId="Equation.3">
                  <p:embed/>
                </p:oleObj>
              </mc:Choice>
              <mc:Fallback>
                <p:oleObj name="方程式" r:id="rId7" imgW="1904760" imgH="431640" progId="Equation.3">
                  <p:embed/>
                  <p:pic>
                    <p:nvPicPr>
                      <p:cNvPr id="9697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314950"/>
                        <a:ext cx="3430588" cy="7778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44800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            (2/3)</a:t>
            </a:r>
            <a:endParaRPr lang="zh-TW" altLang="en-US" dirty="0"/>
          </a:p>
        </p:txBody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dirty="0"/>
              <a:t>    The first two terms gives us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= 0</a:t>
            </a:r>
            <a:r>
              <a:rPr lang="en-US" altLang="zh-TW" dirty="0"/>
              <a:t> and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= 0</a:t>
            </a:r>
            <a:r>
              <a:rPr lang="en-US" altLang="zh-TW" dirty="0"/>
              <a:t>, which means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can be arbitrary constants.</a:t>
            </a:r>
            <a:br>
              <a:rPr lang="en-US" altLang="zh-TW" dirty="0"/>
            </a:br>
            <a:r>
              <a:rPr lang="en-US" altLang="zh-TW" dirty="0"/>
              <a:t>Thus, the recurrence relation 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 = –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–2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–1),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</a:t>
            </a:r>
            <a:r>
              <a:rPr lang="en-US" altLang="zh-TW" dirty="0">
                <a:latin typeface="Times New Roman" pitchFamily="18" charset="0"/>
              </a:rPr>
              <a:t> 2</a:t>
            </a:r>
            <a:br>
              <a:rPr lang="en-US" altLang="zh-TW" dirty="0"/>
            </a:br>
            <a:r>
              <a:rPr lang="en-US" altLang="zh-TW" dirty="0"/>
              <a:t>can be divided into two groups of coefficients: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Therefore, a general solution is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36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168117"/>
              </p:ext>
            </p:extLst>
          </p:nvPr>
        </p:nvGraphicFramePr>
        <p:xfrm>
          <a:off x="1871664" y="2996952"/>
          <a:ext cx="5508648" cy="799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4" name="方程式" r:id="rId3" imgW="3060360" imgH="444240" progId="Equation.3">
                  <p:embed/>
                </p:oleObj>
              </mc:Choice>
              <mc:Fallback>
                <p:oleObj name="方程式" r:id="rId3" imgW="3060360" imgH="444240" progId="Equation.3">
                  <p:embed/>
                  <p:pic>
                    <p:nvPicPr>
                      <p:cNvPr id="9707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664" y="2996952"/>
                        <a:ext cx="5508648" cy="7996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349397"/>
              </p:ext>
            </p:extLst>
          </p:nvPr>
        </p:nvGraphicFramePr>
        <p:xfrm>
          <a:off x="2195513" y="4365104"/>
          <a:ext cx="4571640" cy="159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5" name="方程式" r:id="rId5" imgW="2539800" imgH="888840" progId="Equation.3">
                  <p:embed/>
                </p:oleObj>
              </mc:Choice>
              <mc:Fallback>
                <p:oleObj name="方程式" r:id="rId5" imgW="2539800" imgH="888840" progId="Equation.3">
                  <p:embed/>
                  <p:pic>
                    <p:nvPicPr>
                      <p:cNvPr id="97075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4365104"/>
                        <a:ext cx="4571640" cy="1599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7303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            (3/3)</a:t>
            </a:r>
            <a:endParaRPr lang="zh-TW" altLang="en-US" dirty="0"/>
          </a:p>
        </p:txBody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Now, if you pay attention, you will recognize that the solution is simply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/>
              <a:t>                  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–1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 cos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>
                <a:latin typeface="Times New Roman" pitchFamily="18" charset="0"/>
              </a:rPr>
              <a:t> sin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/>
              <a:t>The graph of the solution is:</a:t>
            </a:r>
            <a:br>
              <a:rPr lang="en-US" altLang="zh-TW"/>
            </a:br>
            <a:endParaRPr lang="en-US" altLang="zh-TW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37</a:t>
            </a:fld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064" y="3429344"/>
            <a:ext cx="3547872" cy="266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148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2</a:t>
            </a:r>
            <a:r>
              <a:rPr lang="en-US" altLang="zh-TW" baseline="30000"/>
              <a:t>nd</a:t>
            </a:r>
            <a:r>
              <a:rPr lang="en-US" altLang="zh-TW"/>
              <a:t> Solution by Reduction of Order</a:t>
            </a:r>
          </a:p>
        </p:txBody>
      </p:sp>
      <p:sp>
        <p:nvSpPr>
          <p:cNvPr id="97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there is only one solution in </a:t>
            </a:r>
            <a:r>
              <a:rPr lang="en-US" altLang="zh-TW" dirty="0" err="1"/>
              <a:t>Frobenius</a:t>
            </a:r>
            <a:r>
              <a:rPr lang="en-US" altLang="zh-TW" dirty="0"/>
              <a:t> form for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we can find the 2</a:t>
            </a:r>
            <a:r>
              <a:rPr lang="en-US" altLang="zh-TW" baseline="30000" dirty="0"/>
              <a:t>nd</a:t>
            </a:r>
            <a:r>
              <a:rPr lang="en-US" altLang="zh-TW" dirty="0"/>
              <a:t> solution by reduction of order.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Recall that the reduction of order formula tells us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38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351609"/>
              </p:ext>
            </p:extLst>
          </p:nvPr>
        </p:nvGraphicFramePr>
        <p:xfrm>
          <a:off x="2771800" y="3717032"/>
          <a:ext cx="3251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9" name="方程式" r:id="rId3" imgW="1625400" imgH="457200" progId="Equation.3">
                  <p:embed/>
                </p:oleObj>
              </mc:Choice>
              <mc:Fallback>
                <p:oleObj name="方程式" r:id="rId3" imgW="1625400" imgH="457200" progId="Equation.3">
                  <p:embed/>
                  <p:pic>
                    <p:nvPicPr>
                      <p:cNvPr id="9748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717032"/>
                        <a:ext cx="32512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92133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874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Summary of Indicial Roots (1/2)</a:t>
            </a:r>
          </a:p>
        </p:txBody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Case I: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are distinct,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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, for some integer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</a:t>
            </a:r>
            <a:r>
              <a:rPr lang="en-US" altLang="zh-TW" dirty="0">
                <a:sym typeface="Symbol" pitchFamily="18" charset="2"/>
              </a:rPr>
              <a:t></a:t>
            </a:r>
            <a:r>
              <a:rPr lang="en-US" altLang="zh-TW" dirty="0"/>
              <a:t> exists two linearly independent solutions of the form</a:t>
            </a: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Case II: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=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, for some integer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</a:t>
            </a:r>
            <a:r>
              <a:rPr lang="en-US" altLang="zh-TW" dirty="0">
                <a:sym typeface="Symbol" pitchFamily="18" charset="2"/>
              </a:rPr>
              <a:t></a:t>
            </a:r>
            <a:r>
              <a:rPr lang="en-US" altLang="zh-TW" dirty="0"/>
              <a:t> exist two linearly independent solutions of the form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Note that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 could be zero.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39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85497"/>
              </p:ext>
            </p:extLst>
          </p:nvPr>
        </p:nvGraphicFramePr>
        <p:xfrm>
          <a:off x="2262013" y="2532955"/>
          <a:ext cx="5694363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2" name="方程式" r:id="rId3" imgW="2869920" imgH="304560" progId="Equation.3">
                  <p:embed/>
                </p:oleObj>
              </mc:Choice>
              <mc:Fallback>
                <p:oleObj name="方程式" r:id="rId3" imgW="2869920" imgH="304560" progId="Equation.3">
                  <p:embed/>
                  <p:pic>
                    <p:nvPicPr>
                      <p:cNvPr id="9758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013" y="2532955"/>
                        <a:ext cx="5694363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75123"/>
              </p:ext>
            </p:extLst>
          </p:nvPr>
        </p:nvGraphicFramePr>
        <p:xfrm>
          <a:off x="1529110" y="4229199"/>
          <a:ext cx="5491162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3" name="方程式" r:id="rId5" imgW="2768400" imgH="609480" progId="Equation.3">
                  <p:embed/>
                </p:oleObj>
              </mc:Choice>
              <mc:Fallback>
                <p:oleObj name="方程式" r:id="rId5" imgW="2768400" imgH="609480" progId="Equation.3">
                  <p:embed/>
                  <p:pic>
                    <p:nvPicPr>
                      <p:cNvPr id="97587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110" y="4229199"/>
                        <a:ext cx="5491162" cy="1216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220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Radius of Convergence                (1/2)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A power series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zh-TW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TW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TW" i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dirty="0"/>
                  <a:t> has a radius of convergence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sym typeface="Symbol" pitchFamily="18" charset="2"/>
                  </a:rPr>
                  <a:t>, such that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f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(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x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)</a:t>
                </a:r>
                <a:r>
                  <a:rPr lang="en-US" altLang="zh-TW" dirty="0">
                    <a:sym typeface="Symbol" pitchFamily="18" charset="2"/>
                  </a:rPr>
                  <a:t> converges for 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|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x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 –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a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| &lt;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sym typeface="Symbol" pitchFamily="18" charset="2"/>
                  </a:rPr>
                  <a:t> and diverges for 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|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x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 –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a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| &gt;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sym typeface="Symbol" pitchFamily="18" charset="2"/>
                  </a:rPr>
                  <a:t>.</a:t>
                </a:r>
              </a:p>
              <a:p>
                <a:r>
                  <a:rPr lang="en-US" altLang="zh-TW" dirty="0"/>
                  <a:t>If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latin typeface="Times New Roman" pitchFamily="18" charset="0"/>
                  </a:rPr>
                  <a:t> &gt; 0</a:t>
                </a:r>
                <a:r>
                  <a:rPr lang="en-US" altLang="zh-TW" dirty="0"/>
                  <a:t>, </a:t>
                </a:r>
                <a:r>
                  <a:rPr lang="en-US" altLang="zh-TW" i="1" dirty="0">
                    <a:latin typeface="Times New Roman" pitchFamily="18" charset="0"/>
                  </a:rPr>
                  <a:t>f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converges for </a:t>
                </a:r>
                <a:r>
                  <a:rPr lang="en-US" altLang="zh-TW" dirty="0">
                    <a:latin typeface="Times New Roman" pitchFamily="18" charset="0"/>
                  </a:rPr>
                  <a:t>|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 – </a:t>
                </a:r>
                <a:r>
                  <a:rPr lang="en-US" altLang="zh-TW" i="1" dirty="0">
                    <a:latin typeface="Times New Roman" pitchFamily="18" charset="0"/>
                  </a:rPr>
                  <a:t>a</a:t>
                </a:r>
                <a:r>
                  <a:rPr lang="en-US" altLang="zh-TW" dirty="0">
                    <a:latin typeface="Times New Roman" pitchFamily="18" charset="0"/>
                  </a:rPr>
                  <a:t>| &lt;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/>
                  <a:t>, and diverges for </a:t>
                </a:r>
                <a:r>
                  <a:rPr lang="en-US" altLang="zh-TW" dirty="0">
                    <a:latin typeface="Times New Roman" pitchFamily="18" charset="0"/>
                  </a:rPr>
                  <a:t>|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 – </a:t>
                </a:r>
                <a:r>
                  <a:rPr lang="en-US" altLang="zh-TW" i="1" dirty="0">
                    <a:latin typeface="Times New Roman" pitchFamily="18" charset="0"/>
                  </a:rPr>
                  <a:t>a</a:t>
                </a:r>
                <a:r>
                  <a:rPr lang="en-US" altLang="zh-TW" dirty="0">
                    <a:latin typeface="Times New Roman" pitchFamily="18" charset="0"/>
                  </a:rPr>
                  <a:t>| &gt;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/>
                  <a:t>.  If </a:t>
                </a:r>
                <a:r>
                  <a:rPr lang="en-US" altLang="zh-TW" i="1" dirty="0">
                    <a:latin typeface="Times New Roman" pitchFamily="18" charset="0"/>
                  </a:rPr>
                  <a:t>f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converges only at its center </a:t>
                </a:r>
                <a:r>
                  <a:rPr lang="en-US" altLang="zh-TW" i="1" dirty="0">
                    <a:latin typeface="Times New Roman" pitchFamily="18" charset="0"/>
                  </a:rPr>
                  <a:t>a</a:t>
                </a:r>
                <a:r>
                  <a:rPr lang="en-US" altLang="zh-TW" dirty="0"/>
                  <a:t>, then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latin typeface="Times New Roman" pitchFamily="18" charset="0"/>
                  </a:rPr>
                  <a:t> = 0</a:t>
                </a:r>
                <a:r>
                  <a:rPr lang="en-US" altLang="zh-TW" dirty="0"/>
                  <a:t>.  If it converges for all 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/>
                  <a:t>,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latin typeface="Times New Roman" pitchFamily="18" charset="0"/>
                  </a:rPr>
                  <a:t> =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</a:t>
                </a:r>
                <a:r>
                  <a:rPr lang="en-US" altLang="zh-TW" dirty="0"/>
                  <a:t>.</a:t>
                </a:r>
              </a:p>
              <a:p>
                <a:r>
                  <a:rPr lang="en-US" altLang="zh-TW" dirty="0"/>
                  <a:t>The ratio test is inconclusive at an end point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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sym typeface="Symbol" pitchFamily="18" charset="2"/>
                  </a:rPr>
                  <a:t>.</a:t>
                </a:r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33" t="-12678" r="-14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620341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Summary of Indicial Roots (2/2)</a:t>
            </a:r>
            <a:endParaRPr lang="zh-TW" altLang="en-US"/>
          </a:p>
        </p:txBody>
      </p:sp>
      <p:sp>
        <p:nvSpPr>
          <p:cNvPr id="97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Case III: If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there exists two linearly independent solutions of the form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40</a:t>
            </a:fld>
            <a:endParaRPr lang="zh-TW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999279"/>
              </p:ext>
            </p:extLst>
          </p:nvPr>
        </p:nvGraphicFramePr>
        <p:xfrm>
          <a:off x="2429545" y="2284983"/>
          <a:ext cx="4230687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7" name="方程式" r:id="rId3" imgW="2133360" imgH="609480" progId="Equation.3">
                  <p:embed/>
                </p:oleObj>
              </mc:Choice>
              <mc:Fallback>
                <p:oleObj name="方程式" r:id="rId3" imgW="2133360" imgH="609480" progId="Equation.3">
                  <p:embed/>
                  <p:pic>
                    <p:nvPicPr>
                      <p:cNvPr id="9769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9545" y="2284983"/>
                        <a:ext cx="4230687" cy="1216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74189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Bessel’s Equations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Bessel’s equation of order 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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altLang="zh-TW" dirty="0"/>
              <a:t> is defined as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The solutions are called Bessel functions of order 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Bessel’s functions first appear in 1764 when Euler was studying the vibration of drum membrane. Later, the functions appears in many physics problems, from fluid equations to planet motions.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844917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Gamma Function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(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</a:p>
        </p:txBody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gamma function (or generalized factorial function) is defined as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&gt; 0</a:t>
            </a:r>
            <a:r>
              <a:rPr lang="en-US" altLang="zh-TW" dirty="0"/>
              <a:t>, we have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(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x+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1)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(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>
                <a:sym typeface="Symbol" pitchFamily="18" charset="2"/>
              </a:rPr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42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015754"/>
              </p:ext>
            </p:extLst>
          </p:nvPr>
        </p:nvGraphicFramePr>
        <p:xfrm>
          <a:off x="3131840" y="2050108"/>
          <a:ext cx="2271713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1" name="方程式" r:id="rId3" imgW="1143000" imgH="330120" progId="Equation.3">
                  <p:embed/>
                </p:oleObj>
              </mc:Choice>
              <mc:Fallback>
                <p:oleObj name="方程式" r:id="rId3" imgW="1143000" imgH="330120" progId="Equation.3">
                  <p:embed/>
                  <p:pic>
                    <p:nvPicPr>
                      <p:cNvPr id="9789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2050108"/>
                        <a:ext cx="2271713" cy="658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圖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440" y="3573016"/>
            <a:ext cx="3627120" cy="278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513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Solution of Bessel’s Equation       (1/2)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9971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Let the solution be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altLang="zh-TW" dirty="0"/>
                  <a:t>, we have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The indicial equation is </a:t>
                </a:r>
                <a:r>
                  <a:rPr lang="en-US" altLang="zh-TW" i="1" dirty="0">
                    <a:latin typeface="Times New Roman" pitchFamily="18" charset="0"/>
                  </a:rPr>
                  <a:t>r</a:t>
                </a:r>
                <a:r>
                  <a:rPr lang="en-US" altLang="zh-TW" baseline="30000" dirty="0">
                    <a:latin typeface="Times New Roman" pitchFamily="18" charset="0"/>
                  </a:rPr>
                  <a:t>2</a:t>
                </a:r>
                <a:r>
                  <a:rPr lang="en-US" altLang="zh-TW" dirty="0">
                    <a:latin typeface="Times New Roman" pitchFamily="18" charset="0"/>
                  </a:rPr>
                  <a:t> – </a:t>
                </a:r>
                <a:r>
                  <a:rPr lang="en-US" altLang="zh-TW" i="1" dirty="0">
                    <a:latin typeface="Times New Roman" pitchFamily="18" charset="0"/>
                  </a:rPr>
                  <a:t>v</a:t>
                </a:r>
                <a:r>
                  <a:rPr lang="en-US" altLang="zh-TW" baseline="30000" dirty="0">
                    <a:latin typeface="Times New Roman" pitchFamily="18" charset="0"/>
                  </a:rPr>
                  <a:t>2</a:t>
                </a:r>
                <a:r>
                  <a:rPr lang="en-US" altLang="zh-TW" dirty="0">
                    <a:latin typeface="Times New Roman" pitchFamily="18" charset="0"/>
                  </a:rPr>
                  <a:t> = 0</a:t>
                </a:r>
                <a:r>
                  <a:rPr lang="en-US" altLang="zh-TW" dirty="0"/>
                  <a:t>, pick </a:t>
                </a:r>
                <a:r>
                  <a:rPr lang="en-US" altLang="zh-TW" i="1" dirty="0">
                    <a:latin typeface="Times New Roman" pitchFamily="18" charset="0"/>
                  </a:rPr>
                  <a:t>r</a:t>
                </a:r>
                <a:r>
                  <a:rPr lang="en-US" altLang="zh-TW" dirty="0">
                    <a:latin typeface="Times New Roman" pitchFamily="18" charset="0"/>
                  </a:rPr>
                  <a:t> = </a:t>
                </a:r>
                <a:r>
                  <a:rPr lang="en-US" altLang="zh-TW" i="1" dirty="0">
                    <a:latin typeface="Times New Roman" pitchFamily="18" charset="0"/>
                  </a:rPr>
                  <a:t>v</a:t>
                </a:r>
              </a:p>
            </p:txBody>
          </p:sp>
        </mc:Choice>
        <mc:Fallback xmlns="">
          <p:sp>
            <p:nvSpPr>
              <p:cNvPr id="97997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533" t="-1254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43</a:t>
            </a:fld>
            <a:endParaRPr lang="zh-TW" altLang="en-US" dirty="0"/>
          </a:p>
        </p:txBody>
      </p:sp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015695"/>
              </p:ext>
            </p:extLst>
          </p:nvPr>
        </p:nvGraphicFramePr>
        <p:xfrm>
          <a:off x="1331913" y="2060848"/>
          <a:ext cx="6815137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1" name="方程式" r:id="rId4" imgW="3429000" imgH="685800" progId="Equation.3">
                  <p:embed/>
                </p:oleObj>
              </mc:Choice>
              <mc:Fallback>
                <p:oleObj name="方程式" r:id="rId4" imgW="3429000" imgH="685800" progId="Equation.3">
                  <p:embed/>
                  <p:pic>
                    <p:nvPicPr>
                      <p:cNvPr id="9799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060848"/>
                        <a:ext cx="6815137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056095"/>
              </p:ext>
            </p:extLst>
          </p:nvPr>
        </p:nvGraphicFramePr>
        <p:xfrm>
          <a:off x="1331913" y="4053234"/>
          <a:ext cx="6992937" cy="182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2" name="方程式" r:id="rId6" imgW="3517560" imgH="914400" progId="Equation.3">
                  <p:embed/>
                </p:oleObj>
              </mc:Choice>
              <mc:Fallback>
                <p:oleObj name="方程式" r:id="rId6" imgW="3517560" imgH="914400" progId="Equation.3">
                  <p:embed/>
                  <p:pic>
                    <p:nvPicPr>
                      <p:cNvPr id="9799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053234"/>
                        <a:ext cx="6992937" cy="182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42816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Solution of Bessel’s Equation       (2/2)</a:t>
            </a:r>
            <a:endParaRPr lang="zh-TW" altLang="en-US" dirty="0"/>
          </a:p>
        </p:txBody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TW" altLang="en-US"/>
              <a:t>   </a:t>
            </a:r>
            <a:r>
              <a:rPr lang="en-US" altLang="zh-TW"/>
              <a:t>Therefore, we have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44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249749"/>
              </p:ext>
            </p:extLst>
          </p:nvPr>
        </p:nvGraphicFramePr>
        <p:xfrm>
          <a:off x="1372245" y="1988840"/>
          <a:ext cx="4567237" cy="114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8" name="方程式" r:id="rId3" imgW="2539800" imgH="634680" progId="Equation.3">
                  <p:embed/>
                </p:oleObj>
              </mc:Choice>
              <mc:Fallback>
                <p:oleObj name="方程式" r:id="rId3" imgW="2539800" imgH="634680" progId="Equation.3">
                  <p:embed/>
                  <p:pic>
                    <p:nvPicPr>
                      <p:cNvPr id="9809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2245" y="1988840"/>
                        <a:ext cx="4567237" cy="1144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787296"/>
              </p:ext>
            </p:extLst>
          </p:nvPr>
        </p:nvGraphicFramePr>
        <p:xfrm>
          <a:off x="1035695" y="3565227"/>
          <a:ext cx="7424737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9" name="方程式" r:id="rId5" imgW="4127400" imgH="1117440" progId="Equation.3">
                  <p:embed/>
                </p:oleObj>
              </mc:Choice>
              <mc:Fallback>
                <p:oleObj name="方程式" r:id="rId5" imgW="4127400" imgH="1117440" progId="Equation.3">
                  <p:embed/>
                  <p:pic>
                    <p:nvPicPr>
                      <p:cNvPr id="9809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695" y="3565227"/>
                        <a:ext cx="7424737" cy="201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10958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Bessel Functions of the 1</a:t>
            </a:r>
            <a:r>
              <a:rPr lang="en-US" altLang="zh-TW" baseline="30000" dirty="0"/>
              <a:t>st</a:t>
            </a:r>
            <a:r>
              <a:rPr lang="en-US" altLang="zh-TW" dirty="0"/>
              <a:t> Kind   (1/2)</a:t>
            </a:r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solutions of Bessel’s Equation can be written as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Similarly, starting from </a:t>
            </a:r>
            <a:r>
              <a:rPr lang="en-US" altLang="zh-TW" i="1">
                <a:latin typeface="Times New Roman" pitchFamily="18" charset="0"/>
              </a:rPr>
              <a:t>r</a:t>
            </a:r>
            <a:r>
              <a:rPr lang="en-US" altLang="zh-TW">
                <a:latin typeface="Times New Roman" pitchFamily="18" charset="0"/>
              </a:rPr>
              <a:t> = –</a:t>
            </a:r>
            <a:r>
              <a:rPr lang="en-US" altLang="zh-TW" i="1">
                <a:latin typeface="Times New Roman" pitchFamily="18" charset="0"/>
              </a:rPr>
              <a:t>v</a:t>
            </a:r>
            <a:r>
              <a:rPr lang="en-US" altLang="zh-TW"/>
              <a:t>, we have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J</a:t>
            </a:r>
            <a:r>
              <a:rPr lang="en-US" altLang="zh-TW" i="1" baseline="-25000">
                <a:latin typeface="Times New Roman" pitchFamily="18" charset="0"/>
              </a:rPr>
              <a:t>v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J</a:t>
            </a:r>
            <a:r>
              <a:rPr lang="en-US" altLang="zh-TW" baseline="-25000">
                <a:latin typeface="Times New Roman" pitchFamily="18" charset="0"/>
              </a:rPr>
              <a:t>–</a:t>
            </a:r>
            <a:r>
              <a:rPr lang="en-US" altLang="zh-TW" i="1" baseline="-25000">
                <a:latin typeface="Times New Roman" pitchFamily="18" charset="0"/>
              </a:rPr>
              <a:t>v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are called Bessel’s functions of the first kind of order </a:t>
            </a:r>
            <a:r>
              <a:rPr lang="en-US" altLang="zh-TW" i="1">
                <a:latin typeface="Times New Roman" pitchFamily="18" charset="0"/>
              </a:rPr>
              <a:t>v</a:t>
            </a:r>
            <a:r>
              <a:rPr lang="en-US" altLang="zh-TW"/>
              <a:t> and </a:t>
            </a:r>
            <a:r>
              <a:rPr lang="en-US" altLang="zh-TW">
                <a:latin typeface="Times New Roman" pitchFamily="18" charset="0"/>
              </a:rPr>
              <a:t>–</a:t>
            </a:r>
            <a:r>
              <a:rPr lang="en-US" altLang="zh-TW" i="1">
                <a:latin typeface="Times New Roman" pitchFamily="18" charset="0"/>
              </a:rPr>
              <a:t>v</a:t>
            </a:r>
            <a:r>
              <a:rPr lang="en-US" altLang="zh-TW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45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420975"/>
              </p:ext>
            </p:extLst>
          </p:nvPr>
        </p:nvGraphicFramePr>
        <p:xfrm>
          <a:off x="1739900" y="1844824"/>
          <a:ext cx="5067300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2" name="方程式" r:id="rId3" imgW="2806560" imgH="469800" progId="Equation.3">
                  <p:embed/>
                </p:oleObj>
              </mc:Choice>
              <mc:Fallback>
                <p:oleObj name="方程式" r:id="rId3" imgW="2806560" imgH="469800" progId="Equation.3">
                  <p:embed/>
                  <p:pic>
                    <p:nvPicPr>
                      <p:cNvPr id="9820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9900" y="1844824"/>
                        <a:ext cx="5067300" cy="846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620803"/>
              </p:ext>
            </p:extLst>
          </p:nvPr>
        </p:nvGraphicFramePr>
        <p:xfrm>
          <a:off x="1692275" y="3362474"/>
          <a:ext cx="5207000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3" name="方程式" r:id="rId5" imgW="2882880" imgH="469800" progId="Equation.3">
                  <p:embed/>
                </p:oleObj>
              </mc:Choice>
              <mc:Fallback>
                <p:oleObj name="方程式" r:id="rId5" imgW="2882880" imgH="469800" progId="Equation.3">
                  <p:embed/>
                  <p:pic>
                    <p:nvPicPr>
                      <p:cNvPr id="9820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3362474"/>
                        <a:ext cx="5207000" cy="846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58914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Bessel Functions of the 1</a:t>
            </a:r>
            <a:r>
              <a:rPr lang="en-US" altLang="zh-TW" baseline="30000" dirty="0"/>
              <a:t>st</a:t>
            </a:r>
            <a:r>
              <a:rPr lang="en-US" altLang="zh-TW" dirty="0"/>
              <a:t> Kind   (2/2)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Now, we want to find the general solution of the Bessel’s DE.  Notice that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/>
              <a:t>:</a:t>
            </a:r>
            <a:br>
              <a:rPr lang="en-US" altLang="zh-TW" dirty="0"/>
            </a:br>
            <a:endParaRPr lang="en-US" altLang="zh-TW" dirty="0"/>
          </a:p>
          <a:p>
            <a:pPr marL="838200" lvl="1" indent="-381000">
              <a:buFont typeface="Wingdings" pitchFamily="2" charset="2"/>
              <a:buAutoNum type="arabicPeriod"/>
            </a:pPr>
            <a:r>
              <a:rPr lang="en-US" altLang="zh-TW" dirty="0"/>
              <a:t>If </a:t>
            </a:r>
            <a:r>
              <a:rPr lang="en-US" altLang="zh-TW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/>
              <a:t> </a:t>
            </a:r>
            <a:r>
              <a:rPr lang="en-US" altLang="zh-TW" dirty="0">
                <a:cs typeface="Arial" charset="0"/>
              </a:rPr>
              <a:t>≠</a:t>
            </a:r>
            <a:r>
              <a:rPr lang="en-US" altLang="zh-TW" dirty="0"/>
              <a:t> integer, then  </a:t>
            </a:r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baseline="-25000" dirty="0">
                <a:latin typeface="Times New Roman" pitchFamily="18" charset="0"/>
              </a:rPr>
              <a:t>– </a:t>
            </a:r>
            <a:r>
              <a:rPr lang="en-US" altLang="zh-TW" i="1" baseline="-25000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linearly independent.</a:t>
            </a:r>
            <a:br>
              <a:rPr lang="en-US" altLang="zh-TW" dirty="0"/>
            </a:br>
            <a:endParaRPr lang="en-US" altLang="zh-TW" dirty="0"/>
          </a:p>
          <a:p>
            <a:pPr marL="838200" lvl="1" indent="-381000">
              <a:buFont typeface="Wingdings" pitchFamily="2" charset="2"/>
              <a:buAutoNum type="arabicPeriod"/>
            </a:pPr>
            <a:r>
              <a:rPr lang="en-US" altLang="zh-TW" dirty="0"/>
              <a:t>If </a:t>
            </a:r>
            <a:r>
              <a:rPr lang="en-US" altLang="zh-TW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 + 1</a:t>
            </a:r>
            <a:r>
              <a:rPr lang="en-US" altLang="zh-TW" dirty="0">
                <a:cs typeface="Arial" charset="0"/>
              </a:rPr>
              <a:t>,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 is an integer, then </a:t>
            </a:r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i="1" baseline="-25000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+1/2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baseline="-25000" dirty="0">
                <a:latin typeface="Times New Roman" pitchFamily="18" charset="0"/>
              </a:rPr>
              <a:t>–</a:t>
            </a:r>
            <a:r>
              <a:rPr lang="en-US" altLang="zh-TW" i="1" baseline="-25000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–1/2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still linearly independent.</a:t>
            </a:r>
            <a:br>
              <a:rPr lang="en-US" altLang="zh-TW" dirty="0"/>
            </a:br>
            <a:endParaRPr lang="en-US" altLang="zh-TW" dirty="0"/>
          </a:p>
          <a:p>
            <a:pPr marL="838200" lvl="1" indent="-381000">
              <a:buFont typeface="Wingdings" pitchFamily="2" charset="2"/>
              <a:buAutoNum type="arabicPeriod"/>
            </a:pPr>
            <a:r>
              <a:rPr lang="en-US" altLang="zh-TW" dirty="0"/>
              <a:t>If </a:t>
            </a:r>
            <a:r>
              <a:rPr lang="en-US" altLang="zh-TW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 is an integer, then  </a:t>
            </a:r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baseline="-25000" dirty="0">
                <a:latin typeface="Times New Roman" pitchFamily="18" charset="0"/>
              </a:rPr>
              <a:t>– </a:t>
            </a:r>
            <a:r>
              <a:rPr lang="en-US" altLang="zh-TW" i="1" baseline="-25000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linear dependent solutions of Bessel’s DE.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must find another solution!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690190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234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99CC"/>
                </a:solidFill>
              </a14:hiddenFill>
            </a:ext>
          </a:extLst>
        </p:spPr>
        <p:txBody>
          <a:bodyPr/>
          <a:lstStyle/>
          <a:p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/>
              <a:t> &amp; </a:t>
            </a:r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baseline="-25000" dirty="0">
                <a:latin typeface="Times New Roman" pitchFamily="18" charset="0"/>
              </a:rPr>
              <a:t>–</a:t>
            </a:r>
            <a:r>
              <a:rPr lang="en-US" altLang="zh-TW" i="1" baseline="-25000" dirty="0">
                <a:latin typeface="Times New Roman" pitchFamily="18" charset="0"/>
              </a:rPr>
              <a:t>m</a:t>
            </a:r>
            <a:r>
              <a:rPr lang="en-US" altLang="zh-TW" dirty="0"/>
              <a:t> are Linearly Dependent   (1/2)</a:t>
            </a:r>
          </a:p>
        </p:txBody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/>
              <a:t>Proof:</a:t>
            </a:r>
            <a:br>
              <a:rPr lang="en-US" altLang="zh-TW"/>
            </a:br>
            <a:r>
              <a:rPr lang="en-US" altLang="zh-TW"/>
              <a:t>Assume that </a:t>
            </a:r>
            <a:r>
              <a:rPr lang="en-US" altLang="zh-TW" i="1">
                <a:latin typeface="Times New Roman" pitchFamily="18" charset="0"/>
              </a:rPr>
              <a:t>v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/>
              <a:t> is an integer, we want to show that</a:t>
            </a: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J</a:t>
            </a:r>
            <a:r>
              <a:rPr lang="en-US" altLang="zh-TW" baseline="-25000">
                <a:latin typeface="Times New Roman" pitchFamily="18" charset="0"/>
              </a:rPr>
              <a:t>–</a:t>
            </a:r>
            <a:r>
              <a:rPr lang="en-US" altLang="zh-TW" i="1" baseline="-25000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= (–1)</a:t>
            </a:r>
            <a:r>
              <a:rPr lang="en-US" altLang="zh-TW" i="1" baseline="30000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 i="1">
                <a:latin typeface="Times New Roman" pitchFamily="18" charset="0"/>
              </a:rPr>
              <a:t>J</a:t>
            </a:r>
            <a:r>
              <a:rPr lang="en-US" altLang="zh-TW" i="1" baseline="-25000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1) Perform change of index on </a:t>
            </a:r>
            <a:r>
              <a:rPr lang="en-US" altLang="zh-TW" i="1">
                <a:latin typeface="Times New Roman" pitchFamily="18" charset="0"/>
              </a:rPr>
              <a:t>J</a:t>
            </a:r>
            <a:r>
              <a:rPr lang="en-US" altLang="zh-TW" baseline="-25000">
                <a:latin typeface="Times New Roman" pitchFamily="18" charset="0"/>
              </a:rPr>
              <a:t>–</a:t>
            </a:r>
            <a:r>
              <a:rPr lang="en-US" altLang="zh-TW" i="1" baseline="-25000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    Let </a:t>
            </a:r>
            <a:r>
              <a:rPr lang="en-US" altLang="zh-TW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+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 = 2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–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/>
              <a:t> </a:t>
            </a:r>
            <a:r>
              <a:rPr lang="en-US" altLang="zh-TW">
                <a:sym typeface="Symbol" pitchFamily="18" charset="2"/>
              </a:rPr>
              <a:t> 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–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+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/>
              <a:t>, we have</a:t>
            </a:r>
          </a:p>
        </p:txBody>
      </p:sp>
      <p:sp>
        <p:nvSpPr>
          <p:cNvPr id="9912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991239" name="Rectangle 7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47</a:t>
            </a:fld>
            <a:endParaRPr lang="zh-TW" altLang="en-US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112447"/>
              </p:ext>
            </p:extLst>
          </p:nvPr>
        </p:nvGraphicFramePr>
        <p:xfrm>
          <a:off x="2593975" y="3284984"/>
          <a:ext cx="442595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6" name="方程式" r:id="rId3" imgW="2197100" imgH="469900" progId="Equation.3">
                  <p:embed/>
                </p:oleObj>
              </mc:Choice>
              <mc:Fallback>
                <p:oleObj name="方程式" r:id="rId3" imgW="2197100" imgH="469900" progId="Equation.3">
                  <p:embed/>
                  <p:pic>
                    <p:nvPicPr>
                      <p:cNvPr id="99123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3975" y="3284984"/>
                        <a:ext cx="4425950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264678"/>
              </p:ext>
            </p:extLst>
          </p:nvPr>
        </p:nvGraphicFramePr>
        <p:xfrm>
          <a:off x="2411413" y="4872484"/>
          <a:ext cx="482917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7" name="方程式" r:id="rId5" imgW="2387600" imgH="469900" progId="Equation.3">
                  <p:embed/>
                </p:oleObj>
              </mc:Choice>
              <mc:Fallback>
                <p:oleObj name="方程式" r:id="rId5" imgW="2387600" imgH="469900" progId="Equation.3">
                  <p:embed/>
                  <p:pic>
                    <p:nvPicPr>
                      <p:cNvPr id="9912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4872484"/>
                        <a:ext cx="4829175" cy="942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24483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/>
              <a:t> &amp; </a:t>
            </a:r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baseline="-25000" dirty="0">
                <a:latin typeface="Times New Roman" pitchFamily="18" charset="0"/>
              </a:rPr>
              <a:t>–</a:t>
            </a:r>
            <a:r>
              <a:rPr lang="en-US" altLang="zh-TW" i="1" baseline="-25000" dirty="0">
                <a:latin typeface="Times New Roman" pitchFamily="18" charset="0"/>
              </a:rPr>
              <a:t>m</a:t>
            </a:r>
            <a:r>
              <a:rPr lang="en-US" altLang="zh-TW" dirty="0"/>
              <a:t> are Linearly Dependent   (2/2)</a:t>
            </a:r>
            <a:endParaRPr lang="zh-TW" altLang="en-US" dirty="0"/>
          </a:p>
        </p:txBody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/>
              <a:t>    2) Since  </a:t>
            </a:r>
            <a:r>
              <a:rPr lang="en-US" altLang="zh-TW">
                <a:latin typeface="Times New Roman" pitchFamily="18" charset="0"/>
              </a:rPr>
              <a:t>|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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| =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/>
              <a:t>, for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0, –1, –2, …</a:t>
            </a:r>
            <a:r>
              <a:rPr lang="en-US" altLang="zh-TW"/>
              <a:t>, we have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3) Finally, note that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+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)!</a:t>
            </a:r>
            <a:r>
              <a:rPr lang="en-US" altLang="zh-TW">
                <a:latin typeface="Symbol" pitchFamily="18" charset="2"/>
              </a:rPr>
              <a:t>G</a:t>
            </a:r>
            <a:r>
              <a:rPr lang="en-US" altLang="zh-TW">
                <a:latin typeface="Times New Roman" pitchFamily="18" charset="0"/>
              </a:rPr>
              <a:t>(1+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) = [(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)(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+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–1) … (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+2)(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+1)] 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! </a:t>
            </a:r>
            <a:r>
              <a:rPr lang="en-US" altLang="zh-TW">
                <a:latin typeface="Symbol" pitchFamily="18" charset="2"/>
              </a:rPr>
              <a:t>G</a:t>
            </a:r>
            <a:r>
              <a:rPr lang="en-US" altLang="zh-TW">
                <a:latin typeface="Times New Roman" pitchFamily="18" charset="0"/>
              </a:rPr>
              <a:t>(1+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)</a:t>
            </a:r>
            <a:br>
              <a:rPr lang="en-US" altLang="zh-TW">
                <a:latin typeface="Times New Roman" pitchFamily="18" charset="0"/>
              </a:rPr>
            </a:br>
            <a:r>
              <a:rPr lang="en-US" altLang="zh-TW">
                <a:latin typeface="Times New Roman" pitchFamily="18" charset="0"/>
              </a:rPr>
              <a:t>                       = 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! [(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+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)(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+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–1) … (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+2)] </a:t>
            </a:r>
            <a:r>
              <a:rPr lang="en-US" altLang="zh-TW">
                <a:latin typeface="Symbol" pitchFamily="18" charset="2"/>
              </a:rPr>
              <a:t>G</a:t>
            </a:r>
            <a:r>
              <a:rPr lang="en-US" altLang="zh-TW">
                <a:latin typeface="Times New Roman" pitchFamily="18" charset="0"/>
              </a:rPr>
              <a:t>(2+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)</a:t>
            </a:r>
            <a:br>
              <a:rPr lang="en-US" altLang="zh-TW">
                <a:latin typeface="Times New Roman" pitchFamily="18" charset="0"/>
              </a:rPr>
            </a:br>
            <a:r>
              <a:rPr lang="en-US" altLang="zh-TW">
                <a:latin typeface="Times New Roman" pitchFamily="18" charset="0"/>
              </a:rPr>
              <a:t>                       = 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! </a:t>
            </a:r>
            <a:r>
              <a:rPr lang="en-US" altLang="zh-TW">
                <a:latin typeface="Symbol" pitchFamily="18" charset="2"/>
              </a:rPr>
              <a:t>G</a:t>
            </a:r>
            <a:r>
              <a:rPr lang="en-US" altLang="zh-TW">
                <a:latin typeface="Times New Roman" pitchFamily="18" charset="0"/>
              </a:rPr>
              <a:t>(1 +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sz="2000"/>
              <a:t>.</a:t>
            </a:r>
            <a:br>
              <a:rPr lang="en-US" altLang="zh-TW"/>
            </a:br>
            <a:r>
              <a:rPr lang="en-US" altLang="zh-TW"/>
              <a:t>    Therefore,</a:t>
            </a:r>
          </a:p>
        </p:txBody>
      </p:sp>
      <p:sp>
        <p:nvSpPr>
          <p:cNvPr id="99226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992263" name="Rectangle 7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992264" name="Text Box 8"/>
          <p:cNvSpPr txBox="1">
            <a:spLocks noChangeArrowheads="1"/>
          </p:cNvSpPr>
          <p:nvPr/>
        </p:nvSpPr>
        <p:spPr bwMode="auto">
          <a:xfrm>
            <a:off x="8364538" y="59420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/>
              <a:t>#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48</a:t>
            </a:fld>
            <a:endParaRPr lang="zh-TW" altLang="en-US" dirty="0"/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08147"/>
              </p:ext>
            </p:extLst>
          </p:nvPr>
        </p:nvGraphicFramePr>
        <p:xfrm>
          <a:off x="2397125" y="1935108"/>
          <a:ext cx="4183380" cy="845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0" name="方程式" r:id="rId3" imgW="2324100" imgH="469900" progId="Equation.3">
                  <p:embed/>
                </p:oleObj>
              </mc:Choice>
              <mc:Fallback>
                <p:oleObj name="方程式" r:id="rId3" imgW="2324100" imgH="469900" progId="Equation.3">
                  <p:embed/>
                  <p:pic>
                    <p:nvPicPr>
                      <p:cNvPr id="99226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7125" y="1935108"/>
                        <a:ext cx="4183380" cy="8458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506990"/>
              </p:ext>
            </p:extLst>
          </p:nvPr>
        </p:nvGraphicFramePr>
        <p:xfrm>
          <a:off x="1835696" y="4869160"/>
          <a:ext cx="6057504" cy="845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1" name="方程式" r:id="rId5" imgW="3365280" imgH="469800" progId="Equation.3">
                  <p:embed/>
                </p:oleObj>
              </mc:Choice>
              <mc:Fallback>
                <p:oleObj name="方程式" r:id="rId5" imgW="3365280" imgH="469800" progId="Equation.3">
                  <p:embed/>
                  <p:pic>
                    <p:nvPicPr>
                      <p:cNvPr id="99226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4869160"/>
                        <a:ext cx="6057504" cy="845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22499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Bessel Functions of the 2</a:t>
            </a:r>
            <a:r>
              <a:rPr lang="en-US" altLang="zh-TW" baseline="30000" dirty="0"/>
              <a:t>nd</a:t>
            </a:r>
            <a:r>
              <a:rPr lang="en-US" altLang="zh-TW" dirty="0"/>
              <a:t> Kind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/>
              <a:t> is any non-integer number, we can apply linear combinations of </a:t>
            </a:r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i="1" baseline="-25000" dirty="0">
                <a:latin typeface="Times New Roman" pitchFamily="18" charset="0"/>
              </a:rPr>
              <a:t>–v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dirty="0"/>
              <a:t>to obtain another solution: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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/>
              <a:t>integer,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 err="1">
                <a:latin typeface="Times New Roman" pitchFamily="18" charset="0"/>
              </a:rPr>
              <a:t>lim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baseline="-25000" dirty="0" err="1">
                <a:latin typeface="Times New Roman" pitchFamily="18" charset="0"/>
                <a:sym typeface="Symbol" pitchFamily="18" charset="2"/>
              </a:rPr>
              <a:t>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still converges.</a:t>
            </a:r>
          </a:p>
          <a:p>
            <a:r>
              <a:rPr lang="en-US" altLang="zh-TW" dirty="0"/>
              <a:t>For any non-integer value of 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/>
              <a:t>, the general solution of Bessel’s DE can also be written as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i="1" baseline="-25000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)＋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baseline="-25000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called the Bessel function of the 2</a:t>
            </a:r>
            <a:r>
              <a:rPr lang="en-US" altLang="zh-TW" baseline="30000" dirty="0"/>
              <a:t>nd</a:t>
            </a:r>
            <a:r>
              <a:rPr lang="en-US" altLang="zh-TW" dirty="0"/>
              <a:t> kind.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49</a:t>
            </a:fld>
            <a:endParaRPr lang="zh-TW" altLang="en-US" dirty="0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660607"/>
              </p:ext>
            </p:extLst>
          </p:nvPr>
        </p:nvGraphicFramePr>
        <p:xfrm>
          <a:off x="2232025" y="2349500"/>
          <a:ext cx="464502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6" name="方程式" r:id="rId3" imgW="2324100" imgH="393700" progId="Equation.3">
                  <p:embed/>
                </p:oleObj>
              </mc:Choice>
              <mc:Fallback>
                <p:oleObj name="方程式" r:id="rId3" imgW="2324100" imgH="393700" progId="Equation.3">
                  <p:embed/>
                  <p:pic>
                    <p:nvPicPr>
                      <p:cNvPr id="5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2025" y="2349500"/>
                        <a:ext cx="4645025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9858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Radius of Convergence                (2/2)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2691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Given the power series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zh-TW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TW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TW" i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dirty="0"/>
                  <a:t>,  if the limit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sz="800" dirty="0"/>
                </a:br>
                <a:r>
                  <a:rPr lang="en-US" altLang="zh-TW" dirty="0"/>
                  <a:t>exists, then</a:t>
                </a:r>
              </a:p>
              <a:p>
                <a:pPr lvl="1"/>
                <a:r>
                  <a:rPr lang="en-US" altLang="zh-TW" dirty="0"/>
                  <a:t>If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latin typeface="Times New Roman" pitchFamily="18" charset="0"/>
                  </a:rPr>
                  <a:t> = 0</a:t>
                </a:r>
                <a:r>
                  <a:rPr lang="en-US" altLang="zh-TW" dirty="0"/>
                  <a:t>, then </a:t>
                </a:r>
                <a:r>
                  <a:rPr lang="en-US" altLang="zh-TW" i="1" dirty="0">
                    <a:latin typeface="Times New Roman" pitchFamily="18" charset="0"/>
                  </a:rPr>
                  <a:t>g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diverges for all 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</a:t>
                </a:r>
                <a:r>
                  <a:rPr lang="en-US" altLang="zh-TW" dirty="0">
                    <a:latin typeface="Times New Roman" pitchFamily="18" charset="0"/>
                  </a:rPr>
                  <a:t> 0</a:t>
                </a:r>
                <a:r>
                  <a:rPr lang="en-US" altLang="zh-TW" dirty="0"/>
                  <a:t>.</a:t>
                </a:r>
              </a:p>
              <a:p>
                <a:pPr lvl="1"/>
                <a:r>
                  <a:rPr lang="en-US" altLang="zh-TW" dirty="0"/>
                  <a:t>If </a:t>
                </a:r>
                <a:r>
                  <a:rPr lang="en-US" altLang="zh-TW" dirty="0">
                    <a:latin typeface="Times New Roman" pitchFamily="18" charset="0"/>
                  </a:rPr>
                  <a:t>0 &lt;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 </a:t>
                </a:r>
                <a:r>
                  <a:rPr lang="en-US" altLang="zh-TW" dirty="0">
                    <a:latin typeface="Times New Roman" pitchFamily="18" charset="0"/>
                  </a:rPr>
                  <a:t>&lt;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</a:t>
                </a:r>
                <a:r>
                  <a:rPr lang="en-US" altLang="zh-TW" dirty="0"/>
                  <a:t>, </a:t>
                </a:r>
                <a:r>
                  <a:rPr lang="en-US" altLang="zh-TW" i="1" dirty="0">
                    <a:latin typeface="Times New Roman" pitchFamily="18" charset="0"/>
                  </a:rPr>
                  <a:t>g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converges if </a:t>
                </a:r>
                <a:r>
                  <a:rPr lang="en-US" altLang="zh-TW" dirty="0">
                    <a:latin typeface="Times New Roman" pitchFamily="18" charset="0"/>
                  </a:rPr>
                  <a:t>|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| &lt;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/>
                  <a:t>, and diverges if </a:t>
                </a:r>
                <a:r>
                  <a:rPr lang="en-US" altLang="zh-TW" dirty="0">
                    <a:latin typeface="Times New Roman" pitchFamily="18" charset="0"/>
                  </a:rPr>
                  <a:t>|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| &gt;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/>
                  <a:t>.</a:t>
                </a:r>
              </a:p>
              <a:p>
                <a:pPr lvl="1"/>
                <a:r>
                  <a:rPr lang="en-US" altLang="zh-TW" dirty="0"/>
                  <a:t>If </a:t>
                </a:r>
                <a:r>
                  <a:rPr lang="en-US" altLang="zh-TW" i="1" dirty="0">
                    <a:latin typeface="Times New Roman" pitchFamily="18" charset="0"/>
                    <a:sym typeface="Symbol" pitchFamily="18" charset="2"/>
                  </a:rPr>
                  <a:t></a:t>
                </a:r>
                <a:r>
                  <a:rPr lang="en-US" altLang="zh-TW" dirty="0">
                    <a:latin typeface="Times New Roman" pitchFamily="18" charset="0"/>
                  </a:rPr>
                  <a:t> =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</a:t>
                </a:r>
                <a:r>
                  <a:rPr lang="en-US" altLang="zh-TW" dirty="0"/>
                  <a:t>, then </a:t>
                </a:r>
                <a:r>
                  <a:rPr lang="en-US" altLang="zh-TW" i="1" dirty="0">
                    <a:latin typeface="Times New Roman" pitchFamily="18" charset="0"/>
                  </a:rPr>
                  <a:t>g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converges for all 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/>
                  <a:t>.</a:t>
                </a:r>
              </a:p>
            </p:txBody>
          </p:sp>
        </mc:Choice>
        <mc:Fallback xmlns="">
          <p:sp>
            <p:nvSpPr>
              <p:cNvPr id="88269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533" t="-1267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82695" name="Object 7"/>
          <p:cNvGraphicFramePr>
            <a:graphicFrameLocks noChangeAspect="1"/>
          </p:cNvGraphicFramePr>
          <p:nvPr>
            <p:extLst/>
          </p:nvPr>
        </p:nvGraphicFramePr>
        <p:xfrm>
          <a:off x="3419872" y="2080744"/>
          <a:ext cx="1399860" cy="84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" name="方程式" r:id="rId4" imgW="799920" imgH="482400" progId="Equation.3">
                  <p:embed/>
                </p:oleObj>
              </mc:Choice>
              <mc:Fallback>
                <p:oleObj name="方程式" r:id="rId4" imgW="799920" imgH="482400" progId="Equation.3">
                  <p:embed/>
                  <p:pic>
                    <p:nvPicPr>
                      <p:cNvPr id="8826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2080744"/>
                        <a:ext cx="1399860" cy="84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552803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The Aging Spring</a:t>
            </a:r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DE for the free undamped motion of a mass on an aging spring is given by: </a:t>
            </a:r>
            <a:r>
              <a:rPr lang="en-US" altLang="zh-TW" i="1">
                <a:latin typeface="Times New Roman" pitchFamily="18" charset="0"/>
              </a:rPr>
              <a:t>mx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ke</a:t>
            </a:r>
            <a:r>
              <a:rPr lang="en-US" altLang="zh-TW" i="1" baseline="30000">
                <a:latin typeface="Times New Roman" pitchFamily="18" charset="0"/>
              </a:rPr>
              <a:t>–</a:t>
            </a:r>
            <a:r>
              <a:rPr lang="en-US" altLang="zh-TW" i="1" baseline="30000">
                <a:latin typeface="Times New Roman" pitchFamily="18" charset="0"/>
                <a:sym typeface="Symbol" pitchFamily="18" charset="2"/>
              </a:rPr>
              <a:t>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.  The change of variable,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turns the DE into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Therefore, it’s the Bessel DE with </a:t>
            </a:r>
            <a:r>
              <a:rPr lang="en-US" altLang="zh-TW" i="1">
                <a:latin typeface="Times New Roman" pitchFamily="18" charset="0"/>
              </a:rPr>
              <a:t>v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.  The general solution is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50</a:t>
            </a:fld>
            <a:endParaRPr lang="zh-TW" altLang="en-US" dirty="0"/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014667"/>
              </p:ext>
            </p:extLst>
          </p:nvPr>
        </p:nvGraphicFramePr>
        <p:xfrm>
          <a:off x="3635896" y="2348880"/>
          <a:ext cx="1943100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57" name="方程式" r:id="rId3" imgW="1079280" imgH="444240" progId="Equation.3">
                  <p:embed/>
                </p:oleObj>
              </mc:Choice>
              <mc:Fallback>
                <p:oleObj name="方程式" r:id="rId3" imgW="1079280" imgH="444240" progId="Equation.3">
                  <p:embed/>
                  <p:pic>
                    <p:nvPicPr>
                      <p:cNvPr id="9881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2348880"/>
                        <a:ext cx="1943100" cy="798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183017"/>
              </p:ext>
            </p:extLst>
          </p:nvPr>
        </p:nvGraphicFramePr>
        <p:xfrm>
          <a:off x="3347864" y="3573016"/>
          <a:ext cx="261620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58" name="方程式" r:id="rId5" imgW="1447560" imgH="419040" progId="Equation.3">
                  <p:embed/>
                </p:oleObj>
              </mc:Choice>
              <mc:Fallback>
                <p:oleObj name="方程式" r:id="rId5" imgW="1447560" imgH="419040" progId="Equation.3">
                  <p:embed/>
                  <p:pic>
                    <p:nvPicPr>
                      <p:cNvPr id="98816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3573016"/>
                        <a:ext cx="2616200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760213"/>
              </p:ext>
            </p:extLst>
          </p:nvPr>
        </p:nvGraphicFramePr>
        <p:xfrm>
          <a:off x="2298700" y="5106888"/>
          <a:ext cx="50101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59" name="方程式" r:id="rId7" imgW="2781000" imgH="507960" progId="Equation.3">
                  <p:embed/>
                </p:oleObj>
              </mc:Choice>
              <mc:Fallback>
                <p:oleObj name="方程式" r:id="rId7" imgW="2781000" imgH="507960" progId="Equation.3">
                  <p:embed/>
                  <p:pic>
                    <p:nvPicPr>
                      <p:cNvPr id="98816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8700" y="5106888"/>
                        <a:ext cx="501015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878690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Properties of Bessel Functions</a:t>
            </a:r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 = 0, 1, 2,</a:t>
            </a:r>
            <a:r>
              <a:rPr lang="en-US" altLang="zh-TW" dirty="0"/>
              <a:t> …, we have: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baseline="-25000" dirty="0">
                <a:latin typeface="Times New Roman" pitchFamily="18" charset="0"/>
              </a:rPr>
              <a:t>–</a:t>
            </a:r>
            <a:r>
              <a:rPr lang="en-US" altLang="zh-TW" i="1" baseline="-25000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(–1)</a:t>
            </a:r>
            <a:r>
              <a:rPr lang="en-US" altLang="zh-TW" i="1" baseline="30000" dirty="0" err="1">
                <a:latin typeface="Times New Roman" pitchFamily="18" charset="0"/>
              </a:rPr>
              <a:t>m</a:t>
            </a:r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endParaRPr lang="en-US" altLang="zh-TW" dirty="0"/>
          </a:p>
          <a:p>
            <a:pPr lvl="1"/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(–1)</a:t>
            </a:r>
            <a:r>
              <a:rPr lang="en-US" altLang="zh-TW" i="1" baseline="30000" dirty="0" err="1">
                <a:latin typeface="Times New Roman" pitchFamily="18" charset="0"/>
              </a:rPr>
              <a:t>m</a:t>
            </a:r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</a:p>
          <a:p>
            <a:pPr lvl="1"/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(0) = 0 if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 &gt; 0; </a:t>
            </a:r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(0) = 1, if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 = 0</a:t>
            </a:r>
          </a:p>
          <a:p>
            <a:pPr lvl="1"/>
            <a:r>
              <a:rPr lang="en-US" altLang="zh-TW" dirty="0">
                <a:latin typeface="Times New Roman" pitchFamily="18" charset="0"/>
              </a:rPr>
              <a:t>lim</a:t>
            </a:r>
            <a:r>
              <a:rPr lang="en-US" altLang="zh-TW" i="1" baseline="-25000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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sz="1200" dirty="0">
                <a:latin typeface="Times New Roman" pitchFamily="18" charset="0"/>
              </a:rPr>
              <a:t>+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–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∞</a:t>
            </a: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51</a:t>
            </a:fld>
            <a:endParaRPr lang="zh-TW" altLang="en-US" dirty="0"/>
          </a:p>
        </p:txBody>
      </p:sp>
      <p:grpSp>
        <p:nvGrpSpPr>
          <p:cNvPr id="215" name="群組 214"/>
          <p:cNvGrpSpPr/>
          <p:nvPr/>
        </p:nvGrpSpPr>
        <p:grpSpPr>
          <a:xfrm>
            <a:off x="1115616" y="3929339"/>
            <a:ext cx="3024336" cy="1875925"/>
            <a:chOff x="2123728" y="3645024"/>
            <a:chExt cx="3024336" cy="1875925"/>
          </a:xfrm>
        </p:grpSpPr>
        <p:sp>
          <p:nvSpPr>
            <p:cNvPr id="216" name="Rectangle 4"/>
            <p:cNvSpPr>
              <a:spLocks noChangeArrowheads="1"/>
            </p:cNvSpPr>
            <p:nvPr/>
          </p:nvSpPr>
          <p:spPr bwMode="auto">
            <a:xfrm>
              <a:off x="2567564" y="3699339"/>
              <a:ext cx="2135668" cy="1392638"/>
            </a:xfrm>
            <a:prstGeom prst="rect">
              <a:avLst/>
            </a:prstGeom>
            <a:solidFill>
              <a:srgbClr val="E5E5E5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</a:endParaRPr>
            </a:p>
          </p:txBody>
        </p:sp>
        <p:sp>
          <p:nvSpPr>
            <p:cNvPr id="217" name="Freeform 5"/>
            <p:cNvSpPr>
              <a:spLocks/>
            </p:cNvSpPr>
            <p:nvPr/>
          </p:nvSpPr>
          <p:spPr bwMode="auto">
            <a:xfrm>
              <a:off x="2567564" y="3734101"/>
              <a:ext cx="2081352" cy="1304647"/>
            </a:xfrm>
            <a:custGeom>
              <a:avLst/>
              <a:gdLst>
                <a:gd name="T0" fmla="*/ 0 w 1916"/>
                <a:gd name="T1" fmla="*/ 0 h 1201"/>
                <a:gd name="T2" fmla="*/ 32 w 1916"/>
                <a:gd name="T3" fmla="*/ 0 h 1201"/>
                <a:gd name="T4" fmla="*/ 56 w 1916"/>
                <a:gd name="T5" fmla="*/ 7 h 1201"/>
                <a:gd name="T6" fmla="*/ 89 w 1916"/>
                <a:gd name="T7" fmla="*/ 19 h 1201"/>
                <a:gd name="T8" fmla="*/ 130 w 1916"/>
                <a:gd name="T9" fmla="*/ 49 h 1201"/>
                <a:gd name="T10" fmla="*/ 179 w 1916"/>
                <a:gd name="T11" fmla="*/ 97 h 1201"/>
                <a:gd name="T12" fmla="*/ 227 w 1916"/>
                <a:gd name="T13" fmla="*/ 162 h 1201"/>
                <a:gd name="T14" fmla="*/ 276 w 1916"/>
                <a:gd name="T15" fmla="*/ 243 h 1201"/>
                <a:gd name="T16" fmla="*/ 332 w 1916"/>
                <a:gd name="T17" fmla="*/ 361 h 1201"/>
                <a:gd name="T18" fmla="*/ 406 w 1916"/>
                <a:gd name="T19" fmla="*/ 536 h 1201"/>
                <a:gd name="T20" fmla="*/ 471 w 1916"/>
                <a:gd name="T21" fmla="*/ 665 h 1201"/>
                <a:gd name="T22" fmla="*/ 552 w 1916"/>
                <a:gd name="T23" fmla="*/ 811 h 1201"/>
                <a:gd name="T24" fmla="*/ 633 w 1916"/>
                <a:gd name="T25" fmla="*/ 958 h 1201"/>
                <a:gd name="T26" fmla="*/ 731 w 1916"/>
                <a:gd name="T27" fmla="*/ 1087 h 1201"/>
                <a:gd name="T28" fmla="*/ 812 w 1916"/>
                <a:gd name="T29" fmla="*/ 1169 h 1201"/>
                <a:gd name="T30" fmla="*/ 857 w 1916"/>
                <a:gd name="T31" fmla="*/ 1189 h 1201"/>
                <a:gd name="T32" fmla="*/ 909 w 1916"/>
                <a:gd name="T33" fmla="*/ 1201 h 1201"/>
                <a:gd name="T34" fmla="*/ 962 w 1916"/>
                <a:gd name="T35" fmla="*/ 1201 h 1201"/>
                <a:gd name="T36" fmla="*/ 1007 w 1916"/>
                <a:gd name="T37" fmla="*/ 1185 h 1201"/>
                <a:gd name="T38" fmla="*/ 1088 w 1916"/>
                <a:gd name="T39" fmla="*/ 1120 h 1201"/>
                <a:gd name="T40" fmla="*/ 1169 w 1916"/>
                <a:gd name="T41" fmla="*/ 1039 h 1201"/>
                <a:gd name="T42" fmla="*/ 1250 w 1916"/>
                <a:gd name="T43" fmla="*/ 941 h 1201"/>
                <a:gd name="T44" fmla="*/ 1331 w 1916"/>
                <a:gd name="T45" fmla="*/ 844 h 1201"/>
                <a:gd name="T46" fmla="*/ 1445 w 1916"/>
                <a:gd name="T47" fmla="*/ 730 h 1201"/>
                <a:gd name="T48" fmla="*/ 1559 w 1916"/>
                <a:gd name="T49" fmla="*/ 649 h 1201"/>
                <a:gd name="T50" fmla="*/ 1628 w 1916"/>
                <a:gd name="T51" fmla="*/ 613 h 1201"/>
                <a:gd name="T52" fmla="*/ 1670 w 1916"/>
                <a:gd name="T53" fmla="*/ 604 h 1201"/>
                <a:gd name="T54" fmla="*/ 1715 w 1916"/>
                <a:gd name="T55" fmla="*/ 604 h 1201"/>
                <a:gd name="T56" fmla="*/ 1754 w 1916"/>
                <a:gd name="T57" fmla="*/ 616 h 1201"/>
                <a:gd name="T58" fmla="*/ 1786 w 1916"/>
                <a:gd name="T59" fmla="*/ 633 h 1201"/>
                <a:gd name="T60" fmla="*/ 1835 w 1916"/>
                <a:gd name="T61" fmla="*/ 665 h 1201"/>
                <a:gd name="T62" fmla="*/ 1916 w 1916"/>
                <a:gd name="T63" fmla="*/ 714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16" h="1201">
                  <a:moveTo>
                    <a:pt x="0" y="0"/>
                  </a:moveTo>
                  <a:lnTo>
                    <a:pt x="32" y="0"/>
                  </a:lnTo>
                  <a:lnTo>
                    <a:pt x="56" y="7"/>
                  </a:lnTo>
                  <a:lnTo>
                    <a:pt x="89" y="19"/>
                  </a:lnTo>
                  <a:lnTo>
                    <a:pt x="130" y="49"/>
                  </a:lnTo>
                  <a:lnTo>
                    <a:pt x="179" y="97"/>
                  </a:lnTo>
                  <a:lnTo>
                    <a:pt x="227" y="162"/>
                  </a:lnTo>
                  <a:lnTo>
                    <a:pt x="276" y="243"/>
                  </a:lnTo>
                  <a:lnTo>
                    <a:pt x="332" y="361"/>
                  </a:lnTo>
                  <a:lnTo>
                    <a:pt x="406" y="536"/>
                  </a:lnTo>
                  <a:lnTo>
                    <a:pt x="471" y="665"/>
                  </a:lnTo>
                  <a:lnTo>
                    <a:pt x="552" y="811"/>
                  </a:lnTo>
                  <a:lnTo>
                    <a:pt x="633" y="958"/>
                  </a:lnTo>
                  <a:lnTo>
                    <a:pt x="731" y="1087"/>
                  </a:lnTo>
                  <a:lnTo>
                    <a:pt x="812" y="1169"/>
                  </a:lnTo>
                  <a:lnTo>
                    <a:pt x="857" y="1189"/>
                  </a:lnTo>
                  <a:lnTo>
                    <a:pt x="909" y="1201"/>
                  </a:lnTo>
                  <a:lnTo>
                    <a:pt x="962" y="1201"/>
                  </a:lnTo>
                  <a:lnTo>
                    <a:pt x="1007" y="1185"/>
                  </a:lnTo>
                  <a:lnTo>
                    <a:pt x="1088" y="1120"/>
                  </a:lnTo>
                  <a:lnTo>
                    <a:pt x="1169" y="1039"/>
                  </a:lnTo>
                  <a:lnTo>
                    <a:pt x="1250" y="941"/>
                  </a:lnTo>
                  <a:lnTo>
                    <a:pt x="1331" y="844"/>
                  </a:lnTo>
                  <a:lnTo>
                    <a:pt x="1445" y="730"/>
                  </a:lnTo>
                  <a:lnTo>
                    <a:pt x="1559" y="649"/>
                  </a:lnTo>
                  <a:lnTo>
                    <a:pt x="1628" y="613"/>
                  </a:lnTo>
                  <a:lnTo>
                    <a:pt x="1670" y="604"/>
                  </a:lnTo>
                  <a:lnTo>
                    <a:pt x="1715" y="604"/>
                  </a:lnTo>
                  <a:cubicBezTo>
                    <a:pt x="1729" y="606"/>
                    <a:pt x="1742" y="611"/>
                    <a:pt x="1754" y="616"/>
                  </a:cubicBezTo>
                  <a:cubicBezTo>
                    <a:pt x="1766" y="621"/>
                    <a:pt x="1773" y="625"/>
                    <a:pt x="1786" y="633"/>
                  </a:cubicBezTo>
                  <a:lnTo>
                    <a:pt x="1835" y="665"/>
                  </a:lnTo>
                  <a:lnTo>
                    <a:pt x="1916" y="714"/>
                  </a:lnTo>
                </a:path>
              </a:pathLst>
            </a:custGeom>
            <a:noFill/>
            <a:ln w="19050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8" name="Freeform 6"/>
            <p:cNvSpPr>
              <a:spLocks/>
            </p:cNvSpPr>
            <p:nvPr/>
          </p:nvSpPr>
          <p:spPr bwMode="auto">
            <a:xfrm>
              <a:off x="2567564" y="4209900"/>
              <a:ext cx="2081352" cy="759324"/>
            </a:xfrm>
            <a:custGeom>
              <a:avLst/>
              <a:gdLst>
                <a:gd name="T0" fmla="*/ 0 w 1916"/>
                <a:gd name="T1" fmla="*/ 423 h 699"/>
                <a:gd name="T2" fmla="*/ 16 w 1916"/>
                <a:gd name="T3" fmla="*/ 406 h 699"/>
                <a:gd name="T4" fmla="*/ 65 w 1916"/>
                <a:gd name="T5" fmla="*/ 406 h 699"/>
                <a:gd name="T6" fmla="*/ 130 w 1916"/>
                <a:gd name="T7" fmla="*/ 374 h 699"/>
                <a:gd name="T8" fmla="*/ 195 w 1916"/>
                <a:gd name="T9" fmla="*/ 341 h 699"/>
                <a:gd name="T10" fmla="*/ 276 w 1916"/>
                <a:gd name="T11" fmla="*/ 293 h 699"/>
                <a:gd name="T12" fmla="*/ 357 w 1916"/>
                <a:gd name="T13" fmla="*/ 228 h 699"/>
                <a:gd name="T14" fmla="*/ 438 w 1916"/>
                <a:gd name="T15" fmla="*/ 163 h 699"/>
                <a:gd name="T16" fmla="*/ 487 w 1916"/>
                <a:gd name="T17" fmla="*/ 114 h 699"/>
                <a:gd name="T18" fmla="*/ 536 w 1916"/>
                <a:gd name="T19" fmla="*/ 81 h 699"/>
                <a:gd name="T20" fmla="*/ 585 w 1916"/>
                <a:gd name="T21" fmla="*/ 49 h 699"/>
                <a:gd name="T22" fmla="*/ 666 w 1916"/>
                <a:gd name="T23" fmla="*/ 16 h 699"/>
                <a:gd name="T24" fmla="*/ 731 w 1916"/>
                <a:gd name="T25" fmla="*/ 0 h 699"/>
                <a:gd name="T26" fmla="*/ 779 w 1916"/>
                <a:gd name="T27" fmla="*/ 0 h 699"/>
                <a:gd name="T28" fmla="*/ 839 w 1916"/>
                <a:gd name="T29" fmla="*/ 19 h 699"/>
                <a:gd name="T30" fmla="*/ 878 w 1916"/>
                <a:gd name="T31" fmla="*/ 40 h 699"/>
                <a:gd name="T32" fmla="*/ 958 w 1916"/>
                <a:gd name="T33" fmla="*/ 98 h 699"/>
                <a:gd name="T34" fmla="*/ 1072 w 1916"/>
                <a:gd name="T35" fmla="*/ 228 h 699"/>
                <a:gd name="T36" fmla="*/ 1202 w 1916"/>
                <a:gd name="T37" fmla="*/ 390 h 699"/>
                <a:gd name="T38" fmla="*/ 1348 w 1916"/>
                <a:gd name="T39" fmla="*/ 553 h 699"/>
                <a:gd name="T40" fmla="*/ 1461 w 1916"/>
                <a:gd name="T41" fmla="*/ 650 h 699"/>
                <a:gd name="T42" fmla="*/ 1496 w 1916"/>
                <a:gd name="T43" fmla="*/ 670 h 699"/>
                <a:gd name="T44" fmla="*/ 1547 w 1916"/>
                <a:gd name="T45" fmla="*/ 691 h 699"/>
                <a:gd name="T46" fmla="*/ 1591 w 1916"/>
                <a:gd name="T47" fmla="*/ 699 h 699"/>
                <a:gd name="T48" fmla="*/ 1634 w 1916"/>
                <a:gd name="T49" fmla="*/ 697 h 699"/>
                <a:gd name="T50" fmla="*/ 1676 w 1916"/>
                <a:gd name="T51" fmla="*/ 685 h 699"/>
                <a:gd name="T52" fmla="*/ 1754 w 1916"/>
                <a:gd name="T53" fmla="*/ 650 h 699"/>
                <a:gd name="T54" fmla="*/ 1916 w 1916"/>
                <a:gd name="T55" fmla="*/ 52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16" h="699">
                  <a:moveTo>
                    <a:pt x="0" y="423"/>
                  </a:moveTo>
                  <a:lnTo>
                    <a:pt x="16" y="406"/>
                  </a:lnTo>
                  <a:lnTo>
                    <a:pt x="65" y="406"/>
                  </a:lnTo>
                  <a:lnTo>
                    <a:pt x="130" y="374"/>
                  </a:lnTo>
                  <a:lnTo>
                    <a:pt x="195" y="341"/>
                  </a:lnTo>
                  <a:lnTo>
                    <a:pt x="276" y="293"/>
                  </a:lnTo>
                  <a:lnTo>
                    <a:pt x="357" y="228"/>
                  </a:lnTo>
                  <a:lnTo>
                    <a:pt x="438" y="163"/>
                  </a:lnTo>
                  <a:lnTo>
                    <a:pt x="487" y="114"/>
                  </a:lnTo>
                  <a:lnTo>
                    <a:pt x="536" y="81"/>
                  </a:lnTo>
                  <a:lnTo>
                    <a:pt x="585" y="49"/>
                  </a:lnTo>
                  <a:lnTo>
                    <a:pt x="666" y="16"/>
                  </a:lnTo>
                  <a:lnTo>
                    <a:pt x="731" y="0"/>
                  </a:lnTo>
                  <a:lnTo>
                    <a:pt x="779" y="0"/>
                  </a:lnTo>
                  <a:lnTo>
                    <a:pt x="839" y="19"/>
                  </a:lnTo>
                  <a:lnTo>
                    <a:pt x="878" y="40"/>
                  </a:lnTo>
                  <a:lnTo>
                    <a:pt x="958" y="98"/>
                  </a:lnTo>
                  <a:lnTo>
                    <a:pt x="1072" y="228"/>
                  </a:lnTo>
                  <a:lnTo>
                    <a:pt x="1202" y="390"/>
                  </a:lnTo>
                  <a:lnTo>
                    <a:pt x="1348" y="553"/>
                  </a:lnTo>
                  <a:lnTo>
                    <a:pt x="1461" y="650"/>
                  </a:lnTo>
                  <a:lnTo>
                    <a:pt x="1496" y="670"/>
                  </a:lnTo>
                  <a:lnTo>
                    <a:pt x="1547" y="691"/>
                  </a:lnTo>
                  <a:lnTo>
                    <a:pt x="1591" y="699"/>
                  </a:lnTo>
                  <a:lnTo>
                    <a:pt x="1634" y="697"/>
                  </a:lnTo>
                  <a:lnTo>
                    <a:pt x="1676" y="685"/>
                  </a:lnTo>
                  <a:lnTo>
                    <a:pt x="1754" y="650"/>
                  </a:lnTo>
                  <a:lnTo>
                    <a:pt x="1916" y="520"/>
                  </a:lnTo>
                </a:path>
              </a:pathLst>
            </a:custGeom>
            <a:noFill/>
            <a:ln w="19050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9" name="Rectangle 7"/>
            <p:cNvSpPr>
              <a:spLocks noChangeArrowheads="1"/>
            </p:cNvSpPr>
            <p:nvPr/>
          </p:nvSpPr>
          <p:spPr bwMode="auto">
            <a:xfrm>
              <a:off x="2267745" y="4950758"/>
              <a:ext cx="34762" cy="126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-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220" name="Rectangle 8"/>
            <p:cNvSpPr>
              <a:spLocks noChangeArrowheads="1"/>
            </p:cNvSpPr>
            <p:nvPr/>
          </p:nvSpPr>
          <p:spPr bwMode="auto">
            <a:xfrm>
              <a:off x="2338354" y="4950758"/>
              <a:ext cx="130356" cy="126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0.4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221" name="Rectangle 9"/>
            <p:cNvSpPr>
              <a:spLocks noChangeArrowheads="1"/>
            </p:cNvSpPr>
            <p:nvPr/>
          </p:nvSpPr>
          <p:spPr bwMode="auto">
            <a:xfrm>
              <a:off x="4736907" y="4562948"/>
              <a:ext cx="54315" cy="145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222" name="Line 10"/>
            <p:cNvSpPr>
              <a:spLocks noChangeShapeType="1"/>
            </p:cNvSpPr>
            <p:nvPr/>
          </p:nvSpPr>
          <p:spPr bwMode="auto">
            <a:xfrm>
              <a:off x="2567564" y="4668319"/>
              <a:ext cx="213566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23" name="Rectangle 11"/>
            <p:cNvSpPr>
              <a:spLocks noChangeArrowheads="1"/>
            </p:cNvSpPr>
            <p:nvPr/>
          </p:nvSpPr>
          <p:spPr bwMode="auto">
            <a:xfrm>
              <a:off x="2814154" y="3731928"/>
              <a:ext cx="46711" cy="124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 i="1" dirty="0">
                  <a:solidFill>
                    <a:srgbClr val="000000"/>
                  </a:solidFill>
                  <a:latin typeface="Times New Roman" pitchFamily="18" charset="0"/>
                </a:rPr>
                <a:t>J</a:t>
              </a:r>
              <a:endParaRPr lang="en-US" altLang="zh-TW" dirty="0">
                <a:latin typeface="Times New Roman" pitchFamily="18" charset="0"/>
              </a:endParaRPr>
            </a:p>
          </p:txBody>
        </p:sp>
        <p:sp>
          <p:nvSpPr>
            <p:cNvPr id="224" name="Rectangle 12"/>
            <p:cNvSpPr>
              <a:spLocks noChangeArrowheads="1"/>
            </p:cNvSpPr>
            <p:nvPr/>
          </p:nvSpPr>
          <p:spPr bwMode="auto">
            <a:xfrm>
              <a:off x="2858693" y="3797106"/>
              <a:ext cx="39107" cy="94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9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225" name="Rectangle 13"/>
            <p:cNvSpPr>
              <a:spLocks noChangeArrowheads="1"/>
            </p:cNvSpPr>
            <p:nvPr/>
          </p:nvSpPr>
          <p:spPr bwMode="auto">
            <a:xfrm>
              <a:off x="3064003" y="3940498"/>
              <a:ext cx="46711" cy="124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 i="1">
                  <a:solidFill>
                    <a:srgbClr val="000000"/>
                  </a:solidFill>
                  <a:latin typeface="Times New Roman" pitchFamily="18" charset="0"/>
                </a:rPr>
                <a:t>J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226" name="Rectangle 14"/>
            <p:cNvSpPr>
              <a:spLocks noChangeArrowheads="1"/>
            </p:cNvSpPr>
            <p:nvPr/>
          </p:nvSpPr>
          <p:spPr bwMode="auto">
            <a:xfrm>
              <a:off x="3105283" y="3993726"/>
              <a:ext cx="39107" cy="93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900" dirty="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 dirty="0">
                <a:latin typeface="Times New Roman" pitchFamily="18" charset="0"/>
              </a:endParaRPr>
            </a:p>
          </p:txBody>
        </p:sp>
        <p:sp>
          <p:nvSpPr>
            <p:cNvPr id="227" name="Line 15"/>
            <p:cNvSpPr>
              <a:spLocks noChangeShapeType="1"/>
            </p:cNvSpPr>
            <p:nvPr/>
          </p:nvSpPr>
          <p:spPr bwMode="auto">
            <a:xfrm>
              <a:off x="2567564" y="3734101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28" name="Line 16"/>
            <p:cNvSpPr>
              <a:spLocks noChangeShapeType="1"/>
            </p:cNvSpPr>
            <p:nvPr/>
          </p:nvSpPr>
          <p:spPr bwMode="auto">
            <a:xfrm>
              <a:off x="2567564" y="3768862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29" name="Line 17"/>
            <p:cNvSpPr>
              <a:spLocks noChangeShapeType="1"/>
            </p:cNvSpPr>
            <p:nvPr/>
          </p:nvSpPr>
          <p:spPr bwMode="auto">
            <a:xfrm>
              <a:off x="2567564" y="3787329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0" name="Line 18"/>
            <p:cNvSpPr>
              <a:spLocks noChangeShapeType="1"/>
            </p:cNvSpPr>
            <p:nvPr/>
          </p:nvSpPr>
          <p:spPr bwMode="auto">
            <a:xfrm>
              <a:off x="2567564" y="3822091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1" name="Line 19"/>
            <p:cNvSpPr>
              <a:spLocks noChangeShapeType="1"/>
            </p:cNvSpPr>
            <p:nvPr/>
          </p:nvSpPr>
          <p:spPr bwMode="auto">
            <a:xfrm>
              <a:off x="2567564" y="3856852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2" name="Line 20"/>
            <p:cNvSpPr>
              <a:spLocks noChangeShapeType="1"/>
            </p:cNvSpPr>
            <p:nvPr/>
          </p:nvSpPr>
          <p:spPr bwMode="auto">
            <a:xfrm>
              <a:off x="2567564" y="3874233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3" name="Line 21"/>
            <p:cNvSpPr>
              <a:spLocks noChangeShapeType="1"/>
            </p:cNvSpPr>
            <p:nvPr/>
          </p:nvSpPr>
          <p:spPr bwMode="auto">
            <a:xfrm>
              <a:off x="2567564" y="3910081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4" name="Line 22"/>
            <p:cNvSpPr>
              <a:spLocks noChangeShapeType="1"/>
            </p:cNvSpPr>
            <p:nvPr/>
          </p:nvSpPr>
          <p:spPr bwMode="auto">
            <a:xfrm>
              <a:off x="2567564" y="3944843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5" name="Line 23"/>
            <p:cNvSpPr>
              <a:spLocks noChangeShapeType="1"/>
            </p:cNvSpPr>
            <p:nvPr/>
          </p:nvSpPr>
          <p:spPr bwMode="auto">
            <a:xfrm>
              <a:off x="2567564" y="3980691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6" name="Line 24"/>
            <p:cNvSpPr>
              <a:spLocks noChangeShapeType="1"/>
            </p:cNvSpPr>
            <p:nvPr/>
          </p:nvSpPr>
          <p:spPr bwMode="auto">
            <a:xfrm>
              <a:off x="2567564" y="4015452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7" name="Line 25"/>
            <p:cNvSpPr>
              <a:spLocks noChangeShapeType="1"/>
            </p:cNvSpPr>
            <p:nvPr/>
          </p:nvSpPr>
          <p:spPr bwMode="auto">
            <a:xfrm>
              <a:off x="2567564" y="4050214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8" name="Line 26"/>
            <p:cNvSpPr>
              <a:spLocks noChangeShapeType="1"/>
            </p:cNvSpPr>
            <p:nvPr/>
          </p:nvSpPr>
          <p:spPr bwMode="auto">
            <a:xfrm>
              <a:off x="2567564" y="4087148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9" name="Line 27"/>
            <p:cNvSpPr>
              <a:spLocks noChangeShapeType="1"/>
            </p:cNvSpPr>
            <p:nvPr/>
          </p:nvSpPr>
          <p:spPr bwMode="auto">
            <a:xfrm>
              <a:off x="2567564" y="4139290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0" name="Line 28"/>
            <p:cNvSpPr>
              <a:spLocks noChangeShapeType="1"/>
            </p:cNvSpPr>
            <p:nvPr/>
          </p:nvSpPr>
          <p:spPr bwMode="auto">
            <a:xfrm>
              <a:off x="2567564" y="4175139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1" name="Line 29"/>
            <p:cNvSpPr>
              <a:spLocks noChangeShapeType="1"/>
            </p:cNvSpPr>
            <p:nvPr/>
          </p:nvSpPr>
          <p:spPr bwMode="auto">
            <a:xfrm>
              <a:off x="2567564" y="4209900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2" name="Line 30"/>
            <p:cNvSpPr>
              <a:spLocks noChangeShapeType="1"/>
            </p:cNvSpPr>
            <p:nvPr/>
          </p:nvSpPr>
          <p:spPr bwMode="auto">
            <a:xfrm>
              <a:off x="2567564" y="4245748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3" name="Line 31"/>
            <p:cNvSpPr>
              <a:spLocks noChangeShapeType="1"/>
            </p:cNvSpPr>
            <p:nvPr/>
          </p:nvSpPr>
          <p:spPr bwMode="auto">
            <a:xfrm>
              <a:off x="2567564" y="4297890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4" name="Line 32"/>
            <p:cNvSpPr>
              <a:spLocks noChangeShapeType="1"/>
            </p:cNvSpPr>
            <p:nvPr/>
          </p:nvSpPr>
          <p:spPr bwMode="auto">
            <a:xfrm>
              <a:off x="2567564" y="4333739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5" name="Line 33"/>
            <p:cNvSpPr>
              <a:spLocks noChangeShapeType="1"/>
            </p:cNvSpPr>
            <p:nvPr/>
          </p:nvSpPr>
          <p:spPr bwMode="auto">
            <a:xfrm>
              <a:off x="2567564" y="4368500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" name="Line 34"/>
            <p:cNvSpPr>
              <a:spLocks noChangeShapeType="1"/>
            </p:cNvSpPr>
            <p:nvPr/>
          </p:nvSpPr>
          <p:spPr bwMode="auto">
            <a:xfrm>
              <a:off x="2567564" y="4403262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7" name="Line 35"/>
            <p:cNvSpPr>
              <a:spLocks noChangeShapeType="1"/>
            </p:cNvSpPr>
            <p:nvPr/>
          </p:nvSpPr>
          <p:spPr bwMode="auto">
            <a:xfrm>
              <a:off x="2567564" y="4440196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8" name="Line 36"/>
            <p:cNvSpPr>
              <a:spLocks noChangeShapeType="1"/>
            </p:cNvSpPr>
            <p:nvPr/>
          </p:nvSpPr>
          <p:spPr bwMode="auto">
            <a:xfrm>
              <a:off x="2567564" y="4474958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9" name="Line 37"/>
            <p:cNvSpPr>
              <a:spLocks noChangeShapeType="1"/>
            </p:cNvSpPr>
            <p:nvPr/>
          </p:nvSpPr>
          <p:spPr bwMode="auto">
            <a:xfrm>
              <a:off x="2567564" y="4509719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0" name="Line 38"/>
            <p:cNvSpPr>
              <a:spLocks noChangeShapeType="1"/>
            </p:cNvSpPr>
            <p:nvPr/>
          </p:nvSpPr>
          <p:spPr bwMode="auto">
            <a:xfrm>
              <a:off x="2567564" y="4545567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1" name="Line 39"/>
            <p:cNvSpPr>
              <a:spLocks noChangeShapeType="1"/>
            </p:cNvSpPr>
            <p:nvPr/>
          </p:nvSpPr>
          <p:spPr bwMode="auto">
            <a:xfrm>
              <a:off x="2567564" y="4580329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2" name="Line 40"/>
            <p:cNvSpPr>
              <a:spLocks noChangeShapeType="1"/>
            </p:cNvSpPr>
            <p:nvPr/>
          </p:nvSpPr>
          <p:spPr bwMode="auto">
            <a:xfrm>
              <a:off x="2567564" y="4633558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3" name="Line 41"/>
            <p:cNvSpPr>
              <a:spLocks noChangeShapeType="1"/>
            </p:cNvSpPr>
            <p:nvPr/>
          </p:nvSpPr>
          <p:spPr bwMode="auto">
            <a:xfrm>
              <a:off x="2567564" y="4704167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4" name="Line 42"/>
            <p:cNvSpPr>
              <a:spLocks noChangeShapeType="1"/>
            </p:cNvSpPr>
            <p:nvPr/>
          </p:nvSpPr>
          <p:spPr bwMode="auto">
            <a:xfrm>
              <a:off x="2567564" y="4738929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5" name="Line 43"/>
            <p:cNvSpPr>
              <a:spLocks noChangeShapeType="1"/>
            </p:cNvSpPr>
            <p:nvPr/>
          </p:nvSpPr>
          <p:spPr bwMode="auto">
            <a:xfrm>
              <a:off x="2567564" y="4773690"/>
              <a:ext cx="35848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" name="Line 44"/>
            <p:cNvSpPr>
              <a:spLocks noChangeShapeType="1"/>
            </p:cNvSpPr>
            <p:nvPr/>
          </p:nvSpPr>
          <p:spPr bwMode="auto">
            <a:xfrm>
              <a:off x="2567564" y="4810624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7" name="Line 45"/>
            <p:cNvSpPr>
              <a:spLocks noChangeShapeType="1"/>
            </p:cNvSpPr>
            <p:nvPr/>
          </p:nvSpPr>
          <p:spPr bwMode="auto">
            <a:xfrm>
              <a:off x="2567564" y="4862767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8" name="Line 46"/>
            <p:cNvSpPr>
              <a:spLocks noChangeShapeType="1"/>
            </p:cNvSpPr>
            <p:nvPr/>
          </p:nvSpPr>
          <p:spPr bwMode="auto">
            <a:xfrm>
              <a:off x="2567564" y="4898615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9" name="Line 47"/>
            <p:cNvSpPr>
              <a:spLocks noChangeShapeType="1"/>
            </p:cNvSpPr>
            <p:nvPr/>
          </p:nvSpPr>
          <p:spPr bwMode="auto">
            <a:xfrm>
              <a:off x="2567564" y="4933377"/>
              <a:ext cx="35848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0" name="Line 48"/>
            <p:cNvSpPr>
              <a:spLocks noChangeShapeType="1"/>
            </p:cNvSpPr>
            <p:nvPr/>
          </p:nvSpPr>
          <p:spPr bwMode="auto">
            <a:xfrm>
              <a:off x="2567564" y="4969224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1" name="Line 49"/>
            <p:cNvSpPr>
              <a:spLocks noChangeShapeType="1"/>
            </p:cNvSpPr>
            <p:nvPr/>
          </p:nvSpPr>
          <p:spPr bwMode="auto">
            <a:xfrm>
              <a:off x="2567564" y="5003986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2" name="Line 50"/>
            <p:cNvSpPr>
              <a:spLocks noChangeShapeType="1"/>
            </p:cNvSpPr>
            <p:nvPr/>
          </p:nvSpPr>
          <p:spPr bwMode="auto">
            <a:xfrm>
              <a:off x="2567564" y="5038748"/>
              <a:ext cx="35848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3" name="Line 51"/>
            <p:cNvSpPr>
              <a:spLocks noChangeShapeType="1"/>
            </p:cNvSpPr>
            <p:nvPr/>
          </p:nvSpPr>
          <p:spPr bwMode="auto">
            <a:xfrm>
              <a:off x="4668470" y="3734101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4" name="Line 52"/>
            <p:cNvSpPr>
              <a:spLocks noChangeShapeType="1"/>
            </p:cNvSpPr>
            <p:nvPr/>
          </p:nvSpPr>
          <p:spPr bwMode="auto">
            <a:xfrm>
              <a:off x="4668470" y="3768862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5" name="Line 53"/>
            <p:cNvSpPr>
              <a:spLocks noChangeShapeType="1"/>
            </p:cNvSpPr>
            <p:nvPr/>
          </p:nvSpPr>
          <p:spPr bwMode="auto">
            <a:xfrm>
              <a:off x="4668470" y="3787329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6" name="Line 54"/>
            <p:cNvSpPr>
              <a:spLocks noChangeShapeType="1"/>
            </p:cNvSpPr>
            <p:nvPr/>
          </p:nvSpPr>
          <p:spPr bwMode="auto">
            <a:xfrm>
              <a:off x="4668470" y="3822091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7" name="Line 55"/>
            <p:cNvSpPr>
              <a:spLocks noChangeShapeType="1"/>
            </p:cNvSpPr>
            <p:nvPr/>
          </p:nvSpPr>
          <p:spPr bwMode="auto">
            <a:xfrm>
              <a:off x="4668470" y="3856852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8" name="Line 56"/>
            <p:cNvSpPr>
              <a:spLocks noChangeShapeType="1"/>
            </p:cNvSpPr>
            <p:nvPr/>
          </p:nvSpPr>
          <p:spPr bwMode="auto">
            <a:xfrm>
              <a:off x="4668470" y="3874233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9" name="Line 57"/>
            <p:cNvSpPr>
              <a:spLocks noChangeShapeType="1"/>
            </p:cNvSpPr>
            <p:nvPr/>
          </p:nvSpPr>
          <p:spPr bwMode="auto">
            <a:xfrm>
              <a:off x="4668470" y="3910081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0" name="Line 58"/>
            <p:cNvSpPr>
              <a:spLocks noChangeShapeType="1"/>
            </p:cNvSpPr>
            <p:nvPr/>
          </p:nvSpPr>
          <p:spPr bwMode="auto">
            <a:xfrm>
              <a:off x="4668470" y="3944843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1" name="Line 59"/>
            <p:cNvSpPr>
              <a:spLocks noChangeShapeType="1"/>
            </p:cNvSpPr>
            <p:nvPr/>
          </p:nvSpPr>
          <p:spPr bwMode="auto">
            <a:xfrm>
              <a:off x="4668470" y="3980691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2" name="Line 60"/>
            <p:cNvSpPr>
              <a:spLocks noChangeShapeType="1"/>
            </p:cNvSpPr>
            <p:nvPr/>
          </p:nvSpPr>
          <p:spPr bwMode="auto">
            <a:xfrm>
              <a:off x="4668470" y="4015452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3" name="Line 61"/>
            <p:cNvSpPr>
              <a:spLocks noChangeShapeType="1"/>
            </p:cNvSpPr>
            <p:nvPr/>
          </p:nvSpPr>
          <p:spPr bwMode="auto">
            <a:xfrm>
              <a:off x="4668470" y="4050214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4" name="Line 62"/>
            <p:cNvSpPr>
              <a:spLocks noChangeShapeType="1"/>
            </p:cNvSpPr>
            <p:nvPr/>
          </p:nvSpPr>
          <p:spPr bwMode="auto">
            <a:xfrm>
              <a:off x="4668470" y="4087148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5" name="Line 63"/>
            <p:cNvSpPr>
              <a:spLocks noChangeShapeType="1"/>
            </p:cNvSpPr>
            <p:nvPr/>
          </p:nvSpPr>
          <p:spPr bwMode="auto">
            <a:xfrm>
              <a:off x="4668470" y="4139290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6" name="Line 64"/>
            <p:cNvSpPr>
              <a:spLocks noChangeShapeType="1"/>
            </p:cNvSpPr>
            <p:nvPr/>
          </p:nvSpPr>
          <p:spPr bwMode="auto">
            <a:xfrm>
              <a:off x="4668470" y="4175139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7" name="Line 65"/>
            <p:cNvSpPr>
              <a:spLocks noChangeShapeType="1"/>
            </p:cNvSpPr>
            <p:nvPr/>
          </p:nvSpPr>
          <p:spPr bwMode="auto">
            <a:xfrm>
              <a:off x="4668470" y="4209900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8" name="Line 66"/>
            <p:cNvSpPr>
              <a:spLocks noChangeShapeType="1"/>
            </p:cNvSpPr>
            <p:nvPr/>
          </p:nvSpPr>
          <p:spPr bwMode="auto">
            <a:xfrm>
              <a:off x="4668470" y="4245748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9" name="Line 67"/>
            <p:cNvSpPr>
              <a:spLocks noChangeShapeType="1"/>
            </p:cNvSpPr>
            <p:nvPr/>
          </p:nvSpPr>
          <p:spPr bwMode="auto">
            <a:xfrm>
              <a:off x="4668470" y="4297890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0" name="Line 68"/>
            <p:cNvSpPr>
              <a:spLocks noChangeShapeType="1"/>
            </p:cNvSpPr>
            <p:nvPr/>
          </p:nvSpPr>
          <p:spPr bwMode="auto">
            <a:xfrm>
              <a:off x="4668470" y="4333739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1" name="Line 69"/>
            <p:cNvSpPr>
              <a:spLocks noChangeShapeType="1"/>
            </p:cNvSpPr>
            <p:nvPr/>
          </p:nvSpPr>
          <p:spPr bwMode="auto">
            <a:xfrm>
              <a:off x="4668470" y="4368500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2" name="Line 70"/>
            <p:cNvSpPr>
              <a:spLocks noChangeShapeType="1"/>
            </p:cNvSpPr>
            <p:nvPr/>
          </p:nvSpPr>
          <p:spPr bwMode="auto">
            <a:xfrm>
              <a:off x="4668470" y="4403262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3" name="Line 71"/>
            <p:cNvSpPr>
              <a:spLocks noChangeShapeType="1"/>
            </p:cNvSpPr>
            <p:nvPr/>
          </p:nvSpPr>
          <p:spPr bwMode="auto">
            <a:xfrm>
              <a:off x="4668470" y="4440196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4" name="Line 72"/>
            <p:cNvSpPr>
              <a:spLocks noChangeShapeType="1"/>
            </p:cNvSpPr>
            <p:nvPr/>
          </p:nvSpPr>
          <p:spPr bwMode="auto">
            <a:xfrm>
              <a:off x="4668470" y="4474958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5" name="Line 73"/>
            <p:cNvSpPr>
              <a:spLocks noChangeShapeType="1"/>
            </p:cNvSpPr>
            <p:nvPr/>
          </p:nvSpPr>
          <p:spPr bwMode="auto">
            <a:xfrm>
              <a:off x="4668470" y="4509719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" name="Line 74"/>
            <p:cNvSpPr>
              <a:spLocks noChangeShapeType="1"/>
            </p:cNvSpPr>
            <p:nvPr/>
          </p:nvSpPr>
          <p:spPr bwMode="auto">
            <a:xfrm>
              <a:off x="4668470" y="4545567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7" name="Line 75"/>
            <p:cNvSpPr>
              <a:spLocks noChangeShapeType="1"/>
            </p:cNvSpPr>
            <p:nvPr/>
          </p:nvSpPr>
          <p:spPr bwMode="auto">
            <a:xfrm>
              <a:off x="4668470" y="4580329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8" name="Line 76"/>
            <p:cNvSpPr>
              <a:spLocks noChangeShapeType="1"/>
            </p:cNvSpPr>
            <p:nvPr/>
          </p:nvSpPr>
          <p:spPr bwMode="auto">
            <a:xfrm>
              <a:off x="4668470" y="4633558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9" name="Line 77"/>
            <p:cNvSpPr>
              <a:spLocks noChangeShapeType="1"/>
            </p:cNvSpPr>
            <p:nvPr/>
          </p:nvSpPr>
          <p:spPr bwMode="auto">
            <a:xfrm>
              <a:off x="4668470" y="4704167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0" name="Line 78"/>
            <p:cNvSpPr>
              <a:spLocks noChangeShapeType="1"/>
            </p:cNvSpPr>
            <p:nvPr/>
          </p:nvSpPr>
          <p:spPr bwMode="auto">
            <a:xfrm>
              <a:off x="4668470" y="4738929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1" name="Line 79"/>
            <p:cNvSpPr>
              <a:spLocks noChangeShapeType="1"/>
            </p:cNvSpPr>
            <p:nvPr/>
          </p:nvSpPr>
          <p:spPr bwMode="auto">
            <a:xfrm>
              <a:off x="4668470" y="4773690"/>
              <a:ext cx="34762" cy="2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2" name="Line 80"/>
            <p:cNvSpPr>
              <a:spLocks noChangeShapeType="1"/>
            </p:cNvSpPr>
            <p:nvPr/>
          </p:nvSpPr>
          <p:spPr bwMode="auto">
            <a:xfrm>
              <a:off x="4668470" y="4810624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3" name="Line 81"/>
            <p:cNvSpPr>
              <a:spLocks noChangeShapeType="1"/>
            </p:cNvSpPr>
            <p:nvPr/>
          </p:nvSpPr>
          <p:spPr bwMode="auto">
            <a:xfrm>
              <a:off x="4668470" y="4862767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4" name="Line 82"/>
            <p:cNvSpPr>
              <a:spLocks noChangeShapeType="1"/>
            </p:cNvSpPr>
            <p:nvPr/>
          </p:nvSpPr>
          <p:spPr bwMode="auto">
            <a:xfrm>
              <a:off x="4668470" y="4898615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5" name="Line 83"/>
            <p:cNvSpPr>
              <a:spLocks noChangeShapeType="1"/>
            </p:cNvSpPr>
            <p:nvPr/>
          </p:nvSpPr>
          <p:spPr bwMode="auto">
            <a:xfrm>
              <a:off x="4668470" y="4933377"/>
              <a:ext cx="34762" cy="10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6" name="Line 84"/>
            <p:cNvSpPr>
              <a:spLocks noChangeShapeType="1"/>
            </p:cNvSpPr>
            <p:nvPr/>
          </p:nvSpPr>
          <p:spPr bwMode="auto">
            <a:xfrm>
              <a:off x="4668470" y="4969224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7" name="Line 85"/>
            <p:cNvSpPr>
              <a:spLocks noChangeShapeType="1"/>
            </p:cNvSpPr>
            <p:nvPr/>
          </p:nvSpPr>
          <p:spPr bwMode="auto">
            <a:xfrm>
              <a:off x="4668470" y="5003986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8" name="Line 86"/>
            <p:cNvSpPr>
              <a:spLocks noChangeShapeType="1"/>
            </p:cNvSpPr>
            <p:nvPr/>
          </p:nvSpPr>
          <p:spPr bwMode="auto">
            <a:xfrm>
              <a:off x="4668470" y="5038748"/>
              <a:ext cx="34762" cy="1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9" name="Line 87"/>
            <p:cNvSpPr>
              <a:spLocks noChangeShapeType="1"/>
            </p:cNvSpPr>
            <p:nvPr/>
          </p:nvSpPr>
          <p:spPr bwMode="auto">
            <a:xfrm flipV="1">
              <a:off x="3079211" y="5057215"/>
              <a:ext cx="2173" cy="1738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0" name="Line 88"/>
            <p:cNvSpPr>
              <a:spLocks noChangeShapeType="1"/>
            </p:cNvSpPr>
            <p:nvPr/>
          </p:nvSpPr>
          <p:spPr bwMode="auto">
            <a:xfrm flipV="1">
              <a:off x="3609326" y="5057215"/>
              <a:ext cx="1087" cy="1738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1" name="Line 89"/>
            <p:cNvSpPr>
              <a:spLocks noChangeShapeType="1"/>
            </p:cNvSpPr>
            <p:nvPr/>
          </p:nvSpPr>
          <p:spPr bwMode="auto">
            <a:xfrm flipV="1">
              <a:off x="4120974" y="5057215"/>
              <a:ext cx="1086" cy="1738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2" name="Line 90"/>
            <p:cNvSpPr>
              <a:spLocks noChangeShapeType="1"/>
            </p:cNvSpPr>
            <p:nvPr/>
          </p:nvSpPr>
          <p:spPr bwMode="auto">
            <a:xfrm flipV="1">
              <a:off x="4648917" y="5057215"/>
              <a:ext cx="2173" cy="1738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3" name="Rectangle 91"/>
            <p:cNvSpPr>
              <a:spLocks noChangeArrowheads="1"/>
            </p:cNvSpPr>
            <p:nvPr/>
          </p:nvSpPr>
          <p:spPr bwMode="auto">
            <a:xfrm>
              <a:off x="2550183" y="5090890"/>
              <a:ext cx="52142" cy="12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04" name="Rectangle 92"/>
            <p:cNvSpPr>
              <a:spLocks noChangeArrowheads="1"/>
            </p:cNvSpPr>
            <p:nvPr/>
          </p:nvSpPr>
          <p:spPr bwMode="auto">
            <a:xfrm>
              <a:off x="3044450" y="5090890"/>
              <a:ext cx="52142" cy="12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05" name="Rectangle 93"/>
            <p:cNvSpPr>
              <a:spLocks noChangeArrowheads="1"/>
            </p:cNvSpPr>
            <p:nvPr/>
          </p:nvSpPr>
          <p:spPr bwMode="auto">
            <a:xfrm>
              <a:off x="3574565" y="5090890"/>
              <a:ext cx="52142" cy="12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4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06" name="Rectangle 94"/>
            <p:cNvSpPr>
              <a:spLocks noChangeArrowheads="1"/>
            </p:cNvSpPr>
            <p:nvPr/>
          </p:nvSpPr>
          <p:spPr bwMode="auto">
            <a:xfrm>
              <a:off x="4085126" y="5090890"/>
              <a:ext cx="52142" cy="12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 dirty="0">
                  <a:solidFill>
                    <a:srgbClr val="000000"/>
                  </a:solidFill>
                  <a:latin typeface="Times New Roman" pitchFamily="18" charset="0"/>
                </a:rPr>
                <a:t>6</a:t>
              </a:r>
              <a:endParaRPr lang="en-US" altLang="zh-TW" dirty="0">
                <a:latin typeface="Times New Roman" pitchFamily="18" charset="0"/>
              </a:endParaRPr>
            </a:p>
          </p:txBody>
        </p:sp>
        <p:sp>
          <p:nvSpPr>
            <p:cNvPr id="307" name="Rectangle 95"/>
            <p:cNvSpPr>
              <a:spLocks noChangeArrowheads="1"/>
            </p:cNvSpPr>
            <p:nvPr/>
          </p:nvSpPr>
          <p:spPr bwMode="auto">
            <a:xfrm>
              <a:off x="4614155" y="5090890"/>
              <a:ext cx="52142" cy="12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8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08" name="Rectangle 96"/>
            <p:cNvSpPr>
              <a:spLocks noChangeArrowheads="1"/>
            </p:cNvSpPr>
            <p:nvPr/>
          </p:nvSpPr>
          <p:spPr bwMode="auto">
            <a:xfrm>
              <a:off x="2267745" y="4756309"/>
              <a:ext cx="34762" cy="12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-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09" name="Rectangle 97"/>
            <p:cNvSpPr>
              <a:spLocks noChangeArrowheads="1"/>
            </p:cNvSpPr>
            <p:nvPr/>
          </p:nvSpPr>
          <p:spPr bwMode="auto">
            <a:xfrm>
              <a:off x="2338354" y="4756309"/>
              <a:ext cx="130356" cy="12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0.2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10" name="Rectangle 98"/>
            <p:cNvSpPr>
              <a:spLocks noChangeArrowheads="1"/>
            </p:cNvSpPr>
            <p:nvPr/>
          </p:nvSpPr>
          <p:spPr bwMode="auto">
            <a:xfrm>
              <a:off x="2461107" y="4562948"/>
              <a:ext cx="52142" cy="12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11" name="Rectangle 99"/>
            <p:cNvSpPr>
              <a:spLocks noChangeArrowheads="1"/>
            </p:cNvSpPr>
            <p:nvPr/>
          </p:nvSpPr>
          <p:spPr bwMode="auto">
            <a:xfrm>
              <a:off x="2355735" y="4385881"/>
              <a:ext cx="130356" cy="124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0.2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12" name="Rectangle 100"/>
            <p:cNvSpPr>
              <a:spLocks noChangeArrowheads="1"/>
            </p:cNvSpPr>
            <p:nvPr/>
          </p:nvSpPr>
          <p:spPr bwMode="auto">
            <a:xfrm>
              <a:off x="2355735" y="4192520"/>
              <a:ext cx="130356" cy="12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0.4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13" name="Rectangle 101"/>
            <p:cNvSpPr>
              <a:spLocks noChangeArrowheads="1"/>
            </p:cNvSpPr>
            <p:nvPr/>
          </p:nvSpPr>
          <p:spPr bwMode="auto">
            <a:xfrm>
              <a:off x="2355735" y="4015452"/>
              <a:ext cx="130356" cy="12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0.6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14" name="Rectangle 102"/>
            <p:cNvSpPr>
              <a:spLocks noChangeArrowheads="1"/>
            </p:cNvSpPr>
            <p:nvPr/>
          </p:nvSpPr>
          <p:spPr bwMode="auto">
            <a:xfrm>
              <a:off x="2355735" y="3821005"/>
              <a:ext cx="130356" cy="124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0.8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15" name="Rectangle 103"/>
            <p:cNvSpPr>
              <a:spLocks noChangeArrowheads="1"/>
            </p:cNvSpPr>
            <p:nvPr/>
          </p:nvSpPr>
          <p:spPr bwMode="auto">
            <a:xfrm>
              <a:off x="2461107" y="3645024"/>
              <a:ext cx="52142" cy="124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16" name="Freeform 105"/>
            <p:cNvSpPr>
              <a:spLocks/>
            </p:cNvSpPr>
            <p:nvPr/>
          </p:nvSpPr>
          <p:spPr bwMode="auto">
            <a:xfrm>
              <a:off x="2586031" y="4117564"/>
              <a:ext cx="2082439" cy="869041"/>
            </a:xfrm>
            <a:custGeom>
              <a:avLst/>
              <a:gdLst>
                <a:gd name="T0" fmla="*/ 0 w 1917"/>
                <a:gd name="T1" fmla="*/ 491 h 800"/>
                <a:gd name="T2" fmla="*/ 0 w 1917"/>
                <a:gd name="T3" fmla="*/ 475 h 800"/>
                <a:gd name="T4" fmla="*/ 16 w 1917"/>
                <a:gd name="T5" fmla="*/ 459 h 800"/>
                <a:gd name="T6" fmla="*/ 39 w 1917"/>
                <a:gd name="T7" fmla="*/ 425 h 800"/>
                <a:gd name="T8" fmla="*/ 72 w 1917"/>
                <a:gd name="T9" fmla="*/ 365 h 800"/>
                <a:gd name="T10" fmla="*/ 111 w 1917"/>
                <a:gd name="T11" fmla="*/ 305 h 800"/>
                <a:gd name="T12" fmla="*/ 144 w 1917"/>
                <a:gd name="T13" fmla="*/ 257 h 800"/>
                <a:gd name="T14" fmla="*/ 180 w 1917"/>
                <a:gd name="T15" fmla="*/ 200 h 800"/>
                <a:gd name="T16" fmla="*/ 244 w 1917"/>
                <a:gd name="T17" fmla="*/ 118 h 800"/>
                <a:gd name="T18" fmla="*/ 324 w 1917"/>
                <a:gd name="T19" fmla="*/ 35 h 800"/>
                <a:gd name="T20" fmla="*/ 390 w 1917"/>
                <a:gd name="T21" fmla="*/ 5 h 800"/>
                <a:gd name="T22" fmla="*/ 438 w 1917"/>
                <a:gd name="T23" fmla="*/ 2 h 800"/>
                <a:gd name="T24" fmla="*/ 471 w 1917"/>
                <a:gd name="T25" fmla="*/ 4 h 800"/>
                <a:gd name="T26" fmla="*/ 504 w 1917"/>
                <a:gd name="T27" fmla="*/ 20 h 800"/>
                <a:gd name="T28" fmla="*/ 552 w 1917"/>
                <a:gd name="T29" fmla="*/ 53 h 800"/>
                <a:gd name="T30" fmla="*/ 585 w 1917"/>
                <a:gd name="T31" fmla="*/ 85 h 800"/>
                <a:gd name="T32" fmla="*/ 642 w 1917"/>
                <a:gd name="T33" fmla="*/ 140 h 800"/>
                <a:gd name="T34" fmla="*/ 699 w 1917"/>
                <a:gd name="T35" fmla="*/ 215 h 800"/>
                <a:gd name="T36" fmla="*/ 771 w 1917"/>
                <a:gd name="T37" fmla="*/ 311 h 800"/>
                <a:gd name="T38" fmla="*/ 819 w 1917"/>
                <a:gd name="T39" fmla="*/ 377 h 800"/>
                <a:gd name="T40" fmla="*/ 876 w 1917"/>
                <a:gd name="T41" fmla="*/ 467 h 800"/>
                <a:gd name="T42" fmla="*/ 926 w 1917"/>
                <a:gd name="T43" fmla="*/ 540 h 800"/>
                <a:gd name="T44" fmla="*/ 975 w 1917"/>
                <a:gd name="T45" fmla="*/ 621 h 800"/>
                <a:gd name="T46" fmla="*/ 1038 w 1917"/>
                <a:gd name="T47" fmla="*/ 698 h 800"/>
                <a:gd name="T48" fmla="*/ 1105 w 1917"/>
                <a:gd name="T49" fmla="*/ 751 h 800"/>
                <a:gd name="T50" fmla="*/ 1186 w 1917"/>
                <a:gd name="T51" fmla="*/ 784 h 800"/>
                <a:gd name="T52" fmla="*/ 1267 w 1917"/>
                <a:gd name="T53" fmla="*/ 800 h 800"/>
                <a:gd name="T54" fmla="*/ 1323 w 1917"/>
                <a:gd name="T55" fmla="*/ 794 h 800"/>
                <a:gd name="T56" fmla="*/ 1381 w 1917"/>
                <a:gd name="T57" fmla="*/ 768 h 800"/>
                <a:gd name="T58" fmla="*/ 1478 w 1917"/>
                <a:gd name="T59" fmla="*/ 703 h 800"/>
                <a:gd name="T60" fmla="*/ 1608 w 1917"/>
                <a:gd name="T61" fmla="*/ 589 h 800"/>
                <a:gd name="T62" fmla="*/ 1657 w 1917"/>
                <a:gd name="T63" fmla="*/ 524 h 800"/>
                <a:gd name="T64" fmla="*/ 1738 w 1917"/>
                <a:gd name="T65" fmla="*/ 443 h 800"/>
                <a:gd name="T66" fmla="*/ 1820 w 1917"/>
                <a:gd name="T67" fmla="*/ 361 h 800"/>
                <a:gd name="T68" fmla="*/ 1917 w 1917"/>
                <a:gd name="T69" fmla="*/ 31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7" h="800">
                  <a:moveTo>
                    <a:pt x="0" y="491"/>
                  </a:moveTo>
                  <a:lnTo>
                    <a:pt x="0" y="475"/>
                  </a:lnTo>
                  <a:lnTo>
                    <a:pt x="16" y="459"/>
                  </a:lnTo>
                  <a:lnTo>
                    <a:pt x="39" y="425"/>
                  </a:lnTo>
                  <a:lnTo>
                    <a:pt x="72" y="365"/>
                  </a:lnTo>
                  <a:lnTo>
                    <a:pt x="111" y="305"/>
                  </a:lnTo>
                  <a:lnTo>
                    <a:pt x="144" y="257"/>
                  </a:lnTo>
                  <a:lnTo>
                    <a:pt x="180" y="200"/>
                  </a:lnTo>
                  <a:lnTo>
                    <a:pt x="244" y="118"/>
                  </a:lnTo>
                  <a:lnTo>
                    <a:pt x="324" y="35"/>
                  </a:lnTo>
                  <a:cubicBezTo>
                    <a:pt x="348" y="16"/>
                    <a:pt x="371" y="10"/>
                    <a:pt x="390" y="5"/>
                  </a:cubicBezTo>
                  <a:cubicBezTo>
                    <a:pt x="409" y="0"/>
                    <a:pt x="423" y="3"/>
                    <a:pt x="438" y="2"/>
                  </a:cubicBezTo>
                  <a:lnTo>
                    <a:pt x="471" y="4"/>
                  </a:lnTo>
                  <a:lnTo>
                    <a:pt x="504" y="20"/>
                  </a:lnTo>
                  <a:lnTo>
                    <a:pt x="552" y="53"/>
                  </a:lnTo>
                  <a:lnTo>
                    <a:pt x="585" y="85"/>
                  </a:lnTo>
                  <a:lnTo>
                    <a:pt x="642" y="140"/>
                  </a:lnTo>
                  <a:lnTo>
                    <a:pt x="699" y="215"/>
                  </a:lnTo>
                  <a:lnTo>
                    <a:pt x="771" y="311"/>
                  </a:lnTo>
                  <a:lnTo>
                    <a:pt x="819" y="377"/>
                  </a:lnTo>
                  <a:lnTo>
                    <a:pt x="876" y="467"/>
                  </a:lnTo>
                  <a:lnTo>
                    <a:pt x="926" y="540"/>
                  </a:lnTo>
                  <a:lnTo>
                    <a:pt x="975" y="621"/>
                  </a:lnTo>
                  <a:lnTo>
                    <a:pt x="1038" y="698"/>
                  </a:lnTo>
                  <a:lnTo>
                    <a:pt x="1105" y="751"/>
                  </a:lnTo>
                  <a:lnTo>
                    <a:pt x="1186" y="784"/>
                  </a:lnTo>
                  <a:lnTo>
                    <a:pt x="1267" y="800"/>
                  </a:lnTo>
                  <a:lnTo>
                    <a:pt x="1323" y="794"/>
                  </a:lnTo>
                  <a:lnTo>
                    <a:pt x="1381" y="768"/>
                  </a:lnTo>
                  <a:lnTo>
                    <a:pt x="1478" y="703"/>
                  </a:lnTo>
                  <a:lnTo>
                    <a:pt x="1608" y="589"/>
                  </a:lnTo>
                  <a:lnTo>
                    <a:pt x="1657" y="524"/>
                  </a:lnTo>
                  <a:lnTo>
                    <a:pt x="1738" y="443"/>
                  </a:lnTo>
                  <a:lnTo>
                    <a:pt x="1820" y="361"/>
                  </a:lnTo>
                  <a:lnTo>
                    <a:pt x="1917" y="31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" name="Freeform 106"/>
            <p:cNvSpPr>
              <a:spLocks/>
            </p:cNvSpPr>
            <p:nvPr/>
          </p:nvSpPr>
          <p:spPr bwMode="auto">
            <a:xfrm>
              <a:off x="2743545" y="4263129"/>
              <a:ext cx="1905372" cy="687629"/>
            </a:xfrm>
            <a:custGeom>
              <a:avLst/>
              <a:gdLst>
                <a:gd name="T0" fmla="*/ 0 w 1754"/>
                <a:gd name="T1" fmla="*/ 357 h 633"/>
                <a:gd name="T2" fmla="*/ 16 w 1754"/>
                <a:gd name="T3" fmla="*/ 357 h 633"/>
                <a:gd name="T4" fmla="*/ 65 w 1754"/>
                <a:gd name="T5" fmla="*/ 357 h 633"/>
                <a:gd name="T6" fmla="*/ 146 w 1754"/>
                <a:gd name="T7" fmla="*/ 341 h 633"/>
                <a:gd name="T8" fmla="*/ 244 w 1754"/>
                <a:gd name="T9" fmla="*/ 292 h 633"/>
                <a:gd name="T10" fmla="*/ 341 w 1754"/>
                <a:gd name="T11" fmla="*/ 243 h 633"/>
                <a:gd name="T12" fmla="*/ 439 w 1754"/>
                <a:gd name="T13" fmla="*/ 195 h 633"/>
                <a:gd name="T14" fmla="*/ 520 w 1754"/>
                <a:gd name="T15" fmla="*/ 146 h 633"/>
                <a:gd name="T16" fmla="*/ 617 w 1754"/>
                <a:gd name="T17" fmla="*/ 81 h 633"/>
                <a:gd name="T18" fmla="*/ 682 w 1754"/>
                <a:gd name="T19" fmla="*/ 49 h 633"/>
                <a:gd name="T20" fmla="*/ 763 w 1754"/>
                <a:gd name="T21" fmla="*/ 16 h 633"/>
                <a:gd name="T22" fmla="*/ 845 w 1754"/>
                <a:gd name="T23" fmla="*/ 0 h 633"/>
                <a:gd name="T24" fmla="*/ 890 w 1754"/>
                <a:gd name="T25" fmla="*/ 0 h 633"/>
                <a:gd name="T26" fmla="*/ 942 w 1754"/>
                <a:gd name="T27" fmla="*/ 16 h 633"/>
                <a:gd name="T28" fmla="*/ 991 w 1754"/>
                <a:gd name="T29" fmla="*/ 32 h 633"/>
                <a:gd name="T30" fmla="*/ 1039 w 1754"/>
                <a:gd name="T31" fmla="*/ 65 h 633"/>
                <a:gd name="T32" fmla="*/ 1104 w 1754"/>
                <a:gd name="T33" fmla="*/ 114 h 633"/>
                <a:gd name="T34" fmla="*/ 1169 w 1754"/>
                <a:gd name="T35" fmla="*/ 179 h 633"/>
                <a:gd name="T36" fmla="*/ 1265 w 1754"/>
                <a:gd name="T37" fmla="*/ 264 h 633"/>
                <a:gd name="T38" fmla="*/ 1364 w 1754"/>
                <a:gd name="T39" fmla="*/ 373 h 633"/>
                <a:gd name="T40" fmla="*/ 1478 w 1754"/>
                <a:gd name="T41" fmla="*/ 487 h 633"/>
                <a:gd name="T42" fmla="*/ 1608 w 1754"/>
                <a:gd name="T43" fmla="*/ 584 h 633"/>
                <a:gd name="T44" fmla="*/ 1754 w 1754"/>
                <a:gd name="T45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4" h="633">
                  <a:moveTo>
                    <a:pt x="0" y="357"/>
                  </a:moveTo>
                  <a:lnTo>
                    <a:pt x="16" y="357"/>
                  </a:lnTo>
                  <a:lnTo>
                    <a:pt x="65" y="357"/>
                  </a:lnTo>
                  <a:lnTo>
                    <a:pt x="146" y="341"/>
                  </a:lnTo>
                  <a:lnTo>
                    <a:pt x="244" y="292"/>
                  </a:lnTo>
                  <a:lnTo>
                    <a:pt x="341" y="243"/>
                  </a:lnTo>
                  <a:lnTo>
                    <a:pt x="439" y="195"/>
                  </a:lnTo>
                  <a:lnTo>
                    <a:pt x="520" y="146"/>
                  </a:lnTo>
                  <a:lnTo>
                    <a:pt x="617" y="81"/>
                  </a:lnTo>
                  <a:lnTo>
                    <a:pt x="682" y="49"/>
                  </a:lnTo>
                  <a:lnTo>
                    <a:pt x="763" y="16"/>
                  </a:lnTo>
                  <a:lnTo>
                    <a:pt x="845" y="0"/>
                  </a:lnTo>
                  <a:lnTo>
                    <a:pt x="890" y="0"/>
                  </a:lnTo>
                  <a:cubicBezTo>
                    <a:pt x="906" y="3"/>
                    <a:pt x="925" y="11"/>
                    <a:pt x="942" y="16"/>
                  </a:cubicBezTo>
                  <a:cubicBezTo>
                    <a:pt x="959" y="21"/>
                    <a:pt x="975" y="24"/>
                    <a:pt x="991" y="32"/>
                  </a:cubicBezTo>
                  <a:lnTo>
                    <a:pt x="1039" y="65"/>
                  </a:lnTo>
                  <a:lnTo>
                    <a:pt x="1104" y="114"/>
                  </a:lnTo>
                  <a:lnTo>
                    <a:pt x="1169" y="179"/>
                  </a:lnTo>
                  <a:lnTo>
                    <a:pt x="1265" y="264"/>
                  </a:lnTo>
                  <a:lnTo>
                    <a:pt x="1364" y="373"/>
                  </a:lnTo>
                  <a:lnTo>
                    <a:pt x="1478" y="487"/>
                  </a:lnTo>
                  <a:lnTo>
                    <a:pt x="1608" y="584"/>
                  </a:lnTo>
                  <a:lnTo>
                    <a:pt x="1754" y="63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8" name="Freeform 107"/>
            <p:cNvSpPr>
              <a:spLocks/>
            </p:cNvSpPr>
            <p:nvPr/>
          </p:nvSpPr>
          <p:spPr bwMode="auto">
            <a:xfrm>
              <a:off x="2920611" y="4285941"/>
              <a:ext cx="1728305" cy="487749"/>
            </a:xfrm>
            <a:custGeom>
              <a:avLst/>
              <a:gdLst>
                <a:gd name="T0" fmla="*/ 0 w 1591"/>
                <a:gd name="T1" fmla="*/ 335 h 449"/>
                <a:gd name="T2" fmla="*/ 0 w 1591"/>
                <a:gd name="T3" fmla="*/ 335 h 449"/>
                <a:gd name="T4" fmla="*/ 32 w 1591"/>
                <a:gd name="T5" fmla="*/ 335 h 449"/>
                <a:gd name="T6" fmla="*/ 81 w 1591"/>
                <a:gd name="T7" fmla="*/ 335 h 449"/>
                <a:gd name="T8" fmla="*/ 148 w 1591"/>
                <a:gd name="T9" fmla="*/ 318 h 449"/>
                <a:gd name="T10" fmla="*/ 229 w 1591"/>
                <a:gd name="T11" fmla="*/ 294 h 449"/>
                <a:gd name="T12" fmla="*/ 301 w 1591"/>
                <a:gd name="T13" fmla="*/ 273 h 449"/>
                <a:gd name="T14" fmla="*/ 390 w 1591"/>
                <a:gd name="T15" fmla="*/ 238 h 449"/>
                <a:gd name="T16" fmla="*/ 503 w 1591"/>
                <a:gd name="T17" fmla="*/ 189 h 449"/>
                <a:gd name="T18" fmla="*/ 634 w 1591"/>
                <a:gd name="T19" fmla="*/ 117 h 449"/>
                <a:gd name="T20" fmla="*/ 760 w 1591"/>
                <a:gd name="T21" fmla="*/ 57 h 449"/>
                <a:gd name="T22" fmla="*/ 860 w 1591"/>
                <a:gd name="T23" fmla="*/ 11 h 449"/>
                <a:gd name="T24" fmla="*/ 901 w 1591"/>
                <a:gd name="T25" fmla="*/ 0 h 449"/>
                <a:gd name="T26" fmla="*/ 949 w 1591"/>
                <a:gd name="T27" fmla="*/ 0 h 449"/>
                <a:gd name="T28" fmla="*/ 1007 w 1591"/>
                <a:gd name="T29" fmla="*/ 11 h 449"/>
                <a:gd name="T30" fmla="*/ 1078 w 1591"/>
                <a:gd name="T31" fmla="*/ 36 h 449"/>
                <a:gd name="T32" fmla="*/ 1153 w 1591"/>
                <a:gd name="T33" fmla="*/ 76 h 449"/>
                <a:gd name="T34" fmla="*/ 1250 w 1591"/>
                <a:gd name="T35" fmla="*/ 141 h 449"/>
                <a:gd name="T36" fmla="*/ 1347 w 1591"/>
                <a:gd name="T37" fmla="*/ 222 h 449"/>
                <a:gd name="T38" fmla="*/ 1445 w 1591"/>
                <a:gd name="T39" fmla="*/ 303 h 449"/>
                <a:gd name="T40" fmla="*/ 1526 w 1591"/>
                <a:gd name="T41" fmla="*/ 384 h 449"/>
                <a:gd name="T42" fmla="*/ 1591 w 1591"/>
                <a:gd name="T43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1" h="449">
                  <a:moveTo>
                    <a:pt x="0" y="335"/>
                  </a:moveTo>
                  <a:lnTo>
                    <a:pt x="0" y="335"/>
                  </a:lnTo>
                  <a:lnTo>
                    <a:pt x="32" y="335"/>
                  </a:lnTo>
                  <a:lnTo>
                    <a:pt x="81" y="335"/>
                  </a:lnTo>
                  <a:lnTo>
                    <a:pt x="148" y="318"/>
                  </a:lnTo>
                  <a:lnTo>
                    <a:pt x="229" y="294"/>
                  </a:lnTo>
                  <a:lnTo>
                    <a:pt x="301" y="273"/>
                  </a:lnTo>
                  <a:lnTo>
                    <a:pt x="390" y="238"/>
                  </a:lnTo>
                  <a:lnTo>
                    <a:pt x="503" y="189"/>
                  </a:lnTo>
                  <a:lnTo>
                    <a:pt x="634" y="117"/>
                  </a:lnTo>
                  <a:lnTo>
                    <a:pt x="760" y="57"/>
                  </a:lnTo>
                  <a:lnTo>
                    <a:pt x="860" y="11"/>
                  </a:lnTo>
                  <a:lnTo>
                    <a:pt x="901" y="0"/>
                  </a:lnTo>
                  <a:lnTo>
                    <a:pt x="949" y="0"/>
                  </a:lnTo>
                  <a:lnTo>
                    <a:pt x="1007" y="11"/>
                  </a:lnTo>
                  <a:lnTo>
                    <a:pt x="1078" y="36"/>
                  </a:lnTo>
                  <a:lnTo>
                    <a:pt x="1153" y="76"/>
                  </a:lnTo>
                  <a:lnTo>
                    <a:pt x="1250" y="141"/>
                  </a:lnTo>
                  <a:lnTo>
                    <a:pt x="1347" y="222"/>
                  </a:lnTo>
                  <a:lnTo>
                    <a:pt x="1445" y="303"/>
                  </a:lnTo>
                  <a:lnTo>
                    <a:pt x="1526" y="384"/>
                  </a:lnTo>
                  <a:lnTo>
                    <a:pt x="1591" y="449"/>
                  </a:lnTo>
                </a:path>
              </a:pathLst>
            </a:custGeom>
            <a:noFill/>
            <a:ln w="19050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9" name="Text Box 108"/>
            <p:cNvSpPr txBox="1">
              <a:spLocks noChangeArrowheads="1"/>
            </p:cNvSpPr>
            <p:nvPr/>
          </p:nvSpPr>
          <p:spPr bwMode="auto">
            <a:xfrm>
              <a:off x="2123728" y="5373216"/>
              <a:ext cx="3024336" cy="147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TW" sz="1200" dirty="0">
                  <a:latin typeface="Times New Roman" pitchFamily="18" charset="0"/>
                </a:rPr>
                <a:t>Bessel functions of the first kind, </a:t>
              </a:r>
              <a:r>
                <a:rPr lang="en-US" altLang="zh-TW" sz="1200" i="1" dirty="0">
                  <a:latin typeface="Times New Roman" pitchFamily="18" charset="0"/>
                </a:rPr>
                <a:t>n</a:t>
              </a:r>
              <a:r>
                <a:rPr lang="en-US" altLang="zh-TW" sz="1200" dirty="0">
                  <a:latin typeface="Times New Roman" pitchFamily="18" charset="0"/>
                </a:rPr>
                <a:t> = 0, 1, 2, 3, 4</a:t>
              </a: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4712809" y="3748058"/>
            <a:ext cx="3027543" cy="2038801"/>
            <a:chOff x="4712809" y="3784928"/>
            <a:chExt cx="3027543" cy="2038801"/>
          </a:xfrm>
        </p:grpSpPr>
        <p:sp>
          <p:nvSpPr>
            <p:cNvPr id="321" name="Rectangle 4"/>
            <p:cNvSpPr>
              <a:spLocks noChangeArrowheads="1"/>
            </p:cNvSpPr>
            <p:nvPr/>
          </p:nvSpPr>
          <p:spPr bwMode="auto">
            <a:xfrm>
              <a:off x="5109034" y="4034480"/>
              <a:ext cx="2143732" cy="1410466"/>
            </a:xfrm>
            <a:prstGeom prst="rect">
              <a:avLst/>
            </a:prstGeom>
            <a:solidFill>
              <a:srgbClr val="E5E5E5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22" name="Freeform 5"/>
            <p:cNvSpPr>
              <a:spLocks/>
            </p:cNvSpPr>
            <p:nvPr/>
          </p:nvSpPr>
          <p:spPr bwMode="auto">
            <a:xfrm>
              <a:off x="5626828" y="4285132"/>
              <a:ext cx="1572070" cy="1142225"/>
            </a:xfrm>
            <a:custGeom>
              <a:avLst/>
              <a:gdLst>
                <a:gd name="T0" fmla="*/ 0 w 1430"/>
                <a:gd name="T1" fmla="*/ 1039 h 1039"/>
                <a:gd name="T2" fmla="*/ 0 w 1430"/>
                <a:gd name="T3" fmla="*/ 1007 h 1039"/>
                <a:gd name="T4" fmla="*/ 16 w 1430"/>
                <a:gd name="T5" fmla="*/ 925 h 1039"/>
                <a:gd name="T6" fmla="*/ 33 w 1430"/>
                <a:gd name="T7" fmla="*/ 828 h 1039"/>
                <a:gd name="T8" fmla="*/ 65 w 1430"/>
                <a:gd name="T9" fmla="*/ 714 h 1039"/>
                <a:gd name="T10" fmla="*/ 114 w 1430"/>
                <a:gd name="T11" fmla="*/ 584 h 1039"/>
                <a:gd name="T12" fmla="*/ 176 w 1430"/>
                <a:gd name="T13" fmla="*/ 475 h 1039"/>
                <a:gd name="T14" fmla="*/ 244 w 1430"/>
                <a:gd name="T15" fmla="*/ 390 h 1039"/>
                <a:gd name="T16" fmla="*/ 332 w 1430"/>
                <a:gd name="T17" fmla="*/ 325 h 1039"/>
                <a:gd name="T18" fmla="*/ 439 w 1430"/>
                <a:gd name="T19" fmla="*/ 276 h 1039"/>
                <a:gd name="T20" fmla="*/ 553 w 1430"/>
                <a:gd name="T21" fmla="*/ 227 h 1039"/>
                <a:gd name="T22" fmla="*/ 666 w 1430"/>
                <a:gd name="T23" fmla="*/ 179 h 1039"/>
                <a:gd name="T24" fmla="*/ 780 w 1430"/>
                <a:gd name="T25" fmla="*/ 130 h 1039"/>
                <a:gd name="T26" fmla="*/ 878 w 1430"/>
                <a:gd name="T27" fmla="*/ 97 h 1039"/>
                <a:gd name="T28" fmla="*/ 975 w 1430"/>
                <a:gd name="T29" fmla="*/ 65 h 1039"/>
                <a:gd name="T30" fmla="*/ 1040 w 1430"/>
                <a:gd name="T31" fmla="*/ 34 h 1039"/>
                <a:gd name="T32" fmla="*/ 1105 w 1430"/>
                <a:gd name="T33" fmla="*/ 16 h 1039"/>
                <a:gd name="T34" fmla="*/ 1186 w 1430"/>
                <a:gd name="T35" fmla="*/ 0 h 1039"/>
                <a:gd name="T36" fmla="*/ 1284 w 1430"/>
                <a:gd name="T37" fmla="*/ 0 h 1039"/>
                <a:gd name="T38" fmla="*/ 1430 w 1430"/>
                <a:gd name="T3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0" h="1039">
                  <a:moveTo>
                    <a:pt x="0" y="1039"/>
                  </a:moveTo>
                  <a:lnTo>
                    <a:pt x="0" y="1007"/>
                  </a:lnTo>
                  <a:lnTo>
                    <a:pt x="16" y="925"/>
                  </a:lnTo>
                  <a:lnTo>
                    <a:pt x="33" y="828"/>
                  </a:lnTo>
                  <a:lnTo>
                    <a:pt x="65" y="714"/>
                  </a:lnTo>
                  <a:lnTo>
                    <a:pt x="114" y="584"/>
                  </a:lnTo>
                  <a:lnTo>
                    <a:pt x="176" y="475"/>
                  </a:lnTo>
                  <a:lnTo>
                    <a:pt x="244" y="390"/>
                  </a:lnTo>
                  <a:lnTo>
                    <a:pt x="332" y="325"/>
                  </a:lnTo>
                  <a:lnTo>
                    <a:pt x="439" y="276"/>
                  </a:lnTo>
                  <a:lnTo>
                    <a:pt x="553" y="227"/>
                  </a:lnTo>
                  <a:lnTo>
                    <a:pt x="666" y="179"/>
                  </a:lnTo>
                  <a:lnTo>
                    <a:pt x="780" y="130"/>
                  </a:lnTo>
                  <a:lnTo>
                    <a:pt x="878" y="97"/>
                  </a:lnTo>
                  <a:lnTo>
                    <a:pt x="975" y="65"/>
                  </a:lnTo>
                  <a:lnTo>
                    <a:pt x="1040" y="34"/>
                  </a:lnTo>
                  <a:lnTo>
                    <a:pt x="1105" y="16"/>
                  </a:lnTo>
                  <a:lnTo>
                    <a:pt x="1186" y="0"/>
                  </a:lnTo>
                  <a:lnTo>
                    <a:pt x="1284" y="0"/>
                  </a:lnTo>
                  <a:lnTo>
                    <a:pt x="1430" y="0"/>
                  </a:lnTo>
                </a:path>
              </a:pathLst>
            </a:custGeom>
            <a:noFill/>
            <a:ln w="25400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23" name="Freeform 6"/>
            <p:cNvSpPr>
              <a:spLocks/>
            </p:cNvSpPr>
            <p:nvPr/>
          </p:nvSpPr>
          <p:spPr bwMode="auto">
            <a:xfrm>
              <a:off x="5288228" y="4248854"/>
              <a:ext cx="1928260" cy="1178503"/>
            </a:xfrm>
            <a:custGeom>
              <a:avLst/>
              <a:gdLst>
                <a:gd name="T0" fmla="*/ 0 w 1754"/>
                <a:gd name="T1" fmla="*/ 1072 h 1072"/>
                <a:gd name="T2" fmla="*/ 0 w 1754"/>
                <a:gd name="T3" fmla="*/ 1040 h 1072"/>
                <a:gd name="T4" fmla="*/ 16 w 1754"/>
                <a:gd name="T5" fmla="*/ 958 h 1072"/>
                <a:gd name="T6" fmla="*/ 32 w 1754"/>
                <a:gd name="T7" fmla="*/ 861 h 1072"/>
                <a:gd name="T8" fmla="*/ 49 w 1754"/>
                <a:gd name="T9" fmla="*/ 747 h 1072"/>
                <a:gd name="T10" fmla="*/ 81 w 1754"/>
                <a:gd name="T11" fmla="*/ 633 h 1072"/>
                <a:gd name="T12" fmla="*/ 130 w 1754"/>
                <a:gd name="T13" fmla="*/ 536 h 1072"/>
                <a:gd name="T14" fmla="*/ 195 w 1754"/>
                <a:gd name="T15" fmla="*/ 439 h 1072"/>
                <a:gd name="T16" fmla="*/ 260 w 1754"/>
                <a:gd name="T17" fmla="*/ 357 h 1072"/>
                <a:gd name="T18" fmla="*/ 361 w 1754"/>
                <a:gd name="T19" fmla="*/ 277 h 1072"/>
                <a:gd name="T20" fmla="*/ 455 w 1754"/>
                <a:gd name="T21" fmla="*/ 227 h 1072"/>
                <a:gd name="T22" fmla="*/ 568 w 1754"/>
                <a:gd name="T23" fmla="*/ 162 h 1072"/>
                <a:gd name="T24" fmla="*/ 698 w 1754"/>
                <a:gd name="T25" fmla="*/ 97 h 1072"/>
                <a:gd name="T26" fmla="*/ 812 w 1754"/>
                <a:gd name="T27" fmla="*/ 49 h 1072"/>
                <a:gd name="T28" fmla="*/ 942 w 1754"/>
                <a:gd name="T29" fmla="*/ 16 h 1072"/>
                <a:gd name="T30" fmla="*/ 1056 w 1754"/>
                <a:gd name="T31" fmla="*/ 0 h 1072"/>
                <a:gd name="T32" fmla="*/ 1153 w 1754"/>
                <a:gd name="T33" fmla="*/ 16 h 1072"/>
                <a:gd name="T34" fmla="*/ 1332 w 1754"/>
                <a:gd name="T35" fmla="*/ 97 h 1072"/>
                <a:gd name="T36" fmla="*/ 1510 w 1754"/>
                <a:gd name="T37" fmla="*/ 162 h 1072"/>
                <a:gd name="T38" fmla="*/ 1640 w 1754"/>
                <a:gd name="T39" fmla="*/ 195 h 1072"/>
                <a:gd name="T40" fmla="*/ 1754 w 1754"/>
                <a:gd name="T41" fmla="*/ 211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4" h="1072">
                  <a:moveTo>
                    <a:pt x="0" y="1072"/>
                  </a:moveTo>
                  <a:lnTo>
                    <a:pt x="0" y="1040"/>
                  </a:lnTo>
                  <a:lnTo>
                    <a:pt x="16" y="958"/>
                  </a:lnTo>
                  <a:lnTo>
                    <a:pt x="32" y="861"/>
                  </a:lnTo>
                  <a:lnTo>
                    <a:pt x="49" y="747"/>
                  </a:lnTo>
                  <a:lnTo>
                    <a:pt x="81" y="633"/>
                  </a:lnTo>
                  <a:lnTo>
                    <a:pt x="130" y="536"/>
                  </a:lnTo>
                  <a:lnTo>
                    <a:pt x="195" y="439"/>
                  </a:lnTo>
                  <a:lnTo>
                    <a:pt x="260" y="357"/>
                  </a:lnTo>
                  <a:lnTo>
                    <a:pt x="361" y="277"/>
                  </a:lnTo>
                  <a:lnTo>
                    <a:pt x="455" y="227"/>
                  </a:lnTo>
                  <a:lnTo>
                    <a:pt x="568" y="162"/>
                  </a:lnTo>
                  <a:lnTo>
                    <a:pt x="698" y="97"/>
                  </a:lnTo>
                  <a:lnTo>
                    <a:pt x="812" y="49"/>
                  </a:lnTo>
                  <a:lnTo>
                    <a:pt x="942" y="16"/>
                  </a:lnTo>
                  <a:lnTo>
                    <a:pt x="1056" y="0"/>
                  </a:lnTo>
                  <a:lnTo>
                    <a:pt x="1153" y="16"/>
                  </a:lnTo>
                  <a:lnTo>
                    <a:pt x="1332" y="97"/>
                  </a:lnTo>
                  <a:lnTo>
                    <a:pt x="1510" y="162"/>
                  </a:lnTo>
                  <a:lnTo>
                    <a:pt x="1640" y="195"/>
                  </a:lnTo>
                  <a:lnTo>
                    <a:pt x="1754" y="211"/>
                  </a:lnTo>
                </a:path>
              </a:pathLst>
            </a:custGeom>
            <a:noFill/>
            <a:ln w="25400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24" name="Freeform 7"/>
            <p:cNvSpPr>
              <a:spLocks/>
            </p:cNvSpPr>
            <p:nvPr/>
          </p:nvSpPr>
          <p:spPr bwMode="auto">
            <a:xfrm>
              <a:off x="5109034" y="4193886"/>
              <a:ext cx="2089864" cy="1019097"/>
            </a:xfrm>
            <a:custGeom>
              <a:avLst/>
              <a:gdLst>
                <a:gd name="T0" fmla="*/ 0 w 1901"/>
                <a:gd name="T1" fmla="*/ 927 h 927"/>
                <a:gd name="T2" fmla="*/ 16 w 1901"/>
                <a:gd name="T3" fmla="*/ 878 h 927"/>
                <a:gd name="T4" fmla="*/ 16 w 1901"/>
                <a:gd name="T5" fmla="*/ 781 h 927"/>
                <a:gd name="T6" fmla="*/ 49 w 1901"/>
                <a:gd name="T7" fmla="*/ 635 h 927"/>
                <a:gd name="T8" fmla="*/ 80 w 1901"/>
                <a:gd name="T9" fmla="*/ 468 h 927"/>
                <a:gd name="T10" fmla="*/ 110 w 1901"/>
                <a:gd name="T11" fmla="*/ 369 h 927"/>
                <a:gd name="T12" fmla="*/ 146 w 1901"/>
                <a:gd name="T13" fmla="*/ 293 h 927"/>
                <a:gd name="T14" fmla="*/ 179 w 1901"/>
                <a:gd name="T15" fmla="*/ 219 h 927"/>
                <a:gd name="T16" fmla="*/ 227 w 1901"/>
                <a:gd name="T17" fmla="*/ 147 h 927"/>
                <a:gd name="T18" fmla="*/ 278 w 1901"/>
                <a:gd name="T19" fmla="*/ 93 h 927"/>
                <a:gd name="T20" fmla="*/ 341 w 1901"/>
                <a:gd name="T21" fmla="*/ 50 h 927"/>
                <a:gd name="T22" fmla="*/ 419 w 1901"/>
                <a:gd name="T23" fmla="*/ 18 h 927"/>
                <a:gd name="T24" fmla="*/ 470 w 1901"/>
                <a:gd name="T25" fmla="*/ 3 h 927"/>
                <a:gd name="T26" fmla="*/ 500 w 1901"/>
                <a:gd name="T27" fmla="*/ 0 h 927"/>
                <a:gd name="T28" fmla="*/ 530 w 1901"/>
                <a:gd name="T29" fmla="*/ 3 h 927"/>
                <a:gd name="T30" fmla="*/ 575 w 1901"/>
                <a:gd name="T31" fmla="*/ 12 h 927"/>
                <a:gd name="T32" fmla="*/ 634 w 1901"/>
                <a:gd name="T33" fmla="*/ 33 h 927"/>
                <a:gd name="T34" fmla="*/ 731 w 1901"/>
                <a:gd name="T35" fmla="*/ 66 h 927"/>
                <a:gd name="T36" fmla="*/ 845 w 1901"/>
                <a:gd name="T37" fmla="*/ 115 h 927"/>
                <a:gd name="T38" fmla="*/ 959 w 1901"/>
                <a:gd name="T39" fmla="*/ 180 h 927"/>
                <a:gd name="T40" fmla="*/ 1072 w 1901"/>
                <a:gd name="T41" fmla="*/ 228 h 927"/>
                <a:gd name="T42" fmla="*/ 1170 w 1901"/>
                <a:gd name="T43" fmla="*/ 277 h 927"/>
                <a:gd name="T44" fmla="*/ 1284 w 1901"/>
                <a:gd name="T45" fmla="*/ 293 h 927"/>
                <a:gd name="T46" fmla="*/ 1349 w 1901"/>
                <a:gd name="T47" fmla="*/ 293 h 927"/>
                <a:gd name="T48" fmla="*/ 1414 w 1901"/>
                <a:gd name="T49" fmla="*/ 277 h 927"/>
                <a:gd name="T50" fmla="*/ 1479 w 1901"/>
                <a:gd name="T51" fmla="*/ 261 h 927"/>
                <a:gd name="T52" fmla="*/ 1544 w 1901"/>
                <a:gd name="T53" fmla="*/ 245 h 927"/>
                <a:gd name="T54" fmla="*/ 1625 w 1901"/>
                <a:gd name="T55" fmla="*/ 196 h 927"/>
                <a:gd name="T56" fmla="*/ 1722 w 1901"/>
                <a:gd name="T57" fmla="*/ 163 h 927"/>
                <a:gd name="T58" fmla="*/ 1820 w 1901"/>
                <a:gd name="T59" fmla="*/ 131 h 927"/>
                <a:gd name="T60" fmla="*/ 1901 w 1901"/>
                <a:gd name="T61" fmla="*/ 115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1" h="927">
                  <a:moveTo>
                    <a:pt x="0" y="927"/>
                  </a:moveTo>
                  <a:lnTo>
                    <a:pt x="16" y="878"/>
                  </a:lnTo>
                  <a:lnTo>
                    <a:pt x="16" y="781"/>
                  </a:lnTo>
                  <a:lnTo>
                    <a:pt x="49" y="635"/>
                  </a:lnTo>
                  <a:lnTo>
                    <a:pt x="80" y="468"/>
                  </a:lnTo>
                  <a:lnTo>
                    <a:pt x="110" y="369"/>
                  </a:lnTo>
                  <a:lnTo>
                    <a:pt x="146" y="293"/>
                  </a:lnTo>
                  <a:lnTo>
                    <a:pt x="179" y="219"/>
                  </a:lnTo>
                  <a:lnTo>
                    <a:pt x="227" y="147"/>
                  </a:lnTo>
                  <a:lnTo>
                    <a:pt x="278" y="93"/>
                  </a:lnTo>
                  <a:lnTo>
                    <a:pt x="341" y="50"/>
                  </a:lnTo>
                  <a:lnTo>
                    <a:pt x="419" y="18"/>
                  </a:lnTo>
                  <a:lnTo>
                    <a:pt x="470" y="3"/>
                  </a:lnTo>
                  <a:lnTo>
                    <a:pt x="500" y="0"/>
                  </a:lnTo>
                  <a:lnTo>
                    <a:pt x="530" y="3"/>
                  </a:lnTo>
                  <a:lnTo>
                    <a:pt x="575" y="12"/>
                  </a:lnTo>
                  <a:lnTo>
                    <a:pt x="634" y="33"/>
                  </a:lnTo>
                  <a:lnTo>
                    <a:pt x="731" y="66"/>
                  </a:lnTo>
                  <a:lnTo>
                    <a:pt x="845" y="115"/>
                  </a:lnTo>
                  <a:lnTo>
                    <a:pt x="959" y="180"/>
                  </a:lnTo>
                  <a:lnTo>
                    <a:pt x="1072" y="228"/>
                  </a:lnTo>
                  <a:lnTo>
                    <a:pt x="1170" y="277"/>
                  </a:lnTo>
                  <a:lnTo>
                    <a:pt x="1284" y="293"/>
                  </a:lnTo>
                  <a:lnTo>
                    <a:pt x="1349" y="293"/>
                  </a:lnTo>
                  <a:lnTo>
                    <a:pt x="1414" y="277"/>
                  </a:lnTo>
                  <a:lnTo>
                    <a:pt x="1479" y="261"/>
                  </a:lnTo>
                  <a:lnTo>
                    <a:pt x="1544" y="245"/>
                  </a:lnTo>
                  <a:lnTo>
                    <a:pt x="1625" y="196"/>
                  </a:lnTo>
                  <a:lnTo>
                    <a:pt x="1722" y="163"/>
                  </a:lnTo>
                  <a:lnTo>
                    <a:pt x="1820" y="131"/>
                  </a:lnTo>
                  <a:lnTo>
                    <a:pt x="1901" y="115"/>
                  </a:lnTo>
                </a:path>
              </a:pathLst>
            </a:custGeom>
            <a:noFill/>
            <a:ln w="25400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25" name="Rectangle 8"/>
            <p:cNvSpPr>
              <a:spLocks noChangeArrowheads="1"/>
            </p:cNvSpPr>
            <p:nvPr/>
          </p:nvSpPr>
          <p:spPr bwMode="auto">
            <a:xfrm>
              <a:off x="4913350" y="5319620"/>
              <a:ext cx="12824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-3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326" name="Rectangle 9"/>
            <p:cNvSpPr>
              <a:spLocks noChangeArrowheads="1"/>
            </p:cNvSpPr>
            <p:nvPr/>
          </p:nvSpPr>
          <p:spPr bwMode="auto">
            <a:xfrm>
              <a:off x="7311382" y="4285132"/>
              <a:ext cx="8015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 dirty="0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 sz="1600" dirty="0">
                <a:latin typeface="Times New Roman" pitchFamily="18" charset="0"/>
              </a:endParaRPr>
            </a:p>
          </p:txBody>
        </p:sp>
        <p:sp>
          <p:nvSpPr>
            <p:cNvPr id="327" name="Rectangle 10"/>
            <p:cNvSpPr>
              <a:spLocks noChangeArrowheads="1"/>
            </p:cNvSpPr>
            <p:nvPr/>
          </p:nvSpPr>
          <p:spPr bwMode="auto">
            <a:xfrm>
              <a:off x="5359686" y="4052070"/>
              <a:ext cx="8496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328" name="Rectangle 11"/>
            <p:cNvSpPr>
              <a:spLocks noChangeArrowheads="1"/>
            </p:cNvSpPr>
            <p:nvPr/>
          </p:nvSpPr>
          <p:spPr bwMode="auto">
            <a:xfrm>
              <a:off x="5431143" y="4142216"/>
              <a:ext cx="57708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9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329" name="Rectangle 12"/>
            <p:cNvSpPr>
              <a:spLocks noChangeArrowheads="1"/>
            </p:cNvSpPr>
            <p:nvPr/>
          </p:nvSpPr>
          <p:spPr bwMode="auto">
            <a:xfrm>
              <a:off x="5966527" y="4034480"/>
              <a:ext cx="8496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 i="1" dirty="0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 sz="1400" dirty="0">
                <a:latin typeface="Times New Roman" pitchFamily="18" charset="0"/>
              </a:endParaRPr>
            </a:p>
          </p:txBody>
        </p:sp>
        <p:sp>
          <p:nvSpPr>
            <p:cNvPr id="330" name="Rectangle 13"/>
            <p:cNvSpPr>
              <a:spLocks noChangeArrowheads="1"/>
            </p:cNvSpPr>
            <p:nvPr/>
          </p:nvSpPr>
          <p:spPr bwMode="auto">
            <a:xfrm>
              <a:off x="6037984" y="4124627"/>
              <a:ext cx="57708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9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331" name="Line 14"/>
            <p:cNvSpPr>
              <a:spLocks noChangeShapeType="1"/>
            </p:cNvSpPr>
            <p:nvPr/>
          </p:nvSpPr>
          <p:spPr bwMode="auto">
            <a:xfrm>
              <a:off x="5109034" y="4070759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32" name="Line 15"/>
            <p:cNvSpPr>
              <a:spLocks noChangeShapeType="1"/>
            </p:cNvSpPr>
            <p:nvPr/>
          </p:nvSpPr>
          <p:spPr bwMode="auto">
            <a:xfrm>
              <a:off x="5109034" y="4105938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33" name="Line 16"/>
            <p:cNvSpPr>
              <a:spLocks noChangeShapeType="1"/>
            </p:cNvSpPr>
            <p:nvPr/>
          </p:nvSpPr>
          <p:spPr bwMode="auto">
            <a:xfrm>
              <a:off x="5109034" y="4124627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34" name="Line 17"/>
            <p:cNvSpPr>
              <a:spLocks noChangeShapeType="1"/>
            </p:cNvSpPr>
            <p:nvPr/>
          </p:nvSpPr>
          <p:spPr bwMode="auto">
            <a:xfrm>
              <a:off x="5109034" y="4159806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35" name="Line 18"/>
            <p:cNvSpPr>
              <a:spLocks noChangeShapeType="1"/>
            </p:cNvSpPr>
            <p:nvPr/>
          </p:nvSpPr>
          <p:spPr bwMode="auto">
            <a:xfrm>
              <a:off x="5109034" y="4194985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36" name="Line 19"/>
            <p:cNvSpPr>
              <a:spLocks noChangeShapeType="1"/>
            </p:cNvSpPr>
            <p:nvPr/>
          </p:nvSpPr>
          <p:spPr bwMode="auto">
            <a:xfrm>
              <a:off x="5109034" y="4213674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37" name="Line 20"/>
            <p:cNvSpPr>
              <a:spLocks noChangeShapeType="1"/>
            </p:cNvSpPr>
            <p:nvPr/>
          </p:nvSpPr>
          <p:spPr bwMode="auto">
            <a:xfrm>
              <a:off x="5109034" y="4248854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38" name="Line 21"/>
            <p:cNvSpPr>
              <a:spLocks noChangeShapeType="1"/>
            </p:cNvSpPr>
            <p:nvPr/>
          </p:nvSpPr>
          <p:spPr bwMode="auto">
            <a:xfrm>
              <a:off x="5109034" y="4285132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39" name="Line 22"/>
            <p:cNvSpPr>
              <a:spLocks noChangeShapeType="1"/>
            </p:cNvSpPr>
            <p:nvPr/>
          </p:nvSpPr>
          <p:spPr bwMode="auto">
            <a:xfrm>
              <a:off x="5109034" y="4320311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0" name="Line 23"/>
            <p:cNvSpPr>
              <a:spLocks noChangeShapeType="1"/>
            </p:cNvSpPr>
            <p:nvPr/>
          </p:nvSpPr>
          <p:spPr bwMode="auto">
            <a:xfrm>
              <a:off x="5109034" y="4356590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1" name="Line 24"/>
            <p:cNvSpPr>
              <a:spLocks noChangeShapeType="1"/>
            </p:cNvSpPr>
            <p:nvPr/>
          </p:nvSpPr>
          <p:spPr bwMode="auto">
            <a:xfrm>
              <a:off x="5109034" y="4391769"/>
              <a:ext cx="2161322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2" name="Line 25"/>
            <p:cNvSpPr>
              <a:spLocks noChangeShapeType="1"/>
            </p:cNvSpPr>
            <p:nvPr/>
          </p:nvSpPr>
          <p:spPr bwMode="auto">
            <a:xfrm>
              <a:off x="5109034" y="4428047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3" name="Line 26"/>
            <p:cNvSpPr>
              <a:spLocks noChangeShapeType="1"/>
            </p:cNvSpPr>
            <p:nvPr/>
          </p:nvSpPr>
          <p:spPr bwMode="auto">
            <a:xfrm>
              <a:off x="5109034" y="4480816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4" name="Line 27"/>
            <p:cNvSpPr>
              <a:spLocks noChangeShapeType="1"/>
            </p:cNvSpPr>
            <p:nvPr/>
          </p:nvSpPr>
          <p:spPr bwMode="auto">
            <a:xfrm>
              <a:off x="5109034" y="4517095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5" name="Line 28"/>
            <p:cNvSpPr>
              <a:spLocks noChangeShapeType="1"/>
            </p:cNvSpPr>
            <p:nvPr/>
          </p:nvSpPr>
          <p:spPr bwMode="auto">
            <a:xfrm>
              <a:off x="5109034" y="4552274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6" name="Line 29"/>
            <p:cNvSpPr>
              <a:spLocks noChangeShapeType="1"/>
            </p:cNvSpPr>
            <p:nvPr/>
          </p:nvSpPr>
          <p:spPr bwMode="auto">
            <a:xfrm>
              <a:off x="5109034" y="4588552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7" name="Line 30"/>
            <p:cNvSpPr>
              <a:spLocks noChangeShapeType="1"/>
            </p:cNvSpPr>
            <p:nvPr/>
          </p:nvSpPr>
          <p:spPr bwMode="auto">
            <a:xfrm>
              <a:off x="5109034" y="4641321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8" name="Line 31"/>
            <p:cNvSpPr>
              <a:spLocks noChangeShapeType="1"/>
            </p:cNvSpPr>
            <p:nvPr/>
          </p:nvSpPr>
          <p:spPr bwMode="auto">
            <a:xfrm>
              <a:off x="5109034" y="4677600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49" name="Line 32"/>
            <p:cNvSpPr>
              <a:spLocks noChangeShapeType="1"/>
            </p:cNvSpPr>
            <p:nvPr/>
          </p:nvSpPr>
          <p:spPr bwMode="auto">
            <a:xfrm>
              <a:off x="5109034" y="4712779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0" name="Line 33"/>
            <p:cNvSpPr>
              <a:spLocks noChangeShapeType="1"/>
            </p:cNvSpPr>
            <p:nvPr/>
          </p:nvSpPr>
          <p:spPr bwMode="auto">
            <a:xfrm>
              <a:off x="5109034" y="4749057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1" name="Line 34"/>
            <p:cNvSpPr>
              <a:spLocks noChangeShapeType="1"/>
            </p:cNvSpPr>
            <p:nvPr/>
          </p:nvSpPr>
          <p:spPr bwMode="auto">
            <a:xfrm>
              <a:off x="5109034" y="4784237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2" name="Line 35"/>
            <p:cNvSpPr>
              <a:spLocks noChangeShapeType="1"/>
            </p:cNvSpPr>
            <p:nvPr/>
          </p:nvSpPr>
          <p:spPr bwMode="auto">
            <a:xfrm>
              <a:off x="5109034" y="4820516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3" name="Line 36"/>
            <p:cNvSpPr>
              <a:spLocks noChangeShapeType="1"/>
            </p:cNvSpPr>
            <p:nvPr/>
          </p:nvSpPr>
          <p:spPr bwMode="auto">
            <a:xfrm>
              <a:off x="5109034" y="4855695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4" name="Line 37"/>
            <p:cNvSpPr>
              <a:spLocks noChangeShapeType="1"/>
            </p:cNvSpPr>
            <p:nvPr/>
          </p:nvSpPr>
          <p:spPr bwMode="auto">
            <a:xfrm>
              <a:off x="5109034" y="4891973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5" name="Line 38"/>
            <p:cNvSpPr>
              <a:spLocks noChangeShapeType="1"/>
            </p:cNvSpPr>
            <p:nvPr/>
          </p:nvSpPr>
          <p:spPr bwMode="auto">
            <a:xfrm>
              <a:off x="5109034" y="4927152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6" name="Line 39"/>
            <p:cNvSpPr>
              <a:spLocks noChangeShapeType="1"/>
            </p:cNvSpPr>
            <p:nvPr/>
          </p:nvSpPr>
          <p:spPr bwMode="auto">
            <a:xfrm>
              <a:off x="5109034" y="4981021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7" name="Line 40"/>
            <p:cNvSpPr>
              <a:spLocks noChangeShapeType="1"/>
            </p:cNvSpPr>
            <p:nvPr/>
          </p:nvSpPr>
          <p:spPr bwMode="auto">
            <a:xfrm>
              <a:off x="5109034" y="5052478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8" name="Line 41"/>
            <p:cNvSpPr>
              <a:spLocks noChangeShapeType="1"/>
            </p:cNvSpPr>
            <p:nvPr/>
          </p:nvSpPr>
          <p:spPr bwMode="auto">
            <a:xfrm>
              <a:off x="5109034" y="5087657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59" name="Line 42"/>
            <p:cNvSpPr>
              <a:spLocks noChangeShapeType="1"/>
            </p:cNvSpPr>
            <p:nvPr/>
          </p:nvSpPr>
          <p:spPr bwMode="auto">
            <a:xfrm>
              <a:off x="5109034" y="5123936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0" name="Line 43"/>
            <p:cNvSpPr>
              <a:spLocks noChangeShapeType="1"/>
            </p:cNvSpPr>
            <p:nvPr/>
          </p:nvSpPr>
          <p:spPr bwMode="auto">
            <a:xfrm>
              <a:off x="5109034" y="5159115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1" name="Line 44"/>
            <p:cNvSpPr>
              <a:spLocks noChangeShapeType="1"/>
            </p:cNvSpPr>
            <p:nvPr/>
          </p:nvSpPr>
          <p:spPr bwMode="auto">
            <a:xfrm>
              <a:off x="5109034" y="5212983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2" name="Line 45"/>
            <p:cNvSpPr>
              <a:spLocks noChangeShapeType="1"/>
            </p:cNvSpPr>
            <p:nvPr/>
          </p:nvSpPr>
          <p:spPr bwMode="auto">
            <a:xfrm>
              <a:off x="5109034" y="5249262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3" name="Line 46"/>
            <p:cNvSpPr>
              <a:spLocks noChangeShapeType="1"/>
            </p:cNvSpPr>
            <p:nvPr/>
          </p:nvSpPr>
          <p:spPr bwMode="auto">
            <a:xfrm>
              <a:off x="5109034" y="5284441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4" name="Line 47"/>
            <p:cNvSpPr>
              <a:spLocks noChangeShapeType="1"/>
            </p:cNvSpPr>
            <p:nvPr/>
          </p:nvSpPr>
          <p:spPr bwMode="auto">
            <a:xfrm>
              <a:off x="5109034" y="5320719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5" name="Line 48"/>
            <p:cNvSpPr>
              <a:spLocks noChangeShapeType="1"/>
            </p:cNvSpPr>
            <p:nvPr/>
          </p:nvSpPr>
          <p:spPr bwMode="auto">
            <a:xfrm>
              <a:off x="5109034" y="5355899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6" name="Line 49"/>
            <p:cNvSpPr>
              <a:spLocks noChangeShapeType="1"/>
            </p:cNvSpPr>
            <p:nvPr/>
          </p:nvSpPr>
          <p:spPr bwMode="auto">
            <a:xfrm>
              <a:off x="5109034" y="5391078"/>
              <a:ext cx="36278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7" name="Line 50"/>
            <p:cNvSpPr>
              <a:spLocks noChangeShapeType="1"/>
            </p:cNvSpPr>
            <p:nvPr/>
          </p:nvSpPr>
          <p:spPr bwMode="auto">
            <a:xfrm>
              <a:off x="7234077" y="4070759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8" name="Line 51"/>
            <p:cNvSpPr>
              <a:spLocks noChangeShapeType="1"/>
            </p:cNvSpPr>
            <p:nvPr/>
          </p:nvSpPr>
          <p:spPr bwMode="auto">
            <a:xfrm>
              <a:off x="7234077" y="4105938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69" name="Line 52"/>
            <p:cNvSpPr>
              <a:spLocks noChangeShapeType="1"/>
            </p:cNvSpPr>
            <p:nvPr/>
          </p:nvSpPr>
          <p:spPr bwMode="auto">
            <a:xfrm>
              <a:off x="7234077" y="4124627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0" name="Line 53"/>
            <p:cNvSpPr>
              <a:spLocks noChangeShapeType="1"/>
            </p:cNvSpPr>
            <p:nvPr/>
          </p:nvSpPr>
          <p:spPr bwMode="auto">
            <a:xfrm>
              <a:off x="7234077" y="4159806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1" name="Line 54"/>
            <p:cNvSpPr>
              <a:spLocks noChangeShapeType="1"/>
            </p:cNvSpPr>
            <p:nvPr/>
          </p:nvSpPr>
          <p:spPr bwMode="auto">
            <a:xfrm>
              <a:off x="7234077" y="4194985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2" name="Line 55"/>
            <p:cNvSpPr>
              <a:spLocks noChangeShapeType="1"/>
            </p:cNvSpPr>
            <p:nvPr/>
          </p:nvSpPr>
          <p:spPr bwMode="auto">
            <a:xfrm>
              <a:off x="7234077" y="4213674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3" name="Line 56"/>
            <p:cNvSpPr>
              <a:spLocks noChangeShapeType="1"/>
            </p:cNvSpPr>
            <p:nvPr/>
          </p:nvSpPr>
          <p:spPr bwMode="auto">
            <a:xfrm>
              <a:off x="7234077" y="4248854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4" name="Line 57"/>
            <p:cNvSpPr>
              <a:spLocks noChangeShapeType="1"/>
            </p:cNvSpPr>
            <p:nvPr/>
          </p:nvSpPr>
          <p:spPr bwMode="auto">
            <a:xfrm>
              <a:off x="7234077" y="4285132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5" name="Line 58"/>
            <p:cNvSpPr>
              <a:spLocks noChangeShapeType="1"/>
            </p:cNvSpPr>
            <p:nvPr/>
          </p:nvSpPr>
          <p:spPr bwMode="auto">
            <a:xfrm>
              <a:off x="7234077" y="4320311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6" name="Line 59"/>
            <p:cNvSpPr>
              <a:spLocks noChangeShapeType="1"/>
            </p:cNvSpPr>
            <p:nvPr/>
          </p:nvSpPr>
          <p:spPr bwMode="auto">
            <a:xfrm>
              <a:off x="7234077" y="4356590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7" name="Line 60"/>
            <p:cNvSpPr>
              <a:spLocks noChangeShapeType="1"/>
            </p:cNvSpPr>
            <p:nvPr/>
          </p:nvSpPr>
          <p:spPr bwMode="auto">
            <a:xfrm>
              <a:off x="7234077" y="4428047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8" name="Line 61"/>
            <p:cNvSpPr>
              <a:spLocks noChangeShapeType="1"/>
            </p:cNvSpPr>
            <p:nvPr/>
          </p:nvSpPr>
          <p:spPr bwMode="auto">
            <a:xfrm>
              <a:off x="7234077" y="4480816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79" name="Line 62"/>
            <p:cNvSpPr>
              <a:spLocks noChangeShapeType="1"/>
            </p:cNvSpPr>
            <p:nvPr/>
          </p:nvSpPr>
          <p:spPr bwMode="auto">
            <a:xfrm>
              <a:off x="7234077" y="4517095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0" name="Line 63"/>
            <p:cNvSpPr>
              <a:spLocks noChangeShapeType="1"/>
            </p:cNvSpPr>
            <p:nvPr/>
          </p:nvSpPr>
          <p:spPr bwMode="auto">
            <a:xfrm>
              <a:off x="7234077" y="4552274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1" name="Line 64"/>
            <p:cNvSpPr>
              <a:spLocks noChangeShapeType="1"/>
            </p:cNvSpPr>
            <p:nvPr/>
          </p:nvSpPr>
          <p:spPr bwMode="auto">
            <a:xfrm>
              <a:off x="7234077" y="4588552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2" name="Line 65"/>
            <p:cNvSpPr>
              <a:spLocks noChangeShapeType="1"/>
            </p:cNvSpPr>
            <p:nvPr/>
          </p:nvSpPr>
          <p:spPr bwMode="auto">
            <a:xfrm>
              <a:off x="7234077" y="4641321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3" name="Line 66"/>
            <p:cNvSpPr>
              <a:spLocks noChangeShapeType="1"/>
            </p:cNvSpPr>
            <p:nvPr/>
          </p:nvSpPr>
          <p:spPr bwMode="auto">
            <a:xfrm>
              <a:off x="7234077" y="4677600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4" name="Line 67"/>
            <p:cNvSpPr>
              <a:spLocks noChangeShapeType="1"/>
            </p:cNvSpPr>
            <p:nvPr/>
          </p:nvSpPr>
          <p:spPr bwMode="auto">
            <a:xfrm>
              <a:off x="7234077" y="4712779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5" name="Line 68"/>
            <p:cNvSpPr>
              <a:spLocks noChangeShapeType="1"/>
            </p:cNvSpPr>
            <p:nvPr/>
          </p:nvSpPr>
          <p:spPr bwMode="auto">
            <a:xfrm>
              <a:off x="7234077" y="4749057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6" name="Line 69"/>
            <p:cNvSpPr>
              <a:spLocks noChangeShapeType="1"/>
            </p:cNvSpPr>
            <p:nvPr/>
          </p:nvSpPr>
          <p:spPr bwMode="auto">
            <a:xfrm>
              <a:off x="7234077" y="4784237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7" name="Line 70"/>
            <p:cNvSpPr>
              <a:spLocks noChangeShapeType="1"/>
            </p:cNvSpPr>
            <p:nvPr/>
          </p:nvSpPr>
          <p:spPr bwMode="auto">
            <a:xfrm>
              <a:off x="7234077" y="4820516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8" name="Line 71"/>
            <p:cNvSpPr>
              <a:spLocks noChangeShapeType="1"/>
            </p:cNvSpPr>
            <p:nvPr/>
          </p:nvSpPr>
          <p:spPr bwMode="auto">
            <a:xfrm>
              <a:off x="7234077" y="4855695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89" name="Line 72"/>
            <p:cNvSpPr>
              <a:spLocks noChangeShapeType="1"/>
            </p:cNvSpPr>
            <p:nvPr/>
          </p:nvSpPr>
          <p:spPr bwMode="auto">
            <a:xfrm>
              <a:off x="7234077" y="4891973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0" name="Line 73"/>
            <p:cNvSpPr>
              <a:spLocks noChangeShapeType="1"/>
            </p:cNvSpPr>
            <p:nvPr/>
          </p:nvSpPr>
          <p:spPr bwMode="auto">
            <a:xfrm>
              <a:off x="7234077" y="4927152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1" name="Line 74"/>
            <p:cNvSpPr>
              <a:spLocks noChangeShapeType="1"/>
            </p:cNvSpPr>
            <p:nvPr/>
          </p:nvSpPr>
          <p:spPr bwMode="auto">
            <a:xfrm>
              <a:off x="7234077" y="4981021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2" name="Line 75"/>
            <p:cNvSpPr>
              <a:spLocks noChangeShapeType="1"/>
            </p:cNvSpPr>
            <p:nvPr/>
          </p:nvSpPr>
          <p:spPr bwMode="auto">
            <a:xfrm>
              <a:off x="7234077" y="5052478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3" name="Line 76"/>
            <p:cNvSpPr>
              <a:spLocks noChangeShapeType="1"/>
            </p:cNvSpPr>
            <p:nvPr/>
          </p:nvSpPr>
          <p:spPr bwMode="auto">
            <a:xfrm>
              <a:off x="7234077" y="5087657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4" name="Line 77"/>
            <p:cNvSpPr>
              <a:spLocks noChangeShapeType="1"/>
            </p:cNvSpPr>
            <p:nvPr/>
          </p:nvSpPr>
          <p:spPr bwMode="auto">
            <a:xfrm>
              <a:off x="7234077" y="5123936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5" name="Line 78"/>
            <p:cNvSpPr>
              <a:spLocks noChangeShapeType="1"/>
            </p:cNvSpPr>
            <p:nvPr/>
          </p:nvSpPr>
          <p:spPr bwMode="auto">
            <a:xfrm>
              <a:off x="7234077" y="5159115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6" name="Line 79"/>
            <p:cNvSpPr>
              <a:spLocks noChangeShapeType="1"/>
            </p:cNvSpPr>
            <p:nvPr/>
          </p:nvSpPr>
          <p:spPr bwMode="auto">
            <a:xfrm>
              <a:off x="7234077" y="5212983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7" name="Line 80"/>
            <p:cNvSpPr>
              <a:spLocks noChangeShapeType="1"/>
            </p:cNvSpPr>
            <p:nvPr/>
          </p:nvSpPr>
          <p:spPr bwMode="auto">
            <a:xfrm>
              <a:off x="7234077" y="5249262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8" name="Line 81"/>
            <p:cNvSpPr>
              <a:spLocks noChangeShapeType="1"/>
            </p:cNvSpPr>
            <p:nvPr/>
          </p:nvSpPr>
          <p:spPr bwMode="auto">
            <a:xfrm>
              <a:off x="7234077" y="5284441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399" name="Line 82"/>
            <p:cNvSpPr>
              <a:spLocks noChangeShapeType="1"/>
            </p:cNvSpPr>
            <p:nvPr/>
          </p:nvSpPr>
          <p:spPr bwMode="auto">
            <a:xfrm>
              <a:off x="7234077" y="5320719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00" name="Line 83"/>
            <p:cNvSpPr>
              <a:spLocks noChangeShapeType="1"/>
            </p:cNvSpPr>
            <p:nvPr/>
          </p:nvSpPr>
          <p:spPr bwMode="auto">
            <a:xfrm>
              <a:off x="7234077" y="5355899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01" name="Line 84"/>
            <p:cNvSpPr>
              <a:spLocks noChangeShapeType="1"/>
            </p:cNvSpPr>
            <p:nvPr/>
          </p:nvSpPr>
          <p:spPr bwMode="auto">
            <a:xfrm>
              <a:off x="7234077" y="5391078"/>
              <a:ext cx="18689" cy="11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02" name="Line 85"/>
            <p:cNvSpPr>
              <a:spLocks noChangeShapeType="1"/>
            </p:cNvSpPr>
            <p:nvPr/>
          </p:nvSpPr>
          <p:spPr bwMode="auto">
            <a:xfrm flipV="1">
              <a:off x="5626828" y="5409767"/>
              <a:ext cx="1100" cy="1759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03" name="Line 86"/>
            <p:cNvSpPr>
              <a:spLocks noChangeShapeType="1"/>
            </p:cNvSpPr>
            <p:nvPr/>
          </p:nvSpPr>
          <p:spPr bwMode="auto">
            <a:xfrm flipV="1">
              <a:off x="6144622" y="5409767"/>
              <a:ext cx="1099" cy="1759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04" name="Line 87"/>
            <p:cNvSpPr>
              <a:spLocks noChangeShapeType="1"/>
            </p:cNvSpPr>
            <p:nvPr/>
          </p:nvSpPr>
          <p:spPr bwMode="auto">
            <a:xfrm flipV="1">
              <a:off x="6681104" y="5409767"/>
              <a:ext cx="1099" cy="1759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05" name="Line 88"/>
            <p:cNvSpPr>
              <a:spLocks noChangeShapeType="1"/>
            </p:cNvSpPr>
            <p:nvPr/>
          </p:nvSpPr>
          <p:spPr bwMode="auto">
            <a:xfrm flipV="1">
              <a:off x="7216488" y="5409767"/>
              <a:ext cx="1100" cy="1759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06" name="Rectangle 89"/>
            <p:cNvSpPr>
              <a:spLocks noChangeArrowheads="1"/>
            </p:cNvSpPr>
            <p:nvPr/>
          </p:nvSpPr>
          <p:spPr bwMode="auto">
            <a:xfrm>
              <a:off x="5073855" y="5444946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07" name="Rectangle 90"/>
            <p:cNvSpPr>
              <a:spLocks noChangeArrowheads="1"/>
            </p:cNvSpPr>
            <p:nvPr/>
          </p:nvSpPr>
          <p:spPr bwMode="auto">
            <a:xfrm>
              <a:off x="5591648" y="5444946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 dirty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 sz="1400" dirty="0">
                <a:latin typeface="Times New Roman" pitchFamily="18" charset="0"/>
              </a:endParaRPr>
            </a:p>
          </p:txBody>
        </p:sp>
        <p:sp>
          <p:nvSpPr>
            <p:cNvPr id="408" name="Rectangle 91"/>
            <p:cNvSpPr>
              <a:spLocks noChangeArrowheads="1"/>
            </p:cNvSpPr>
            <p:nvPr/>
          </p:nvSpPr>
          <p:spPr bwMode="auto">
            <a:xfrm>
              <a:off x="6127032" y="5444946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4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09" name="Rectangle 92"/>
            <p:cNvSpPr>
              <a:spLocks noChangeArrowheads="1"/>
            </p:cNvSpPr>
            <p:nvPr/>
          </p:nvSpPr>
          <p:spPr bwMode="auto">
            <a:xfrm>
              <a:off x="6644826" y="5444946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6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0" name="Rectangle 93"/>
            <p:cNvSpPr>
              <a:spLocks noChangeArrowheads="1"/>
            </p:cNvSpPr>
            <p:nvPr/>
          </p:nvSpPr>
          <p:spPr bwMode="auto">
            <a:xfrm>
              <a:off x="7162620" y="5444946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8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1" name="Rectangle 94"/>
            <p:cNvSpPr>
              <a:spLocks noChangeArrowheads="1"/>
            </p:cNvSpPr>
            <p:nvPr/>
          </p:nvSpPr>
          <p:spPr bwMode="auto">
            <a:xfrm>
              <a:off x="4805614" y="5159115"/>
              <a:ext cx="24365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-2.5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2" name="Rectangle 95"/>
            <p:cNvSpPr>
              <a:spLocks noChangeArrowheads="1"/>
            </p:cNvSpPr>
            <p:nvPr/>
          </p:nvSpPr>
          <p:spPr bwMode="auto">
            <a:xfrm>
              <a:off x="4984807" y="4302721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3" name="Rectangle 96"/>
            <p:cNvSpPr>
              <a:spLocks noChangeArrowheads="1"/>
            </p:cNvSpPr>
            <p:nvPr/>
          </p:nvSpPr>
          <p:spPr bwMode="auto">
            <a:xfrm>
              <a:off x="4877071" y="4105938"/>
              <a:ext cx="19236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0.5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4" name="Rectangle 97"/>
            <p:cNvSpPr>
              <a:spLocks noChangeArrowheads="1"/>
            </p:cNvSpPr>
            <p:nvPr/>
          </p:nvSpPr>
          <p:spPr bwMode="auto">
            <a:xfrm>
              <a:off x="4984807" y="3945433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5" name="Rectangle 98"/>
            <p:cNvSpPr>
              <a:spLocks noChangeArrowheads="1"/>
            </p:cNvSpPr>
            <p:nvPr/>
          </p:nvSpPr>
          <p:spPr bwMode="auto">
            <a:xfrm>
              <a:off x="5109034" y="3784928"/>
              <a:ext cx="689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6" name="Rectangle 99"/>
            <p:cNvSpPr>
              <a:spLocks noChangeArrowheads="1"/>
            </p:cNvSpPr>
            <p:nvPr/>
          </p:nvSpPr>
          <p:spPr bwMode="auto">
            <a:xfrm>
              <a:off x="4788024" y="4463226"/>
              <a:ext cx="5129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-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7" name="Rectangle 100"/>
            <p:cNvSpPr>
              <a:spLocks noChangeArrowheads="1"/>
            </p:cNvSpPr>
            <p:nvPr/>
          </p:nvSpPr>
          <p:spPr bwMode="auto">
            <a:xfrm>
              <a:off x="4877071" y="4463226"/>
              <a:ext cx="19236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0.5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8" name="Rectangle 101"/>
            <p:cNvSpPr>
              <a:spLocks noChangeArrowheads="1"/>
            </p:cNvSpPr>
            <p:nvPr/>
          </p:nvSpPr>
          <p:spPr bwMode="auto">
            <a:xfrm>
              <a:off x="4913350" y="4641321"/>
              <a:ext cx="12824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-1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19" name="Rectangle 102"/>
            <p:cNvSpPr>
              <a:spLocks noChangeArrowheads="1"/>
            </p:cNvSpPr>
            <p:nvPr/>
          </p:nvSpPr>
          <p:spPr bwMode="auto">
            <a:xfrm>
              <a:off x="4788024" y="4820516"/>
              <a:ext cx="5129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-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20" name="Rectangle 103"/>
            <p:cNvSpPr>
              <a:spLocks noChangeArrowheads="1"/>
            </p:cNvSpPr>
            <p:nvPr/>
          </p:nvSpPr>
          <p:spPr bwMode="auto">
            <a:xfrm>
              <a:off x="4877071" y="4820516"/>
              <a:ext cx="19236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1.5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21" name="Rectangle 104"/>
            <p:cNvSpPr>
              <a:spLocks noChangeArrowheads="1"/>
            </p:cNvSpPr>
            <p:nvPr/>
          </p:nvSpPr>
          <p:spPr bwMode="auto">
            <a:xfrm>
              <a:off x="4913350" y="4981021"/>
              <a:ext cx="12824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-2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22" name="Line 105"/>
            <p:cNvSpPr>
              <a:spLocks noChangeShapeType="1"/>
            </p:cNvSpPr>
            <p:nvPr/>
          </p:nvSpPr>
          <p:spPr bwMode="auto">
            <a:xfrm>
              <a:off x="5109034" y="4998610"/>
              <a:ext cx="36278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23" name="Freeform 106"/>
            <p:cNvSpPr>
              <a:spLocks/>
            </p:cNvSpPr>
            <p:nvPr/>
          </p:nvSpPr>
          <p:spPr bwMode="auto">
            <a:xfrm>
              <a:off x="5162902" y="4231264"/>
              <a:ext cx="2035996" cy="1196093"/>
            </a:xfrm>
            <a:custGeom>
              <a:avLst/>
              <a:gdLst>
                <a:gd name="T0" fmla="*/ 0 w 1852"/>
                <a:gd name="T1" fmla="*/ 1088 h 1088"/>
                <a:gd name="T2" fmla="*/ 0 w 1852"/>
                <a:gd name="T3" fmla="*/ 1072 h 1088"/>
                <a:gd name="T4" fmla="*/ 0 w 1852"/>
                <a:gd name="T5" fmla="*/ 1039 h 1088"/>
                <a:gd name="T6" fmla="*/ 0 w 1852"/>
                <a:gd name="T7" fmla="*/ 974 h 1088"/>
                <a:gd name="T8" fmla="*/ 7 w 1852"/>
                <a:gd name="T9" fmla="*/ 893 h 1088"/>
                <a:gd name="T10" fmla="*/ 19 w 1852"/>
                <a:gd name="T11" fmla="*/ 797 h 1088"/>
                <a:gd name="T12" fmla="*/ 40 w 1852"/>
                <a:gd name="T13" fmla="*/ 716 h 1088"/>
                <a:gd name="T14" fmla="*/ 65 w 1852"/>
                <a:gd name="T15" fmla="*/ 633 h 1088"/>
                <a:gd name="T16" fmla="*/ 97 w 1852"/>
                <a:gd name="T17" fmla="*/ 552 h 1088"/>
                <a:gd name="T18" fmla="*/ 136 w 1852"/>
                <a:gd name="T19" fmla="*/ 473 h 1088"/>
                <a:gd name="T20" fmla="*/ 179 w 1852"/>
                <a:gd name="T21" fmla="*/ 406 h 1088"/>
                <a:gd name="T22" fmla="*/ 244 w 1852"/>
                <a:gd name="T23" fmla="*/ 329 h 1088"/>
                <a:gd name="T24" fmla="*/ 325 w 1852"/>
                <a:gd name="T25" fmla="*/ 260 h 1088"/>
                <a:gd name="T26" fmla="*/ 373 w 1852"/>
                <a:gd name="T27" fmla="*/ 218 h 1088"/>
                <a:gd name="T28" fmla="*/ 439 w 1852"/>
                <a:gd name="T29" fmla="*/ 179 h 1088"/>
                <a:gd name="T30" fmla="*/ 504 w 1852"/>
                <a:gd name="T31" fmla="*/ 130 h 1088"/>
                <a:gd name="T32" fmla="*/ 585 w 1852"/>
                <a:gd name="T33" fmla="*/ 81 h 1088"/>
                <a:gd name="T34" fmla="*/ 666 w 1852"/>
                <a:gd name="T35" fmla="*/ 32 h 1088"/>
                <a:gd name="T36" fmla="*/ 763 w 1852"/>
                <a:gd name="T37" fmla="*/ 8 h 1088"/>
                <a:gd name="T38" fmla="*/ 845 w 1852"/>
                <a:gd name="T39" fmla="*/ 0 h 1088"/>
                <a:gd name="T40" fmla="*/ 942 w 1852"/>
                <a:gd name="T41" fmla="*/ 16 h 1088"/>
                <a:gd name="T42" fmla="*/ 1039 w 1852"/>
                <a:gd name="T43" fmla="*/ 53 h 1088"/>
                <a:gd name="T44" fmla="*/ 1137 w 1852"/>
                <a:gd name="T45" fmla="*/ 97 h 1088"/>
                <a:gd name="T46" fmla="*/ 1251 w 1852"/>
                <a:gd name="T47" fmla="*/ 146 h 1088"/>
                <a:gd name="T48" fmla="*/ 1365 w 1852"/>
                <a:gd name="T49" fmla="*/ 195 h 1088"/>
                <a:gd name="T50" fmla="*/ 1495 w 1852"/>
                <a:gd name="T51" fmla="*/ 227 h 1088"/>
                <a:gd name="T52" fmla="*/ 1625 w 1852"/>
                <a:gd name="T53" fmla="*/ 244 h 1088"/>
                <a:gd name="T54" fmla="*/ 1738 w 1852"/>
                <a:gd name="T55" fmla="*/ 227 h 1088"/>
                <a:gd name="T56" fmla="*/ 1852 w 1852"/>
                <a:gd name="T57" fmla="*/ 195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52" h="1088">
                  <a:moveTo>
                    <a:pt x="0" y="1088"/>
                  </a:moveTo>
                  <a:lnTo>
                    <a:pt x="0" y="1072"/>
                  </a:lnTo>
                  <a:lnTo>
                    <a:pt x="0" y="1039"/>
                  </a:lnTo>
                  <a:lnTo>
                    <a:pt x="0" y="974"/>
                  </a:lnTo>
                  <a:lnTo>
                    <a:pt x="7" y="893"/>
                  </a:lnTo>
                  <a:lnTo>
                    <a:pt x="19" y="797"/>
                  </a:lnTo>
                  <a:lnTo>
                    <a:pt x="40" y="716"/>
                  </a:lnTo>
                  <a:lnTo>
                    <a:pt x="65" y="633"/>
                  </a:lnTo>
                  <a:lnTo>
                    <a:pt x="97" y="552"/>
                  </a:lnTo>
                  <a:lnTo>
                    <a:pt x="136" y="473"/>
                  </a:lnTo>
                  <a:lnTo>
                    <a:pt x="179" y="406"/>
                  </a:lnTo>
                  <a:lnTo>
                    <a:pt x="244" y="329"/>
                  </a:lnTo>
                  <a:lnTo>
                    <a:pt x="325" y="260"/>
                  </a:lnTo>
                  <a:lnTo>
                    <a:pt x="373" y="218"/>
                  </a:lnTo>
                  <a:lnTo>
                    <a:pt x="439" y="179"/>
                  </a:lnTo>
                  <a:lnTo>
                    <a:pt x="504" y="130"/>
                  </a:lnTo>
                  <a:lnTo>
                    <a:pt x="585" y="81"/>
                  </a:lnTo>
                  <a:lnTo>
                    <a:pt x="666" y="32"/>
                  </a:lnTo>
                  <a:lnTo>
                    <a:pt x="763" y="8"/>
                  </a:lnTo>
                  <a:lnTo>
                    <a:pt x="845" y="0"/>
                  </a:lnTo>
                  <a:lnTo>
                    <a:pt x="942" y="16"/>
                  </a:lnTo>
                  <a:lnTo>
                    <a:pt x="1039" y="53"/>
                  </a:lnTo>
                  <a:lnTo>
                    <a:pt x="1137" y="97"/>
                  </a:lnTo>
                  <a:lnTo>
                    <a:pt x="1251" y="146"/>
                  </a:lnTo>
                  <a:lnTo>
                    <a:pt x="1365" y="195"/>
                  </a:lnTo>
                  <a:lnTo>
                    <a:pt x="1495" y="227"/>
                  </a:lnTo>
                  <a:lnTo>
                    <a:pt x="1625" y="244"/>
                  </a:lnTo>
                  <a:lnTo>
                    <a:pt x="1738" y="227"/>
                  </a:lnTo>
                  <a:lnTo>
                    <a:pt x="1852" y="195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24" name="Freeform 107"/>
            <p:cNvSpPr>
              <a:spLocks/>
            </p:cNvSpPr>
            <p:nvPr/>
          </p:nvSpPr>
          <p:spPr bwMode="auto">
            <a:xfrm>
              <a:off x="5448733" y="4266443"/>
              <a:ext cx="1767755" cy="1160913"/>
            </a:xfrm>
            <a:custGeom>
              <a:avLst/>
              <a:gdLst>
                <a:gd name="T0" fmla="*/ 0 w 1608"/>
                <a:gd name="T1" fmla="*/ 1056 h 1056"/>
                <a:gd name="T2" fmla="*/ 0 w 1608"/>
                <a:gd name="T3" fmla="*/ 1024 h 1056"/>
                <a:gd name="T4" fmla="*/ 11 w 1608"/>
                <a:gd name="T5" fmla="*/ 960 h 1056"/>
                <a:gd name="T6" fmla="*/ 26 w 1608"/>
                <a:gd name="T7" fmla="*/ 852 h 1056"/>
                <a:gd name="T8" fmla="*/ 49 w 1608"/>
                <a:gd name="T9" fmla="*/ 747 h 1056"/>
                <a:gd name="T10" fmla="*/ 86 w 1608"/>
                <a:gd name="T11" fmla="*/ 636 h 1056"/>
                <a:gd name="T12" fmla="*/ 113 w 1608"/>
                <a:gd name="T13" fmla="*/ 579 h 1056"/>
                <a:gd name="T14" fmla="*/ 146 w 1608"/>
                <a:gd name="T15" fmla="*/ 520 h 1056"/>
                <a:gd name="T16" fmla="*/ 185 w 1608"/>
                <a:gd name="T17" fmla="*/ 462 h 1056"/>
                <a:gd name="T18" fmla="*/ 227 w 1608"/>
                <a:gd name="T19" fmla="*/ 406 h 1056"/>
                <a:gd name="T20" fmla="*/ 325 w 1608"/>
                <a:gd name="T21" fmla="*/ 325 h 1056"/>
                <a:gd name="T22" fmla="*/ 520 w 1608"/>
                <a:gd name="T23" fmla="*/ 211 h 1056"/>
                <a:gd name="T24" fmla="*/ 715 w 1608"/>
                <a:gd name="T25" fmla="*/ 130 h 1056"/>
                <a:gd name="T26" fmla="*/ 861 w 1608"/>
                <a:gd name="T27" fmla="*/ 65 h 1056"/>
                <a:gd name="T28" fmla="*/ 942 w 1608"/>
                <a:gd name="T29" fmla="*/ 32 h 1056"/>
                <a:gd name="T30" fmla="*/ 1023 w 1608"/>
                <a:gd name="T31" fmla="*/ 16 h 1056"/>
                <a:gd name="T32" fmla="*/ 1085 w 1608"/>
                <a:gd name="T33" fmla="*/ 6 h 1056"/>
                <a:gd name="T34" fmla="*/ 1169 w 1608"/>
                <a:gd name="T35" fmla="*/ 0 h 1056"/>
                <a:gd name="T36" fmla="*/ 1267 w 1608"/>
                <a:gd name="T37" fmla="*/ 0 h 1056"/>
                <a:gd name="T38" fmla="*/ 1364 w 1608"/>
                <a:gd name="T39" fmla="*/ 16 h 1056"/>
                <a:gd name="T40" fmla="*/ 1478 w 1608"/>
                <a:gd name="T41" fmla="*/ 65 h 1056"/>
                <a:gd name="T42" fmla="*/ 1608 w 1608"/>
                <a:gd name="T43" fmla="*/ 114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08" h="1056">
                  <a:moveTo>
                    <a:pt x="0" y="1056"/>
                  </a:moveTo>
                  <a:lnTo>
                    <a:pt x="0" y="1024"/>
                  </a:lnTo>
                  <a:lnTo>
                    <a:pt x="11" y="960"/>
                  </a:lnTo>
                  <a:lnTo>
                    <a:pt x="26" y="852"/>
                  </a:lnTo>
                  <a:lnTo>
                    <a:pt x="49" y="747"/>
                  </a:lnTo>
                  <a:lnTo>
                    <a:pt x="86" y="636"/>
                  </a:lnTo>
                  <a:lnTo>
                    <a:pt x="113" y="579"/>
                  </a:lnTo>
                  <a:lnTo>
                    <a:pt x="146" y="520"/>
                  </a:lnTo>
                  <a:lnTo>
                    <a:pt x="185" y="462"/>
                  </a:lnTo>
                  <a:lnTo>
                    <a:pt x="227" y="406"/>
                  </a:lnTo>
                  <a:lnTo>
                    <a:pt x="325" y="325"/>
                  </a:lnTo>
                  <a:lnTo>
                    <a:pt x="520" y="211"/>
                  </a:lnTo>
                  <a:lnTo>
                    <a:pt x="715" y="130"/>
                  </a:lnTo>
                  <a:lnTo>
                    <a:pt x="861" y="65"/>
                  </a:lnTo>
                  <a:lnTo>
                    <a:pt x="942" y="32"/>
                  </a:lnTo>
                  <a:lnTo>
                    <a:pt x="1023" y="16"/>
                  </a:lnTo>
                  <a:lnTo>
                    <a:pt x="1085" y="6"/>
                  </a:lnTo>
                  <a:lnTo>
                    <a:pt x="1169" y="0"/>
                  </a:lnTo>
                  <a:lnTo>
                    <a:pt x="1267" y="0"/>
                  </a:lnTo>
                  <a:lnTo>
                    <a:pt x="1364" y="16"/>
                  </a:lnTo>
                  <a:lnTo>
                    <a:pt x="1478" y="65"/>
                  </a:lnTo>
                  <a:lnTo>
                    <a:pt x="1608" y="114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25" name="Line 108"/>
            <p:cNvSpPr>
              <a:spLocks noChangeShapeType="1"/>
            </p:cNvSpPr>
            <p:nvPr/>
          </p:nvSpPr>
          <p:spPr bwMode="auto">
            <a:xfrm>
              <a:off x="7234077" y="5016200"/>
              <a:ext cx="18689" cy="10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sz="1600"/>
            </a:p>
          </p:txBody>
        </p:sp>
        <p:sp>
          <p:nvSpPr>
            <p:cNvPr id="426" name="Text Box 109"/>
            <p:cNvSpPr txBox="1">
              <a:spLocks noChangeArrowheads="1"/>
            </p:cNvSpPr>
            <p:nvPr/>
          </p:nvSpPr>
          <p:spPr bwMode="auto">
            <a:xfrm>
              <a:off x="4712809" y="5675996"/>
              <a:ext cx="3027543" cy="147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TW" sz="1200" dirty="0">
                  <a:latin typeface="Times New Roman" pitchFamily="18" charset="0"/>
                </a:rPr>
                <a:t>Bessel functions of the 2</a:t>
              </a:r>
              <a:r>
                <a:rPr lang="en-US" altLang="zh-TW" sz="1200" baseline="30000" dirty="0">
                  <a:latin typeface="Times New Roman" pitchFamily="18" charset="0"/>
                </a:rPr>
                <a:t>nd</a:t>
              </a:r>
              <a:r>
                <a:rPr lang="en-US" altLang="zh-TW" sz="1200" dirty="0">
                  <a:latin typeface="Times New Roman" pitchFamily="18" charset="0"/>
                </a:rPr>
                <a:t> kind, </a:t>
              </a:r>
              <a:r>
                <a:rPr lang="en-US" altLang="zh-TW" sz="1200" i="1" dirty="0">
                  <a:latin typeface="Times New Roman" pitchFamily="18" charset="0"/>
                </a:rPr>
                <a:t>n</a:t>
              </a:r>
              <a:r>
                <a:rPr lang="en-US" altLang="zh-TW" sz="1200" dirty="0">
                  <a:latin typeface="Times New Roman" pitchFamily="18" charset="0"/>
                </a:rPr>
                <a:t> = 0, 1, 2, 3, 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116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Bessel Functions with 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 = 0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When 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 we have </a:t>
            </a:r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J</a:t>
            </a:r>
            <a:r>
              <a:rPr lang="en-US" altLang="zh-TW" baseline="-25000" dirty="0">
                <a:latin typeface="Times New Roman" pitchFamily="18" charset="0"/>
              </a:rPr>
              <a:t>– </a:t>
            </a:r>
            <a:r>
              <a:rPr lang="en-US" altLang="zh-TW" i="1" baseline="-25000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the 2</a:t>
            </a:r>
            <a:r>
              <a:rPr lang="en-US" altLang="zh-TW" baseline="30000" dirty="0"/>
              <a:t>nd</a:t>
            </a:r>
            <a:r>
              <a:rPr lang="en-US" altLang="zh-TW" dirty="0"/>
              <a:t> solution can be obtained by Case III of the method of </a:t>
            </a:r>
            <a:r>
              <a:rPr lang="en-US" altLang="zh-TW" dirty="0" err="1"/>
              <a:t>Frobenius</a:t>
            </a:r>
            <a:r>
              <a:rPr lang="en-US" altLang="zh-TW" dirty="0"/>
              <a:t>: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J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and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Substitute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into the DE and solve for </a:t>
            </a:r>
            <a:r>
              <a:rPr lang="en-US" altLang="zh-TW" i="1" dirty="0" err="1">
                <a:latin typeface="Times New Roman" pitchFamily="18" charset="0"/>
              </a:rPr>
              <a:t>b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, we have: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altLang="zh-TW" dirty="0">
                <a:latin typeface="Times New Roman" pitchFamily="18" charset="0"/>
              </a:rPr>
              <a:t> = 0.57721566</a:t>
            </a:r>
            <a:r>
              <a:rPr lang="en-US" altLang="zh-TW" dirty="0"/>
              <a:t> is Euler’s constant.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52</a:t>
            </a:fld>
            <a:endParaRPr lang="zh-TW" altLang="en-US" dirty="0"/>
          </a:p>
        </p:txBody>
      </p:sp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449709"/>
              </p:ext>
            </p:extLst>
          </p:nvPr>
        </p:nvGraphicFramePr>
        <p:xfrm>
          <a:off x="2352675" y="2636912"/>
          <a:ext cx="4524375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2" name="方程式" r:id="rId3" imgW="2514600" imgH="533400" progId="Equation.3">
                  <p:embed/>
                </p:oleObj>
              </mc:Choice>
              <mc:Fallback>
                <p:oleObj name="方程式" r:id="rId3" imgW="2514600" imgH="533400" progId="Equation.3">
                  <p:embed/>
                  <p:pic>
                    <p:nvPicPr>
                      <p:cNvPr id="5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2675" y="2636912"/>
                        <a:ext cx="4524375" cy="95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585149"/>
              </p:ext>
            </p:extLst>
          </p:nvPr>
        </p:nvGraphicFramePr>
        <p:xfrm>
          <a:off x="1524000" y="4310063"/>
          <a:ext cx="6732588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3" name="方程式" r:id="rId5" imgW="3733560" imgH="469800" progId="Equation.3">
                  <p:embed/>
                </p:oleObj>
              </mc:Choice>
              <mc:Fallback>
                <p:oleObj name="方程式" r:id="rId5" imgW="3733560" imgH="469800" progId="Equation.3">
                  <p:embed/>
                  <p:pic>
                    <p:nvPicPr>
                      <p:cNvPr id="6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310063"/>
                        <a:ext cx="6732588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44374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Differential Recurrence Relation</a:t>
            </a:r>
            <a:endParaRPr lang="zh-TW" altLang="en-US"/>
          </a:p>
        </p:txBody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Bessel functions satisfy differential recurrence relations as follows:</a:t>
            </a:r>
          </a:p>
          <a:p>
            <a:pPr lvl="1"/>
            <a:r>
              <a:rPr lang="en-US" altLang="zh-TW" i="1" dirty="0" err="1">
                <a:latin typeface="Times New Roman" pitchFamily="18" charset="0"/>
              </a:rPr>
              <a:t>xJ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vJ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i="1" dirty="0">
                <a:latin typeface="Times New Roman" pitchFamily="18" charset="0"/>
              </a:rPr>
              <a:t>xJ</a:t>
            </a:r>
            <a:r>
              <a:rPr lang="en-US" altLang="zh-TW" i="1" baseline="-25000" dirty="0">
                <a:latin typeface="Times New Roman" pitchFamily="18" charset="0"/>
              </a:rPr>
              <a:t>v</a:t>
            </a:r>
            <a:r>
              <a:rPr lang="en-US" altLang="zh-TW" baseline="-25000" dirty="0">
                <a:latin typeface="Times New Roman" pitchFamily="18" charset="0"/>
              </a:rPr>
              <a:t>+1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</a:p>
          <a:p>
            <a:pPr lvl="1"/>
            <a:r>
              <a:rPr lang="en-US" altLang="zh-TW" i="1" dirty="0" err="1">
                <a:latin typeface="Times New Roman" pitchFamily="18" charset="0"/>
              </a:rPr>
              <a:t>xJ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xJ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i="1" dirty="0" err="1">
                <a:latin typeface="Times New Roman" pitchFamily="18" charset="0"/>
              </a:rPr>
              <a:t>vJ</a:t>
            </a:r>
            <a:r>
              <a:rPr lang="en-US" altLang="zh-TW" i="1" baseline="-25000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endParaRPr lang="en-US" altLang="zh-TW" dirty="0"/>
          </a:p>
          <a:p>
            <a:r>
              <a:rPr lang="en-US" altLang="zh-TW" dirty="0"/>
              <a:t>To prove the relations, first, we have to show that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 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recurrence relations can be derived easily, e.g.,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53</a:t>
            </a:fld>
            <a:endParaRPr lang="zh-TW" altLang="en-US" dirty="0"/>
          </a:p>
        </p:txBody>
      </p:sp>
      <p:graphicFrame>
        <p:nvGraphicFramePr>
          <p:cNvPr id="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794050"/>
              </p:ext>
            </p:extLst>
          </p:nvPr>
        </p:nvGraphicFramePr>
        <p:xfrm>
          <a:off x="1740246" y="3440113"/>
          <a:ext cx="5280026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5" name="方程式" r:id="rId3" imgW="3530520" imgH="393480" progId="Equation.3">
                  <p:embed/>
                </p:oleObj>
              </mc:Choice>
              <mc:Fallback>
                <p:oleObj name="方程式" r:id="rId3" imgW="3530520" imgH="393480" progId="Equation.3">
                  <p:embed/>
                  <p:pic>
                    <p:nvPicPr>
                      <p:cNvPr id="99328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0246" y="3440113"/>
                        <a:ext cx="5280026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873366"/>
              </p:ext>
            </p:extLst>
          </p:nvPr>
        </p:nvGraphicFramePr>
        <p:xfrm>
          <a:off x="1618208" y="4804692"/>
          <a:ext cx="4826000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6" name="方程式" r:id="rId5" imgW="3225600" imgH="634680" progId="Equation.3">
                  <p:embed/>
                </p:oleObj>
              </mc:Choice>
              <mc:Fallback>
                <p:oleObj name="方程式" r:id="rId5" imgW="3225600" imgH="634680" progId="Equation.3">
                  <p:embed/>
                  <p:pic>
                    <p:nvPicPr>
                      <p:cNvPr id="99329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8208" y="4804692"/>
                        <a:ext cx="4826000" cy="1144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93268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Differentiation of 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 baseline="30000">
                <a:latin typeface="Times New Roman" pitchFamily="18" charset="0"/>
              </a:rPr>
              <a:t>v</a:t>
            </a:r>
            <a:r>
              <a:rPr lang="en-US" altLang="zh-TW" i="1">
                <a:latin typeface="Times New Roman" pitchFamily="18" charset="0"/>
              </a:rPr>
              <a:t>J</a:t>
            </a:r>
            <a:r>
              <a:rPr lang="en-US" altLang="zh-TW" i="1" baseline="-25000">
                <a:latin typeface="Times New Roman" pitchFamily="18" charset="0"/>
              </a:rPr>
              <a:t>v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then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54</a:t>
            </a:fld>
            <a:endParaRPr lang="zh-TW" alt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431075"/>
              </p:ext>
            </p:extLst>
          </p:nvPr>
        </p:nvGraphicFramePr>
        <p:xfrm>
          <a:off x="2627784" y="1718766"/>
          <a:ext cx="3729037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0" name="方程式" r:id="rId3" imgW="2057400" imgH="469800" progId="Equation.3">
                  <p:embed/>
                </p:oleObj>
              </mc:Choice>
              <mc:Fallback>
                <p:oleObj name="方程式" r:id="rId3" imgW="2057400" imgH="469800" progId="Equation.3">
                  <p:embed/>
                  <p:pic>
                    <p:nvPicPr>
                      <p:cNvPr id="99840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718766"/>
                        <a:ext cx="3729037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828369"/>
              </p:ext>
            </p:extLst>
          </p:nvPr>
        </p:nvGraphicFramePr>
        <p:xfrm>
          <a:off x="2066503" y="3191917"/>
          <a:ext cx="5457825" cy="297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1" name="方程式" r:id="rId5" imgW="3009600" imgH="1650960" progId="Equation.3">
                  <p:embed/>
                </p:oleObj>
              </mc:Choice>
              <mc:Fallback>
                <p:oleObj name="方程式" r:id="rId5" imgW="3009600" imgH="1650960" progId="Equation.3">
                  <p:embed/>
                  <p:pic>
                    <p:nvPicPr>
                      <p:cNvPr id="99840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503" y="3191917"/>
                        <a:ext cx="5457825" cy="2973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3523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Legendre’s Equation</a:t>
            </a:r>
            <a:endParaRPr lang="zh-TW" altLang="en-US"/>
          </a:p>
        </p:txBody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Legendre’s equation of order </a:t>
            </a:r>
            <a:r>
              <a:rPr lang="en-US" altLang="zh-TW" i="1" dirty="0">
                <a:latin typeface="Symbol" pitchFamily="18" charset="2"/>
              </a:rPr>
              <a:t>a</a:t>
            </a:r>
            <a:r>
              <a:rPr lang="en-US" altLang="zh-TW" dirty="0"/>
              <a:t> is the 2</a:t>
            </a:r>
            <a:r>
              <a:rPr lang="en-US" altLang="zh-TW" baseline="30000" dirty="0"/>
              <a:t>nd</a:t>
            </a:r>
            <a:r>
              <a:rPr lang="en-US" altLang="zh-TW" dirty="0"/>
              <a:t>-order linear DE of the form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(</a:t>
            </a:r>
            <a:r>
              <a:rPr lang="en-US" altLang="zh-TW" dirty="0">
                <a:latin typeface="Times New Roman" pitchFamily="18" charset="0"/>
              </a:rPr>
              <a:t>1 –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/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– 2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Symbol" pitchFamily="18" charset="2"/>
              </a:rPr>
              <a:t>a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Symbol" pitchFamily="18" charset="2"/>
              </a:rPr>
              <a:t>a</a:t>
            </a:r>
            <a:r>
              <a:rPr lang="en-US" altLang="zh-TW" dirty="0">
                <a:latin typeface="Times New Roman" pitchFamily="18" charset="0"/>
              </a:rPr>
              <a:t> + 1)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>
                <a:sym typeface="Symbol" pitchFamily="18" charset="2"/>
              </a:rPr>
              <a:t>where the real number </a:t>
            </a:r>
            <a:r>
              <a:rPr lang="en-US" altLang="zh-TW" i="1" dirty="0">
                <a:sym typeface="Symbol" pitchFamily="18" charset="2"/>
              </a:rPr>
              <a:t></a:t>
            </a:r>
            <a:r>
              <a:rPr lang="en-US" altLang="zh-TW" dirty="0">
                <a:sym typeface="Symbol" pitchFamily="18" charset="2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&gt; –1</a:t>
            </a:r>
            <a:r>
              <a:rPr lang="en-US" altLang="zh-TW" dirty="0">
                <a:sym typeface="Symbol" pitchFamily="18" charset="2"/>
              </a:rPr>
              <a:t>. The only singular points of the Legendre’s equation are at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+1</a:t>
            </a:r>
            <a:r>
              <a:rPr lang="en-US" altLang="zh-TW" dirty="0">
                <a:sym typeface="Symbol" pitchFamily="18" charset="2"/>
              </a:rPr>
              <a:t> and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–1</a:t>
            </a:r>
            <a:r>
              <a:rPr lang="en-US" altLang="zh-TW" dirty="0">
                <a:sym typeface="Symbol" pitchFamily="18" charset="2"/>
              </a:rPr>
              <a:t>.</a:t>
            </a:r>
            <a:endParaRPr lang="zh-TW" altLang="en-US" dirty="0">
              <a:sym typeface="Symbol" pitchFamily="18" charset="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661432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Solution of Legendre’s Equation   (1/2)</a:t>
            </a:r>
          </a:p>
        </p:txBody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is an ordinary point of the equation, substitute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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m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m</a:t>
            </a:r>
            <a:r>
              <a:rPr lang="en-US" altLang="zh-TW" dirty="0"/>
              <a:t> into the </a:t>
            </a:r>
            <a:r>
              <a:rPr lang="en-US" altLang="zh-TW" dirty="0">
                <a:sym typeface="Symbol" pitchFamily="18" charset="2"/>
              </a:rPr>
              <a:t>Legendre’s equation,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/>
              <a:t>we have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It can be shown that,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and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56</a:t>
            </a:fld>
            <a:endParaRPr lang="zh-TW" altLang="en-US" dirty="0"/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740996"/>
              </p:ext>
            </p:extLst>
          </p:nvPr>
        </p:nvGraphicFramePr>
        <p:xfrm>
          <a:off x="2636838" y="2479656"/>
          <a:ext cx="4111380" cy="733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3" name="方程式" r:id="rId3" imgW="2349360" imgH="419040" progId="Equation.3">
                  <p:embed/>
                </p:oleObj>
              </mc:Choice>
              <mc:Fallback>
                <p:oleObj name="方程式" r:id="rId3" imgW="2349360" imgH="419040" progId="Equation.3">
                  <p:embed/>
                  <p:pic>
                    <p:nvPicPr>
                      <p:cNvPr id="9246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6838" y="2479656"/>
                        <a:ext cx="4111380" cy="733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472733"/>
              </p:ext>
            </p:extLst>
          </p:nvPr>
        </p:nvGraphicFramePr>
        <p:xfrm>
          <a:off x="953032" y="3717032"/>
          <a:ext cx="7867440" cy="733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4" name="方程式" r:id="rId5" imgW="4495680" imgH="419040" progId="Equation.3">
                  <p:embed/>
                </p:oleObj>
              </mc:Choice>
              <mc:Fallback>
                <p:oleObj name="方程式" r:id="rId5" imgW="4495680" imgH="419040" progId="Equation.3">
                  <p:embed/>
                  <p:pic>
                    <p:nvPicPr>
                      <p:cNvPr id="92468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3032" y="3717032"/>
                        <a:ext cx="7867440" cy="733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020351"/>
              </p:ext>
            </p:extLst>
          </p:nvPr>
        </p:nvGraphicFramePr>
        <p:xfrm>
          <a:off x="1043608" y="4868863"/>
          <a:ext cx="7422660" cy="733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5" name="方程式" r:id="rId7" imgW="4241520" imgH="419040" progId="Equation.3">
                  <p:embed/>
                </p:oleObj>
              </mc:Choice>
              <mc:Fallback>
                <p:oleObj name="方程式" r:id="rId7" imgW="4241520" imgH="419040" progId="Equation.3">
                  <p:embed/>
                  <p:pic>
                    <p:nvPicPr>
                      <p:cNvPr id="92468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868863"/>
                        <a:ext cx="7422660" cy="733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49308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Solution of Legendre’s Equation   (2/2)</a:t>
            </a:r>
            <a:endParaRPr lang="zh-TW" altLang="en-US" dirty="0"/>
          </a:p>
        </p:txBody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If </a:t>
            </a:r>
            <a:r>
              <a:rPr lang="en-US" altLang="zh-TW" i="1">
                <a:latin typeface="Symbol" pitchFamily="18" charset="2"/>
              </a:rPr>
              <a:t>a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/>
              <a:t>, a non-negative integer, we have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and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Notice that if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/>
              <a:t> is an even integer,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terminates.  When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/>
              <a:t> is an odd integer,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terminates.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57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942894"/>
              </p:ext>
            </p:extLst>
          </p:nvPr>
        </p:nvGraphicFramePr>
        <p:xfrm>
          <a:off x="1645072" y="1844824"/>
          <a:ext cx="6086475" cy="160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8" name="方程式" r:id="rId3" imgW="3377880" imgH="888840" progId="Equation.3">
                  <p:embed/>
                </p:oleObj>
              </mc:Choice>
              <mc:Fallback>
                <p:oleObj name="方程式" r:id="rId3" imgW="3377880" imgH="888840" progId="Equation.3">
                  <p:embed/>
                  <p:pic>
                    <p:nvPicPr>
                      <p:cNvPr id="93901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5072" y="1844824"/>
                        <a:ext cx="6086475" cy="1601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067779"/>
              </p:ext>
            </p:extLst>
          </p:nvPr>
        </p:nvGraphicFramePr>
        <p:xfrm>
          <a:off x="1619672" y="3572595"/>
          <a:ext cx="6704013" cy="159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9" name="方程式" r:id="rId5" imgW="3720960" imgH="888840" progId="Equation.3">
                  <p:embed/>
                </p:oleObj>
              </mc:Choice>
              <mc:Fallback>
                <p:oleObj name="方程式" r:id="rId5" imgW="3720960" imgH="888840" progId="Equation.3">
                  <p:embed/>
                  <p:pic>
                    <p:nvPicPr>
                      <p:cNvPr id="9390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3572595"/>
                        <a:ext cx="6704013" cy="1598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47600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Legendre Polynomials                  (1/2)</a:t>
            </a:r>
          </a:p>
        </p:txBody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solution polynomial of Legendre equation of order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, with special selection of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(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even) or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 </a:t>
            </a:r>
            <a:r>
              <a:rPr lang="en-US" altLang="zh-TW" dirty="0"/>
              <a:t>(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odd), are called Legendre polynomial of degree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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/2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</a:t>
            </a:r>
            <a:r>
              <a:rPr lang="en-US" altLang="zh-TW" dirty="0"/>
              <a:t>. For example:</a:t>
            </a: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58</a:t>
            </a:fld>
            <a:endParaRPr lang="zh-TW" alt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27808"/>
              </p:ext>
            </p:extLst>
          </p:nvPr>
        </p:nvGraphicFramePr>
        <p:xfrm>
          <a:off x="2509838" y="2636912"/>
          <a:ext cx="4649787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1" name="方程式" r:id="rId3" imgW="2323800" imgH="444240" progId="Equation.3">
                  <p:embed/>
                </p:oleObj>
              </mc:Choice>
              <mc:Fallback>
                <p:oleObj name="方程式" r:id="rId3" imgW="2323800" imgH="444240" progId="Equation.3">
                  <p:embed/>
                  <p:pic>
                    <p:nvPicPr>
                      <p:cNvPr id="92672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9838" y="2636912"/>
                        <a:ext cx="4649787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055346"/>
              </p:ext>
            </p:extLst>
          </p:nvPr>
        </p:nvGraphicFramePr>
        <p:xfrm>
          <a:off x="1331640" y="4154488"/>
          <a:ext cx="3405187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2" name="方程式" r:id="rId5" imgW="1701720" imgH="1041120" progId="Equation.3">
                  <p:embed/>
                </p:oleObj>
              </mc:Choice>
              <mc:Fallback>
                <p:oleObj name="方程式" r:id="rId5" imgW="1701720" imgH="1041120" progId="Equation.3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154488"/>
                        <a:ext cx="3405187" cy="208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785536"/>
              </p:ext>
            </p:extLst>
          </p:nvPr>
        </p:nvGraphicFramePr>
        <p:xfrm>
          <a:off x="5017269" y="4174480"/>
          <a:ext cx="3659187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3" name="方程式" r:id="rId7" imgW="1828800" imgH="1028520" progId="Equation.3">
                  <p:embed/>
                </p:oleObj>
              </mc:Choice>
              <mc:Fallback>
                <p:oleObj name="方程式" r:id="rId7" imgW="1828800" imgH="1028520" progId="Equation.3">
                  <p:embed/>
                  <p:pic>
                    <p:nvPicPr>
                      <p:cNvPr id="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7269" y="4174480"/>
                        <a:ext cx="3659187" cy="205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447195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Legendre Polynomials                  (2/2)</a:t>
            </a:r>
            <a:endParaRPr lang="zh-TW" altLang="en-US" dirty="0"/>
          </a:p>
        </p:txBody>
      </p:sp>
      <p:sp>
        <p:nvSpPr>
          <p:cNvPr id="92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dirty="0"/>
              <a:t>   </a:t>
            </a:r>
            <a:r>
              <a:rPr lang="en-US" altLang="zh-TW" dirty="0"/>
              <a:t>They are the solutions of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Legendre polynomials are</a:t>
            </a:r>
            <a:br>
              <a:rPr lang="en-US" altLang="zh-TW" dirty="0"/>
            </a:br>
            <a:r>
              <a:rPr lang="en-US" altLang="zh-TW" dirty="0"/>
              <a:t>orthogonal over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[–1, 1]</a:t>
            </a:r>
            <a:r>
              <a:rPr lang="en-US" altLang="zh-TW" dirty="0"/>
              <a:t>.</a:t>
            </a:r>
          </a:p>
        </p:txBody>
      </p:sp>
      <p:sp>
        <p:nvSpPr>
          <p:cNvPr id="927851" name="Freeform 107"/>
          <p:cNvSpPr>
            <a:spLocks/>
          </p:cNvSpPr>
          <p:nvPr/>
        </p:nvSpPr>
        <p:spPr bwMode="auto">
          <a:xfrm>
            <a:off x="5673650" y="4308623"/>
            <a:ext cx="2424113" cy="1493838"/>
          </a:xfrm>
          <a:custGeom>
            <a:avLst/>
            <a:gdLst>
              <a:gd name="T0" fmla="*/ 0 w 1605"/>
              <a:gd name="T1" fmla="*/ 0 h 989"/>
              <a:gd name="T2" fmla="*/ 1605 w 1605"/>
              <a:gd name="T3" fmla="*/ 0 h 989"/>
              <a:gd name="T4" fmla="*/ 1605 w 1605"/>
              <a:gd name="T5" fmla="*/ 989 h 989"/>
              <a:gd name="T6" fmla="*/ 0 w 1605"/>
              <a:gd name="T7" fmla="*/ 989 h 989"/>
              <a:gd name="T8" fmla="*/ 0 w 1605"/>
              <a:gd name="T9" fmla="*/ 0 h 989"/>
              <a:gd name="T10" fmla="*/ 0 w 1605"/>
              <a:gd name="T11" fmla="*/ 0 h 989"/>
              <a:gd name="T12" fmla="*/ 0 w 1605"/>
              <a:gd name="T13" fmla="*/ 0 h 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5" h="989">
                <a:moveTo>
                  <a:pt x="0" y="0"/>
                </a:moveTo>
                <a:lnTo>
                  <a:pt x="1605" y="0"/>
                </a:lnTo>
                <a:lnTo>
                  <a:pt x="1605" y="989"/>
                </a:lnTo>
                <a:lnTo>
                  <a:pt x="0" y="989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27852" name="Freeform 108"/>
          <p:cNvSpPr>
            <a:spLocks/>
          </p:cNvSpPr>
          <p:nvPr/>
        </p:nvSpPr>
        <p:spPr bwMode="auto">
          <a:xfrm>
            <a:off x="5753025" y="4484836"/>
            <a:ext cx="2305050" cy="1162050"/>
          </a:xfrm>
          <a:custGeom>
            <a:avLst/>
            <a:gdLst>
              <a:gd name="T0" fmla="*/ 1452 w 1452"/>
              <a:gd name="T1" fmla="*/ 0 h 732"/>
              <a:gd name="T2" fmla="*/ 1440 w 1452"/>
              <a:gd name="T3" fmla="*/ 25 h 732"/>
              <a:gd name="T4" fmla="*/ 1416 w 1452"/>
              <a:gd name="T5" fmla="*/ 86 h 732"/>
              <a:gd name="T6" fmla="*/ 1379 w 1452"/>
              <a:gd name="T7" fmla="*/ 159 h 732"/>
              <a:gd name="T8" fmla="*/ 1330 w 1452"/>
              <a:gd name="T9" fmla="*/ 257 h 732"/>
              <a:gd name="T10" fmla="*/ 1269 w 1452"/>
              <a:gd name="T11" fmla="*/ 354 h 732"/>
              <a:gd name="T12" fmla="*/ 1196 w 1452"/>
              <a:gd name="T13" fmla="*/ 439 h 732"/>
              <a:gd name="T14" fmla="*/ 1123 w 1452"/>
              <a:gd name="T15" fmla="*/ 500 h 732"/>
              <a:gd name="T16" fmla="*/ 1090 w 1452"/>
              <a:gd name="T17" fmla="*/ 515 h 732"/>
              <a:gd name="T18" fmla="*/ 1037 w 1452"/>
              <a:gd name="T19" fmla="*/ 525 h 732"/>
              <a:gd name="T20" fmla="*/ 977 w 1452"/>
              <a:gd name="T21" fmla="*/ 512 h 732"/>
              <a:gd name="T22" fmla="*/ 903 w 1452"/>
              <a:gd name="T23" fmla="*/ 476 h 732"/>
              <a:gd name="T24" fmla="*/ 818 w 1452"/>
              <a:gd name="T25" fmla="*/ 427 h 732"/>
              <a:gd name="T26" fmla="*/ 720 w 1452"/>
              <a:gd name="T27" fmla="*/ 366 h 732"/>
              <a:gd name="T28" fmla="*/ 622 w 1452"/>
              <a:gd name="T29" fmla="*/ 293 h 732"/>
              <a:gd name="T30" fmla="*/ 525 w 1452"/>
              <a:gd name="T31" fmla="*/ 244 h 732"/>
              <a:gd name="T32" fmla="*/ 452 w 1452"/>
              <a:gd name="T33" fmla="*/ 207 h 732"/>
              <a:gd name="T34" fmla="*/ 378 w 1452"/>
              <a:gd name="T35" fmla="*/ 195 h 732"/>
              <a:gd name="T36" fmla="*/ 348 w 1452"/>
              <a:gd name="T37" fmla="*/ 197 h 732"/>
              <a:gd name="T38" fmla="*/ 318 w 1452"/>
              <a:gd name="T39" fmla="*/ 207 h 732"/>
              <a:gd name="T40" fmla="*/ 268 w 1452"/>
              <a:gd name="T41" fmla="*/ 232 h 732"/>
              <a:gd name="T42" fmla="*/ 220 w 1452"/>
              <a:gd name="T43" fmla="*/ 280 h 732"/>
              <a:gd name="T44" fmla="*/ 171 w 1452"/>
              <a:gd name="T45" fmla="*/ 341 h 732"/>
              <a:gd name="T46" fmla="*/ 109 w 1452"/>
              <a:gd name="T47" fmla="*/ 439 h 732"/>
              <a:gd name="T48" fmla="*/ 48 w 1452"/>
              <a:gd name="T49" fmla="*/ 561 h 732"/>
              <a:gd name="T50" fmla="*/ 0 w 1452"/>
              <a:gd name="T51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2" h="732">
                <a:moveTo>
                  <a:pt x="1452" y="0"/>
                </a:moveTo>
                <a:lnTo>
                  <a:pt x="1440" y="25"/>
                </a:lnTo>
                <a:lnTo>
                  <a:pt x="1416" y="86"/>
                </a:lnTo>
                <a:lnTo>
                  <a:pt x="1379" y="159"/>
                </a:lnTo>
                <a:lnTo>
                  <a:pt x="1330" y="257"/>
                </a:lnTo>
                <a:lnTo>
                  <a:pt x="1269" y="354"/>
                </a:lnTo>
                <a:lnTo>
                  <a:pt x="1196" y="439"/>
                </a:lnTo>
                <a:lnTo>
                  <a:pt x="1123" y="500"/>
                </a:lnTo>
                <a:lnTo>
                  <a:pt x="1090" y="515"/>
                </a:lnTo>
                <a:lnTo>
                  <a:pt x="1037" y="525"/>
                </a:lnTo>
                <a:lnTo>
                  <a:pt x="977" y="512"/>
                </a:lnTo>
                <a:lnTo>
                  <a:pt x="903" y="476"/>
                </a:lnTo>
                <a:lnTo>
                  <a:pt x="818" y="427"/>
                </a:lnTo>
                <a:lnTo>
                  <a:pt x="720" y="366"/>
                </a:lnTo>
                <a:lnTo>
                  <a:pt x="622" y="293"/>
                </a:lnTo>
                <a:lnTo>
                  <a:pt x="525" y="244"/>
                </a:lnTo>
                <a:lnTo>
                  <a:pt x="452" y="207"/>
                </a:lnTo>
                <a:lnTo>
                  <a:pt x="378" y="195"/>
                </a:lnTo>
                <a:lnTo>
                  <a:pt x="348" y="197"/>
                </a:lnTo>
                <a:lnTo>
                  <a:pt x="318" y="207"/>
                </a:lnTo>
                <a:lnTo>
                  <a:pt x="268" y="232"/>
                </a:lnTo>
                <a:lnTo>
                  <a:pt x="220" y="280"/>
                </a:lnTo>
                <a:lnTo>
                  <a:pt x="171" y="341"/>
                </a:lnTo>
                <a:lnTo>
                  <a:pt x="109" y="439"/>
                </a:lnTo>
                <a:lnTo>
                  <a:pt x="48" y="561"/>
                </a:lnTo>
                <a:lnTo>
                  <a:pt x="0" y="732"/>
                </a:lnTo>
              </a:path>
            </a:pathLst>
          </a:custGeom>
          <a:noFill/>
          <a:ln w="206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53" name="Freeform 109"/>
          <p:cNvSpPr>
            <a:spLocks/>
          </p:cNvSpPr>
          <p:nvPr/>
        </p:nvSpPr>
        <p:spPr bwMode="auto">
          <a:xfrm>
            <a:off x="5732388" y="4484836"/>
            <a:ext cx="2325687" cy="871537"/>
          </a:xfrm>
          <a:custGeom>
            <a:avLst/>
            <a:gdLst>
              <a:gd name="T0" fmla="*/ 0 w 1465"/>
              <a:gd name="T1" fmla="*/ 0 h 549"/>
              <a:gd name="T2" fmla="*/ 1465 w 1465"/>
              <a:gd name="T3" fmla="*/ 0 h 549"/>
              <a:gd name="T4" fmla="*/ 1441 w 1465"/>
              <a:gd name="T5" fmla="*/ 24 h 549"/>
              <a:gd name="T6" fmla="*/ 1404 w 1465"/>
              <a:gd name="T7" fmla="*/ 85 h 549"/>
              <a:gd name="T8" fmla="*/ 1331 w 1465"/>
              <a:gd name="T9" fmla="*/ 171 h 549"/>
              <a:gd name="T10" fmla="*/ 1233 w 1465"/>
              <a:gd name="T11" fmla="*/ 268 h 549"/>
              <a:gd name="T12" fmla="*/ 1123 w 1465"/>
              <a:gd name="T13" fmla="*/ 378 h 549"/>
              <a:gd name="T14" fmla="*/ 1001 w 1465"/>
              <a:gd name="T15" fmla="*/ 464 h 549"/>
              <a:gd name="T16" fmla="*/ 867 w 1465"/>
              <a:gd name="T17" fmla="*/ 525 h 549"/>
              <a:gd name="T18" fmla="*/ 801 w 1465"/>
              <a:gd name="T19" fmla="*/ 541 h 549"/>
              <a:gd name="T20" fmla="*/ 733 w 1465"/>
              <a:gd name="T21" fmla="*/ 549 h 549"/>
              <a:gd name="T22" fmla="*/ 635 w 1465"/>
              <a:gd name="T23" fmla="*/ 537 h 549"/>
              <a:gd name="T24" fmla="*/ 537 w 1465"/>
              <a:gd name="T25" fmla="*/ 512 h 549"/>
              <a:gd name="T26" fmla="*/ 440 w 1465"/>
              <a:gd name="T27" fmla="*/ 464 h 549"/>
              <a:gd name="T28" fmla="*/ 342 w 1465"/>
              <a:gd name="T29" fmla="*/ 390 h 549"/>
              <a:gd name="T30" fmla="*/ 244 w 1465"/>
              <a:gd name="T31" fmla="*/ 305 h 549"/>
              <a:gd name="T32" fmla="*/ 159 w 1465"/>
              <a:gd name="T33" fmla="*/ 220 h 549"/>
              <a:gd name="T34" fmla="*/ 73 w 1465"/>
              <a:gd name="T35" fmla="*/ 110 h 549"/>
              <a:gd name="T36" fmla="*/ 0 w 1465"/>
              <a:gd name="T37" fmla="*/ 0 h 549"/>
              <a:gd name="T38" fmla="*/ 0 w 1465"/>
              <a:gd name="T39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65" h="549">
                <a:moveTo>
                  <a:pt x="0" y="0"/>
                </a:moveTo>
                <a:lnTo>
                  <a:pt x="1465" y="0"/>
                </a:lnTo>
                <a:lnTo>
                  <a:pt x="1441" y="24"/>
                </a:lnTo>
                <a:lnTo>
                  <a:pt x="1404" y="85"/>
                </a:lnTo>
                <a:lnTo>
                  <a:pt x="1331" y="171"/>
                </a:lnTo>
                <a:lnTo>
                  <a:pt x="1233" y="268"/>
                </a:lnTo>
                <a:lnTo>
                  <a:pt x="1123" y="378"/>
                </a:lnTo>
                <a:lnTo>
                  <a:pt x="1001" y="464"/>
                </a:lnTo>
                <a:lnTo>
                  <a:pt x="867" y="525"/>
                </a:lnTo>
                <a:lnTo>
                  <a:pt x="801" y="541"/>
                </a:lnTo>
                <a:lnTo>
                  <a:pt x="733" y="549"/>
                </a:lnTo>
                <a:lnTo>
                  <a:pt x="635" y="537"/>
                </a:lnTo>
                <a:lnTo>
                  <a:pt x="537" y="512"/>
                </a:lnTo>
                <a:lnTo>
                  <a:pt x="440" y="464"/>
                </a:lnTo>
                <a:lnTo>
                  <a:pt x="342" y="390"/>
                </a:lnTo>
                <a:lnTo>
                  <a:pt x="244" y="305"/>
                </a:lnTo>
                <a:lnTo>
                  <a:pt x="159" y="220"/>
                </a:lnTo>
                <a:lnTo>
                  <a:pt x="73" y="11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20638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54" name="Freeform 110"/>
          <p:cNvSpPr>
            <a:spLocks/>
          </p:cNvSpPr>
          <p:nvPr/>
        </p:nvSpPr>
        <p:spPr bwMode="auto">
          <a:xfrm>
            <a:off x="5732388" y="4464198"/>
            <a:ext cx="2325687" cy="854075"/>
          </a:xfrm>
          <a:custGeom>
            <a:avLst/>
            <a:gdLst>
              <a:gd name="T0" fmla="*/ 0 w 1465"/>
              <a:gd name="T1" fmla="*/ 12 h 538"/>
              <a:gd name="T2" fmla="*/ 12 w 1465"/>
              <a:gd name="T3" fmla="*/ 37 h 538"/>
              <a:gd name="T4" fmla="*/ 25 w 1465"/>
              <a:gd name="T5" fmla="*/ 86 h 538"/>
              <a:gd name="T6" fmla="*/ 37 w 1465"/>
              <a:gd name="T7" fmla="*/ 171 h 538"/>
              <a:gd name="T8" fmla="*/ 61 w 1465"/>
              <a:gd name="T9" fmla="*/ 269 h 538"/>
              <a:gd name="T10" fmla="*/ 98 w 1465"/>
              <a:gd name="T11" fmla="*/ 367 h 538"/>
              <a:gd name="T12" fmla="*/ 147 w 1465"/>
              <a:gd name="T13" fmla="*/ 452 h 538"/>
              <a:gd name="T14" fmla="*/ 195 w 1465"/>
              <a:gd name="T15" fmla="*/ 513 h 538"/>
              <a:gd name="T16" fmla="*/ 223 w 1465"/>
              <a:gd name="T17" fmla="*/ 530 h 538"/>
              <a:gd name="T18" fmla="*/ 257 w 1465"/>
              <a:gd name="T19" fmla="*/ 538 h 538"/>
              <a:gd name="T20" fmla="*/ 283 w 1465"/>
              <a:gd name="T21" fmla="*/ 532 h 538"/>
              <a:gd name="T22" fmla="*/ 323 w 1465"/>
              <a:gd name="T23" fmla="*/ 506 h 538"/>
              <a:gd name="T24" fmla="*/ 366 w 1465"/>
              <a:gd name="T25" fmla="*/ 477 h 538"/>
              <a:gd name="T26" fmla="*/ 427 w 1465"/>
              <a:gd name="T27" fmla="*/ 428 h 538"/>
              <a:gd name="T28" fmla="*/ 477 w 1465"/>
              <a:gd name="T29" fmla="*/ 379 h 538"/>
              <a:gd name="T30" fmla="*/ 525 w 1465"/>
              <a:gd name="T31" fmla="*/ 343 h 538"/>
              <a:gd name="T32" fmla="*/ 586 w 1465"/>
              <a:gd name="T33" fmla="*/ 293 h 538"/>
              <a:gd name="T34" fmla="*/ 659 w 1465"/>
              <a:gd name="T35" fmla="*/ 257 h 538"/>
              <a:gd name="T36" fmla="*/ 720 w 1465"/>
              <a:gd name="T37" fmla="*/ 245 h 538"/>
              <a:gd name="T38" fmla="*/ 781 w 1465"/>
              <a:gd name="T39" fmla="*/ 245 h 538"/>
              <a:gd name="T40" fmla="*/ 830 w 1465"/>
              <a:gd name="T41" fmla="*/ 269 h 538"/>
              <a:gd name="T42" fmla="*/ 904 w 1465"/>
              <a:gd name="T43" fmla="*/ 318 h 538"/>
              <a:gd name="T44" fmla="*/ 977 w 1465"/>
              <a:gd name="T45" fmla="*/ 379 h 538"/>
              <a:gd name="T46" fmla="*/ 1050 w 1465"/>
              <a:gd name="T47" fmla="*/ 440 h 538"/>
              <a:gd name="T48" fmla="*/ 1111 w 1465"/>
              <a:gd name="T49" fmla="*/ 489 h 538"/>
              <a:gd name="T50" fmla="*/ 1160 w 1465"/>
              <a:gd name="T51" fmla="*/ 526 h 538"/>
              <a:gd name="T52" fmla="*/ 1197 w 1465"/>
              <a:gd name="T53" fmla="*/ 538 h 538"/>
              <a:gd name="T54" fmla="*/ 1228 w 1465"/>
              <a:gd name="T55" fmla="*/ 529 h 538"/>
              <a:gd name="T56" fmla="*/ 1254 w 1465"/>
              <a:gd name="T57" fmla="*/ 512 h 538"/>
              <a:gd name="T58" fmla="*/ 1282 w 1465"/>
              <a:gd name="T59" fmla="*/ 489 h 538"/>
              <a:gd name="T60" fmla="*/ 1319 w 1465"/>
              <a:gd name="T61" fmla="*/ 440 h 538"/>
              <a:gd name="T62" fmla="*/ 1356 w 1465"/>
              <a:gd name="T63" fmla="*/ 379 h 538"/>
              <a:gd name="T64" fmla="*/ 1392 w 1465"/>
              <a:gd name="T65" fmla="*/ 281 h 538"/>
              <a:gd name="T66" fmla="*/ 1429 w 1465"/>
              <a:gd name="T67" fmla="*/ 159 h 538"/>
              <a:gd name="T68" fmla="*/ 1465 w 1465"/>
              <a:gd name="T69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65" h="538">
                <a:moveTo>
                  <a:pt x="0" y="12"/>
                </a:moveTo>
                <a:lnTo>
                  <a:pt x="12" y="37"/>
                </a:lnTo>
                <a:lnTo>
                  <a:pt x="25" y="86"/>
                </a:lnTo>
                <a:lnTo>
                  <a:pt x="37" y="171"/>
                </a:lnTo>
                <a:lnTo>
                  <a:pt x="61" y="269"/>
                </a:lnTo>
                <a:lnTo>
                  <a:pt x="98" y="367"/>
                </a:lnTo>
                <a:lnTo>
                  <a:pt x="147" y="452"/>
                </a:lnTo>
                <a:lnTo>
                  <a:pt x="195" y="513"/>
                </a:lnTo>
                <a:lnTo>
                  <a:pt x="223" y="530"/>
                </a:lnTo>
                <a:lnTo>
                  <a:pt x="257" y="538"/>
                </a:lnTo>
                <a:lnTo>
                  <a:pt x="283" y="532"/>
                </a:lnTo>
                <a:lnTo>
                  <a:pt x="323" y="506"/>
                </a:lnTo>
                <a:lnTo>
                  <a:pt x="366" y="477"/>
                </a:lnTo>
                <a:lnTo>
                  <a:pt x="427" y="428"/>
                </a:lnTo>
                <a:lnTo>
                  <a:pt x="477" y="379"/>
                </a:lnTo>
                <a:lnTo>
                  <a:pt x="525" y="343"/>
                </a:lnTo>
                <a:lnTo>
                  <a:pt x="586" y="293"/>
                </a:lnTo>
                <a:lnTo>
                  <a:pt x="659" y="257"/>
                </a:lnTo>
                <a:lnTo>
                  <a:pt x="720" y="245"/>
                </a:lnTo>
                <a:lnTo>
                  <a:pt x="781" y="245"/>
                </a:lnTo>
                <a:lnTo>
                  <a:pt x="830" y="269"/>
                </a:lnTo>
                <a:lnTo>
                  <a:pt x="904" y="318"/>
                </a:lnTo>
                <a:lnTo>
                  <a:pt x="977" y="379"/>
                </a:lnTo>
                <a:lnTo>
                  <a:pt x="1050" y="440"/>
                </a:lnTo>
                <a:lnTo>
                  <a:pt x="1111" y="489"/>
                </a:lnTo>
                <a:lnTo>
                  <a:pt x="1160" y="526"/>
                </a:lnTo>
                <a:lnTo>
                  <a:pt x="1197" y="538"/>
                </a:lnTo>
                <a:lnTo>
                  <a:pt x="1228" y="529"/>
                </a:lnTo>
                <a:lnTo>
                  <a:pt x="1254" y="512"/>
                </a:lnTo>
                <a:lnTo>
                  <a:pt x="1282" y="489"/>
                </a:lnTo>
                <a:lnTo>
                  <a:pt x="1319" y="440"/>
                </a:lnTo>
                <a:lnTo>
                  <a:pt x="1356" y="379"/>
                </a:lnTo>
                <a:lnTo>
                  <a:pt x="1392" y="281"/>
                </a:lnTo>
                <a:lnTo>
                  <a:pt x="1429" y="159"/>
                </a:lnTo>
                <a:lnTo>
                  <a:pt x="1465" y="0"/>
                </a:lnTo>
              </a:path>
            </a:pathLst>
          </a:custGeom>
          <a:noFill/>
          <a:ln w="20638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55" name="Freeform 111"/>
          <p:cNvSpPr>
            <a:spLocks/>
          </p:cNvSpPr>
          <p:nvPr/>
        </p:nvSpPr>
        <p:spPr bwMode="auto">
          <a:xfrm>
            <a:off x="5753025" y="4484836"/>
            <a:ext cx="2305050" cy="1162050"/>
          </a:xfrm>
          <a:custGeom>
            <a:avLst/>
            <a:gdLst>
              <a:gd name="T0" fmla="*/ 1452 w 1452"/>
              <a:gd name="T1" fmla="*/ 0 h 732"/>
              <a:gd name="T2" fmla="*/ 1440 w 1452"/>
              <a:gd name="T3" fmla="*/ 73 h 732"/>
              <a:gd name="T4" fmla="*/ 1421 w 1452"/>
              <a:gd name="T5" fmla="*/ 163 h 732"/>
              <a:gd name="T6" fmla="*/ 1401 w 1452"/>
              <a:gd name="T7" fmla="*/ 260 h 732"/>
              <a:gd name="T8" fmla="*/ 1384 w 1452"/>
              <a:gd name="T9" fmla="*/ 334 h 732"/>
              <a:gd name="T10" fmla="*/ 1364 w 1452"/>
              <a:gd name="T11" fmla="*/ 399 h 732"/>
              <a:gd name="T12" fmla="*/ 1342 w 1452"/>
              <a:gd name="T13" fmla="*/ 457 h 732"/>
              <a:gd name="T14" fmla="*/ 1321 w 1452"/>
              <a:gd name="T15" fmla="*/ 485 h 732"/>
              <a:gd name="T16" fmla="*/ 1302 w 1452"/>
              <a:gd name="T17" fmla="*/ 503 h 732"/>
              <a:gd name="T18" fmla="*/ 1281 w 1452"/>
              <a:gd name="T19" fmla="*/ 512 h 732"/>
              <a:gd name="T20" fmla="*/ 1245 w 1452"/>
              <a:gd name="T21" fmla="*/ 512 h 732"/>
              <a:gd name="T22" fmla="*/ 1220 w 1452"/>
              <a:gd name="T23" fmla="*/ 500 h 732"/>
              <a:gd name="T24" fmla="*/ 1196 w 1452"/>
              <a:gd name="T25" fmla="*/ 476 h 732"/>
              <a:gd name="T26" fmla="*/ 1171 w 1452"/>
              <a:gd name="T27" fmla="*/ 439 h 732"/>
              <a:gd name="T28" fmla="*/ 1152 w 1452"/>
              <a:gd name="T29" fmla="*/ 411 h 732"/>
              <a:gd name="T30" fmla="*/ 1133 w 1452"/>
              <a:gd name="T31" fmla="*/ 388 h 732"/>
              <a:gd name="T32" fmla="*/ 1113 w 1452"/>
              <a:gd name="T33" fmla="*/ 359 h 732"/>
              <a:gd name="T34" fmla="*/ 1086 w 1452"/>
              <a:gd name="T35" fmla="*/ 330 h 732"/>
              <a:gd name="T36" fmla="*/ 1061 w 1452"/>
              <a:gd name="T37" fmla="*/ 305 h 732"/>
              <a:gd name="T38" fmla="*/ 1050 w 1452"/>
              <a:gd name="T39" fmla="*/ 293 h 732"/>
              <a:gd name="T40" fmla="*/ 1013 w 1452"/>
              <a:gd name="T41" fmla="*/ 268 h 732"/>
              <a:gd name="T42" fmla="*/ 988 w 1452"/>
              <a:gd name="T43" fmla="*/ 257 h 732"/>
              <a:gd name="T44" fmla="*/ 964 w 1452"/>
              <a:gd name="T45" fmla="*/ 244 h 732"/>
              <a:gd name="T46" fmla="*/ 939 w 1452"/>
              <a:gd name="T47" fmla="*/ 234 h 732"/>
              <a:gd name="T48" fmla="*/ 915 w 1452"/>
              <a:gd name="T49" fmla="*/ 232 h 732"/>
              <a:gd name="T50" fmla="*/ 879 w 1452"/>
              <a:gd name="T51" fmla="*/ 244 h 732"/>
              <a:gd name="T52" fmla="*/ 818 w 1452"/>
              <a:gd name="T53" fmla="*/ 280 h 732"/>
              <a:gd name="T54" fmla="*/ 768 w 1452"/>
              <a:gd name="T55" fmla="*/ 318 h 732"/>
              <a:gd name="T56" fmla="*/ 707 w 1452"/>
              <a:gd name="T57" fmla="*/ 366 h 732"/>
              <a:gd name="T58" fmla="*/ 659 w 1452"/>
              <a:gd name="T59" fmla="*/ 414 h 732"/>
              <a:gd name="T60" fmla="*/ 610 w 1452"/>
              <a:gd name="T61" fmla="*/ 452 h 732"/>
              <a:gd name="T62" fmla="*/ 561 w 1452"/>
              <a:gd name="T63" fmla="*/ 476 h 732"/>
              <a:gd name="T64" fmla="*/ 525 w 1452"/>
              <a:gd name="T65" fmla="*/ 488 h 732"/>
              <a:gd name="T66" fmla="*/ 475 w 1452"/>
              <a:gd name="T67" fmla="*/ 488 h 732"/>
              <a:gd name="T68" fmla="*/ 427 w 1452"/>
              <a:gd name="T69" fmla="*/ 452 h 732"/>
              <a:gd name="T70" fmla="*/ 378 w 1452"/>
              <a:gd name="T71" fmla="*/ 414 h 732"/>
              <a:gd name="T72" fmla="*/ 329 w 1452"/>
              <a:gd name="T73" fmla="*/ 354 h 732"/>
              <a:gd name="T74" fmla="*/ 281 w 1452"/>
              <a:gd name="T75" fmla="*/ 293 h 732"/>
              <a:gd name="T76" fmla="*/ 237 w 1452"/>
              <a:gd name="T77" fmla="*/ 254 h 732"/>
              <a:gd name="T78" fmla="*/ 197 w 1452"/>
              <a:gd name="T79" fmla="*/ 222 h 732"/>
              <a:gd name="T80" fmla="*/ 168 w 1452"/>
              <a:gd name="T81" fmla="*/ 211 h 732"/>
              <a:gd name="T82" fmla="*/ 151 w 1452"/>
              <a:gd name="T83" fmla="*/ 211 h 732"/>
              <a:gd name="T84" fmla="*/ 134 w 1452"/>
              <a:gd name="T85" fmla="*/ 220 h 732"/>
              <a:gd name="T86" fmla="*/ 109 w 1452"/>
              <a:gd name="T87" fmla="*/ 244 h 732"/>
              <a:gd name="T88" fmla="*/ 86 w 1452"/>
              <a:gd name="T89" fmla="*/ 280 h 732"/>
              <a:gd name="T90" fmla="*/ 61 w 1452"/>
              <a:gd name="T91" fmla="*/ 341 h 732"/>
              <a:gd name="T92" fmla="*/ 36 w 1452"/>
              <a:gd name="T93" fmla="*/ 427 h 732"/>
              <a:gd name="T94" fmla="*/ 12 w 1452"/>
              <a:gd name="T95" fmla="*/ 561 h 732"/>
              <a:gd name="T96" fmla="*/ 0 w 1452"/>
              <a:gd name="T97" fmla="*/ 732 h 732"/>
              <a:gd name="T98" fmla="*/ 1452 w 1452"/>
              <a:gd name="T99" fmla="*/ 0 h 732"/>
              <a:gd name="T100" fmla="*/ 1452 w 1452"/>
              <a:gd name="T101" fmla="*/ 0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52" h="732">
                <a:moveTo>
                  <a:pt x="1452" y="0"/>
                </a:moveTo>
                <a:lnTo>
                  <a:pt x="1440" y="73"/>
                </a:lnTo>
                <a:lnTo>
                  <a:pt x="1421" y="163"/>
                </a:lnTo>
                <a:lnTo>
                  <a:pt x="1401" y="260"/>
                </a:lnTo>
                <a:lnTo>
                  <a:pt x="1384" y="334"/>
                </a:lnTo>
                <a:lnTo>
                  <a:pt x="1364" y="399"/>
                </a:lnTo>
                <a:lnTo>
                  <a:pt x="1342" y="457"/>
                </a:lnTo>
                <a:lnTo>
                  <a:pt x="1321" y="485"/>
                </a:lnTo>
                <a:lnTo>
                  <a:pt x="1302" y="503"/>
                </a:lnTo>
                <a:lnTo>
                  <a:pt x="1281" y="512"/>
                </a:lnTo>
                <a:lnTo>
                  <a:pt x="1245" y="512"/>
                </a:lnTo>
                <a:lnTo>
                  <a:pt x="1220" y="500"/>
                </a:lnTo>
                <a:lnTo>
                  <a:pt x="1196" y="476"/>
                </a:lnTo>
                <a:lnTo>
                  <a:pt x="1171" y="439"/>
                </a:lnTo>
                <a:lnTo>
                  <a:pt x="1152" y="411"/>
                </a:lnTo>
                <a:lnTo>
                  <a:pt x="1133" y="388"/>
                </a:lnTo>
                <a:lnTo>
                  <a:pt x="1113" y="359"/>
                </a:lnTo>
                <a:lnTo>
                  <a:pt x="1086" y="330"/>
                </a:lnTo>
                <a:lnTo>
                  <a:pt x="1061" y="305"/>
                </a:lnTo>
                <a:lnTo>
                  <a:pt x="1050" y="293"/>
                </a:lnTo>
                <a:lnTo>
                  <a:pt x="1013" y="268"/>
                </a:lnTo>
                <a:lnTo>
                  <a:pt x="988" y="257"/>
                </a:lnTo>
                <a:lnTo>
                  <a:pt x="964" y="244"/>
                </a:lnTo>
                <a:lnTo>
                  <a:pt x="939" y="234"/>
                </a:lnTo>
                <a:lnTo>
                  <a:pt x="915" y="232"/>
                </a:lnTo>
                <a:lnTo>
                  <a:pt x="879" y="244"/>
                </a:lnTo>
                <a:lnTo>
                  <a:pt x="818" y="280"/>
                </a:lnTo>
                <a:lnTo>
                  <a:pt x="768" y="318"/>
                </a:lnTo>
                <a:lnTo>
                  <a:pt x="707" y="366"/>
                </a:lnTo>
                <a:lnTo>
                  <a:pt x="659" y="414"/>
                </a:lnTo>
                <a:lnTo>
                  <a:pt x="610" y="452"/>
                </a:lnTo>
                <a:lnTo>
                  <a:pt x="561" y="476"/>
                </a:lnTo>
                <a:lnTo>
                  <a:pt x="525" y="488"/>
                </a:lnTo>
                <a:lnTo>
                  <a:pt x="475" y="488"/>
                </a:lnTo>
                <a:lnTo>
                  <a:pt x="427" y="452"/>
                </a:lnTo>
                <a:lnTo>
                  <a:pt x="378" y="414"/>
                </a:lnTo>
                <a:lnTo>
                  <a:pt x="329" y="354"/>
                </a:lnTo>
                <a:lnTo>
                  <a:pt x="281" y="293"/>
                </a:lnTo>
                <a:lnTo>
                  <a:pt x="237" y="254"/>
                </a:lnTo>
                <a:lnTo>
                  <a:pt x="197" y="222"/>
                </a:lnTo>
                <a:lnTo>
                  <a:pt x="168" y="211"/>
                </a:lnTo>
                <a:lnTo>
                  <a:pt x="151" y="211"/>
                </a:lnTo>
                <a:lnTo>
                  <a:pt x="134" y="220"/>
                </a:lnTo>
                <a:lnTo>
                  <a:pt x="109" y="244"/>
                </a:lnTo>
                <a:lnTo>
                  <a:pt x="86" y="280"/>
                </a:lnTo>
                <a:lnTo>
                  <a:pt x="61" y="341"/>
                </a:lnTo>
                <a:lnTo>
                  <a:pt x="36" y="427"/>
                </a:lnTo>
                <a:lnTo>
                  <a:pt x="12" y="561"/>
                </a:lnTo>
                <a:lnTo>
                  <a:pt x="0" y="732"/>
                </a:lnTo>
                <a:lnTo>
                  <a:pt x="1452" y="0"/>
                </a:lnTo>
                <a:lnTo>
                  <a:pt x="1452" y="0"/>
                </a:lnTo>
              </a:path>
            </a:pathLst>
          </a:custGeom>
          <a:noFill/>
          <a:ln w="206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56" name="Freeform 112"/>
          <p:cNvSpPr>
            <a:spLocks/>
          </p:cNvSpPr>
          <p:nvPr/>
        </p:nvSpPr>
        <p:spPr bwMode="auto">
          <a:xfrm>
            <a:off x="5673650" y="4308623"/>
            <a:ext cx="2424113" cy="1493838"/>
          </a:xfrm>
          <a:custGeom>
            <a:avLst/>
            <a:gdLst>
              <a:gd name="T0" fmla="*/ 0 w 125"/>
              <a:gd name="T1" fmla="*/ 0 h 77"/>
              <a:gd name="T2" fmla="*/ 125 w 125"/>
              <a:gd name="T3" fmla="*/ 0 h 77"/>
              <a:gd name="T4" fmla="*/ 125 w 125"/>
              <a:gd name="T5" fmla="*/ 77 h 77"/>
              <a:gd name="T6" fmla="*/ 0 w 125"/>
              <a:gd name="T7" fmla="*/ 77 h 77"/>
              <a:gd name="T8" fmla="*/ 0 w 125"/>
              <a:gd name="T9" fmla="*/ 0 h 77"/>
              <a:gd name="T10" fmla="*/ 0 w 125"/>
              <a:gd name="T1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" h="77">
                <a:moveTo>
                  <a:pt x="0" y="0"/>
                </a:moveTo>
                <a:lnTo>
                  <a:pt x="125" y="0"/>
                </a:lnTo>
                <a:lnTo>
                  <a:pt x="125" y="77"/>
                </a:lnTo>
                <a:lnTo>
                  <a:pt x="0" y="77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206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57" name="Line 113"/>
          <p:cNvSpPr>
            <a:spLocks noChangeShapeType="1"/>
          </p:cNvSpPr>
          <p:nvPr/>
        </p:nvSpPr>
        <p:spPr bwMode="auto">
          <a:xfrm flipV="1">
            <a:off x="6313413" y="5764361"/>
            <a:ext cx="1587" cy="381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58" name="Line 114"/>
          <p:cNvSpPr>
            <a:spLocks noChangeShapeType="1"/>
          </p:cNvSpPr>
          <p:nvPr/>
        </p:nvSpPr>
        <p:spPr bwMode="auto">
          <a:xfrm flipV="1">
            <a:off x="5753025" y="5764361"/>
            <a:ext cx="0" cy="381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59" name="Line 115"/>
          <p:cNvSpPr>
            <a:spLocks noChangeShapeType="1"/>
          </p:cNvSpPr>
          <p:nvPr/>
        </p:nvSpPr>
        <p:spPr bwMode="auto">
          <a:xfrm flipV="1">
            <a:off x="6896025" y="4308623"/>
            <a:ext cx="1588" cy="149383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0" name="Line 116"/>
          <p:cNvSpPr>
            <a:spLocks noChangeShapeType="1"/>
          </p:cNvSpPr>
          <p:nvPr/>
        </p:nvSpPr>
        <p:spPr bwMode="auto">
          <a:xfrm flipV="1">
            <a:off x="7458000" y="5764361"/>
            <a:ext cx="1588" cy="381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1" name="Line 117"/>
          <p:cNvSpPr>
            <a:spLocks noChangeShapeType="1"/>
          </p:cNvSpPr>
          <p:nvPr/>
        </p:nvSpPr>
        <p:spPr bwMode="auto">
          <a:xfrm flipV="1">
            <a:off x="8039025" y="5764361"/>
            <a:ext cx="1588" cy="381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2" name="Line 118"/>
          <p:cNvSpPr>
            <a:spLocks noChangeShapeType="1"/>
          </p:cNvSpPr>
          <p:nvPr/>
        </p:nvSpPr>
        <p:spPr bwMode="auto">
          <a:xfrm>
            <a:off x="5673650" y="5065861"/>
            <a:ext cx="2424113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3" name="Line 119"/>
          <p:cNvSpPr>
            <a:spLocks noChangeShapeType="1"/>
          </p:cNvSpPr>
          <p:nvPr/>
        </p:nvSpPr>
        <p:spPr bwMode="auto">
          <a:xfrm>
            <a:off x="5673650" y="4484836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4" name="Line 120"/>
          <p:cNvSpPr>
            <a:spLocks noChangeShapeType="1"/>
          </p:cNvSpPr>
          <p:nvPr/>
        </p:nvSpPr>
        <p:spPr bwMode="auto">
          <a:xfrm>
            <a:off x="5673650" y="4541986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5" name="Line 121"/>
          <p:cNvSpPr>
            <a:spLocks noChangeShapeType="1"/>
          </p:cNvSpPr>
          <p:nvPr/>
        </p:nvSpPr>
        <p:spPr bwMode="auto">
          <a:xfrm>
            <a:off x="5673650" y="4600723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6" name="Line 122"/>
          <p:cNvSpPr>
            <a:spLocks noChangeShapeType="1"/>
          </p:cNvSpPr>
          <p:nvPr/>
        </p:nvSpPr>
        <p:spPr bwMode="auto">
          <a:xfrm>
            <a:off x="5673650" y="4657873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7" name="Line 123"/>
          <p:cNvSpPr>
            <a:spLocks noChangeShapeType="1"/>
          </p:cNvSpPr>
          <p:nvPr/>
        </p:nvSpPr>
        <p:spPr bwMode="auto">
          <a:xfrm>
            <a:off x="5673650" y="4716611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8" name="Line 124"/>
          <p:cNvSpPr>
            <a:spLocks noChangeShapeType="1"/>
          </p:cNvSpPr>
          <p:nvPr/>
        </p:nvSpPr>
        <p:spPr bwMode="auto">
          <a:xfrm>
            <a:off x="5673650" y="4773761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69" name="Line 125"/>
          <p:cNvSpPr>
            <a:spLocks noChangeShapeType="1"/>
          </p:cNvSpPr>
          <p:nvPr/>
        </p:nvSpPr>
        <p:spPr bwMode="auto">
          <a:xfrm>
            <a:off x="5673650" y="4834086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0" name="Line 126"/>
          <p:cNvSpPr>
            <a:spLocks noChangeShapeType="1"/>
          </p:cNvSpPr>
          <p:nvPr/>
        </p:nvSpPr>
        <p:spPr bwMode="auto">
          <a:xfrm>
            <a:off x="5673650" y="4891236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1" name="Line 127"/>
          <p:cNvSpPr>
            <a:spLocks noChangeShapeType="1"/>
          </p:cNvSpPr>
          <p:nvPr/>
        </p:nvSpPr>
        <p:spPr bwMode="auto">
          <a:xfrm>
            <a:off x="5673650" y="4949973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2" name="Line 128"/>
          <p:cNvSpPr>
            <a:spLocks noChangeShapeType="1"/>
          </p:cNvSpPr>
          <p:nvPr/>
        </p:nvSpPr>
        <p:spPr bwMode="auto">
          <a:xfrm>
            <a:off x="5673650" y="5007123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3" name="Line 129"/>
          <p:cNvSpPr>
            <a:spLocks noChangeShapeType="1"/>
          </p:cNvSpPr>
          <p:nvPr/>
        </p:nvSpPr>
        <p:spPr bwMode="auto">
          <a:xfrm>
            <a:off x="5673650" y="5123011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4" name="Line 130"/>
          <p:cNvSpPr>
            <a:spLocks noChangeShapeType="1"/>
          </p:cNvSpPr>
          <p:nvPr/>
        </p:nvSpPr>
        <p:spPr bwMode="auto">
          <a:xfrm>
            <a:off x="5673650" y="5181748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5" name="Line 131"/>
          <p:cNvSpPr>
            <a:spLocks noChangeShapeType="1"/>
          </p:cNvSpPr>
          <p:nvPr/>
        </p:nvSpPr>
        <p:spPr bwMode="auto">
          <a:xfrm>
            <a:off x="5673650" y="5238898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6" name="Line 132"/>
          <p:cNvSpPr>
            <a:spLocks noChangeShapeType="1"/>
          </p:cNvSpPr>
          <p:nvPr/>
        </p:nvSpPr>
        <p:spPr bwMode="auto">
          <a:xfrm>
            <a:off x="5673650" y="5299223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7" name="Line 133"/>
          <p:cNvSpPr>
            <a:spLocks noChangeShapeType="1"/>
          </p:cNvSpPr>
          <p:nvPr/>
        </p:nvSpPr>
        <p:spPr bwMode="auto">
          <a:xfrm>
            <a:off x="5673650" y="5356373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8" name="Line 134"/>
          <p:cNvSpPr>
            <a:spLocks noChangeShapeType="1"/>
          </p:cNvSpPr>
          <p:nvPr/>
        </p:nvSpPr>
        <p:spPr bwMode="auto">
          <a:xfrm>
            <a:off x="5673650" y="5415111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79" name="Line 135"/>
          <p:cNvSpPr>
            <a:spLocks noChangeShapeType="1"/>
          </p:cNvSpPr>
          <p:nvPr/>
        </p:nvSpPr>
        <p:spPr bwMode="auto">
          <a:xfrm>
            <a:off x="5673650" y="5472261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0" name="Line 136"/>
          <p:cNvSpPr>
            <a:spLocks noChangeShapeType="1"/>
          </p:cNvSpPr>
          <p:nvPr/>
        </p:nvSpPr>
        <p:spPr bwMode="auto">
          <a:xfrm>
            <a:off x="5673650" y="5530998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1" name="Line 137"/>
          <p:cNvSpPr>
            <a:spLocks noChangeShapeType="1"/>
          </p:cNvSpPr>
          <p:nvPr/>
        </p:nvSpPr>
        <p:spPr bwMode="auto">
          <a:xfrm>
            <a:off x="5673650" y="5588148"/>
            <a:ext cx="587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2" name="Line 138"/>
          <p:cNvSpPr>
            <a:spLocks noChangeShapeType="1"/>
          </p:cNvSpPr>
          <p:nvPr/>
        </p:nvSpPr>
        <p:spPr bwMode="auto">
          <a:xfrm>
            <a:off x="5673650" y="5646886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3" name="Line 139"/>
          <p:cNvSpPr>
            <a:spLocks noChangeShapeType="1"/>
          </p:cNvSpPr>
          <p:nvPr/>
        </p:nvSpPr>
        <p:spPr bwMode="auto">
          <a:xfrm>
            <a:off x="5673650" y="5704036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4" name="Line 140"/>
          <p:cNvSpPr>
            <a:spLocks noChangeShapeType="1"/>
          </p:cNvSpPr>
          <p:nvPr/>
        </p:nvSpPr>
        <p:spPr bwMode="auto">
          <a:xfrm>
            <a:off x="5673650" y="5764361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5" name="Line 141"/>
          <p:cNvSpPr>
            <a:spLocks noChangeShapeType="1"/>
          </p:cNvSpPr>
          <p:nvPr/>
        </p:nvSpPr>
        <p:spPr bwMode="auto">
          <a:xfrm>
            <a:off x="5673650" y="4348311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6" name="Line 142"/>
          <p:cNvSpPr>
            <a:spLocks noChangeShapeType="1"/>
          </p:cNvSpPr>
          <p:nvPr/>
        </p:nvSpPr>
        <p:spPr bwMode="auto">
          <a:xfrm>
            <a:off x="5673650" y="4405461"/>
            <a:ext cx="587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7" name="Line 143"/>
          <p:cNvSpPr>
            <a:spLocks noChangeShapeType="1"/>
          </p:cNvSpPr>
          <p:nvPr/>
        </p:nvSpPr>
        <p:spPr bwMode="auto">
          <a:xfrm>
            <a:off x="8058075" y="4484836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8" name="Line 144"/>
          <p:cNvSpPr>
            <a:spLocks noChangeShapeType="1"/>
          </p:cNvSpPr>
          <p:nvPr/>
        </p:nvSpPr>
        <p:spPr bwMode="auto">
          <a:xfrm>
            <a:off x="8058075" y="4541986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89" name="Line 145"/>
          <p:cNvSpPr>
            <a:spLocks noChangeShapeType="1"/>
          </p:cNvSpPr>
          <p:nvPr/>
        </p:nvSpPr>
        <p:spPr bwMode="auto">
          <a:xfrm>
            <a:off x="8058075" y="4600723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0" name="Line 146"/>
          <p:cNvSpPr>
            <a:spLocks noChangeShapeType="1"/>
          </p:cNvSpPr>
          <p:nvPr/>
        </p:nvSpPr>
        <p:spPr bwMode="auto">
          <a:xfrm>
            <a:off x="8058075" y="4657873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1" name="Line 147"/>
          <p:cNvSpPr>
            <a:spLocks noChangeShapeType="1"/>
          </p:cNvSpPr>
          <p:nvPr/>
        </p:nvSpPr>
        <p:spPr bwMode="auto">
          <a:xfrm>
            <a:off x="8058075" y="4716611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2" name="Line 148"/>
          <p:cNvSpPr>
            <a:spLocks noChangeShapeType="1"/>
          </p:cNvSpPr>
          <p:nvPr/>
        </p:nvSpPr>
        <p:spPr bwMode="auto">
          <a:xfrm>
            <a:off x="8058075" y="4773761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3" name="Line 149"/>
          <p:cNvSpPr>
            <a:spLocks noChangeShapeType="1"/>
          </p:cNvSpPr>
          <p:nvPr/>
        </p:nvSpPr>
        <p:spPr bwMode="auto">
          <a:xfrm>
            <a:off x="8058075" y="4834086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4" name="Line 150"/>
          <p:cNvSpPr>
            <a:spLocks noChangeShapeType="1"/>
          </p:cNvSpPr>
          <p:nvPr/>
        </p:nvSpPr>
        <p:spPr bwMode="auto">
          <a:xfrm>
            <a:off x="8058075" y="4891236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5" name="Line 151"/>
          <p:cNvSpPr>
            <a:spLocks noChangeShapeType="1"/>
          </p:cNvSpPr>
          <p:nvPr/>
        </p:nvSpPr>
        <p:spPr bwMode="auto">
          <a:xfrm>
            <a:off x="8058075" y="4949973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6" name="Line 152"/>
          <p:cNvSpPr>
            <a:spLocks noChangeShapeType="1"/>
          </p:cNvSpPr>
          <p:nvPr/>
        </p:nvSpPr>
        <p:spPr bwMode="auto">
          <a:xfrm>
            <a:off x="8058075" y="5007123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7" name="Line 153"/>
          <p:cNvSpPr>
            <a:spLocks noChangeShapeType="1"/>
          </p:cNvSpPr>
          <p:nvPr/>
        </p:nvSpPr>
        <p:spPr bwMode="auto">
          <a:xfrm>
            <a:off x="8058075" y="5123011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8" name="Line 154"/>
          <p:cNvSpPr>
            <a:spLocks noChangeShapeType="1"/>
          </p:cNvSpPr>
          <p:nvPr/>
        </p:nvSpPr>
        <p:spPr bwMode="auto">
          <a:xfrm>
            <a:off x="8058075" y="5181748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899" name="Line 155"/>
          <p:cNvSpPr>
            <a:spLocks noChangeShapeType="1"/>
          </p:cNvSpPr>
          <p:nvPr/>
        </p:nvSpPr>
        <p:spPr bwMode="auto">
          <a:xfrm>
            <a:off x="8058075" y="5238898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0" name="Line 156"/>
          <p:cNvSpPr>
            <a:spLocks noChangeShapeType="1"/>
          </p:cNvSpPr>
          <p:nvPr/>
        </p:nvSpPr>
        <p:spPr bwMode="auto">
          <a:xfrm>
            <a:off x="8058075" y="5299223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1" name="Line 157"/>
          <p:cNvSpPr>
            <a:spLocks noChangeShapeType="1"/>
          </p:cNvSpPr>
          <p:nvPr/>
        </p:nvSpPr>
        <p:spPr bwMode="auto">
          <a:xfrm>
            <a:off x="8058075" y="5356373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2" name="Line 158"/>
          <p:cNvSpPr>
            <a:spLocks noChangeShapeType="1"/>
          </p:cNvSpPr>
          <p:nvPr/>
        </p:nvSpPr>
        <p:spPr bwMode="auto">
          <a:xfrm>
            <a:off x="8058075" y="5415111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3" name="Line 159"/>
          <p:cNvSpPr>
            <a:spLocks noChangeShapeType="1"/>
          </p:cNvSpPr>
          <p:nvPr/>
        </p:nvSpPr>
        <p:spPr bwMode="auto">
          <a:xfrm>
            <a:off x="8058075" y="5472261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4" name="Line 160"/>
          <p:cNvSpPr>
            <a:spLocks noChangeShapeType="1"/>
          </p:cNvSpPr>
          <p:nvPr/>
        </p:nvSpPr>
        <p:spPr bwMode="auto">
          <a:xfrm>
            <a:off x="8058075" y="5530998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5" name="Line 161"/>
          <p:cNvSpPr>
            <a:spLocks noChangeShapeType="1"/>
          </p:cNvSpPr>
          <p:nvPr/>
        </p:nvSpPr>
        <p:spPr bwMode="auto">
          <a:xfrm>
            <a:off x="8058075" y="5588148"/>
            <a:ext cx="396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6" name="Line 162"/>
          <p:cNvSpPr>
            <a:spLocks noChangeShapeType="1"/>
          </p:cNvSpPr>
          <p:nvPr/>
        </p:nvSpPr>
        <p:spPr bwMode="auto">
          <a:xfrm>
            <a:off x="8058075" y="5646886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7" name="Line 163"/>
          <p:cNvSpPr>
            <a:spLocks noChangeShapeType="1"/>
          </p:cNvSpPr>
          <p:nvPr/>
        </p:nvSpPr>
        <p:spPr bwMode="auto">
          <a:xfrm>
            <a:off x="8058075" y="5704036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8" name="Line 164"/>
          <p:cNvSpPr>
            <a:spLocks noChangeShapeType="1"/>
          </p:cNvSpPr>
          <p:nvPr/>
        </p:nvSpPr>
        <p:spPr bwMode="auto">
          <a:xfrm>
            <a:off x="8058075" y="5764361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09" name="Line 165"/>
          <p:cNvSpPr>
            <a:spLocks noChangeShapeType="1"/>
          </p:cNvSpPr>
          <p:nvPr/>
        </p:nvSpPr>
        <p:spPr bwMode="auto">
          <a:xfrm>
            <a:off x="8058075" y="4348311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10" name="Line 166"/>
          <p:cNvSpPr>
            <a:spLocks noChangeShapeType="1"/>
          </p:cNvSpPr>
          <p:nvPr/>
        </p:nvSpPr>
        <p:spPr bwMode="auto">
          <a:xfrm>
            <a:off x="8058075" y="4405461"/>
            <a:ext cx="39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11" name="Rectangle 167"/>
          <p:cNvSpPr>
            <a:spLocks noChangeArrowheads="1"/>
          </p:cNvSpPr>
          <p:nvPr/>
        </p:nvSpPr>
        <p:spPr bwMode="auto">
          <a:xfrm>
            <a:off x="5557763" y="4367361"/>
            <a:ext cx="825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12" name="Rectangle 168"/>
          <p:cNvSpPr>
            <a:spLocks noChangeArrowheads="1"/>
          </p:cNvSpPr>
          <p:nvPr/>
        </p:nvSpPr>
        <p:spPr bwMode="auto">
          <a:xfrm>
            <a:off x="5441875" y="4678511"/>
            <a:ext cx="825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13" name="Rectangle 169"/>
          <p:cNvSpPr>
            <a:spLocks noChangeArrowheads="1"/>
          </p:cNvSpPr>
          <p:nvPr/>
        </p:nvSpPr>
        <p:spPr bwMode="auto">
          <a:xfrm>
            <a:off x="5519663" y="4678511"/>
            <a:ext cx="412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14" name="Rectangle 170"/>
          <p:cNvSpPr>
            <a:spLocks noChangeArrowheads="1"/>
          </p:cNvSpPr>
          <p:nvPr/>
        </p:nvSpPr>
        <p:spPr bwMode="auto">
          <a:xfrm>
            <a:off x="5557763" y="4678511"/>
            <a:ext cx="825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15" name="Rectangle 171"/>
          <p:cNvSpPr>
            <a:spLocks noChangeArrowheads="1"/>
          </p:cNvSpPr>
          <p:nvPr/>
        </p:nvSpPr>
        <p:spPr bwMode="auto">
          <a:xfrm>
            <a:off x="5557763" y="4948386"/>
            <a:ext cx="825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16" name="Rectangle 172"/>
          <p:cNvSpPr>
            <a:spLocks noChangeArrowheads="1"/>
          </p:cNvSpPr>
          <p:nvPr/>
        </p:nvSpPr>
        <p:spPr bwMode="auto">
          <a:xfrm>
            <a:off x="5333960" y="5259536"/>
            <a:ext cx="9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dirty="0">
                <a:solidFill>
                  <a:srgbClr val="000000"/>
                </a:solidFill>
                <a:latin typeface="Symbol" panose="05050102010706020507" pitchFamily="18" charset="2"/>
              </a:rPr>
              <a:t>-</a:t>
            </a:r>
            <a:endParaRPr lang="en-US" altLang="zh-TW" dirty="0">
              <a:latin typeface="Symbol" panose="05050102010706020507" pitchFamily="18" charset="2"/>
            </a:endParaRPr>
          </a:p>
        </p:txBody>
      </p:sp>
      <p:sp>
        <p:nvSpPr>
          <p:cNvPr id="927917" name="Rectangle 173"/>
          <p:cNvSpPr>
            <a:spLocks noChangeArrowheads="1"/>
          </p:cNvSpPr>
          <p:nvPr/>
        </p:nvSpPr>
        <p:spPr bwMode="auto">
          <a:xfrm>
            <a:off x="5441875" y="5259536"/>
            <a:ext cx="825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19" name="Rectangle 175"/>
          <p:cNvSpPr>
            <a:spLocks noChangeArrowheads="1"/>
          </p:cNvSpPr>
          <p:nvPr/>
        </p:nvSpPr>
        <p:spPr bwMode="auto">
          <a:xfrm>
            <a:off x="5519663" y="5259536"/>
            <a:ext cx="412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20" name="Rectangle 176"/>
          <p:cNvSpPr>
            <a:spLocks noChangeArrowheads="1"/>
          </p:cNvSpPr>
          <p:nvPr/>
        </p:nvSpPr>
        <p:spPr bwMode="auto">
          <a:xfrm>
            <a:off x="5557763" y="5259536"/>
            <a:ext cx="825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21" name="Rectangle 177"/>
          <p:cNvSpPr>
            <a:spLocks noChangeArrowheads="1"/>
          </p:cNvSpPr>
          <p:nvPr/>
        </p:nvSpPr>
        <p:spPr bwMode="auto">
          <a:xfrm>
            <a:off x="5479975" y="5550048"/>
            <a:ext cx="9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dirty="0">
                <a:solidFill>
                  <a:srgbClr val="000000"/>
                </a:solidFill>
                <a:latin typeface="Symbol" panose="05050102010706020507" pitchFamily="18" charset="2"/>
              </a:rPr>
              <a:t>-</a:t>
            </a:r>
          </a:p>
        </p:txBody>
      </p:sp>
      <p:sp>
        <p:nvSpPr>
          <p:cNvPr id="927922" name="Rectangle 178"/>
          <p:cNvSpPr>
            <a:spLocks noChangeArrowheads="1"/>
          </p:cNvSpPr>
          <p:nvPr/>
        </p:nvSpPr>
        <p:spPr bwMode="auto">
          <a:xfrm>
            <a:off x="5557763" y="5550048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24" name="Rectangle 180"/>
          <p:cNvSpPr>
            <a:spLocks noChangeArrowheads="1"/>
          </p:cNvSpPr>
          <p:nvPr/>
        </p:nvSpPr>
        <p:spPr bwMode="auto">
          <a:xfrm>
            <a:off x="5713338" y="5800873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25" name="Rectangle 181"/>
          <p:cNvSpPr>
            <a:spLocks noChangeArrowheads="1"/>
          </p:cNvSpPr>
          <p:nvPr/>
        </p:nvSpPr>
        <p:spPr bwMode="auto">
          <a:xfrm>
            <a:off x="6117848" y="5800873"/>
            <a:ext cx="9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dirty="0">
                <a:solidFill>
                  <a:srgbClr val="000000"/>
                </a:solidFill>
                <a:latin typeface="Symbol" panose="05050102010706020507" pitchFamily="18" charset="2"/>
              </a:rPr>
              <a:t>-</a:t>
            </a:r>
            <a:endParaRPr lang="en-US" altLang="zh-TW" dirty="0">
              <a:latin typeface="Symbol" panose="05050102010706020507" pitchFamily="18" charset="2"/>
            </a:endParaRPr>
          </a:p>
        </p:txBody>
      </p:sp>
      <p:sp>
        <p:nvSpPr>
          <p:cNvPr id="927926" name="Rectangle 182"/>
          <p:cNvSpPr>
            <a:spLocks noChangeArrowheads="1"/>
          </p:cNvSpPr>
          <p:nvPr/>
        </p:nvSpPr>
        <p:spPr bwMode="auto">
          <a:xfrm>
            <a:off x="6218163" y="5800873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27" name="Rectangle 183"/>
          <p:cNvSpPr>
            <a:spLocks noChangeArrowheads="1"/>
          </p:cNvSpPr>
          <p:nvPr/>
        </p:nvSpPr>
        <p:spPr bwMode="auto">
          <a:xfrm>
            <a:off x="6294363" y="5800873"/>
            <a:ext cx="412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28" name="Rectangle 184"/>
          <p:cNvSpPr>
            <a:spLocks noChangeArrowheads="1"/>
          </p:cNvSpPr>
          <p:nvPr/>
        </p:nvSpPr>
        <p:spPr bwMode="auto">
          <a:xfrm>
            <a:off x="6334050" y="5800873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29" name="Rectangle 185"/>
          <p:cNvSpPr>
            <a:spLocks noChangeArrowheads="1"/>
          </p:cNvSpPr>
          <p:nvPr/>
        </p:nvSpPr>
        <p:spPr bwMode="auto">
          <a:xfrm>
            <a:off x="6856338" y="5800873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30" name="Rectangle 186"/>
          <p:cNvSpPr>
            <a:spLocks noChangeArrowheads="1"/>
          </p:cNvSpPr>
          <p:nvPr/>
        </p:nvSpPr>
        <p:spPr bwMode="auto">
          <a:xfrm>
            <a:off x="7361163" y="5800873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31" name="Rectangle 187"/>
          <p:cNvSpPr>
            <a:spLocks noChangeArrowheads="1"/>
          </p:cNvSpPr>
          <p:nvPr/>
        </p:nvSpPr>
        <p:spPr bwMode="auto">
          <a:xfrm>
            <a:off x="7437363" y="5800873"/>
            <a:ext cx="412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32" name="Rectangle 188"/>
          <p:cNvSpPr>
            <a:spLocks noChangeArrowheads="1"/>
          </p:cNvSpPr>
          <p:nvPr/>
        </p:nvSpPr>
        <p:spPr bwMode="auto">
          <a:xfrm>
            <a:off x="7477050" y="5800873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33" name="Rectangle 189"/>
          <p:cNvSpPr>
            <a:spLocks noChangeArrowheads="1"/>
          </p:cNvSpPr>
          <p:nvPr/>
        </p:nvSpPr>
        <p:spPr bwMode="auto">
          <a:xfrm>
            <a:off x="8000925" y="5800873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34" name="Line 190"/>
          <p:cNvSpPr>
            <a:spLocks noChangeShapeType="1"/>
          </p:cNvSpPr>
          <p:nvPr/>
        </p:nvSpPr>
        <p:spPr bwMode="auto">
          <a:xfrm flipV="1">
            <a:off x="6313413" y="4308623"/>
            <a:ext cx="1587" cy="396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35" name="Line 191"/>
          <p:cNvSpPr>
            <a:spLocks noChangeShapeType="1"/>
          </p:cNvSpPr>
          <p:nvPr/>
        </p:nvSpPr>
        <p:spPr bwMode="auto">
          <a:xfrm flipV="1">
            <a:off x="7458000" y="4308623"/>
            <a:ext cx="1588" cy="396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36" name="Rectangle 192"/>
          <p:cNvSpPr>
            <a:spLocks noChangeArrowheads="1"/>
          </p:cNvSpPr>
          <p:nvPr/>
        </p:nvSpPr>
        <p:spPr bwMode="auto">
          <a:xfrm>
            <a:off x="6294363" y="4483248"/>
            <a:ext cx="10160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i="1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37" name="Rectangle 193"/>
          <p:cNvSpPr>
            <a:spLocks noChangeArrowheads="1"/>
          </p:cNvSpPr>
          <p:nvPr/>
        </p:nvSpPr>
        <p:spPr bwMode="auto">
          <a:xfrm>
            <a:off x="6391200" y="4581673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38" name="Rectangle 194"/>
          <p:cNvSpPr>
            <a:spLocks noChangeArrowheads="1"/>
          </p:cNvSpPr>
          <p:nvPr/>
        </p:nvSpPr>
        <p:spPr bwMode="auto">
          <a:xfrm>
            <a:off x="7186538" y="4561036"/>
            <a:ext cx="10160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i="1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39" name="Rectangle 195"/>
          <p:cNvSpPr>
            <a:spLocks noChangeArrowheads="1"/>
          </p:cNvSpPr>
          <p:nvPr/>
        </p:nvSpPr>
        <p:spPr bwMode="auto">
          <a:xfrm>
            <a:off x="7283375" y="4657873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40" name="Freeform 196"/>
          <p:cNvSpPr>
            <a:spLocks/>
          </p:cNvSpPr>
          <p:nvPr/>
        </p:nvSpPr>
        <p:spPr bwMode="auto">
          <a:xfrm>
            <a:off x="6488038" y="4522936"/>
            <a:ext cx="98425" cy="96837"/>
          </a:xfrm>
          <a:custGeom>
            <a:avLst/>
            <a:gdLst>
              <a:gd name="T0" fmla="*/ 0 w 5"/>
              <a:gd name="T1" fmla="*/ 5 h 5"/>
              <a:gd name="T2" fmla="*/ 1 w 5"/>
              <a:gd name="T3" fmla="*/ 5 h 5"/>
              <a:gd name="T4" fmla="*/ 3 w 5"/>
              <a:gd name="T5" fmla="*/ 4 h 5"/>
              <a:gd name="T6" fmla="*/ 4 w 5"/>
              <a:gd name="T7" fmla="*/ 3 h 5"/>
              <a:gd name="T8" fmla="*/ 5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5"/>
                </a:moveTo>
                <a:lnTo>
                  <a:pt x="1" y="5"/>
                </a:lnTo>
                <a:lnTo>
                  <a:pt x="3" y="4"/>
                </a:lnTo>
                <a:lnTo>
                  <a:pt x="4" y="3"/>
                </a:lnTo>
                <a:lnTo>
                  <a:pt x="5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41" name="Freeform 197"/>
          <p:cNvSpPr>
            <a:spLocks/>
          </p:cNvSpPr>
          <p:nvPr/>
        </p:nvSpPr>
        <p:spPr bwMode="auto">
          <a:xfrm>
            <a:off x="6565825" y="4484836"/>
            <a:ext cx="38100" cy="57150"/>
          </a:xfrm>
          <a:custGeom>
            <a:avLst/>
            <a:gdLst>
              <a:gd name="T0" fmla="*/ 13 w 25"/>
              <a:gd name="T1" fmla="*/ 38 h 38"/>
              <a:gd name="T2" fmla="*/ 0 w 25"/>
              <a:gd name="T3" fmla="*/ 38 h 38"/>
              <a:gd name="T4" fmla="*/ 25 w 25"/>
              <a:gd name="T5" fmla="*/ 0 h 38"/>
              <a:gd name="T6" fmla="*/ 25 w 25"/>
              <a:gd name="T7" fmla="*/ 38 h 38"/>
              <a:gd name="T8" fmla="*/ 13 w 25"/>
              <a:gd name="T9" fmla="*/ 38 h 38"/>
              <a:gd name="T10" fmla="*/ 13 w 25"/>
              <a:gd name="T11" fmla="*/ 38 h 38"/>
              <a:gd name="T12" fmla="*/ 13 w 25"/>
              <a:gd name="T1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38">
                <a:moveTo>
                  <a:pt x="13" y="38"/>
                </a:moveTo>
                <a:lnTo>
                  <a:pt x="0" y="38"/>
                </a:lnTo>
                <a:lnTo>
                  <a:pt x="25" y="0"/>
                </a:lnTo>
                <a:lnTo>
                  <a:pt x="25" y="38"/>
                </a:lnTo>
                <a:lnTo>
                  <a:pt x="13" y="38"/>
                </a:lnTo>
                <a:lnTo>
                  <a:pt x="13" y="38"/>
                </a:lnTo>
                <a:lnTo>
                  <a:pt x="13" y="3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27942" name="Freeform 198"/>
          <p:cNvSpPr>
            <a:spLocks/>
          </p:cNvSpPr>
          <p:nvPr/>
        </p:nvSpPr>
        <p:spPr bwMode="auto">
          <a:xfrm>
            <a:off x="7361163" y="4678511"/>
            <a:ext cx="76200" cy="38100"/>
          </a:xfrm>
          <a:custGeom>
            <a:avLst/>
            <a:gdLst>
              <a:gd name="T0" fmla="*/ 0 w 4"/>
              <a:gd name="T1" fmla="*/ 0 h 2"/>
              <a:gd name="T2" fmla="*/ 0 w 4"/>
              <a:gd name="T3" fmla="*/ 0 h 2"/>
              <a:gd name="T4" fmla="*/ 1 w 4"/>
              <a:gd name="T5" fmla="*/ 1 h 2"/>
              <a:gd name="T6" fmla="*/ 3 w 4"/>
              <a:gd name="T7" fmla="*/ 1 h 2"/>
              <a:gd name="T8" fmla="*/ 4 w 4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0" y="0"/>
                </a:moveTo>
                <a:lnTo>
                  <a:pt x="0" y="0"/>
                </a:lnTo>
                <a:lnTo>
                  <a:pt x="1" y="1"/>
                </a:lnTo>
                <a:lnTo>
                  <a:pt x="3" y="1"/>
                </a:lnTo>
                <a:lnTo>
                  <a:pt x="4" y="2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27943" name="Freeform 199"/>
          <p:cNvSpPr>
            <a:spLocks/>
          </p:cNvSpPr>
          <p:nvPr/>
        </p:nvSpPr>
        <p:spPr bwMode="auto">
          <a:xfrm>
            <a:off x="7400850" y="4697561"/>
            <a:ext cx="57150" cy="57150"/>
          </a:xfrm>
          <a:custGeom>
            <a:avLst/>
            <a:gdLst>
              <a:gd name="T0" fmla="*/ 25 w 38"/>
              <a:gd name="T1" fmla="*/ 13 h 38"/>
              <a:gd name="T2" fmla="*/ 38 w 38"/>
              <a:gd name="T3" fmla="*/ 0 h 38"/>
              <a:gd name="T4" fmla="*/ 38 w 38"/>
              <a:gd name="T5" fmla="*/ 38 h 38"/>
              <a:gd name="T6" fmla="*/ 0 w 38"/>
              <a:gd name="T7" fmla="*/ 13 h 38"/>
              <a:gd name="T8" fmla="*/ 25 w 38"/>
              <a:gd name="T9" fmla="*/ 13 h 38"/>
              <a:gd name="T10" fmla="*/ 25 w 38"/>
              <a:gd name="T11" fmla="*/ 13 h 38"/>
              <a:gd name="T12" fmla="*/ 25 w 38"/>
              <a:gd name="T13" fmla="*/ 1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38">
                <a:moveTo>
                  <a:pt x="25" y="13"/>
                </a:moveTo>
                <a:lnTo>
                  <a:pt x="38" y="0"/>
                </a:lnTo>
                <a:lnTo>
                  <a:pt x="38" y="38"/>
                </a:lnTo>
                <a:lnTo>
                  <a:pt x="0" y="13"/>
                </a:lnTo>
                <a:lnTo>
                  <a:pt x="25" y="13"/>
                </a:lnTo>
                <a:lnTo>
                  <a:pt x="25" y="13"/>
                </a:lnTo>
                <a:lnTo>
                  <a:pt x="25" y="1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27944" name="Rectangle 200"/>
          <p:cNvSpPr>
            <a:spLocks noChangeArrowheads="1"/>
          </p:cNvSpPr>
          <p:nvPr/>
        </p:nvSpPr>
        <p:spPr bwMode="auto">
          <a:xfrm>
            <a:off x="6856338" y="4076848"/>
            <a:ext cx="730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45" name="Rectangle 201"/>
          <p:cNvSpPr>
            <a:spLocks noChangeArrowheads="1"/>
          </p:cNvSpPr>
          <p:nvPr/>
        </p:nvSpPr>
        <p:spPr bwMode="auto">
          <a:xfrm>
            <a:off x="8154913" y="4929336"/>
            <a:ext cx="730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27947" name="Text Box 203"/>
          <p:cNvSpPr txBox="1">
            <a:spLocks noChangeArrowheads="1"/>
          </p:cNvSpPr>
          <p:nvPr/>
        </p:nvSpPr>
        <p:spPr bwMode="auto">
          <a:xfrm>
            <a:off x="6067251" y="6062811"/>
            <a:ext cx="18891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TW" sz="1600" dirty="0">
                <a:latin typeface="Times New Roman" pitchFamily="18" charset="0"/>
              </a:rPr>
              <a:t>Legendre Polynomials,</a:t>
            </a:r>
            <a:br>
              <a:rPr lang="en-US" altLang="zh-TW" sz="1600" dirty="0">
                <a:latin typeface="Times New Roman" pitchFamily="18" charset="0"/>
              </a:rPr>
            </a:br>
            <a:r>
              <a:rPr lang="en-US" altLang="zh-TW" sz="1600" dirty="0">
                <a:latin typeface="Times New Roman" pitchFamily="18" charset="0"/>
              </a:rPr>
              <a:t>for </a:t>
            </a:r>
            <a:r>
              <a:rPr lang="en-US" altLang="zh-TW" sz="1600" i="1" dirty="0">
                <a:latin typeface="Times New Roman" pitchFamily="18" charset="0"/>
              </a:rPr>
              <a:t>n</a:t>
            </a:r>
            <a:r>
              <a:rPr lang="en-US" altLang="zh-TW" sz="1600" dirty="0">
                <a:latin typeface="Times New Roman" pitchFamily="18" charset="0"/>
              </a:rPr>
              <a:t> = 0, 1, 2, 3, 4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59</a:t>
            </a:fld>
            <a:endParaRPr lang="zh-TW" altLang="en-US" dirty="0"/>
          </a:p>
        </p:txBody>
      </p:sp>
      <p:sp>
        <p:nvSpPr>
          <p:cNvPr id="101" name="Rectangle 172"/>
          <p:cNvSpPr>
            <a:spLocks noChangeArrowheads="1"/>
          </p:cNvSpPr>
          <p:nvPr/>
        </p:nvSpPr>
        <p:spPr bwMode="auto">
          <a:xfrm>
            <a:off x="5618796" y="5805264"/>
            <a:ext cx="9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dirty="0">
                <a:solidFill>
                  <a:srgbClr val="000000"/>
                </a:solidFill>
                <a:latin typeface="Symbol" panose="05050102010706020507" pitchFamily="18" charset="2"/>
              </a:rPr>
              <a:t>-</a:t>
            </a:r>
            <a:endParaRPr lang="en-US" altLang="zh-TW" dirty="0">
              <a:latin typeface="Symbol" panose="05050102010706020507" pitchFamily="18" charset="2"/>
            </a:endParaRPr>
          </a:p>
        </p:txBody>
      </p:sp>
      <p:graphicFrame>
        <p:nvGraphicFramePr>
          <p:cNvPr id="10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296098"/>
              </p:ext>
            </p:extLst>
          </p:nvPr>
        </p:nvGraphicFramePr>
        <p:xfrm>
          <a:off x="1258888" y="1916832"/>
          <a:ext cx="4168775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6" name="Equation" r:id="rId3" imgW="4165560" imgH="2234880" progId="Equation.3">
                  <p:embed/>
                </p:oleObj>
              </mc:Choice>
              <mc:Fallback>
                <p:oleObj name="Equation" r:id="rId3" imgW="4165560" imgH="2234880" progId="Equation.3">
                  <p:embed/>
                  <p:pic>
                    <p:nvPicPr>
                      <p:cNvPr id="9277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916832"/>
                        <a:ext cx="4168775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456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Power Series of a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endParaRPr lang="en-US" altLang="zh-TW" dirty="0"/>
          </a:p>
        </p:txBody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Taylor series of a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defined as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/>
              <a:t> converges to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for all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in some open interval containing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/>
              <a:t>, then we say that the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analytic 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Polynomials are analytic; a rational function is analytic wherever the denominator is not zero.</a:t>
            </a:r>
          </a:p>
          <a:p>
            <a:r>
              <a:rPr lang="en-US" altLang="zh-TW" dirty="0"/>
              <a:t>Arithmetic of power series</a:t>
            </a:r>
          </a:p>
          <a:p>
            <a:pPr lvl="1"/>
            <a:r>
              <a:rPr lang="en-US" altLang="zh-TW" dirty="0"/>
              <a:t>The operations of addition, multiplication, and division can be applied to power series as in polynomials.</a:t>
            </a:r>
          </a:p>
          <a:p>
            <a:pPr lvl="1"/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/>
              <a:t> are analytic at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/>
              <a:t>, so are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dirty="0" err="1">
                <a:latin typeface="Times New Roman" pitchFamily="18" charset="0"/>
              </a:rPr>
              <a:t>+g</a:t>
            </a:r>
            <a:r>
              <a:rPr lang="en-US" altLang="zh-TW" dirty="0"/>
              <a:t>,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dirty="0" err="1">
                <a:latin typeface="Times New Roman" pitchFamily="18" charset="0"/>
                <a:cs typeface="Arial" charset="0"/>
              </a:rPr>
              <a:t>·</a:t>
            </a:r>
            <a:r>
              <a:rPr lang="en-US" altLang="zh-TW" i="1" dirty="0" err="1">
                <a:latin typeface="Times New Roman" pitchFamily="18" charset="0"/>
                <a:cs typeface="Arial" charset="0"/>
              </a:rPr>
              <a:t>g</a:t>
            </a:r>
            <a:r>
              <a:rPr lang="en-US" altLang="zh-TW" dirty="0">
                <a:cs typeface="Arial" charset="0"/>
              </a:rPr>
              <a:t>,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  <a:cs typeface="Arial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cs typeface="Arial" charset="0"/>
              </a:rPr>
              <a:t> (if </a:t>
            </a:r>
            <a:r>
              <a:rPr lang="en-US" altLang="zh-TW" i="1" dirty="0">
                <a:latin typeface="Times New Roman" pitchFamily="18" charset="0"/>
                <a:cs typeface="Arial" charset="0"/>
              </a:rPr>
              <a:t>g</a:t>
            </a:r>
            <a:r>
              <a:rPr lang="en-US" altLang="zh-TW" dirty="0">
                <a:latin typeface="Times New Roman" pitchFamily="18" charset="0"/>
                <a:cs typeface="Arial" charset="0"/>
              </a:rPr>
              <a:t>(</a:t>
            </a:r>
            <a:r>
              <a:rPr lang="en-US" altLang="zh-TW" i="1" dirty="0">
                <a:latin typeface="Times New Roman" pitchFamily="18" charset="0"/>
                <a:cs typeface="Arial" charset="0"/>
              </a:rPr>
              <a:t>a</a:t>
            </a:r>
            <a:r>
              <a:rPr lang="en-US" altLang="zh-TW" dirty="0">
                <a:latin typeface="Times New Roman" pitchFamily="18" charset="0"/>
                <a:cs typeface="Arial" charset="0"/>
              </a:rPr>
              <a:t>) </a:t>
            </a:r>
            <a:r>
              <a:rPr lang="en-US" altLang="zh-TW" dirty="0">
                <a:latin typeface="Times New Roman" pitchFamily="18" charset="0"/>
                <a:cs typeface="Arial" charset="0"/>
                <a:sym typeface="Symbol" pitchFamily="18" charset="2"/>
              </a:rPr>
              <a:t></a:t>
            </a:r>
            <a:r>
              <a:rPr lang="en-US" altLang="zh-TW" dirty="0">
                <a:latin typeface="Times New Roman" pitchFamily="18" charset="0"/>
                <a:cs typeface="Arial" charset="0"/>
              </a:rPr>
              <a:t> 0</a:t>
            </a:r>
            <a:r>
              <a:rPr lang="en-US" altLang="zh-TW" dirty="0">
                <a:cs typeface="Arial" charset="0"/>
              </a:rPr>
              <a:t>).</a:t>
            </a:r>
          </a:p>
        </p:txBody>
      </p:sp>
      <p:graphicFrame>
        <p:nvGraphicFramePr>
          <p:cNvPr id="932868" name="Object 4"/>
          <p:cNvGraphicFramePr>
            <a:graphicFrameLocks noChangeAspect="1"/>
          </p:cNvGraphicFramePr>
          <p:nvPr>
            <p:extLst/>
          </p:nvPr>
        </p:nvGraphicFramePr>
        <p:xfrm>
          <a:off x="3389313" y="1863725"/>
          <a:ext cx="23622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" name="方程式" r:id="rId3" imgW="1574640" imgH="419040" progId="Equation.3">
                  <p:embed/>
                </p:oleObj>
              </mc:Choice>
              <mc:Fallback>
                <p:oleObj name="方程式" r:id="rId3" imgW="1574640" imgH="419040" progId="Equation.3">
                  <p:embed/>
                  <p:pic>
                    <p:nvPicPr>
                      <p:cNvPr id="9328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9313" y="1863725"/>
                        <a:ext cx="2362200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04104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Examples of Power Series</a:t>
            </a:r>
            <a:endParaRPr lang="en-US" altLang="zh-TW" dirty="0">
              <a:latin typeface="Times New Roman" pitchFamily="18" charset="0"/>
            </a:endParaRPr>
          </a:p>
        </p:txBody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By Taylor (</a:t>
            </a:r>
            <a:r>
              <a:rPr lang="en-US" altLang="zh-TW" dirty="0">
                <a:sym typeface="Symbol" pitchFamily="18" charset="2"/>
              </a:rPr>
              <a:t>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/>
              <a:t>) or Maclaurin (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) series expansions, common functions can be written in power series forms:</a:t>
            </a:r>
          </a:p>
        </p:txBody>
      </p:sp>
      <p:graphicFrame>
        <p:nvGraphicFramePr>
          <p:cNvPr id="931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682929"/>
              </p:ext>
            </p:extLst>
          </p:nvPr>
        </p:nvGraphicFramePr>
        <p:xfrm>
          <a:off x="2368550" y="2480469"/>
          <a:ext cx="4579938" cy="325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" name="方程式" r:id="rId3" imgW="2552400" imgH="1803240" progId="Equation.3">
                  <p:embed/>
                </p:oleObj>
              </mc:Choice>
              <mc:Fallback>
                <p:oleObj name="方程式" r:id="rId3" imgW="2552400" imgH="1803240" progId="Equation.3">
                  <p:embed/>
                  <p:pic>
                    <p:nvPicPr>
                      <p:cNvPr id="9318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2480469"/>
                        <a:ext cx="4579938" cy="3252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27579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Example: Adding Two Power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7811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Write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=2</m:t>
                        </m:r>
                      </m:sub>
                      <m:sup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p>
                      </m:e>
                    </m:nary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altLang="zh-TW" dirty="0"/>
                  <a:t> as one power series.</a:t>
                </a: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Solution:</a:t>
                </a:r>
              </a:p>
            </p:txBody>
          </p:sp>
        </mc:Choice>
        <mc:Fallback xmlns="">
          <p:sp>
            <p:nvSpPr>
              <p:cNvPr id="88781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533" t="-12549" r="-21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815997"/>
              </p:ext>
            </p:extLst>
          </p:nvPr>
        </p:nvGraphicFramePr>
        <p:xfrm>
          <a:off x="1087438" y="3140968"/>
          <a:ext cx="7588250" cy="237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" name="方程式" r:id="rId4" imgW="4216320" imgH="1320480" progId="Equation.3">
                  <p:embed/>
                </p:oleObj>
              </mc:Choice>
              <mc:Fallback>
                <p:oleObj name="方程式" r:id="rId4" imgW="4216320" imgH="1320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7438" y="3140968"/>
                        <a:ext cx="7588250" cy="2379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6645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Power Series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3891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The power series method for solving a DE consists of substituting the power series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/>
                  <a:t>in the DE and determining the coefficients </a:t>
                </a:r>
                <a:r>
                  <a:rPr lang="en-US" altLang="zh-TW" i="1" dirty="0">
                    <a:latin typeface="Times New Roman" pitchFamily="18" charset="0"/>
                  </a:rPr>
                  <a:t>c</a:t>
                </a:r>
                <a:r>
                  <a:rPr lang="en-US" altLang="zh-TW" baseline="-25000" dirty="0">
                    <a:latin typeface="Times New Roman" pitchFamily="18" charset="0"/>
                  </a:rPr>
                  <a:t>0</a:t>
                </a:r>
                <a:r>
                  <a:rPr lang="en-US" altLang="zh-TW" dirty="0"/>
                  <a:t>, </a:t>
                </a:r>
                <a:r>
                  <a:rPr lang="en-US" altLang="zh-TW" i="1" dirty="0">
                    <a:latin typeface="Times New Roman" pitchFamily="18" charset="0"/>
                  </a:rPr>
                  <a:t>c</a:t>
                </a:r>
                <a:r>
                  <a:rPr lang="en-US" altLang="zh-TW" baseline="-25000" dirty="0">
                    <a:latin typeface="Times New Roman" pitchFamily="18" charset="0"/>
                  </a:rPr>
                  <a:t>1</a:t>
                </a:r>
                <a:r>
                  <a:rPr lang="en-US" altLang="zh-TW" dirty="0"/>
                  <a:t>, … so that the equation satisfies.</a:t>
                </a:r>
                <a:br>
                  <a:rPr lang="en-US" altLang="zh-TW" dirty="0"/>
                </a:br>
                <a:endParaRPr lang="en-US" altLang="zh-TW" sz="800" dirty="0"/>
              </a:p>
              <a:p>
                <a:r>
                  <a:rPr lang="en-US" altLang="zh-TW" dirty="0"/>
                  <a:t>If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altLang="zh-TW" dirty="0"/>
                  <a:t>, then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TW" i="1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</m:t>
                    </m:r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TW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altLang="zh-TW" dirty="0"/>
                  <a:t>.</a:t>
                </a:r>
                <a:br>
                  <a:rPr lang="en-US" altLang="zh-TW" dirty="0"/>
                </a:br>
                <a:endParaRPr lang="en-US" altLang="zh-TW" dirty="0"/>
              </a:p>
              <a:p>
                <a:r>
                  <a:rPr lang="en-US" altLang="zh-TW" dirty="0"/>
                  <a:t>If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nary>
                          <m:naryPr>
                            <m:chr m:val="∑"/>
                            <m:limLoc m:val="subSup"/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altLang="zh-TW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=0</m:t>
                            </m:r>
                          </m:sub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∞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zh-TW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p>
                          </m:e>
                        </m:nary>
                      </m:e>
                    </m:nary>
                  </m:oMath>
                </a14:m>
                <a:r>
                  <a:rPr lang="en-US" altLang="zh-TW" dirty="0"/>
                  <a:t>, for all 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/>
                  <a:t> in the interval of convergence, then </a:t>
                </a:r>
                <a:r>
                  <a:rPr lang="en-US" altLang="zh-TW" i="1" dirty="0">
                    <a:latin typeface="Times New Roman" pitchFamily="18" charset="0"/>
                  </a:rPr>
                  <a:t>a</a:t>
                </a:r>
                <a:r>
                  <a:rPr lang="en-US" altLang="zh-TW" i="1" baseline="-25000" dirty="0">
                    <a:latin typeface="Times New Roman" pitchFamily="18" charset="0"/>
                  </a:rPr>
                  <a:t>n</a:t>
                </a:r>
                <a:r>
                  <a:rPr lang="en-US" altLang="zh-TW" dirty="0">
                    <a:latin typeface="Times New Roman" pitchFamily="18" charset="0"/>
                  </a:rPr>
                  <a:t> = </a:t>
                </a:r>
                <a:r>
                  <a:rPr lang="en-US" altLang="zh-TW" i="1" dirty="0" err="1">
                    <a:latin typeface="Times New Roman" pitchFamily="18" charset="0"/>
                  </a:rPr>
                  <a:t>b</a:t>
                </a:r>
                <a:r>
                  <a:rPr lang="en-US" altLang="zh-TW" i="1" baseline="-25000" dirty="0" err="1">
                    <a:latin typeface="Times New Roman" pitchFamily="18" charset="0"/>
                  </a:rPr>
                  <a:t>n</a:t>
                </a:r>
                <a:r>
                  <a:rPr lang="en-US" altLang="zh-TW" dirty="0"/>
                  <a:t> for all </a:t>
                </a:r>
                <a:r>
                  <a:rPr lang="en-US" altLang="zh-TW" i="1" dirty="0">
                    <a:latin typeface="Times New Roman" pitchFamily="18" charset="0"/>
                  </a:rPr>
                  <a:t>n</a:t>
                </a:r>
                <a:r>
                  <a:rPr lang="en-US" altLang="zh-TW" dirty="0">
                    <a:latin typeface="Times New Roman" pitchFamily="18" charset="0"/>
                  </a:rPr>
                  <a:t>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 </a:t>
                </a:r>
                <a:r>
                  <a:rPr lang="en-US" altLang="zh-TW" dirty="0">
                    <a:latin typeface="Times New Roman" pitchFamily="18" charset="0"/>
                  </a:rPr>
                  <a:t>0</a:t>
                </a:r>
                <a:r>
                  <a:rPr lang="en-US" altLang="zh-TW" dirty="0"/>
                  <a:t>.</a:t>
                </a:r>
              </a:p>
            </p:txBody>
          </p:sp>
        </mc:Choice>
        <mc:Fallback xmlns="">
          <p:sp>
            <p:nvSpPr>
              <p:cNvPr id="93389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533" t="-90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18911"/>
              </p:ext>
            </p:extLst>
          </p:nvPr>
        </p:nvGraphicFramePr>
        <p:xfrm>
          <a:off x="3923928" y="2179638"/>
          <a:ext cx="1325562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8" name="方程式" r:id="rId4" imgW="736560" imgH="431640" progId="Equation.3">
                  <p:embed/>
                </p:oleObj>
              </mc:Choice>
              <mc:Fallback>
                <p:oleObj name="方程式" r:id="rId4" imgW="736560" imgH="431640" progId="Equation.3">
                  <p:embed/>
                  <p:pic>
                    <p:nvPicPr>
                      <p:cNvPr id="3" name="物件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3928" y="2179638"/>
                        <a:ext cx="1325562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2028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</TotalTime>
  <Words>2070</Words>
  <Application>Microsoft Office PowerPoint</Application>
  <PresentationFormat>如螢幕大小 (4:3)</PresentationFormat>
  <Paragraphs>337</Paragraphs>
  <Slides>59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59</vt:i4>
      </vt:variant>
    </vt:vector>
  </HeadingPairs>
  <TitlesOfParts>
    <vt:vector size="70" baseType="lpstr">
      <vt:lpstr>新細明體</vt:lpstr>
      <vt:lpstr>標楷體</vt:lpstr>
      <vt:lpstr>Arial</vt:lpstr>
      <vt:lpstr>Calibri</vt:lpstr>
      <vt:lpstr>Cambria Math</vt:lpstr>
      <vt:lpstr>Symbol</vt:lpstr>
      <vt:lpstr>Times New Roman</vt:lpstr>
      <vt:lpstr>Wingdings</vt:lpstr>
      <vt:lpstr>Office 佈景主題</vt:lpstr>
      <vt:lpstr>方程式</vt:lpstr>
      <vt:lpstr>Equation</vt:lpstr>
      <vt:lpstr>Power Series Methods†</vt:lpstr>
      <vt:lpstr>Power Series</vt:lpstr>
      <vt:lpstr>Ratio Test</vt:lpstr>
      <vt:lpstr>Radius of Convergence                (1/2)</vt:lpstr>
      <vt:lpstr>Radius of Convergence                (2/2)</vt:lpstr>
      <vt:lpstr>Power Series of a Function f(x)</vt:lpstr>
      <vt:lpstr>Examples of Power Series</vt:lpstr>
      <vt:lpstr>Example: Adding Two Power Series</vt:lpstr>
      <vt:lpstr>Power Series Method</vt:lpstr>
      <vt:lpstr>Example: y' + 2y = 0</vt:lpstr>
      <vt:lpstr>Power Series Solutions</vt:lpstr>
      <vt:lpstr>Example: Ordinary, Singular Points</vt:lpstr>
      <vt:lpstr>Polynomial-Coefficient DEs</vt:lpstr>
      <vt:lpstr>Solutions Near an Ordinary Point</vt:lpstr>
      <vt:lpstr>Ex: (x2 – 4)y + 3xy+ y = 0, y(0) = 4, y(0) =1</vt:lpstr>
      <vt:lpstr>Ex: (x2 – 4)y + 3xy+ y = 0                (2/2)</vt:lpstr>
      <vt:lpstr>Translated Series Solutions</vt:lpstr>
      <vt:lpstr>Ex: (t2–2t–3)y+3(t–1)y+y = 0, y(1) = 4, y(1) = –1</vt:lpstr>
      <vt:lpstr>Example: y + (cos x) y = 0             (1/2)</vt:lpstr>
      <vt:lpstr>Example: y + (cos x) y = 0             (2/2)</vt:lpstr>
      <vt:lpstr>Solutions about Singular Points</vt:lpstr>
      <vt:lpstr>Regular Singular Points</vt:lpstr>
      <vt:lpstr>Remarks on Singularity of P and Q</vt:lpstr>
      <vt:lpstr>Example: Singular Points</vt:lpstr>
      <vt:lpstr>Example: Non-polynomial p(x), q(x)</vt:lpstr>
      <vt:lpstr>Solution near Singular Points</vt:lpstr>
      <vt:lpstr>Method of Frobenius</vt:lpstr>
      <vt:lpstr>Example: 3xy + y – y = 0                (1/3)</vt:lpstr>
      <vt:lpstr>Example: 3xy + y – y = 0                (2/3)</vt:lpstr>
      <vt:lpstr>Example: 3xy + y – y = 0                (3/3)</vt:lpstr>
      <vt:lpstr>Indicial Equation</vt:lpstr>
      <vt:lpstr>Frobenius Series Solutions           (1/2)</vt:lpstr>
      <vt:lpstr>Frobenius Series Solutions           (2/2)</vt:lpstr>
      <vt:lpstr>Example: 2xy + (1 + x) y + y = 0</vt:lpstr>
      <vt:lpstr>Example: xy + 2y + xy = 0             (1/3)</vt:lpstr>
      <vt:lpstr>Example: xy + 2y + xy = 0             (2/3)</vt:lpstr>
      <vt:lpstr>Example: xy + 2y + xy = 0             (3/3)</vt:lpstr>
      <vt:lpstr>2nd Solution by Reduction of Order</vt:lpstr>
      <vt:lpstr>Summary of Indicial Roots (1/2)</vt:lpstr>
      <vt:lpstr>Summary of Indicial Roots (2/2)</vt:lpstr>
      <vt:lpstr>Bessel’s Equations</vt:lpstr>
      <vt:lpstr>Gamma Function (x)</vt:lpstr>
      <vt:lpstr>Solution of Bessel’s Equation       (1/2)</vt:lpstr>
      <vt:lpstr>Solution of Bessel’s Equation       (2/2)</vt:lpstr>
      <vt:lpstr>Bessel Functions of the 1st Kind   (1/2)</vt:lpstr>
      <vt:lpstr>Bessel Functions of the 1st Kind   (2/2)</vt:lpstr>
      <vt:lpstr>Jm &amp; J–m are Linearly Dependent   (1/2)</vt:lpstr>
      <vt:lpstr>Jm &amp; J–m are Linearly Dependent   (2/2)</vt:lpstr>
      <vt:lpstr>Bessel Functions of the 2nd Kind</vt:lpstr>
      <vt:lpstr>Example: The Aging Spring</vt:lpstr>
      <vt:lpstr>Properties of Bessel Functions</vt:lpstr>
      <vt:lpstr>Bessel Functions with v = 0</vt:lpstr>
      <vt:lpstr>Differential Recurrence Relation</vt:lpstr>
      <vt:lpstr>Differentiation of  xvJv(x)</vt:lpstr>
      <vt:lpstr>Legendre’s Equation</vt:lpstr>
      <vt:lpstr>Solution of Legendre’s Equation   (1/2)</vt:lpstr>
      <vt:lpstr>Solution of Legendre’s Equation   (2/2)</vt:lpstr>
      <vt:lpstr>Legendre Polynomials                  (1/2)</vt:lpstr>
      <vt:lpstr>Legendre Polynomials                 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Digital Circuit Design</dc:title>
  <dc:creator>cjtsai</dc:creator>
  <cp:lastModifiedBy>cjtsai</cp:lastModifiedBy>
  <cp:revision>171</cp:revision>
  <cp:lastPrinted>2018-11-19T01:36:05Z</cp:lastPrinted>
  <dcterms:created xsi:type="dcterms:W3CDTF">2013-02-18T04:14:25Z</dcterms:created>
  <dcterms:modified xsi:type="dcterms:W3CDTF">2019-11-27T00:56:23Z</dcterms:modified>
</cp:coreProperties>
</file>