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0"/>
  </p:notesMasterIdLst>
  <p:sldIdLst>
    <p:sldId id="258" r:id="rId2"/>
    <p:sldId id="259" r:id="rId3"/>
    <p:sldId id="260" r:id="rId4"/>
    <p:sldId id="307" r:id="rId5"/>
    <p:sldId id="261" r:id="rId6"/>
    <p:sldId id="262" r:id="rId7"/>
    <p:sldId id="265" r:id="rId8"/>
    <p:sldId id="266" r:id="rId9"/>
    <p:sldId id="267" r:id="rId10"/>
    <p:sldId id="268" r:id="rId11"/>
    <p:sldId id="306" r:id="rId12"/>
    <p:sldId id="270" r:id="rId13"/>
    <p:sldId id="263" r:id="rId14"/>
    <p:sldId id="264" r:id="rId15"/>
    <p:sldId id="271" r:id="rId16"/>
    <p:sldId id="272" r:id="rId17"/>
    <p:sldId id="273" r:id="rId18"/>
    <p:sldId id="274" r:id="rId19"/>
    <p:sldId id="275" r:id="rId20"/>
    <p:sldId id="276" r:id="rId21"/>
    <p:sldId id="280" r:id="rId22"/>
    <p:sldId id="281" r:id="rId23"/>
    <p:sldId id="302" r:id="rId24"/>
    <p:sldId id="278" r:id="rId25"/>
    <p:sldId id="282" r:id="rId26"/>
    <p:sldId id="283" r:id="rId27"/>
    <p:sldId id="284" r:id="rId28"/>
    <p:sldId id="285" r:id="rId29"/>
    <p:sldId id="295" r:id="rId30"/>
    <p:sldId id="293" r:id="rId31"/>
    <p:sldId id="294" r:id="rId32"/>
    <p:sldId id="296" r:id="rId33"/>
    <p:sldId id="297" r:id="rId34"/>
    <p:sldId id="299" r:id="rId35"/>
    <p:sldId id="303" r:id="rId36"/>
    <p:sldId id="301" r:id="rId37"/>
    <p:sldId id="305" r:id="rId38"/>
    <p:sldId id="300" r:id="rId39"/>
  </p:sldIdLst>
  <p:sldSz cx="9144000" cy="6858000" type="screen4x3"/>
  <p:notesSz cx="7099300" cy="1023461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0ECC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206" autoAdjust="0"/>
  </p:normalViewPr>
  <p:slideViewPr>
    <p:cSldViewPr>
      <p:cViewPr varScale="1">
        <p:scale>
          <a:sx n="115" d="100"/>
          <a:sy n="115" d="100"/>
        </p:scale>
        <p:origin x="77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4" Type="http://schemas.openxmlformats.org/officeDocument/2006/relationships/image" Target="../media/image3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6DFCE73-D4D2-47E2-9FD3-C9423A2497CA}" type="datetimeFigureOut">
              <a:rPr lang="zh-TW" altLang="en-US" smtClean="0"/>
              <a:t>2019/9/16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311B0E1D-AA82-4552-8C4E-CF760B87F82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9581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9"/>
          <p:cNvSpPr>
            <a:spLocks noChangeArrowheads="1"/>
          </p:cNvSpPr>
          <p:nvPr userDrawn="1"/>
        </p:nvSpPr>
        <p:spPr bwMode="auto">
          <a:xfrm>
            <a:off x="6269604" y="539100"/>
            <a:ext cx="2438400" cy="297612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4" name="Rectangle 3"/>
          <p:cNvSpPr>
            <a:spLocks noChangeArrowheads="1"/>
          </p:cNvSpPr>
          <p:nvPr userDrawn="1"/>
        </p:nvSpPr>
        <p:spPr bwMode="auto">
          <a:xfrm>
            <a:off x="-5096" y="9525"/>
            <a:ext cx="1480752" cy="486727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907704" y="1196751"/>
            <a:ext cx="6696744" cy="2403699"/>
          </a:xfrm>
        </p:spPr>
        <p:txBody>
          <a:bodyPr/>
          <a:lstStyle>
            <a:lvl1pPr algn="r"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915616" y="4509120"/>
            <a:ext cx="6688832" cy="1296368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F8EC3-A914-422D-81BF-48344C6E1656}" type="datetime1">
              <a:rPr lang="zh-TW" altLang="en-US" smtClean="0"/>
              <a:t>2019/9/16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Line 7"/>
          <p:cNvSpPr>
            <a:spLocks noChangeShapeType="1"/>
          </p:cNvSpPr>
          <p:nvPr userDrawn="1"/>
        </p:nvSpPr>
        <p:spPr bwMode="auto">
          <a:xfrm>
            <a:off x="0" y="4876800"/>
            <a:ext cx="990600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1" name="Line 18"/>
          <p:cNvSpPr>
            <a:spLocks noChangeShapeType="1"/>
          </p:cNvSpPr>
          <p:nvPr userDrawn="1"/>
        </p:nvSpPr>
        <p:spPr bwMode="auto">
          <a:xfrm>
            <a:off x="900113" y="5805488"/>
            <a:ext cx="79200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2" name="Line 19"/>
          <p:cNvSpPr>
            <a:spLocks noChangeShapeType="1"/>
          </p:cNvSpPr>
          <p:nvPr userDrawn="1"/>
        </p:nvSpPr>
        <p:spPr bwMode="auto">
          <a:xfrm>
            <a:off x="8675688" y="3789040"/>
            <a:ext cx="0" cy="223234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pic>
        <p:nvPicPr>
          <p:cNvPr id="13" name="Picture 21" descr="nctu_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509120"/>
            <a:ext cx="100965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35000" y="685800"/>
            <a:ext cx="8077200" cy="0"/>
          </a:xfrm>
          <a:prstGeom prst="line">
            <a:avLst/>
          </a:prstGeom>
          <a:noFill/>
          <a:ln w="444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1412776"/>
            <a:ext cx="8003232" cy="4713387"/>
          </a:xfr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AB3ED-AD64-43B1-83D9-6AE7D521ADD1}" type="datetime1">
              <a:rPr lang="zh-TW" altLang="en-US" smtClean="0"/>
              <a:t>2019/9/16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9"/>
          <p:cNvSpPr>
            <a:spLocks noChangeArrowheads="1"/>
          </p:cNvSpPr>
          <p:nvPr userDrawn="1"/>
        </p:nvSpPr>
        <p:spPr bwMode="auto">
          <a:xfrm>
            <a:off x="6269604" y="531460"/>
            <a:ext cx="2438400" cy="297612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 userDrawn="1"/>
        </p:nvSpPr>
        <p:spPr bwMode="auto">
          <a:xfrm>
            <a:off x="-5096" y="1885"/>
            <a:ext cx="1480752" cy="486727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8" name="Line 7"/>
          <p:cNvSpPr>
            <a:spLocks noChangeShapeType="1"/>
          </p:cNvSpPr>
          <p:nvPr userDrawn="1"/>
        </p:nvSpPr>
        <p:spPr bwMode="auto">
          <a:xfrm>
            <a:off x="0" y="4876800"/>
            <a:ext cx="990600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19671" y="4406900"/>
            <a:ext cx="687504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9B53D-1546-4A51-B042-56EAC29DD52C}" type="datetime1">
              <a:rPr lang="zh-TW" altLang="en-US" smtClean="0"/>
              <a:t>2019/9/16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0" name="Line 10"/>
          <p:cNvSpPr>
            <a:spLocks noChangeShapeType="1"/>
          </p:cNvSpPr>
          <p:nvPr userDrawn="1"/>
        </p:nvSpPr>
        <p:spPr bwMode="auto">
          <a:xfrm>
            <a:off x="635000" y="685800"/>
            <a:ext cx="8077200" cy="0"/>
          </a:xfrm>
          <a:prstGeom prst="line">
            <a:avLst/>
          </a:prstGeom>
          <a:noFill/>
          <a:ln w="444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83568" y="1412776"/>
            <a:ext cx="3888432" cy="4713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16016" y="1412776"/>
            <a:ext cx="3970784" cy="4713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C2ED-77BD-4A13-986D-D27AA63F197F}" type="datetime1">
              <a:rPr lang="zh-TW" altLang="en-US" smtClean="0"/>
              <a:t>2019/9/16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A3958-3FED-41DB-A8C1-5EDABD00530F}" type="datetime1">
              <a:rPr lang="zh-TW" altLang="en-US" smtClean="0"/>
              <a:t>2019/9/16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464F0-DE2C-4C05-B899-8D2231287C42}" type="datetime1">
              <a:rPr lang="zh-TW" altLang="en-US" smtClean="0"/>
              <a:t>2019/9/16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>
            <a:spLocks noChangeArrowheads="1"/>
          </p:cNvSpPr>
          <p:nvPr userDrawn="1"/>
        </p:nvSpPr>
        <p:spPr bwMode="auto">
          <a:xfrm>
            <a:off x="3128" y="452"/>
            <a:ext cx="530027" cy="4876800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6892440" y="1181388"/>
            <a:ext cx="1800000" cy="162000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83568" y="1412776"/>
            <a:ext cx="8003232" cy="4713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fld id="{4A7CE46A-CE74-4DE9-8B07-113E70A52C84}" type="datetime1">
              <a:rPr lang="zh-TW" altLang="en-US" smtClean="0"/>
              <a:t>2019/9/16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339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0" name="Line 7"/>
          <p:cNvSpPr>
            <a:spLocks noChangeShapeType="1"/>
          </p:cNvSpPr>
          <p:nvPr userDrawn="1"/>
        </p:nvSpPr>
        <p:spPr bwMode="auto">
          <a:xfrm>
            <a:off x="0" y="4876800"/>
            <a:ext cx="539552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cxnSp>
        <p:nvCxnSpPr>
          <p:cNvPr id="8" name="直線接點 7"/>
          <p:cNvCxnSpPr/>
          <p:nvPr userDrawn="1"/>
        </p:nvCxnSpPr>
        <p:spPr>
          <a:xfrm>
            <a:off x="269776" y="1232964"/>
            <a:ext cx="841573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/>
          <p:cNvSpPr txBox="1"/>
          <p:nvPr userDrawn="1"/>
        </p:nvSpPr>
        <p:spPr>
          <a:xfrm>
            <a:off x="8708824" y="6407750"/>
            <a:ext cx="3802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>
                <a:latin typeface="Arial" pitchFamily="34" charset="0"/>
                <a:cs typeface="Arial" pitchFamily="34" charset="0"/>
              </a:rPr>
              <a:t>/38</a:t>
            </a:r>
            <a:endParaRPr lang="zh-TW" altLang="en-US" sz="11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80000"/>
        <a:buFont typeface="Wingdings" pitchFamily="2" charset="2"/>
        <a:buChar char="q"/>
        <a:defRPr sz="24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SzPct val="75000"/>
        <a:buFont typeface="Wingdings" pitchFamily="2" charset="2"/>
        <a:buChar char="n"/>
        <a:defRPr sz="20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3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5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8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1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3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4.w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5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7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9.w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32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1.bin"/><Relationship Id="rId10" Type="http://schemas.openxmlformats.org/officeDocument/2006/relationships/image" Target="../media/image39.wmf"/><Relationship Id="rId4" Type="http://schemas.openxmlformats.org/officeDocument/2006/relationships/image" Target="../media/image36.wmf"/><Relationship Id="rId9" Type="http://schemas.openxmlformats.org/officeDocument/2006/relationships/oleObject" Target="../embeddings/oleObject33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8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Introduction to Differential Equations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 eaLnBrk="1" hangingPunct="1"/>
            <a:r>
              <a:rPr lang="en-US" altLang="zh-TW" dirty="0">
                <a:ea typeface="標楷體" pitchFamily="65" charset="-120"/>
              </a:rPr>
              <a:t>National </a:t>
            </a:r>
            <a:r>
              <a:rPr lang="en-US" altLang="zh-TW" dirty="0" err="1">
                <a:ea typeface="標楷體" pitchFamily="65" charset="-120"/>
              </a:rPr>
              <a:t>Chiao</a:t>
            </a:r>
            <a:r>
              <a:rPr lang="en-US" altLang="zh-TW" dirty="0">
                <a:ea typeface="標楷體" pitchFamily="65" charset="-120"/>
              </a:rPr>
              <a:t> Tung University</a:t>
            </a:r>
          </a:p>
          <a:p>
            <a:pPr algn="r" eaLnBrk="1" hangingPunct="1"/>
            <a:r>
              <a:rPr lang="en-US" altLang="zh-TW" dirty="0">
                <a:ea typeface="標楷體" pitchFamily="65" charset="-120"/>
              </a:rPr>
              <a:t>Chun-Jen Tsai</a:t>
            </a:r>
          </a:p>
          <a:p>
            <a:pPr algn="r" eaLnBrk="1" hangingPunct="1"/>
            <a:r>
              <a:rPr lang="en-US" altLang="zh-TW" dirty="0">
                <a:ea typeface="標楷體" pitchFamily="65" charset="-120"/>
              </a:rPr>
              <a:t>9/9/2019</a:t>
            </a:r>
            <a:endParaRPr lang="en-US" altLang="zh-TW" sz="2000" dirty="0"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08372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Classification of DE by Linearity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/>
              <a:t>An </a:t>
            </a:r>
            <a:r>
              <a:rPr lang="en-US" altLang="zh-TW" i="1">
                <a:latin typeface="Times New Roman" pitchFamily="18" charset="0"/>
              </a:rPr>
              <a:t>n</a:t>
            </a:r>
            <a:r>
              <a:rPr lang="en-US" altLang="zh-TW">
                <a:latin typeface="Times New Roman" pitchFamily="18" charset="0"/>
              </a:rPr>
              <a:t>th</a:t>
            </a:r>
            <a:r>
              <a:rPr lang="en-US" altLang="zh-TW"/>
              <a:t>-order ODE,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/>
              <a:t>, is said to be linear if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/>
              <a:t> is linear in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/>
              <a:t>,</a:t>
            </a:r>
            <a:r>
              <a:rPr lang="en-US" altLang="zh-TW" i="1">
                <a:latin typeface="Times New Roman" pitchFamily="18" charset="0"/>
              </a:rPr>
              <a:t> y'</a:t>
            </a:r>
            <a:r>
              <a:rPr lang="en-US" altLang="zh-TW"/>
              <a:t>, ….,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baseline="30000">
                <a:latin typeface="Times New Roman" pitchFamily="18" charset="0"/>
              </a:rPr>
              <a:t>(</a:t>
            </a:r>
            <a:r>
              <a:rPr lang="en-US" altLang="zh-TW" i="1" baseline="30000">
                <a:latin typeface="Times New Roman" pitchFamily="18" charset="0"/>
              </a:rPr>
              <a:t>n</a:t>
            </a:r>
            <a:r>
              <a:rPr lang="en-US" altLang="zh-TW" baseline="30000">
                <a:latin typeface="Times New Roman" pitchFamily="18" charset="0"/>
              </a:rPr>
              <a:t>)</a:t>
            </a:r>
            <a:r>
              <a:rPr lang="en-US" altLang="zh-TW"/>
              <a:t>.  That is,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/>
              <a:t> can be expressed as: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where 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 i="1" baseline="-25000">
                <a:latin typeface="Times New Roman" pitchFamily="18" charset="0"/>
              </a:rPr>
              <a:t>i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), </a:t>
            </a:r>
            <a:r>
              <a:rPr lang="en-US" altLang="zh-TW" i="1">
                <a:latin typeface="Times New Roman" pitchFamily="18" charset="0"/>
              </a:rPr>
              <a:t>i</a:t>
            </a:r>
            <a:r>
              <a:rPr lang="en-US" altLang="zh-TW">
                <a:latin typeface="Times New Roman" pitchFamily="18" charset="0"/>
              </a:rPr>
              <a:t> = 0, …, </a:t>
            </a:r>
            <a:r>
              <a:rPr lang="en-US" altLang="zh-TW" i="1">
                <a:latin typeface="Times New Roman" pitchFamily="18" charset="0"/>
              </a:rPr>
              <a:t>n</a:t>
            </a:r>
            <a:r>
              <a:rPr lang="en-US" altLang="zh-TW"/>
              <a:t> depend on the independent variable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/>
              <a:t> only</a:t>
            </a:r>
            <a:br>
              <a:rPr lang="en-US" altLang="zh-TW"/>
            </a:br>
            <a:endParaRPr lang="en-US" altLang="zh-TW"/>
          </a:p>
          <a:p>
            <a:pPr eaLnBrk="1" hangingPunct="1">
              <a:lnSpc>
                <a:spcPct val="90000"/>
              </a:lnSpc>
            </a:pPr>
            <a:r>
              <a:rPr lang="en-US" altLang="zh-TW"/>
              <a:t>Example: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–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 i="1">
                <a:latin typeface="Times New Roman" pitchFamily="18" charset="0"/>
              </a:rPr>
              <a:t>dx</a:t>
            </a:r>
            <a:r>
              <a:rPr lang="en-US" altLang="zh-TW">
                <a:latin typeface="Times New Roman" pitchFamily="18" charset="0"/>
              </a:rPr>
              <a:t> + 4</a:t>
            </a:r>
            <a:r>
              <a:rPr lang="en-US" altLang="zh-TW" i="1">
                <a:latin typeface="Times New Roman" pitchFamily="18" charset="0"/>
              </a:rPr>
              <a:t>xdy</a:t>
            </a:r>
            <a:r>
              <a:rPr lang="en-US" altLang="zh-TW">
                <a:latin typeface="Times New Roman" pitchFamily="18" charset="0"/>
              </a:rPr>
              <a:t> = 0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>
                <a:latin typeface="Times New Roman" pitchFamily="18" charset="0"/>
              </a:rPr>
              <a:t> – 2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' + y</a:t>
            </a:r>
            <a:r>
              <a:rPr lang="en-US" altLang="zh-TW">
                <a:latin typeface="Times New Roman" pitchFamily="18" charset="0"/>
                <a:cs typeface="Times New Roman" pitchFamily="18" charset="0"/>
              </a:rPr>
              <a:t> = 0</a:t>
            </a:r>
            <a:endParaRPr lang="en-US" altLang="zh-TW" i="1">
              <a:latin typeface="Times New Roman" pitchFamily="18" charset="0"/>
            </a:endParaRP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zh-TW" sz="1200" i="1">
              <a:latin typeface="Times New Roman" pitchFamily="18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zh-TW" i="1"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1331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7277137"/>
              </p:ext>
            </p:extLst>
          </p:nvPr>
        </p:nvGraphicFramePr>
        <p:xfrm>
          <a:off x="1475656" y="5247034"/>
          <a:ext cx="2022475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6" name="方程式" r:id="rId3" imgW="1346200" imgH="419100" progId="Equation.3">
                  <p:embed/>
                </p:oleObj>
              </mc:Choice>
              <mc:Fallback>
                <p:oleObj name="方程式" r:id="rId3" imgW="1346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5247034"/>
                        <a:ext cx="2022475" cy="630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9136455"/>
              </p:ext>
            </p:extLst>
          </p:nvPr>
        </p:nvGraphicFramePr>
        <p:xfrm>
          <a:off x="1476375" y="2204864"/>
          <a:ext cx="6715125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7" name="方程式" r:id="rId5" imgW="3378200" imgH="419100" progId="Equation.3">
                  <p:embed/>
                </p:oleObj>
              </mc:Choice>
              <mc:Fallback>
                <p:oleObj name="方程式" r:id="rId5" imgW="3378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2204864"/>
                        <a:ext cx="6715125" cy="75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850199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Nonlinear ODE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A differential equation with nonlinear functions of the dependent variable or its derivatives.</a:t>
            </a:r>
          </a:p>
          <a:p>
            <a:r>
              <a:rPr lang="en-US" altLang="zh-TW" dirty="0"/>
              <a:t>Examples: If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/>
              <a:t> is the dependent variable,</a:t>
            </a:r>
          </a:p>
          <a:p>
            <a:pPr lvl="1"/>
            <a:r>
              <a:rPr lang="en-US" altLang="zh-TW" dirty="0">
                <a:latin typeface="Times New Roman" pitchFamily="18" charset="0"/>
              </a:rPr>
              <a:t>(1 –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 </a:t>
            </a:r>
            <a:r>
              <a:rPr lang="en-US" altLang="zh-TW" dirty="0">
                <a:latin typeface="Times New Roman" pitchFamily="18" charset="0"/>
              </a:rPr>
              <a:t>+ 2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</a:p>
          <a:p>
            <a:pPr lvl="1"/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+ sin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</a:p>
          <a:p>
            <a:pPr lvl="1"/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(4)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= 0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5210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Solution of an ODE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b="1" dirty="0"/>
              <a:t>Definition:</a:t>
            </a:r>
            <a:r>
              <a:rPr lang="en-US" altLang="zh-TW" dirty="0"/>
              <a:t> a solution of an ODE is a function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</a:t>
            </a:r>
            <a:r>
              <a:rPr lang="en-US" altLang="zh-TW" dirty="0"/>
              <a:t>, defined on an interval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 and possessing at least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 derivatives that are continuous on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, which when substituted into an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th</a:t>
            </a:r>
            <a:r>
              <a:rPr lang="en-US" altLang="zh-TW" dirty="0"/>
              <a:t>-order ODE reduces the equation to an identity.</a:t>
            </a:r>
            <a:br>
              <a:rPr lang="en-US" altLang="zh-TW" dirty="0"/>
            </a:br>
            <a:endParaRPr lang="en-US" altLang="zh-TW" dirty="0"/>
          </a:p>
          <a:p>
            <a:pPr eaLnBrk="1" hangingPunct="1"/>
            <a:r>
              <a:rPr lang="en-US" altLang="zh-TW" dirty="0"/>
              <a:t>That is, a solution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</a:t>
            </a:r>
            <a:r>
              <a:rPr lang="en-US" altLang="zh-TW" dirty="0"/>
              <a:t> of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/>
              <a:t> satisfies: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</a:t>
            </a:r>
            <a:r>
              <a:rPr lang="en-US" altLang="zh-TW" dirty="0">
                <a:latin typeface="Times New Roman" pitchFamily="18" charset="0"/>
              </a:rPr>
              <a:t>, …,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)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</a:t>
            </a:r>
            <a:r>
              <a:rPr lang="en-US" altLang="zh-TW" dirty="0">
                <a:latin typeface="Times New Roman" pitchFamily="18" charset="0"/>
              </a:rPr>
              <a:t>) = 0,  </a:t>
            </a:r>
            <a:r>
              <a:rPr lang="en-US" altLang="zh-TW" dirty="0">
                <a:sym typeface="Symbol" pitchFamily="18" charset="2"/>
              </a:rPr>
              <a:t>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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</a:rPr>
              <a:t>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If an ODE has a solution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, </a:t>
            </a:r>
            <a:r>
              <a:rPr lang="en-US" altLang="zh-TW" dirty="0">
                <a:sym typeface="Symbol" pitchFamily="18" charset="2"/>
              </a:rPr>
              <a:t>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sym typeface="Symbol" pitchFamily="18" charset="2"/>
              </a:rPr>
              <a:t>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, then it is called the trivial solution of the ODE.</a:t>
            </a:r>
            <a:endParaRPr lang="en-US" altLang="zh-TW" i="1" dirty="0">
              <a:latin typeface="Times New Roman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94241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All Roads Lead to Rome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If we have a function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/>
              <a:t>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Then,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Thus, it doesn’t matter what the constant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dirty="0"/>
              <a:t> is,</a:t>
            </a:r>
            <a:br>
              <a:rPr lang="en-US" altLang="zh-TW" dirty="0"/>
            </a:br>
            <a:r>
              <a:rPr lang="en-US" altLang="zh-TW" dirty="0"/>
              <a:t>is a solution of the DE 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>
                <a:latin typeface="Times New Roman" pitchFamily="18" charset="0"/>
              </a:rPr>
              <a:t> = 2</a:t>
            </a:r>
            <a:r>
              <a:rPr lang="en-US" altLang="zh-TW" i="1" dirty="0">
                <a:latin typeface="Times New Roman" pitchFamily="18" charset="0"/>
              </a:rPr>
              <a:t>xy</a:t>
            </a:r>
            <a:r>
              <a:rPr lang="en-US" altLang="zh-TW" dirty="0"/>
              <a:t>.</a:t>
            </a:r>
            <a:br>
              <a:rPr lang="en-US" altLang="zh-TW" dirty="0"/>
            </a:br>
            <a:endParaRPr lang="en-US" altLang="zh-TW" dirty="0"/>
          </a:p>
          <a:p>
            <a:pPr eaLnBrk="1" hangingPunct="1"/>
            <a:r>
              <a:rPr lang="en-US" altLang="zh-TW" dirty="0"/>
              <a:t>Often, a differential equation alone has many solutions; more information is required to resolve ambiguity</a:t>
            </a:r>
          </a:p>
        </p:txBody>
      </p:sp>
      <p:graphicFrame>
        <p:nvGraphicFramePr>
          <p:cNvPr id="819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8592108"/>
              </p:ext>
            </p:extLst>
          </p:nvPr>
        </p:nvGraphicFramePr>
        <p:xfrm>
          <a:off x="3276600" y="1916832"/>
          <a:ext cx="266382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3" name="方程式" r:id="rId3" imgW="1333500" imgH="254000" progId="Equation.3">
                  <p:embed/>
                </p:oleObj>
              </mc:Choice>
              <mc:Fallback>
                <p:oleObj name="方程式" r:id="rId3" imgW="1333500" imgH="254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916832"/>
                        <a:ext cx="2663825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5295202"/>
              </p:ext>
            </p:extLst>
          </p:nvPr>
        </p:nvGraphicFramePr>
        <p:xfrm>
          <a:off x="2752725" y="2780928"/>
          <a:ext cx="3906838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4" name="方程式" r:id="rId5" imgW="1955800" imgH="393700" progId="Equation.3">
                  <p:embed/>
                </p:oleObj>
              </mc:Choice>
              <mc:Fallback>
                <p:oleObj name="方程式" r:id="rId5" imgW="19558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2725" y="2780928"/>
                        <a:ext cx="3906838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6939178"/>
              </p:ext>
            </p:extLst>
          </p:nvPr>
        </p:nvGraphicFramePr>
        <p:xfrm>
          <a:off x="7342832" y="3530572"/>
          <a:ext cx="11176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5" name="方程式" r:id="rId7" imgW="558558" imgH="253890" progId="Equation.3">
                  <p:embed/>
                </p:oleObj>
              </mc:Choice>
              <mc:Fallback>
                <p:oleObj name="方程式" r:id="rId7" imgW="558558" imgH="25389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42832" y="3530572"/>
                        <a:ext cx="11176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937290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Solution is not Guaranteed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Expressing a phenomenon as a differential equation does not guarantee that it has a solution. Obviously,</a:t>
            </a:r>
            <a:br>
              <a:rPr lang="en-US" altLang="zh-TW"/>
            </a:br>
            <a:br>
              <a:rPr lang="en-US" altLang="zh-TW" sz="800"/>
            </a:br>
            <a:r>
              <a:rPr lang="en-US" altLang="zh-TW"/>
              <a:t>                             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 = –1</a:t>
            </a:r>
            <a:br>
              <a:rPr lang="en-US" altLang="zh-TW"/>
            </a:br>
            <a:br>
              <a:rPr lang="en-US" altLang="zh-TW" sz="800"/>
            </a:br>
            <a:r>
              <a:rPr lang="en-US" altLang="zh-TW"/>
              <a:t>has no (real-valued) solution.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795991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Interval of Definition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A solution of an ODE includes a function 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)</a:t>
            </a:r>
            <a:r>
              <a:rPr lang="en-US" altLang="zh-TW"/>
              <a:t> and the </a:t>
            </a:r>
            <a:r>
              <a:rPr lang="en-US" altLang="zh-TW" i="1"/>
              <a:t>interval of definition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I</a:t>
            </a:r>
            <a:r>
              <a:rPr lang="en-US" altLang="zh-TW"/>
              <a:t>.</a:t>
            </a:r>
          </a:p>
          <a:p>
            <a:pPr eaLnBrk="1" hangingPunct="1"/>
            <a:r>
              <a:rPr lang="en-US" altLang="zh-TW" i="1">
                <a:latin typeface="Times New Roman" pitchFamily="18" charset="0"/>
              </a:rPr>
              <a:t>I</a:t>
            </a:r>
            <a:r>
              <a:rPr lang="en-US" altLang="zh-TW"/>
              <a:t> is usually referred to as the interval of definition, the interval of existence, the interval of validity, or the domain of the solution.</a:t>
            </a:r>
          </a:p>
          <a:p>
            <a:pPr eaLnBrk="1" hangingPunct="1"/>
            <a:r>
              <a:rPr lang="en-US" altLang="zh-TW" i="1">
                <a:latin typeface="Times New Roman" pitchFamily="18" charset="0"/>
              </a:rPr>
              <a:t>I</a:t>
            </a:r>
            <a:r>
              <a:rPr lang="en-US" altLang="zh-TW"/>
              <a:t> can be an open interval (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b</a:t>
            </a:r>
            <a:r>
              <a:rPr lang="en-US" altLang="zh-TW"/>
              <a:t>), a closed interval [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b</a:t>
            </a:r>
            <a:r>
              <a:rPr lang="en-US" altLang="zh-TW"/>
              <a:t>], an infinite interval (</a:t>
            </a:r>
            <a:r>
              <a:rPr lang="en-US" altLang="zh-TW" i="1">
                <a:latin typeface="Times New Roman" pitchFamily="18" charset="0"/>
              </a:rPr>
              <a:t>a</a:t>
            </a:r>
            <a:r>
              <a:rPr lang="en-US" altLang="zh-TW"/>
              <a:t>, </a:t>
            </a:r>
            <a:r>
              <a:rPr lang="en-US" altLang="zh-TW">
                <a:sym typeface="Symbol" pitchFamily="18" charset="2"/>
              </a:rPr>
              <a:t></a:t>
            </a:r>
            <a:r>
              <a:rPr lang="en-US" altLang="zh-TW"/>
              <a:t>), and so on.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145708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Solution Curve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The graph of a solution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</a:t>
            </a:r>
            <a:r>
              <a:rPr lang="en-US" altLang="zh-TW" dirty="0"/>
              <a:t> of an ODE is called a solution curve.  Since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</a:t>
            </a:r>
            <a:r>
              <a:rPr lang="en-US" altLang="zh-TW" dirty="0"/>
              <a:t> is a differentiable function, it is continuous on its interval of definition.</a:t>
            </a:r>
          </a:p>
          <a:p>
            <a:pPr eaLnBrk="1" hangingPunct="1"/>
            <a:r>
              <a:rPr lang="en-US" altLang="zh-TW" dirty="0"/>
              <a:t>There maybe a difference between the graph of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</a:t>
            </a:r>
            <a:r>
              <a:rPr lang="en-US" altLang="zh-TW" dirty="0"/>
              <a:t> and the graph of the solution of the ODE.</a:t>
            </a: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2196058" y="5791200"/>
            <a:ext cx="15128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2000" i="1">
                <a:latin typeface="Times New Roman" pitchFamily="18" charset="0"/>
                <a:ea typeface="華康中明體" pitchFamily="49" charset="-120"/>
              </a:rPr>
              <a:t>y</a:t>
            </a:r>
            <a:r>
              <a:rPr lang="en-US" altLang="zh-TW" sz="2000">
                <a:latin typeface="Times New Roman" pitchFamily="18" charset="0"/>
                <a:ea typeface="華康中明體" pitchFamily="49" charset="-120"/>
              </a:rPr>
              <a:t> = 1/</a:t>
            </a:r>
            <a:r>
              <a:rPr lang="en-US" altLang="zh-TW" sz="2000" i="1">
                <a:latin typeface="Times New Roman" pitchFamily="18" charset="0"/>
                <a:ea typeface="華康中明體" pitchFamily="49" charset="-120"/>
              </a:rPr>
              <a:t>x</a:t>
            </a:r>
            <a:r>
              <a:rPr lang="en-US" altLang="zh-TW" sz="2000">
                <a:latin typeface="Times New Roman" pitchFamily="18" charset="0"/>
                <a:ea typeface="華康中明體" pitchFamily="49" charset="-120"/>
              </a:rPr>
              <a:t>, </a:t>
            </a:r>
            <a:r>
              <a:rPr lang="en-US" altLang="zh-TW" sz="2000" i="1">
                <a:latin typeface="Times New Roman" pitchFamily="18" charset="0"/>
                <a:ea typeface="華康中明體" pitchFamily="49" charset="-120"/>
              </a:rPr>
              <a:t>x≠</a:t>
            </a:r>
            <a:r>
              <a:rPr lang="en-US" altLang="zh-TW" sz="2000">
                <a:latin typeface="Times New Roman" pitchFamily="18" charset="0"/>
                <a:ea typeface="華康中明體" pitchFamily="49" charset="-120"/>
              </a:rPr>
              <a:t>0</a:t>
            </a:r>
            <a:endParaRPr lang="zh-TW" altLang="en-US" sz="2000">
              <a:latin typeface="Times New Roman" pitchFamily="18" charset="0"/>
            </a:endParaRPr>
          </a:p>
        </p:txBody>
      </p:sp>
      <p:sp>
        <p:nvSpPr>
          <p:cNvPr id="17414" name="Text Box 9"/>
          <p:cNvSpPr txBox="1">
            <a:spLocks noChangeArrowheads="1"/>
          </p:cNvSpPr>
          <p:nvPr/>
        </p:nvSpPr>
        <p:spPr bwMode="auto">
          <a:xfrm>
            <a:off x="5277396" y="5751513"/>
            <a:ext cx="172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2000" i="1">
                <a:latin typeface="Times New Roman" pitchFamily="18" charset="0"/>
                <a:ea typeface="華康中明體" pitchFamily="49" charset="-120"/>
              </a:rPr>
              <a:t>y</a:t>
            </a:r>
            <a:r>
              <a:rPr lang="en-US" altLang="zh-TW" sz="2000">
                <a:latin typeface="Times New Roman" pitchFamily="18" charset="0"/>
                <a:ea typeface="華康中明體" pitchFamily="49" charset="-120"/>
              </a:rPr>
              <a:t> = 1/</a:t>
            </a:r>
            <a:r>
              <a:rPr lang="en-US" altLang="zh-TW" sz="2000" i="1">
                <a:latin typeface="Times New Roman" pitchFamily="18" charset="0"/>
                <a:ea typeface="華康中明體" pitchFamily="49" charset="-120"/>
              </a:rPr>
              <a:t>x</a:t>
            </a:r>
            <a:r>
              <a:rPr lang="en-US" altLang="zh-TW" sz="2000">
                <a:latin typeface="Times New Roman" pitchFamily="18" charset="0"/>
                <a:ea typeface="華康中明體" pitchFamily="49" charset="-120"/>
              </a:rPr>
              <a:t>, (0,∞) </a:t>
            </a:r>
            <a:endParaRPr lang="zh-TW" altLang="en-US" sz="2000">
              <a:latin typeface="Times New Roman" pitchFamily="18" charset="0"/>
            </a:endParaRPr>
          </a:p>
        </p:txBody>
      </p:sp>
      <p:sp>
        <p:nvSpPr>
          <p:cNvPr id="17415" name="Rectangle 14"/>
          <p:cNvSpPr>
            <a:spLocks noChangeArrowheads="1"/>
          </p:cNvSpPr>
          <p:nvPr/>
        </p:nvSpPr>
        <p:spPr bwMode="auto">
          <a:xfrm>
            <a:off x="2797721" y="3429000"/>
            <a:ext cx="904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6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17416" name="Rectangle 15"/>
          <p:cNvSpPr>
            <a:spLocks noChangeArrowheads="1"/>
          </p:cNvSpPr>
          <p:nvPr/>
        </p:nvSpPr>
        <p:spPr bwMode="auto">
          <a:xfrm>
            <a:off x="4064546" y="4645025"/>
            <a:ext cx="904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6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17417" name="Rectangle 16"/>
          <p:cNvSpPr>
            <a:spLocks noChangeArrowheads="1"/>
          </p:cNvSpPr>
          <p:nvPr/>
        </p:nvSpPr>
        <p:spPr bwMode="auto">
          <a:xfrm>
            <a:off x="3331121" y="4745038"/>
            <a:ext cx="101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6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17418" name="Rectangle 17"/>
          <p:cNvSpPr>
            <a:spLocks noChangeArrowheads="1"/>
          </p:cNvSpPr>
          <p:nvPr/>
        </p:nvSpPr>
        <p:spPr bwMode="auto">
          <a:xfrm>
            <a:off x="3026321" y="4113213"/>
            <a:ext cx="101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6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17419" name="Line 18"/>
          <p:cNvSpPr>
            <a:spLocks noChangeShapeType="1"/>
          </p:cNvSpPr>
          <p:nvPr/>
        </p:nvSpPr>
        <p:spPr bwMode="auto">
          <a:xfrm>
            <a:off x="1835696" y="4695825"/>
            <a:ext cx="2228850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20" name="Line 19"/>
          <p:cNvSpPr>
            <a:spLocks noChangeShapeType="1"/>
          </p:cNvSpPr>
          <p:nvPr/>
        </p:nvSpPr>
        <p:spPr bwMode="auto">
          <a:xfrm flipV="1">
            <a:off x="2950121" y="3606800"/>
            <a:ext cx="1587" cy="22034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21" name="Line 20"/>
          <p:cNvSpPr>
            <a:spLocks noChangeShapeType="1"/>
          </p:cNvSpPr>
          <p:nvPr/>
        </p:nvSpPr>
        <p:spPr bwMode="auto">
          <a:xfrm>
            <a:off x="2899321" y="5126038"/>
            <a:ext cx="127000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22" name="Line 21"/>
          <p:cNvSpPr>
            <a:spLocks noChangeShapeType="1"/>
          </p:cNvSpPr>
          <p:nvPr/>
        </p:nvSpPr>
        <p:spPr bwMode="auto">
          <a:xfrm>
            <a:off x="2899321" y="5581650"/>
            <a:ext cx="127000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23" name="Line 22"/>
          <p:cNvSpPr>
            <a:spLocks noChangeShapeType="1"/>
          </p:cNvSpPr>
          <p:nvPr/>
        </p:nvSpPr>
        <p:spPr bwMode="auto">
          <a:xfrm>
            <a:off x="2899321" y="4240213"/>
            <a:ext cx="127000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24" name="Line 23"/>
          <p:cNvSpPr>
            <a:spLocks noChangeShapeType="1"/>
          </p:cNvSpPr>
          <p:nvPr/>
        </p:nvSpPr>
        <p:spPr bwMode="auto">
          <a:xfrm>
            <a:off x="2899321" y="3808413"/>
            <a:ext cx="127000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25" name="Line 24"/>
          <p:cNvSpPr>
            <a:spLocks noChangeShapeType="1"/>
          </p:cNvSpPr>
          <p:nvPr/>
        </p:nvSpPr>
        <p:spPr bwMode="auto">
          <a:xfrm flipV="1">
            <a:off x="2064296" y="4619625"/>
            <a:ext cx="1587" cy="127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26" name="Line 25"/>
          <p:cNvSpPr>
            <a:spLocks noChangeShapeType="1"/>
          </p:cNvSpPr>
          <p:nvPr/>
        </p:nvSpPr>
        <p:spPr bwMode="auto">
          <a:xfrm flipV="1">
            <a:off x="2519908" y="4619625"/>
            <a:ext cx="1588" cy="127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27" name="Line 26"/>
          <p:cNvSpPr>
            <a:spLocks noChangeShapeType="1"/>
          </p:cNvSpPr>
          <p:nvPr/>
        </p:nvSpPr>
        <p:spPr bwMode="auto">
          <a:xfrm flipV="1">
            <a:off x="3380333" y="4619625"/>
            <a:ext cx="1588" cy="127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28" name="Line 27"/>
          <p:cNvSpPr>
            <a:spLocks noChangeShapeType="1"/>
          </p:cNvSpPr>
          <p:nvPr/>
        </p:nvSpPr>
        <p:spPr bwMode="auto">
          <a:xfrm flipV="1">
            <a:off x="3837533" y="4619625"/>
            <a:ext cx="1588" cy="127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29" name="Freeform 28"/>
          <p:cNvSpPr>
            <a:spLocks/>
          </p:cNvSpPr>
          <p:nvPr/>
        </p:nvSpPr>
        <p:spPr bwMode="auto">
          <a:xfrm>
            <a:off x="3153321" y="3657600"/>
            <a:ext cx="911225" cy="860425"/>
          </a:xfrm>
          <a:custGeom>
            <a:avLst/>
            <a:gdLst>
              <a:gd name="T0" fmla="*/ 0 w 36"/>
              <a:gd name="T1" fmla="*/ 0 h 34"/>
              <a:gd name="T2" fmla="*/ 0 w 36"/>
              <a:gd name="T3" fmla="*/ 75920 h 34"/>
              <a:gd name="T4" fmla="*/ 25312 w 36"/>
              <a:gd name="T5" fmla="*/ 177146 h 34"/>
              <a:gd name="T6" fmla="*/ 75935 w 36"/>
              <a:gd name="T7" fmla="*/ 328986 h 34"/>
              <a:gd name="T8" fmla="*/ 151871 w 36"/>
              <a:gd name="T9" fmla="*/ 455519 h 34"/>
              <a:gd name="T10" fmla="*/ 253118 w 36"/>
              <a:gd name="T11" fmla="*/ 582052 h 34"/>
              <a:gd name="T12" fmla="*/ 404989 w 36"/>
              <a:gd name="T13" fmla="*/ 708585 h 34"/>
              <a:gd name="T14" fmla="*/ 607483 w 36"/>
              <a:gd name="T15" fmla="*/ 809812 h 34"/>
              <a:gd name="T16" fmla="*/ 911225 w 36"/>
              <a:gd name="T17" fmla="*/ 860425 h 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6" h="34">
                <a:moveTo>
                  <a:pt x="0" y="0"/>
                </a:moveTo>
                <a:lnTo>
                  <a:pt x="0" y="3"/>
                </a:lnTo>
                <a:lnTo>
                  <a:pt x="1" y="7"/>
                </a:lnTo>
                <a:lnTo>
                  <a:pt x="3" y="13"/>
                </a:lnTo>
                <a:lnTo>
                  <a:pt x="6" y="18"/>
                </a:lnTo>
                <a:lnTo>
                  <a:pt x="10" y="23"/>
                </a:lnTo>
                <a:lnTo>
                  <a:pt x="16" y="28"/>
                </a:lnTo>
                <a:lnTo>
                  <a:pt x="24" y="32"/>
                </a:lnTo>
                <a:lnTo>
                  <a:pt x="36" y="34"/>
                </a:lnTo>
              </a:path>
            </a:pathLst>
          </a:custGeom>
          <a:noFill/>
          <a:ln w="25400">
            <a:solidFill>
              <a:srgbClr val="00A89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30" name="Freeform 29"/>
          <p:cNvSpPr>
            <a:spLocks/>
          </p:cNvSpPr>
          <p:nvPr/>
        </p:nvSpPr>
        <p:spPr bwMode="auto">
          <a:xfrm>
            <a:off x="1835696" y="4873625"/>
            <a:ext cx="911225" cy="885825"/>
          </a:xfrm>
          <a:custGeom>
            <a:avLst/>
            <a:gdLst>
              <a:gd name="T0" fmla="*/ 0 w 36"/>
              <a:gd name="T1" fmla="*/ 0 h 35"/>
              <a:gd name="T2" fmla="*/ 75935 w 36"/>
              <a:gd name="T3" fmla="*/ 0 h 35"/>
              <a:gd name="T4" fmla="*/ 177183 w 36"/>
              <a:gd name="T5" fmla="*/ 25309 h 35"/>
              <a:gd name="T6" fmla="*/ 303742 w 36"/>
              <a:gd name="T7" fmla="*/ 50619 h 35"/>
              <a:gd name="T8" fmla="*/ 455613 w 36"/>
              <a:gd name="T9" fmla="*/ 126546 h 35"/>
              <a:gd name="T10" fmla="*/ 607483 w 36"/>
              <a:gd name="T11" fmla="*/ 227784 h 35"/>
              <a:gd name="T12" fmla="*/ 734042 w 36"/>
              <a:gd name="T13" fmla="*/ 379639 h 35"/>
              <a:gd name="T14" fmla="*/ 860601 w 36"/>
              <a:gd name="T15" fmla="*/ 582114 h 35"/>
              <a:gd name="T16" fmla="*/ 911225 w 36"/>
              <a:gd name="T17" fmla="*/ 885825 h 3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6" h="35">
                <a:moveTo>
                  <a:pt x="0" y="0"/>
                </a:moveTo>
                <a:lnTo>
                  <a:pt x="3" y="0"/>
                </a:lnTo>
                <a:lnTo>
                  <a:pt x="7" y="1"/>
                </a:lnTo>
                <a:lnTo>
                  <a:pt x="12" y="2"/>
                </a:lnTo>
                <a:lnTo>
                  <a:pt x="18" y="5"/>
                </a:lnTo>
                <a:lnTo>
                  <a:pt x="24" y="9"/>
                </a:lnTo>
                <a:lnTo>
                  <a:pt x="29" y="15"/>
                </a:lnTo>
                <a:lnTo>
                  <a:pt x="34" y="23"/>
                </a:lnTo>
                <a:lnTo>
                  <a:pt x="36" y="35"/>
                </a:lnTo>
              </a:path>
            </a:pathLst>
          </a:custGeom>
          <a:noFill/>
          <a:ln w="25400">
            <a:solidFill>
              <a:srgbClr val="00A89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31" name="Rectangle 30"/>
          <p:cNvSpPr>
            <a:spLocks noChangeArrowheads="1"/>
          </p:cNvSpPr>
          <p:nvPr/>
        </p:nvSpPr>
        <p:spPr bwMode="auto">
          <a:xfrm>
            <a:off x="5953671" y="3433763"/>
            <a:ext cx="904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6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17432" name="Rectangle 31"/>
          <p:cNvSpPr>
            <a:spLocks noChangeArrowheads="1"/>
          </p:cNvSpPr>
          <p:nvPr/>
        </p:nvSpPr>
        <p:spPr bwMode="auto">
          <a:xfrm>
            <a:off x="7220496" y="4649788"/>
            <a:ext cx="904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6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17433" name="Rectangle 32"/>
          <p:cNvSpPr>
            <a:spLocks noChangeArrowheads="1"/>
          </p:cNvSpPr>
          <p:nvPr/>
        </p:nvSpPr>
        <p:spPr bwMode="auto">
          <a:xfrm>
            <a:off x="6510883" y="4725988"/>
            <a:ext cx="101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6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17434" name="Rectangle 33"/>
          <p:cNvSpPr>
            <a:spLocks noChangeArrowheads="1"/>
          </p:cNvSpPr>
          <p:nvPr/>
        </p:nvSpPr>
        <p:spPr bwMode="auto">
          <a:xfrm>
            <a:off x="6182271" y="4117975"/>
            <a:ext cx="101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6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17435" name="Line 34"/>
          <p:cNvSpPr>
            <a:spLocks noChangeShapeType="1"/>
          </p:cNvSpPr>
          <p:nvPr/>
        </p:nvSpPr>
        <p:spPr bwMode="auto">
          <a:xfrm>
            <a:off x="4991646" y="4702175"/>
            <a:ext cx="2228850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36" name="Line 35"/>
          <p:cNvSpPr>
            <a:spLocks noChangeShapeType="1"/>
          </p:cNvSpPr>
          <p:nvPr/>
        </p:nvSpPr>
        <p:spPr bwMode="auto">
          <a:xfrm flipV="1">
            <a:off x="6106071" y="3586163"/>
            <a:ext cx="1587" cy="22050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37" name="Line 36"/>
          <p:cNvSpPr>
            <a:spLocks noChangeShapeType="1"/>
          </p:cNvSpPr>
          <p:nvPr/>
        </p:nvSpPr>
        <p:spPr bwMode="auto">
          <a:xfrm>
            <a:off x="6055271" y="5132388"/>
            <a:ext cx="127000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38" name="Line 37"/>
          <p:cNvSpPr>
            <a:spLocks noChangeShapeType="1"/>
          </p:cNvSpPr>
          <p:nvPr/>
        </p:nvSpPr>
        <p:spPr bwMode="auto">
          <a:xfrm>
            <a:off x="6055271" y="5588000"/>
            <a:ext cx="127000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39" name="Line 38"/>
          <p:cNvSpPr>
            <a:spLocks noChangeShapeType="1"/>
          </p:cNvSpPr>
          <p:nvPr/>
        </p:nvSpPr>
        <p:spPr bwMode="auto">
          <a:xfrm>
            <a:off x="6055271" y="4244975"/>
            <a:ext cx="127000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40" name="Line 39"/>
          <p:cNvSpPr>
            <a:spLocks noChangeShapeType="1"/>
          </p:cNvSpPr>
          <p:nvPr/>
        </p:nvSpPr>
        <p:spPr bwMode="auto">
          <a:xfrm>
            <a:off x="6055271" y="3814763"/>
            <a:ext cx="127000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41" name="Line 40"/>
          <p:cNvSpPr>
            <a:spLocks noChangeShapeType="1"/>
          </p:cNvSpPr>
          <p:nvPr/>
        </p:nvSpPr>
        <p:spPr bwMode="auto">
          <a:xfrm flipV="1">
            <a:off x="5220246" y="4625975"/>
            <a:ext cx="1587" cy="12541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42" name="Line 41"/>
          <p:cNvSpPr>
            <a:spLocks noChangeShapeType="1"/>
          </p:cNvSpPr>
          <p:nvPr/>
        </p:nvSpPr>
        <p:spPr bwMode="auto">
          <a:xfrm flipV="1">
            <a:off x="5675858" y="4625975"/>
            <a:ext cx="1588" cy="12541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43" name="Line 42"/>
          <p:cNvSpPr>
            <a:spLocks noChangeShapeType="1"/>
          </p:cNvSpPr>
          <p:nvPr/>
        </p:nvSpPr>
        <p:spPr bwMode="auto">
          <a:xfrm flipV="1">
            <a:off x="6536283" y="4625975"/>
            <a:ext cx="1588" cy="12541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44" name="Line 43"/>
          <p:cNvSpPr>
            <a:spLocks noChangeShapeType="1"/>
          </p:cNvSpPr>
          <p:nvPr/>
        </p:nvSpPr>
        <p:spPr bwMode="auto">
          <a:xfrm flipV="1">
            <a:off x="6993483" y="4625975"/>
            <a:ext cx="1588" cy="12541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45" name="Freeform 87"/>
          <p:cNvSpPr>
            <a:spLocks/>
          </p:cNvSpPr>
          <p:nvPr/>
        </p:nvSpPr>
        <p:spPr bwMode="auto">
          <a:xfrm>
            <a:off x="6314033" y="3668713"/>
            <a:ext cx="911225" cy="860425"/>
          </a:xfrm>
          <a:custGeom>
            <a:avLst/>
            <a:gdLst>
              <a:gd name="T0" fmla="*/ 0 w 36"/>
              <a:gd name="T1" fmla="*/ 0 h 34"/>
              <a:gd name="T2" fmla="*/ 0 w 36"/>
              <a:gd name="T3" fmla="*/ 75920 h 34"/>
              <a:gd name="T4" fmla="*/ 25312 w 36"/>
              <a:gd name="T5" fmla="*/ 177146 h 34"/>
              <a:gd name="T6" fmla="*/ 75935 w 36"/>
              <a:gd name="T7" fmla="*/ 328986 h 34"/>
              <a:gd name="T8" fmla="*/ 151871 w 36"/>
              <a:gd name="T9" fmla="*/ 455519 h 34"/>
              <a:gd name="T10" fmla="*/ 253118 w 36"/>
              <a:gd name="T11" fmla="*/ 582052 h 34"/>
              <a:gd name="T12" fmla="*/ 404989 w 36"/>
              <a:gd name="T13" fmla="*/ 708585 h 34"/>
              <a:gd name="T14" fmla="*/ 607483 w 36"/>
              <a:gd name="T15" fmla="*/ 809812 h 34"/>
              <a:gd name="T16" fmla="*/ 911225 w 36"/>
              <a:gd name="T17" fmla="*/ 860425 h 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6" h="34">
                <a:moveTo>
                  <a:pt x="0" y="0"/>
                </a:moveTo>
                <a:lnTo>
                  <a:pt x="0" y="3"/>
                </a:lnTo>
                <a:lnTo>
                  <a:pt x="1" y="7"/>
                </a:lnTo>
                <a:lnTo>
                  <a:pt x="3" y="13"/>
                </a:lnTo>
                <a:lnTo>
                  <a:pt x="6" y="18"/>
                </a:lnTo>
                <a:lnTo>
                  <a:pt x="10" y="23"/>
                </a:lnTo>
                <a:lnTo>
                  <a:pt x="16" y="28"/>
                </a:lnTo>
                <a:lnTo>
                  <a:pt x="24" y="32"/>
                </a:lnTo>
                <a:lnTo>
                  <a:pt x="36" y="34"/>
                </a:lnTo>
              </a:path>
            </a:pathLst>
          </a:custGeom>
          <a:noFill/>
          <a:ln w="25400">
            <a:solidFill>
              <a:srgbClr val="00A89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616976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Explicit and Implicit Solutions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b="1" dirty="0"/>
              <a:t>Definition:</a:t>
            </a:r>
            <a:r>
              <a:rPr lang="en-US" altLang="zh-TW" dirty="0"/>
              <a:t> A solution in which the dependent variable is expressed solely in terms of the independent variable and constants is called an explicit solution.</a:t>
            </a:r>
            <a:br>
              <a:rPr lang="en-US" altLang="zh-TW" dirty="0"/>
            </a:br>
            <a:endParaRPr lang="en-US" altLang="zh-TW" dirty="0"/>
          </a:p>
          <a:p>
            <a:pPr eaLnBrk="1" hangingPunct="1"/>
            <a:r>
              <a:rPr lang="en-US" altLang="zh-TW" b="1" dirty="0"/>
              <a:t>Definition:</a:t>
            </a:r>
            <a:r>
              <a:rPr lang="en-US" altLang="zh-TW" dirty="0"/>
              <a:t> An equation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/>
              <a:t> is said to be an implicit solution of an ODE on an interval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 provided that there exists at least one function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/>
              <a:t> that satisfies the relation as well as the differential equation on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074837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Verification of an Implicit Solution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Example:</a:t>
            </a:r>
            <a:br>
              <a:rPr lang="en-US" altLang="zh-TW" dirty="0"/>
            </a:br>
            <a:r>
              <a:rPr lang="en-US" altLang="zh-TW" dirty="0"/>
              <a:t>The relation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＋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= 25</a:t>
            </a:r>
            <a:r>
              <a:rPr lang="en-US" altLang="zh-TW" dirty="0"/>
              <a:t> is the implicit solution of the differential equation 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=</a:t>
            </a:r>
            <a:r>
              <a:rPr lang="en-US" altLang="zh-TW" dirty="0">
                <a:latin typeface="Times New Roman" pitchFamily="18" charset="0"/>
              </a:rPr>
              <a:t> –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/>
              <a:t> on the interval</a:t>
            </a:r>
            <a:br>
              <a:rPr lang="en-US" altLang="zh-TW" dirty="0"/>
            </a:br>
            <a:r>
              <a:rPr lang="en-US" altLang="zh-TW" dirty="0">
                <a:latin typeface="Times New Roman" pitchFamily="18" charset="0"/>
              </a:rPr>
              <a:t>–5 &lt;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&lt; 5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Verification:</a:t>
            </a:r>
          </a:p>
        </p:txBody>
      </p:sp>
      <p:graphicFrame>
        <p:nvGraphicFramePr>
          <p:cNvPr id="1946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4800491"/>
              </p:ext>
            </p:extLst>
          </p:nvPr>
        </p:nvGraphicFramePr>
        <p:xfrm>
          <a:off x="1831975" y="3792215"/>
          <a:ext cx="2668588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0" name="方程式" r:id="rId3" imgW="1333500" imgH="393700" progId="Equation.3">
                  <p:embed/>
                </p:oleObj>
              </mc:Choice>
              <mc:Fallback>
                <p:oleObj name="方程式" r:id="rId3" imgW="13335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1975" y="3792215"/>
                        <a:ext cx="2668588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30168"/>
              </p:ext>
            </p:extLst>
          </p:nvPr>
        </p:nvGraphicFramePr>
        <p:xfrm>
          <a:off x="5724525" y="3789040"/>
          <a:ext cx="1855788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1" name="方程式" r:id="rId5" imgW="926698" imgH="393529" progId="Equation.3">
                  <p:embed/>
                </p:oleObj>
              </mc:Choice>
              <mc:Fallback>
                <p:oleObj name="方程式" r:id="rId5" imgW="926698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3789040"/>
                        <a:ext cx="1855788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3" name="Line 6"/>
          <p:cNvSpPr>
            <a:spLocks noChangeShapeType="1"/>
          </p:cNvSpPr>
          <p:nvPr/>
        </p:nvSpPr>
        <p:spPr bwMode="auto">
          <a:xfrm>
            <a:off x="4787900" y="4147815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9464" name="Line 7"/>
          <p:cNvSpPr>
            <a:spLocks noChangeShapeType="1"/>
          </p:cNvSpPr>
          <p:nvPr/>
        </p:nvSpPr>
        <p:spPr bwMode="auto">
          <a:xfrm>
            <a:off x="4787900" y="5013003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19465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9854572"/>
              </p:ext>
            </p:extLst>
          </p:nvPr>
        </p:nvGraphicFramePr>
        <p:xfrm>
          <a:off x="5927725" y="4584378"/>
          <a:ext cx="1447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2" name="方程式" r:id="rId7" imgW="723586" imgH="393529" progId="Equation.3">
                  <p:embed/>
                </p:oleObj>
              </mc:Choice>
              <mc:Fallback>
                <p:oleObj name="方程式" r:id="rId7" imgW="723586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7725" y="4584378"/>
                        <a:ext cx="1447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529076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3" name="Group 120"/>
          <p:cNvGrpSpPr>
            <a:grpSpLocks/>
          </p:cNvGrpSpPr>
          <p:nvPr/>
        </p:nvGrpSpPr>
        <p:grpSpPr bwMode="auto">
          <a:xfrm flipV="1">
            <a:off x="6459538" y="2751088"/>
            <a:ext cx="2087562" cy="1657350"/>
            <a:chOff x="4105" y="436"/>
            <a:chExt cx="1315" cy="1044"/>
          </a:xfrm>
        </p:grpSpPr>
        <p:sp>
          <p:nvSpPr>
            <p:cNvPr id="20583" name="Oval 121"/>
            <p:cNvSpPr>
              <a:spLocks noChangeArrowheads="1"/>
            </p:cNvSpPr>
            <p:nvPr/>
          </p:nvSpPr>
          <p:spPr bwMode="auto">
            <a:xfrm>
              <a:off x="4248" y="436"/>
              <a:ext cx="991" cy="991"/>
            </a:xfrm>
            <a:prstGeom prst="ellipse">
              <a:avLst/>
            </a:prstGeom>
            <a:noFill/>
            <a:ln w="9525">
              <a:solidFill>
                <a:srgbClr val="0099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20584" name="Rectangle 122"/>
            <p:cNvSpPr>
              <a:spLocks noChangeArrowheads="1"/>
            </p:cNvSpPr>
            <p:nvPr/>
          </p:nvSpPr>
          <p:spPr bwMode="auto">
            <a:xfrm>
              <a:off x="4105" y="935"/>
              <a:ext cx="1315" cy="5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</p:grpSp>
      <p:grpSp>
        <p:nvGrpSpPr>
          <p:cNvPr id="20484" name="Group 119"/>
          <p:cNvGrpSpPr>
            <a:grpSpLocks/>
          </p:cNvGrpSpPr>
          <p:nvPr/>
        </p:nvGrpSpPr>
        <p:grpSpPr bwMode="auto">
          <a:xfrm>
            <a:off x="3651250" y="2781251"/>
            <a:ext cx="2087563" cy="1657350"/>
            <a:chOff x="4105" y="436"/>
            <a:chExt cx="1315" cy="1044"/>
          </a:xfrm>
        </p:grpSpPr>
        <p:sp>
          <p:nvSpPr>
            <p:cNvPr id="20581" name="Oval 117"/>
            <p:cNvSpPr>
              <a:spLocks noChangeArrowheads="1"/>
            </p:cNvSpPr>
            <p:nvPr/>
          </p:nvSpPr>
          <p:spPr bwMode="auto">
            <a:xfrm>
              <a:off x="4248" y="436"/>
              <a:ext cx="991" cy="991"/>
            </a:xfrm>
            <a:prstGeom prst="ellipse">
              <a:avLst/>
            </a:prstGeom>
            <a:noFill/>
            <a:ln w="9525">
              <a:solidFill>
                <a:srgbClr val="0099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20582" name="Rectangle 118"/>
            <p:cNvSpPr>
              <a:spLocks noChangeArrowheads="1"/>
            </p:cNvSpPr>
            <p:nvPr/>
          </p:nvSpPr>
          <p:spPr bwMode="auto">
            <a:xfrm>
              <a:off x="4105" y="935"/>
              <a:ext cx="1315" cy="5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</p:grpSp>
      <p:sp>
        <p:nvSpPr>
          <p:cNvPr id="204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Solving for Explicit Solution</a:t>
            </a:r>
          </a:p>
        </p:txBody>
      </p:sp>
      <p:sp>
        <p:nvSpPr>
          <p:cNvPr id="204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One can solve an implicit solution for explicit solutions.  In the previous example,</a:t>
            </a:r>
          </a:p>
        </p:txBody>
      </p:sp>
      <p:sp>
        <p:nvSpPr>
          <p:cNvPr id="20487" name="Text Box 9"/>
          <p:cNvSpPr txBox="1">
            <a:spLocks noChangeArrowheads="1"/>
          </p:cNvSpPr>
          <p:nvPr/>
        </p:nvSpPr>
        <p:spPr bwMode="auto">
          <a:xfrm>
            <a:off x="912813" y="4869160"/>
            <a:ext cx="7467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>
                <a:latin typeface="Times New Roman" pitchFamily="18" charset="0"/>
                <a:ea typeface="華康中明體" pitchFamily="49" charset="-120"/>
              </a:rPr>
              <a:t>  </a:t>
            </a:r>
            <a:r>
              <a:rPr lang="en-US" altLang="zh-TW" sz="2000">
                <a:latin typeface="Times New Roman" pitchFamily="18" charset="0"/>
                <a:ea typeface="華康中明體" pitchFamily="49" charset="-120"/>
              </a:rPr>
              <a:t>Implicit solution             Explicit solution 1</a:t>
            </a:r>
            <a:r>
              <a:rPr lang="zh-TW" altLang="en-US" sz="2000">
                <a:latin typeface="Times New Roman" pitchFamily="18" charset="0"/>
                <a:ea typeface="華康中明體" pitchFamily="49" charset="-120"/>
              </a:rPr>
              <a:t>            </a:t>
            </a:r>
            <a:r>
              <a:rPr lang="en-US" altLang="zh-TW" sz="2000">
                <a:latin typeface="Times New Roman" pitchFamily="18" charset="0"/>
                <a:ea typeface="華康中明體" pitchFamily="49" charset="-120"/>
              </a:rPr>
              <a:t>Explicit solution 2</a:t>
            </a:r>
          </a:p>
          <a:p>
            <a:pPr eaLnBrk="1" hangingPunct="1"/>
            <a:r>
              <a:rPr lang="zh-TW" altLang="en-US" sz="2000">
                <a:latin typeface="Times New Roman" pitchFamily="18" charset="0"/>
                <a:ea typeface="華康中明體" pitchFamily="49" charset="-120"/>
              </a:rPr>
              <a:t>    </a:t>
            </a:r>
            <a:r>
              <a:rPr lang="en-US" altLang="zh-TW" sz="2000" i="1">
                <a:latin typeface="Times New Roman" pitchFamily="18" charset="0"/>
                <a:ea typeface="華康中明體" pitchFamily="49" charset="-120"/>
              </a:rPr>
              <a:t>x</a:t>
            </a:r>
            <a:r>
              <a:rPr lang="en-US" altLang="zh-TW" sz="2000" baseline="30000">
                <a:latin typeface="Times New Roman" pitchFamily="18" charset="0"/>
                <a:ea typeface="華康中明體" pitchFamily="49" charset="-120"/>
              </a:rPr>
              <a:t>2</a:t>
            </a:r>
            <a:r>
              <a:rPr lang="en-US" altLang="zh-TW" sz="2000">
                <a:latin typeface="Times New Roman" pitchFamily="18" charset="0"/>
                <a:ea typeface="華康中明體" pitchFamily="49" charset="-120"/>
              </a:rPr>
              <a:t>＋</a:t>
            </a:r>
            <a:r>
              <a:rPr lang="en-US" altLang="zh-TW" sz="2000" i="1">
                <a:latin typeface="Times New Roman" pitchFamily="18" charset="0"/>
                <a:ea typeface="華康中明體" pitchFamily="49" charset="-120"/>
              </a:rPr>
              <a:t>y</a:t>
            </a:r>
            <a:r>
              <a:rPr lang="en-US" altLang="zh-TW" sz="2000" baseline="30000">
                <a:latin typeface="Times New Roman" pitchFamily="18" charset="0"/>
                <a:ea typeface="華康中明體" pitchFamily="49" charset="-120"/>
              </a:rPr>
              <a:t>2 </a:t>
            </a:r>
            <a:r>
              <a:rPr lang="en-US" altLang="zh-TW" sz="2000">
                <a:latin typeface="Times New Roman" pitchFamily="18" charset="0"/>
                <a:ea typeface="華康中明體" pitchFamily="49" charset="-120"/>
              </a:rPr>
              <a:t>= 25</a:t>
            </a:r>
            <a:endParaRPr lang="zh-TW" altLang="en-US" sz="2000">
              <a:latin typeface="Times New Roman" pitchFamily="18" charset="0"/>
            </a:endParaRPr>
          </a:p>
        </p:txBody>
      </p:sp>
      <p:graphicFrame>
        <p:nvGraphicFramePr>
          <p:cNvPr id="2048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524780"/>
              </p:ext>
            </p:extLst>
          </p:nvPr>
        </p:nvGraphicFramePr>
        <p:xfrm>
          <a:off x="3351213" y="5285085"/>
          <a:ext cx="2400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4" r:id="rId3" imgW="2400300" imgH="381000" progId="Equation.3">
                  <p:embed/>
                </p:oleObj>
              </mc:Choice>
              <mc:Fallback>
                <p:oleObj r:id="rId3" imgW="24003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1213" y="5285085"/>
                        <a:ext cx="2400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293261"/>
              </p:ext>
            </p:extLst>
          </p:nvPr>
        </p:nvGraphicFramePr>
        <p:xfrm>
          <a:off x="6084888" y="5272385"/>
          <a:ext cx="251618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5" name="方程式" r:id="rId5" imgW="1675673" imgH="266584" progId="Equation.3">
                  <p:embed/>
                </p:oleObj>
              </mc:Choice>
              <mc:Fallback>
                <p:oleObj name="方程式" r:id="rId5" imgW="1675673" imgH="266584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888" y="5272385"/>
                        <a:ext cx="2516187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0" name="Rectangle 14"/>
          <p:cNvSpPr>
            <a:spLocks noChangeArrowheads="1"/>
          </p:cNvSpPr>
          <p:nvPr/>
        </p:nvSpPr>
        <p:spPr bwMode="auto">
          <a:xfrm>
            <a:off x="8312150" y="3678188"/>
            <a:ext cx="76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5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20491" name="Rectangle 16"/>
          <p:cNvSpPr>
            <a:spLocks noChangeArrowheads="1"/>
          </p:cNvSpPr>
          <p:nvPr/>
        </p:nvSpPr>
        <p:spPr bwMode="auto">
          <a:xfrm>
            <a:off x="6443663" y="3646438"/>
            <a:ext cx="1651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- 5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20492" name="Rectangle 19"/>
          <p:cNvSpPr>
            <a:spLocks noChangeArrowheads="1"/>
          </p:cNvSpPr>
          <p:nvPr/>
        </p:nvSpPr>
        <p:spPr bwMode="auto">
          <a:xfrm>
            <a:off x="8542338" y="3474988"/>
            <a:ext cx="66675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20493" name="Rectangle 20"/>
          <p:cNvSpPr>
            <a:spLocks noChangeArrowheads="1"/>
          </p:cNvSpPr>
          <p:nvPr/>
        </p:nvSpPr>
        <p:spPr bwMode="auto">
          <a:xfrm>
            <a:off x="7280275" y="2438351"/>
            <a:ext cx="698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20494" name="Rectangle 21"/>
          <p:cNvSpPr>
            <a:spLocks noChangeArrowheads="1"/>
          </p:cNvSpPr>
          <p:nvPr/>
        </p:nvSpPr>
        <p:spPr bwMode="auto">
          <a:xfrm>
            <a:off x="7305675" y="2684413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5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20495" name="Line 22"/>
          <p:cNvSpPr>
            <a:spLocks noChangeShapeType="1"/>
          </p:cNvSpPr>
          <p:nvPr/>
        </p:nvSpPr>
        <p:spPr bwMode="auto">
          <a:xfrm>
            <a:off x="6469063" y="3597226"/>
            <a:ext cx="2024062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496" name="Line 23"/>
          <p:cNvSpPr>
            <a:spLocks noChangeShapeType="1"/>
          </p:cNvSpPr>
          <p:nvPr/>
        </p:nvSpPr>
        <p:spPr bwMode="auto">
          <a:xfrm flipV="1">
            <a:off x="6838950" y="3548013"/>
            <a:ext cx="1588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497" name="Line 24"/>
          <p:cNvSpPr>
            <a:spLocks noChangeShapeType="1"/>
          </p:cNvSpPr>
          <p:nvPr/>
        </p:nvSpPr>
        <p:spPr bwMode="auto">
          <a:xfrm flipV="1">
            <a:off x="6518275" y="3548013"/>
            <a:ext cx="3175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498" name="Line 25"/>
          <p:cNvSpPr>
            <a:spLocks noChangeShapeType="1"/>
          </p:cNvSpPr>
          <p:nvPr/>
        </p:nvSpPr>
        <p:spPr bwMode="auto">
          <a:xfrm flipV="1">
            <a:off x="6986588" y="3548013"/>
            <a:ext cx="1587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499" name="Line 26"/>
          <p:cNvSpPr>
            <a:spLocks noChangeShapeType="1"/>
          </p:cNvSpPr>
          <p:nvPr/>
        </p:nvSpPr>
        <p:spPr bwMode="auto">
          <a:xfrm flipV="1">
            <a:off x="7159625" y="3548013"/>
            <a:ext cx="1588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00" name="Line 27"/>
          <p:cNvSpPr>
            <a:spLocks noChangeShapeType="1"/>
          </p:cNvSpPr>
          <p:nvPr/>
        </p:nvSpPr>
        <p:spPr bwMode="auto">
          <a:xfrm flipV="1">
            <a:off x="7305675" y="3548013"/>
            <a:ext cx="3175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01" name="Line 28"/>
          <p:cNvSpPr>
            <a:spLocks noChangeShapeType="1"/>
          </p:cNvSpPr>
          <p:nvPr/>
        </p:nvSpPr>
        <p:spPr bwMode="auto">
          <a:xfrm flipV="1">
            <a:off x="7626350" y="3548013"/>
            <a:ext cx="3175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02" name="Line 29"/>
          <p:cNvSpPr>
            <a:spLocks noChangeShapeType="1"/>
          </p:cNvSpPr>
          <p:nvPr/>
        </p:nvSpPr>
        <p:spPr bwMode="auto">
          <a:xfrm flipV="1">
            <a:off x="7799388" y="3548013"/>
            <a:ext cx="3175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03" name="Line 30"/>
          <p:cNvSpPr>
            <a:spLocks noChangeShapeType="1"/>
          </p:cNvSpPr>
          <p:nvPr/>
        </p:nvSpPr>
        <p:spPr bwMode="auto">
          <a:xfrm flipV="1">
            <a:off x="7947025" y="3548013"/>
            <a:ext cx="3175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04" name="Line 31"/>
          <p:cNvSpPr>
            <a:spLocks noChangeShapeType="1"/>
          </p:cNvSpPr>
          <p:nvPr/>
        </p:nvSpPr>
        <p:spPr bwMode="auto">
          <a:xfrm flipV="1">
            <a:off x="8120063" y="3548013"/>
            <a:ext cx="3175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05" name="Line 32"/>
          <p:cNvSpPr>
            <a:spLocks noChangeShapeType="1"/>
          </p:cNvSpPr>
          <p:nvPr/>
        </p:nvSpPr>
        <p:spPr bwMode="auto">
          <a:xfrm flipV="1">
            <a:off x="8440738" y="3548013"/>
            <a:ext cx="3175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06" name="Line 33"/>
          <p:cNvSpPr>
            <a:spLocks noChangeShapeType="1"/>
          </p:cNvSpPr>
          <p:nvPr/>
        </p:nvSpPr>
        <p:spPr bwMode="auto">
          <a:xfrm flipH="1">
            <a:off x="7431088" y="3449588"/>
            <a:ext cx="96837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07" name="Line 34"/>
          <p:cNvSpPr>
            <a:spLocks noChangeShapeType="1"/>
          </p:cNvSpPr>
          <p:nvPr/>
        </p:nvSpPr>
        <p:spPr bwMode="auto">
          <a:xfrm flipH="1">
            <a:off x="7431088" y="3276551"/>
            <a:ext cx="96837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08" name="Line 35"/>
          <p:cNvSpPr>
            <a:spLocks noChangeShapeType="1"/>
          </p:cNvSpPr>
          <p:nvPr/>
        </p:nvSpPr>
        <p:spPr bwMode="auto">
          <a:xfrm flipH="1">
            <a:off x="7431088" y="3128913"/>
            <a:ext cx="96837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09" name="Line 36"/>
          <p:cNvSpPr>
            <a:spLocks noChangeShapeType="1"/>
          </p:cNvSpPr>
          <p:nvPr/>
        </p:nvSpPr>
        <p:spPr bwMode="auto">
          <a:xfrm flipH="1">
            <a:off x="7431088" y="2955876"/>
            <a:ext cx="96837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10" name="Line 37"/>
          <p:cNvSpPr>
            <a:spLocks noChangeShapeType="1"/>
          </p:cNvSpPr>
          <p:nvPr/>
        </p:nvSpPr>
        <p:spPr bwMode="auto">
          <a:xfrm flipH="1">
            <a:off x="7431088" y="3744863"/>
            <a:ext cx="96837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11" name="Line 38"/>
          <p:cNvSpPr>
            <a:spLocks noChangeShapeType="1"/>
          </p:cNvSpPr>
          <p:nvPr/>
        </p:nvSpPr>
        <p:spPr bwMode="auto">
          <a:xfrm flipH="1">
            <a:off x="7431088" y="3917901"/>
            <a:ext cx="96837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12" name="Line 39"/>
          <p:cNvSpPr>
            <a:spLocks noChangeShapeType="1"/>
          </p:cNvSpPr>
          <p:nvPr/>
        </p:nvSpPr>
        <p:spPr bwMode="auto">
          <a:xfrm flipH="1">
            <a:off x="7431088" y="4090938"/>
            <a:ext cx="96837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13" name="Line 40"/>
          <p:cNvSpPr>
            <a:spLocks noChangeShapeType="1"/>
          </p:cNvSpPr>
          <p:nvPr/>
        </p:nvSpPr>
        <p:spPr bwMode="auto">
          <a:xfrm flipH="1">
            <a:off x="7431088" y="4238576"/>
            <a:ext cx="96837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14" name="Line 41"/>
          <p:cNvSpPr>
            <a:spLocks noChangeShapeType="1"/>
          </p:cNvSpPr>
          <p:nvPr/>
        </p:nvSpPr>
        <p:spPr bwMode="auto">
          <a:xfrm flipH="1">
            <a:off x="7431088" y="4584651"/>
            <a:ext cx="96837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15" name="Line 42"/>
          <p:cNvSpPr>
            <a:spLocks noChangeShapeType="1"/>
          </p:cNvSpPr>
          <p:nvPr/>
        </p:nvSpPr>
        <p:spPr bwMode="auto">
          <a:xfrm flipH="1">
            <a:off x="7431088" y="2635201"/>
            <a:ext cx="96837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16" name="Line 43"/>
          <p:cNvSpPr>
            <a:spLocks noChangeShapeType="1"/>
          </p:cNvSpPr>
          <p:nvPr/>
        </p:nvSpPr>
        <p:spPr bwMode="auto">
          <a:xfrm flipV="1">
            <a:off x="8270875" y="3548013"/>
            <a:ext cx="1588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17" name="Line 44"/>
          <p:cNvSpPr>
            <a:spLocks noChangeShapeType="1"/>
          </p:cNvSpPr>
          <p:nvPr/>
        </p:nvSpPr>
        <p:spPr bwMode="auto">
          <a:xfrm flipV="1">
            <a:off x="6688138" y="3548013"/>
            <a:ext cx="3175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18" name="Line 45"/>
          <p:cNvSpPr>
            <a:spLocks noChangeShapeType="1"/>
          </p:cNvSpPr>
          <p:nvPr/>
        </p:nvSpPr>
        <p:spPr bwMode="auto">
          <a:xfrm flipH="1">
            <a:off x="7431088" y="2808238"/>
            <a:ext cx="96837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19" name="Line 46"/>
          <p:cNvSpPr>
            <a:spLocks noChangeShapeType="1"/>
          </p:cNvSpPr>
          <p:nvPr/>
        </p:nvSpPr>
        <p:spPr bwMode="auto">
          <a:xfrm flipV="1">
            <a:off x="7480300" y="2585988"/>
            <a:ext cx="1588" cy="20478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20" name="Rectangle 51"/>
          <p:cNvSpPr>
            <a:spLocks noChangeArrowheads="1"/>
          </p:cNvSpPr>
          <p:nvPr/>
        </p:nvSpPr>
        <p:spPr bwMode="auto">
          <a:xfrm>
            <a:off x="2700338" y="3752801"/>
            <a:ext cx="762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5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20521" name="Rectangle 55"/>
          <p:cNvSpPr>
            <a:spLocks noChangeArrowheads="1"/>
          </p:cNvSpPr>
          <p:nvPr/>
        </p:nvSpPr>
        <p:spPr bwMode="auto">
          <a:xfrm>
            <a:off x="2973388" y="3482926"/>
            <a:ext cx="66675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20522" name="Rectangle 56"/>
          <p:cNvSpPr>
            <a:spLocks noChangeArrowheads="1"/>
          </p:cNvSpPr>
          <p:nvPr/>
        </p:nvSpPr>
        <p:spPr bwMode="auto">
          <a:xfrm>
            <a:off x="1736725" y="2420888"/>
            <a:ext cx="698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20523" name="Rectangle 59"/>
          <p:cNvSpPr>
            <a:spLocks noChangeArrowheads="1"/>
          </p:cNvSpPr>
          <p:nvPr/>
        </p:nvSpPr>
        <p:spPr bwMode="auto">
          <a:xfrm>
            <a:off x="1692275" y="2673301"/>
            <a:ext cx="77788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5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20524" name="Line 60"/>
          <p:cNvSpPr>
            <a:spLocks noChangeShapeType="1"/>
          </p:cNvSpPr>
          <p:nvPr/>
        </p:nvSpPr>
        <p:spPr bwMode="auto">
          <a:xfrm>
            <a:off x="900113" y="3630563"/>
            <a:ext cx="2024062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25" name="Line 61"/>
          <p:cNvSpPr>
            <a:spLocks noChangeShapeType="1"/>
          </p:cNvSpPr>
          <p:nvPr/>
        </p:nvSpPr>
        <p:spPr bwMode="auto">
          <a:xfrm flipV="1">
            <a:off x="1270000" y="3581351"/>
            <a:ext cx="1588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26" name="Line 62"/>
          <p:cNvSpPr>
            <a:spLocks noChangeShapeType="1"/>
          </p:cNvSpPr>
          <p:nvPr/>
        </p:nvSpPr>
        <p:spPr bwMode="auto">
          <a:xfrm flipV="1">
            <a:off x="949325" y="3581351"/>
            <a:ext cx="3175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27" name="Line 63"/>
          <p:cNvSpPr>
            <a:spLocks noChangeShapeType="1"/>
          </p:cNvSpPr>
          <p:nvPr/>
        </p:nvSpPr>
        <p:spPr bwMode="auto">
          <a:xfrm flipV="1">
            <a:off x="1417638" y="3581351"/>
            <a:ext cx="1587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28" name="Line 64"/>
          <p:cNvSpPr>
            <a:spLocks noChangeShapeType="1"/>
          </p:cNvSpPr>
          <p:nvPr/>
        </p:nvSpPr>
        <p:spPr bwMode="auto">
          <a:xfrm flipV="1">
            <a:off x="1590675" y="3581351"/>
            <a:ext cx="1588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29" name="Line 65"/>
          <p:cNvSpPr>
            <a:spLocks noChangeShapeType="1"/>
          </p:cNvSpPr>
          <p:nvPr/>
        </p:nvSpPr>
        <p:spPr bwMode="auto">
          <a:xfrm flipV="1">
            <a:off x="1736725" y="3581351"/>
            <a:ext cx="3175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30" name="Line 66"/>
          <p:cNvSpPr>
            <a:spLocks noChangeShapeType="1"/>
          </p:cNvSpPr>
          <p:nvPr/>
        </p:nvSpPr>
        <p:spPr bwMode="auto">
          <a:xfrm flipV="1">
            <a:off x="1911350" y="2593926"/>
            <a:ext cx="1588" cy="20732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31" name="Line 67"/>
          <p:cNvSpPr>
            <a:spLocks noChangeShapeType="1"/>
          </p:cNvSpPr>
          <p:nvPr/>
        </p:nvSpPr>
        <p:spPr bwMode="auto">
          <a:xfrm flipV="1">
            <a:off x="2057400" y="3581351"/>
            <a:ext cx="3175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32" name="Line 68"/>
          <p:cNvSpPr>
            <a:spLocks noChangeShapeType="1"/>
          </p:cNvSpPr>
          <p:nvPr/>
        </p:nvSpPr>
        <p:spPr bwMode="auto">
          <a:xfrm flipV="1">
            <a:off x="2230438" y="3581351"/>
            <a:ext cx="3175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33" name="Line 69"/>
          <p:cNvSpPr>
            <a:spLocks noChangeShapeType="1"/>
          </p:cNvSpPr>
          <p:nvPr/>
        </p:nvSpPr>
        <p:spPr bwMode="auto">
          <a:xfrm flipV="1">
            <a:off x="2378075" y="3581351"/>
            <a:ext cx="3175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34" name="Line 70"/>
          <p:cNvSpPr>
            <a:spLocks noChangeShapeType="1"/>
          </p:cNvSpPr>
          <p:nvPr/>
        </p:nvSpPr>
        <p:spPr bwMode="auto">
          <a:xfrm flipV="1">
            <a:off x="2551113" y="3581351"/>
            <a:ext cx="3175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35" name="Line 71"/>
          <p:cNvSpPr>
            <a:spLocks noChangeShapeType="1"/>
          </p:cNvSpPr>
          <p:nvPr/>
        </p:nvSpPr>
        <p:spPr bwMode="auto">
          <a:xfrm flipV="1">
            <a:off x="2871788" y="3581351"/>
            <a:ext cx="3175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36" name="Line 72"/>
          <p:cNvSpPr>
            <a:spLocks noChangeShapeType="1"/>
          </p:cNvSpPr>
          <p:nvPr/>
        </p:nvSpPr>
        <p:spPr bwMode="auto">
          <a:xfrm flipH="1">
            <a:off x="1862138" y="3481338"/>
            <a:ext cx="96837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37" name="Line 73"/>
          <p:cNvSpPr>
            <a:spLocks noChangeShapeType="1"/>
          </p:cNvSpPr>
          <p:nvPr/>
        </p:nvSpPr>
        <p:spPr bwMode="auto">
          <a:xfrm flipH="1">
            <a:off x="1862138" y="3309888"/>
            <a:ext cx="96837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38" name="Line 74"/>
          <p:cNvSpPr>
            <a:spLocks noChangeShapeType="1"/>
          </p:cNvSpPr>
          <p:nvPr/>
        </p:nvSpPr>
        <p:spPr bwMode="auto">
          <a:xfrm flipH="1">
            <a:off x="1862138" y="3160663"/>
            <a:ext cx="96837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39" name="Line 75"/>
          <p:cNvSpPr>
            <a:spLocks noChangeShapeType="1"/>
          </p:cNvSpPr>
          <p:nvPr/>
        </p:nvSpPr>
        <p:spPr bwMode="auto">
          <a:xfrm flipH="1">
            <a:off x="1862138" y="2989213"/>
            <a:ext cx="96837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40" name="Line 76"/>
          <p:cNvSpPr>
            <a:spLocks noChangeShapeType="1"/>
          </p:cNvSpPr>
          <p:nvPr/>
        </p:nvSpPr>
        <p:spPr bwMode="auto">
          <a:xfrm flipH="1">
            <a:off x="1862138" y="3778201"/>
            <a:ext cx="96837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41" name="Line 77"/>
          <p:cNvSpPr>
            <a:spLocks noChangeShapeType="1"/>
          </p:cNvSpPr>
          <p:nvPr/>
        </p:nvSpPr>
        <p:spPr bwMode="auto">
          <a:xfrm flipH="1">
            <a:off x="1862138" y="3951238"/>
            <a:ext cx="96837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42" name="Line 78"/>
          <p:cNvSpPr>
            <a:spLocks noChangeShapeType="1"/>
          </p:cNvSpPr>
          <p:nvPr/>
        </p:nvSpPr>
        <p:spPr bwMode="auto">
          <a:xfrm flipH="1">
            <a:off x="1862138" y="4124276"/>
            <a:ext cx="96837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43" name="Line 79"/>
          <p:cNvSpPr>
            <a:spLocks noChangeShapeType="1"/>
          </p:cNvSpPr>
          <p:nvPr/>
        </p:nvSpPr>
        <p:spPr bwMode="auto">
          <a:xfrm flipH="1">
            <a:off x="1862138" y="4271913"/>
            <a:ext cx="96837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44" name="Line 80"/>
          <p:cNvSpPr>
            <a:spLocks noChangeShapeType="1"/>
          </p:cNvSpPr>
          <p:nvPr/>
        </p:nvSpPr>
        <p:spPr bwMode="auto">
          <a:xfrm flipH="1">
            <a:off x="1862138" y="4592588"/>
            <a:ext cx="96837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45" name="Line 81"/>
          <p:cNvSpPr>
            <a:spLocks noChangeShapeType="1"/>
          </p:cNvSpPr>
          <p:nvPr/>
        </p:nvSpPr>
        <p:spPr bwMode="auto">
          <a:xfrm flipH="1">
            <a:off x="1862138" y="2666951"/>
            <a:ext cx="96837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46" name="Rectangle 86"/>
          <p:cNvSpPr>
            <a:spLocks noChangeArrowheads="1"/>
          </p:cNvSpPr>
          <p:nvPr/>
        </p:nvSpPr>
        <p:spPr bwMode="auto">
          <a:xfrm>
            <a:off x="5403850" y="3717876"/>
            <a:ext cx="777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5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20547" name="Rectangle 87"/>
          <p:cNvSpPr>
            <a:spLocks noChangeArrowheads="1"/>
          </p:cNvSpPr>
          <p:nvPr/>
        </p:nvSpPr>
        <p:spPr bwMode="auto">
          <a:xfrm>
            <a:off x="5727700" y="3474988"/>
            <a:ext cx="666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20548" name="Rectangle 88"/>
          <p:cNvSpPr>
            <a:spLocks noChangeArrowheads="1"/>
          </p:cNvSpPr>
          <p:nvPr/>
        </p:nvSpPr>
        <p:spPr bwMode="auto">
          <a:xfrm>
            <a:off x="4467225" y="2438351"/>
            <a:ext cx="682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20549" name="Rectangle 91"/>
          <p:cNvSpPr>
            <a:spLocks noChangeArrowheads="1"/>
          </p:cNvSpPr>
          <p:nvPr/>
        </p:nvSpPr>
        <p:spPr bwMode="auto">
          <a:xfrm>
            <a:off x="4427538" y="2636788"/>
            <a:ext cx="77787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5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20550" name="Line 92"/>
          <p:cNvSpPr>
            <a:spLocks noChangeShapeType="1"/>
          </p:cNvSpPr>
          <p:nvPr/>
        </p:nvSpPr>
        <p:spPr bwMode="auto">
          <a:xfrm flipV="1">
            <a:off x="4022725" y="3546426"/>
            <a:ext cx="3175" cy="125412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51" name="Line 93"/>
          <p:cNvSpPr>
            <a:spLocks noChangeShapeType="1"/>
          </p:cNvSpPr>
          <p:nvPr/>
        </p:nvSpPr>
        <p:spPr bwMode="auto">
          <a:xfrm flipV="1">
            <a:off x="3702050" y="3546426"/>
            <a:ext cx="3175" cy="125412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52" name="Line 94"/>
          <p:cNvSpPr>
            <a:spLocks noChangeShapeType="1"/>
          </p:cNvSpPr>
          <p:nvPr/>
        </p:nvSpPr>
        <p:spPr bwMode="auto">
          <a:xfrm flipV="1">
            <a:off x="4170363" y="3546426"/>
            <a:ext cx="1587" cy="125412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53" name="Line 95"/>
          <p:cNvSpPr>
            <a:spLocks noChangeShapeType="1"/>
          </p:cNvSpPr>
          <p:nvPr/>
        </p:nvSpPr>
        <p:spPr bwMode="auto">
          <a:xfrm flipV="1">
            <a:off x="4343400" y="3546426"/>
            <a:ext cx="3175" cy="125412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54" name="Line 96"/>
          <p:cNvSpPr>
            <a:spLocks noChangeShapeType="1"/>
          </p:cNvSpPr>
          <p:nvPr/>
        </p:nvSpPr>
        <p:spPr bwMode="auto">
          <a:xfrm flipV="1">
            <a:off x="4491038" y="3546426"/>
            <a:ext cx="1587" cy="125412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55" name="Line 97"/>
          <p:cNvSpPr>
            <a:spLocks noChangeShapeType="1"/>
          </p:cNvSpPr>
          <p:nvPr/>
        </p:nvSpPr>
        <p:spPr bwMode="auto">
          <a:xfrm flipV="1">
            <a:off x="4664075" y="2585988"/>
            <a:ext cx="3175" cy="12842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56" name="Line 98"/>
          <p:cNvSpPr>
            <a:spLocks noChangeShapeType="1"/>
          </p:cNvSpPr>
          <p:nvPr/>
        </p:nvSpPr>
        <p:spPr bwMode="auto">
          <a:xfrm flipV="1">
            <a:off x="4811713" y="3546426"/>
            <a:ext cx="3175" cy="125412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57" name="Line 99"/>
          <p:cNvSpPr>
            <a:spLocks noChangeShapeType="1"/>
          </p:cNvSpPr>
          <p:nvPr/>
        </p:nvSpPr>
        <p:spPr bwMode="auto">
          <a:xfrm flipV="1">
            <a:off x="4984750" y="3546426"/>
            <a:ext cx="3175" cy="125412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58" name="Line 100"/>
          <p:cNvSpPr>
            <a:spLocks noChangeShapeType="1"/>
          </p:cNvSpPr>
          <p:nvPr/>
        </p:nvSpPr>
        <p:spPr bwMode="auto">
          <a:xfrm flipV="1">
            <a:off x="5132388" y="3546426"/>
            <a:ext cx="3175" cy="125412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59" name="Line 101"/>
          <p:cNvSpPr>
            <a:spLocks noChangeShapeType="1"/>
          </p:cNvSpPr>
          <p:nvPr/>
        </p:nvSpPr>
        <p:spPr bwMode="auto">
          <a:xfrm flipV="1">
            <a:off x="5305425" y="3546426"/>
            <a:ext cx="3175" cy="125412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60" name="Line 102"/>
          <p:cNvSpPr>
            <a:spLocks noChangeShapeType="1"/>
          </p:cNvSpPr>
          <p:nvPr/>
        </p:nvSpPr>
        <p:spPr bwMode="auto">
          <a:xfrm flipV="1">
            <a:off x="5626100" y="3546426"/>
            <a:ext cx="3175" cy="125412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61" name="Line 103"/>
          <p:cNvSpPr>
            <a:spLocks noChangeShapeType="1"/>
          </p:cNvSpPr>
          <p:nvPr/>
        </p:nvSpPr>
        <p:spPr bwMode="auto">
          <a:xfrm flipH="1">
            <a:off x="4614863" y="3449588"/>
            <a:ext cx="984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62" name="Line 104"/>
          <p:cNvSpPr>
            <a:spLocks noChangeShapeType="1"/>
          </p:cNvSpPr>
          <p:nvPr/>
        </p:nvSpPr>
        <p:spPr bwMode="auto">
          <a:xfrm flipH="1">
            <a:off x="4614863" y="3276551"/>
            <a:ext cx="98425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63" name="Line 105"/>
          <p:cNvSpPr>
            <a:spLocks noChangeShapeType="1"/>
          </p:cNvSpPr>
          <p:nvPr/>
        </p:nvSpPr>
        <p:spPr bwMode="auto">
          <a:xfrm flipH="1">
            <a:off x="4614863" y="3128913"/>
            <a:ext cx="984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64" name="Line 106"/>
          <p:cNvSpPr>
            <a:spLocks noChangeShapeType="1"/>
          </p:cNvSpPr>
          <p:nvPr/>
        </p:nvSpPr>
        <p:spPr bwMode="auto">
          <a:xfrm flipH="1">
            <a:off x="4614863" y="2955876"/>
            <a:ext cx="98425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65" name="Line 107"/>
          <p:cNvSpPr>
            <a:spLocks noChangeShapeType="1"/>
          </p:cNvSpPr>
          <p:nvPr/>
        </p:nvSpPr>
        <p:spPr bwMode="auto">
          <a:xfrm flipH="1">
            <a:off x="4614863" y="3770263"/>
            <a:ext cx="984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66" name="Line 108"/>
          <p:cNvSpPr>
            <a:spLocks noChangeShapeType="1"/>
          </p:cNvSpPr>
          <p:nvPr/>
        </p:nvSpPr>
        <p:spPr bwMode="auto">
          <a:xfrm>
            <a:off x="3652838" y="3598813"/>
            <a:ext cx="2025650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67" name="Line 109"/>
          <p:cNvSpPr>
            <a:spLocks noChangeShapeType="1"/>
          </p:cNvSpPr>
          <p:nvPr/>
        </p:nvSpPr>
        <p:spPr bwMode="auto">
          <a:xfrm flipH="1">
            <a:off x="4614863" y="2635201"/>
            <a:ext cx="98425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68" name="Line 111"/>
          <p:cNvSpPr>
            <a:spLocks noChangeShapeType="1"/>
          </p:cNvSpPr>
          <p:nvPr/>
        </p:nvSpPr>
        <p:spPr bwMode="auto">
          <a:xfrm flipV="1">
            <a:off x="5456238" y="3546426"/>
            <a:ext cx="1587" cy="125412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69" name="Line 112"/>
          <p:cNvSpPr>
            <a:spLocks noChangeShapeType="1"/>
          </p:cNvSpPr>
          <p:nvPr/>
        </p:nvSpPr>
        <p:spPr bwMode="auto">
          <a:xfrm flipV="1">
            <a:off x="3871913" y="3546426"/>
            <a:ext cx="3175" cy="125412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70" name="Line 113"/>
          <p:cNvSpPr>
            <a:spLocks noChangeShapeType="1"/>
          </p:cNvSpPr>
          <p:nvPr/>
        </p:nvSpPr>
        <p:spPr bwMode="auto">
          <a:xfrm flipH="1">
            <a:off x="4614863" y="2762201"/>
            <a:ext cx="98425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71" name="Oval 114"/>
          <p:cNvSpPr>
            <a:spLocks noChangeArrowheads="1"/>
          </p:cNvSpPr>
          <p:nvPr/>
        </p:nvSpPr>
        <p:spPr bwMode="auto">
          <a:xfrm>
            <a:off x="1130300" y="2838401"/>
            <a:ext cx="1573213" cy="1573212"/>
          </a:xfrm>
          <a:prstGeom prst="ellipse">
            <a:avLst/>
          </a:prstGeom>
          <a:noFill/>
          <a:ln w="9525">
            <a:solidFill>
              <a:srgbClr val="00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20572" name="Line 115"/>
          <p:cNvSpPr>
            <a:spLocks noChangeShapeType="1"/>
          </p:cNvSpPr>
          <p:nvPr/>
        </p:nvSpPr>
        <p:spPr bwMode="auto">
          <a:xfrm flipH="1">
            <a:off x="1868488" y="4437013"/>
            <a:ext cx="96837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73" name="Line 116"/>
          <p:cNvSpPr>
            <a:spLocks noChangeShapeType="1"/>
          </p:cNvSpPr>
          <p:nvPr/>
        </p:nvSpPr>
        <p:spPr bwMode="auto">
          <a:xfrm flipH="1">
            <a:off x="1863725" y="2809826"/>
            <a:ext cx="96838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74" name="Line 123"/>
          <p:cNvSpPr>
            <a:spLocks noChangeShapeType="1"/>
          </p:cNvSpPr>
          <p:nvPr/>
        </p:nvSpPr>
        <p:spPr bwMode="auto">
          <a:xfrm flipH="1">
            <a:off x="7437438" y="4422726"/>
            <a:ext cx="96837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75" name="Rectangle 124"/>
          <p:cNvSpPr>
            <a:spLocks noChangeArrowheads="1"/>
          </p:cNvSpPr>
          <p:nvPr/>
        </p:nvSpPr>
        <p:spPr bwMode="auto">
          <a:xfrm>
            <a:off x="7164388" y="4437013"/>
            <a:ext cx="1651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- 5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20576" name="Rectangle 125"/>
          <p:cNvSpPr>
            <a:spLocks noChangeArrowheads="1"/>
          </p:cNvSpPr>
          <p:nvPr/>
        </p:nvSpPr>
        <p:spPr bwMode="auto">
          <a:xfrm>
            <a:off x="3708400" y="3717876"/>
            <a:ext cx="1651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- 5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20577" name="Rectangle 126"/>
          <p:cNvSpPr>
            <a:spLocks noChangeArrowheads="1"/>
          </p:cNvSpPr>
          <p:nvPr/>
        </p:nvSpPr>
        <p:spPr bwMode="auto">
          <a:xfrm>
            <a:off x="1598613" y="4471938"/>
            <a:ext cx="1651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- 5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20578" name="Rectangle 127"/>
          <p:cNvSpPr>
            <a:spLocks noChangeArrowheads="1"/>
          </p:cNvSpPr>
          <p:nvPr/>
        </p:nvSpPr>
        <p:spPr bwMode="auto">
          <a:xfrm>
            <a:off x="900113" y="3789313"/>
            <a:ext cx="1651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</a:rPr>
              <a:t>- 5</a:t>
            </a:r>
            <a:endParaRPr lang="en-US" altLang="zh-TW" sz="1200">
              <a:latin typeface="Times New Roman" pitchFamily="18" charset="0"/>
            </a:endParaRPr>
          </a:p>
        </p:txBody>
      </p:sp>
      <p:sp>
        <p:nvSpPr>
          <p:cNvPr id="20579" name="Line 130"/>
          <p:cNvSpPr>
            <a:spLocks noChangeShapeType="1"/>
          </p:cNvSpPr>
          <p:nvPr/>
        </p:nvSpPr>
        <p:spPr bwMode="auto">
          <a:xfrm flipV="1">
            <a:off x="2714625" y="3587701"/>
            <a:ext cx="3175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80" name="Line 131"/>
          <p:cNvSpPr>
            <a:spLocks noChangeShapeType="1"/>
          </p:cNvSpPr>
          <p:nvPr/>
        </p:nvSpPr>
        <p:spPr bwMode="auto">
          <a:xfrm flipV="1">
            <a:off x="1100138" y="3573413"/>
            <a:ext cx="1587" cy="984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88071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Outline of the Course</a:t>
            </a:r>
            <a:r>
              <a:rPr lang="en-US" altLang="zh-TW" baseline="30000">
                <a:cs typeface="Arial" pitchFamily="34" charset="0"/>
              </a:rPr>
              <a:t>†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 eaLnBrk="1" hangingPunct="1"/>
            <a:r>
              <a:rPr lang="en-US" altLang="zh-TW" sz="2000" dirty="0"/>
              <a:t>Introduction to differential equations (Chapter 1)</a:t>
            </a:r>
            <a:endParaRPr lang="en-US" altLang="zh-TW" sz="2000" b="1" dirty="0"/>
          </a:p>
          <a:p>
            <a:pPr marL="457200" indent="-457200"/>
            <a:r>
              <a:rPr lang="en-US" altLang="zh-TW" sz="2000" dirty="0"/>
              <a:t>First-order differential equations (Chapter 2)</a:t>
            </a:r>
            <a:endParaRPr lang="en-US" altLang="zh-TW" sz="2000" b="1" dirty="0"/>
          </a:p>
          <a:p>
            <a:pPr marL="457200" indent="-457200"/>
            <a:r>
              <a:rPr lang="en-US" altLang="zh-TW" sz="2000" dirty="0"/>
              <a:t>Higher-order differential equations (Chapter 4)</a:t>
            </a:r>
          </a:p>
          <a:p>
            <a:pPr marL="457200" indent="-457200"/>
            <a:r>
              <a:rPr lang="en-US" altLang="zh-TW" sz="2000" dirty="0"/>
              <a:t>Modeling with Higher-order differential equations (Chapter 5)</a:t>
            </a:r>
          </a:p>
          <a:p>
            <a:pPr marL="457200" indent="-457200"/>
            <a:r>
              <a:rPr lang="en-US" altLang="zh-TW" sz="2000" dirty="0"/>
              <a:t>The Laplace transform  (Chapter 7)</a:t>
            </a:r>
            <a:r>
              <a:rPr lang="en-US" altLang="zh-TW" sz="1600" i="1" dirty="0"/>
              <a:t> </a:t>
            </a:r>
            <a:r>
              <a:rPr lang="en-US" altLang="zh-TW" sz="1600" i="1" dirty="0">
                <a:solidFill>
                  <a:srgbClr val="FF0000"/>
                </a:solidFill>
                <a:sym typeface="Symbol"/>
              </a:rPr>
              <a:t> midterm around this point!</a:t>
            </a:r>
            <a:endParaRPr lang="en-US" altLang="zh-TW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2000" dirty="0"/>
          </a:p>
          <a:p>
            <a:pPr marL="457200" indent="-457200"/>
            <a:r>
              <a:rPr lang="en-US" altLang="zh-TW" sz="2000" dirty="0"/>
              <a:t>Systems of linear 1</a:t>
            </a:r>
            <a:r>
              <a:rPr lang="en-US" altLang="zh-TW" sz="2000" baseline="30000" dirty="0"/>
              <a:t>st</a:t>
            </a:r>
            <a:r>
              <a:rPr lang="en-US" altLang="zh-TW" sz="2000" dirty="0"/>
              <a:t>-order differential equations (Chapter 8)</a:t>
            </a:r>
            <a:endParaRPr lang="en-US" altLang="zh-TW" sz="2000" b="1" dirty="0"/>
          </a:p>
          <a:p>
            <a:pPr marL="457200" indent="-457200"/>
            <a:r>
              <a:rPr lang="en-US" altLang="zh-TW" sz="2000" dirty="0"/>
              <a:t>Power series methods (Chapter 6)</a:t>
            </a:r>
            <a:endParaRPr lang="en-US" altLang="zh-TW" sz="2000" b="1" dirty="0"/>
          </a:p>
          <a:p>
            <a:pPr marL="457200" indent="-457200"/>
            <a:r>
              <a:rPr lang="en-US" altLang="zh-TW" sz="2000" dirty="0"/>
              <a:t>Fourier series methods (Chapter 11)</a:t>
            </a:r>
            <a:endParaRPr lang="en-US" altLang="zh-TW" sz="2000" b="1" dirty="0"/>
          </a:p>
          <a:p>
            <a:pPr marL="457200" indent="-457200"/>
            <a:r>
              <a:rPr lang="en-US" altLang="zh-TW" sz="2000" dirty="0"/>
              <a:t>Partial differential equations (Chapter 12)</a:t>
            </a:r>
            <a:br>
              <a:rPr lang="en-US" altLang="zh-TW" sz="2000" dirty="0"/>
            </a:br>
            <a:endParaRPr lang="zh-TW" altLang="en-US" sz="2000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892622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Families of Solutions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A solution to a 1</a:t>
            </a:r>
            <a:r>
              <a:rPr lang="en-US" altLang="zh-TW" baseline="30000" dirty="0"/>
              <a:t>st</a:t>
            </a:r>
            <a:r>
              <a:rPr lang="en-US" altLang="zh-TW" dirty="0"/>
              <a:t>-order DE containing an arbitrary constant represents a set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x, y, c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/>
              <a:t> of solutions is called a one-parameter family of solutions.</a:t>
            </a:r>
          </a:p>
          <a:p>
            <a:pPr eaLnBrk="1" hangingPunct="1"/>
            <a:r>
              <a:rPr lang="en-US" altLang="zh-TW" dirty="0"/>
              <a:t>For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baseline="30000" dirty="0"/>
              <a:t>th</a:t>
            </a:r>
            <a:r>
              <a:rPr lang="en-US" altLang="zh-TW" dirty="0"/>
              <a:t>-order DE, an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-parameter family of solutions can be represented as</a:t>
            </a:r>
            <a:br>
              <a:rPr lang="en-US" altLang="zh-TW" dirty="0"/>
            </a:br>
            <a:r>
              <a:rPr lang="en-US" altLang="zh-TW" dirty="0"/>
              <a:t>                     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x, y, 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, 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, …, </a:t>
            </a:r>
            <a:r>
              <a:rPr lang="en-US" altLang="zh-TW" i="1" dirty="0" err="1">
                <a:latin typeface="Times New Roman" pitchFamily="18" charset="0"/>
              </a:rPr>
              <a:t>c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/>
              <a:t>If the parameters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, …, </a:t>
            </a:r>
            <a:r>
              <a:rPr lang="en-US" altLang="zh-TW" i="1" dirty="0" err="1">
                <a:latin typeface="Times New Roman" pitchFamily="18" charset="0"/>
              </a:rPr>
              <a:t>c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/>
              <a:t> are resolved, then it’s called a particular solution of the DE.</a:t>
            </a:r>
          </a:p>
          <a:p>
            <a:pPr eaLnBrk="1" hangingPunct="1"/>
            <a:r>
              <a:rPr lang="en-US" altLang="zh-TW" dirty="0"/>
              <a:t>Example:</a:t>
            </a: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cx</a:t>
            </a:r>
            <a:r>
              <a:rPr lang="en-US" altLang="zh-TW" dirty="0">
                <a:latin typeface="Times New Roman" pitchFamily="18" charset="0"/>
                <a:cs typeface="Times New Roman" pitchFamily="18" charset="0"/>
              </a:rPr>
              <a:t> = 0</a:t>
            </a:r>
            <a:r>
              <a:rPr lang="en-US" altLang="zh-TW" dirty="0"/>
              <a:t> is a family of</a:t>
            </a:r>
            <a:br>
              <a:rPr lang="en-US" altLang="zh-TW" dirty="0"/>
            </a:br>
            <a:r>
              <a:rPr lang="en-US" altLang="zh-TW" dirty="0"/>
              <a:t>solutions of </a:t>
            </a:r>
            <a:r>
              <a:rPr lang="en-US" altLang="zh-TW" i="1" dirty="0" err="1"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altLang="zh-TW" dirty="0">
                <a:latin typeface="Times New Roman" pitchFamily="18" charset="0"/>
                <a:cs typeface="Times New Roman" pitchFamily="18" charset="0"/>
              </a:rPr>
              <a:t>′ – 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cs typeface="Times New Roman" pitchFamily="18" charset="0"/>
              </a:rPr>
              <a:t> = 0</a:t>
            </a:r>
            <a:r>
              <a:rPr lang="en-US" altLang="zh-TW" dirty="0"/>
              <a:t>.  </a:t>
            </a:r>
          </a:p>
        </p:txBody>
      </p:sp>
      <p:cxnSp>
        <p:nvCxnSpPr>
          <p:cNvPr id="3" name="直線接點 2"/>
          <p:cNvCxnSpPr/>
          <p:nvPr/>
        </p:nvCxnSpPr>
        <p:spPr>
          <a:xfrm>
            <a:off x="5038725" y="5609258"/>
            <a:ext cx="178911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線接點 4"/>
          <p:cNvCxnSpPr/>
          <p:nvPr/>
        </p:nvCxnSpPr>
        <p:spPr>
          <a:xfrm>
            <a:off x="5915025" y="4817095"/>
            <a:ext cx="0" cy="15113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接點 6"/>
          <p:cNvCxnSpPr/>
          <p:nvPr/>
        </p:nvCxnSpPr>
        <p:spPr>
          <a:xfrm flipV="1">
            <a:off x="5159375" y="5223495"/>
            <a:ext cx="1655763" cy="7191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/>
          <p:cNvCxnSpPr/>
          <p:nvPr/>
        </p:nvCxnSpPr>
        <p:spPr>
          <a:xfrm flipV="1">
            <a:off x="5278438" y="4952033"/>
            <a:ext cx="1312862" cy="1296987"/>
          </a:xfrm>
          <a:prstGeom prst="line">
            <a:avLst/>
          </a:prstGeom>
          <a:ln w="19050">
            <a:solidFill>
              <a:srgbClr val="009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接點 37"/>
          <p:cNvCxnSpPr/>
          <p:nvPr/>
        </p:nvCxnSpPr>
        <p:spPr>
          <a:xfrm flipV="1">
            <a:off x="5510213" y="4809158"/>
            <a:ext cx="847725" cy="151923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4" name="文字方塊 13"/>
          <p:cNvSpPr txBox="1">
            <a:spLocks noChangeArrowheads="1"/>
          </p:cNvSpPr>
          <p:nvPr/>
        </p:nvSpPr>
        <p:spPr bwMode="auto">
          <a:xfrm>
            <a:off x="5686425" y="4601195"/>
            <a:ext cx="2651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>
                <a:latin typeface="Times New Roman" pitchFamily="18" charset="0"/>
                <a:cs typeface="Times New Roman" pitchFamily="18" charset="0"/>
              </a:rPr>
              <a:t>y</a:t>
            </a:r>
            <a:endParaRPr lang="zh-TW" altLang="en-US" sz="14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5" name="文字方塊 43"/>
          <p:cNvSpPr txBox="1">
            <a:spLocks noChangeArrowheads="1"/>
          </p:cNvSpPr>
          <p:nvPr/>
        </p:nvSpPr>
        <p:spPr bwMode="auto">
          <a:xfrm>
            <a:off x="6827838" y="5445745"/>
            <a:ext cx="2651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>
                <a:latin typeface="Times New Roman" pitchFamily="18" charset="0"/>
                <a:cs typeface="Times New Roman" pitchFamily="18" charset="0"/>
              </a:rPr>
              <a:t>x</a:t>
            </a:r>
            <a:endParaRPr lang="zh-TW" altLang="en-US" sz="14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6" name="文字方塊 44"/>
          <p:cNvSpPr txBox="1">
            <a:spLocks noChangeArrowheads="1"/>
          </p:cNvSpPr>
          <p:nvPr/>
        </p:nvSpPr>
        <p:spPr bwMode="auto">
          <a:xfrm>
            <a:off x="6834188" y="5013945"/>
            <a:ext cx="5461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TW" sz="1400">
                <a:latin typeface="Times New Roman" pitchFamily="18" charset="0"/>
                <a:cs typeface="Times New Roman" pitchFamily="18" charset="0"/>
              </a:rPr>
              <a:t> &lt; 1</a:t>
            </a:r>
            <a:endParaRPr lang="zh-TW" altLang="en-US" sz="1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7" name="文字方塊 45"/>
          <p:cNvSpPr txBox="1">
            <a:spLocks noChangeArrowheads="1"/>
          </p:cNvSpPr>
          <p:nvPr/>
        </p:nvSpPr>
        <p:spPr bwMode="auto">
          <a:xfrm>
            <a:off x="6557963" y="4672633"/>
            <a:ext cx="5461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TW" sz="1400">
                <a:latin typeface="Times New Roman" pitchFamily="18" charset="0"/>
                <a:cs typeface="Times New Roman" pitchFamily="18" charset="0"/>
              </a:rPr>
              <a:t> = 1</a:t>
            </a:r>
            <a:endParaRPr lang="zh-TW" altLang="en-US" sz="1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8" name="文字方塊 52"/>
          <p:cNvSpPr txBox="1">
            <a:spLocks noChangeArrowheads="1"/>
          </p:cNvSpPr>
          <p:nvPr/>
        </p:nvSpPr>
        <p:spPr bwMode="auto">
          <a:xfrm>
            <a:off x="6096000" y="4509120"/>
            <a:ext cx="544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TW" sz="1400">
                <a:latin typeface="Times New Roman" pitchFamily="18" charset="0"/>
                <a:cs typeface="Times New Roman" pitchFamily="18" charset="0"/>
              </a:rPr>
              <a:t> &gt; 1</a:t>
            </a:r>
            <a:endParaRPr lang="zh-TW" altLang="en-US" sz="1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38341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Singular Solutions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b="1"/>
              <a:t>Definition:</a:t>
            </a:r>
            <a:r>
              <a:rPr lang="en-US" altLang="zh-TW"/>
              <a:t> A singular solution is a solution that cannot be obtained by specializing any of the parameters in the family of solutions.</a:t>
            </a:r>
            <a:br>
              <a:rPr lang="en-US" altLang="zh-TW"/>
            </a:br>
            <a:endParaRPr lang="en-US" altLang="zh-TW"/>
          </a:p>
          <a:p>
            <a:pPr eaLnBrk="1" hangingPunct="1"/>
            <a:r>
              <a:rPr lang="en-US" altLang="zh-TW"/>
              <a:t>Example:</a:t>
            </a:r>
            <a:br>
              <a:rPr lang="en-US" altLang="zh-TW"/>
            </a:br>
            <a:r>
              <a:rPr lang="en-US" altLang="zh-TW"/>
              <a:t>Both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</a:t>
            </a:r>
            <a:r>
              <a:rPr lang="en-US" altLang="zh-TW" i="1">
                <a:latin typeface="Times New Roman" pitchFamily="18" charset="0"/>
              </a:rPr>
              <a:t> x</a:t>
            </a:r>
            <a:r>
              <a:rPr lang="en-US" altLang="zh-TW" baseline="30000">
                <a:latin typeface="Times New Roman" pitchFamily="18" charset="0"/>
              </a:rPr>
              <a:t>4</a:t>
            </a:r>
            <a:r>
              <a:rPr lang="en-US" altLang="zh-TW">
                <a:latin typeface="Times New Roman" pitchFamily="18" charset="0"/>
              </a:rPr>
              <a:t>/16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 are solutions of </a:t>
            </a:r>
            <a:r>
              <a:rPr lang="en-US" altLang="zh-TW" i="1">
                <a:latin typeface="Times New Roman" pitchFamily="18" charset="0"/>
              </a:rPr>
              <a:t>dy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dx </a:t>
            </a:r>
            <a:r>
              <a:rPr lang="en-US" altLang="zh-TW">
                <a:latin typeface="Times New Roman" pitchFamily="18" charset="0"/>
              </a:rPr>
              <a:t>= </a:t>
            </a:r>
            <a:r>
              <a:rPr lang="en-US" altLang="zh-TW" i="1">
                <a:latin typeface="Times New Roman" pitchFamily="18" charset="0"/>
              </a:rPr>
              <a:t>xy</a:t>
            </a:r>
            <a:r>
              <a:rPr lang="en-US" altLang="zh-TW" baseline="30000">
                <a:latin typeface="Times New Roman" pitchFamily="18" charset="0"/>
              </a:rPr>
              <a:t>1/2</a:t>
            </a:r>
            <a:r>
              <a:rPr lang="en-US" altLang="zh-TW"/>
              <a:t> on the interval 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–</a:t>
            </a:r>
            <a:r>
              <a:rPr lang="en-US" altLang="zh-TW">
                <a:sym typeface="Symbol" pitchFamily="18" charset="2"/>
              </a:rPr>
              <a:t></a:t>
            </a:r>
            <a:r>
              <a:rPr lang="en-US" altLang="zh-TW"/>
              <a:t>, </a:t>
            </a:r>
            <a:r>
              <a:rPr lang="en-US" altLang="zh-TW">
                <a:sym typeface="Symbol" pitchFamily="18" charset="2"/>
              </a:rPr>
              <a:t>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.  The ODE possesses the family of solutions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/4 +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/>
              <a:t>.  However,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 is not in the family of solutions.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257946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General Solutions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b="1" dirty="0"/>
              <a:t>Definition:</a:t>
            </a:r>
            <a:r>
              <a:rPr lang="en-US" altLang="zh-TW" dirty="0"/>
              <a:t> If every solution of an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baseline="30000" dirty="0"/>
              <a:t>th</a:t>
            </a:r>
            <a:r>
              <a:rPr lang="en-US" altLang="zh-TW" dirty="0"/>
              <a:t>-order ODE</a:t>
            </a: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x, y, 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i="1" dirty="0">
                <a:latin typeface="Times New Roman" pitchFamily="18" charset="0"/>
              </a:rPr>
              <a:t>, 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i="1" dirty="0">
                <a:latin typeface="Times New Roman" pitchFamily="18" charset="0"/>
              </a:rPr>
              <a:t>, …, y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)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/>
              <a:t> on an interval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 can be obtained from an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-parameter family of equations</a:t>
            </a: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x, y, 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, 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, …, </a:t>
            </a:r>
            <a:r>
              <a:rPr lang="en-US" altLang="zh-TW" i="1" dirty="0" err="1">
                <a:latin typeface="Times New Roman" pitchFamily="18" charset="0"/>
              </a:rPr>
              <a:t>c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/>
              <a:t> by appropriate choices of the parameters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i="1" baseline="-25000" dirty="0">
                <a:latin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 err="1">
                <a:latin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</a:rPr>
              <a:t> = 1, 2, …,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,</a:t>
            </a:r>
            <a:r>
              <a:rPr lang="en-US" altLang="zh-TW" dirty="0"/>
              <a:t> we then say that the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dirty="0"/>
              <a:t>-parameter family of equation is the general solution of the D.E.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93075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Example: Two-Parameter Family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The functions </a:t>
            </a:r>
            <a:r>
              <a:rPr lang="en-US" altLang="zh-TW" i="1" dirty="0">
                <a:latin typeface="Times New Roman" pitchFamily="18" charset="0"/>
              </a:rPr>
              <a:t>x </a:t>
            </a:r>
            <a:r>
              <a:rPr lang="en-US" altLang="zh-TW" dirty="0">
                <a:latin typeface="Times New Roman" pitchFamily="18" charset="0"/>
              </a:rPr>
              <a:t>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cos4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x </a:t>
            </a:r>
            <a:r>
              <a:rPr lang="en-US" altLang="zh-TW" dirty="0">
                <a:latin typeface="Times New Roman" pitchFamily="18" charset="0"/>
              </a:rPr>
              <a:t>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sin4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, where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 are arbitrary constants, are solutions of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+ 16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sz="1200" dirty="0"/>
            </a:br>
            <a:r>
              <a:rPr lang="en-US" altLang="zh-TW" dirty="0"/>
              <a:t>For </a:t>
            </a:r>
            <a:r>
              <a:rPr lang="en-US" altLang="zh-TW" i="1" dirty="0">
                <a:latin typeface="Times New Roman" pitchFamily="18" charset="0"/>
              </a:rPr>
              <a:t>x </a:t>
            </a:r>
            <a:r>
              <a:rPr lang="en-US" altLang="zh-TW" dirty="0">
                <a:latin typeface="Times New Roman" pitchFamily="18" charset="0"/>
              </a:rPr>
              <a:t>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cos4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, the first two derivatives w.r.t.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 are</a:t>
            </a:r>
            <a:br>
              <a:rPr lang="en-US" altLang="zh-TW" dirty="0"/>
            </a:br>
            <a:r>
              <a:rPr lang="en-US" altLang="zh-TW" dirty="0"/>
              <a:t>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= –4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sin 4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= –16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cos4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sz="1200" dirty="0"/>
            </a:br>
            <a:r>
              <a:rPr lang="en-US" altLang="zh-TW" dirty="0"/>
              <a:t>Substituting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/>
              <a:t> into the DE gives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+ 16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–16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cos4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+ 16(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cos4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0.</a:t>
            </a:r>
            <a:br>
              <a:rPr lang="en-US" altLang="zh-TW" dirty="0">
                <a:latin typeface="Times New Roman" pitchFamily="18" charset="0"/>
              </a:rPr>
            </a:br>
            <a:br>
              <a:rPr lang="en-US" altLang="zh-TW" sz="800" dirty="0">
                <a:latin typeface="Times New Roman" pitchFamily="18" charset="0"/>
              </a:rPr>
            </a:br>
            <a:r>
              <a:rPr lang="en-US" altLang="zh-TW" dirty="0"/>
              <a:t>Similarly, for </a:t>
            </a:r>
            <a:r>
              <a:rPr lang="en-US" altLang="zh-TW" i="1" dirty="0">
                <a:latin typeface="Times New Roman" pitchFamily="18" charset="0"/>
              </a:rPr>
              <a:t>x </a:t>
            </a:r>
            <a:r>
              <a:rPr lang="en-US" altLang="zh-TW" dirty="0">
                <a:latin typeface="Times New Roman" pitchFamily="18" charset="0"/>
              </a:rPr>
              <a:t>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sin4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, we have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 + 16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–16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sin4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+ 16(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sin4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0.</a:t>
            </a:r>
            <a:br>
              <a:rPr lang="en-US" altLang="zh-TW" dirty="0">
                <a:latin typeface="Times New Roman" pitchFamily="18" charset="0"/>
              </a:rPr>
            </a:br>
            <a:br>
              <a:rPr lang="en-US" altLang="zh-TW" sz="800" dirty="0">
                <a:latin typeface="Times New Roman" pitchFamily="18" charset="0"/>
              </a:rPr>
            </a:br>
            <a:r>
              <a:rPr lang="en-US" altLang="zh-TW" dirty="0"/>
              <a:t>Their linear combinations are a family of solutions.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6786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TW" dirty="0"/>
              <a:t>Example: Piecewise Solutions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One can verify that </a:t>
            </a:r>
            <a:r>
              <a:rPr lang="en-US" altLang="zh-TW" i="1" dirty="0">
                <a:latin typeface="Times New Roman" pitchFamily="18" charset="0"/>
              </a:rPr>
              <a:t>y </a:t>
            </a:r>
            <a:r>
              <a:rPr lang="en-US" altLang="zh-TW" dirty="0">
                <a:latin typeface="Times New Roman" pitchFamily="18" charset="0"/>
              </a:rPr>
              <a:t>= </a:t>
            </a:r>
            <a:r>
              <a:rPr lang="en-US" altLang="zh-TW" i="1" dirty="0">
                <a:latin typeface="Times New Roman" pitchFamily="18" charset="0"/>
              </a:rPr>
              <a:t>cx</a:t>
            </a:r>
            <a:r>
              <a:rPr lang="en-US" altLang="zh-TW" baseline="30000" dirty="0">
                <a:latin typeface="Times New Roman" pitchFamily="18" charset="0"/>
              </a:rPr>
              <a:t>4</a:t>
            </a:r>
            <a:r>
              <a:rPr lang="en-US" altLang="zh-TW" dirty="0"/>
              <a:t> is a solution of </a:t>
            </a:r>
            <a:r>
              <a:rPr lang="en-US" altLang="zh-TW" i="1" dirty="0" err="1">
                <a:latin typeface="Times New Roman" pitchFamily="18" charset="0"/>
              </a:rPr>
              <a:t>xy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– 4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on the interval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–</a:t>
            </a:r>
            <a:r>
              <a:rPr lang="en-US" altLang="zh-TW" dirty="0">
                <a:sym typeface="Symbol" pitchFamily="18" charset="2"/>
              </a:rPr>
              <a:t></a:t>
            </a:r>
            <a:r>
              <a:rPr lang="en-US" altLang="zh-TW" dirty="0"/>
              <a:t>, </a:t>
            </a:r>
            <a:r>
              <a:rPr lang="en-US" altLang="zh-TW" dirty="0">
                <a:sym typeface="Symbol" pitchFamily="18" charset="2"/>
              </a:rPr>
              <a:t>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  The following piecewise defined solution is a particular solution of the ODE: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pPr eaLnBrk="1" hangingPunct="1"/>
            <a:r>
              <a:rPr lang="en-US" altLang="zh-TW" dirty="0"/>
              <a:t>This particular solution</a:t>
            </a:r>
            <a:br>
              <a:rPr lang="en-US" altLang="zh-TW" dirty="0"/>
            </a:br>
            <a:r>
              <a:rPr lang="en-US" altLang="zh-TW" dirty="0"/>
              <a:t>cannot be obtained by</a:t>
            </a:r>
            <a:br>
              <a:rPr lang="en-US" altLang="zh-TW" dirty="0"/>
            </a:br>
            <a:r>
              <a:rPr lang="en-US" altLang="zh-TW" dirty="0"/>
              <a:t>a single choice of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dirty="0"/>
              <a:t>.</a:t>
            </a:r>
          </a:p>
        </p:txBody>
      </p:sp>
      <p:graphicFrame>
        <p:nvGraphicFramePr>
          <p:cNvPr id="2355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657928"/>
              </p:ext>
            </p:extLst>
          </p:nvPr>
        </p:nvGraphicFramePr>
        <p:xfrm>
          <a:off x="3229471" y="2852936"/>
          <a:ext cx="2206625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9" name="方程式" r:id="rId3" imgW="1104900" imgH="482600" progId="Equation.3">
                  <p:embed/>
                </p:oleObj>
              </mc:Choice>
              <mc:Fallback>
                <p:oleObj name="方程式" r:id="rId3" imgW="1104900" imgH="482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9471" y="2852936"/>
                        <a:ext cx="2206625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24</a:t>
            </a:fld>
            <a:endParaRPr lang="zh-TW" altLang="en-US" dirty="0"/>
          </a:p>
        </p:txBody>
      </p:sp>
      <p:grpSp>
        <p:nvGrpSpPr>
          <p:cNvPr id="3" name="群組 2"/>
          <p:cNvGrpSpPr/>
          <p:nvPr/>
        </p:nvGrpSpPr>
        <p:grpSpPr>
          <a:xfrm>
            <a:off x="4427984" y="4077072"/>
            <a:ext cx="4278313" cy="1957521"/>
            <a:chOff x="1027113" y="2071688"/>
            <a:chExt cx="7216775" cy="3302000"/>
          </a:xfrm>
        </p:grpSpPr>
        <p:grpSp>
          <p:nvGrpSpPr>
            <p:cNvPr id="6" name="Group 49"/>
            <p:cNvGrpSpPr>
              <a:grpSpLocks/>
            </p:cNvGrpSpPr>
            <p:nvPr/>
          </p:nvGrpSpPr>
          <p:grpSpPr bwMode="auto">
            <a:xfrm>
              <a:off x="4770438" y="2074863"/>
              <a:ext cx="3473450" cy="3262312"/>
              <a:chOff x="3120" y="1443"/>
              <a:chExt cx="2188" cy="2055"/>
            </a:xfrm>
          </p:grpSpPr>
          <p:sp>
            <p:nvSpPr>
              <p:cNvPr id="7" name="Freeform 9"/>
              <p:cNvSpPr>
                <a:spLocks/>
              </p:cNvSpPr>
              <p:nvPr/>
            </p:nvSpPr>
            <p:spPr bwMode="auto">
              <a:xfrm>
                <a:off x="3551" y="2517"/>
                <a:ext cx="668" cy="933"/>
              </a:xfrm>
              <a:custGeom>
                <a:avLst/>
                <a:gdLst>
                  <a:gd name="T0" fmla="*/ 668 w 28"/>
                  <a:gd name="T1" fmla="*/ 0 h 39"/>
                  <a:gd name="T2" fmla="*/ 620 w 28"/>
                  <a:gd name="T3" fmla="*/ 0 h 39"/>
                  <a:gd name="T4" fmla="*/ 501 w 28"/>
                  <a:gd name="T5" fmla="*/ 0 h 39"/>
                  <a:gd name="T6" fmla="*/ 406 w 28"/>
                  <a:gd name="T7" fmla="*/ 24 h 39"/>
                  <a:gd name="T8" fmla="*/ 334 w 28"/>
                  <a:gd name="T9" fmla="*/ 72 h 39"/>
                  <a:gd name="T10" fmla="*/ 262 w 28"/>
                  <a:gd name="T11" fmla="*/ 120 h 39"/>
                  <a:gd name="T12" fmla="*/ 191 w 28"/>
                  <a:gd name="T13" fmla="*/ 215 h 39"/>
                  <a:gd name="T14" fmla="*/ 143 w 28"/>
                  <a:gd name="T15" fmla="*/ 335 h 39"/>
                  <a:gd name="T16" fmla="*/ 72 w 28"/>
                  <a:gd name="T17" fmla="*/ 574 h 39"/>
                  <a:gd name="T18" fmla="*/ 24 w 28"/>
                  <a:gd name="T19" fmla="*/ 766 h 39"/>
                  <a:gd name="T20" fmla="*/ 0 w 28"/>
                  <a:gd name="T21" fmla="*/ 885 h 39"/>
                  <a:gd name="T22" fmla="*/ 0 w 28"/>
                  <a:gd name="T23" fmla="*/ 933 h 3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8" h="39">
                    <a:moveTo>
                      <a:pt x="28" y="0"/>
                    </a:moveTo>
                    <a:lnTo>
                      <a:pt x="26" y="0"/>
                    </a:lnTo>
                    <a:lnTo>
                      <a:pt x="21" y="0"/>
                    </a:lnTo>
                    <a:lnTo>
                      <a:pt x="17" y="1"/>
                    </a:lnTo>
                    <a:lnTo>
                      <a:pt x="14" y="3"/>
                    </a:lnTo>
                    <a:lnTo>
                      <a:pt x="11" y="5"/>
                    </a:lnTo>
                    <a:lnTo>
                      <a:pt x="8" y="9"/>
                    </a:lnTo>
                    <a:lnTo>
                      <a:pt x="6" y="14"/>
                    </a:lnTo>
                    <a:lnTo>
                      <a:pt x="3" y="24"/>
                    </a:lnTo>
                    <a:lnTo>
                      <a:pt x="1" y="32"/>
                    </a:lnTo>
                    <a:lnTo>
                      <a:pt x="0" y="37"/>
                    </a:lnTo>
                    <a:lnTo>
                      <a:pt x="0" y="39"/>
                    </a:lnTo>
                  </a:path>
                </a:pathLst>
              </a:custGeom>
              <a:noFill/>
              <a:ln w="22225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8" name="Freeform 10"/>
              <p:cNvSpPr>
                <a:spLocks/>
              </p:cNvSpPr>
              <p:nvPr/>
            </p:nvSpPr>
            <p:spPr bwMode="auto">
              <a:xfrm>
                <a:off x="4219" y="1561"/>
                <a:ext cx="695" cy="956"/>
              </a:xfrm>
              <a:custGeom>
                <a:avLst/>
                <a:gdLst>
                  <a:gd name="T0" fmla="*/ 0 w 29"/>
                  <a:gd name="T1" fmla="*/ 956 h 40"/>
                  <a:gd name="T2" fmla="*/ 48 w 29"/>
                  <a:gd name="T3" fmla="*/ 956 h 40"/>
                  <a:gd name="T4" fmla="*/ 168 w 29"/>
                  <a:gd name="T5" fmla="*/ 956 h 40"/>
                  <a:gd name="T6" fmla="*/ 264 w 29"/>
                  <a:gd name="T7" fmla="*/ 932 h 40"/>
                  <a:gd name="T8" fmla="*/ 336 w 29"/>
                  <a:gd name="T9" fmla="*/ 884 h 40"/>
                  <a:gd name="T10" fmla="*/ 407 w 29"/>
                  <a:gd name="T11" fmla="*/ 837 h 40"/>
                  <a:gd name="T12" fmla="*/ 479 w 29"/>
                  <a:gd name="T13" fmla="*/ 741 h 40"/>
                  <a:gd name="T14" fmla="*/ 527 w 29"/>
                  <a:gd name="T15" fmla="*/ 621 h 40"/>
                  <a:gd name="T16" fmla="*/ 599 w 29"/>
                  <a:gd name="T17" fmla="*/ 382 h 40"/>
                  <a:gd name="T18" fmla="*/ 647 w 29"/>
                  <a:gd name="T19" fmla="*/ 191 h 40"/>
                  <a:gd name="T20" fmla="*/ 671 w 29"/>
                  <a:gd name="T21" fmla="*/ 72 h 40"/>
                  <a:gd name="T22" fmla="*/ 695 w 29"/>
                  <a:gd name="T23" fmla="*/ 0 h 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9" h="40">
                    <a:moveTo>
                      <a:pt x="0" y="40"/>
                    </a:moveTo>
                    <a:lnTo>
                      <a:pt x="2" y="40"/>
                    </a:lnTo>
                    <a:lnTo>
                      <a:pt x="7" y="40"/>
                    </a:lnTo>
                    <a:lnTo>
                      <a:pt x="11" y="39"/>
                    </a:lnTo>
                    <a:lnTo>
                      <a:pt x="14" y="37"/>
                    </a:lnTo>
                    <a:lnTo>
                      <a:pt x="17" y="35"/>
                    </a:lnTo>
                    <a:lnTo>
                      <a:pt x="20" y="31"/>
                    </a:lnTo>
                    <a:lnTo>
                      <a:pt x="22" y="26"/>
                    </a:lnTo>
                    <a:lnTo>
                      <a:pt x="25" y="16"/>
                    </a:lnTo>
                    <a:lnTo>
                      <a:pt x="27" y="8"/>
                    </a:lnTo>
                    <a:lnTo>
                      <a:pt x="28" y="3"/>
                    </a:lnTo>
                    <a:lnTo>
                      <a:pt x="29" y="0"/>
                    </a:lnTo>
                  </a:path>
                </a:pathLst>
              </a:custGeom>
              <a:noFill/>
              <a:ln w="22225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9" name="Rectangle 24"/>
              <p:cNvSpPr>
                <a:spLocks noChangeArrowheads="1"/>
              </p:cNvSpPr>
              <p:nvPr/>
            </p:nvSpPr>
            <p:spPr bwMode="auto">
              <a:xfrm>
                <a:off x="5153" y="2399"/>
                <a:ext cx="65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 i="1">
                    <a:solidFill>
                      <a:srgbClr val="000000"/>
                    </a:solidFill>
                    <a:latin typeface="Times New Roman" pitchFamily="18" charset="0"/>
                  </a:rPr>
                  <a:t>x</a:t>
                </a:r>
                <a:endParaRPr lang="en-US" altLang="zh-TW">
                  <a:latin typeface="Times New Roman" pitchFamily="18" charset="0"/>
                </a:endParaRPr>
              </a:p>
            </p:txBody>
          </p:sp>
          <p:sp>
            <p:nvSpPr>
              <p:cNvPr id="10" name="Line 25"/>
              <p:cNvSpPr>
                <a:spLocks noChangeShapeType="1"/>
              </p:cNvSpPr>
              <p:nvPr/>
            </p:nvSpPr>
            <p:spPr bwMode="auto">
              <a:xfrm>
                <a:off x="3216" y="2517"/>
                <a:ext cx="1889" cy="2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11" name="Line 26"/>
              <p:cNvSpPr>
                <a:spLocks noChangeShapeType="1"/>
              </p:cNvSpPr>
              <p:nvPr/>
            </p:nvSpPr>
            <p:spPr bwMode="auto">
              <a:xfrm flipV="1">
                <a:off x="4219" y="1514"/>
                <a:ext cx="2" cy="1984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12" name="Rectangle 27"/>
              <p:cNvSpPr>
                <a:spLocks noChangeArrowheads="1"/>
              </p:cNvSpPr>
              <p:nvPr/>
            </p:nvSpPr>
            <p:spPr bwMode="auto">
              <a:xfrm>
                <a:off x="4890" y="1872"/>
                <a:ext cx="10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 i="1">
                    <a:solidFill>
                      <a:srgbClr val="000000"/>
                    </a:solidFill>
                    <a:latin typeface="Times New Roman" pitchFamily="18" charset="0"/>
                  </a:rPr>
                  <a:t>c </a:t>
                </a:r>
                <a:endParaRPr lang="en-US" altLang="zh-TW">
                  <a:latin typeface="Times New Roman" pitchFamily="18" charset="0"/>
                </a:endParaRPr>
              </a:p>
            </p:txBody>
          </p:sp>
          <p:sp>
            <p:nvSpPr>
              <p:cNvPr id="13" name="Rectangle 28"/>
              <p:cNvSpPr>
                <a:spLocks noChangeArrowheads="1"/>
              </p:cNvSpPr>
              <p:nvPr/>
            </p:nvSpPr>
            <p:spPr bwMode="auto">
              <a:xfrm>
                <a:off x="5034" y="1872"/>
                <a:ext cx="81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>
                    <a:solidFill>
                      <a:srgbClr val="000000"/>
                    </a:solidFill>
                    <a:latin typeface="Times New Roman" pitchFamily="18" charset="0"/>
                  </a:rPr>
                  <a:t>=</a:t>
                </a:r>
                <a:endParaRPr lang="en-US" altLang="zh-TW">
                  <a:latin typeface="Times New Roman" pitchFamily="18" charset="0"/>
                </a:endParaRPr>
              </a:p>
            </p:txBody>
          </p:sp>
          <p:sp>
            <p:nvSpPr>
              <p:cNvPr id="14" name="Rectangle 29"/>
              <p:cNvSpPr>
                <a:spLocks noChangeArrowheads="1"/>
              </p:cNvSpPr>
              <p:nvPr/>
            </p:nvSpPr>
            <p:spPr bwMode="auto">
              <a:xfrm>
                <a:off x="5200" y="1872"/>
                <a:ext cx="108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>
                    <a:solidFill>
                      <a:srgbClr val="000000"/>
                    </a:solidFill>
                    <a:latin typeface="Times New Roman" pitchFamily="18" charset="0"/>
                  </a:rPr>
                  <a:t>1,</a:t>
                </a:r>
                <a:endParaRPr lang="en-US" altLang="zh-TW">
                  <a:latin typeface="Times New Roman" pitchFamily="18" charset="0"/>
                </a:endParaRPr>
              </a:p>
            </p:txBody>
          </p:sp>
          <p:sp>
            <p:nvSpPr>
              <p:cNvPr id="15" name="Rectangle 30"/>
              <p:cNvSpPr>
                <a:spLocks noChangeArrowheads="1"/>
              </p:cNvSpPr>
              <p:nvPr/>
            </p:nvSpPr>
            <p:spPr bwMode="auto">
              <a:xfrm>
                <a:off x="4890" y="2064"/>
                <a:ext cx="64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 i="1">
                    <a:solidFill>
                      <a:srgbClr val="000000"/>
                    </a:solidFill>
                    <a:latin typeface="Times New Roman" pitchFamily="18" charset="0"/>
                  </a:rPr>
                  <a:t>x</a:t>
                </a:r>
                <a:endParaRPr lang="en-US" altLang="zh-TW">
                  <a:latin typeface="Times New Roman" pitchFamily="18" charset="0"/>
                </a:endParaRPr>
              </a:p>
            </p:txBody>
          </p:sp>
          <p:sp>
            <p:nvSpPr>
              <p:cNvPr id="16" name="Rectangle 31"/>
              <p:cNvSpPr>
                <a:spLocks noChangeArrowheads="1"/>
              </p:cNvSpPr>
              <p:nvPr/>
            </p:nvSpPr>
            <p:spPr bwMode="auto">
              <a:xfrm>
                <a:off x="5034" y="2064"/>
                <a:ext cx="79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>
                    <a:solidFill>
                      <a:srgbClr val="000000"/>
                    </a:solidFill>
                    <a:latin typeface="Times New Roman" pitchFamily="18" charset="0"/>
                    <a:sym typeface="Symbol" pitchFamily="18" charset="2"/>
                  </a:rPr>
                  <a:t></a:t>
                </a:r>
                <a:endParaRPr lang="en-US" altLang="zh-TW">
                  <a:latin typeface="Times New Roman" pitchFamily="18" charset="0"/>
                  <a:sym typeface="Symbol" pitchFamily="18" charset="2"/>
                </a:endParaRPr>
              </a:p>
            </p:txBody>
          </p:sp>
          <p:sp>
            <p:nvSpPr>
              <p:cNvPr id="17" name="Rectangle 32"/>
              <p:cNvSpPr>
                <a:spLocks noChangeArrowheads="1"/>
              </p:cNvSpPr>
              <p:nvPr/>
            </p:nvSpPr>
            <p:spPr bwMode="auto">
              <a:xfrm>
                <a:off x="5129" y="2064"/>
                <a:ext cx="108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zh-TW" altLang="en-US">
                    <a:solidFill>
                      <a:srgbClr val="000000"/>
                    </a:solidFill>
                    <a:latin typeface="Times New Roman" pitchFamily="18" charset="0"/>
                  </a:rPr>
                  <a:t> </a:t>
                </a:r>
                <a:r>
                  <a:rPr lang="en-US" altLang="zh-TW">
                    <a:solidFill>
                      <a:srgbClr val="000000"/>
                    </a:solidFill>
                    <a:latin typeface="Times New Roman" pitchFamily="18" charset="0"/>
                  </a:rPr>
                  <a:t>0</a:t>
                </a:r>
                <a:endParaRPr lang="en-US" altLang="zh-TW">
                  <a:latin typeface="Times New Roman" pitchFamily="18" charset="0"/>
                </a:endParaRPr>
              </a:p>
            </p:txBody>
          </p:sp>
          <p:sp>
            <p:nvSpPr>
              <p:cNvPr id="18" name="Rectangle 33"/>
              <p:cNvSpPr>
                <a:spLocks noChangeArrowheads="1"/>
              </p:cNvSpPr>
              <p:nvPr/>
            </p:nvSpPr>
            <p:spPr bwMode="auto">
              <a:xfrm>
                <a:off x="4077" y="1443"/>
                <a:ext cx="6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 i="1">
                    <a:solidFill>
                      <a:srgbClr val="000000"/>
                    </a:solidFill>
                    <a:latin typeface="Times New Roman" pitchFamily="18" charset="0"/>
                  </a:rPr>
                  <a:t>y</a:t>
                </a:r>
                <a:endParaRPr lang="en-US" altLang="zh-TW">
                  <a:latin typeface="Times New Roman" pitchFamily="18" charset="0"/>
                </a:endParaRPr>
              </a:p>
            </p:txBody>
          </p:sp>
          <p:sp>
            <p:nvSpPr>
              <p:cNvPr id="19" name="Rectangle 35"/>
              <p:cNvSpPr>
                <a:spLocks noChangeArrowheads="1"/>
              </p:cNvSpPr>
              <p:nvPr/>
            </p:nvSpPr>
            <p:spPr bwMode="auto">
              <a:xfrm>
                <a:off x="3120" y="2637"/>
                <a:ext cx="101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 i="1">
                    <a:solidFill>
                      <a:srgbClr val="000000"/>
                    </a:solidFill>
                    <a:latin typeface="Times New Roman" pitchFamily="18" charset="0"/>
                  </a:rPr>
                  <a:t>c </a:t>
                </a:r>
                <a:endParaRPr lang="en-US" altLang="zh-TW">
                  <a:latin typeface="Times New Roman" pitchFamily="18" charset="0"/>
                </a:endParaRPr>
              </a:p>
            </p:txBody>
          </p:sp>
          <p:sp>
            <p:nvSpPr>
              <p:cNvPr id="20" name="Rectangle 36"/>
              <p:cNvSpPr>
                <a:spLocks noChangeArrowheads="1"/>
              </p:cNvSpPr>
              <p:nvPr/>
            </p:nvSpPr>
            <p:spPr bwMode="auto">
              <a:xfrm>
                <a:off x="3264" y="2637"/>
                <a:ext cx="82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>
                    <a:solidFill>
                      <a:srgbClr val="000000"/>
                    </a:solidFill>
                    <a:latin typeface="Times New Roman" pitchFamily="18" charset="0"/>
                  </a:rPr>
                  <a:t>=</a:t>
                </a:r>
                <a:endParaRPr lang="en-US" altLang="zh-TW">
                  <a:latin typeface="Times New Roman" pitchFamily="18" charset="0"/>
                </a:endParaRPr>
              </a:p>
            </p:txBody>
          </p:sp>
          <p:sp>
            <p:nvSpPr>
              <p:cNvPr id="21" name="Rectangle 38"/>
              <p:cNvSpPr>
                <a:spLocks noChangeArrowheads="1"/>
              </p:cNvSpPr>
              <p:nvPr/>
            </p:nvSpPr>
            <p:spPr bwMode="auto">
              <a:xfrm>
                <a:off x="3424" y="2637"/>
                <a:ext cx="18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>
                    <a:solidFill>
                      <a:srgbClr val="000000"/>
                    </a:solidFill>
                    <a:latin typeface="Times New Roman" pitchFamily="18" charset="0"/>
                  </a:rPr>
                  <a:t>–1,</a:t>
                </a:r>
                <a:endParaRPr lang="en-US" altLang="zh-TW">
                  <a:latin typeface="Times New Roman" pitchFamily="18" charset="0"/>
                </a:endParaRPr>
              </a:p>
            </p:txBody>
          </p:sp>
          <p:sp>
            <p:nvSpPr>
              <p:cNvPr id="22" name="Rectangle 39"/>
              <p:cNvSpPr>
                <a:spLocks noChangeArrowheads="1"/>
              </p:cNvSpPr>
              <p:nvPr/>
            </p:nvSpPr>
            <p:spPr bwMode="auto">
              <a:xfrm>
                <a:off x="3120" y="2830"/>
                <a:ext cx="101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 i="1">
                    <a:solidFill>
                      <a:srgbClr val="000000"/>
                    </a:solidFill>
                    <a:latin typeface="Times New Roman" pitchFamily="18" charset="0"/>
                  </a:rPr>
                  <a:t>x </a:t>
                </a:r>
                <a:endParaRPr lang="en-US" altLang="zh-TW">
                  <a:latin typeface="Times New Roman" pitchFamily="18" charset="0"/>
                </a:endParaRPr>
              </a:p>
            </p:txBody>
          </p:sp>
          <p:sp>
            <p:nvSpPr>
              <p:cNvPr id="23" name="Rectangle 40"/>
              <p:cNvSpPr>
                <a:spLocks noChangeArrowheads="1"/>
              </p:cNvSpPr>
              <p:nvPr/>
            </p:nvSpPr>
            <p:spPr bwMode="auto">
              <a:xfrm>
                <a:off x="3264" y="2830"/>
                <a:ext cx="190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>
                    <a:solidFill>
                      <a:srgbClr val="000000"/>
                    </a:solidFill>
                    <a:latin typeface="Times New Roman" pitchFamily="18" charset="0"/>
                  </a:rPr>
                  <a:t>&lt; 0</a:t>
                </a:r>
                <a:endParaRPr lang="en-US" altLang="zh-TW">
                  <a:latin typeface="Times New Roman" pitchFamily="18" charset="0"/>
                </a:endParaRPr>
              </a:p>
            </p:txBody>
          </p:sp>
        </p:grpSp>
        <p:grpSp>
          <p:nvGrpSpPr>
            <p:cNvPr id="24" name="Group 50"/>
            <p:cNvGrpSpPr>
              <a:grpSpLocks/>
            </p:cNvGrpSpPr>
            <p:nvPr/>
          </p:nvGrpSpPr>
          <p:grpSpPr bwMode="auto">
            <a:xfrm>
              <a:off x="1027113" y="2071688"/>
              <a:ext cx="3252787" cy="3302000"/>
              <a:chOff x="703" y="1441"/>
              <a:chExt cx="2049" cy="2080"/>
            </a:xfrm>
          </p:grpSpPr>
          <p:sp>
            <p:nvSpPr>
              <p:cNvPr id="25" name="Rectangle 11"/>
              <p:cNvSpPr>
                <a:spLocks noChangeArrowheads="1"/>
              </p:cNvSpPr>
              <p:nvPr/>
            </p:nvSpPr>
            <p:spPr bwMode="auto">
              <a:xfrm>
                <a:off x="2328" y="1991"/>
                <a:ext cx="99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 i="1">
                    <a:solidFill>
                      <a:srgbClr val="000000"/>
                    </a:solidFill>
                    <a:latin typeface="Times New Roman" pitchFamily="18" charset="0"/>
                  </a:rPr>
                  <a:t>c </a:t>
                </a:r>
                <a:endParaRPr lang="en-US" altLang="zh-TW">
                  <a:latin typeface="Times New Roman" pitchFamily="18" charset="0"/>
                </a:endParaRPr>
              </a:p>
            </p:txBody>
          </p:sp>
          <p:sp>
            <p:nvSpPr>
              <p:cNvPr id="26" name="Rectangle 12"/>
              <p:cNvSpPr>
                <a:spLocks noChangeArrowheads="1"/>
              </p:cNvSpPr>
              <p:nvPr/>
            </p:nvSpPr>
            <p:spPr bwMode="auto">
              <a:xfrm>
                <a:off x="2472" y="1991"/>
                <a:ext cx="82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>
                    <a:solidFill>
                      <a:srgbClr val="000000"/>
                    </a:solidFill>
                    <a:latin typeface="Times New Roman" pitchFamily="18" charset="0"/>
                  </a:rPr>
                  <a:t>=</a:t>
                </a:r>
                <a:endParaRPr lang="en-US" altLang="zh-TW">
                  <a:latin typeface="Times New Roman" pitchFamily="18" charset="0"/>
                </a:endParaRPr>
              </a:p>
            </p:txBody>
          </p:sp>
          <p:sp>
            <p:nvSpPr>
              <p:cNvPr id="27" name="Rectangle 13"/>
              <p:cNvSpPr>
                <a:spLocks noChangeArrowheads="1"/>
              </p:cNvSpPr>
              <p:nvPr/>
            </p:nvSpPr>
            <p:spPr bwMode="auto">
              <a:xfrm>
                <a:off x="2616" y="1991"/>
                <a:ext cx="73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>
                    <a:solidFill>
                      <a:srgbClr val="000000"/>
                    </a:solidFill>
                    <a:latin typeface="Times New Roman" pitchFamily="18" charset="0"/>
                  </a:rPr>
                  <a:t>1</a:t>
                </a:r>
                <a:endParaRPr lang="en-US" altLang="zh-TW">
                  <a:latin typeface="Times New Roman" pitchFamily="18" charset="0"/>
                </a:endParaRPr>
              </a:p>
            </p:txBody>
          </p:sp>
          <p:sp>
            <p:nvSpPr>
              <p:cNvPr id="28" name="Rectangle 14"/>
              <p:cNvSpPr>
                <a:spLocks noChangeArrowheads="1"/>
              </p:cNvSpPr>
              <p:nvPr/>
            </p:nvSpPr>
            <p:spPr bwMode="auto">
              <a:xfrm>
                <a:off x="2306" y="2733"/>
                <a:ext cx="10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 i="1">
                    <a:solidFill>
                      <a:srgbClr val="000000"/>
                    </a:solidFill>
                    <a:latin typeface="Times New Roman" pitchFamily="18" charset="0"/>
                  </a:rPr>
                  <a:t>c </a:t>
                </a:r>
                <a:endParaRPr lang="en-US" altLang="zh-TW">
                  <a:latin typeface="Times New Roman" pitchFamily="18" charset="0"/>
                </a:endParaRPr>
              </a:p>
            </p:txBody>
          </p:sp>
          <p:sp>
            <p:nvSpPr>
              <p:cNvPr id="29" name="Rectangle 15"/>
              <p:cNvSpPr>
                <a:spLocks noChangeArrowheads="1"/>
              </p:cNvSpPr>
              <p:nvPr/>
            </p:nvSpPr>
            <p:spPr bwMode="auto">
              <a:xfrm>
                <a:off x="2448" y="2733"/>
                <a:ext cx="82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>
                    <a:solidFill>
                      <a:srgbClr val="000000"/>
                    </a:solidFill>
                    <a:latin typeface="Times New Roman" pitchFamily="18" charset="0"/>
                  </a:rPr>
                  <a:t>=</a:t>
                </a:r>
                <a:endParaRPr lang="en-US" altLang="zh-TW">
                  <a:latin typeface="Times New Roman" pitchFamily="18" charset="0"/>
                </a:endParaRPr>
              </a:p>
            </p:txBody>
          </p:sp>
          <p:sp>
            <p:nvSpPr>
              <p:cNvPr id="30" name="Rectangle 17"/>
              <p:cNvSpPr>
                <a:spLocks noChangeArrowheads="1"/>
              </p:cNvSpPr>
              <p:nvPr/>
            </p:nvSpPr>
            <p:spPr bwMode="auto">
              <a:xfrm>
                <a:off x="2608" y="2733"/>
                <a:ext cx="1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>
                    <a:solidFill>
                      <a:srgbClr val="000000"/>
                    </a:solidFill>
                    <a:latin typeface="Times New Roman" pitchFamily="18" charset="0"/>
                  </a:rPr>
                  <a:t>–1</a:t>
                </a:r>
                <a:endParaRPr lang="en-US" altLang="zh-TW">
                  <a:latin typeface="Times New Roman" pitchFamily="18" charset="0"/>
                </a:endParaRPr>
              </a:p>
            </p:txBody>
          </p:sp>
          <p:sp>
            <p:nvSpPr>
              <p:cNvPr id="31" name="Rectangle 18"/>
              <p:cNvSpPr>
                <a:spLocks noChangeArrowheads="1"/>
              </p:cNvSpPr>
              <p:nvPr/>
            </p:nvSpPr>
            <p:spPr bwMode="auto">
              <a:xfrm>
                <a:off x="2639" y="2373"/>
                <a:ext cx="64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 i="1">
                    <a:solidFill>
                      <a:srgbClr val="000000"/>
                    </a:solidFill>
                    <a:latin typeface="Times New Roman" pitchFamily="18" charset="0"/>
                  </a:rPr>
                  <a:t>x</a:t>
                </a:r>
                <a:endParaRPr lang="en-US" altLang="zh-TW">
                  <a:latin typeface="Times New Roman" pitchFamily="18" charset="0"/>
                </a:endParaRPr>
              </a:p>
            </p:txBody>
          </p:sp>
          <p:sp>
            <p:nvSpPr>
              <p:cNvPr id="32" name="Rectangle 19"/>
              <p:cNvSpPr>
                <a:spLocks noChangeArrowheads="1"/>
              </p:cNvSpPr>
              <p:nvPr/>
            </p:nvSpPr>
            <p:spPr bwMode="auto">
              <a:xfrm>
                <a:off x="1540" y="1441"/>
                <a:ext cx="64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 i="1">
                    <a:solidFill>
                      <a:srgbClr val="000000"/>
                    </a:solidFill>
                    <a:latin typeface="Times New Roman" pitchFamily="18" charset="0"/>
                  </a:rPr>
                  <a:t>y</a:t>
                </a:r>
                <a:endParaRPr lang="en-US" altLang="zh-TW">
                  <a:latin typeface="Times New Roman" pitchFamily="18" charset="0"/>
                </a:endParaRPr>
              </a:p>
            </p:txBody>
          </p:sp>
          <p:sp>
            <p:nvSpPr>
              <p:cNvPr id="33" name="Line 42"/>
              <p:cNvSpPr>
                <a:spLocks noChangeShapeType="1"/>
              </p:cNvSpPr>
              <p:nvPr/>
            </p:nvSpPr>
            <p:spPr bwMode="auto">
              <a:xfrm>
                <a:off x="703" y="2517"/>
                <a:ext cx="1889" cy="2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34" name="Line 43"/>
              <p:cNvSpPr>
                <a:spLocks noChangeShapeType="1"/>
              </p:cNvSpPr>
              <p:nvPr/>
            </p:nvSpPr>
            <p:spPr bwMode="auto">
              <a:xfrm flipV="1">
                <a:off x="1682" y="1512"/>
                <a:ext cx="2" cy="2009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35" name="Freeform 45"/>
              <p:cNvSpPr>
                <a:spLocks/>
              </p:cNvSpPr>
              <p:nvPr/>
            </p:nvSpPr>
            <p:spPr bwMode="auto">
              <a:xfrm>
                <a:off x="1664" y="1543"/>
                <a:ext cx="695" cy="956"/>
              </a:xfrm>
              <a:custGeom>
                <a:avLst/>
                <a:gdLst>
                  <a:gd name="T0" fmla="*/ 0 w 29"/>
                  <a:gd name="T1" fmla="*/ 956 h 40"/>
                  <a:gd name="T2" fmla="*/ 48 w 29"/>
                  <a:gd name="T3" fmla="*/ 956 h 40"/>
                  <a:gd name="T4" fmla="*/ 168 w 29"/>
                  <a:gd name="T5" fmla="*/ 956 h 40"/>
                  <a:gd name="T6" fmla="*/ 264 w 29"/>
                  <a:gd name="T7" fmla="*/ 932 h 40"/>
                  <a:gd name="T8" fmla="*/ 336 w 29"/>
                  <a:gd name="T9" fmla="*/ 884 h 40"/>
                  <a:gd name="T10" fmla="*/ 407 w 29"/>
                  <a:gd name="T11" fmla="*/ 837 h 40"/>
                  <a:gd name="T12" fmla="*/ 479 w 29"/>
                  <a:gd name="T13" fmla="*/ 741 h 40"/>
                  <a:gd name="T14" fmla="*/ 527 w 29"/>
                  <a:gd name="T15" fmla="*/ 621 h 40"/>
                  <a:gd name="T16" fmla="*/ 599 w 29"/>
                  <a:gd name="T17" fmla="*/ 382 h 40"/>
                  <a:gd name="T18" fmla="*/ 647 w 29"/>
                  <a:gd name="T19" fmla="*/ 191 h 40"/>
                  <a:gd name="T20" fmla="*/ 671 w 29"/>
                  <a:gd name="T21" fmla="*/ 72 h 40"/>
                  <a:gd name="T22" fmla="*/ 695 w 29"/>
                  <a:gd name="T23" fmla="*/ 0 h 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9" h="40">
                    <a:moveTo>
                      <a:pt x="0" y="40"/>
                    </a:moveTo>
                    <a:lnTo>
                      <a:pt x="2" y="40"/>
                    </a:lnTo>
                    <a:lnTo>
                      <a:pt x="7" y="40"/>
                    </a:lnTo>
                    <a:lnTo>
                      <a:pt x="11" y="39"/>
                    </a:lnTo>
                    <a:lnTo>
                      <a:pt x="14" y="37"/>
                    </a:lnTo>
                    <a:lnTo>
                      <a:pt x="17" y="35"/>
                    </a:lnTo>
                    <a:lnTo>
                      <a:pt x="20" y="31"/>
                    </a:lnTo>
                    <a:lnTo>
                      <a:pt x="22" y="26"/>
                    </a:lnTo>
                    <a:lnTo>
                      <a:pt x="25" y="16"/>
                    </a:lnTo>
                    <a:lnTo>
                      <a:pt x="27" y="8"/>
                    </a:lnTo>
                    <a:lnTo>
                      <a:pt x="28" y="3"/>
                    </a:lnTo>
                    <a:lnTo>
                      <a:pt x="29" y="0"/>
                    </a:lnTo>
                  </a:path>
                </a:pathLst>
              </a:custGeom>
              <a:noFill/>
              <a:ln w="22225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36" name="Freeform 46"/>
              <p:cNvSpPr>
                <a:spLocks/>
              </p:cNvSpPr>
              <p:nvPr/>
            </p:nvSpPr>
            <p:spPr bwMode="auto">
              <a:xfrm flipH="1">
                <a:off x="984" y="1549"/>
                <a:ext cx="695" cy="956"/>
              </a:xfrm>
              <a:custGeom>
                <a:avLst/>
                <a:gdLst>
                  <a:gd name="T0" fmla="*/ 0 w 29"/>
                  <a:gd name="T1" fmla="*/ 956 h 40"/>
                  <a:gd name="T2" fmla="*/ 48 w 29"/>
                  <a:gd name="T3" fmla="*/ 956 h 40"/>
                  <a:gd name="T4" fmla="*/ 168 w 29"/>
                  <a:gd name="T5" fmla="*/ 956 h 40"/>
                  <a:gd name="T6" fmla="*/ 264 w 29"/>
                  <a:gd name="T7" fmla="*/ 932 h 40"/>
                  <a:gd name="T8" fmla="*/ 336 w 29"/>
                  <a:gd name="T9" fmla="*/ 884 h 40"/>
                  <a:gd name="T10" fmla="*/ 407 w 29"/>
                  <a:gd name="T11" fmla="*/ 837 h 40"/>
                  <a:gd name="T12" fmla="*/ 479 w 29"/>
                  <a:gd name="T13" fmla="*/ 741 h 40"/>
                  <a:gd name="T14" fmla="*/ 527 w 29"/>
                  <a:gd name="T15" fmla="*/ 621 h 40"/>
                  <a:gd name="T16" fmla="*/ 599 w 29"/>
                  <a:gd name="T17" fmla="*/ 382 h 40"/>
                  <a:gd name="T18" fmla="*/ 647 w 29"/>
                  <a:gd name="T19" fmla="*/ 191 h 40"/>
                  <a:gd name="T20" fmla="*/ 671 w 29"/>
                  <a:gd name="T21" fmla="*/ 72 h 40"/>
                  <a:gd name="T22" fmla="*/ 695 w 29"/>
                  <a:gd name="T23" fmla="*/ 0 h 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9" h="40">
                    <a:moveTo>
                      <a:pt x="0" y="40"/>
                    </a:moveTo>
                    <a:lnTo>
                      <a:pt x="2" y="40"/>
                    </a:lnTo>
                    <a:lnTo>
                      <a:pt x="7" y="40"/>
                    </a:lnTo>
                    <a:lnTo>
                      <a:pt x="11" y="39"/>
                    </a:lnTo>
                    <a:lnTo>
                      <a:pt x="14" y="37"/>
                    </a:lnTo>
                    <a:lnTo>
                      <a:pt x="17" y="35"/>
                    </a:lnTo>
                    <a:lnTo>
                      <a:pt x="20" y="31"/>
                    </a:lnTo>
                    <a:lnTo>
                      <a:pt x="22" y="26"/>
                    </a:lnTo>
                    <a:lnTo>
                      <a:pt x="25" y="16"/>
                    </a:lnTo>
                    <a:lnTo>
                      <a:pt x="27" y="8"/>
                    </a:lnTo>
                    <a:lnTo>
                      <a:pt x="28" y="3"/>
                    </a:lnTo>
                    <a:lnTo>
                      <a:pt x="29" y="0"/>
                    </a:lnTo>
                  </a:path>
                </a:pathLst>
              </a:custGeom>
              <a:noFill/>
              <a:ln w="22225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37" name="Freeform 47"/>
              <p:cNvSpPr>
                <a:spLocks/>
              </p:cNvSpPr>
              <p:nvPr/>
            </p:nvSpPr>
            <p:spPr bwMode="auto">
              <a:xfrm flipV="1">
                <a:off x="1655" y="2523"/>
                <a:ext cx="695" cy="956"/>
              </a:xfrm>
              <a:custGeom>
                <a:avLst/>
                <a:gdLst>
                  <a:gd name="T0" fmla="*/ 0 w 29"/>
                  <a:gd name="T1" fmla="*/ 956 h 40"/>
                  <a:gd name="T2" fmla="*/ 48 w 29"/>
                  <a:gd name="T3" fmla="*/ 956 h 40"/>
                  <a:gd name="T4" fmla="*/ 168 w 29"/>
                  <a:gd name="T5" fmla="*/ 956 h 40"/>
                  <a:gd name="T6" fmla="*/ 264 w 29"/>
                  <a:gd name="T7" fmla="*/ 932 h 40"/>
                  <a:gd name="T8" fmla="*/ 336 w 29"/>
                  <a:gd name="T9" fmla="*/ 884 h 40"/>
                  <a:gd name="T10" fmla="*/ 407 w 29"/>
                  <a:gd name="T11" fmla="*/ 837 h 40"/>
                  <a:gd name="T12" fmla="*/ 479 w 29"/>
                  <a:gd name="T13" fmla="*/ 741 h 40"/>
                  <a:gd name="T14" fmla="*/ 527 w 29"/>
                  <a:gd name="T15" fmla="*/ 621 h 40"/>
                  <a:gd name="T16" fmla="*/ 599 w 29"/>
                  <a:gd name="T17" fmla="*/ 382 h 40"/>
                  <a:gd name="T18" fmla="*/ 647 w 29"/>
                  <a:gd name="T19" fmla="*/ 191 h 40"/>
                  <a:gd name="T20" fmla="*/ 671 w 29"/>
                  <a:gd name="T21" fmla="*/ 72 h 40"/>
                  <a:gd name="T22" fmla="*/ 695 w 29"/>
                  <a:gd name="T23" fmla="*/ 0 h 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9" h="40">
                    <a:moveTo>
                      <a:pt x="0" y="40"/>
                    </a:moveTo>
                    <a:lnTo>
                      <a:pt x="2" y="40"/>
                    </a:lnTo>
                    <a:lnTo>
                      <a:pt x="7" y="40"/>
                    </a:lnTo>
                    <a:lnTo>
                      <a:pt x="11" y="39"/>
                    </a:lnTo>
                    <a:lnTo>
                      <a:pt x="14" y="37"/>
                    </a:lnTo>
                    <a:lnTo>
                      <a:pt x="17" y="35"/>
                    </a:lnTo>
                    <a:lnTo>
                      <a:pt x="20" y="31"/>
                    </a:lnTo>
                    <a:lnTo>
                      <a:pt x="22" y="26"/>
                    </a:lnTo>
                    <a:lnTo>
                      <a:pt x="25" y="16"/>
                    </a:lnTo>
                    <a:lnTo>
                      <a:pt x="27" y="8"/>
                    </a:lnTo>
                    <a:lnTo>
                      <a:pt x="28" y="3"/>
                    </a:lnTo>
                    <a:lnTo>
                      <a:pt x="29" y="0"/>
                    </a:lnTo>
                  </a:path>
                </a:pathLst>
              </a:custGeom>
              <a:noFill/>
              <a:ln w="22225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38" name="Freeform 48"/>
              <p:cNvSpPr>
                <a:spLocks/>
              </p:cNvSpPr>
              <p:nvPr/>
            </p:nvSpPr>
            <p:spPr bwMode="auto">
              <a:xfrm flipH="1" flipV="1">
                <a:off x="975" y="2529"/>
                <a:ext cx="695" cy="956"/>
              </a:xfrm>
              <a:custGeom>
                <a:avLst/>
                <a:gdLst>
                  <a:gd name="T0" fmla="*/ 0 w 29"/>
                  <a:gd name="T1" fmla="*/ 956 h 40"/>
                  <a:gd name="T2" fmla="*/ 48 w 29"/>
                  <a:gd name="T3" fmla="*/ 956 h 40"/>
                  <a:gd name="T4" fmla="*/ 168 w 29"/>
                  <a:gd name="T5" fmla="*/ 956 h 40"/>
                  <a:gd name="T6" fmla="*/ 264 w 29"/>
                  <a:gd name="T7" fmla="*/ 932 h 40"/>
                  <a:gd name="T8" fmla="*/ 336 w 29"/>
                  <a:gd name="T9" fmla="*/ 884 h 40"/>
                  <a:gd name="T10" fmla="*/ 407 w 29"/>
                  <a:gd name="T11" fmla="*/ 837 h 40"/>
                  <a:gd name="T12" fmla="*/ 479 w 29"/>
                  <a:gd name="T13" fmla="*/ 741 h 40"/>
                  <a:gd name="T14" fmla="*/ 527 w 29"/>
                  <a:gd name="T15" fmla="*/ 621 h 40"/>
                  <a:gd name="T16" fmla="*/ 599 w 29"/>
                  <a:gd name="T17" fmla="*/ 382 h 40"/>
                  <a:gd name="T18" fmla="*/ 647 w 29"/>
                  <a:gd name="T19" fmla="*/ 191 h 40"/>
                  <a:gd name="T20" fmla="*/ 671 w 29"/>
                  <a:gd name="T21" fmla="*/ 72 h 40"/>
                  <a:gd name="T22" fmla="*/ 695 w 29"/>
                  <a:gd name="T23" fmla="*/ 0 h 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9" h="40">
                    <a:moveTo>
                      <a:pt x="0" y="40"/>
                    </a:moveTo>
                    <a:lnTo>
                      <a:pt x="2" y="40"/>
                    </a:lnTo>
                    <a:lnTo>
                      <a:pt x="7" y="40"/>
                    </a:lnTo>
                    <a:lnTo>
                      <a:pt x="11" y="39"/>
                    </a:lnTo>
                    <a:lnTo>
                      <a:pt x="14" y="37"/>
                    </a:lnTo>
                    <a:lnTo>
                      <a:pt x="17" y="35"/>
                    </a:lnTo>
                    <a:lnTo>
                      <a:pt x="20" y="31"/>
                    </a:lnTo>
                    <a:lnTo>
                      <a:pt x="22" y="26"/>
                    </a:lnTo>
                    <a:lnTo>
                      <a:pt x="25" y="16"/>
                    </a:lnTo>
                    <a:lnTo>
                      <a:pt x="27" y="8"/>
                    </a:lnTo>
                    <a:lnTo>
                      <a:pt x="28" y="3"/>
                    </a:lnTo>
                    <a:lnTo>
                      <a:pt x="29" y="0"/>
                    </a:lnTo>
                  </a:path>
                </a:pathLst>
              </a:custGeom>
              <a:noFill/>
              <a:ln w="22225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920877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/>
          <a:lstStyle/>
          <a:p>
            <a:pPr eaLnBrk="1" hangingPunct="1"/>
            <a:r>
              <a:rPr lang="en-US" altLang="zh-TW"/>
              <a:t>Initial Value Problem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b="1" dirty="0"/>
              <a:t>Definition:</a:t>
            </a:r>
            <a:br>
              <a:rPr lang="en-US" altLang="zh-TW" dirty="0"/>
            </a:br>
            <a:r>
              <a:rPr lang="en-US" altLang="zh-TW" dirty="0"/>
              <a:t>On some interval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dirty="0"/>
              <a:t> containing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, the problem: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i="1" dirty="0"/>
              <a:t>Solve:</a:t>
            </a:r>
            <a:r>
              <a:rPr lang="en-US" altLang="zh-TW" dirty="0"/>
              <a:t> 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i="1" dirty="0"/>
              <a:t>Subject to: </a:t>
            </a:r>
            <a:r>
              <a:rPr lang="en-US" altLang="zh-TW" dirty="0"/>
              <a:t>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>
                <a:latin typeface="Times New Roman" pitchFamily="18" charset="0"/>
              </a:rPr>
              <a:t>= 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, …,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30000" dirty="0">
                <a:latin typeface="Times New Roman" pitchFamily="18" charset="0"/>
              </a:rPr>
              <a:t>(</a:t>
            </a:r>
            <a:r>
              <a:rPr lang="en-US" altLang="zh-TW" i="1" baseline="30000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–1)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) </a:t>
            </a:r>
            <a:r>
              <a:rPr lang="en-US" altLang="zh-TW" i="1" dirty="0">
                <a:latin typeface="Times New Roman" pitchFamily="18" charset="0"/>
              </a:rPr>
              <a:t>=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baseline="-25000" dirty="0">
                <a:latin typeface="Times New Roman" pitchFamily="18" charset="0"/>
              </a:rPr>
              <a:t>–1</a:t>
            </a:r>
            <a:r>
              <a:rPr lang="en-US" altLang="zh-TW" dirty="0"/>
              <a:t>, 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, …,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baseline="-25000" dirty="0">
                <a:latin typeface="Times New Roman" pitchFamily="18" charset="0"/>
              </a:rPr>
              <a:t>–1</a:t>
            </a:r>
            <a:r>
              <a:rPr lang="en-US" altLang="zh-TW" dirty="0"/>
              <a:t>, are arbitrarily specified real constants, is called an initial value problem (IVP).</a:t>
            </a:r>
            <a:br>
              <a:rPr lang="en-US" altLang="zh-TW" dirty="0"/>
            </a:br>
            <a:r>
              <a:rPr lang="en-US" altLang="zh-TW" dirty="0"/>
              <a:t>The values of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dirty="0"/>
              <a:t> and its first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1</a:t>
            </a:r>
            <a:r>
              <a:rPr lang="en-US" altLang="zh-TW" dirty="0"/>
              <a:t> derivatives at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TW" dirty="0"/>
              <a:t> are called initial conditions.</a:t>
            </a:r>
          </a:p>
        </p:txBody>
      </p:sp>
      <p:graphicFrame>
        <p:nvGraphicFramePr>
          <p:cNvPr id="27653" name="Object 4"/>
          <p:cNvGraphicFramePr>
            <a:graphicFrameLocks noChangeAspect="1"/>
          </p:cNvGraphicFramePr>
          <p:nvPr/>
        </p:nvGraphicFramePr>
        <p:xfrm>
          <a:off x="2619375" y="2420938"/>
          <a:ext cx="3465513" cy="84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3" name="方程式" r:id="rId3" imgW="1562100" imgH="419100" progId="Equation.3">
                  <p:embed/>
                </p:oleObj>
              </mc:Choice>
              <mc:Fallback>
                <p:oleObj name="方程式" r:id="rId3" imgW="15621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375" y="2420938"/>
                        <a:ext cx="3465513" cy="842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272162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First Order IVP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A first order IVP tries to solve </a:t>
            </a:r>
            <a:r>
              <a:rPr lang="en-US" altLang="zh-TW" i="1">
                <a:latin typeface="Times New Roman" pitchFamily="18" charset="0"/>
              </a:rPr>
              <a:t>dy/dx = 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x, y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, subject to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>
                <a:latin typeface="Times New Roman" pitchFamily="18" charset="0"/>
              </a:rPr>
              <a:t>) </a:t>
            </a:r>
            <a:r>
              <a:rPr lang="en-US" altLang="zh-TW" i="1">
                <a:latin typeface="Times New Roman" pitchFamily="18" charset="0"/>
              </a:rPr>
              <a:t>= y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/>
              <a:t>.  In geometric term, we are seeking a solution so that the solution curve passes through the prescribed point 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 i="1">
                <a:latin typeface="Times New Roman" pitchFamily="18" charset="0"/>
              </a:rPr>
              <a:t>, y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.</a:t>
            </a:r>
          </a:p>
        </p:txBody>
      </p:sp>
      <p:grpSp>
        <p:nvGrpSpPr>
          <p:cNvPr id="3" name="群組 2"/>
          <p:cNvGrpSpPr/>
          <p:nvPr/>
        </p:nvGrpSpPr>
        <p:grpSpPr>
          <a:xfrm>
            <a:off x="2843808" y="3644254"/>
            <a:ext cx="3096650" cy="2809082"/>
            <a:chOff x="3059113" y="3421063"/>
            <a:chExt cx="3248025" cy="2946400"/>
          </a:xfrm>
        </p:grpSpPr>
        <p:sp>
          <p:nvSpPr>
            <p:cNvPr id="28677" name="Rectangle 52"/>
            <p:cNvSpPr>
              <a:spLocks noChangeArrowheads="1"/>
            </p:cNvSpPr>
            <p:nvPr/>
          </p:nvSpPr>
          <p:spPr bwMode="auto">
            <a:xfrm>
              <a:off x="3725863" y="3986213"/>
              <a:ext cx="1993900" cy="1997075"/>
            </a:xfrm>
            <a:prstGeom prst="rect">
              <a:avLst/>
            </a:prstGeom>
            <a:solidFill>
              <a:srgbClr val="CCCCC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28678" name="Freeform 54"/>
            <p:cNvSpPr>
              <a:spLocks/>
            </p:cNvSpPr>
            <p:nvPr/>
          </p:nvSpPr>
          <p:spPr bwMode="auto">
            <a:xfrm>
              <a:off x="3725863" y="4319588"/>
              <a:ext cx="1962150" cy="1096962"/>
            </a:xfrm>
            <a:custGeom>
              <a:avLst/>
              <a:gdLst>
                <a:gd name="T0" fmla="*/ 0 w 1236"/>
                <a:gd name="T1" fmla="*/ 1096962 h 691"/>
                <a:gd name="T2" fmla="*/ 300038 w 1236"/>
                <a:gd name="T3" fmla="*/ 1063625 h 691"/>
                <a:gd name="T4" fmla="*/ 531813 w 1236"/>
                <a:gd name="T5" fmla="*/ 996950 h 691"/>
                <a:gd name="T6" fmla="*/ 798513 w 1236"/>
                <a:gd name="T7" fmla="*/ 896937 h 691"/>
                <a:gd name="T8" fmla="*/ 1096963 w 1236"/>
                <a:gd name="T9" fmla="*/ 731837 h 691"/>
                <a:gd name="T10" fmla="*/ 1397000 w 1236"/>
                <a:gd name="T11" fmla="*/ 565150 h 691"/>
                <a:gd name="T12" fmla="*/ 1695450 w 1236"/>
                <a:gd name="T13" fmla="*/ 298450 h 691"/>
                <a:gd name="T14" fmla="*/ 1962150 w 1236"/>
                <a:gd name="T15" fmla="*/ 0 h 69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36" h="691">
                  <a:moveTo>
                    <a:pt x="0" y="691"/>
                  </a:moveTo>
                  <a:lnTo>
                    <a:pt x="189" y="670"/>
                  </a:lnTo>
                  <a:lnTo>
                    <a:pt x="335" y="628"/>
                  </a:lnTo>
                  <a:lnTo>
                    <a:pt x="503" y="565"/>
                  </a:lnTo>
                  <a:lnTo>
                    <a:pt x="691" y="461"/>
                  </a:lnTo>
                  <a:lnTo>
                    <a:pt x="880" y="356"/>
                  </a:lnTo>
                  <a:lnTo>
                    <a:pt x="1068" y="188"/>
                  </a:lnTo>
                  <a:lnTo>
                    <a:pt x="1236" y="0"/>
                  </a:lnTo>
                </a:path>
              </a:pathLst>
            </a:custGeom>
            <a:noFill/>
            <a:ln w="25400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679" name="Freeform 56"/>
            <p:cNvSpPr>
              <a:spLocks/>
            </p:cNvSpPr>
            <p:nvPr/>
          </p:nvSpPr>
          <p:spPr bwMode="auto">
            <a:xfrm>
              <a:off x="5024438" y="5683250"/>
              <a:ext cx="663575" cy="333375"/>
            </a:xfrm>
            <a:custGeom>
              <a:avLst/>
              <a:gdLst>
                <a:gd name="T0" fmla="*/ 663575 w 20"/>
                <a:gd name="T1" fmla="*/ 0 h 10"/>
                <a:gd name="T2" fmla="*/ 597218 w 20"/>
                <a:gd name="T3" fmla="*/ 66675 h 10"/>
                <a:gd name="T4" fmla="*/ 431324 w 20"/>
                <a:gd name="T5" fmla="*/ 133350 h 10"/>
                <a:gd name="T6" fmla="*/ 232251 w 20"/>
                <a:gd name="T7" fmla="*/ 233363 h 10"/>
                <a:gd name="T8" fmla="*/ 0 w 20"/>
                <a:gd name="T9" fmla="*/ 33337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0">
                  <a:moveTo>
                    <a:pt x="20" y="0"/>
                  </a:moveTo>
                  <a:lnTo>
                    <a:pt x="18" y="2"/>
                  </a:lnTo>
                  <a:lnTo>
                    <a:pt x="13" y="4"/>
                  </a:lnTo>
                  <a:lnTo>
                    <a:pt x="7" y="7"/>
                  </a:lnTo>
                  <a:lnTo>
                    <a:pt x="0" y="10"/>
                  </a:lnTo>
                </a:path>
              </a:pathLst>
            </a:custGeom>
            <a:no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680" name="Freeform 57"/>
            <p:cNvSpPr>
              <a:spLocks/>
            </p:cNvSpPr>
            <p:nvPr/>
          </p:nvSpPr>
          <p:spPr bwMode="auto">
            <a:xfrm>
              <a:off x="3725863" y="5849938"/>
              <a:ext cx="533400" cy="133350"/>
            </a:xfrm>
            <a:custGeom>
              <a:avLst/>
              <a:gdLst>
                <a:gd name="T0" fmla="*/ 0 w 336"/>
                <a:gd name="T1" fmla="*/ 0 h 84"/>
                <a:gd name="T2" fmla="*/ 33338 w 336"/>
                <a:gd name="T3" fmla="*/ 0 h 84"/>
                <a:gd name="T4" fmla="*/ 166688 w 336"/>
                <a:gd name="T5" fmla="*/ 33338 h 84"/>
                <a:gd name="T6" fmla="*/ 300038 w 336"/>
                <a:gd name="T7" fmla="*/ 66675 h 84"/>
                <a:gd name="T8" fmla="*/ 400050 w 336"/>
                <a:gd name="T9" fmla="*/ 100013 h 84"/>
                <a:gd name="T10" fmla="*/ 533400 w 336"/>
                <a:gd name="T11" fmla="*/ 133350 h 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6" h="84">
                  <a:moveTo>
                    <a:pt x="0" y="0"/>
                  </a:moveTo>
                  <a:lnTo>
                    <a:pt x="21" y="0"/>
                  </a:lnTo>
                  <a:cubicBezTo>
                    <a:pt x="38" y="3"/>
                    <a:pt x="77" y="14"/>
                    <a:pt x="105" y="21"/>
                  </a:cubicBezTo>
                  <a:cubicBezTo>
                    <a:pt x="133" y="28"/>
                    <a:pt x="165" y="35"/>
                    <a:pt x="189" y="42"/>
                  </a:cubicBezTo>
                  <a:lnTo>
                    <a:pt x="252" y="63"/>
                  </a:lnTo>
                  <a:lnTo>
                    <a:pt x="336" y="84"/>
                  </a:lnTo>
                </a:path>
              </a:pathLst>
            </a:custGeom>
            <a:no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681" name="Rectangle 58"/>
            <p:cNvSpPr>
              <a:spLocks noChangeArrowheads="1"/>
            </p:cNvSpPr>
            <p:nvPr/>
          </p:nvSpPr>
          <p:spPr bwMode="auto">
            <a:xfrm>
              <a:off x="4090988" y="5983288"/>
              <a:ext cx="1130300" cy="65087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28682" name="Rectangle 59"/>
            <p:cNvSpPr>
              <a:spLocks noChangeArrowheads="1"/>
            </p:cNvSpPr>
            <p:nvPr/>
          </p:nvSpPr>
          <p:spPr bwMode="auto">
            <a:xfrm>
              <a:off x="3125788" y="3652838"/>
              <a:ext cx="101600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i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US" altLang="zh-TW">
                <a:latin typeface="Times New Roman" pitchFamily="18" charset="0"/>
              </a:endParaRPr>
            </a:p>
          </p:txBody>
        </p:sp>
        <p:grpSp>
          <p:nvGrpSpPr>
            <p:cNvPr id="28683" name="Group 95"/>
            <p:cNvGrpSpPr>
              <a:grpSpLocks/>
            </p:cNvGrpSpPr>
            <p:nvPr/>
          </p:nvGrpSpPr>
          <p:grpSpPr bwMode="auto">
            <a:xfrm>
              <a:off x="4786313" y="5032375"/>
              <a:ext cx="549275" cy="320675"/>
              <a:chOff x="4216" y="3182"/>
              <a:chExt cx="346" cy="202"/>
            </a:xfrm>
          </p:grpSpPr>
          <p:sp>
            <p:nvSpPr>
              <p:cNvPr id="28704" name="Rectangle 60"/>
              <p:cNvSpPr>
                <a:spLocks noChangeArrowheads="1"/>
              </p:cNvSpPr>
              <p:nvPr/>
            </p:nvSpPr>
            <p:spPr bwMode="auto">
              <a:xfrm>
                <a:off x="4216" y="3182"/>
                <a:ext cx="43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 sz="1600">
                    <a:solidFill>
                      <a:srgbClr val="000000"/>
                    </a:solidFill>
                    <a:latin typeface="Times New Roman" pitchFamily="18" charset="0"/>
                  </a:rPr>
                  <a:t>(</a:t>
                </a:r>
                <a:endParaRPr lang="en-US" altLang="zh-TW" sz="1600">
                  <a:latin typeface="Times New Roman" pitchFamily="18" charset="0"/>
                </a:endParaRPr>
              </a:p>
            </p:txBody>
          </p:sp>
          <p:sp>
            <p:nvSpPr>
              <p:cNvPr id="28705" name="Rectangle 61"/>
              <p:cNvSpPr>
                <a:spLocks noChangeArrowheads="1"/>
              </p:cNvSpPr>
              <p:nvPr/>
            </p:nvSpPr>
            <p:spPr bwMode="auto">
              <a:xfrm>
                <a:off x="4260" y="3182"/>
                <a:ext cx="57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 sz="1600" i="1">
                    <a:solidFill>
                      <a:srgbClr val="000000"/>
                    </a:solidFill>
                    <a:latin typeface="Times New Roman" pitchFamily="18" charset="0"/>
                  </a:rPr>
                  <a:t>x</a:t>
                </a:r>
                <a:endParaRPr lang="en-US" altLang="zh-TW" sz="1600">
                  <a:latin typeface="Times New Roman" pitchFamily="18" charset="0"/>
                </a:endParaRPr>
              </a:p>
            </p:txBody>
          </p:sp>
          <p:sp>
            <p:nvSpPr>
              <p:cNvPr id="28706" name="Rectangle 62"/>
              <p:cNvSpPr>
                <a:spLocks noChangeArrowheads="1"/>
              </p:cNvSpPr>
              <p:nvPr/>
            </p:nvSpPr>
            <p:spPr bwMode="auto">
              <a:xfrm>
                <a:off x="4310" y="3269"/>
                <a:ext cx="48" cy="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 sz="1200">
                    <a:solidFill>
                      <a:srgbClr val="000000"/>
                    </a:solidFill>
                    <a:latin typeface="Times New Roman" pitchFamily="18" charset="0"/>
                  </a:rPr>
                  <a:t>0</a:t>
                </a:r>
                <a:endParaRPr lang="en-US" altLang="zh-TW" sz="1200">
                  <a:latin typeface="Times New Roman" pitchFamily="18" charset="0"/>
                </a:endParaRPr>
              </a:p>
            </p:txBody>
          </p:sp>
          <p:sp>
            <p:nvSpPr>
              <p:cNvPr id="28707" name="Rectangle 63"/>
              <p:cNvSpPr>
                <a:spLocks noChangeArrowheads="1"/>
              </p:cNvSpPr>
              <p:nvPr/>
            </p:nvSpPr>
            <p:spPr bwMode="auto">
              <a:xfrm>
                <a:off x="4368" y="3182"/>
                <a:ext cx="121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 sz="1600" i="1">
                    <a:solidFill>
                      <a:srgbClr val="000000"/>
                    </a:solidFill>
                    <a:latin typeface="Times New Roman" pitchFamily="18" charset="0"/>
                  </a:rPr>
                  <a:t>, y</a:t>
                </a:r>
                <a:endParaRPr lang="en-US" altLang="zh-TW" sz="1600">
                  <a:latin typeface="Times New Roman" pitchFamily="18" charset="0"/>
                </a:endParaRPr>
              </a:p>
            </p:txBody>
          </p:sp>
          <p:sp>
            <p:nvSpPr>
              <p:cNvPr id="28708" name="Rectangle 64"/>
              <p:cNvSpPr>
                <a:spLocks noChangeArrowheads="1"/>
              </p:cNvSpPr>
              <p:nvPr/>
            </p:nvSpPr>
            <p:spPr bwMode="auto">
              <a:xfrm>
                <a:off x="4467" y="3269"/>
                <a:ext cx="48" cy="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 sz="1200">
                    <a:solidFill>
                      <a:srgbClr val="000000"/>
                    </a:solidFill>
                    <a:latin typeface="Times New Roman" pitchFamily="18" charset="0"/>
                  </a:rPr>
                  <a:t>0</a:t>
                </a:r>
                <a:endParaRPr lang="en-US" altLang="zh-TW" sz="1200">
                  <a:latin typeface="Times New Roman" pitchFamily="18" charset="0"/>
                </a:endParaRPr>
              </a:p>
            </p:txBody>
          </p:sp>
          <p:sp>
            <p:nvSpPr>
              <p:cNvPr id="28709" name="Rectangle 65"/>
              <p:cNvSpPr>
                <a:spLocks noChangeArrowheads="1"/>
              </p:cNvSpPr>
              <p:nvPr/>
            </p:nvSpPr>
            <p:spPr bwMode="auto">
              <a:xfrm>
                <a:off x="4519" y="3182"/>
                <a:ext cx="43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 sz="1600">
                    <a:solidFill>
                      <a:srgbClr val="000000"/>
                    </a:solidFill>
                    <a:latin typeface="Times New Roman" pitchFamily="18" charset="0"/>
                  </a:rPr>
                  <a:t>)</a:t>
                </a:r>
                <a:endParaRPr lang="en-US" altLang="zh-TW" sz="1600">
                  <a:latin typeface="Times New Roman" pitchFamily="18" charset="0"/>
                </a:endParaRPr>
              </a:p>
            </p:txBody>
          </p:sp>
        </p:grpSp>
        <p:sp>
          <p:nvSpPr>
            <p:cNvPr id="28684" name="Rectangle 66"/>
            <p:cNvSpPr>
              <a:spLocks noChangeArrowheads="1"/>
            </p:cNvSpPr>
            <p:nvPr/>
          </p:nvSpPr>
          <p:spPr bwMode="auto">
            <a:xfrm>
              <a:off x="6205538" y="5781675"/>
              <a:ext cx="1016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28685" name="Rectangle 67"/>
            <p:cNvSpPr>
              <a:spLocks noChangeArrowheads="1"/>
            </p:cNvSpPr>
            <p:nvPr/>
          </p:nvSpPr>
          <p:spPr bwMode="auto">
            <a:xfrm>
              <a:off x="3808413" y="3421063"/>
              <a:ext cx="1771650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>
                  <a:solidFill>
                    <a:srgbClr val="000000"/>
                  </a:solidFill>
                  <a:latin typeface="Times New Roman" pitchFamily="18" charset="0"/>
                </a:rPr>
                <a:t>solutions of the DE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28686" name="Line 69"/>
            <p:cNvSpPr>
              <a:spLocks noChangeShapeType="1"/>
            </p:cNvSpPr>
            <p:nvPr/>
          </p:nvSpPr>
          <p:spPr bwMode="auto">
            <a:xfrm>
              <a:off x="3059113" y="5983288"/>
              <a:ext cx="3028950" cy="317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687" name="Line 70"/>
            <p:cNvSpPr>
              <a:spLocks noChangeShapeType="1"/>
            </p:cNvSpPr>
            <p:nvPr/>
          </p:nvSpPr>
          <p:spPr bwMode="auto">
            <a:xfrm flipV="1">
              <a:off x="3360738" y="3786188"/>
              <a:ext cx="1587" cy="2497137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688" name="Line 77"/>
            <p:cNvSpPr>
              <a:spLocks noChangeShapeType="1"/>
            </p:cNvSpPr>
            <p:nvPr/>
          </p:nvSpPr>
          <p:spPr bwMode="auto">
            <a:xfrm flipV="1">
              <a:off x="3725863" y="3986213"/>
              <a:ext cx="1587" cy="199707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689" name="Line 78"/>
            <p:cNvSpPr>
              <a:spLocks noChangeShapeType="1"/>
            </p:cNvSpPr>
            <p:nvPr/>
          </p:nvSpPr>
          <p:spPr bwMode="auto">
            <a:xfrm flipV="1">
              <a:off x="5719763" y="3986213"/>
              <a:ext cx="3175" cy="199707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690" name="Freeform 80"/>
            <p:cNvSpPr>
              <a:spLocks/>
            </p:cNvSpPr>
            <p:nvPr/>
          </p:nvSpPr>
          <p:spPr bwMode="auto">
            <a:xfrm>
              <a:off x="3725863" y="4086225"/>
              <a:ext cx="1962150" cy="865188"/>
            </a:xfrm>
            <a:custGeom>
              <a:avLst/>
              <a:gdLst>
                <a:gd name="T0" fmla="*/ 0 w 1236"/>
                <a:gd name="T1" fmla="*/ 865188 h 545"/>
                <a:gd name="T2" fmla="*/ 133350 w 1236"/>
                <a:gd name="T3" fmla="*/ 865188 h 545"/>
                <a:gd name="T4" fmla="*/ 300038 w 1236"/>
                <a:gd name="T5" fmla="*/ 831850 h 545"/>
                <a:gd name="T6" fmla="*/ 531813 w 1236"/>
                <a:gd name="T7" fmla="*/ 765175 h 545"/>
                <a:gd name="T8" fmla="*/ 765175 w 1236"/>
                <a:gd name="T9" fmla="*/ 631825 h 545"/>
                <a:gd name="T10" fmla="*/ 1063625 w 1236"/>
                <a:gd name="T11" fmla="*/ 433388 h 545"/>
                <a:gd name="T12" fmla="*/ 1397000 w 1236"/>
                <a:gd name="T13" fmla="*/ 233363 h 545"/>
                <a:gd name="T14" fmla="*/ 1695450 w 1236"/>
                <a:gd name="T15" fmla="*/ 66675 h 545"/>
                <a:gd name="T16" fmla="*/ 1962150 w 1236"/>
                <a:gd name="T17" fmla="*/ 0 h 5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36" h="545">
                  <a:moveTo>
                    <a:pt x="0" y="545"/>
                  </a:moveTo>
                  <a:lnTo>
                    <a:pt x="84" y="545"/>
                  </a:lnTo>
                  <a:lnTo>
                    <a:pt x="189" y="524"/>
                  </a:lnTo>
                  <a:lnTo>
                    <a:pt x="335" y="482"/>
                  </a:lnTo>
                  <a:lnTo>
                    <a:pt x="482" y="398"/>
                  </a:lnTo>
                  <a:lnTo>
                    <a:pt x="670" y="273"/>
                  </a:lnTo>
                  <a:lnTo>
                    <a:pt x="880" y="147"/>
                  </a:lnTo>
                  <a:cubicBezTo>
                    <a:pt x="946" y="109"/>
                    <a:pt x="1009" y="66"/>
                    <a:pt x="1068" y="42"/>
                  </a:cubicBezTo>
                  <a:cubicBezTo>
                    <a:pt x="1127" y="18"/>
                    <a:pt x="1201" y="9"/>
                    <a:pt x="1236" y="0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691" name="Freeform 81"/>
            <p:cNvSpPr>
              <a:spLocks/>
            </p:cNvSpPr>
            <p:nvPr/>
          </p:nvSpPr>
          <p:spPr bwMode="auto">
            <a:xfrm>
              <a:off x="3725863" y="4021138"/>
              <a:ext cx="1993900" cy="309562"/>
            </a:xfrm>
            <a:custGeom>
              <a:avLst/>
              <a:gdLst>
                <a:gd name="T0" fmla="*/ 0 w 1256"/>
                <a:gd name="T1" fmla="*/ 66675 h 195"/>
                <a:gd name="T2" fmla="*/ 100013 w 1256"/>
                <a:gd name="T3" fmla="*/ 100012 h 195"/>
                <a:gd name="T4" fmla="*/ 265113 w 1256"/>
                <a:gd name="T5" fmla="*/ 100012 h 195"/>
                <a:gd name="T6" fmla="*/ 398463 w 1256"/>
                <a:gd name="T7" fmla="*/ 165100 h 195"/>
                <a:gd name="T8" fmla="*/ 531813 w 1256"/>
                <a:gd name="T9" fmla="*/ 231775 h 195"/>
                <a:gd name="T10" fmla="*/ 698500 w 1256"/>
                <a:gd name="T11" fmla="*/ 298450 h 195"/>
                <a:gd name="T12" fmla="*/ 830263 w 1256"/>
                <a:gd name="T13" fmla="*/ 298450 h 195"/>
                <a:gd name="T14" fmla="*/ 996950 w 1256"/>
                <a:gd name="T15" fmla="*/ 265112 h 195"/>
                <a:gd name="T16" fmla="*/ 1130300 w 1256"/>
                <a:gd name="T17" fmla="*/ 198437 h 195"/>
                <a:gd name="T18" fmla="*/ 1328738 w 1256"/>
                <a:gd name="T19" fmla="*/ 133350 h 195"/>
                <a:gd name="T20" fmla="*/ 1528763 w 1256"/>
                <a:gd name="T21" fmla="*/ 66675 h 195"/>
                <a:gd name="T22" fmla="*/ 1728788 w 1256"/>
                <a:gd name="T23" fmla="*/ 33337 h 195"/>
                <a:gd name="T24" fmla="*/ 1993900 w 1256"/>
                <a:gd name="T25" fmla="*/ 0 h 1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56" h="195">
                  <a:moveTo>
                    <a:pt x="0" y="42"/>
                  </a:moveTo>
                  <a:cubicBezTo>
                    <a:pt x="0" y="42"/>
                    <a:pt x="35" y="60"/>
                    <a:pt x="63" y="63"/>
                  </a:cubicBezTo>
                  <a:cubicBezTo>
                    <a:pt x="91" y="66"/>
                    <a:pt x="136" y="56"/>
                    <a:pt x="167" y="63"/>
                  </a:cubicBezTo>
                  <a:cubicBezTo>
                    <a:pt x="198" y="70"/>
                    <a:pt x="223" y="90"/>
                    <a:pt x="251" y="104"/>
                  </a:cubicBezTo>
                  <a:lnTo>
                    <a:pt x="335" y="146"/>
                  </a:lnTo>
                  <a:cubicBezTo>
                    <a:pt x="366" y="160"/>
                    <a:pt x="409" y="181"/>
                    <a:pt x="440" y="188"/>
                  </a:cubicBezTo>
                  <a:cubicBezTo>
                    <a:pt x="471" y="195"/>
                    <a:pt x="492" y="191"/>
                    <a:pt x="523" y="188"/>
                  </a:cubicBezTo>
                  <a:cubicBezTo>
                    <a:pt x="554" y="185"/>
                    <a:pt x="597" y="177"/>
                    <a:pt x="628" y="167"/>
                  </a:cubicBezTo>
                  <a:cubicBezTo>
                    <a:pt x="659" y="157"/>
                    <a:pt x="677" y="139"/>
                    <a:pt x="712" y="125"/>
                  </a:cubicBezTo>
                  <a:lnTo>
                    <a:pt x="837" y="84"/>
                  </a:lnTo>
                  <a:lnTo>
                    <a:pt x="963" y="42"/>
                  </a:lnTo>
                  <a:lnTo>
                    <a:pt x="1089" y="21"/>
                  </a:lnTo>
                  <a:lnTo>
                    <a:pt x="1256" y="0"/>
                  </a:lnTo>
                </a:path>
              </a:pathLst>
            </a:custGeom>
            <a:no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692" name="Freeform 82"/>
            <p:cNvSpPr>
              <a:spLocks/>
            </p:cNvSpPr>
            <p:nvPr/>
          </p:nvSpPr>
          <p:spPr bwMode="auto">
            <a:xfrm>
              <a:off x="3725863" y="5416550"/>
              <a:ext cx="1962150" cy="300038"/>
            </a:xfrm>
            <a:custGeom>
              <a:avLst/>
              <a:gdLst>
                <a:gd name="T0" fmla="*/ 0 w 1236"/>
                <a:gd name="T1" fmla="*/ 300038 h 189"/>
                <a:gd name="T2" fmla="*/ 133350 w 1236"/>
                <a:gd name="T3" fmla="*/ 266700 h 189"/>
                <a:gd name="T4" fmla="*/ 300038 w 1236"/>
                <a:gd name="T5" fmla="*/ 200025 h 189"/>
                <a:gd name="T6" fmla="*/ 727075 w 1236"/>
                <a:gd name="T7" fmla="*/ 58738 h 189"/>
                <a:gd name="T8" fmla="*/ 1096963 w 1236"/>
                <a:gd name="T9" fmla="*/ 0 h 189"/>
                <a:gd name="T10" fmla="*/ 1397000 w 1236"/>
                <a:gd name="T11" fmla="*/ 0 h 189"/>
                <a:gd name="T12" fmla="*/ 1695450 w 1236"/>
                <a:gd name="T13" fmla="*/ 33338 h 189"/>
                <a:gd name="T14" fmla="*/ 1962150 w 1236"/>
                <a:gd name="T15" fmla="*/ 166688 h 1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36" h="189">
                  <a:moveTo>
                    <a:pt x="0" y="189"/>
                  </a:moveTo>
                  <a:lnTo>
                    <a:pt x="84" y="168"/>
                  </a:lnTo>
                  <a:lnTo>
                    <a:pt x="189" y="126"/>
                  </a:lnTo>
                  <a:cubicBezTo>
                    <a:pt x="251" y="104"/>
                    <a:pt x="374" y="58"/>
                    <a:pt x="458" y="37"/>
                  </a:cubicBezTo>
                  <a:lnTo>
                    <a:pt x="691" y="0"/>
                  </a:lnTo>
                  <a:lnTo>
                    <a:pt x="880" y="0"/>
                  </a:lnTo>
                  <a:cubicBezTo>
                    <a:pt x="943" y="3"/>
                    <a:pt x="1009" y="3"/>
                    <a:pt x="1068" y="21"/>
                  </a:cubicBezTo>
                  <a:cubicBezTo>
                    <a:pt x="1127" y="39"/>
                    <a:pt x="1201" y="88"/>
                    <a:pt x="1236" y="105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693" name="Line 83"/>
            <p:cNvSpPr>
              <a:spLocks noChangeShapeType="1"/>
            </p:cNvSpPr>
            <p:nvPr/>
          </p:nvSpPr>
          <p:spPr bwMode="auto">
            <a:xfrm flipH="1">
              <a:off x="4259263" y="3719513"/>
              <a:ext cx="196850" cy="3667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694" name="Freeform 84"/>
            <p:cNvSpPr>
              <a:spLocks/>
            </p:cNvSpPr>
            <p:nvPr/>
          </p:nvSpPr>
          <p:spPr bwMode="auto">
            <a:xfrm>
              <a:off x="4192588" y="4052888"/>
              <a:ext cx="131762" cy="133350"/>
            </a:xfrm>
            <a:custGeom>
              <a:avLst/>
              <a:gdLst>
                <a:gd name="T0" fmla="*/ 65881 w 66"/>
                <a:gd name="T1" fmla="*/ 32327 h 66"/>
                <a:gd name="T2" fmla="*/ 131762 w 66"/>
                <a:gd name="T3" fmla="*/ 32327 h 66"/>
                <a:gd name="T4" fmla="*/ 0 w 66"/>
                <a:gd name="T5" fmla="*/ 133350 h 66"/>
                <a:gd name="T6" fmla="*/ 31942 w 66"/>
                <a:gd name="T7" fmla="*/ 0 h 66"/>
                <a:gd name="T8" fmla="*/ 65881 w 66"/>
                <a:gd name="T9" fmla="*/ 32327 h 66"/>
                <a:gd name="T10" fmla="*/ 65881 w 66"/>
                <a:gd name="T11" fmla="*/ 32327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6" h="66">
                  <a:moveTo>
                    <a:pt x="33" y="16"/>
                  </a:moveTo>
                  <a:lnTo>
                    <a:pt x="66" y="16"/>
                  </a:lnTo>
                  <a:lnTo>
                    <a:pt x="0" y="66"/>
                  </a:lnTo>
                  <a:lnTo>
                    <a:pt x="16" y="0"/>
                  </a:lnTo>
                  <a:lnTo>
                    <a:pt x="33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695" name="Line 85"/>
            <p:cNvSpPr>
              <a:spLocks noChangeShapeType="1"/>
            </p:cNvSpPr>
            <p:nvPr/>
          </p:nvSpPr>
          <p:spPr bwMode="auto">
            <a:xfrm flipH="1">
              <a:off x="4259263" y="3719513"/>
              <a:ext cx="196850" cy="36671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696" name="Oval 88"/>
            <p:cNvSpPr>
              <a:spLocks noChangeArrowheads="1"/>
            </p:cNvSpPr>
            <p:nvPr/>
          </p:nvSpPr>
          <p:spPr bwMode="auto">
            <a:xfrm>
              <a:off x="4692650" y="5072063"/>
              <a:ext cx="71438" cy="7143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28697" name="Line 89"/>
            <p:cNvSpPr>
              <a:spLocks noChangeShapeType="1"/>
            </p:cNvSpPr>
            <p:nvPr/>
          </p:nvSpPr>
          <p:spPr bwMode="auto">
            <a:xfrm flipH="1">
              <a:off x="3708400" y="6249988"/>
              <a:ext cx="863600" cy="15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698" name="Rectangle 90"/>
            <p:cNvSpPr>
              <a:spLocks noChangeArrowheads="1"/>
            </p:cNvSpPr>
            <p:nvPr/>
          </p:nvSpPr>
          <p:spPr bwMode="auto">
            <a:xfrm>
              <a:off x="4703763" y="6092825"/>
              <a:ext cx="76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i="1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28699" name="Line 91"/>
            <p:cNvSpPr>
              <a:spLocks noChangeShapeType="1"/>
            </p:cNvSpPr>
            <p:nvPr/>
          </p:nvSpPr>
          <p:spPr bwMode="auto">
            <a:xfrm>
              <a:off x="3722688" y="6154738"/>
              <a:ext cx="1587" cy="1905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700" name="Line 92"/>
            <p:cNvSpPr>
              <a:spLocks noChangeShapeType="1"/>
            </p:cNvSpPr>
            <p:nvPr/>
          </p:nvSpPr>
          <p:spPr bwMode="auto">
            <a:xfrm>
              <a:off x="5722938" y="6154738"/>
              <a:ext cx="1587" cy="1905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701" name="Line 93"/>
            <p:cNvSpPr>
              <a:spLocks noChangeShapeType="1"/>
            </p:cNvSpPr>
            <p:nvPr/>
          </p:nvSpPr>
          <p:spPr bwMode="auto">
            <a:xfrm>
              <a:off x="4859338" y="6249988"/>
              <a:ext cx="858837" cy="15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702" name="Line 96"/>
            <p:cNvSpPr>
              <a:spLocks noChangeShapeType="1"/>
            </p:cNvSpPr>
            <p:nvPr/>
          </p:nvSpPr>
          <p:spPr bwMode="auto">
            <a:xfrm flipH="1">
              <a:off x="4356100" y="3779838"/>
              <a:ext cx="287338" cy="94456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703" name="Freeform 97"/>
            <p:cNvSpPr>
              <a:spLocks/>
            </p:cNvSpPr>
            <p:nvPr/>
          </p:nvSpPr>
          <p:spPr bwMode="auto">
            <a:xfrm rot="-859238">
              <a:off x="4319588" y="4606925"/>
              <a:ext cx="131762" cy="133350"/>
            </a:xfrm>
            <a:custGeom>
              <a:avLst/>
              <a:gdLst>
                <a:gd name="T0" fmla="*/ 65881 w 66"/>
                <a:gd name="T1" fmla="*/ 32327 h 66"/>
                <a:gd name="T2" fmla="*/ 131762 w 66"/>
                <a:gd name="T3" fmla="*/ 32327 h 66"/>
                <a:gd name="T4" fmla="*/ 0 w 66"/>
                <a:gd name="T5" fmla="*/ 133350 h 66"/>
                <a:gd name="T6" fmla="*/ 31942 w 66"/>
                <a:gd name="T7" fmla="*/ 0 h 66"/>
                <a:gd name="T8" fmla="*/ 65881 w 66"/>
                <a:gd name="T9" fmla="*/ 32327 h 66"/>
                <a:gd name="T10" fmla="*/ 65881 w 66"/>
                <a:gd name="T11" fmla="*/ 32327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6" h="66">
                  <a:moveTo>
                    <a:pt x="33" y="16"/>
                  </a:moveTo>
                  <a:lnTo>
                    <a:pt x="66" y="16"/>
                  </a:lnTo>
                  <a:lnTo>
                    <a:pt x="0" y="66"/>
                  </a:lnTo>
                  <a:lnTo>
                    <a:pt x="16" y="0"/>
                  </a:lnTo>
                  <a:lnTo>
                    <a:pt x="33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165729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Second Order IVP</a:t>
            </a:r>
            <a:endParaRPr lang="zh-TW" altLang="en-US"/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A second order IVP tries to solve </a:t>
            </a:r>
            <a:r>
              <a:rPr lang="en-US" altLang="zh-TW" i="1">
                <a:latin typeface="Times New Roman" pitchFamily="18" charset="0"/>
              </a:rPr>
              <a:t>d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 i="1">
                <a:latin typeface="Times New Roman" pitchFamily="18" charset="0"/>
              </a:rPr>
              <a:t>y/dx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 i="1">
                <a:latin typeface="Times New Roman" pitchFamily="18" charset="0"/>
              </a:rPr>
              <a:t> = 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x, y, y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, subject to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>
                <a:latin typeface="Times New Roman" pitchFamily="18" charset="0"/>
              </a:rPr>
              <a:t>) </a:t>
            </a:r>
            <a:r>
              <a:rPr lang="en-US" altLang="zh-TW" i="1">
                <a:latin typeface="Times New Roman" pitchFamily="18" charset="0"/>
              </a:rPr>
              <a:t>= y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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>
                <a:latin typeface="Times New Roman" pitchFamily="18" charset="0"/>
              </a:rPr>
              <a:t>) </a:t>
            </a:r>
            <a:r>
              <a:rPr lang="en-US" altLang="zh-TW" i="1">
                <a:latin typeface="Times New Roman" pitchFamily="18" charset="0"/>
              </a:rPr>
              <a:t>= y</a:t>
            </a:r>
            <a:r>
              <a:rPr lang="en-US" altLang="zh-TW" baseline="-25000">
                <a:latin typeface="Times New Roman" pitchFamily="18" charset="0"/>
              </a:rPr>
              <a:t>1</a:t>
            </a:r>
            <a:r>
              <a:rPr lang="en-US" altLang="zh-TW"/>
              <a:t>.  In geometric term, we are seeking a solution so that the solution curve not only passes through the prescribed point 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 i="1">
                <a:latin typeface="Times New Roman" pitchFamily="18" charset="0"/>
              </a:rPr>
              <a:t>, y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, but also with a slope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baseline="-25000">
                <a:latin typeface="Times New Roman" pitchFamily="18" charset="0"/>
              </a:rPr>
              <a:t>1</a:t>
            </a:r>
            <a:r>
              <a:rPr lang="en-US" altLang="zh-TW"/>
              <a:t> at this point.</a:t>
            </a:r>
          </a:p>
          <a:p>
            <a:pPr eaLnBrk="1" hangingPunct="1">
              <a:buFont typeface="Wingdings" pitchFamily="2" charset="2"/>
              <a:buNone/>
            </a:pPr>
            <a:endParaRPr lang="zh-TW" altLang="en-US"/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3506788" y="4197350"/>
            <a:ext cx="1862137" cy="1895475"/>
          </a:xfrm>
          <a:prstGeom prst="rect">
            <a:avLst/>
          </a:prstGeom>
          <a:solidFill>
            <a:srgbClr val="CCCCCC"/>
          </a:solidFill>
          <a:ln w="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29702" name="Freeform 6"/>
          <p:cNvSpPr>
            <a:spLocks/>
          </p:cNvSpPr>
          <p:nvPr/>
        </p:nvSpPr>
        <p:spPr bwMode="auto">
          <a:xfrm>
            <a:off x="3506788" y="5019675"/>
            <a:ext cx="1862137" cy="504825"/>
          </a:xfrm>
          <a:custGeom>
            <a:avLst/>
            <a:gdLst>
              <a:gd name="T0" fmla="*/ 0 w 59"/>
              <a:gd name="T1" fmla="*/ 315516 h 16"/>
              <a:gd name="T2" fmla="*/ 94685 w 59"/>
              <a:gd name="T3" fmla="*/ 410170 h 16"/>
              <a:gd name="T4" fmla="*/ 252493 w 59"/>
              <a:gd name="T5" fmla="*/ 473273 h 16"/>
              <a:gd name="T6" fmla="*/ 473425 w 59"/>
              <a:gd name="T7" fmla="*/ 504825 h 16"/>
              <a:gd name="T8" fmla="*/ 694356 w 59"/>
              <a:gd name="T9" fmla="*/ 504825 h 16"/>
              <a:gd name="T10" fmla="*/ 978411 w 59"/>
              <a:gd name="T11" fmla="*/ 473273 h 16"/>
              <a:gd name="T12" fmla="*/ 1262466 w 59"/>
              <a:gd name="T13" fmla="*/ 378619 h 16"/>
              <a:gd name="T14" fmla="*/ 1546521 w 59"/>
              <a:gd name="T15" fmla="*/ 220861 h 16"/>
              <a:gd name="T16" fmla="*/ 1862137 w 59"/>
              <a:gd name="T17" fmla="*/ 0 h 1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9" h="16">
                <a:moveTo>
                  <a:pt x="0" y="10"/>
                </a:moveTo>
                <a:lnTo>
                  <a:pt x="3" y="13"/>
                </a:lnTo>
                <a:lnTo>
                  <a:pt x="8" y="15"/>
                </a:lnTo>
                <a:lnTo>
                  <a:pt x="15" y="16"/>
                </a:lnTo>
                <a:lnTo>
                  <a:pt x="22" y="16"/>
                </a:lnTo>
                <a:lnTo>
                  <a:pt x="31" y="15"/>
                </a:lnTo>
                <a:lnTo>
                  <a:pt x="40" y="12"/>
                </a:lnTo>
                <a:lnTo>
                  <a:pt x="49" y="7"/>
                </a:lnTo>
                <a:lnTo>
                  <a:pt x="59" y="0"/>
                </a:lnTo>
              </a:path>
            </a:pathLst>
          </a:custGeom>
          <a:noFill/>
          <a:ln w="31750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9703" name="Line 7"/>
          <p:cNvSpPr>
            <a:spLocks noChangeShapeType="1"/>
          </p:cNvSpPr>
          <p:nvPr/>
        </p:nvSpPr>
        <p:spPr bwMode="auto">
          <a:xfrm flipH="1">
            <a:off x="3492500" y="6376988"/>
            <a:ext cx="792163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3822700" y="6092825"/>
            <a:ext cx="1104900" cy="63500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2938463" y="3881438"/>
            <a:ext cx="101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3521075" y="3660775"/>
            <a:ext cx="17716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000000"/>
                </a:solidFill>
                <a:latin typeface="Times New Roman" pitchFamily="18" charset="0"/>
              </a:rPr>
              <a:t>solutions of the DE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4391025" y="6219825"/>
            <a:ext cx="76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i="1">
                <a:solidFill>
                  <a:srgbClr val="000000"/>
                </a:solidFill>
                <a:latin typeface="Times New Roman" pitchFamily="18" charset="0"/>
              </a:rPr>
              <a:t>I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29708" name="Line 12"/>
          <p:cNvSpPr>
            <a:spLocks noChangeShapeType="1"/>
          </p:cNvSpPr>
          <p:nvPr/>
        </p:nvSpPr>
        <p:spPr bwMode="auto">
          <a:xfrm>
            <a:off x="2843213" y="6092825"/>
            <a:ext cx="2873375" cy="1588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9709" name="Line 13"/>
          <p:cNvSpPr>
            <a:spLocks noChangeShapeType="1"/>
          </p:cNvSpPr>
          <p:nvPr/>
        </p:nvSpPr>
        <p:spPr bwMode="auto">
          <a:xfrm flipV="1">
            <a:off x="3127375" y="4008438"/>
            <a:ext cx="1588" cy="236855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9710" name="Line 14"/>
          <p:cNvSpPr>
            <a:spLocks noChangeShapeType="1"/>
          </p:cNvSpPr>
          <p:nvPr/>
        </p:nvSpPr>
        <p:spPr bwMode="auto">
          <a:xfrm>
            <a:off x="3506788" y="6281738"/>
            <a:ext cx="1587" cy="1905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9711" name="Line 15"/>
          <p:cNvSpPr>
            <a:spLocks noChangeShapeType="1"/>
          </p:cNvSpPr>
          <p:nvPr/>
        </p:nvSpPr>
        <p:spPr bwMode="auto">
          <a:xfrm>
            <a:off x="5368925" y="6281738"/>
            <a:ext cx="1588" cy="1905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9712" name="Line 20"/>
          <p:cNvSpPr>
            <a:spLocks noChangeShapeType="1"/>
          </p:cNvSpPr>
          <p:nvPr/>
        </p:nvSpPr>
        <p:spPr bwMode="auto">
          <a:xfrm>
            <a:off x="4572000" y="6376988"/>
            <a:ext cx="792163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9713" name="Line 21"/>
          <p:cNvSpPr>
            <a:spLocks noChangeShapeType="1"/>
          </p:cNvSpPr>
          <p:nvPr/>
        </p:nvSpPr>
        <p:spPr bwMode="auto">
          <a:xfrm flipV="1">
            <a:off x="3506788" y="4197350"/>
            <a:ext cx="1587" cy="1895475"/>
          </a:xfrm>
          <a:prstGeom prst="line">
            <a:avLst/>
          </a:prstGeom>
          <a:noFill/>
          <a:ln w="31750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9714" name="Line 22"/>
          <p:cNvSpPr>
            <a:spLocks noChangeShapeType="1"/>
          </p:cNvSpPr>
          <p:nvPr/>
        </p:nvSpPr>
        <p:spPr bwMode="auto">
          <a:xfrm flipV="1">
            <a:off x="5368925" y="4197350"/>
            <a:ext cx="1588" cy="1895475"/>
          </a:xfrm>
          <a:prstGeom prst="line">
            <a:avLst/>
          </a:prstGeom>
          <a:noFill/>
          <a:ln w="31750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9715" name="Line 24"/>
          <p:cNvSpPr>
            <a:spLocks noChangeShapeType="1"/>
          </p:cNvSpPr>
          <p:nvPr/>
        </p:nvSpPr>
        <p:spPr bwMode="auto">
          <a:xfrm flipH="1">
            <a:off x="4011613" y="3976688"/>
            <a:ext cx="95250" cy="3794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9716" name="Line 32"/>
          <p:cNvSpPr>
            <a:spLocks noChangeShapeType="1"/>
          </p:cNvSpPr>
          <p:nvPr/>
        </p:nvSpPr>
        <p:spPr bwMode="auto">
          <a:xfrm flipV="1">
            <a:off x="3979863" y="5176838"/>
            <a:ext cx="1611312" cy="474662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9717" name="Freeform 33"/>
          <p:cNvSpPr>
            <a:spLocks/>
          </p:cNvSpPr>
          <p:nvPr/>
        </p:nvSpPr>
        <p:spPr bwMode="auto">
          <a:xfrm>
            <a:off x="3506788" y="4198938"/>
            <a:ext cx="1641475" cy="314325"/>
          </a:xfrm>
          <a:custGeom>
            <a:avLst/>
            <a:gdLst>
              <a:gd name="T0" fmla="*/ 0 w 1034"/>
              <a:gd name="T1" fmla="*/ 125413 h 198"/>
              <a:gd name="T2" fmla="*/ 63500 w 1034"/>
              <a:gd name="T3" fmla="*/ 157163 h 198"/>
              <a:gd name="T4" fmla="*/ 157163 w 1034"/>
              <a:gd name="T5" fmla="*/ 187325 h 198"/>
              <a:gd name="T6" fmla="*/ 347663 w 1034"/>
              <a:gd name="T7" fmla="*/ 250825 h 198"/>
              <a:gd name="T8" fmla="*/ 568325 w 1034"/>
              <a:gd name="T9" fmla="*/ 314325 h 198"/>
              <a:gd name="T10" fmla="*/ 788988 w 1034"/>
              <a:gd name="T11" fmla="*/ 314325 h 198"/>
              <a:gd name="T12" fmla="*/ 1073150 w 1034"/>
              <a:gd name="T13" fmla="*/ 282575 h 198"/>
              <a:gd name="T14" fmla="*/ 1357313 w 1034"/>
              <a:gd name="T15" fmla="*/ 187325 h 198"/>
              <a:gd name="T16" fmla="*/ 1509713 w 1034"/>
              <a:gd name="T17" fmla="*/ 98425 h 198"/>
              <a:gd name="T18" fmla="*/ 1641475 w 1034"/>
              <a:gd name="T19" fmla="*/ 0 h 19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034" h="198">
                <a:moveTo>
                  <a:pt x="0" y="79"/>
                </a:moveTo>
                <a:lnTo>
                  <a:pt x="40" y="99"/>
                </a:lnTo>
                <a:lnTo>
                  <a:pt x="99" y="118"/>
                </a:lnTo>
                <a:lnTo>
                  <a:pt x="219" y="158"/>
                </a:lnTo>
                <a:lnTo>
                  <a:pt x="358" y="198"/>
                </a:lnTo>
                <a:lnTo>
                  <a:pt x="497" y="198"/>
                </a:lnTo>
                <a:lnTo>
                  <a:pt x="676" y="178"/>
                </a:lnTo>
                <a:lnTo>
                  <a:pt x="855" y="118"/>
                </a:lnTo>
                <a:lnTo>
                  <a:pt x="951" y="62"/>
                </a:lnTo>
                <a:lnTo>
                  <a:pt x="1034" y="0"/>
                </a:lnTo>
              </a:path>
            </a:pathLst>
          </a:custGeom>
          <a:noFill/>
          <a:ln w="317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9718" name="Freeform 34"/>
          <p:cNvSpPr>
            <a:spLocks/>
          </p:cNvSpPr>
          <p:nvPr/>
        </p:nvSpPr>
        <p:spPr bwMode="auto">
          <a:xfrm>
            <a:off x="3506788" y="4260850"/>
            <a:ext cx="1862137" cy="568325"/>
          </a:xfrm>
          <a:custGeom>
            <a:avLst/>
            <a:gdLst>
              <a:gd name="T0" fmla="*/ 0 w 1173"/>
              <a:gd name="T1" fmla="*/ 315913 h 358"/>
              <a:gd name="T2" fmla="*/ 63500 w 1173"/>
              <a:gd name="T3" fmla="*/ 379413 h 358"/>
              <a:gd name="T4" fmla="*/ 220662 w 1173"/>
              <a:gd name="T5" fmla="*/ 473075 h 358"/>
              <a:gd name="T6" fmla="*/ 379412 w 1173"/>
              <a:gd name="T7" fmla="*/ 536575 h 358"/>
              <a:gd name="T8" fmla="*/ 568325 w 1173"/>
              <a:gd name="T9" fmla="*/ 568325 h 358"/>
              <a:gd name="T10" fmla="*/ 663575 w 1173"/>
              <a:gd name="T11" fmla="*/ 568325 h 358"/>
              <a:gd name="T12" fmla="*/ 790575 w 1173"/>
              <a:gd name="T13" fmla="*/ 550863 h 358"/>
              <a:gd name="T14" fmla="*/ 1009650 w 1173"/>
              <a:gd name="T15" fmla="*/ 473075 h 358"/>
              <a:gd name="T16" fmla="*/ 1168400 w 1173"/>
              <a:gd name="T17" fmla="*/ 411163 h 358"/>
              <a:gd name="T18" fmla="*/ 1357312 w 1173"/>
              <a:gd name="T19" fmla="*/ 315913 h 358"/>
              <a:gd name="T20" fmla="*/ 1577975 w 1173"/>
              <a:gd name="T21" fmla="*/ 157163 h 358"/>
              <a:gd name="T22" fmla="*/ 1862137 w 1173"/>
              <a:gd name="T23" fmla="*/ 0 h 35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173" h="358">
                <a:moveTo>
                  <a:pt x="0" y="199"/>
                </a:moveTo>
                <a:lnTo>
                  <a:pt x="40" y="239"/>
                </a:lnTo>
                <a:lnTo>
                  <a:pt x="139" y="298"/>
                </a:lnTo>
                <a:lnTo>
                  <a:pt x="239" y="338"/>
                </a:lnTo>
                <a:lnTo>
                  <a:pt x="358" y="358"/>
                </a:lnTo>
                <a:lnTo>
                  <a:pt x="418" y="358"/>
                </a:lnTo>
                <a:lnTo>
                  <a:pt x="498" y="347"/>
                </a:lnTo>
                <a:lnTo>
                  <a:pt x="636" y="298"/>
                </a:lnTo>
                <a:lnTo>
                  <a:pt x="736" y="259"/>
                </a:lnTo>
                <a:lnTo>
                  <a:pt x="855" y="199"/>
                </a:lnTo>
                <a:lnTo>
                  <a:pt x="994" y="99"/>
                </a:lnTo>
                <a:lnTo>
                  <a:pt x="1173" y="0"/>
                </a:lnTo>
              </a:path>
            </a:pathLst>
          </a:custGeom>
          <a:noFill/>
          <a:ln w="317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9719" name="Freeform 35"/>
          <p:cNvSpPr>
            <a:spLocks/>
          </p:cNvSpPr>
          <p:nvPr/>
        </p:nvSpPr>
        <p:spPr bwMode="auto">
          <a:xfrm>
            <a:off x="3506788" y="4545013"/>
            <a:ext cx="1862137" cy="661987"/>
          </a:xfrm>
          <a:custGeom>
            <a:avLst/>
            <a:gdLst>
              <a:gd name="T0" fmla="*/ 0 w 1173"/>
              <a:gd name="T1" fmla="*/ 411162 h 417"/>
              <a:gd name="T2" fmla="*/ 31750 w 1173"/>
              <a:gd name="T3" fmla="*/ 474662 h 417"/>
              <a:gd name="T4" fmla="*/ 127000 w 1173"/>
              <a:gd name="T5" fmla="*/ 536575 h 417"/>
              <a:gd name="T6" fmla="*/ 284162 w 1173"/>
              <a:gd name="T7" fmla="*/ 600075 h 417"/>
              <a:gd name="T8" fmla="*/ 514350 w 1173"/>
              <a:gd name="T9" fmla="*/ 657225 h 417"/>
              <a:gd name="T10" fmla="*/ 790575 w 1173"/>
              <a:gd name="T11" fmla="*/ 630237 h 417"/>
              <a:gd name="T12" fmla="*/ 1041400 w 1173"/>
              <a:gd name="T13" fmla="*/ 536575 h 417"/>
              <a:gd name="T14" fmla="*/ 1420812 w 1173"/>
              <a:gd name="T15" fmla="*/ 347662 h 417"/>
              <a:gd name="T16" fmla="*/ 1862137 w 1173"/>
              <a:gd name="T17" fmla="*/ 0 h 4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73" h="417">
                <a:moveTo>
                  <a:pt x="0" y="259"/>
                </a:moveTo>
                <a:lnTo>
                  <a:pt x="20" y="299"/>
                </a:lnTo>
                <a:lnTo>
                  <a:pt x="80" y="338"/>
                </a:lnTo>
                <a:lnTo>
                  <a:pt x="179" y="378"/>
                </a:lnTo>
                <a:cubicBezTo>
                  <a:pt x="220" y="391"/>
                  <a:pt x="271" y="411"/>
                  <a:pt x="324" y="414"/>
                </a:cubicBezTo>
                <a:cubicBezTo>
                  <a:pt x="370" y="417"/>
                  <a:pt x="443" y="410"/>
                  <a:pt x="498" y="397"/>
                </a:cubicBezTo>
                <a:lnTo>
                  <a:pt x="656" y="338"/>
                </a:lnTo>
                <a:lnTo>
                  <a:pt x="895" y="219"/>
                </a:lnTo>
                <a:lnTo>
                  <a:pt x="1173" y="0"/>
                </a:lnTo>
              </a:path>
            </a:pathLst>
          </a:custGeom>
          <a:noFill/>
          <a:ln w="317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9720" name="Freeform 36"/>
          <p:cNvSpPr>
            <a:spLocks/>
          </p:cNvSpPr>
          <p:nvPr/>
        </p:nvSpPr>
        <p:spPr bwMode="auto">
          <a:xfrm>
            <a:off x="3506788" y="5745163"/>
            <a:ext cx="1862137" cy="317500"/>
          </a:xfrm>
          <a:custGeom>
            <a:avLst/>
            <a:gdLst>
              <a:gd name="T0" fmla="*/ 0 w 1173"/>
              <a:gd name="T1" fmla="*/ 252413 h 200"/>
              <a:gd name="T2" fmla="*/ 63500 w 1173"/>
              <a:gd name="T3" fmla="*/ 284163 h 200"/>
              <a:gd name="T4" fmla="*/ 177800 w 1173"/>
              <a:gd name="T5" fmla="*/ 309563 h 200"/>
              <a:gd name="T6" fmla="*/ 381000 w 1173"/>
              <a:gd name="T7" fmla="*/ 317500 h 200"/>
              <a:gd name="T8" fmla="*/ 536575 w 1173"/>
              <a:gd name="T9" fmla="*/ 315913 h 200"/>
              <a:gd name="T10" fmla="*/ 788987 w 1173"/>
              <a:gd name="T11" fmla="*/ 315913 h 200"/>
              <a:gd name="T12" fmla="*/ 1104900 w 1173"/>
              <a:gd name="T13" fmla="*/ 252413 h 200"/>
              <a:gd name="T14" fmla="*/ 1452562 w 1173"/>
              <a:gd name="T15" fmla="*/ 158750 h 200"/>
              <a:gd name="T16" fmla="*/ 1862137 w 1173"/>
              <a:gd name="T17" fmla="*/ 0 h 2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73" h="200">
                <a:moveTo>
                  <a:pt x="0" y="159"/>
                </a:moveTo>
                <a:lnTo>
                  <a:pt x="40" y="179"/>
                </a:lnTo>
                <a:lnTo>
                  <a:pt x="112" y="195"/>
                </a:lnTo>
                <a:lnTo>
                  <a:pt x="240" y="200"/>
                </a:lnTo>
                <a:lnTo>
                  <a:pt x="338" y="199"/>
                </a:lnTo>
                <a:lnTo>
                  <a:pt x="497" y="199"/>
                </a:lnTo>
                <a:lnTo>
                  <a:pt x="696" y="159"/>
                </a:lnTo>
                <a:lnTo>
                  <a:pt x="915" y="100"/>
                </a:lnTo>
                <a:lnTo>
                  <a:pt x="1173" y="0"/>
                </a:lnTo>
              </a:path>
            </a:pathLst>
          </a:custGeom>
          <a:noFill/>
          <a:ln w="317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9721" name="Rectangle 37"/>
          <p:cNvSpPr>
            <a:spLocks noChangeArrowheads="1"/>
          </p:cNvSpPr>
          <p:nvPr/>
        </p:nvSpPr>
        <p:spPr bwMode="auto">
          <a:xfrm>
            <a:off x="5684838" y="4956175"/>
            <a:ext cx="2222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i="1">
                <a:solidFill>
                  <a:srgbClr val="000000"/>
                </a:solidFill>
                <a:latin typeface="Times New Roman" pitchFamily="18" charset="0"/>
              </a:rPr>
              <a:t>m 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29722" name="Rectangle 38"/>
          <p:cNvSpPr>
            <a:spLocks noChangeArrowheads="1"/>
          </p:cNvSpPr>
          <p:nvPr/>
        </p:nvSpPr>
        <p:spPr bwMode="auto">
          <a:xfrm>
            <a:off x="5907088" y="4956175"/>
            <a:ext cx="1285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000000"/>
                </a:solidFill>
                <a:latin typeface="Times New Roman" pitchFamily="18" charset="0"/>
              </a:rPr>
              <a:t>=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29723" name="Rectangle 39"/>
          <p:cNvSpPr>
            <a:spLocks noChangeArrowheads="1"/>
          </p:cNvSpPr>
          <p:nvPr/>
        </p:nvSpPr>
        <p:spPr bwMode="auto">
          <a:xfrm>
            <a:off x="6064250" y="4956175"/>
            <a:ext cx="1587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i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TW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29724" name="Rectangle 40"/>
          <p:cNvSpPr>
            <a:spLocks noChangeArrowheads="1"/>
          </p:cNvSpPr>
          <p:nvPr/>
        </p:nvSpPr>
        <p:spPr bwMode="auto">
          <a:xfrm>
            <a:off x="6223000" y="5084763"/>
            <a:ext cx="889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29725" name="Rectangle 41"/>
          <p:cNvSpPr>
            <a:spLocks noChangeArrowheads="1"/>
          </p:cNvSpPr>
          <p:nvPr/>
        </p:nvSpPr>
        <p:spPr bwMode="auto">
          <a:xfrm>
            <a:off x="5829300" y="5924550"/>
            <a:ext cx="101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29726" name="Line 42"/>
          <p:cNvSpPr>
            <a:spLocks noChangeShapeType="1"/>
          </p:cNvSpPr>
          <p:nvPr/>
        </p:nvSpPr>
        <p:spPr bwMode="auto">
          <a:xfrm flipH="1">
            <a:off x="3995738" y="3976688"/>
            <a:ext cx="111125" cy="460375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9727" name="Freeform 44"/>
          <p:cNvSpPr>
            <a:spLocks/>
          </p:cNvSpPr>
          <p:nvPr/>
        </p:nvSpPr>
        <p:spPr bwMode="auto">
          <a:xfrm>
            <a:off x="5338763" y="4229100"/>
            <a:ext cx="30162" cy="63500"/>
          </a:xfrm>
          <a:custGeom>
            <a:avLst/>
            <a:gdLst>
              <a:gd name="T0" fmla="*/ 0 w 19"/>
              <a:gd name="T1" fmla="*/ 31750 h 40"/>
              <a:gd name="T2" fmla="*/ 30162 w 19"/>
              <a:gd name="T3" fmla="*/ 0 h 40"/>
              <a:gd name="T4" fmla="*/ 30162 w 19"/>
              <a:gd name="T5" fmla="*/ 63500 h 40"/>
              <a:gd name="T6" fmla="*/ 0 w 19"/>
              <a:gd name="T7" fmla="*/ 63500 h 40"/>
              <a:gd name="T8" fmla="*/ 0 w 19"/>
              <a:gd name="T9" fmla="*/ 31750 h 40"/>
              <a:gd name="T10" fmla="*/ 0 w 19"/>
              <a:gd name="T11" fmla="*/ 31750 h 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" h="40">
                <a:moveTo>
                  <a:pt x="0" y="20"/>
                </a:moveTo>
                <a:lnTo>
                  <a:pt x="19" y="0"/>
                </a:lnTo>
                <a:lnTo>
                  <a:pt x="19" y="40"/>
                </a:lnTo>
                <a:lnTo>
                  <a:pt x="0" y="40"/>
                </a:lnTo>
                <a:lnTo>
                  <a:pt x="0" y="2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9728" name="Freeform 45"/>
          <p:cNvSpPr>
            <a:spLocks/>
          </p:cNvSpPr>
          <p:nvPr/>
        </p:nvSpPr>
        <p:spPr bwMode="auto">
          <a:xfrm>
            <a:off x="5338763" y="4513263"/>
            <a:ext cx="30162" cy="31750"/>
          </a:xfrm>
          <a:custGeom>
            <a:avLst/>
            <a:gdLst>
              <a:gd name="T0" fmla="*/ 0 w 19"/>
              <a:gd name="T1" fmla="*/ 31750 h 20"/>
              <a:gd name="T2" fmla="*/ 30162 w 19"/>
              <a:gd name="T3" fmla="*/ 0 h 20"/>
              <a:gd name="T4" fmla="*/ 30162 w 19"/>
              <a:gd name="T5" fmla="*/ 31750 h 20"/>
              <a:gd name="T6" fmla="*/ 0 w 19"/>
              <a:gd name="T7" fmla="*/ 31750 h 20"/>
              <a:gd name="T8" fmla="*/ 0 w 19"/>
              <a:gd name="T9" fmla="*/ 31750 h 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" h="20">
                <a:moveTo>
                  <a:pt x="0" y="20"/>
                </a:moveTo>
                <a:lnTo>
                  <a:pt x="19" y="0"/>
                </a:lnTo>
                <a:lnTo>
                  <a:pt x="19" y="20"/>
                </a:lnTo>
                <a:lnTo>
                  <a:pt x="0" y="2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9729" name="Oval 47"/>
          <p:cNvSpPr>
            <a:spLocks noChangeArrowheads="1"/>
          </p:cNvSpPr>
          <p:nvPr/>
        </p:nvSpPr>
        <p:spPr bwMode="auto">
          <a:xfrm>
            <a:off x="4524375" y="5440363"/>
            <a:ext cx="71438" cy="714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endParaRPr lang="zh-TW" altLang="en-US"/>
          </a:p>
        </p:txBody>
      </p:sp>
      <p:grpSp>
        <p:nvGrpSpPr>
          <p:cNvPr id="29730" name="Group 49"/>
          <p:cNvGrpSpPr>
            <a:grpSpLocks/>
          </p:cNvGrpSpPr>
          <p:nvPr/>
        </p:nvGrpSpPr>
        <p:grpSpPr bwMode="auto">
          <a:xfrm>
            <a:off x="4598988" y="5484813"/>
            <a:ext cx="549275" cy="320675"/>
            <a:chOff x="4216" y="3182"/>
            <a:chExt cx="346" cy="202"/>
          </a:xfrm>
        </p:grpSpPr>
        <p:sp>
          <p:nvSpPr>
            <p:cNvPr id="29731" name="Rectangle 50"/>
            <p:cNvSpPr>
              <a:spLocks noChangeArrowheads="1"/>
            </p:cNvSpPr>
            <p:nvPr/>
          </p:nvSpPr>
          <p:spPr bwMode="auto">
            <a:xfrm>
              <a:off x="4216" y="3182"/>
              <a:ext cx="4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600">
                  <a:solidFill>
                    <a:srgbClr val="000000"/>
                  </a:solidFill>
                  <a:latin typeface="Times New Roman" pitchFamily="18" charset="0"/>
                </a:rPr>
                <a:t>(</a:t>
              </a:r>
              <a:endParaRPr lang="en-US" altLang="zh-TW" sz="1600">
                <a:latin typeface="Times New Roman" pitchFamily="18" charset="0"/>
              </a:endParaRPr>
            </a:p>
          </p:txBody>
        </p:sp>
        <p:sp>
          <p:nvSpPr>
            <p:cNvPr id="29732" name="Rectangle 51"/>
            <p:cNvSpPr>
              <a:spLocks noChangeArrowheads="1"/>
            </p:cNvSpPr>
            <p:nvPr/>
          </p:nvSpPr>
          <p:spPr bwMode="auto">
            <a:xfrm>
              <a:off x="4260" y="3182"/>
              <a:ext cx="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600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US" altLang="zh-TW" sz="1600">
                <a:latin typeface="Times New Roman" pitchFamily="18" charset="0"/>
              </a:endParaRPr>
            </a:p>
          </p:txBody>
        </p:sp>
        <p:sp>
          <p:nvSpPr>
            <p:cNvPr id="29733" name="Rectangle 52"/>
            <p:cNvSpPr>
              <a:spLocks noChangeArrowheads="1"/>
            </p:cNvSpPr>
            <p:nvPr/>
          </p:nvSpPr>
          <p:spPr bwMode="auto">
            <a:xfrm>
              <a:off x="4310" y="3269"/>
              <a:ext cx="48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endParaRPr lang="en-US" altLang="zh-TW" sz="1200">
                <a:latin typeface="Times New Roman" pitchFamily="18" charset="0"/>
              </a:endParaRPr>
            </a:p>
          </p:txBody>
        </p:sp>
        <p:sp>
          <p:nvSpPr>
            <p:cNvPr id="29734" name="Rectangle 53"/>
            <p:cNvSpPr>
              <a:spLocks noChangeArrowheads="1"/>
            </p:cNvSpPr>
            <p:nvPr/>
          </p:nvSpPr>
          <p:spPr bwMode="auto">
            <a:xfrm>
              <a:off x="4368" y="3182"/>
              <a:ext cx="12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600" i="1">
                  <a:solidFill>
                    <a:srgbClr val="000000"/>
                  </a:solidFill>
                  <a:latin typeface="Times New Roman" pitchFamily="18" charset="0"/>
                </a:rPr>
                <a:t>, y</a:t>
              </a:r>
              <a:endParaRPr lang="en-US" altLang="zh-TW" sz="1600">
                <a:latin typeface="Times New Roman" pitchFamily="18" charset="0"/>
              </a:endParaRPr>
            </a:p>
          </p:txBody>
        </p:sp>
        <p:sp>
          <p:nvSpPr>
            <p:cNvPr id="29735" name="Rectangle 54"/>
            <p:cNvSpPr>
              <a:spLocks noChangeArrowheads="1"/>
            </p:cNvSpPr>
            <p:nvPr/>
          </p:nvSpPr>
          <p:spPr bwMode="auto">
            <a:xfrm>
              <a:off x="4467" y="3269"/>
              <a:ext cx="48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endParaRPr lang="en-US" altLang="zh-TW" sz="1200">
                <a:latin typeface="Times New Roman" pitchFamily="18" charset="0"/>
              </a:endParaRPr>
            </a:p>
          </p:txBody>
        </p:sp>
        <p:sp>
          <p:nvSpPr>
            <p:cNvPr id="29736" name="Rectangle 55"/>
            <p:cNvSpPr>
              <a:spLocks noChangeArrowheads="1"/>
            </p:cNvSpPr>
            <p:nvPr/>
          </p:nvSpPr>
          <p:spPr bwMode="auto">
            <a:xfrm>
              <a:off x="4519" y="3182"/>
              <a:ext cx="4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600">
                  <a:solidFill>
                    <a:srgbClr val="000000"/>
                  </a:solidFill>
                  <a:latin typeface="Times New Roman" pitchFamily="18" charset="0"/>
                </a:rPr>
                <a:t>)</a:t>
              </a:r>
              <a:endParaRPr lang="en-US" altLang="zh-TW" sz="1600">
                <a:latin typeface="Times New Roman" pitchFamily="18" charset="0"/>
              </a:endParaRPr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52151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Example: 1st-Order IVPs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It is easy to verify that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 err="1">
                <a:latin typeface="Times New Roman" pitchFamily="18" charset="0"/>
              </a:rPr>
              <a:t>ce</a:t>
            </a:r>
            <a:r>
              <a:rPr lang="en-US" altLang="zh-TW" i="1" baseline="30000" dirty="0" err="1">
                <a:latin typeface="Times New Roman" pitchFamily="18" charset="0"/>
              </a:rPr>
              <a:t>x</a:t>
            </a:r>
            <a:r>
              <a:rPr lang="en-US" altLang="zh-TW" dirty="0"/>
              <a:t> is a one-parameter family of solutions of the simple first-order equation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y </a:t>
            </a:r>
            <a:r>
              <a:rPr lang="en-US" altLang="zh-TW" dirty="0"/>
              <a:t> on the interval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–</a:t>
            </a:r>
            <a:r>
              <a:rPr lang="en-US" altLang="zh-TW" dirty="0">
                <a:sym typeface="Symbol" pitchFamily="18" charset="2"/>
              </a:rPr>
              <a:t></a:t>
            </a:r>
            <a:r>
              <a:rPr lang="en-US" altLang="zh-TW" dirty="0"/>
              <a:t>, </a:t>
            </a:r>
            <a:r>
              <a:rPr lang="en-US" altLang="zh-TW" dirty="0">
                <a:sym typeface="Symbol" pitchFamily="18" charset="2"/>
              </a:rPr>
              <a:t>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 If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(0) = 3</a:t>
            </a:r>
            <a:r>
              <a:rPr lang="en-US" altLang="zh-TW" dirty="0"/>
              <a:t>, we have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              </a:t>
            </a:r>
            <a:r>
              <a:rPr lang="en-US" altLang="zh-TW" dirty="0">
                <a:latin typeface="Times New Roman" pitchFamily="18" charset="0"/>
              </a:rPr>
              <a:t>3 = </a:t>
            </a:r>
            <a:r>
              <a:rPr lang="en-US" altLang="zh-TW" i="1" dirty="0">
                <a:latin typeface="Times New Roman" pitchFamily="18" charset="0"/>
              </a:rPr>
              <a:t>ce</a:t>
            </a:r>
            <a:r>
              <a:rPr lang="en-US" altLang="zh-TW" baseline="30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dirty="0"/>
              <a:t> 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3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i="1" baseline="30000" dirty="0">
                <a:latin typeface="Times New Roman" pitchFamily="18" charset="0"/>
              </a:rPr>
              <a:t>x</a:t>
            </a:r>
            <a:r>
              <a:rPr lang="en-US" altLang="zh-TW" dirty="0">
                <a:sym typeface="Symbol" pitchFamily="18" charset="2"/>
              </a:rPr>
              <a:t> </a:t>
            </a:r>
            <a:r>
              <a:rPr lang="en-US" altLang="zh-TW" dirty="0"/>
              <a:t>is a solution of IVP:</a:t>
            </a:r>
            <a:br>
              <a:rPr lang="en-US" altLang="zh-TW" dirty="0"/>
            </a:br>
            <a:r>
              <a:rPr lang="en-US" altLang="zh-TW" dirty="0"/>
              <a:t>   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(0) = 3</a:t>
            </a:r>
            <a:r>
              <a:rPr lang="en-US" altLang="zh-TW" dirty="0"/>
              <a:t>.</a:t>
            </a:r>
          </a:p>
        </p:txBody>
      </p:sp>
      <p:grpSp>
        <p:nvGrpSpPr>
          <p:cNvPr id="4" name="群組 3"/>
          <p:cNvGrpSpPr/>
          <p:nvPr/>
        </p:nvGrpSpPr>
        <p:grpSpPr>
          <a:xfrm>
            <a:off x="5532438" y="2492375"/>
            <a:ext cx="3000375" cy="3240088"/>
            <a:chOff x="5532438" y="2492375"/>
            <a:chExt cx="3000375" cy="3240088"/>
          </a:xfrm>
        </p:grpSpPr>
        <p:sp>
          <p:nvSpPr>
            <p:cNvPr id="30725" name="Freeform 8"/>
            <p:cNvSpPr>
              <a:spLocks/>
            </p:cNvSpPr>
            <p:nvPr/>
          </p:nvSpPr>
          <p:spPr bwMode="auto">
            <a:xfrm>
              <a:off x="6186488" y="4305300"/>
              <a:ext cx="1330325" cy="1306513"/>
            </a:xfrm>
            <a:custGeom>
              <a:avLst/>
              <a:gdLst>
                <a:gd name="T0" fmla="*/ 0 w 838"/>
                <a:gd name="T1" fmla="*/ 0 h 823"/>
                <a:gd name="T2" fmla="*/ 47625 w 838"/>
                <a:gd name="T3" fmla="*/ 0 h 823"/>
                <a:gd name="T4" fmla="*/ 241300 w 838"/>
                <a:gd name="T5" fmla="*/ 0 h 823"/>
                <a:gd name="T6" fmla="*/ 290513 w 838"/>
                <a:gd name="T7" fmla="*/ 0 h 823"/>
                <a:gd name="T8" fmla="*/ 338138 w 838"/>
                <a:gd name="T9" fmla="*/ 0 h 823"/>
                <a:gd name="T10" fmla="*/ 411163 w 838"/>
                <a:gd name="T11" fmla="*/ 0 h 823"/>
                <a:gd name="T12" fmla="*/ 531813 w 838"/>
                <a:gd name="T13" fmla="*/ 23813 h 823"/>
                <a:gd name="T14" fmla="*/ 677863 w 838"/>
                <a:gd name="T15" fmla="*/ 73025 h 823"/>
                <a:gd name="T16" fmla="*/ 822325 w 838"/>
                <a:gd name="T17" fmla="*/ 169863 h 823"/>
                <a:gd name="T18" fmla="*/ 966788 w 838"/>
                <a:gd name="T19" fmla="*/ 314325 h 823"/>
                <a:gd name="T20" fmla="*/ 1089025 w 838"/>
                <a:gd name="T21" fmla="*/ 531813 h 823"/>
                <a:gd name="T22" fmla="*/ 1209675 w 838"/>
                <a:gd name="T23" fmla="*/ 822325 h 823"/>
                <a:gd name="T24" fmla="*/ 1274763 w 838"/>
                <a:gd name="T25" fmla="*/ 1028700 h 823"/>
                <a:gd name="T26" fmla="*/ 1306513 w 838"/>
                <a:gd name="T27" fmla="*/ 1185863 h 823"/>
                <a:gd name="T28" fmla="*/ 1330325 w 838"/>
                <a:gd name="T29" fmla="*/ 1306513 h 8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38" h="823">
                  <a:moveTo>
                    <a:pt x="0" y="0"/>
                  </a:moveTo>
                  <a:lnTo>
                    <a:pt x="30" y="0"/>
                  </a:lnTo>
                  <a:lnTo>
                    <a:pt x="152" y="0"/>
                  </a:lnTo>
                  <a:lnTo>
                    <a:pt x="183" y="0"/>
                  </a:lnTo>
                  <a:lnTo>
                    <a:pt x="213" y="0"/>
                  </a:lnTo>
                  <a:lnTo>
                    <a:pt x="259" y="0"/>
                  </a:lnTo>
                  <a:lnTo>
                    <a:pt x="335" y="15"/>
                  </a:lnTo>
                  <a:lnTo>
                    <a:pt x="427" y="46"/>
                  </a:lnTo>
                  <a:lnTo>
                    <a:pt x="518" y="107"/>
                  </a:lnTo>
                  <a:cubicBezTo>
                    <a:pt x="548" y="132"/>
                    <a:pt x="581" y="160"/>
                    <a:pt x="609" y="198"/>
                  </a:cubicBezTo>
                  <a:cubicBezTo>
                    <a:pt x="637" y="236"/>
                    <a:pt x="660" y="282"/>
                    <a:pt x="686" y="335"/>
                  </a:cubicBezTo>
                  <a:lnTo>
                    <a:pt x="762" y="518"/>
                  </a:lnTo>
                  <a:lnTo>
                    <a:pt x="803" y="648"/>
                  </a:lnTo>
                  <a:cubicBezTo>
                    <a:pt x="813" y="686"/>
                    <a:pt x="817" y="718"/>
                    <a:pt x="823" y="747"/>
                  </a:cubicBezTo>
                  <a:cubicBezTo>
                    <a:pt x="829" y="776"/>
                    <a:pt x="835" y="807"/>
                    <a:pt x="838" y="823"/>
                  </a:cubicBezTo>
                </a:path>
              </a:pathLst>
            </a:custGeom>
            <a:noFill/>
            <a:ln w="23813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26" name="Freeform 9"/>
            <p:cNvSpPr>
              <a:spLocks/>
            </p:cNvSpPr>
            <p:nvPr/>
          </p:nvSpPr>
          <p:spPr bwMode="auto">
            <a:xfrm>
              <a:off x="5678488" y="4305300"/>
              <a:ext cx="2128837" cy="1330325"/>
            </a:xfrm>
            <a:custGeom>
              <a:avLst/>
              <a:gdLst>
                <a:gd name="T0" fmla="*/ 0 w 1341"/>
                <a:gd name="T1" fmla="*/ 0 h 838"/>
                <a:gd name="T2" fmla="*/ 47625 w 1341"/>
                <a:gd name="T3" fmla="*/ 0 h 838"/>
                <a:gd name="T4" fmla="*/ 1016000 w 1341"/>
                <a:gd name="T5" fmla="*/ 0 h 838"/>
                <a:gd name="T6" fmla="*/ 1065212 w 1341"/>
                <a:gd name="T7" fmla="*/ 0 h 838"/>
                <a:gd name="T8" fmla="*/ 1112837 w 1341"/>
                <a:gd name="T9" fmla="*/ 0 h 838"/>
                <a:gd name="T10" fmla="*/ 1217612 w 1341"/>
                <a:gd name="T11" fmla="*/ 4763 h 838"/>
                <a:gd name="T12" fmla="*/ 1303337 w 1341"/>
                <a:gd name="T13" fmla="*/ 14288 h 838"/>
                <a:gd name="T14" fmla="*/ 1403350 w 1341"/>
                <a:gd name="T15" fmla="*/ 42863 h 838"/>
                <a:gd name="T16" fmla="*/ 1476375 w 1341"/>
                <a:gd name="T17" fmla="*/ 73025 h 838"/>
                <a:gd name="T18" fmla="*/ 1550987 w 1341"/>
                <a:gd name="T19" fmla="*/ 114300 h 838"/>
                <a:gd name="T20" fmla="*/ 1620837 w 1341"/>
                <a:gd name="T21" fmla="*/ 169863 h 838"/>
                <a:gd name="T22" fmla="*/ 1689100 w 1341"/>
                <a:gd name="T23" fmla="*/ 233363 h 838"/>
                <a:gd name="T24" fmla="*/ 1765300 w 1341"/>
                <a:gd name="T25" fmla="*/ 314325 h 838"/>
                <a:gd name="T26" fmla="*/ 1822450 w 1341"/>
                <a:gd name="T27" fmla="*/ 390525 h 838"/>
                <a:gd name="T28" fmla="*/ 1887537 w 1341"/>
                <a:gd name="T29" fmla="*/ 508000 h 838"/>
                <a:gd name="T30" fmla="*/ 1984375 w 1341"/>
                <a:gd name="T31" fmla="*/ 749300 h 838"/>
                <a:gd name="T32" fmla="*/ 2036762 w 1341"/>
                <a:gd name="T33" fmla="*/ 957263 h 838"/>
                <a:gd name="T34" fmla="*/ 2081212 w 1341"/>
                <a:gd name="T35" fmla="*/ 1136650 h 838"/>
                <a:gd name="T36" fmla="*/ 2105025 w 1341"/>
                <a:gd name="T37" fmla="*/ 1257300 h 838"/>
                <a:gd name="T38" fmla="*/ 2128837 w 1341"/>
                <a:gd name="T39" fmla="*/ 1330325 h 83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41" h="838">
                  <a:moveTo>
                    <a:pt x="0" y="0"/>
                  </a:moveTo>
                  <a:lnTo>
                    <a:pt x="30" y="0"/>
                  </a:lnTo>
                  <a:lnTo>
                    <a:pt x="640" y="0"/>
                  </a:lnTo>
                  <a:lnTo>
                    <a:pt x="671" y="0"/>
                  </a:lnTo>
                  <a:lnTo>
                    <a:pt x="701" y="0"/>
                  </a:lnTo>
                  <a:lnTo>
                    <a:pt x="767" y="3"/>
                  </a:lnTo>
                  <a:lnTo>
                    <a:pt x="821" y="9"/>
                  </a:lnTo>
                  <a:lnTo>
                    <a:pt x="884" y="27"/>
                  </a:lnTo>
                  <a:lnTo>
                    <a:pt x="930" y="46"/>
                  </a:lnTo>
                  <a:lnTo>
                    <a:pt x="977" y="72"/>
                  </a:lnTo>
                  <a:lnTo>
                    <a:pt x="1021" y="107"/>
                  </a:lnTo>
                  <a:lnTo>
                    <a:pt x="1064" y="147"/>
                  </a:lnTo>
                  <a:lnTo>
                    <a:pt x="1112" y="198"/>
                  </a:lnTo>
                  <a:lnTo>
                    <a:pt x="1148" y="246"/>
                  </a:lnTo>
                  <a:lnTo>
                    <a:pt x="1189" y="320"/>
                  </a:lnTo>
                  <a:lnTo>
                    <a:pt x="1250" y="472"/>
                  </a:lnTo>
                  <a:lnTo>
                    <a:pt x="1283" y="603"/>
                  </a:lnTo>
                  <a:lnTo>
                    <a:pt x="1311" y="716"/>
                  </a:lnTo>
                  <a:lnTo>
                    <a:pt x="1326" y="792"/>
                  </a:lnTo>
                  <a:lnTo>
                    <a:pt x="1341" y="838"/>
                  </a:lnTo>
                </a:path>
              </a:pathLst>
            </a:custGeom>
            <a:noFill/>
            <a:ln w="238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27" name="Freeform 10"/>
            <p:cNvSpPr>
              <a:spLocks/>
            </p:cNvSpPr>
            <p:nvPr/>
          </p:nvSpPr>
          <p:spPr bwMode="auto">
            <a:xfrm>
              <a:off x="6186488" y="2925763"/>
              <a:ext cx="942975" cy="1306512"/>
            </a:xfrm>
            <a:custGeom>
              <a:avLst/>
              <a:gdLst>
                <a:gd name="T0" fmla="*/ 0 w 594"/>
                <a:gd name="T1" fmla="*/ 1306512 h 823"/>
                <a:gd name="T2" fmla="*/ 120650 w 594"/>
                <a:gd name="T3" fmla="*/ 1282700 h 823"/>
                <a:gd name="T4" fmla="*/ 241300 w 594"/>
                <a:gd name="T5" fmla="*/ 1233487 h 823"/>
                <a:gd name="T6" fmla="*/ 361950 w 594"/>
                <a:gd name="T7" fmla="*/ 1185862 h 823"/>
                <a:gd name="T8" fmla="*/ 438150 w 594"/>
                <a:gd name="T9" fmla="*/ 1141412 h 823"/>
                <a:gd name="T10" fmla="*/ 504825 w 594"/>
                <a:gd name="T11" fmla="*/ 1079500 h 823"/>
                <a:gd name="T12" fmla="*/ 604838 w 594"/>
                <a:gd name="T13" fmla="*/ 942975 h 823"/>
                <a:gd name="T14" fmla="*/ 709613 w 594"/>
                <a:gd name="T15" fmla="*/ 712787 h 823"/>
                <a:gd name="T16" fmla="*/ 822325 w 594"/>
                <a:gd name="T17" fmla="*/ 411162 h 823"/>
                <a:gd name="T18" fmla="*/ 942975 w 594"/>
                <a:gd name="T19" fmla="*/ 0 h 8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94" h="823">
                  <a:moveTo>
                    <a:pt x="0" y="823"/>
                  </a:moveTo>
                  <a:lnTo>
                    <a:pt x="76" y="808"/>
                  </a:lnTo>
                  <a:lnTo>
                    <a:pt x="152" y="777"/>
                  </a:lnTo>
                  <a:lnTo>
                    <a:pt x="228" y="747"/>
                  </a:lnTo>
                  <a:lnTo>
                    <a:pt x="276" y="719"/>
                  </a:lnTo>
                  <a:lnTo>
                    <a:pt x="318" y="680"/>
                  </a:lnTo>
                  <a:lnTo>
                    <a:pt x="381" y="594"/>
                  </a:lnTo>
                  <a:lnTo>
                    <a:pt x="447" y="449"/>
                  </a:lnTo>
                  <a:lnTo>
                    <a:pt x="518" y="259"/>
                  </a:lnTo>
                  <a:lnTo>
                    <a:pt x="594" y="0"/>
                  </a:lnTo>
                </a:path>
              </a:pathLst>
            </a:custGeom>
            <a:noFill/>
            <a:ln w="23813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28" name="Rectangle 11"/>
            <p:cNvSpPr>
              <a:spLocks noChangeArrowheads="1"/>
            </p:cNvSpPr>
            <p:nvPr/>
          </p:nvSpPr>
          <p:spPr bwMode="auto">
            <a:xfrm>
              <a:off x="8442325" y="4111625"/>
              <a:ext cx="9048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600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US" altLang="zh-TW" sz="1600">
                <a:latin typeface="Times New Roman" pitchFamily="18" charset="0"/>
              </a:endParaRPr>
            </a:p>
          </p:txBody>
        </p:sp>
        <p:sp>
          <p:nvSpPr>
            <p:cNvPr id="30729" name="Line 12"/>
            <p:cNvSpPr>
              <a:spLocks noChangeShapeType="1"/>
            </p:cNvSpPr>
            <p:nvPr/>
          </p:nvSpPr>
          <p:spPr bwMode="auto">
            <a:xfrm>
              <a:off x="5532438" y="4264252"/>
              <a:ext cx="2782887" cy="1587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30" name="Line 13"/>
            <p:cNvSpPr>
              <a:spLocks noChangeShapeType="1"/>
            </p:cNvSpPr>
            <p:nvPr/>
          </p:nvSpPr>
          <p:spPr bwMode="auto">
            <a:xfrm>
              <a:off x="6694488" y="4216627"/>
              <a:ext cx="1587" cy="120650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31" name="Line 15"/>
            <p:cNvSpPr>
              <a:spLocks noChangeShapeType="1"/>
            </p:cNvSpPr>
            <p:nvPr/>
          </p:nvSpPr>
          <p:spPr bwMode="auto">
            <a:xfrm>
              <a:off x="7273925" y="4216627"/>
              <a:ext cx="1588" cy="120650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32" name="Line 16"/>
            <p:cNvSpPr>
              <a:spLocks noChangeShapeType="1"/>
            </p:cNvSpPr>
            <p:nvPr/>
          </p:nvSpPr>
          <p:spPr bwMode="auto">
            <a:xfrm>
              <a:off x="7564438" y="4216627"/>
              <a:ext cx="1587" cy="120650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33" name="Line 17"/>
            <p:cNvSpPr>
              <a:spLocks noChangeShapeType="1"/>
            </p:cNvSpPr>
            <p:nvPr/>
          </p:nvSpPr>
          <p:spPr bwMode="auto">
            <a:xfrm>
              <a:off x="7854950" y="4216627"/>
              <a:ext cx="1588" cy="120650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34" name="Line 18"/>
            <p:cNvSpPr>
              <a:spLocks noChangeShapeType="1"/>
            </p:cNvSpPr>
            <p:nvPr/>
          </p:nvSpPr>
          <p:spPr bwMode="auto">
            <a:xfrm>
              <a:off x="8145463" y="4216627"/>
              <a:ext cx="1587" cy="120650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35" name="Line 19"/>
            <p:cNvSpPr>
              <a:spLocks noChangeShapeType="1"/>
            </p:cNvSpPr>
            <p:nvPr/>
          </p:nvSpPr>
          <p:spPr bwMode="auto">
            <a:xfrm>
              <a:off x="6427788" y="4216627"/>
              <a:ext cx="1587" cy="120650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36" name="Line 20"/>
            <p:cNvSpPr>
              <a:spLocks noChangeShapeType="1"/>
            </p:cNvSpPr>
            <p:nvPr/>
          </p:nvSpPr>
          <p:spPr bwMode="auto">
            <a:xfrm>
              <a:off x="6137275" y="4216627"/>
              <a:ext cx="1588" cy="120650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37" name="Line 21"/>
            <p:cNvSpPr>
              <a:spLocks noChangeShapeType="1"/>
            </p:cNvSpPr>
            <p:nvPr/>
          </p:nvSpPr>
          <p:spPr bwMode="auto">
            <a:xfrm>
              <a:off x="5846763" y="4216627"/>
              <a:ext cx="1587" cy="120650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38" name="Line 22"/>
            <p:cNvSpPr>
              <a:spLocks noChangeShapeType="1"/>
            </p:cNvSpPr>
            <p:nvPr/>
          </p:nvSpPr>
          <p:spPr bwMode="auto">
            <a:xfrm>
              <a:off x="6935788" y="3990975"/>
              <a:ext cx="120650" cy="1588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39" name="Rectangle 23"/>
            <p:cNvSpPr>
              <a:spLocks noChangeArrowheads="1"/>
            </p:cNvSpPr>
            <p:nvPr/>
          </p:nvSpPr>
          <p:spPr bwMode="auto">
            <a:xfrm>
              <a:off x="6858000" y="2492375"/>
              <a:ext cx="9048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600" i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US" altLang="zh-TW" sz="1600">
                <a:latin typeface="Times New Roman" pitchFamily="18" charset="0"/>
              </a:endParaRPr>
            </a:p>
          </p:txBody>
        </p:sp>
        <p:sp>
          <p:nvSpPr>
            <p:cNvPr id="30740" name="Rectangle 24"/>
            <p:cNvSpPr>
              <a:spLocks noChangeArrowheads="1"/>
            </p:cNvSpPr>
            <p:nvPr/>
          </p:nvSpPr>
          <p:spPr bwMode="auto">
            <a:xfrm>
              <a:off x="6089650" y="2925763"/>
              <a:ext cx="412750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500">
                  <a:solidFill>
                    <a:srgbClr val="000000"/>
                  </a:solidFill>
                  <a:latin typeface="Times New Roman" pitchFamily="18" charset="0"/>
                </a:rPr>
                <a:t>(0, 3)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30741" name="Line 25"/>
            <p:cNvSpPr>
              <a:spLocks noChangeShapeType="1"/>
            </p:cNvSpPr>
            <p:nvPr/>
          </p:nvSpPr>
          <p:spPr bwMode="auto">
            <a:xfrm>
              <a:off x="6935788" y="3700463"/>
              <a:ext cx="120650" cy="1587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42" name="Line 26"/>
            <p:cNvSpPr>
              <a:spLocks noChangeShapeType="1"/>
            </p:cNvSpPr>
            <p:nvPr/>
          </p:nvSpPr>
          <p:spPr bwMode="auto">
            <a:xfrm>
              <a:off x="6935788" y="3386138"/>
              <a:ext cx="120650" cy="1587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43" name="Line 27"/>
            <p:cNvSpPr>
              <a:spLocks noChangeShapeType="1"/>
            </p:cNvSpPr>
            <p:nvPr/>
          </p:nvSpPr>
          <p:spPr bwMode="auto">
            <a:xfrm>
              <a:off x="6935788" y="3095625"/>
              <a:ext cx="120650" cy="1588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44" name="Line 28"/>
            <p:cNvSpPr>
              <a:spLocks noChangeShapeType="1"/>
            </p:cNvSpPr>
            <p:nvPr/>
          </p:nvSpPr>
          <p:spPr bwMode="auto">
            <a:xfrm>
              <a:off x="6935788" y="4570413"/>
              <a:ext cx="120650" cy="1587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45" name="Line 29"/>
            <p:cNvSpPr>
              <a:spLocks noChangeShapeType="1"/>
            </p:cNvSpPr>
            <p:nvPr/>
          </p:nvSpPr>
          <p:spPr bwMode="auto">
            <a:xfrm>
              <a:off x="6935788" y="4860925"/>
              <a:ext cx="120650" cy="1588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46" name="Line 30"/>
            <p:cNvSpPr>
              <a:spLocks noChangeShapeType="1"/>
            </p:cNvSpPr>
            <p:nvPr/>
          </p:nvSpPr>
          <p:spPr bwMode="auto">
            <a:xfrm>
              <a:off x="6935788" y="5151438"/>
              <a:ext cx="120650" cy="1587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47" name="Line 31"/>
            <p:cNvSpPr>
              <a:spLocks noChangeShapeType="1"/>
            </p:cNvSpPr>
            <p:nvPr/>
          </p:nvSpPr>
          <p:spPr bwMode="auto">
            <a:xfrm>
              <a:off x="6935788" y="5441950"/>
              <a:ext cx="120650" cy="1588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48" name="Rectangle 33"/>
            <p:cNvSpPr>
              <a:spLocks noChangeArrowheads="1"/>
            </p:cNvSpPr>
            <p:nvPr/>
          </p:nvSpPr>
          <p:spPr bwMode="auto">
            <a:xfrm>
              <a:off x="7781925" y="4981575"/>
              <a:ext cx="508000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500">
                  <a:solidFill>
                    <a:srgbClr val="000000"/>
                  </a:solidFill>
                  <a:latin typeface="Times New Roman" pitchFamily="18" charset="0"/>
                </a:rPr>
                <a:t>(1, –2)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30749" name="Line 34"/>
            <p:cNvSpPr>
              <a:spLocks noChangeShapeType="1"/>
            </p:cNvSpPr>
            <p:nvPr/>
          </p:nvSpPr>
          <p:spPr bwMode="auto">
            <a:xfrm>
              <a:off x="6548438" y="3143250"/>
              <a:ext cx="339725" cy="1698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50" name="Freeform 35"/>
            <p:cNvSpPr>
              <a:spLocks/>
            </p:cNvSpPr>
            <p:nvPr/>
          </p:nvSpPr>
          <p:spPr bwMode="auto">
            <a:xfrm>
              <a:off x="6862763" y="3289300"/>
              <a:ext cx="96837" cy="71438"/>
            </a:xfrm>
            <a:custGeom>
              <a:avLst/>
              <a:gdLst>
                <a:gd name="T0" fmla="*/ 25400 w 61"/>
                <a:gd name="T1" fmla="*/ 23813 h 45"/>
                <a:gd name="T2" fmla="*/ 25400 w 61"/>
                <a:gd name="T3" fmla="*/ 0 h 45"/>
                <a:gd name="T4" fmla="*/ 96837 w 61"/>
                <a:gd name="T5" fmla="*/ 71438 h 45"/>
                <a:gd name="T6" fmla="*/ 0 w 61"/>
                <a:gd name="T7" fmla="*/ 47625 h 45"/>
                <a:gd name="T8" fmla="*/ 25400 w 61"/>
                <a:gd name="T9" fmla="*/ 23813 h 45"/>
                <a:gd name="T10" fmla="*/ 25400 w 61"/>
                <a:gd name="T11" fmla="*/ 23813 h 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1" h="45">
                  <a:moveTo>
                    <a:pt x="16" y="15"/>
                  </a:moveTo>
                  <a:lnTo>
                    <a:pt x="16" y="0"/>
                  </a:lnTo>
                  <a:lnTo>
                    <a:pt x="61" y="45"/>
                  </a:lnTo>
                  <a:lnTo>
                    <a:pt x="0" y="30"/>
                  </a:lnTo>
                  <a:lnTo>
                    <a:pt x="16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51" name="Line 36"/>
            <p:cNvSpPr>
              <a:spLocks noChangeShapeType="1"/>
            </p:cNvSpPr>
            <p:nvPr/>
          </p:nvSpPr>
          <p:spPr bwMode="auto">
            <a:xfrm flipH="1" flipV="1">
              <a:off x="7396163" y="4884738"/>
              <a:ext cx="361950" cy="1936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52" name="Freeform 37"/>
            <p:cNvSpPr>
              <a:spLocks/>
            </p:cNvSpPr>
            <p:nvPr/>
          </p:nvSpPr>
          <p:spPr bwMode="auto">
            <a:xfrm>
              <a:off x="7323138" y="4860925"/>
              <a:ext cx="120650" cy="73025"/>
            </a:xfrm>
            <a:custGeom>
              <a:avLst/>
              <a:gdLst>
                <a:gd name="T0" fmla="*/ 73025 w 76"/>
                <a:gd name="T1" fmla="*/ 23813 h 46"/>
                <a:gd name="T2" fmla="*/ 73025 w 76"/>
                <a:gd name="T3" fmla="*/ 73025 h 46"/>
                <a:gd name="T4" fmla="*/ 0 w 76"/>
                <a:gd name="T5" fmla="*/ 0 h 46"/>
                <a:gd name="T6" fmla="*/ 120650 w 76"/>
                <a:gd name="T7" fmla="*/ 0 h 46"/>
                <a:gd name="T8" fmla="*/ 73025 w 76"/>
                <a:gd name="T9" fmla="*/ 23813 h 46"/>
                <a:gd name="T10" fmla="*/ 73025 w 76"/>
                <a:gd name="T11" fmla="*/ 23813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6" h="46">
                  <a:moveTo>
                    <a:pt x="46" y="15"/>
                  </a:moveTo>
                  <a:lnTo>
                    <a:pt x="46" y="46"/>
                  </a:lnTo>
                  <a:lnTo>
                    <a:pt x="0" y="0"/>
                  </a:lnTo>
                  <a:lnTo>
                    <a:pt x="76" y="0"/>
                  </a:lnTo>
                  <a:lnTo>
                    <a:pt x="46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53" name="Line 38"/>
            <p:cNvSpPr>
              <a:spLocks noChangeShapeType="1"/>
            </p:cNvSpPr>
            <p:nvPr/>
          </p:nvSpPr>
          <p:spPr bwMode="auto">
            <a:xfrm flipH="1" flipV="1">
              <a:off x="7396163" y="4884738"/>
              <a:ext cx="361950" cy="193675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54" name="Line 39"/>
            <p:cNvSpPr>
              <a:spLocks noChangeShapeType="1"/>
            </p:cNvSpPr>
            <p:nvPr/>
          </p:nvSpPr>
          <p:spPr bwMode="auto">
            <a:xfrm>
              <a:off x="6548438" y="3143250"/>
              <a:ext cx="339725" cy="169863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55" name="Freeform 40"/>
            <p:cNvSpPr>
              <a:spLocks/>
            </p:cNvSpPr>
            <p:nvPr/>
          </p:nvSpPr>
          <p:spPr bwMode="auto">
            <a:xfrm>
              <a:off x="5678488" y="2925763"/>
              <a:ext cx="1717675" cy="1306512"/>
            </a:xfrm>
            <a:custGeom>
              <a:avLst/>
              <a:gdLst>
                <a:gd name="T0" fmla="*/ 0 w 1082"/>
                <a:gd name="T1" fmla="*/ 1306512 h 823"/>
                <a:gd name="T2" fmla="*/ 23813 w 1082"/>
                <a:gd name="T3" fmla="*/ 1306512 h 823"/>
                <a:gd name="T4" fmla="*/ 604838 w 1082"/>
                <a:gd name="T5" fmla="*/ 1306512 h 823"/>
                <a:gd name="T6" fmla="*/ 628650 w 1082"/>
                <a:gd name="T7" fmla="*/ 1306512 h 823"/>
                <a:gd name="T8" fmla="*/ 652463 w 1082"/>
                <a:gd name="T9" fmla="*/ 1306512 h 823"/>
                <a:gd name="T10" fmla="*/ 725488 w 1082"/>
                <a:gd name="T11" fmla="*/ 1306512 h 823"/>
                <a:gd name="T12" fmla="*/ 793750 w 1082"/>
                <a:gd name="T13" fmla="*/ 1293812 h 823"/>
                <a:gd name="T14" fmla="*/ 895350 w 1082"/>
                <a:gd name="T15" fmla="*/ 1282700 h 823"/>
                <a:gd name="T16" fmla="*/ 989013 w 1082"/>
                <a:gd name="T17" fmla="*/ 1260475 h 823"/>
                <a:gd name="T18" fmla="*/ 1112838 w 1082"/>
                <a:gd name="T19" fmla="*/ 1209675 h 823"/>
                <a:gd name="T20" fmla="*/ 1233488 w 1082"/>
                <a:gd name="T21" fmla="*/ 1136650 h 823"/>
                <a:gd name="T22" fmla="*/ 1330325 w 1082"/>
                <a:gd name="T23" fmla="*/ 1039812 h 823"/>
                <a:gd name="T24" fmla="*/ 1379538 w 1082"/>
                <a:gd name="T25" fmla="*/ 992187 h 823"/>
                <a:gd name="T26" fmla="*/ 1417638 w 1082"/>
                <a:gd name="T27" fmla="*/ 936625 h 823"/>
                <a:gd name="T28" fmla="*/ 1450975 w 1082"/>
                <a:gd name="T29" fmla="*/ 871537 h 823"/>
                <a:gd name="T30" fmla="*/ 1500188 w 1082"/>
                <a:gd name="T31" fmla="*/ 774700 h 823"/>
                <a:gd name="T32" fmla="*/ 1546225 w 1082"/>
                <a:gd name="T33" fmla="*/ 646112 h 823"/>
                <a:gd name="T34" fmla="*/ 1589088 w 1082"/>
                <a:gd name="T35" fmla="*/ 493712 h 823"/>
                <a:gd name="T36" fmla="*/ 1651000 w 1082"/>
                <a:gd name="T37" fmla="*/ 269875 h 823"/>
                <a:gd name="T38" fmla="*/ 1717675 w 1082"/>
                <a:gd name="T39" fmla="*/ 0 h 82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082" h="823">
                  <a:moveTo>
                    <a:pt x="0" y="823"/>
                  </a:moveTo>
                  <a:lnTo>
                    <a:pt x="15" y="823"/>
                  </a:lnTo>
                  <a:lnTo>
                    <a:pt x="381" y="823"/>
                  </a:lnTo>
                  <a:lnTo>
                    <a:pt x="396" y="823"/>
                  </a:lnTo>
                  <a:lnTo>
                    <a:pt x="411" y="823"/>
                  </a:lnTo>
                  <a:lnTo>
                    <a:pt x="457" y="823"/>
                  </a:lnTo>
                  <a:lnTo>
                    <a:pt x="500" y="815"/>
                  </a:lnTo>
                  <a:lnTo>
                    <a:pt x="564" y="808"/>
                  </a:lnTo>
                  <a:lnTo>
                    <a:pt x="623" y="794"/>
                  </a:lnTo>
                  <a:lnTo>
                    <a:pt x="701" y="762"/>
                  </a:lnTo>
                  <a:lnTo>
                    <a:pt x="777" y="716"/>
                  </a:lnTo>
                  <a:lnTo>
                    <a:pt x="838" y="655"/>
                  </a:lnTo>
                  <a:lnTo>
                    <a:pt x="869" y="625"/>
                  </a:lnTo>
                  <a:lnTo>
                    <a:pt x="893" y="590"/>
                  </a:lnTo>
                  <a:lnTo>
                    <a:pt x="914" y="549"/>
                  </a:lnTo>
                  <a:lnTo>
                    <a:pt x="945" y="488"/>
                  </a:lnTo>
                  <a:lnTo>
                    <a:pt x="974" y="407"/>
                  </a:lnTo>
                  <a:lnTo>
                    <a:pt x="1001" y="311"/>
                  </a:lnTo>
                  <a:lnTo>
                    <a:pt x="1040" y="170"/>
                  </a:lnTo>
                  <a:lnTo>
                    <a:pt x="1082" y="0"/>
                  </a:lnTo>
                </a:path>
              </a:pathLst>
            </a:custGeom>
            <a:noFill/>
            <a:ln w="238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56" name="Freeform 41"/>
            <p:cNvSpPr>
              <a:spLocks/>
            </p:cNvSpPr>
            <p:nvPr/>
          </p:nvSpPr>
          <p:spPr bwMode="auto">
            <a:xfrm>
              <a:off x="5919788" y="2925763"/>
              <a:ext cx="919162" cy="1306512"/>
            </a:xfrm>
            <a:custGeom>
              <a:avLst/>
              <a:gdLst>
                <a:gd name="T0" fmla="*/ 0 w 38"/>
                <a:gd name="T1" fmla="*/ 1306512 h 54"/>
                <a:gd name="T2" fmla="*/ 145131 w 38"/>
                <a:gd name="T3" fmla="*/ 1258123 h 54"/>
                <a:gd name="T4" fmla="*/ 266073 w 38"/>
                <a:gd name="T5" fmla="*/ 1209733 h 54"/>
                <a:gd name="T6" fmla="*/ 387016 w 38"/>
                <a:gd name="T7" fmla="*/ 1137149 h 54"/>
                <a:gd name="T8" fmla="*/ 507958 w 38"/>
                <a:gd name="T9" fmla="*/ 1040371 h 54"/>
                <a:gd name="T10" fmla="*/ 628900 w 38"/>
                <a:gd name="T11" fmla="*/ 871008 h 54"/>
                <a:gd name="T12" fmla="*/ 725654 w 38"/>
                <a:gd name="T13" fmla="*/ 653256 h 54"/>
                <a:gd name="T14" fmla="*/ 822408 w 38"/>
                <a:gd name="T15" fmla="*/ 387115 h 54"/>
                <a:gd name="T16" fmla="*/ 919162 w 38"/>
                <a:gd name="T17" fmla="*/ 0 h 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8" h="54">
                  <a:moveTo>
                    <a:pt x="0" y="54"/>
                  </a:moveTo>
                  <a:lnTo>
                    <a:pt x="6" y="52"/>
                  </a:lnTo>
                  <a:lnTo>
                    <a:pt x="11" y="50"/>
                  </a:lnTo>
                  <a:lnTo>
                    <a:pt x="16" y="47"/>
                  </a:lnTo>
                  <a:lnTo>
                    <a:pt x="21" y="43"/>
                  </a:lnTo>
                  <a:lnTo>
                    <a:pt x="26" y="36"/>
                  </a:lnTo>
                  <a:lnTo>
                    <a:pt x="30" y="27"/>
                  </a:lnTo>
                  <a:lnTo>
                    <a:pt x="34" y="16"/>
                  </a:lnTo>
                  <a:lnTo>
                    <a:pt x="38" y="0"/>
                  </a:lnTo>
                </a:path>
              </a:pathLst>
            </a:custGeom>
            <a:noFill/>
            <a:ln w="238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57" name="Freeform 42"/>
            <p:cNvSpPr>
              <a:spLocks/>
            </p:cNvSpPr>
            <p:nvPr/>
          </p:nvSpPr>
          <p:spPr bwMode="auto">
            <a:xfrm>
              <a:off x="6089650" y="4305300"/>
              <a:ext cx="1016000" cy="1306513"/>
            </a:xfrm>
            <a:custGeom>
              <a:avLst/>
              <a:gdLst>
                <a:gd name="T0" fmla="*/ 0 w 640"/>
                <a:gd name="T1" fmla="*/ 0 h 823"/>
                <a:gd name="T2" fmla="*/ 23813 w 640"/>
                <a:gd name="T3" fmla="*/ 0 h 823"/>
                <a:gd name="T4" fmla="*/ 120650 w 640"/>
                <a:gd name="T5" fmla="*/ 0 h 823"/>
                <a:gd name="T6" fmla="*/ 217488 w 640"/>
                <a:gd name="T7" fmla="*/ 23813 h 823"/>
                <a:gd name="T8" fmla="*/ 282575 w 640"/>
                <a:gd name="T9" fmla="*/ 38100 h 823"/>
                <a:gd name="T10" fmla="*/ 363538 w 640"/>
                <a:gd name="T11" fmla="*/ 73025 h 823"/>
                <a:gd name="T12" fmla="*/ 508000 w 640"/>
                <a:gd name="T13" fmla="*/ 169863 h 823"/>
                <a:gd name="T14" fmla="*/ 652463 w 640"/>
                <a:gd name="T15" fmla="*/ 314325 h 823"/>
                <a:gd name="T16" fmla="*/ 781050 w 640"/>
                <a:gd name="T17" fmla="*/ 527050 h 823"/>
                <a:gd name="T18" fmla="*/ 895350 w 640"/>
                <a:gd name="T19" fmla="*/ 822325 h 823"/>
                <a:gd name="T20" fmla="*/ 952500 w 640"/>
                <a:gd name="T21" fmla="*/ 1028700 h 823"/>
                <a:gd name="T22" fmla="*/ 992188 w 640"/>
                <a:gd name="T23" fmla="*/ 1185863 h 823"/>
                <a:gd name="T24" fmla="*/ 1016000 w 640"/>
                <a:gd name="T25" fmla="*/ 1282700 h 823"/>
                <a:gd name="T26" fmla="*/ 1016000 w 640"/>
                <a:gd name="T27" fmla="*/ 1306513 h 82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40" h="823">
                  <a:moveTo>
                    <a:pt x="0" y="0"/>
                  </a:moveTo>
                  <a:lnTo>
                    <a:pt x="15" y="0"/>
                  </a:lnTo>
                  <a:lnTo>
                    <a:pt x="76" y="0"/>
                  </a:lnTo>
                  <a:lnTo>
                    <a:pt x="137" y="15"/>
                  </a:lnTo>
                  <a:lnTo>
                    <a:pt x="178" y="24"/>
                  </a:lnTo>
                  <a:lnTo>
                    <a:pt x="229" y="46"/>
                  </a:lnTo>
                  <a:lnTo>
                    <a:pt x="320" y="107"/>
                  </a:lnTo>
                  <a:lnTo>
                    <a:pt x="411" y="198"/>
                  </a:lnTo>
                  <a:lnTo>
                    <a:pt x="492" y="332"/>
                  </a:lnTo>
                  <a:lnTo>
                    <a:pt x="564" y="518"/>
                  </a:lnTo>
                  <a:lnTo>
                    <a:pt x="600" y="648"/>
                  </a:lnTo>
                  <a:lnTo>
                    <a:pt x="625" y="747"/>
                  </a:lnTo>
                  <a:lnTo>
                    <a:pt x="640" y="808"/>
                  </a:lnTo>
                  <a:lnTo>
                    <a:pt x="640" y="823"/>
                  </a:lnTo>
                </a:path>
              </a:pathLst>
            </a:custGeom>
            <a:noFill/>
            <a:ln w="238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58" name="Line 43"/>
            <p:cNvSpPr>
              <a:spLocks noChangeShapeType="1"/>
            </p:cNvSpPr>
            <p:nvPr/>
          </p:nvSpPr>
          <p:spPr bwMode="auto">
            <a:xfrm>
              <a:off x="6985000" y="2805113"/>
              <a:ext cx="1588" cy="2927350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759" name="Oval 44"/>
            <p:cNvSpPr>
              <a:spLocks noChangeArrowheads="1"/>
            </p:cNvSpPr>
            <p:nvPr/>
          </p:nvSpPr>
          <p:spPr bwMode="auto">
            <a:xfrm>
              <a:off x="7235825" y="4797425"/>
              <a:ext cx="71438" cy="714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30760" name="Oval 45"/>
            <p:cNvSpPr>
              <a:spLocks noChangeArrowheads="1"/>
            </p:cNvSpPr>
            <p:nvPr/>
          </p:nvSpPr>
          <p:spPr bwMode="auto">
            <a:xfrm>
              <a:off x="6948488" y="3357563"/>
              <a:ext cx="71437" cy="7143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945999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Existence of Unique Solution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Two key questions of solving an IVP are:</a:t>
            </a:r>
          </a:p>
          <a:p>
            <a:pPr lvl="1" eaLnBrk="1" hangingPunct="1"/>
            <a:r>
              <a:rPr lang="en-US" altLang="zh-TW" dirty="0"/>
              <a:t>Do solutions exist for the differential equation?</a:t>
            </a:r>
          </a:p>
          <a:p>
            <a:pPr lvl="1" eaLnBrk="1" hangingPunct="1"/>
            <a:r>
              <a:rPr lang="en-US" altLang="zh-TW" dirty="0"/>
              <a:t>Given an initial condition, is the solution unique?</a:t>
            </a:r>
            <a:br>
              <a:rPr lang="en-US" altLang="zh-TW" dirty="0"/>
            </a:br>
            <a:endParaRPr lang="en-US" altLang="zh-TW" dirty="0"/>
          </a:p>
          <a:p>
            <a:pPr eaLnBrk="1" hangingPunct="1"/>
            <a:r>
              <a:rPr lang="en-US" altLang="zh-TW" dirty="0"/>
              <a:t>Examples:</a:t>
            </a:r>
          </a:p>
          <a:p>
            <a:pPr lvl="1"/>
            <a:r>
              <a:rPr lang="en-US" altLang="zh-TW" dirty="0"/>
              <a:t>The IVP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 = 1/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(0) = 0</a:t>
            </a:r>
            <a:r>
              <a:rPr lang="en-US" altLang="zh-TW" dirty="0"/>
              <a:t> has no solution. By integration, we have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ln |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| +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dirty="0">
                <a:latin typeface="Times New Roman" pitchFamily="18" charset="0"/>
              </a:rPr>
              <a:t>;</a:t>
            </a:r>
            <a:r>
              <a:rPr lang="en-US" altLang="zh-TW" dirty="0"/>
              <a:t> but </a:t>
            </a:r>
            <a:r>
              <a:rPr lang="en-US" altLang="zh-TW" dirty="0">
                <a:latin typeface="Times New Roman" pitchFamily="18" charset="0"/>
              </a:rPr>
              <a:t>ln |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|</a:t>
            </a:r>
            <a:r>
              <a:rPr lang="en-US" altLang="zh-TW" dirty="0"/>
              <a:t> is not defined at </a:t>
            </a:r>
            <a:r>
              <a:rPr lang="en-US" altLang="zh-TW" dirty="0">
                <a:latin typeface="Times New Roman" pitchFamily="18" charset="0"/>
              </a:rPr>
              <a:t>0</a:t>
            </a:r>
            <a:r>
              <a:rPr lang="en-US" altLang="zh-TW" dirty="0"/>
              <a:t>!</a:t>
            </a:r>
            <a:br>
              <a:rPr lang="en-US" altLang="zh-TW" dirty="0"/>
            </a:br>
            <a:endParaRPr lang="en-US" altLang="zh-TW" dirty="0"/>
          </a:p>
          <a:p>
            <a:pPr lvl="1"/>
            <a:r>
              <a:rPr lang="en-US" altLang="zh-TW" dirty="0"/>
              <a:t>The IVP 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dx = xy</a:t>
            </a:r>
            <a:r>
              <a:rPr lang="en-US" altLang="zh-TW" baseline="30000" dirty="0">
                <a:latin typeface="Times New Roman" pitchFamily="18" charset="0"/>
              </a:rPr>
              <a:t>1/2</a:t>
            </a:r>
            <a:r>
              <a:rPr lang="en-US" altLang="zh-TW" dirty="0">
                <a:latin typeface="Times New Roman" pitchFamily="18" charset="0"/>
              </a:rPr>
              <a:t>,</a:t>
            </a:r>
            <a:r>
              <a:rPr lang="en-US" altLang="zh-TW" dirty="0"/>
              <a:t>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(0) </a:t>
            </a:r>
            <a:r>
              <a:rPr lang="en-US" altLang="zh-TW" i="1" dirty="0">
                <a:latin typeface="Times New Roman" pitchFamily="18" charset="0"/>
              </a:rPr>
              <a:t>= </a:t>
            </a:r>
            <a:r>
              <a:rPr lang="en-US" altLang="zh-TW" dirty="0">
                <a:latin typeface="Times New Roman" pitchFamily="18" charset="0"/>
              </a:rPr>
              <a:t>0</a:t>
            </a:r>
            <a:r>
              <a:rPr lang="en-US" altLang="zh-TW" dirty="0"/>
              <a:t> has at least two solutions: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4</a:t>
            </a:r>
            <a:r>
              <a:rPr lang="en-US" altLang="zh-TW" dirty="0">
                <a:latin typeface="Times New Roman" pitchFamily="18" charset="0"/>
              </a:rPr>
              <a:t>/16</a:t>
            </a:r>
            <a:r>
              <a:rPr lang="en-US" altLang="zh-TW" dirty="0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81539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Textbook and Grading Policy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Textbook:</a:t>
            </a:r>
          </a:p>
          <a:p>
            <a:pPr lvl="1"/>
            <a:r>
              <a:rPr lang="en-US" altLang="zh-TW" dirty="0"/>
              <a:t>Dennis G. </a:t>
            </a:r>
            <a:r>
              <a:rPr lang="en-US" altLang="zh-TW" dirty="0" err="1"/>
              <a:t>Zill</a:t>
            </a:r>
            <a:r>
              <a:rPr lang="en-US" altLang="zh-TW" dirty="0"/>
              <a:t>, </a:t>
            </a:r>
            <a:r>
              <a:rPr lang="en-US" altLang="zh-TW" i="1" dirty="0"/>
              <a:t>Differential Equations with Boundary-Value Problems</a:t>
            </a:r>
            <a:r>
              <a:rPr lang="en-US" altLang="zh-TW" dirty="0"/>
              <a:t>, 9th edition, 2018, Cengage Learning.</a:t>
            </a:r>
            <a:br>
              <a:rPr lang="en-US" altLang="zh-TW" dirty="0"/>
            </a:br>
            <a:r>
              <a:rPr lang="en-US" altLang="zh-TW" dirty="0"/>
              <a:t>(</a:t>
            </a:r>
            <a:r>
              <a:rPr lang="zh-TW" altLang="en-US" dirty="0"/>
              <a:t>高立圖書代理</a:t>
            </a:r>
            <a:r>
              <a:rPr lang="en-US" altLang="zh-TW" dirty="0"/>
              <a:t>, </a:t>
            </a:r>
            <a:r>
              <a:rPr lang="zh-TW" altLang="en-US" dirty="0"/>
              <a:t>顔俊杰 </a:t>
            </a:r>
            <a:r>
              <a:rPr lang="en-US" altLang="zh-TW" dirty="0"/>
              <a:t>0921-456030)</a:t>
            </a:r>
          </a:p>
          <a:p>
            <a:pPr lvl="1"/>
            <a:r>
              <a:rPr lang="en-US" altLang="zh-TW" dirty="0"/>
              <a:t>An </a:t>
            </a:r>
            <a:r>
              <a:rPr lang="en-US" altLang="zh-TW" b="1" dirty="0"/>
              <a:t>alternative</a:t>
            </a:r>
            <a:r>
              <a:rPr lang="en-US" altLang="zh-TW" dirty="0"/>
              <a:t> textbook:</a:t>
            </a:r>
            <a:br>
              <a:rPr lang="en-US" altLang="zh-TW" dirty="0"/>
            </a:br>
            <a:r>
              <a:rPr lang="en-US" altLang="zh-TW" dirty="0"/>
              <a:t>Dennis G. </a:t>
            </a:r>
            <a:r>
              <a:rPr lang="en-US" altLang="zh-TW" dirty="0" err="1"/>
              <a:t>Zill</a:t>
            </a:r>
            <a:r>
              <a:rPr lang="en-US" altLang="zh-TW" dirty="0"/>
              <a:t>, </a:t>
            </a:r>
            <a:r>
              <a:rPr lang="en-US" altLang="zh-TW" i="1" dirty="0"/>
              <a:t>Differential Equations with Modeling Applications</a:t>
            </a:r>
            <a:r>
              <a:rPr lang="en-US" altLang="zh-TW" dirty="0"/>
              <a:t>, 11th edition, 2018, Cengage Learning.</a:t>
            </a:r>
            <a:br>
              <a:rPr lang="en-US" altLang="zh-TW" dirty="0"/>
            </a:br>
            <a:r>
              <a:rPr lang="en-US" altLang="zh-TW" dirty="0"/>
              <a:t>(</a:t>
            </a:r>
            <a:r>
              <a:rPr lang="zh-TW" altLang="en-US" dirty="0"/>
              <a:t>華泰文化</a:t>
            </a:r>
            <a:r>
              <a:rPr lang="en-US" altLang="zh-TW" dirty="0"/>
              <a:t>, </a:t>
            </a:r>
            <a:r>
              <a:rPr lang="zh-TW" altLang="en-US" dirty="0"/>
              <a:t>蕭瑀倢 </a:t>
            </a:r>
            <a:r>
              <a:rPr lang="en-US" altLang="zh-TW" dirty="0"/>
              <a:t>0933-838337)</a:t>
            </a:r>
          </a:p>
          <a:p>
            <a:r>
              <a:rPr lang="en-US" altLang="zh-TW" dirty="0"/>
              <a:t>Grading is based on</a:t>
            </a:r>
          </a:p>
          <a:p>
            <a:pPr lvl="1"/>
            <a:r>
              <a:rPr lang="en-US" altLang="zh-TW" dirty="0"/>
              <a:t>Pop Quizzes (25%) – from homework assignments</a:t>
            </a:r>
          </a:p>
          <a:p>
            <a:pPr lvl="1"/>
            <a:r>
              <a:rPr lang="en-US" altLang="zh-TW" dirty="0"/>
              <a:t>Mid-terms exam (35%) – on 11/4/2019</a:t>
            </a:r>
          </a:p>
          <a:p>
            <a:pPr lvl="1"/>
            <a:r>
              <a:rPr lang="en-US" altLang="zh-TW" dirty="0"/>
              <a:t>Final exam (40%) – on 1/6/2020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207405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TW" dirty="0"/>
              <a:t>Example: Multiple IVP Solutions (1/2)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Consider the IVP 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xy</a:t>
            </a:r>
            <a:r>
              <a:rPr lang="en-US" altLang="zh-TW" baseline="30000" dirty="0">
                <a:latin typeface="Times New Roman" pitchFamily="18" charset="0"/>
              </a:rPr>
              <a:t>1/2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(0) = 0</a:t>
            </a:r>
            <a:r>
              <a:rPr lang="en-US" altLang="zh-TW" dirty="0"/>
              <a:t>:</a:t>
            </a:r>
            <a:br>
              <a:rPr lang="en-US" altLang="zh-TW" dirty="0"/>
            </a:br>
            <a:r>
              <a:rPr lang="en-US" altLang="zh-TW" dirty="0"/>
              <a:t>The DE has a constant solution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and a family of solution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 IVP has infinite solutions:</a:t>
            </a:r>
            <a:br>
              <a:rPr lang="en-US" altLang="zh-TW" dirty="0"/>
            </a:br>
            <a:r>
              <a:rPr lang="en-US" altLang="zh-TW" dirty="0"/>
              <a:t>For any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</a:t>
            </a:r>
            <a:r>
              <a:rPr lang="en-US" altLang="zh-TW" dirty="0">
                <a:latin typeface="Times New Roman" pitchFamily="18" charset="0"/>
              </a:rPr>
              <a:t> 0</a:t>
            </a:r>
            <a:r>
              <a:rPr lang="en-US" altLang="zh-TW" dirty="0"/>
              <a:t>,</a:t>
            </a:r>
          </a:p>
        </p:txBody>
      </p:sp>
      <p:graphicFrame>
        <p:nvGraphicFramePr>
          <p:cNvPr id="3891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4253846"/>
              </p:ext>
            </p:extLst>
          </p:nvPr>
        </p:nvGraphicFramePr>
        <p:xfrm>
          <a:off x="2696592" y="2420938"/>
          <a:ext cx="18034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8" name="方程式" r:id="rId3" imgW="901440" imgH="507960" progId="Equation.3">
                  <p:embed/>
                </p:oleObj>
              </mc:Choice>
              <mc:Fallback>
                <p:oleObj name="方程式" r:id="rId3" imgW="901440" imgH="507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6592" y="2420938"/>
                        <a:ext cx="1803400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1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9460805"/>
              </p:ext>
            </p:extLst>
          </p:nvPr>
        </p:nvGraphicFramePr>
        <p:xfrm>
          <a:off x="1258888" y="4653136"/>
          <a:ext cx="33020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9" name="方程式" r:id="rId5" imgW="1651000" imgH="457200" progId="Equation.3">
                  <p:embed/>
                </p:oleObj>
              </mc:Choice>
              <mc:Fallback>
                <p:oleObj name="方程式" r:id="rId5" imgW="16510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4653136"/>
                        <a:ext cx="33020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9" name="Rectangle 6"/>
          <p:cNvSpPr>
            <a:spLocks noChangeArrowheads="1"/>
          </p:cNvSpPr>
          <p:nvPr/>
        </p:nvSpPr>
        <p:spPr bwMode="auto">
          <a:xfrm>
            <a:off x="6230938" y="3213100"/>
            <a:ext cx="119062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100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38920" name="Rectangle 7"/>
          <p:cNvSpPr>
            <a:spLocks noChangeArrowheads="1"/>
          </p:cNvSpPr>
          <p:nvPr/>
        </p:nvSpPr>
        <p:spPr bwMode="auto">
          <a:xfrm>
            <a:off x="8197850" y="5016500"/>
            <a:ext cx="119063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100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38921" name="Rectangle 8"/>
          <p:cNvSpPr>
            <a:spLocks noChangeArrowheads="1"/>
          </p:cNvSpPr>
          <p:nvPr/>
        </p:nvSpPr>
        <p:spPr bwMode="auto">
          <a:xfrm>
            <a:off x="5770563" y="5278438"/>
            <a:ext cx="5778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100">
                <a:solidFill>
                  <a:srgbClr val="000000"/>
                </a:solidFill>
                <a:latin typeface="Times New Roman" pitchFamily="18" charset="0"/>
              </a:rPr>
              <a:t>(0, 0)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38922" name="Rectangle 9"/>
          <p:cNvSpPr>
            <a:spLocks noChangeArrowheads="1"/>
          </p:cNvSpPr>
          <p:nvPr/>
        </p:nvSpPr>
        <p:spPr bwMode="auto">
          <a:xfrm>
            <a:off x="6721475" y="3344863"/>
            <a:ext cx="20002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100" i="1">
                <a:solidFill>
                  <a:srgbClr val="000000"/>
                </a:solidFill>
                <a:latin typeface="Times New Roman" pitchFamily="18" charset="0"/>
              </a:rPr>
              <a:t>a 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38923" name="Rectangle 10"/>
          <p:cNvSpPr>
            <a:spLocks noChangeArrowheads="1"/>
          </p:cNvSpPr>
          <p:nvPr/>
        </p:nvSpPr>
        <p:spPr bwMode="auto">
          <a:xfrm>
            <a:off x="6918325" y="3344863"/>
            <a:ext cx="35083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100">
                <a:solidFill>
                  <a:srgbClr val="000000"/>
                </a:solidFill>
                <a:latin typeface="Times New Roman" pitchFamily="18" charset="0"/>
              </a:rPr>
              <a:t>= 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38924" name="Rectangle 11"/>
          <p:cNvSpPr>
            <a:spLocks noChangeArrowheads="1"/>
          </p:cNvSpPr>
          <p:nvPr/>
        </p:nvSpPr>
        <p:spPr bwMode="auto">
          <a:xfrm>
            <a:off x="7573963" y="3344863"/>
            <a:ext cx="20002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100" i="1">
                <a:solidFill>
                  <a:srgbClr val="000000"/>
                </a:solidFill>
                <a:latin typeface="Times New Roman" pitchFamily="18" charset="0"/>
              </a:rPr>
              <a:t>a 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38925" name="Rectangle 12"/>
          <p:cNvSpPr>
            <a:spLocks noChangeArrowheads="1"/>
          </p:cNvSpPr>
          <p:nvPr/>
        </p:nvSpPr>
        <p:spPr bwMode="auto">
          <a:xfrm>
            <a:off x="7770813" y="3344863"/>
            <a:ext cx="35083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100">
                <a:solidFill>
                  <a:srgbClr val="000000"/>
                </a:solidFill>
                <a:latin typeface="Times New Roman" pitchFamily="18" charset="0"/>
              </a:rPr>
              <a:t>&gt; 0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38926" name="Line 13"/>
          <p:cNvSpPr>
            <a:spLocks noChangeShapeType="1"/>
          </p:cNvSpPr>
          <p:nvPr/>
        </p:nvSpPr>
        <p:spPr bwMode="auto">
          <a:xfrm>
            <a:off x="6524625" y="5213350"/>
            <a:ext cx="1606550" cy="1588"/>
          </a:xfrm>
          <a:prstGeom prst="line">
            <a:avLst/>
          </a:prstGeom>
          <a:noFill/>
          <a:ln w="333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927" name="Freeform 14"/>
          <p:cNvSpPr>
            <a:spLocks/>
          </p:cNvSpPr>
          <p:nvPr/>
        </p:nvSpPr>
        <p:spPr bwMode="auto">
          <a:xfrm>
            <a:off x="6591300" y="3848100"/>
            <a:ext cx="965200" cy="1365250"/>
          </a:xfrm>
          <a:custGeom>
            <a:avLst/>
            <a:gdLst>
              <a:gd name="T0" fmla="*/ 0 w 608"/>
              <a:gd name="T1" fmla="*/ 1365250 h 860"/>
              <a:gd name="T2" fmla="*/ 65088 w 608"/>
              <a:gd name="T3" fmla="*/ 1365250 h 860"/>
              <a:gd name="T4" fmla="*/ 295275 w 608"/>
              <a:gd name="T5" fmla="*/ 1365250 h 860"/>
              <a:gd name="T6" fmla="*/ 360363 w 608"/>
              <a:gd name="T7" fmla="*/ 1365250 h 860"/>
              <a:gd name="T8" fmla="*/ 425450 w 608"/>
              <a:gd name="T9" fmla="*/ 1365250 h 860"/>
              <a:gd name="T10" fmla="*/ 557213 w 608"/>
              <a:gd name="T11" fmla="*/ 1300163 h 860"/>
              <a:gd name="T12" fmla="*/ 655638 w 608"/>
              <a:gd name="T13" fmla="*/ 1233488 h 860"/>
              <a:gd name="T14" fmla="*/ 754063 w 608"/>
              <a:gd name="T15" fmla="*/ 1103313 h 860"/>
              <a:gd name="T16" fmla="*/ 819150 w 608"/>
              <a:gd name="T17" fmla="*/ 873125 h 860"/>
              <a:gd name="T18" fmla="*/ 884238 w 608"/>
              <a:gd name="T19" fmla="*/ 546100 h 860"/>
              <a:gd name="T20" fmla="*/ 949325 w 608"/>
              <a:gd name="T21" fmla="*/ 250825 h 860"/>
              <a:gd name="T22" fmla="*/ 965200 w 608"/>
              <a:gd name="T23" fmla="*/ 0 h 86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08" h="860">
                <a:moveTo>
                  <a:pt x="0" y="860"/>
                </a:moveTo>
                <a:lnTo>
                  <a:pt x="41" y="860"/>
                </a:lnTo>
                <a:lnTo>
                  <a:pt x="186" y="860"/>
                </a:lnTo>
                <a:lnTo>
                  <a:pt x="227" y="860"/>
                </a:lnTo>
                <a:lnTo>
                  <a:pt x="268" y="860"/>
                </a:lnTo>
                <a:lnTo>
                  <a:pt x="351" y="819"/>
                </a:lnTo>
                <a:lnTo>
                  <a:pt x="413" y="777"/>
                </a:lnTo>
                <a:lnTo>
                  <a:pt x="475" y="695"/>
                </a:lnTo>
                <a:lnTo>
                  <a:pt x="516" y="550"/>
                </a:lnTo>
                <a:lnTo>
                  <a:pt x="557" y="344"/>
                </a:lnTo>
                <a:lnTo>
                  <a:pt x="598" y="158"/>
                </a:lnTo>
                <a:lnTo>
                  <a:pt x="608" y="0"/>
                </a:lnTo>
              </a:path>
            </a:pathLst>
          </a:custGeom>
          <a:noFill/>
          <a:ln w="33338">
            <a:solidFill>
              <a:srgbClr val="CC99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928" name="Freeform 15"/>
          <p:cNvSpPr>
            <a:spLocks/>
          </p:cNvSpPr>
          <p:nvPr/>
        </p:nvSpPr>
        <p:spPr bwMode="auto">
          <a:xfrm>
            <a:off x="7083425" y="3868738"/>
            <a:ext cx="1081088" cy="1344612"/>
          </a:xfrm>
          <a:custGeom>
            <a:avLst/>
            <a:gdLst>
              <a:gd name="T0" fmla="*/ 0 w 33"/>
              <a:gd name="T1" fmla="*/ 1344612 h 41"/>
              <a:gd name="T2" fmla="*/ 98281 w 33"/>
              <a:gd name="T3" fmla="*/ 1344612 h 41"/>
              <a:gd name="T4" fmla="*/ 360363 w 33"/>
              <a:gd name="T5" fmla="*/ 1344612 h 41"/>
              <a:gd name="T6" fmla="*/ 458643 w 33"/>
              <a:gd name="T7" fmla="*/ 1344612 h 41"/>
              <a:gd name="T8" fmla="*/ 524164 w 33"/>
              <a:gd name="T9" fmla="*/ 1344612 h 41"/>
              <a:gd name="T10" fmla="*/ 655205 w 33"/>
              <a:gd name="T11" fmla="*/ 1279021 h 41"/>
              <a:gd name="T12" fmla="*/ 753486 w 33"/>
              <a:gd name="T13" fmla="*/ 1213430 h 41"/>
              <a:gd name="T14" fmla="*/ 851766 w 33"/>
              <a:gd name="T15" fmla="*/ 1082249 h 41"/>
              <a:gd name="T16" fmla="*/ 917287 w 33"/>
              <a:gd name="T17" fmla="*/ 852681 h 41"/>
              <a:gd name="T18" fmla="*/ 982807 w 33"/>
              <a:gd name="T19" fmla="*/ 524727 h 41"/>
              <a:gd name="T20" fmla="*/ 1048328 w 33"/>
              <a:gd name="T21" fmla="*/ 229568 h 41"/>
              <a:gd name="T22" fmla="*/ 1081088 w 33"/>
              <a:gd name="T23" fmla="*/ 0 h 4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3" h="41">
                <a:moveTo>
                  <a:pt x="0" y="41"/>
                </a:moveTo>
                <a:lnTo>
                  <a:pt x="3" y="41"/>
                </a:lnTo>
                <a:lnTo>
                  <a:pt x="11" y="41"/>
                </a:lnTo>
                <a:lnTo>
                  <a:pt x="14" y="41"/>
                </a:lnTo>
                <a:lnTo>
                  <a:pt x="16" y="41"/>
                </a:lnTo>
                <a:lnTo>
                  <a:pt x="20" y="39"/>
                </a:lnTo>
                <a:lnTo>
                  <a:pt x="23" y="37"/>
                </a:lnTo>
                <a:lnTo>
                  <a:pt x="26" y="33"/>
                </a:lnTo>
                <a:lnTo>
                  <a:pt x="28" y="26"/>
                </a:lnTo>
                <a:lnTo>
                  <a:pt x="30" y="16"/>
                </a:lnTo>
                <a:lnTo>
                  <a:pt x="32" y="7"/>
                </a:lnTo>
                <a:lnTo>
                  <a:pt x="33" y="0"/>
                </a:lnTo>
              </a:path>
            </a:pathLst>
          </a:custGeom>
          <a:noFill/>
          <a:ln w="33338">
            <a:solidFill>
              <a:srgbClr val="0000F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929" name="Line 16"/>
          <p:cNvSpPr>
            <a:spLocks noChangeShapeType="1"/>
          </p:cNvSpPr>
          <p:nvPr/>
        </p:nvSpPr>
        <p:spPr bwMode="auto">
          <a:xfrm flipV="1">
            <a:off x="6427788" y="3344863"/>
            <a:ext cx="1587" cy="2555875"/>
          </a:xfrm>
          <a:prstGeom prst="line">
            <a:avLst/>
          </a:prstGeom>
          <a:noFill/>
          <a:ln w="333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8930" name="Freeform 17"/>
          <p:cNvSpPr>
            <a:spLocks/>
          </p:cNvSpPr>
          <p:nvPr/>
        </p:nvSpPr>
        <p:spPr bwMode="auto">
          <a:xfrm>
            <a:off x="6361113" y="5146675"/>
            <a:ext cx="163512" cy="131763"/>
          </a:xfrm>
          <a:custGeom>
            <a:avLst/>
            <a:gdLst>
              <a:gd name="T0" fmla="*/ 0 w 103"/>
              <a:gd name="T1" fmla="*/ 66675 h 83"/>
              <a:gd name="T2" fmla="*/ 33337 w 103"/>
              <a:gd name="T3" fmla="*/ 0 h 83"/>
              <a:gd name="T4" fmla="*/ 66675 w 103"/>
              <a:gd name="T5" fmla="*/ 0 h 83"/>
              <a:gd name="T6" fmla="*/ 131762 w 103"/>
              <a:gd name="T7" fmla="*/ 0 h 83"/>
              <a:gd name="T8" fmla="*/ 163512 w 103"/>
              <a:gd name="T9" fmla="*/ 66675 h 83"/>
              <a:gd name="T10" fmla="*/ 131762 w 103"/>
              <a:gd name="T11" fmla="*/ 131763 h 83"/>
              <a:gd name="T12" fmla="*/ 66675 w 103"/>
              <a:gd name="T13" fmla="*/ 131763 h 83"/>
              <a:gd name="T14" fmla="*/ 33337 w 103"/>
              <a:gd name="T15" fmla="*/ 131763 h 83"/>
              <a:gd name="T16" fmla="*/ 0 w 103"/>
              <a:gd name="T17" fmla="*/ 66675 h 83"/>
              <a:gd name="T18" fmla="*/ 0 w 103"/>
              <a:gd name="T19" fmla="*/ 66675 h 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03" h="83">
                <a:moveTo>
                  <a:pt x="0" y="42"/>
                </a:moveTo>
                <a:lnTo>
                  <a:pt x="21" y="0"/>
                </a:lnTo>
                <a:lnTo>
                  <a:pt x="42" y="0"/>
                </a:lnTo>
                <a:lnTo>
                  <a:pt x="83" y="0"/>
                </a:lnTo>
                <a:lnTo>
                  <a:pt x="103" y="42"/>
                </a:lnTo>
                <a:lnTo>
                  <a:pt x="83" y="83"/>
                </a:lnTo>
                <a:lnTo>
                  <a:pt x="42" y="83"/>
                </a:lnTo>
                <a:lnTo>
                  <a:pt x="21" y="83"/>
                </a:lnTo>
                <a:lnTo>
                  <a:pt x="0" y="42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931" name="Freeform 18"/>
          <p:cNvSpPr>
            <a:spLocks/>
          </p:cNvSpPr>
          <p:nvPr/>
        </p:nvSpPr>
        <p:spPr bwMode="auto">
          <a:xfrm>
            <a:off x="5378450" y="3824288"/>
            <a:ext cx="1628775" cy="1389062"/>
          </a:xfrm>
          <a:custGeom>
            <a:avLst/>
            <a:gdLst>
              <a:gd name="T0" fmla="*/ 1628775 w 1026"/>
              <a:gd name="T1" fmla="*/ 0 h 875"/>
              <a:gd name="T2" fmla="*/ 1620838 w 1026"/>
              <a:gd name="T3" fmla="*/ 133350 h 875"/>
              <a:gd name="T4" fmla="*/ 1606550 w 1026"/>
              <a:gd name="T5" fmla="*/ 274637 h 875"/>
              <a:gd name="T6" fmla="*/ 1573213 w 1026"/>
              <a:gd name="T7" fmla="*/ 471487 h 875"/>
              <a:gd name="T8" fmla="*/ 1508125 w 1026"/>
              <a:gd name="T9" fmla="*/ 733425 h 875"/>
              <a:gd name="T10" fmla="*/ 1443038 w 1026"/>
              <a:gd name="T11" fmla="*/ 962025 h 875"/>
              <a:gd name="T12" fmla="*/ 1412875 w 1026"/>
              <a:gd name="T13" fmla="*/ 1071562 h 875"/>
              <a:gd name="T14" fmla="*/ 1344613 w 1026"/>
              <a:gd name="T15" fmla="*/ 1192212 h 875"/>
              <a:gd name="T16" fmla="*/ 1212850 w 1026"/>
              <a:gd name="T17" fmla="*/ 1323975 h 875"/>
              <a:gd name="T18" fmla="*/ 1049338 w 1026"/>
              <a:gd name="T19" fmla="*/ 1389062 h 875"/>
              <a:gd name="T20" fmla="*/ 688975 w 1026"/>
              <a:gd name="T21" fmla="*/ 1389062 h 875"/>
              <a:gd name="T22" fmla="*/ 98425 w 1026"/>
              <a:gd name="T23" fmla="*/ 1389062 h 875"/>
              <a:gd name="T24" fmla="*/ 0 w 1026"/>
              <a:gd name="T25" fmla="*/ 1389062 h 87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026" h="875">
                <a:moveTo>
                  <a:pt x="1026" y="0"/>
                </a:moveTo>
                <a:cubicBezTo>
                  <a:pt x="1026" y="13"/>
                  <a:pt x="1023" y="55"/>
                  <a:pt x="1021" y="84"/>
                </a:cubicBezTo>
                <a:cubicBezTo>
                  <a:pt x="1020" y="111"/>
                  <a:pt x="1017" y="138"/>
                  <a:pt x="1012" y="173"/>
                </a:cubicBezTo>
                <a:lnTo>
                  <a:pt x="991" y="297"/>
                </a:lnTo>
                <a:lnTo>
                  <a:pt x="950" y="462"/>
                </a:lnTo>
                <a:lnTo>
                  <a:pt x="909" y="606"/>
                </a:lnTo>
                <a:cubicBezTo>
                  <a:pt x="899" y="641"/>
                  <a:pt x="900" y="651"/>
                  <a:pt x="890" y="675"/>
                </a:cubicBezTo>
                <a:cubicBezTo>
                  <a:pt x="880" y="699"/>
                  <a:pt x="868" y="725"/>
                  <a:pt x="847" y="751"/>
                </a:cubicBezTo>
                <a:lnTo>
                  <a:pt x="764" y="834"/>
                </a:lnTo>
                <a:lnTo>
                  <a:pt x="661" y="875"/>
                </a:lnTo>
                <a:lnTo>
                  <a:pt x="434" y="875"/>
                </a:lnTo>
                <a:lnTo>
                  <a:pt x="62" y="875"/>
                </a:lnTo>
                <a:lnTo>
                  <a:pt x="0" y="875"/>
                </a:lnTo>
              </a:path>
            </a:pathLst>
          </a:custGeom>
          <a:noFill/>
          <a:ln w="33338">
            <a:solidFill>
              <a:schemeClr val="accent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919024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Example: Multiple IVP Solutions (2/2)</a:t>
            </a:r>
            <a:endParaRPr lang="zh-TW" altLang="en-US" dirty="0"/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Consider only the case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>
                <a:latin typeface="Times New Roman" pitchFamily="18" charset="0"/>
              </a:rPr>
              <a:t> </a:t>
            </a:r>
            <a:r>
              <a:rPr lang="en-US" altLang="zh-TW">
                <a:sym typeface="Symbol" pitchFamily="18" charset="2"/>
              </a:rPr>
              <a:t></a:t>
            </a:r>
            <a:r>
              <a:rPr lang="en-US" altLang="zh-TW">
                <a:latin typeface="Times New Roman" pitchFamily="18" charset="0"/>
              </a:rPr>
              <a:t> 0</a:t>
            </a:r>
            <a:r>
              <a:rPr lang="en-US" altLang="zh-TW"/>
              <a:t>,</a:t>
            </a:r>
            <a:br>
              <a:rPr lang="en-US" altLang="zh-TW"/>
            </a:br>
            <a:r>
              <a:rPr lang="en-US" altLang="zh-TW"/>
              <a:t>let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>
                <a:latin typeface="Times New Roman" pitchFamily="18" charset="0"/>
              </a:rPr>
              <a:t> = –</a:t>
            </a:r>
            <a:r>
              <a:rPr lang="en-US" altLang="zh-TW" i="1">
                <a:latin typeface="Times New Roman" pitchFamily="18" charset="0"/>
              </a:rPr>
              <a:t>b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b</a:t>
            </a:r>
            <a:r>
              <a:rPr lang="en-US" altLang="zh-TW">
                <a:latin typeface="Times New Roman" pitchFamily="18" charset="0"/>
              </a:rPr>
              <a:t>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 0</a:t>
            </a:r>
            <a:r>
              <a:rPr lang="en-US" altLang="zh-TW">
                <a:sym typeface="Symbol" pitchFamily="18" charset="2"/>
              </a:rPr>
              <a:t>:</a:t>
            </a:r>
            <a:br>
              <a:rPr lang="en-US" altLang="zh-TW">
                <a:sym typeface="Symbol" pitchFamily="18" charset="2"/>
              </a:rPr>
            </a:br>
            <a:endParaRPr lang="en-US" altLang="zh-TW">
              <a:sym typeface="Symbol" pitchFamily="18" charset="2"/>
            </a:endParaRPr>
          </a:p>
        </p:txBody>
      </p:sp>
      <p:graphicFrame>
        <p:nvGraphicFramePr>
          <p:cNvPr id="3994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3109993"/>
              </p:ext>
            </p:extLst>
          </p:nvPr>
        </p:nvGraphicFramePr>
        <p:xfrm>
          <a:off x="5940152" y="1659218"/>
          <a:ext cx="1294838" cy="761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0" name="方程式" r:id="rId3" imgW="863225" imgH="507780" progId="Equation.3">
                  <p:embed/>
                </p:oleObj>
              </mc:Choice>
              <mc:Fallback>
                <p:oleObj name="方程式" r:id="rId3" imgW="863225" imgH="5077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1659218"/>
                        <a:ext cx="1294838" cy="7616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2307474"/>
              </p:ext>
            </p:extLst>
          </p:nvPr>
        </p:nvGraphicFramePr>
        <p:xfrm>
          <a:off x="1300163" y="2348880"/>
          <a:ext cx="2724150" cy="196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1" name="方程式" r:id="rId5" imgW="1816100" imgH="1308100" progId="Equation.3">
                  <p:embed/>
                </p:oleObj>
              </mc:Choice>
              <mc:Fallback>
                <p:oleObj name="方程式" r:id="rId5" imgW="1816100" imgH="1308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0163" y="2348880"/>
                        <a:ext cx="2724150" cy="1962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9943" name="Group 128"/>
          <p:cNvGrpSpPr>
            <a:grpSpLocks/>
          </p:cNvGrpSpPr>
          <p:nvPr/>
        </p:nvGrpSpPr>
        <p:grpSpPr bwMode="auto">
          <a:xfrm>
            <a:off x="4357688" y="2510060"/>
            <a:ext cx="4238625" cy="3151188"/>
            <a:chOff x="2745" y="1846"/>
            <a:chExt cx="2670" cy="1985"/>
          </a:xfrm>
        </p:grpSpPr>
        <p:sp>
          <p:nvSpPr>
            <p:cNvPr id="39952" name="Rectangle 18"/>
            <p:cNvSpPr>
              <a:spLocks noChangeArrowheads="1"/>
            </p:cNvSpPr>
            <p:nvPr/>
          </p:nvSpPr>
          <p:spPr bwMode="auto">
            <a:xfrm>
              <a:off x="2851" y="1877"/>
              <a:ext cx="2531" cy="1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39953" name="Rectangle 19"/>
            <p:cNvSpPr>
              <a:spLocks noChangeArrowheads="1"/>
            </p:cNvSpPr>
            <p:nvPr/>
          </p:nvSpPr>
          <p:spPr bwMode="auto">
            <a:xfrm>
              <a:off x="2851" y="1877"/>
              <a:ext cx="2531" cy="1875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39954" name="Freeform 20"/>
            <p:cNvSpPr>
              <a:spLocks/>
            </p:cNvSpPr>
            <p:nvPr/>
          </p:nvSpPr>
          <p:spPr bwMode="auto">
            <a:xfrm>
              <a:off x="2851" y="1877"/>
              <a:ext cx="0" cy="1875"/>
            </a:xfrm>
            <a:custGeom>
              <a:avLst/>
              <a:gdLst>
                <a:gd name="T0" fmla="*/ 1875 h 470"/>
                <a:gd name="T1" fmla="*/ 0 h 470"/>
                <a:gd name="T2" fmla="*/ 0 h 470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470">
                  <a:moveTo>
                    <a:pt x="0" y="470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55" name="Freeform 21"/>
            <p:cNvSpPr>
              <a:spLocks/>
            </p:cNvSpPr>
            <p:nvPr/>
          </p:nvSpPr>
          <p:spPr bwMode="auto">
            <a:xfrm>
              <a:off x="3102" y="1877"/>
              <a:ext cx="0" cy="1875"/>
            </a:xfrm>
            <a:custGeom>
              <a:avLst/>
              <a:gdLst>
                <a:gd name="T0" fmla="*/ 1875 h 470"/>
                <a:gd name="T1" fmla="*/ 0 h 470"/>
                <a:gd name="T2" fmla="*/ 0 h 470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470">
                  <a:moveTo>
                    <a:pt x="0" y="470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56" name="Freeform 22"/>
            <p:cNvSpPr>
              <a:spLocks/>
            </p:cNvSpPr>
            <p:nvPr/>
          </p:nvSpPr>
          <p:spPr bwMode="auto">
            <a:xfrm>
              <a:off x="3358" y="1877"/>
              <a:ext cx="0" cy="1875"/>
            </a:xfrm>
            <a:custGeom>
              <a:avLst/>
              <a:gdLst>
                <a:gd name="T0" fmla="*/ 1875 h 470"/>
                <a:gd name="T1" fmla="*/ 0 h 470"/>
                <a:gd name="T2" fmla="*/ 0 h 470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470">
                  <a:moveTo>
                    <a:pt x="0" y="470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57" name="Freeform 23"/>
            <p:cNvSpPr>
              <a:spLocks/>
            </p:cNvSpPr>
            <p:nvPr/>
          </p:nvSpPr>
          <p:spPr bwMode="auto">
            <a:xfrm>
              <a:off x="3609" y="1877"/>
              <a:ext cx="0" cy="1875"/>
            </a:xfrm>
            <a:custGeom>
              <a:avLst/>
              <a:gdLst>
                <a:gd name="T0" fmla="*/ 1875 h 470"/>
                <a:gd name="T1" fmla="*/ 0 h 470"/>
                <a:gd name="T2" fmla="*/ 0 h 470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470">
                  <a:moveTo>
                    <a:pt x="0" y="470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58" name="Freeform 24"/>
            <p:cNvSpPr>
              <a:spLocks/>
            </p:cNvSpPr>
            <p:nvPr/>
          </p:nvSpPr>
          <p:spPr bwMode="auto">
            <a:xfrm>
              <a:off x="3864" y="1877"/>
              <a:ext cx="0" cy="1875"/>
            </a:xfrm>
            <a:custGeom>
              <a:avLst/>
              <a:gdLst>
                <a:gd name="T0" fmla="*/ 1875 h 470"/>
                <a:gd name="T1" fmla="*/ 0 h 470"/>
                <a:gd name="T2" fmla="*/ 0 h 470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470">
                  <a:moveTo>
                    <a:pt x="0" y="470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59" name="Freeform 25"/>
            <p:cNvSpPr>
              <a:spLocks/>
            </p:cNvSpPr>
            <p:nvPr/>
          </p:nvSpPr>
          <p:spPr bwMode="auto">
            <a:xfrm>
              <a:off x="4115" y="1877"/>
              <a:ext cx="0" cy="1875"/>
            </a:xfrm>
            <a:custGeom>
              <a:avLst/>
              <a:gdLst>
                <a:gd name="T0" fmla="*/ 1875 h 470"/>
                <a:gd name="T1" fmla="*/ 0 h 470"/>
                <a:gd name="T2" fmla="*/ 0 h 470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470">
                  <a:moveTo>
                    <a:pt x="0" y="470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60" name="Freeform 26"/>
            <p:cNvSpPr>
              <a:spLocks/>
            </p:cNvSpPr>
            <p:nvPr/>
          </p:nvSpPr>
          <p:spPr bwMode="auto">
            <a:xfrm>
              <a:off x="4370" y="1877"/>
              <a:ext cx="0" cy="1875"/>
            </a:xfrm>
            <a:custGeom>
              <a:avLst/>
              <a:gdLst>
                <a:gd name="T0" fmla="*/ 1875 h 470"/>
                <a:gd name="T1" fmla="*/ 0 h 470"/>
                <a:gd name="T2" fmla="*/ 0 h 470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470">
                  <a:moveTo>
                    <a:pt x="0" y="470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61" name="Freeform 27"/>
            <p:cNvSpPr>
              <a:spLocks/>
            </p:cNvSpPr>
            <p:nvPr/>
          </p:nvSpPr>
          <p:spPr bwMode="auto">
            <a:xfrm>
              <a:off x="4621" y="1877"/>
              <a:ext cx="0" cy="1875"/>
            </a:xfrm>
            <a:custGeom>
              <a:avLst/>
              <a:gdLst>
                <a:gd name="T0" fmla="*/ 1875 h 470"/>
                <a:gd name="T1" fmla="*/ 0 h 470"/>
                <a:gd name="T2" fmla="*/ 0 h 470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470">
                  <a:moveTo>
                    <a:pt x="0" y="470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62" name="Freeform 28"/>
            <p:cNvSpPr>
              <a:spLocks/>
            </p:cNvSpPr>
            <p:nvPr/>
          </p:nvSpPr>
          <p:spPr bwMode="auto">
            <a:xfrm>
              <a:off x="4876" y="1877"/>
              <a:ext cx="0" cy="1875"/>
            </a:xfrm>
            <a:custGeom>
              <a:avLst/>
              <a:gdLst>
                <a:gd name="T0" fmla="*/ 1875 h 470"/>
                <a:gd name="T1" fmla="*/ 0 h 470"/>
                <a:gd name="T2" fmla="*/ 0 h 470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470">
                  <a:moveTo>
                    <a:pt x="0" y="470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63" name="Freeform 29"/>
            <p:cNvSpPr>
              <a:spLocks/>
            </p:cNvSpPr>
            <p:nvPr/>
          </p:nvSpPr>
          <p:spPr bwMode="auto">
            <a:xfrm>
              <a:off x="5127" y="1877"/>
              <a:ext cx="0" cy="1875"/>
            </a:xfrm>
            <a:custGeom>
              <a:avLst/>
              <a:gdLst>
                <a:gd name="T0" fmla="*/ 1875 h 470"/>
                <a:gd name="T1" fmla="*/ 0 h 470"/>
                <a:gd name="T2" fmla="*/ 0 h 470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470">
                  <a:moveTo>
                    <a:pt x="0" y="470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64" name="Freeform 30"/>
            <p:cNvSpPr>
              <a:spLocks/>
            </p:cNvSpPr>
            <p:nvPr/>
          </p:nvSpPr>
          <p:spPr bwMode="auto">
            <a:xfrm>
              <a:off x="5382" y="1877"/>
              <a:ext cx="0" cy="1875"/>
            </a:xfrm>
            <a:custGeom>
              <a:avLst/>
              <a:gdLst>
                <a:gd name="T0" fmla="*/ 1875 h 470"/>
                <a:gd name="T1" fmla="*/ 0 h 470"/>
                <a:gd name="T2" fmla="*/ 0 h 470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470">
                  <a:moveTo>
                    <a:pt x="0" y="470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65" name="Freeform 31"/>
            <p:cNvSpPr>
              <a:spLocks/>
            </p:cNvSpPr>
            <p:nvPr/>
          </p:nvSpPr>
          <p:spPr bwMode="auto">
            <a:xfrm>
              <a:off x="2851" y="3752"/>
              <a:ext cx="2531" cy="0"/>
            </a:xfrm>
            <a:custGeom>
              <a:avLst/>
              <a:gdLst>
                <a:gd name="T0" fmla="*/ 0 w 595"/>
                <a:gd name="T1" fmla="*/ 2531 w 595"/>
                <a:gd name="T2" fmla="*/ 2531 w 5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595">
                  <a:moveTo>
                    <a:pt x="0" y="0"/>
                  </a:moveTo>
                  <a:lnTo>
                    <a:pt x="59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66" name="Freeform 32"/>
            <p:cNvSpPr>
              <a:spLocks/>
            </p:cNvSpPr>
            <p:nvPr/>
          </p:nvSpPr>
          <p:spPr bwMode="auto">
            <a:xfrm>
              <a:off x="2851" y="3516"/>
              <a:ext cx="2531" cy="0"/>
            </a:xfrm>
            <a:custGeom>
              <a:avLst/>
              <a:gdLst>
                <a:gd name="T0" fmla="*/ 0 w 595"/>
                <a:gd name="T1" fmla="*/ 2531 w 595"/>
                <a:gd name="T2" fmla="*/ 2531 w 5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595">
                  <a:moveTo>
                    <a:pt x="0" y="0"/>
                  </a:moveTo>
                  <a:lnTo>
                    <a:pt x="59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67" name="Freeform 33"/>
            <p:cNvSpPr>
              <a:spLocks/>
            </p:cNvSpPr>
            <p:nvPr/>
          </p:nvSpPr>
          <p:spPr bwMode="auto">
            <a:xfrm>
              <a:off x="2851" y="3281"/>
              <a:ext cx="2531" cy="0"/>
            </a:xfrm>
            <a:custGeom>
              <a:avLst/>
              <a:gdLst>
                <a:gd name="T0" fmla="*/ 0 w 595"/>
                <a:gd name="T1" fmla="*/ 2531 w 595"/>
                <a:gd name="T2" fmla="*/ 2531 w 5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595">
                  <a:moveTo>
                    <a:pt x="0" y="0"/>
                  </a:moveTo>
                  <a:lnTo>
                    <a:pt x="59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68" name="Freeform 34"/>
            <p:cNvSpPr>
              <a:spLocks/>
            </p:cNvSpPr>
            <p:nvPr/>
          </p:nvSpPr>
          <p:spPr bwMode="auto">
            <a:xfrm>
              <a:off x="2851" y="3046"/>
              <a:ext cx="2531" cy="0"/>
            </a:xfrm>
            <a:custGeom>
              <a:avLst/>
              <a:gdLst>
                <a:gd name="T0" fmla="*/ 0 w 595"/>
                <a:gd name="T1" fmla="*/ 2531 w 595"/>
                <a:gd name="T2" fmla="*/ 2531 w 5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595">
                  <a:moveTo>
                    <a:pt x="0" y="0"/>
                  </a:moveTo>
                  <a:lnTo>
                    <a:pt x="59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69" name="Freeform 35"/>
            <p:cNvSpPr>
              <a:spLocks/>
            </p:cNvSpPr>
            <p:nvPr/>
          </p:nvSpPr>
          <p:spPr bwMode="auto">
            <a:xfrm>
              <a:off x="2851" y="2815"/>
              <a:ext cx="2531" cy="0"/>
            </a:xfrm>
            <a:custGeom>
              <a:avLst/>
              <a:gdLst>
                <a:gd name="T0" fmla="*/ 0 w 595"/>
                <a:gd name="T1" fmla="*/ 2531 w 595"/>
                <a:gd name="T2" fmla="*/ 2531 w 5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595">
                  <a:moveTo>
                    <a:pt x="0" y="0"/>
                  </a:moveTo>
                  <a:lnTo>
                    <a:pt x="59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70" name="Freeform 36"/>
            <p:cNvSpPr>
              <a:spLocks/>
            </p:cNvSpPr>
            <p:nvPr/>
          </p:nvSpPr>
          <p:spPr bwMode="auto">
            <a:xfrm>
              <a:off x="2851" y="2579"/>
              <a:ext cx="2531" cy="0"/>
            </a:xfrm>
            <a:custGeom>
              <a:avLst/>
              <a:gdLst>
                <a:gd name="T0" fmla="*/ 0 w 595"/>
                <a:gd name="T1" fmla="*/ 2531 w 595"/>
                <a:gd name="T2" fmla="*/ 2531 w 5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595">
                  <a:moveTo>
                    <a:pt x="0" y="0"/>
                  </a:moveTo>
                  <a:lnTo>
                    <a:pt x="59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71" name="Freeform 37"/>
            <p:cNvSpPr>
              <a:spLocks/>
            </p:cNvSpPr>
            <p:nvPr/>
          </p:nvSpPr>
          <p:spPr bwMode="auto">
            <a:xfrm>
              <a:off x="2851" y="2344"/>
              <a:ext cx="2531" cy="0"/>
            </a:xfrm>
            <a:custGeom>
              <a:avLst/>
              <a:gdLst>
                <a:gd name="T0" fmla="*/ 0 w 595"/>
                <a:gd name="T1" fmla="*/ 2531 w 595"/>
                <a:gd name="T2" fmla="*/ 2531 w 5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595">
                  <a:moveTo>
                    <a:pt x="0" y="0"/>
                  </a:moveTo>
                  <a:lnTo>
                    <a:pt x="59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72" name="Freeform 38"/>
            <p:cNvSpPr>
              <a:spLocks/>
            </p:cNvSpPr>
            <p:nvPr/>
          </p:nvSpPr>
          <p:spPr bwMode="auto">
            <a:xfrm>
              <a:off x="2851" y="2109"/>
              <a:ext cx="2531" cy="0"/>
            </a:xfrm>
            <a:custGeom>
              <a:avLst/>
              <a:gdLst>
                <a:gd name="T0" fmla="*/ 0 w 595"/>
                <a:gd name="T1" fmla="*/ 2531 w 595"/>
                <a:gd name="T2" fmla="*/ 2531 w 5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595">
                  <a:moveTo>
                    <a:pt x="0" y="0"/>
                  </a:moveTo>
                  <a:lnTo>
                    <a:pt x="59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73" name="Freeform 39"/>
            <p:cNvSpPr>
              <a:spLocks/>
            </p:cNvSpPr>
            <p:nvPr/>
          </p:nvSpPr>
          <p:spPr bwMode="auto">
            <a:xfrm>
              <a:off x="2851" y="1877"/>
              <a:ext cx="2531" cy="0"/>
            </a:xfrm>
            <a:custGeom>
              <a:avLst/>
              <a:gdLst>
                <a:gd name="T0" fmla="*/ 0 w 595"/>
                <a:gd name="T1" fmla="*/ 2531 w 595"/>
                <a:gd name="T2" fmla="*/ 2531 w 5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595">
                  <a:moveTo>
                    <a:pt x="0" y="0"/>
                  </a:moveTo>
                  <a:lnTo>
                    <a:pt x="59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74" name="Line 40"/>
            <p:cNvSpPr>
              <a:spLocks noChangeShapeType="1"/>
            </p:cNvSpPr>
            <p:nvPr/>
          </p:nvSpPr>
          <p:spPr bwMode="auto">
            <a:xfrm>
              <a:off x="2851" y="1877"/>
              <a:ext cx="253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75" name="Freeform 41"/>
            <p:cNvSpPr>
              <a:spLocks/>
            </p:cNvSpPr>
            <p:nvPr/>
          </p:nvSpPr>
          <p:spPr bwMode="auto">
            <a:xfrm>
              <a:off x="2851" y="1877"/>
              <a:ext cx="2531" cy="1875"/>
            </a:xfrm>
            <a:custGeom>
              <a:avLst/>
              <a:gdLst>
                <a:gd name="T0" fmla="*/ 0 w 595"/>
                <a:gd name="T1" fmla="*/ 1875 h 470"/>
                <a:gd name="T2" fmla="*/ 2531 w 595"/>
                <a:gd name="T3" fmla="*/ 1875 h 470"/>
                <a:gd name="T4" fmla="*/ 2531 w 595"/>
                <a:gd name="T5" fmla="*/ 0 h 47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95" h="470">
                  <a:moveTo>
                    <a:pt x="0" y="470"/>
                  </a:moveTo>
                  <a:lnTo>
                    <a:pt x="595" y="470"/>
                  </a:lnTo>
                  <a:lnTo>
                    <a:pt x="59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76" name="Line 42"/>
            <p:cNvSpPr>
              <a:spLocks noChangeShapeType="1"/>
            </p:cNvSpPr>
            <p:nvPr/>
          </p:nvSpPr>
          <p:spPr bwMode="auto">
            <a:xfrm flipV="1">
              <a:off x="2851" y="1877"/>
              <a:ext cx="0" cy="1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77" name="Line 43"/>
            <p:cNvSpPr>
              <a:spLocks noChangeShapeType="1"/>
            </p:cNvSpPr>
            <p:nvPr/>
          </p:nvSpPr>
          <p:spPr bwMode="auto">
            <a:xfrm>
              <a:off x="2851" y="3752"/>
              <a:ext cx="253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78" name="Line 44"/>
            <p:cNvSpPr>
              <a:spLocks noChangeShapeType="1"/>
            </p:cNvSpPr>
            <p:nvPr/>
          </p:nvSpPr>
          <p:spPr bwMode="auto">
            <a:xfrm flipV="1">
              <a:off x="2851" y="1877"/>
              <a:ext cx="0" cy="1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79" name="Line 45"/>
            <p:cNvSpPr>
              <a:spLocks noChangeShapeType="1"/>
            </p:cNvSpPr>
            <p:nvPr/>
          </p:nvSpPr>
          <p:spPr bwMode="auto">
            <a:xfrm flipV="1">
              <a:off x="2851" y="3728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80" name="Line 46"/>
            <p:cNvSpPr>
              <a:spLocks noChangeShapeType="1"/>
            </p:cNvSpPr>
            <p:nvPr/>
          </p:nvSpPr>
          <p:spPr bwMode="auto">
            <a:xfrm>
              <a:off x="2851" y="1877"/>
              <a:ext cx="0" cy="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81" name="Rectangle 47"/>
            <p:cNvSpPr>
              <a:spLocks noChangeArrowheads="1"/>
            </p:cNvSpPr>
            <p:nvPr/>
          </p:nvSpPr>
          <p:spPr bwMode="auto">
            <a:xfrm>
              <a:off x="2805" y="3764"/>
              <a:ext cx="81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700">
                  <a:solidFill>
                    <a:srgbClr val="000000"/>
                  </a:solidFill>
                  <a:latin typeface="Helvetica" charset="0"/>
                </a:rPr>
                <a:t>-10</a:t>
              </a:r>
              <a:endParaRPr lang="en-US" altLang="zh-TW"/>
            </a:p>
          </p:txBody>
        </p:sp>
        <p:sp>
          <p:nvSpPr>
            <p:cNvPr id="39982" name="Line 48"/>
            <p:cNvSpPr>
              <a:spLocks noChangeShapeType="1"/>
            </p:cNvSpPr>
            <p:nvPr/>
          </p:nvSpPr>
          <p:spPr bwMode="auto">
            <a:xfrm flipV="1">
              <a:off x="3102" y="3728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83" name="Line 49"/>
            <p:cNvSpPr>
              <a:spLocks noChangeShapeType="1"/>
            </p:cNvSpPr>
            <p:nvPr/>
          </p:nvSpPr>
          <p:spPr bwMode="auto">
            <a:xfrm>
              <a:off x="3102" y="1877"/>
              <a:ext cx="0" cy="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84" name="Rectangle 50"/>
            <p:cNvSpPr>
              <a:spLocks noChangeArrowheads="1"/>
            </p:cNvSpPr>
            <p:nvPr/>
          </p:nvSpPr>
          <p:spPr bwMode="auto">
            <a:xfrm>
              <a:off x="3073" y="3764"/>
              <a:ext cx="5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700">
                  <a:solidFill>
                    <a:srgbClr val="000000"/>
                  </a:solidFill>
                  <a:latin typeface="Helvetica" charset="0"/>
                </a:rPr>
                <a:t>-8</a:t>
              </a:r>
              <a:endParaRPr lang="en-US" altLang="zh-TW"/>
            </a:p>
          </p:txBody>
        </p:sp>
        <p:sp>
          <p:nvSpPr>
            <p:cNvPr id="39985" name="Line 51"/>
            <p:cNvSpPr>
              <a:spLocks noChangeShapeType="1"/>
            </p:cNvSpPr>
            <p:nvPr/>
          </p:nvSpPr>
          <p:spPr bwMode="auto">
            <a:xfrm flipV="1">
              <a:off x="3358" y="3728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86" name="Line 52"/>
            <p:cNvSpPr>
              <a:spLocks noChangeShapeType="1"/>
            </p:cNvSpPr>
            <p:nvPr/>
          </p:nvSpPr>
          <p:spPr bwMode="auto">
            <a:xfrm>
              <a:off x="3358" y="1877"/>
              <a:ext cx="0" cy="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87" name="Rectangle 53"/>
            <p:cNvSpPr>
              <a:spLocks noChangeArrowheads="1"/>
            </p:cNvSpPr>
            <p:nvPr/>
          </p:nvSpPr>
          <p:spPr bwMode="auto">
            <a:xfrm>
              <a:off x="3328" y="3764"/>
              <a:ext cx="5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700">
                  <a:solidFill>
                    <a:srgbClr val="000000"/>
                  </a:solidFill>
                  <a:latin typeface="Helvetica" charset="0"/>
                </a:rPr>
                <a:t>-6</a:t>
              </a:r>
              <a:endParaRPr lang="en-US" altLang="zh-TW"/>
            </a:p>
          </p:txBody>
        </p:sp>
        <p:sp>
          <p:nvSpPr>
            <p:cNvPr id="39988" name="Line 54"/>
            <p:cNvSpPr>
              <a:spLocks noChangeShapeType="1"/>
            </p:cNvSpPr>
            <p:nvPr/>
          </p:nvSpPr>
          <p:spPr bwMode="auto">
            <a:xfrm flipV="1">
              <a:off x="3609" y="3728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89" name="Rectangle 56"/>
            <p:cNvSpPr>
              <a:spLocks noChangeArrowheads="1"/>
            </p:cNvSpPr>
            <p:nvPr/>
          </p:nvSpPr>
          <p:spPr bwMode="auto">
            <a:xfrm>
              <a:off x="3579" y="3764"/>
              <a:ext cx="5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700">
                  <a:solidFill>
                    <a:srgbClr val="000000"/>
                  </a:solidFill>
                  <a:latin typeface="Helvetica" charset="0"/>
                </a:rPr>
                <a:t>-4</a:t>
              </a:r>
              <a:endParaRPr lang="en-US" altLang="zh-TW"/>
            </a:p>
          </p:txBody>
        </p:sp>
        <p:sp>
          <p:nvSpPr>
            <p:cNvPr id="39990" name="Line 57"/>
            <p:cNvSpPr>
              <a:spLocks noChangeShapeType="1"/>
            </p:cNvSpPr>
            <p:nvPr/>
          </p:nvSpPr>
          <p:spPr bwMode="auto">
            <a:xfrm flipV="1">
              <a:off x="3864" y="3728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91" name="Rectangle 59"/>
            <p:cNvSpPr>
              <a:spLocks noChangeArrowheads="1"/>
            </p:cNvSpPr>
            <p:nvPr/>
          </p:nvSpPr>
          <p:spPr bwMode="auto">
            <a:xfrm>
              <a:off x="3834" y="3764"/>
              <a:ext cx="5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700">
                  <a:solidFill>
                    <a:srgbClr val="000000"/>
                  </a:solidFill>
                  <a:latin typeface="Helvetica" charset="0"/>
                </a:rPr>
                <a:t>-2</a:t>
              </a:r>
              <a:endParaRPr lang="en-US" altLang="zh-TW"/>
            </a:p>
          </p:txBody>
        </p:sp>
        <p:sp>
          <p:nvSpPr>
            <p:cNvPr id="39992" name="Line 60"/>
            <p:cNvSpPr>
              <a:spLocks noChangeShapeType="1"/>
            </p:cNvSpPr>
            <p:nvPr/>
          </p:nvSpPr>
          <p:spPr bwMode="auto">
            <a:xfrm flipV="1">
              <a:off x="4115" y="3728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93" name="Rectangle 62"/>
            <p:cNvSpPr>
              <a:spLocks noChangeArrowheads="1"/>
            </p:cNvSpPr>
            <p:nvPr/>
          </p:nvSpPr>
          <p:spPr bwMode="auto">
            <a:xfrm>
              <a:off x="4102" y="3764"/>
              <a:ext cx="31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700">
                  <a:solidFill>
                    <a:srgbClr val="000000"/>
                  </a:solidFill>
                  <a:latin typeface="Helvetica" charset="0"/>
                </a:rPr>
                <a:t>0</a:t>
              </a:r>
              <a:endParaRPr lang="en-US" altLang="zh-TW"/>
            </a:p>
          </p:txBody>
        </p:sp>
        <p:sp>
          <p:nvSpPr>
            <p:cNvPr id="39994" name="Line 63"/>
            <p:cNvSpPr>
              <a:spLocks noChangeShapeType="1"/>
            </p:cNvSpPr>
            <p:nvPr/>
          </p:nvSpPr>
          <p:spPr bwMode="auto">
            <a:xfrm flipV="1">
              <a:off x="4370" y="3728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95" name="Rectangle 65"/>
            <p:cNvSpPr>
              <a:spLocks noChangeArrowheads="1"/>
            </p:cNvSpPr>
            <p:nvPr/>
          </p:nvSpPr>
          <p:spPr bwMode="auto">
            <a:xfrm>
              <a:off x="4357" y="3764"/>
              <a:ext cx="31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700">
                  <a:solidFill>
                    <a:srgbClr val="000000"/>
                  </a:solidFill>
                  <a:latin typeface="Helvetica" charset="0"/>
                </a:rPr>
                <a:t>2</a:t>
              </a:r>
              <a:endParaRPr lang="en-US" altLang="zh-TW"/>
            </a:p>
          </p:txBody>
        </p:sp>
        <p:sp>
          <p:nvSpPr>
            <p:cNvPr id="39996" name="Line 66"/>
            <p:cNvSpPr>
              <a:spLocks noChangeShapeType="1"/>
            </p:cNvSpPr>
            <p:nvPr/>
          </p:nvSpPr>
          <p:spPr bwMode="auto">
            <a:xfrm flipV="1">
              <a:off x="4621" y="3728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97" name="Rectangle 68"/>
            <p:cNvSpPr>
              <a:spLocks noChangeArrowheads="1"/>
            </p:cNvSpPr>
            <p:nvPr/>
          </p:nvSpPr>
          <p:spPr bwMode="auto">
            <a:xfrm>
              <a:off x="4608" y="3764"/>
              <a:ext cx="31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700">
                  <a:solidFill>
                    <a:srgbClr val="000000"/>
                  </a:solidFill>
                  <a:latin typeface="Helvetica" charset="0"/>
                </a:rPr>
                <a:t>4</a:t>
              </a:r>
              <a:endParaRPr lang="en-US" altLang="zh-TW"/>
            </a:p>
          </p:txBody>
        </p:sp>
        <p:sp>
          <p:nvSpPr>
            <p:cNvPr id="39998" name="Line 69"/>
            <p:cNvSpPr>
              <a:spLocks noChangeShapeType="1"/>
            </p:cNvSpPr>
            <p:nvPr/>
          </p:nvSpPr>
          <p:spPr bwMode="auto">
            <a:xfrm flipV="1">
              <a:off x="4876" y="3728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99" name="Rectangle 71"/>
            <p:cNvSpPr>
              <a:spLocks noChangeArrowheads="1"/>
            </p:cNvSpPr>
            <p:nvPr/>
          </p:nvSpPr>
          <p:spPr bwMode="auto">
            <a:xfrm>
              <a:off x="4863" y="3764"/>
              <a:ext cx="31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700">
                  <a:solidFill>
                    <a:srgbClr val="000000"/>
                  </a:solidFill>
                  <a:latin typeface="Helvetica" charset="0"/>
                </a:rPr>
                <a:t>6</a:t>
              </a:r>
              <a:endParaRPr lang="en-US" altLang="zh-TW"/>
            </a:p>
          </p:txBody>
        </p:sp>
        <p:sp>
          <p:nvSpPr>
            <p:cNvPr id="40000" name="Line 72"/>
            <p:cNvSpPr>
              <a:spLocks noChangeShapeType="1"/>
            </p:cNvSpPr>
            <p:nvPr/>
          </p:nvSpPr>
          <p:spPr bwMode="auto">
            <a:xfrm flipV="1">
              <a:off x="5127" y="3728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01" name="Line 73"/>
            <p:cNvSpPr>
              <a:spLocks noChangeShapeType="1"/>
            </p:cNvSpPr>
            <p:nvPr/>
          </p:nvSpPr>
          <p:spPr bwMode="auto">
            <a:xfrm>
              <a:off x="5127" y="1877"/>
              <a:ext cx="0" cy="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02" name="Rectangle 74"/>
            <p:cNvSpPr>
              <a:spLocks noChangeArrowheads="1"/>
            </p:cNvSpPr>
            <p:nvPr/>
          </p:nvSpPr>
          <p:spPr bwMode="auto">
            <a:xfrm>
              <a:off x="5114" y="3764"/>
              <a:ext cx="31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700">
                  <a:solidFill>
                    <a:srgbClr val="000000"/>
                  </a:solidFill>
                  <a:latin typeface="Helvetica" charset="0"/>
                </a:rPr>
                <a:t>8</a:t>
              </a:r>
              <a:endParaRPr lang="en-US" altLang="zh-TW"/>
            </a:p>
          </p:txBody>
        </p:sp>
        <p:sp>
          <p:nvSpPr>
            <p:cNvPr id="40003" name="Line 75"/>
            <p:cNvSpPr>
              <a:spLocks noChangeShapeType="1"/>
            </p:cNvSpPr>
            <p:nvPr/>
          </p:nvSpPr>
          <p:spPr bwMode="auto">
            <a:xfrm flipV="1">
              <a:off x="5382" y="3728"/>
              <a:ext cx="0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04" name="Line 76"/>
            <p:cNvSpPr>
              <a:spLocks noChangeShapeType="1"/>
            </p:cNvSpPr>
            <p:nvPr/>
          </p:nvSpPr>
          <p:spPr bwMode="auto">
            <a:xfrm>
              <a:off x="5382" y="1877"/>
              <a:ext cx="0" cy="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05" name="Rectangle 77"/>
            <p:cNvSpPr>
              <a:spLocks noChangeArrowheads="1"/>
            </p:cNvSpPr>
            <p:nvPr/>
          </p:nvSpPr>
          <p:spPr bwMode="auto">
            <a:xfrm>
              <a:off x="5353" y="3764"/>
              <a:ext cx="62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700">
                  <a:solidFill>
                    <a:srgbClr val="000000"/>
                  </a:solidFill>
                  <a:latin typeface="Helvetica" charset="0"/>
                </a:rPr>
                <a:t>10</a:t>
              </a:r>
              <a:endParaRPr lang="en-US" altLang="zh-TW"/>
            </a:p>
          </p:txBody>
        </p:sp>
        <p:sp>
          <p:nvSpPr>
            <p:cNvPr id="40006" name="Line 78"/>
            <p:cNvSpPr>
              <a:spLocks noChangeShapeType="1"/>
            </p:cNvSpPr>
            <p:nvPr/>
          </p:nvSpPr>
          <p:spPr bwMode="auto">
            <a:xfrm>
              <a:off x="2851" y="3752"/>
              <a:ext cx="2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07" name="Line 79"/>
            <p:cNvSpPr>
              <a:spLocks noChangeShapeType="1"/>
            </p:cNvSpPr>
            <p:nvPr/>
          </p:nvSpPr>
          <p:spPr bwMode="auto">
            <a:xfrm flipH="1">
              <a:off x="5357" y="3752"/>
              <a:ext cx="2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08" name="Rectangle 80"/>
            <p:cNvSpPr>
              <a:spLocks noChangeArrowheads="1"/>
            </p:cNvSpPr>
            <p:nvPr/>
          </p:nvSpPr>
          <p:spPr bwMode="auto">
            <a:xfrm>
              <a:off x="2805" y="3720"/>
              <a:ext cx="31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700">
                  <a:solidFill>
                    <a:srgbClr val="000000"/>
                  </a:solidFill>
                  <a:latin typeface="Helvetica" charset="0"/>
                </a:rPr>
                <a:t>0</a:t>
              </a:r>
              <a:endParaRPr lang="en-US" altLang="zh-TW"/>
            </a:p>
          </p:txBody>
        </p:sp>
        <p:sp>
          <p:nvSpPr>
            <p:cNvPr id="40009" name="Line 81"/>
            <p:cNvSpPr>
              <a:spLocks noChangeShapeType="1"/>
            </p:cNvSpPr>
            <p:nvPr/>
          </p:nvSpPr>
          <p:spPr bwMode="auto">
            <a:xfrm>
              <a:off x="2851" y="3516"/>
              <a:ext cx="2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10" name="Line 82"/>
            <p:cNvSpPr>
              <a:spLocks noChangeShapeType="1"/>
            </p:cNvSpPr>
            <p:nvPr/>
          </p:nvSpPr>
          <p:spPr bwMode="auto">
            <a:xfrm flipH="1">
              <a:off x="5357" y="3516"/>
              <a:ext cx="2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11" name="Rectangle 83"/>
            <p:cNvSpPr>
              <a:spLocks noChangeArrowheads="1"/>
            </p:cNvSpPr>
            <p:nvPr/>
          </p:nvSpPr>
          <p:spPr bwMode="auto">
            <a:xfrm>
              <a:off x="2775" y="3485"/>
              <a:ext cx="62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700">
                  <a:solidFill>
                    <a:srgbClr val="000000"/>
                  </a:solidFill>
                  <a:latin typeface="Helvetica" charset="0"/>
                </a:rPr>
                <a:t>50</a:t>
              </a:r>
              <a:endParaRPr lang="en-US" altLang="zh-TW"/>
            </a:p>
          </p:txBody>
        </p:sp>
        <p:sp>
          <p:nvSpPr>
            <p:cNvPr id="40012" name="Line 84"/>
            <p:cNvSpPr>
              <a:spLocks noChangeShapeType="1"/>
            </p:cNvSpPr>
            <p:nvPr/>
          </p:nvSpPr>
          <p:spPr bwMode="auto">
            <a:xfrm>
              <a:off x="2851" y="3281"/>
              <a:ext cx="2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13" name="Line 85"/>
            <p:cNvSpPr>
              <a:spLocks noChangeShapeType="1"/>
            </p:cNvSpPr>
            <p:nvPr/>
          </p:nvSpPr>
          <p:spPr bwMode="auto">
            <a:xfrm flipH="1">
              <a:off x="5357" y="3281"/>
              <a:ext cx="2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14" name="Rectangle 86"/>
            <p:cNvSpPr>
              <a:spLocks noChangeArrowheads="1"/>
            </p:cNvSpPr>
            <p:nvPr/>
          </p:nvSpPr>
          <p:spPr bwMode="auto">
            <a:xfrm>
              <a:off x="2745" y="3249"/>
              <a:ext cx="93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700">
                  <a:solidFill>
                    <a:srgbClr val="000000"/>
                  </a:solidFill>
                  <a:latin typeface="Helvetica" charset="0"/>
                </a:rPr>
                <a:t>100</a:t>
              </a:r>
              <a:endParaRPr lang="en-US" altLang="zh-TW"/>
            </a:p>
          </p:txBody>
        </p:sp>
        <p:sp>
          <p:nvSpPr>
            <p:cNvPr id="40015" name="Line 87"/>
            <p:cNvSpPr>
              <a:spLocks noChangeShapeType="1"/>
            </p:cNvSpPr>
            <p:nvPr/>
          </p:nvSpPr>
          <p:spPr bwMode="auto">
            <a:xfrm>
              <a:off x="2851" y="3046"/>
              <a:ext cx="2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16" name="Line 88"/>
            <p:cNvSpPr>
              <a:spLocks noChangeShapeType="1"/>
            </p:cNvSpPr>
            <p:nvPr/>
          </p:nvSpPr>
          <p:spPr bwMode="auto">
            <a:xfrm flipH="1">
              <a:off x="5357" y="3046"/>
              <a:ext cx="2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17" name="Rectangle 89"/>
            <p:cNvSpPr>
              <a:spLocks noChangeArrowheads="1"/>
            </p:cNvSpPr>
            <p:nvPr/>
          </p:nvSpPr>
          <p:spPr bwMode="auto">
            <a:xfrm>
              <a:off x="2745" y="3014"/>
              <a:ext cx="93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700">
                  <a:solidFill>
                    <a:srgbClr val="000000"/>
                  </a:solidFill>
                  <a:latin typeface="Helvetica" charset="0"/>
                </a:rPr>
                <a:t>150</a:t>
              </a:r>
              <a:endParaRPr lang="en-US" altLang="zh-TW"/>
            </a:p>
          </p:txBody>
        </p:sp>
        <p:sp>
          <p:nvSpPr>
            <p:cNvPr id="40018" name="Line 90"/>
            <p:cNvSpPr>
              <a:spLocks noChangeShapeType="1"/>
            </p:cNvSpPr>
            <p:nvPr/>
          </p:nvSpPr>
          <p:spPr bwMode="auto">
            <a:xfrm>
              <a:off x="2851" y="2815"/>
              <a:ext cx="2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19" name="Line 91"/>
            <p:cNvSpPr>
              <a:spLocks noChangeShapeType="1"/>
            </p:cNvSpPr>
            <p:nvPr/>
          </p:nvSpPr>
          <p:spPr bwMode="auto">
            <a:xfrm flipH="1">
              <a:off x="5357" y="2815"/>
              <a:ext cx="2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20" name="Rectangle 92"/>
            <p:cNvSpPr>
              <a:spLocks noChangeArrowheads="1"/>
            </p:cNvSpPr>
            <p:nvPr/>
          </p:nvSpPr>
          <p:spPr bwMode="auto">
            <a:xfrm>
              <a:off x="2745" y="2783"/>
              <a:ext cx="93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700">
                  <a:solidFill>
                    <a:srgbClr val="000000"/>
                  </a:solidFill>
                  <a:latin typeface="Helvetica" charset="0"/>
                </a:rPr>
                <a:t>200</a:t>
              </a:r>
              <a:endParaRPr lang="en-US" altLang="zh-TW"/>
            </a:p>
          </p:txBody>
        </p:sp>
        <p:sp>
          <p:nvSpPr>
            <p:cNvPr id="40021" name="Line 93"/>
            <p:cNvSpPr>
              <a:spLocks noChangeShapeType="1"/>
            </p:cNvSpPr>
            <p:nvPr/>
          </p:nvSpPr>
          <p:spPr bwMode="auto">
            <a:xfrm>
              <a:off x="2851" y="2579"/>
              <a:ext cx="2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22" name="Line 94"/>
            <p:cNvSpPr>
              <a:spLocks noChangeShapeType="1"/>
            </p:cNvSpPr>
            <p:nvPr/>
          </p:nvSpPr>
          <p:spPr bwMode="auto">
            <a:xfrm flipH="1">
              <a:off x="5357" y="2579"/>
              <a:ext cx="2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23" name="Rectangle 95"/>
            <p:cNvSpPr>
              <a:spLocks noChangeArrowheads="1"/>
            </p:cNvSpPr>
            <p:nvPr/>
          </p:nvSpPr>
          <p:spPr bwMode="auto">
            <a:xfrm>
              <a:off x="2745" y="2547"/>
              <a:ext cx="93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700">
                  <a:solidFill>
                    <a:srgbClr val="000000"/>
                  </a:solidFill>
                  <a:latin typeface="Helvetica" charset="0"/>
                </a:rPr>
                <a:t>250</a:t>
              </a:r>
              <a:endParaRPr lang="en-US" altLang="zh-TW"/>
            </a:p>
          </p:txBody>
        </p:sp>
        <p:sp>
          <p:nvSpPr>
            <p:cNvPr id="40024" name="Line 96"/>
            <p:cNvSpPr>
              <a:spLocks noChangeShapeType="1"/>
            </p:cNvSpPr>
            <p:nvPr/>
          </p:nvSpPr>
          <p:spPr bwMode="auto">
            <a:xfrm>
              <a:off x="2851" y="2344"/>
              <a:ext cx="2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25" name="Line 97"/>
            <p:cNvSpPr>
              <a:spLocks noChangeShapeType="1"/>
            </p:cNvSpPr>
            <p:nvPr/>
          </p:nvSpPr>
          <p:spPr bwMode="auto">
            <a:xfrm flipH="1">
              <a:off x="5357" y="2344"/>
              <a:ext cx="2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26" name="Rectangle 98"/>
            <p:cNvSpPr>
              <a:spLocks noChangeArrowheads="1"/>
            </p:cNvSpPr>
            <p:nvPr/>
          </p:nvSpPr>
          <p:spPr bwMode="auto">
            <a:xfrm>
              <a:off x="2745" y="2312"/>
              <a:ext cx="93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700">
                  <a:solidFill>
                    <a:srgbClr val="000000"/>
                  </a:solidFill>
                  <a:latin typeface="Helvetica" charset="0"/>
                </a:rPr>
                <a:t>300</a:t>
              </a:r>
              <a:endParaRPr lang="en-US" altLang="zh-TW"/>
            </a:p>
          </p:txBody>
        </p:sp>
        <p:sp>
          <p:nvSpPr>
            <p:cNvPr id="40027" name="Line 99"/>
            <p:cNvSpPr>
              <a:spLocks noChangeShapeType="1"/>
            </p:cNvSpPr>
            <p:nvPr/>
          </p:nvSpPr>
          <p:spPr bwMode="auto">
            <a:xfrm>
              <a:off x="2851" y="2109"/>
              <a:ext cx="2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28" name="Line 100"/>
            <p:cNvSpPr>
              <a:spLocks noChangeShapeType="1"/>
            </p:cNvSpPr>
            <p:nvPr/>
          </p:nvSpPr>
          <p:spPr bwMode="auto">
            <a:xfrm flipH="1">
              <a:off x="5357" y="2109"/>
              <a:ext cx="2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29" name="Rectangle 101"/>
            <p:cNvSpPr>
              <a:spLocks noChangeArrowheads="1"/>
            </p:cNvSpPr>
            <p:nvPr/>
          </p:nvSpPr>
          <p:spPr bwMode="auto">
            <a:xfrm>
              <a:off x="2745" y="2077"/>
              <a:ext cx="93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700">
                  <a:solidFill>
                    <a:srgbClr val="000000"/>
                  </a:solidFill>
                  <a:latin typeface="Helvetica" charset="0"/>
                </a:rPr>
                <a:t>350</a:t>
              </a:r>
              <a:endParaRPr lang="en-US" altLang="zh-TW"/>
            </a:p>
          </p:txBody>
        </p:sp>
        <p:sp>
          <p:nvSpPr>
            <p:cNvPr id="40030" name="Line 102"/>
            <p:cNvSpPr>
              <a:spLocks noChangeShapeType="1"/>
            </p:cNvSpPr>
            <p:nvPr/>
          </p:nvSpPr>
          <p:spPr bwMode="auto">
            <a:xfrm>
              <a:off x="2851" y="1877"/>
              <a:ext cx="2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31" name="Line 103"/>
            <p:cNvSpPr>
              <a:spLocks noChangeShapeType="1"/>
            </p:cNvSpPr>
            <p:nvPr/>
          </p:nvSpPr>
          <p:spPr bwMode="auto">
            <a:xfrm flipH="1">
              <a:off x="5357" y="1877"/>
              <a:ext cx="2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32" name="Rectangle 104"/>
            <p:cNvSpPr>
              <a:spLocks noChangeArrowheads="1"/>
            </p:cNvSpPr>
            <p:nvPr/>
          </p:nvSpPr>
          <p:spPr bwMode="auto">
            <a:xfrm>
              <a:off x="2745" y="1846"/>
              <a:ext cx="93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700">
                  <a:solidFill>
                    <a:srgbClr val="000000"/>
                  </a:solidFill>
                  <a:latin typeface="Helvetica" charset="0"/>
                </a:rPr>
                <a:t>400</a:t>
              </a:r>
              <a:endParaRPr lang="en-US" altLang="zh-TW"/>
            </a:p>
          </p:txBody>
        </p:sp>
        <p:sp>
          <p:nvSpPr>
            <p:cNvPr id="40033" name="Line 105"/>
            <p:cNvSpPr>
              <a:spLocks noChangeShapeType="1"/>
            </p:cNvSpPr>
            <p:nvPr/>
          </p:nvSpPr>
          <p:spPr bwMode="auto">
            <a:xfrm>
              <a:off x="2851" y="1877"/>
              <a:ext cx="253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34" name="Freeform 106"/>
            <p:cNvSpPr>
              <a:spLocks/>
            </p:cNvSpPr>
            <p:nvPr/>
          </p:nvSpPr>
          <p:spPr bwMode="auto">
            <a:xfrm>
              <a:off x="2851" y="1877"/>
              <a:ext cx="2531" cy="1875"/>
            </a:xfrm>
            <a:custGeom>
              <a:avLst/>
              <a:gdLst>
                <a:gd name="T0" fmla="*/ 0 w 595"/>
                <a:gd name="T1" fmla="*/ 1875 h 470"/>
                <a:gd name="T2" fmla="*/ 2531 w 595"/>
                <a:gd name="T3" fmla="*/ 1875 h 470"/>
                <a:gd name="T4" fmla="*/ 2531 w 595"/>
                <a:gd name="T5" fmla="*/ 0 h 47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95" h="470">
                  <a:moveTo>
                    <a:pt x="0" y="470"/>
                  </a:moveTo>
                  <a:lnTo>
                    <a:pt x="595" y="470"/>
                  </a:lnTo>
                  <a:lnTo>
                    <a:pt x="59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35" name="Line 107"/>
            <p:cNvSpPr>
              <a:spLocks noChangeShapeType="1"/>
            </p:cNvSpPr>
            <p:nvPr/>
          </p:nvSpPr>
          <p:spPr bwMode="auto">
            <a:xfrm flipV="1">
              <a:off x="2851" y="1877"/>
              <a:ext cx="0" cy="1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36" name="Freeform 108"/>
            <p:cNvSpPr>
              <a:spLocks/>
            </p:cNvSpPr>
            <p:nvPr/>
          </p:nvSpPr>
          <p:spPr bwMode="auto">
            <a:xfrm>
              <a:off x="2877" y="1877"/>
              <a:ext cx="1604" cy="1875"/>
            </a:xfrm>
            <a:custGeom>
              <a:avLst/>
              <a:gdLst>
                <a:gd name="T0" fmla="*/ 21 w 1604"/>
                <a:gd name="T1" fmla="*/ 176 h 1875"/>
                <a:gd name="T2" fmla="*/ 59 w 1604"/>
                <a:gd name="T3" fmla="*/ 419 h 1875"/>
                <a:gd name="T4" fmla="*/ 98 w 1604"/>
                <a:gd name="T5" fmla="*/ 635 h 1875"/>
                <a:gd name="T6" fmla="*/ 136 w 1604"/>
                <a:gd name="T7" fmla="*/ 830 h 1875"/>
                <a:gd name="T8" fmla="*/ 174 w 1604"/>
                <a:gd name="T9" fmla="*/ 1001 h 1875"/>
                <a:gd name="T10" fmla="*/ 213 w 1604"/>
                <a:gd name="T11" fmla="*/ 1153 h 1875"/>
                <a:gd name="T12" fmla="*/ 251 w 1604"/>
                <a:gd name="T13" fmla="*/ 1285 h 1875"/>
                <a:gd name="T14" fmla="*/ 289 w 1604"/>
                <a:gd name="T15" fmla="*/ 1400 h 1875"/>
                <a:gd name="T16" fmla="*/ 327 w 1604"/>
                <a:gd name="T17" fmla="*/ 1496 h 1875"/>
                <a:gd name="T18" fmla="*/ 366 w 1604"/>
                <a:gd name="T19" fmla="*/ 1580 h 1875"/>
                <a:gd name="T20" fmla="*/ 404 w 1604"/>
                <a:gd name="T21" fmla="*/ 1651 h 1875"/>
                <a:gd name="T22" fmla="*/ 442 w 1604"/>
                <a:gd name="T23" fmla="*/ 1707 h 1875"/>
                <a:gd name="T24" fmla="*/ 481 w 1604"/>
                <a:gd name="T25" fmla="*/ 1755 h 1875"/>
                <a:gd name="T26" fmla="*/ 515 w 1604"/>
                <a:gd name="T27" fmla="*/ 1795 h 1875"/>
                <a:gd name="T28" fmla="*/ 553 w 1604"/>
                <a:gd name="T29" fmla="*/ 1823 h 1875"/>
                <a:gd name="T30" fmla="*/ 591 w 1604"/>
                <a:gd name="T31" fmla="*/ 1843 h 1875"/>
                <a:gd name="T32" fmla="*/ 629 w 1604"/>
                <a:gd name="T33" fmla="*/ 1859 h 1875"/>
                <a:gd name="T34" fmla="*/ 668 w 1604"/>
                <a:gd name="T35" fmla="*/ 1867 h 1875"/>
                <a:gd name="T36" fmla="*/ 706 w 1604"/>
                <a:gd name="T37" fmla="*/ 1871 h 1875"/>
                <a:gd name="T38" fmla="*/ 744 w 1604"/>
                <a:gd name="T39" fmla="*/ 1871 h 1875"/>
                <a:gd name="T40" fmla="*/ 783 w 1604"/>
                <a:gd name="T41" fmla="*/ 1871 h 1875"/>
                <a:gd name="T42" fmla="*/ 821 w 1604"/>
                <a:gd name="T43" fmla="*/ 1867 h 1875"/>
                <a:gd name="T44" fmla="*/ 859 w 1604"/>
                <a:gd name="T45" fmla="*/ 1859 h 1875"/>
                <a:gd name="T46" fmla="*/ 897 w 1604"/>
                <a:gd name="T47" fmla="*/ 1851 h 1875"/>
                <a:gd name="T48" fmla="*/ 936 w 1604"/>
                <a:gd name="T49" fmla="*/ 1843 h 1875"/>
                <a:gd name="T50" fmla="*/ 974 w 1604"/>
                <a:gd name="T51" fmla="*/ 1835 h 1875"/>
                <a:gd name="T52" fmla="*/ 1008 w 1604"/>
                <a:gd name="T53" fmla="*/ 1827 h 1875"/>
                <a:gd name="T54" fmla="*/ 1046 w 1604"/>
                <a:gd name="T55" fmla="*/ 1819 h 1875"/>
                <a:gd name="T56" fmla="*/ 1085 w 1604"/>
                <a:gd name="T57" fmla="*/ 1811 h 1875"/>
                <a:gd name="T58" fmla="*/ 1123 w 1604"/>
                <a:gd name="T59" fmla="*/ 1807 h 1875"/>
                <a:gd name="T60" fmla="*/ 1161 w 1604"/>
                <a:gd name="T61" fmla="*/ 1803 h 1875"/>
                <a:gd name="T62" fmla="*/ 1200 w 1604"/>
                <a:gd name="T63" fmla="*/ 1799 h 1875"/>
                <a:gd name="T64" fmla="*/ 1238 w 1604"/>
                <a:gd name="T65" fmla="*/ 1799 h 1875"/>
                <a:gd name="T66" fmla="*/ 1276 w 1604"/>
                <a:gd name="T67" fmla="*/ 1799 h 1875"/>
                <a:gd name="T68" fmla="*/ 1314 w 1604"/>
                <a:gd name="T69" fmla="*/ 1803 h 1875"/>
                <a:gd name="T70" fmla="*/ 1353 w 1604"/>
                <a:gd name="T71" fmla="*/ 1807 h 1875"/>
                <a:gd name="T72" fmla="*/ 1391 w 1604"/>
                <a:gd name="T73" fmla="*/ 1811 h 1875"/>
                <a:gd name="T74" fmla="*/ 1429 w 1604"/>
                <a:gd name="T75" fmla="*/ 1819 h 1875"/>
                <a:gd name="T76" fmla="*/ 1468 w 1604"/>
                <a:gd name="T77" fmla="*/ 1827 h 1875"/>
                <a:gd name="T78" fmla="*/ 1502 w 1604"/>
                <a:gd name="T79" fmla="*/ 1835 h 1875"/>
                <a:gd name="T80" fmla="*/ 1540 w 1604"/>
                <a:gd name="T81" fmla="*/ 1843 h 1875"/>
                <a:gd name="T82" fmla="*/ 1578 w 1604"/>
                <a:gd name="T83" fmla="*/ 1851 h 187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604" h="1875">
                  <a:moveTo>
                    <a:pt x="0" y="0"/>
                  </a:moveTo>
                  <a:lnTo>
                    <a:pt x="8" y="88"/>
                  </a:lnTo>
                  <a:lnTo>
                    <a:pt x="21" y="176"/>
                  </a:lnTo>
                  <a:lnTo>
                    <a:pt x="34" y="260"/>
                  </a:lnTo>
                  <a:lnTo>
                    <a:pt x="47" y="339"/>
                  </a:lnTo>
                  <a:lnTo>
                    <a:pt x="59" y="419"/>
                  </a:lnTo>
                  <a:lnTo>
                    <a:pt x="72" y="495"/>
                  </a:lnTo>
                  <a:lnTo>
                    <a:pt x="85" y="567"/>
                  </a:lnTo>
                  <a:lnTo>
                    <a:pt x="98" y="635"/>
                  </a:lnTo>
                  <a:lnTo>
                    <a:pt x="111" y="702"/>
                  </a:lnTo>
                  <a:lnTo>
                    <a:pt x="123" y="766"/>
                  </a:lnTo>
                  <a:lnTo>
                    <a:pt x="136" y="830"/>
                  </a:lnTo>
                  <a:lnTo>
                    <a:pt x="149" y="890"/>
                  </a:lnTo>
                  <a:lnTo>
                    <a:pt x="162" y="946"/>
                  </a:lnTo>
                  <a:lnTo>
                    <a:pt x="174" y="1001"/>
                  </a:lnTo>
                  <a:lnTo>
                    <a:pt x="187" y="1053"/>
                  </a:lnTo>
                  <a:lnTo>
                    <a:pt x="200" y="1105"/>
                  </a:lnTo>
                  <a:lnTo>
                    <a:pt x="213" y="1153"/>
                  </a:lnTo>
                  <a:lnTo>
                    <a:pt x="225" y="1197"/>
                  </a:lnTo>
                  <a:lnTo>
                    <a:pt x="238" y="1241"/>
                  </a:lnTo>
                  <a:lnTo>
                    <a:pt x="251" y="1285"/>
                  </a:lnTo>
                  <a:lnTo>
                    <a:pt x="264" y="1324"/>
                  </a:lnTo>
                  <a:lnTo>
                    <a:pt x="276" y="1360"/>
                  </a:lnTo>
                  <a:lnTo>
                    <a:pt x="289" y="1400"/>
                  </a:lnTo>
                  <a:lnTo>
                    <a:pt x="302" y="1432"/>
                  </a:lnTo>
                  <a:lnTo>
                    <a:pt x="315" y="1464"/>
                  </a:lnTo>
                  <a:lnTo>
                    <a:pt x="327" y="1496"/>
                  </a:lnTo>
                  <a:lnTo>
                    <a:pt x="340" y="1528"/>
                  </a:lnTo>
                  <a:lnTo>
                    <a:pt x="353" y="1556"/>
                  </a:lnTo>
                  <a:lnTo>
                    <a:pt x="366" y="1580"/>
                  </a:lnTo>
                  <a:lnTo>
                    <a:pt x="379" y="1604"/>
                  </a:lnTo>
                  <a:lnTo>
                    <a:pt x="391" y="1628"/>
                  </a:lnTo>
                  <a:lnTo>
                    <a:pt x="404" y="1651"/>
                  </a:lnTo>
                  <a:lnTo>
                    <a:pt x="417" y="1671"/>
                  </a:lnTo>
                  <a:lnTo>
                    <a:pt x="430" y="1691"/>
                  </a:lnTo>
                  <a:lnTo>
                    <a:pt x="442" y="1707"/>
                  </a:lnTo>
                  <a:lnTo>
                    <a:pt x="455" y="1727"/>
                  </a:lnTo>
                  <a:lnTo>
                    <a:pt x="468" y="1739"/>
                  </a:lnTo>
                  <a:lnTo>
                    <a:pt x="481" y="1755"/>
                  </a:lnTo>
                  <a:lnTo>
                    <a:pt x="489" y="1771"/>
                  </a:lnTo>
                  <a:lnTo>
                    <a:pt x="502" y="1783"/>
                  </a:lnTo>
                  <a:lnTo>
                    <a:pt x="515" y="1795"/>
                  </a:lnTo>
                  <a:lnTo>
                    <a:pt x="527" y="1803"/>
                  </a:lnTo>
                  <a:lnTo>
                    <a:pt x="540" y="1815"/>
                  </a:lnTo>
                  <a:lnTo>
                    <a:pt x="553" y="1823"/>
                  </a:lnTo>
                  <a:lnTo>
                    <a:pt x="566" y="1831"/>
                  </a:lnTo>
                  <a:lnTo>
                    <a:pt x="578" y="1839"/>
                  </a:lnTo>
                  <a:lnTo>
                    <a:pt x="591" y="1843"/>
                  </a:lnTo>
                  <a:lnTo>
                    <a:pt x="604" y="1851"/>
                  </a:lnTo>
                  <a:lnTo>
                    <a:pt x="617" y="1855"/>
                  </a:lnTo>
                  <a:lnTo>
                    <a:pt x="629" y="1859"/>
                  </a:lnTo>
                  <a:lnTo>
                    <a:pt x="642" y="1863"/>
                  </a:lnTo>
                  <a:lnTo>
                    <a:pt x="655" y="1867"/>
                  </a:lnTo>
                  <a:lnTo>
                    <a:pt x="668" y="1867"/>
                  </a:lnTo>
                  <a:lnTo>
                    <a:pt x="681" y="1871"/>
                  </a:lnTo>
                  <a:lnTo>
                    <a:pt x="693" y="1871"/>
                  </a:lnTo>
                  <a:lnTo>
                    <a:pt x="706" y="1871"/>
                  </a:lnTo>
                  <a:lnTo>
                    <a:pt x="719" y="1871"/>
                  </a:lnTo>
                  <a:lnTo>
                    <a:pt x="732" y="1875"/>
                  </a:lnTo>
                  <a:lnTo>
                    <a:pt x="744" y="1871"/>
                  </a:lnTo>
                  <a:lnTo>
                    <a:pt x="757" y="1871"/>
                  </a:lnTo>
                  <a:lnTo>
                    <a:pt x="770" y="1871"/>
                  </a:lnTo>
                  <a:lnTo>
                    <a:pt x="783" y="1871"/>
                  </a:lnTo>
                  <a:lnTo>
                    <a:pt x="795" y="1867"/>
                  </a:lnTo>
                  <a:lnTo>
                    <a:pt x="808" y="1867"/>
                  </a:lnTo>
                  <a:lnTo>
                    <a:pt x="821" y="1867"/>
                  </a:lnTo>
                  <a:lnTo>
                    <a:pt x="834" y="1863"/>
                  </a:lnTo>
                  <a:lnTo>
                    <a:pt x="846" y="1863"/>
                  </a:lnTo>
                  <a:lnTo>
                    <a:pt x="859" y="1859"/>
                  </a:lnTo>
                  <a:lnTo>
                    <a:pt x="872" y="1855"/>
                  </a:lnTo>
                  <a:lnTo>
                    <a:pt x="885" y="1855"/>
                  </a:lnTo>
                  <a:lnTo>
                    <a:pt x="897" y="1851"/>
                  </a:lnTo>
                  <a:lnTo>
                    <a:pt x="910" y="1847"/>
                  </a:lnTo>
                  <a:lnTo>
                    <a:pt x="923" y="1847"/>
                  </a:lnTo>
                  <a:lnTo>
                    <a:pt x="936" y="1843"/>
                  </a:lnTo>
                  <a:lnTo>
                    <a:pt x="949" y="1839"/>
                  </a:lnTo>
                  <a:lnTo>
                    <a:pt x="961" y="1835"/>
                  </a:lnTo>
                  <a:lnTo>
                    <a:pt x="974" y="1835"/>
                  </a:lnTo>
                  <a:lnTo>
                    <a:pt x="987" y="1831"/>
                  </a:lnTo>
                  <a:lnTo>
                    <a:pt x="995" y="1827"/>
                  </a:lnTo>
                  <a:lnTo>
                    <a:pt x="1008" y="1827"/>
                  </a:lnTo>
                  <a:lnTo>
                    <a:pt x="1021" y="1823"/>
                  </a:lnTo>
                  <a:lnTo>
                    <a:pt x="1034" y="1819"/>
                  </a:lnTo>
                  <a:lnTo>
                    <a:pt x="1046" y="1819"/>
                  </a:lnTo>
                  <a:lnTo>
                    <a:pt x="1059" y="1815"/>
                  </a:lnTo>
                  <a:lnTo>
                    <a:pt x="1072" y="1811"/>
                  </a:lnTo>
                  <a:lnTo>
                    <a:pt x="1085" y="1811"/>
                  </a:lnTo>
                  <a:lnTo>
                    <a:pt x="1097" y="1807"/>
                  </a:lnTo>
                  <a:lnTo>
                    <a:pt x="1110" y="1807"/>
                  </a:lnTo>
                  <a:lnTo>
                    <a:pt x="1123" y="1807"/>
                  </a:lnTo>
                  <a:lnTo>
                    <a:pt x="1136" y="1803"/>
                  </a:lnTo>
                  <a:lnTo>
                    <a:pt x="1148" y="1803"/>
                  </a:lnTo>
                  <a:lnTo>
                    <a:pt x="1161" y="1803"/>
                  </a:lnTo>
                  <a:lnTo>
                    <a:pt x="1174" y="1799"/>
                  </a:lnTo>
                  <a:lnTo>
                    <a:pt x="1187" y="1799"/>
                  </a:lnTo>
                  <a:lnTo>
                    <a:pt x="1200" y="1799"/>
                  </a:lnTo>
                  <a:lnTo>
                    <a:pt x="1212" y="1799"/>
                  </a:lnTo>
                  <a:lnTo>
                    <a:pt x="1225" y="1799"/>
                  </a:lnTo>
                  <a:lnTo>
                    <a:pt x="1238" y="1799"/>
                  </a:lnTo>
                  <a:lnTo>
                    <a:pt x="1251" y="1799"/>
                  </a:lnTo>
                  <a:lnTo>
                    <a:pt x="1263" y="1799"/>
                  </a:lnTo>
                  <a:lnTo>
                    <a:pt x="1276" y="1799"/>
                  </a:lnTo>
                  <a:lnTo>
                    <a:pt x="1289" y="1799"/>
                  </a:lnTo>
                  <a:lnTo>
                    <a:pt x="1302" y="1799"/>
                  </a:lnTo>
                  <a:lnTo>
                    <a:pt x="1314" y="1803"/>
                  </a:lnTo>
                  <a:lnTo>
                    <a:pt x="1327" y="1803"/>
                  </a:lnTo>
                  <a:lnTo>
                    <a:pt x="1340" y="1803"/>
                  </a:lnTo>
                  <a:lnTo>
                    <a:pt x="1353" y="1807"/>
                  </a:lnTo>
                  <a:lnTo>
                    <a:pt x="1365" y="1807"/>
                  </a:lnTo>
                  <a:lnTo>
                    <a:pt x="1378" y="1807"/>
                  </a:lnTo>
                  <a:lnTo>
                    <a:pt x="1391" y="1811"/>
                  </a:lnTo>
                  <a:lnTo>
                    <a:pt x="1404" y="1811"/>
                  </a:lnTo>
                  <a:lnTo>
                    <a:pt x="1416" y="1815"/>
                  </a:lnTo>
                  <a:lnTo>
                    <a:pt x="1429" y="1819"/>
                  </a:lnTo>
                  <a:lnTo>
                    <a:pt x="1442" y="1819"/>
                  </a:lnTo>
                  <a:lnTo>
                    <a:pt x="1455" y="1823"/>
                  </a:lnTo>
                  <a:lnTo>
                    <a:pt x="1468" y="1827"/>
                  </a:lnTo>
                  <a:lnTo>
                    <a:pt x="1480" y="1827"/>
                  </a:lnTo>
                  <a:lnTo>
                    <a:pt x="1493" y="1831"/>
                  </a:lnTo>
                  <a:lnTo>
                    <a:pt x="1502" y="1835"/>
                  </a:lnTo>
                  <a:lnTo>
                    <a:pt x="1514" y="1835"/>
                  </a:lnTo>
                  <a:lnTo>
                    <a:pt x="1527" y="1839"/>
                  </a:lnTo>
                  <a:lnTo>
                    <a:pt x="1540" y="1843"/>
                  </a:lnTo>
                  <a:lnTo>
                    <a:pt x="1553" y="1847"/>
                  </a:lnTo>
                  <a:lnTo>
                    <a:pt x="1565" y="1847"/>
                  </a:lnTo>
                  <a:lnTo>
                    <a:pt x="1578" y="1851"/>
                  </a:lnTo>
                  <a:lnTo>
                    <a:pt x="1591" y="1855"/>
                  </a:lnTo>
                  <a:lnTo>
                    <a:pt x="1604" y="1855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37" name="Freeform 109"/>
            <p:cNvSpPr>
              <a:spLocks/>
            </p:cNvSpPr>
            <p:nvPr/>
          </p:nvSpPr>
          <p:spPr bwMode="auto">
            <a:xfrm>
              <a:off x="4481" y="1877"/>
              <a:ext cx="872" cy="1875"/>
            </a:xfrm>
            <a:custGeom>
              <a:avLst/>
              <a:gdLst>
                <a:gd name="T0" fmla="*/ 12 w 872"/>
                <a:gd name="T1" fmla="*/ 1859 h 1875"/>
                <a:gd name="T2" fmla="*/ 38 w 872"/>
                <a:gd name="T3" fmla="*/ 1863 h 1875"/>
                <a:gd name="T4" fmla="*/ 63 w 872"/>
                <a:gd name="T5" fmla="*/ 1867 h 1875"/>
                <a:gd name="T6" fmla="*/ 89 w 872"/>
                <a:gd name="T7" fmla="*/ 1871 h 1875"/>
                <a:gd name="T8" fmla="*/ 114 w 872"/>
                <a:gd name="T9" fmla="*/ 1871 h 1875"/>
                <a:gd name="T10" fmla="*/ 140 w 872"/>
                <a:gd name="T11" fmla="*/ 1875 h 1875"/>
                <a:gd name="T12" fmla="*/ 166 w 872"/>
                <a:gd name="T13" fmla="*/ 1871 h 1875"/>
                <a:gd name="T14" fmla="*/ 191 w 872"/>
                <a:gd name="T15" fmla="*/ 1871 h 1875"/>
                <a:gd name="T16" fmla="*/ 217 w 872"/>
                <a:gd name="T17" fmla="*/ 1867 h 1875"/>
                <a:gd name="T18" fmla="*/ 242 w 872"/>
                <a:gd name="T19" fmla="*/ 1859 h 1875"/>
                <a:gd name="T20" fmla="*/ 268 w 872"/>
                <a:gd name="T21" fmla="*/ 1851 h 1875"/>
                <a:gd name="T22" fmla="*/ 293 w 872"/>
                <a:gd name="T23" fmla="*/ 1839 h 1875"/>
                <a:gd name="T24" fmla="*/ 319 w 872"/>
                <a:gd name="T25" fmla="*/ 1823 h 1875"/>
                <a:gd name="T26" fmla="*/ 344 w 872"/>
                <a:gd name="T27" fmla="*/ 1803 h 1875"/>
                <a:gd name="T28" fmla="*/ 370 w 872"/>
                <a:gd name="T29" fmla="*/ 1783 h 1875"/>
                <a:gd name="T30" fmla="*/ 395 w 872"/>
                <a:gd name="T31" fmla="*/ 1755 h 1875"/>
                <a:gd name="T32" fmla="*/ 417 w 872"/>
                <a:gd name="T33" fmla="*/ 1727 h 1875"/>
                <a:gd name="T34" fmla="*/ 442 w 872"/>
                <a:gd name="T35" fmla="*/ 1691 h 1875"/>
                <a:gd name="T36" fmla="*/ 468 w 872"/>
                <a:gd name="T37" fmla="*/ 1651 h 1875"/>
                <a:gd name="T38" fmla="*/ 493 w 872"/>
                <a:gd name="T39" fmla="*/ 1604 h 1875"/>
                <a:gd name="T40" fmla="*/ 519 w 872"/>
                <a:gd name="T41" fmla="*/ 1556 h 1875"/>
                <a:gd name="T42" fmla="*/ 544 w 872"/>
                <a:gd name="T43" fmla="*/ 1496 h 1875"/>
                <a:gd name="T44" fmla="*/ 570 w 872"/>
                <a:gd name="T45" fmla="*/ 1432 h 1875"/>
                <a:gd name="T46" fmla="*/ 595 w 872"/>
                <a:gd name="T47" fmla="*/ 1360 h 1875"/>
                <a:gd name="T48" fmla="*/ 621 w 872"/>
                <a:gd name="T49" fmla="*/ 1285 h 1875"/>
                <a:gd name="T50" fmla="*/ 646 w 872"/>
                <a:gd name="T51" fmla="*/ 1197 h 1875"/>
                <a:gd name="T52" fmla="*/ 672 w 872"/>
                <a:gd name="T53" fmla="*/ 1105 h 1875"/>
                <a:gd name="T54" fmla="*/ 697 w 872"/>
                <a:gd name="T55" fmla="*/ 1001 h 1875"/>
                <a:gd name="T56" fmla="*/ 723 w 872"/>
                <a:gd name="T57" fmla="*/ 890 h 1875"/>
                <a:gd name="T58" fmla="*/ 748 w 872"/>
                <a:gd name="T59" fmla="*/ 766 h 1875"/>
                <a:gd name="T60" fmla="*/ 774 w 872"/>
                <a:gd name="T61" fmla="*/ 635 h 1875"/>
                <a:gd name="T62" fmla="*/ 799 w 872"/>
                <a:gd name="T63" fmla="*/ 495 h 1875"/>
                <a:gd name="T64" fmla="*/ 825 w 872"/>
                <a:gd name="T65" fmla="*/ 339 h 1875"/>
                <a:gd name="T66" fmla="*/ 850 w 872"/>
                <a:gd name="T67" fmla="*/ 176 h 1875"/>
                <a:gd name="T68" fmla="*/ 872 w 872"/>
                <a:gd name="T69" fmla="*/ 0 h 187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872" h="1875">
                  <a:moveTo>
                    <a:pt x="0" y="1855"/>
                  </a:moveTo>
                  <a:lnTo>
                    <a:pt x="12" y="1859"/>
                  </a:lnTo>
                  <a:lnTo>
                    <a:pt x="25" y="1863"/>
                  </a:lnTo>
                  <a:lnTo>
                    <a:pt x="38" y="1863"/>
                  </a:lnTo>
                  <a:lnTo>
                    <a:pt x="51" y="1867"/>
                  </a:lnTo>
                  <a:lnTo>
                    <a:pt x="63" y="1867"/>
                  </a:lnTo>
                  <a:lnTo>
                    <a:pt x="76" y="1867"/>
                  </a:lnTo>
                  <a:lnTo>
                    <a:pt x="89" y="1871"/>
                  </a:lnTo>
                  <a:lnTo>
                    <a:pt x="102" y="1871"/>
                  </a:lnTo>
                  <a:lnTo>
                    <a:pt x="114" y="1871"/>
                  </a:lnTo>
                  <a:lnTo>
                    <a:pt x="127" y="1871"/>
                  </a:lnTo>
                  <a:lnTo>
                    <a:pt x="140" y="1875"/>
                  </a:lnTo>
                  <a:lnTo>
                    <a:pt x="153" y="1871"/>
                  </a:lnTo>
                  <a:lnTo>
                    <a:pt x="166" y="1871"/>
                  </a:lnTo>
                  <a:lnTo>
                    <a:pt x="178" y="1871"/>
                  </a:lnTo>
                  <a:lnTo>
                    <a:pt x="191" y="1871"/>
                  </a:lnTo>
                  <a:lnTo>
                    <a:pt x="204" y="1867"/>
                  </a:lnTo>
                  <a:lnTo>
                    <a:pt x="217" y="1867"/>
                  </a:lnTo>
                  <a:lnTo>
                    <a:pt x="229" y="1863"/>
                  </a:lnTo>
                  <a:lnTo>
                    <a:pt x="242" y="1859"/>
                  </a:lnTo>
                  <a:lnTo>
                    <a:pt x="255" y="1855"/>
                  </a:lnTo>
                  <a:lnTo>
                    <a:pt x="268" y="1851"/>
                  </a:lnTo>
                  <a:lnTo>
                    <a:pt x="280" y="1843"/>
                  </a:lnTo>
                  <a:lnTo>
                    <a:pt x="293" y="1839"/>
                  </a:lnTo>
                  <a:lnTo>
                    <a:pt x="306" y="1831"/>
                  </a:lnTo>
                  <a:lnTo>
                    <a:pt x="319" y="1823"/>
                  </a:lnTo>
                  <a:lnTo>
                    <a:pt x="331" y="1815"/>
                  </a:lnTo>
                  <a:lnTo>
                    <a:pt x="344" y="1803"/>
                  </a:lnTo>
                  <a:lnTo>
                    <a:pt x="357" y="1795"/>
                  </a:lnTo>
                  <a:lnTo>
                    <a:pt x="370" y="1783"/>
                  </a:lnTo>
                  <a:lnTo>
                    <a:pt x="382" y="1771"/>
                  </a:lnTo>
                  <a:lnTo>
                    <a:pt x="395" y="1755"/>
                  </a:lnTo>
                  <a:lnTo>
                    <a:pt x="404" y="1739"/>
                  </a:lnTo>
                  <a:lnTo>
                    <a:pt x="417" y="1727"/>
                  </a:lnTo>
                  <a:lnTo>
                    <a:pt x="429" y="1707"/>
                  </a:lnTo>
                  <a:lnTo>
                    <a:pt x="442" y="1691"/>
                  </a:lnTo>
                  <a:lnTo>
                    <a:pt x="455" y="1671"/>
                  </a:lnTo>
                  <a:lnTo>
                    <a:pt x="468" y="1651"/>
                  </a:lnTo>
                  <a:lnTo>
                    <a:pt x="480" y="1628"/>
                  </a:lnTo>
                  <a:lnTo>
                    <a:pt x="493" y="1604"/>
                  </a:lnTo>
                  <a:lnTo>
                    <a:pt x="506" y="1580"/>
                  </a:lnTo>
                  <a:lnTo>
                    <a:pt x="519" y="1556"/>
                  </a:lnTo>
                  <a:lnTo>
                    <a:pt x="531" y="1528"/>
                  </a:lnTo>
                  <a:lnTo>
                    <a:pt x="544" y="1496"/>
                  </a:lnTo>
                  <a:lnTo>
                    <a:pt x="557" y="1464"/>
                  </a:lnTo>
                  <a:lnTo>
                    <a:pt x="570" y="1432"/>
                  </a:lnTo>
                  <a:lnTo>
                    <a:pt x="582" y="1400"/>
                  </a:lnTo>
                  <a:lnTo>
                    <a:pt x="595" y="1360"/>
                  </a:lnTo>
                  <a:lnTo>
                    <a:pt x="608" y="1324"/>
                  </a:lnTo>
                  <a:lnTo>
                    <a:pt x="621" y="1285"/>
                  </a:lnTo>
                  <a:lnTo>
                    <a:pt x="633" y="1241"/>
                  </a:lnTo>
                  <a:lnTo>
                    <a:pt x="646" y="1197"/>
                  </a:lnTo>
                  <a:lnTo>
                    <a:pt x="659" y="1153"/>
                  </a:lnTo>
                  <a:lnTo>
                    <a:pt x="672" y="1105"/>
                  </a:lnTo>
                  <a:lnTo>
                    <a:pt x="685" y="1053"/>
                  </a:lnTo>
                  <a:lnTo>
                    <a:pt x="697" y="1001"/>
                  </a:lnTo>
                  <a:lnTo>
                    <a:pt x="710" y="946"/>
                  </a:lnTo>
                  <a:lnTo>
                    <a:pt x="723" y="890"/>
                  </a:lnTo>
                  <a:lnTo>
                    <a:pt x="736" y="830"/>
                  </a:lnTo>
                  <a:lnTo>
                    <a:pt x="748" y="766"/>
                  </a:lnTo>
                  <a:lnTo>
                    <a:pt x="761" y="702"/>
                  </a:lnTo>
                  <a:lnTo>
                    <a:pt x="774" y="635"/>
                  </a:lnTo>
                  <a:lnTo>
                    <a:pt x="787" y="567"/>
                  </a:lnTo>
                  <a:lnTo>
                    <a:pt x="799" y="495"/>
                  </a:lnTo>
                  <a:lnTo>
                    <a:pt x="812" y="419"/>
                  </a:lnTo>
                  <a:lnTo>
                    <a:pt x="825" y="339"/>
                  </a:lnTo>
                  <a:lnTo>
                    <a:pt x="838" y="260"/>
                  </a:lnTo>
                  <a:lnTo>
                    <a:pt x="850" y="176"/>
                  </a:lnTo>
                  <a:lnTo>
                    <a:pt x="863" y="88"/>
                  </a:lnTo>
                  <a:lnTo>
                    <a:pt x="872" y="0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38" name="Freeform 110"/>
            <p:cNvSpPr>
              <a:spLocks/>
            </p:cNvSpPr>
            <p:nvPr/>
          </p:nvSpPr>
          <p:spPr bwMode="auto">
            <a:xfrm>
              <a:off x="2983" y="1877"/>
              <a:ext cx="1600" cy="1875"/>
            </a:xfrm>
            <a:custGeom>
              <a:avLst/>
              <a:gdLst>
                <a:gd name="T0" fmla="*/ 17 w 1600"/>
                <a:gd name="T1" fmla="*/ 116 h 1875"/>
                <a:gd name="T2" fmla="*/ 56 w 1600"/>
                <a:gd name="T3" fmla="*/ 343 h 1875"/>
                <a:gd name="T4" fmla="*/ 94 w 1600"/>
                <a:gd name="T5" fmla="*/ 547 h 1875"/>
                <a:gd name="T6" fmla="*/ 132 w 1600"/>
                <a:gd name="T7" fmla="*/ 730 h 1875"/>
                <a:gd name="T8" fmla="*/ 170 w 1600"/>
                <a:gd name="T9" fmla="*/ 894 h 1875"/>
                <a:gd name="T10" fmla="*/ 209 w 1600"/>
                <a:gd name="T11" fmla="*/ 1041 h 1875"/>
                <a:gd name="T12" fmla="*/ 247 w 1600"/>
                <a:gd name="T13" fmla="*/ 1169 h 1875"/>
                <a:gd name="T14" fmla="*/ 285 w 1600"/>
                <a:gd name="T15" fmla="*/ 1285 h 1875"/>
                <a:gd name="T16" fmla="*/ 324 w 1600"/>
                <a:gd name="T17" fmla="*/ 1380 h 1875"/>
                <a:gd name="T18" fmla="*/ 362 w 1600"/>
                <a:gd name="T19" fmla="*/ 1468 h 1875"/>
                <a:gd name="T20" fmla="*/ 396 w 1600"/>
                <a:gd name="T21" fmla="*/ 1540 h 1875"/>
                <a:gd name="T22" fmla="*/ 434 w 1600"/>
                <a:gd name="T23" fmla="*/ 1604 h 1875"/>
                <a:gd name="T24" fmla="*/ 472 w 1600"/>
                <a:gd name="T25" fmla="*/ 1659 h 1875"/>
                <a:gd name="T26" fmla="*/ 511 w 1600"/>
                <a:gd name="T27" fmla="*/ 1703 h 1875"/>
                <a:gd name="T28" fmla="*/ 549 w 1600"/>
                <a:gd name="T29" fmla="*/ 1743 h 1875"/>
                <a:gd name="T30" fmla="*/ 587 w 1600"/>
                <a:gd name="T31" fmla="*/ 1771 h 1875"/>
                <a:gd name="T32" fmla="*/ 626 w 1600"/>
                <a:gd name="T33" fmla="*/ 1799 h 1875"/>
                <a:gd name="T34" fmla="*/ 664 w 1600"/>
                <a:gd name="T35" fmla="*/ 1819 h 1875"/>
                <a:gd name="T36" fmla="*/ 702 w 1600"/>
                <a:gd name="T37" fmla="*/ 1835 h 1875"/>
                <a:gd name="T38" fmla="*/ 740 w 1600"/>
                <a:gd name="T39" fmla="*/ 1847 h 1875"/>
                <a:gd name="T40" fmla="*/ 779 w 1600"/>
                <a:gd name="T41" fmla="*/ 1855 h 1875"/>
                <a:gd name="T42" fmla="*/ 817 w 1600"/>
                <a:gd name="T43" fmla="*/ 1863 h 1875"/>
                <a:gd name="T44" fmla="*/ 855 w 1600"/>
                <a:gd name="T45" fmla="*/ 1867 h 1875"/>
                <a:gd name="T46" fmla="*/ 889 w 1600"/>
                <a:gd name="T47" fmla="*/ 1871 h 1875"/>
                <a:gd name="T48" fmla="*/ 928 w 1600"/>
                <a:gd name="T49" fmla="*/ 1871 h 1875"/>
                <a:gd name="T50" fmla="*/ 966 w 1600"/>
                <a:gd name="T51" fmla="*/ 1871 h 1875"/>
                <a:gd name="T52" fmla="*/ 1004 w 1600"/>
                <a:gd name="T53" fmla="*/ 1871 h 1875"/>
                <a:gd name="T54" fmla="*/ 1042 w 1600"/>
                <a:gd name="T55" fmla="*/ 1871 h 1875"/>
                <a:gd name="T56" fmla="*/ 1081 w 1600"/>
                <a:gd name="T57" fmla="*/ 1871 h 1875"/>
                <a:gd name="T58" fmla="*/ 1119 w 1600"/>
                <a:gd name="T59" fmla="*/ 1871 h 1875"/>
                <a:gd name="T60" fmla="*/ 1157 w 1600"/>
                <a:gd name="T61" fmla="*/ 1871 h 1875"/>
                <a:gd name="T62" fmla="*/ 1196 w 1600"/>
                <a:gd name="T63" fmla="*/ 1871 h 1875"/>
                <a:gd name="T64" fmla="*/ 1234 w 1600"/>
                <a:gd name="T65" fmla="*/ 1871 h 1875"/>
                <a:gd name="T66" fmla="*/ 1272 w 1600"/>
                <a:gd name="T67" fmla="*/ 1871 h 1875"/>
                <a:gd name="T68" fmla="*/ 1310 w 1600"/>
                <a:gd name="T69" fmla="*/ 1871 h 1875"/>
                <a:gd name="T70" fmla="*/ 1349 w 1600"/>
                <a:gd name="T71" fmla="*/ 1871 h 1875"/>
                <a:gd name="T72" fmla="*/ 1387 w 1600"/>
                <a:gd name="T73" fmla="*/ 1867 h 1875"/>
                <a:gd name="T74" fmla="*/ 1421 w 1600"/>
                <a:gd name="T75" fmla="*/ 1863 h 1875"/>
                <a:gd name="T76" fmla="*/ 1459 w 1600"/>
                <a:gd name="T77" fmla="*/ 1859 h 1875"/>
                <a:gd name="T78" fmla="*/ 1498 w 1600"/>
                <a:gd name="T79" fmla="*/ 1851 h 1875"/>
                <a:gd name="T80" fmla="*/ 1536 w 1600"/>
                <a:gd name="T81" fmla="*/ 1843 h 1875"/>
                <a:gd name="T82" fmla="*/ 1574 w 1600"/>
                <a:gd name="T83" fmla="*/ 1827 h 187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600" h="1875">
                  <a:moveTo>
                    <a:pt x="0" y="0"/>
                  </a:moveTo>
                  <a:lnTo>
                    <a:pt x="5" y="36"/>
                  </a:lnTo>
                  <a:lnTo>
                    <a:pt x="17" y="116"/>
                  </a:lnTo>
                  <a:lnTo>
                    <a:pt x="30" y="196"/>
                  </a:lnTo>
                  <a:lnTo>
                    <a:pt x="43" y="272"/>
                  </a:lnTo>
                  <a:lnTo>
                    <a:pt x="56" y="343"/>
                  </a:lnTo>
                  <a:lnTo>
                    <a:pt x="68" y="415"/>
                  </a:lnTo>
                  <a:lnTo>
                    <a:pt x="81" y="483"/>
                  </a:lnTo>
                  <a:lnTo>
                    <a:pt x="94" y="547"/>
                  </a:lnTo>
                  <a:lnTo>
                    <a:pt x="107" y="611"/>
                  </a:lnTo>
                  <a:lnTo>
                    <a:pt x="119" y="674"/>
                  </a:lnTo>
                  <a:lnTo>
                    <a:pt x="132" y="730"/>
                  </a:lnTo>
                  <a:lnTo>
                    <a:pt x="145" y="790"/>
                  </a:lnTo>
                  <a:lnTo>
                    <a:pt x="158" y="842"/>
                  </a:lnTo>
                  <a:lnTo>
                    <a:pt x="170" y="894"/>
                  </a:lnTo>
                  <a:lnTo>
                    <a:pt x="183" y="946"/>
                  </a:lnTo>
                  <a:lnTo>
                    <a:pt x="196" y="993"/>
                  </a:lnTo>
                  <a:lnTo>
                    <a:pt x="209" y="1041"/>
                  </a:lnTo>
                  <a:lnTo>
                    <a:pt x="221" y="1085"/>
                  </a:lnTo>
                  <a:lnTo>
                    <a:pt x="234" y="1129"/>
                  </a:lnTo>
                  <a:lnTo>
                    <a:pt x="247" y="1169"/>
                  </a:lnTo>
                  <a:lnTo>
                    <a:pt x="260" y="1209"/>
                  </a:lnTo>
                  <a:lnTo>
                    <a:pt x="273" y="1245"/>
                  </a:lnTo>
                  <a:lnTo>
                    <a:pt x="285" y="1285"/>
                  </a:lnTo>
                  <a:lnTo>
                    <a:pt x="298" y="1316"/>
                  </a:lnTo>
                  <a:lnTo>
                    <a:pt x="311" y="1348"/>
                  </a:lnTo>
                  <a:lnTo>
                    <a:pt x="324" y="1380"/>
                  </a:lnTo>
                  <a:lnTo>
                    <a:pt x="336" y="1412"/>
                  </a:lnTo>
                  <a:lnTo>
                    <a:pt x="349" y="1440"/>
                  </a:lnTo>
                  <a:lnTo>
                    <a:pt x="362" y="1468"/>
                  </a:lnTo>
                  <a:lnTo>
                    <a:pt x="375" y="1492"/>
                  </a:lnTo>
                  <a:lnTo>
                    <a:pt x="383" y="1520"/>
                  </a:lnTo>
                  <a:lnTo>
                    <a:pt x="396" y="1540"/>
                  </a:lnTo>
                  <a:lnTo>
                    <a:pt x="409" y="1564"/>
                  </a:lnTo>
                  <a:lnTo>
                    <a:pt x="421" y="1584"/>
                  </a:lnTo>
                  <a:lnTo>
                    <a:pt x="434" y="1604"/>
                  </a:lnTo>
                  <a:lnTo>
                    <a:pt x="447" y="1624"/>
                  </a:lnTo>
                  <a:lnTo>
                    <a:pt x="460" y="1643"/>
                  </a:lnTo>
                  <a:lnTo>
                    <a:pt x="472" y="1659"/>
                  </a:lnTo>
                  <a:lnTo>
                    <a:pt x="485" y="1675"/>
                  </a:lnTo>
                  <a:lnTo>
                    <a:pt x="498" y="1691"/>
                  </a:lnTo>
                  <a:lnTo>
                    <a:pt x="511" y="1703"/>
                  </a:lnTo>
                  <a:lnTo>
                    <a:pt x="523" y="1719"/>
                  </a:lnTo>
                  <a:lnTo>
                    <a:pt x="536" y="1731"/>
                  </a:lnTo>
                  <a:lnTo>
                    <a:pt x="549" y="1743"/>
                  </a:lnTo>
                  <a:lnTo>
                    <a:pt x="562" y="1751"/>
                  </a:lnTo>
                  <a:lnTo>
                    <a:pt x="575" y="1763"/>
                  </a:lnTo>
                  <a:lnTo>
                    <a:pt x="587" y="1771"/>
                  </a:lnTo>
                  <a:lnTo>
                    <a:pt x="600" y="1783"/>
                  </a:lnTo>
                  <a:lnTo>
                    <a:pt x="613" y="1791"/>
                  </a:lnTo>
                  <a:lnTo>
                    <a:pt x="626" y="1799"/>
                  </a:lnTo>
                  <a:lnTo>
                    <a:pt x="638" y="1807"/>
                  </a:lnTo>
                  <a:lnTo>
                    <a:pt x="651" y="1811"/>
                  </a:lnTo>
                  <a:lnTo>
                    <a:pt x="664" y="1819"/>
                  </a:lnTo>
                  <a:lnTo>
                    <a:pt x="677" y="1823"/>
                  </a:lnTo>
                  <a:lnTo>
                    <a:pt x="689" y="1827"/>
                  </a:lnTo>
                  <a:lnTo>
                    <a:pt x="702" y="1835"/>
                  </a:lnTo>
                  <a:lnTo>
                    <a:pt x="715" y="1839"/>
                  </a:lnTo>
                  <a:lnTo>
                    <a:pt x="728" y="1843"/>
                  </a:lnTo>
                  <a:lnTo>
                    <a:pt x="740" y="1847"/>
                  </a:lnTo>
                  <a:lnTo>
                    <a:pt x="753" y="1851"/>
                  </a:lnTo>
                  <a:lnTo>
                    <a:pt x="766" y="1851"/>
                  </a:lnTo>
                  <a:lnTo>
                    <a:pt x="779" y="1855"/>
                  </a:lnTo>
                  <a:lnTo>
                    <a:pt x="791" y="1859"/>
                  </a:lnTo>
                  <a:lnTo>
                    <a:pt x="804" y="1859"/>
                  </a:lnTo>
                  <a:lnTo>
                    <a:pt x="817" y="1863"/>
                  </a:lnTo>
                  <a:lnTo>
                    <a:pt x="830" y="1863"/>
                  </a:lnTo>
                  <a:lnTo>
                    <a:pt x="843" y="1863"/>
                  </a:lnTo>
                  <a:lnTo>
                    <a:pt x="855" y="1867"/>
                  </a:lnTo>
                  <a:lnTo>
                    <a:pt x="868" y="1867"/>
                  </a:lnTo>
                  <a:lnTo>
                    <a:pt x="881" y="1867"/>
                  </a:lnTo>
                  <a:lnTo>
                    <a:pt x="889" y="1871"/>
                  </a:lnTo>
                  <a:lnTo>
                    <a:pt x="902" y="1871"/>
                  </a:lnTo>
                  <a:lnTo>
                    <a:pt x="915" y="1871"/>
                  </a:lnTo>
                  <a:lnTo>
                    <a:pt x="928" y="1871"/>
                  </a:lnTo>
                  <a:lnTo>
                    <a:pt x="940" y="1871"/>
                  </a:lnTo>
                  <a:lnTo>
                    <a:pt x="953" y="1871"/>
                  </a:lnTo>
                  <a:lnTo>
                    <a:pt x="966" y="1871"/>
                  </a:lnTo>
                  <a:lnTo>
                    <a:pt x="979" y="1871"/>
                  </a:lnTo>
                  <a:lnTo>
                    <a:pt x="991" y="1871"/>
                  </a:lnTo>
                  <a:lnTo>
                    <a:pt x="1004" y="1871"/>
                  </a:lnTo>
                  <a:lnTo>
                    <a:pt x="1017" y="1871"/>
                  </a:lnTo>
                  <a:lnTo>
                    <a:pt x="1030" y="1871"/>
                  </a:lnTo>
                  <a:lnTo>
                    <a:pt x="1042" y="1871"/>
                  </a:lnTo>
                  <a:lnTo>
                    <a:pt x="1055" y="1871"/>
                  </a:lnTo>
                  <a:lnTo>
                    <a:pt x="1068" y="1871"/>
                  </a:lnTo>
                  <a:lnTo>
                    <a:pt x="1081" y="1871"/>
                  </a:lnTo>
                  <a:lnTo>
                    <a:pt x="1094" y="1871"/>
                  </a:lnTo>
                  <a:lnTo>
                    <a:pt x="1106" y="1871"/>
                  </a:lnTo>
                  <a:lnTo>
                    <a:pt x="1119" y="1871"/>
                  </a:lnTo>
                  <a:lnTo>
                    <a:pt x="1132" y="1875"/>
                  </a:lnTo>
                  <a:lnTo>
                    <a:pt x="1145" y="1871"/>
                  </a:lnTo>
                  <a:lnTo>
                    <a:pt x="1157" y="1871"/>
                  </a:lnTo>
                  <a:lnTo>
                    <a:pt x="1170" y="1871"/>
                  </a:lnTo>
                  <a:lnTo>
                    <a:pt x="1183" y="1871"/>
                  </a:lnTo>
                  <a:lnTo>
                    <a:pt x="1196" y="1871"/>
                  </a:lnTo>
                  <a:lnTo>
                    <a:pt x="1208" y="1871"/>
                  </a:lnTo>
                  <a:lnTo>
                    <a:pt x="1221" y="1871"/>
                  </a:lnTo>
                  <a:lnTo>
                    <a:pt x="1234" y="1871"/>
                  </a:lnTo>
                  <a:lnTo>
                    <a:pt x="1247" y="1871"/>
                  </a:lnTo>
                  <a:lnTo>
                    <a:pt x="1259" y="1871"/>
                  </a:lnTo>
                  <a:lnTo>
                    <a:pt x="1272" y="1871"/>
                  </a:lnTo>
                  <a:lnTo>
                    <a:pt x="1285" y="1871"/>
                  </a:lnTo>
                  <a:lnTo>
                    <a:pt x="1298" y="1871"/>
                  </a:lnTo>
                  <a:lnTo>
                    <a:pt x="1310" y="1871"/>
                  </a:lnTo>
                  <a:lnTo>
                    <a:pt x="1323" y="1871"/>
                  </a:lnTo>
                  <a:lnTo>
                    <a:pt x="1336" y="1871"/>
                  </a:lnTo>
                  <a:lnTo>
                    <a:pt x="1349" y="1871"/>
                  </a:lnTo>
                  <a:lnTo>
                    <a:pt x="1362" y="1871"/>
                  </a:lnTo>
                  <a:lnTo>
                    <a:pt x="1374" y="1871"/>
                  </a:lnTo>
                  <a:lnTo>
                    <a:pt x="1387" y="1867"/>
                  </a:lnTo>
                  <a:lnTo>
                    <a:pt x="1396" y="1867"/>
                  </a:lnTo>
                  <a:lnTo>
                    <a:pt x="1408" y="1867"/>
                  </a:lnTo>
                  <a:lnTo>
                    <a:pt x="1421" y="1863"/>
                  </a:lnTo>
                  <a:lnTo>
                    <a:pt x="1434" y="1863"/>
                  </a:lnTo>
                  <a:lnTo>
                    <a:pt x="1447" y="1863"/>
                  </a:lnTo>
                  <a:lnTo>
                    <a:pt x="1459" y="1859"/>
                  </a:lnTo>
                  <a:lnTo>
                    <a:pt x="1472" y="1859"/>
                  </a:lnTo>
                  <a:lnTo>
                    <a:pt x="1485" y="1855"/>
                  </a:lnTo>
                  <a:lnTo>
                    <a:pt x="1498" y="1851"/>
                  </a:lnTo>
                  <a:lnTo>
                    <a:pt x="1510" y="1851"/>
                  </a:lnTo>
                  <a:lnTo>
                    <a:pt x="1523" y="1847"/>
                  </a:lnTo>
                  <a:lnTo>
                    <a:pt x="1536" y="1843"/>
                  </a:lnTo>
                  <a:lnTo>
                    <a:pt x="1549" y="1839"/>
                  </a:lnTo>
                  <a:lnTo>
                    <a:pt x="1561" y="1835"/>
                  </a:lnTo>
                  <a:lnTo>
                    <a:pt x="1574" y="1827"/>
                  </a:lnTo>
                  <a:lnTo>
                    <a:pt x="1587" y="1823"/>
                  </a:lnTo>
                  <a:lnTo>
                    <a:pt x="1600" y="1819"/>
                  </a:lnTo>
                </a:path>
              </a:pathLst>
            </a:custGeom>
            <a:noFill/>
            <a:ln w="19050" cmpd="sng">
              <a:solidFill>
                <a:srgbClr val="007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39" name="Freeform 111"/>
            <p:cNvSpPr>
              <a:spLocks/>
            </p:cNvSpPr>
            <p:nvPr/>
          </p:nvSpPr>
          <p:spPr bwMode="auto">
            <a:xfrm>
              <a:off x="4583" y="1877"/>
              <a:ext cx="663" cy="1819"/>
            </a:xfrm>
            <a:custGeom>
              <a:avLst/>
              <a:gdLst>
                <a:gd name="T0" fmla="*/ 0 w 663"/>
                <a:gd name="T1" fmla="*/ 1819 h 1819"/>
                <a:gd name="T2" fmla="*/ 12 w 663"/>
                <a:gd name="T3" fmla="*/ 1811 h 1819"/>
                <a:gd name="T4" fmla="*/ 25 w 663"/>
                <a:gd name="T5" fmla="*/ 1807 h 1819"/>
                <a:gd name="T6" fmla="*/ 38 w 663"/>
                <a:gd name="T7" fmla="*/ 1799 h 1819"/>
                <a:gd name="T8" fmla="*/ 51 w 663"/>
                <a:gd name="T9" fmla="*/ 1791 h 1819"/>
                <a:gd name="T10" fmla="*/ 64 w 663"/>
                <a:gd name="T11" fmla="*/ 1783 h 1819"/>
                <a:gd name="T12" fmla="*/ 76 w 663"/>
                <a:gd name="T13" fmla="*/ 1771 h 1819"/>
                <a:gd name="T14" fmla="*/ 89 w 663"/>
                <a:gd name="T15" fmla="*/ 1763 h 1819"/>
                <a:gd name="T16" fmla="*/ 102 w 663"/>
                <a:gd name="T17" fmla="*/ 1751 h 1819"/>
                <a:gd name="T18" fmla="*/ 115 w 663"/>
                <a:gd name="T19" fmla="*/ 1743 h 1819"/>
                <a:gd name="T20" fmla="*/ 127 w 663"/>
                <a:gd name="T21" fmla="*/ 1731 h 1819"/>
                <a:gd name="T22" fmla="*/ 140 w 663"/>
                <a:gd name="T23" fmla="*/ 1719 h 1819"/>
                <a:gd name="T24" fmla="*/ 153 w 663"/>
                <a:gd name="T25" fmla="*/ 1703 h 1819"/>
                <a:gd name="T26" fmla="*/ 166 w 663"/>
                <a:gd name="T27" fmla="*/ 1691 h 1819"/>
                <a:gd name="T28" fmla="*/ 178 w 663"/>
                <a:gd name="T29" fmla="*/ 1675 h 1819"/>
                <a:gd name="T30" fmla="*/ 191 w 663"/>
                <a:gd name="T31" fmla="*/ 1659 h 1819"/>
                <a:gd name="T32" fmla="*/ 204 w 663"/>
                <a:gd name="T33" fmla="*/ 1643 h 1819"/>
                <a:gd name="T34" fmla="*/ 217 w 663"/>
                <a:gd name="T35" fmla="*/ 1624 h 1819"/>
                <a:gd name="T36" fmla="*/ 229 w 663"/>
                <a:gd name="T37" fmla="*/ 1604 h 1819"/>
                <a:gd name="T38" fmla="*/ 242 w 663"/>
                <a:gd name="T39" fmla="*/ 1584 h 1819"/>
                <a:gd name="T40" fmla="*/ 255 w 663"/>
                <a:gd name="T41" fmla="*/ 1564 h 1819"/>
                <a:gd name="T42" fmla="*/ 268 w 663"/>
                <a:gd name="T43" fmla="*/ 1540 h 1819"/>
                <a:gd name="T44" fmla="*/ 280 w 663"/>
                <a:gd name="T45" fmla="*/ 1520 h 1819"/>
                <a:gd name="T46" fmla="*/ 293 w 663"/>
                <a:gd name="T47" fmla="*/ 1492 h 1819"/>
                <a:gd name="T48" fmla="*/ 302 w 663"/>
                <a:gd name="T49" fmla="*/ 1468 h 1819"/>
                <a:gd name="T50" fmla="*/ 315 w 663"/>
                <a:gd name="T51" fmla="*/ 1440 h 1819"/>
                <a:gd name="T52" fmla="*/ 327 w 663"/>
                <a:gd name="T53" fmla="*/ 1412 h 1819"/>
                <a:gd name="T54" fmla="*/ 340 w 663"/>
                <a:gd name="T55" fmla="*/ 1380 h 1819"/>
                <a:gd name="T56" fmla="*/ 353 w 663"/>
                <a:gd name="T57" fmla="*/ 1348 h 1819"/>
                <a:gd name="T58" fmla="*/ 366 w 663"/>
                <a:gd name="T59" fmla="*/ 1316 h 1819"/>
                <a:gd name="T60" fmla="*/ 378 w 663"/>
                <a:gd name="T61" fmla="*/ 1285 h 1819"/>
                <a:gd name="T62" fmla="*/ 391 w 663"/>
                <a:gd name="T63" fmla="*/ 1245 h 1819"/>
                <a:gd name="T64" fmla="*/ 404 w 663"/>
                <a:gd name="T65" fmla="*/ 1209 h 1819"/>
                <a:gd name="T66" fmla="*/ 417 w 663"/>
                <a:gd name="T67" fmla="*/ 1169 h 1819"/>
                <a:gd name="T68" fmla="*/ 429 w 663"/>
                <a:gd name="T69" fmla="*/ 1129 h 1819"/>
                <a:gd name="T70" fmla="*/ 442 w 663"/>
                <a:gd name="T71" fmla="*/ 1085 h 1819"/>
                <a:gd name="T72" fmla="*/ 455 w 663"/>
                <a:gd name="T73" fmla="*/ 1041 h 1819"/>
                <a:gd name="T74" fmla="*/ 468 w 663"/>
                <a:gd name="T75" fmla="*/ 993 h 1819"/>
                <a:gd name="T76" fmla="*/ 480 w 663"/>
                <a:gd name="T77" fmla="*/ 946 h 1819"/>
                <a:gd name="T78" fmla="*/ 493 w 663"/>
                <a:gd name="T79" fmla="*/ 894 h 1819"/>
                <a:gd name="T80" fmla="*/ 506 w 663"/>
                <a:gd name="T81" fmla="*/ 842 h 1819"/>
                <a:gd name="T82" fmla="*/ 519 w 663"/>
                <a:gd name="T83" fmla="*/ 790 h 1819"/>
                <a:gd name="T84" fmla="*/ 531 w 663"/>
                <a:gd name="T85" fmla="*/ 730 h 1819"/>
                <a:gd name="T86" fmla="*/ 544 w 663"/>
                <a:gd name="T87" fmla="*/ 674 h 1819"/>
                <a:gd name="T88" fmla="*/ 557 w 663"/>
                <a:gd name="T89" fmla="*/ 611 h 1819"/>
                <a:gd name="T90" fmla="*/ 570 w 663"/>
                <a:gd name="T91" fmla="*/ 547 h 1819"/>
                <a:gd name="T92" fmla="*/ 583 w 663"/>
                <a:gd name="T93" fmla="*/ 483 h 1819"/>
                <a:gd name="T94" fmla="*/ 595 w 663"/>
                <a:gd name="T95" fmla="*/ 415 h 1819"/>
                <a:gd name="T96" fmla="*/ 608 w 663"/>
                <a:gd name="T97" fmla="*/ 343 h 1819"/>
                <a:gd name="T98" fmla="*/ 621 w 663"/>
                <a:gd name="T99" fmla="*/ 272 h 1819"/>
                <a:gd name="T100" fmla="*/ 634 w 663"/>
                <a:gd name="T101" fmla="*/ 196 h 1819"/>
                <a:gd name="T102" fmla="*/ 646 w 663"/>
                <a:gd name="T103" fmla="*/ 116 h 1819"/>
                <a:gd name="T104" fmla="*/ 659 w 663"/>
                <a:gd name="T105" fmla="*/ 36 h 1819"/>
                <a:gd name="T106" fmla="*/ 663 w 663"/>
                <a:gd name="T107" fmla="*/ 0 h 181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63" h="1819">
                  <a:moveTo>
                    <a:pt x="0" y="1819"/>
                  </a:moveTo>
                  <a:lnTo>
                    <a:pt x="12" y="1811"/>
                  </a:lnTo>
                  <a:lnTo>
                    <a:pt x="25" y="1807"/>
                  </a:lnTo>
                  <a:lnTo>
                    <a:pt x="38" y="1799"/>
                  </a:lnTo>
                  <a:lnTo>
                    <a:pt x="51" y="1791"/>
                  </a:lnTo>
                  <a:lnTo>
                    <a:pt x="64" y="1783"/>
                  </a:lnTo>
                  <a:lnTo>
                    <a:pt x="76" y="1771"/>
                  </a:lnTo>
                  <a:lnTo>
                    <a:pt x="89" y="1763"/>
                  </a:lnTo>
                  <a:lnTo>
                    <a:pt x="102" y="1751"/>
                  </a:lnTo>
                  <a:lnTo>
                    <a:pt x="115" y="1743"/>
                  </a:lnTo>
                  <a:lnTo>
                    <a:pt x="127" y="1731"/>
                  </a:lnTo>
                  <a:lnTo>
                    <a:pt x="140" y="1719"/>
                  </a:lnTo>
                  <a:lnTo>
                    <a:pt x="153" y="1703"/>
                  </a:lnTo>
                  <a:lnTo>
                    <a:pt x="166" y="1691"/>
                  </a:lnTo>
                  <a:lnTo>
                    <a:pt x="178" y="1675"/>
                  </a:lnTo>
                  <a:lnTo>
                    <a:pt x="191" y="1659"/>
                  </a:lnTo>
                  <a:lnTo>
                    <a:pt x="204" y="1643"/>
                  </a:lnTo>
                  <a:lnTo>
                    <a:pt x="217" y="1624"/>
                  </a:lnTo>
                  <a:lnTo>
                    <a:pt x="229" y="1604"/>
                  </a:lnTo>
                  <a:lnTo>
                    <a:pt x="242" y="1584"/>
                  </a:lnTo>
                  <a:lnTo>
                    <a:pt x="255" y="1564"/>
                  </a:lnTo>
                  <a:lnTo>
                    <a:pt x="268" y="1540"/>
                  </a:lnTo>
                  <a:lnTo>
                    <a:pt x="280" y="1520"/>
                  </a:lnTo>
                  <a:lnTo>
                    <a:pt x="293" y="1492"/>
                  </a:lnTo>
                  <a:lnTo>
                    <a:pt x="302" y="1468"/>
                  </a:lnTo>
                  <a:lnTo>
                    <a:pt x="315" y="1440"/>
                  </a:lnTo>
                  <a:lnTo>
                    <a:pt x="327" y="1412"/>
                  </a:lnTo>
                  <a:lnTo>
                    <a:pt x="340" y="1380"/>
                  </a:lnTo>
                  <a:lnTo>
                    <a:pt x="353" y="1348"/>
                  </a:lnTo>
                  <a:lnTo>
                    <a:pt x="366" y="1316"/>
                  </a:lnTo>
                  <a:lnTo>
                    <a:pt x="378" y="1285"/>
                  </a:lnTo>
                  <a:lnTo>
                    <a:pt x="391" y="1245"/>
                  </a:lnTo>
                  <a:lnTo>
                    <a:pt x="404" y="1209"/>
                  </a:lnTo>
                  <a:lnTo>
                    <a:pt x="417" y="1169"/>
                  </a:lnTo>
                  <a:lnTo>
                    <a:pt x="429" y="1129"/>
                  </a:lnTo>
                  <a:lnTo>
                    <a:pt x="442" y="1085"/>
                  </a:lnTo>
                  <a:lnTo>
                    <a:pt x="455" y="1041"/>
                  </a:lnTo>
                  <a:lnTo>
                    <a:pt x="468" y="993"/>
                  </a:lnTo>
                  <a:lnTo>
                    <a:pt x="480" y="946"/>
                  </a:lnTo>
                  <a:lnTo>
                    <a:pt x="493" y="894"/>
                  </a:lnTo>
                  <a:lnTo>
                    <a:pt x="506" y="842"/>
                  </a:lnTo>
                  <a:lnTo>
                    <a:pt x="519" y="790"/>
                  </a:lnTo>
                  <a:lnTo>
                    <a:pt x="531" y="730"/>
                  </a:lnTo>
                  <a:lnTo>
                    <a:pt x="544" y="674"/>
                  </a:lnTo>
                  <a:lnTo>
                    <a:pt x="557" y="611"/>
                  </a:lnTo>
                  <a:lnTo>
                    <a:pt x="570" y="547"/>
                  </a:lnTo>
                  <a:lnTo>
                    <a:pt x="583" y="483"/>
                  </a:lnTo>
                  <a:lnTo>
                    <a:pt x="595" y="415"/>
                  </a:lnTo>
                  <a:lnTo>
                    <a:pt x="608" y="343"/>
                  </a:lnTo>
                  <a:lnTo>
                    <a:pt x="621" y="272"/>
                  </a:lnTo>
                  <a:lnTo>
                    <a:pt x="634" y="196"/>
                  </a:lnTo>
                  <a:lnTo>
                    <a:pt x="646" y="116"/>
                  </a:lnTo>
                  <a:lnTo>
                    <a:pt x="659" y="36"/>
                  </a:lnTo>
                  <a:lnTo>
                    <a:pt x="663" y="0"/>
                  </a:lnTo>
                </a:path>
              </a:pathLst>
            </a:custGeom>
            <a:noFill/>
            <a:ln w="19050" cmpd="sng">
              <a:solidFill>
                <a:srgbClr val="007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40" name="Freeform 112"/>
            <p:cNvSpPr>
              <a:spLocks/>
            </p:cNvSpPr>
            <p:nvPr/>
          </p:nvSpPr>
          <p:spPr bwMode="auto">
            <a:xfrm>
              <a:off x="3102" y="1877"/>
              <a:ext cx="1608" cy="1799"/>
            </a:xfrm>
            <a:custGeom>
              <a:avLst/>
              <a:gdLst>
                <a:gd name="T0" fmla="*/ 26 w 1608"/>
                <a:gd name="T1" fmla="*/ 144 h 1799"/>
                <a:gd name="T2" fmla="*/ 64 w 1608"/>
                <a:gd name="T3" fmla="*/ 343 h 1799"/>
                <a:gd name="T4" fmla="*/ 102 w 1608"/>
                <a:gd name="T5" fmla="*/ 527 h 1799"/>
                <a:gd name="T6" fmla="*/ 141 w 1608"/>
                <a:gd name="T7" fmla="*/ 686 h 1799"/>
                <a:gd name="T8" fmla="*/ 179 w 1608"/>
                <a:gd name="T9" fmla="*/ 834 h 1799"/>
                <a:gd name="T10" fmla="*/ 217 w 1608"/>
                <a:gd name="T11" fmla="*/ 966 h 1799"/>
                <a:gd name="T12" fmla="*/ 256 w 1608"/>
                <a:gd name="T13" fmla="*/ 1081 h 1799"/>
                <a:gd name="T14" fmla="*/ 290 w 1608"/>
                <a:gd name="T15" fmla="*/ 1185 h 1799"/>
                <a:gd name="T16" fmla="*/ 328 w 1608"/>
                <a:gd name="T17" fmla="*/ 1277 h 1799"/>
                <a:gd name="T18" fmla="*/ 366 w 1608"/>
                <a:gd name="T19" fmla="*/ 1356 h 1799"/>
                <a:gd name="T20" fmla="*/ 404 w 1608"/>
                <a:gd name="T21" fmla="*/ 1428 h 1799"/>
                <a:gd name="T22" fmla="*/ 443 w 1608"/>
                <a:gd name="T23" fmla="*/ 1488 h 1799"/>
                <a:gd name="T24" fmla="*/ 481 w 1608"/>
                <a:gd name="T25" fmla="*/ 1540 h 1799"/>
                <a:gd name="T26" fmla="*/ 519 w 1608"/>
                <a:gd name="T27" fmla="*/ 1588 h 1799"/>
                <a:gd name="T28" fmla="*/ 558 w 1608"/>
                <a:gd name="T29" fmla="*/ 1628 h 1799"/>
                <a:gd name="T30" fmla="*/ 596 w 1608"/>
                <a:gd name="T31" fmla="*/ 1659 h 1799"/>
                <a:gd name="T32" fmla="*/ 634 w 1608"/>
                <a:gd name="T33" fmla="*/ 1691 h 1799"/>
                <a:gd name="T34" fmla="*/ 672 w 1608"/>
                <a:gd name="T35" fmla="*/ 1715 h 1799"/>
                <a:gd name="T36" fmla="*/ 711 w 1608"/>
                <a:gd name="T37" fmla="*/ 1735 h 1799"/>
                <a:gd name="T38" fmla="*/ 749 w 1608"/>
                <a:gd name="T39" fmla="*/ 1751 h 1799"/>
                <a:gd name="T40" fmla="*/ 783 w 1608"/>
                <a:gd name="T41" fmla="*/ 1763 h 1799"/>
                <a:gd name="T42" fmla="*/ 821 w 1608"/>
                <a:gd name="T43" fmla="*/ 1775 h 1799"/>
                <a:gd name="T44" fmla="*/ 860 w 1608"/>
                <a:gd name="T45" fmla="*/ 1783 h 1799"/>
                <a:gd name="T46" fmla="*/ 898 w 1608"/>
                <a:gd name="T47" fmla="*/ 1791 h 1799"/>
                <a:gd name="T48" fmla="*/ 936 w 1608"/>
                <a:gd name="T49" fmla="*/ 1795 h 1799"/>
                <a:gd name="T50" fmla="*/ 975 w 1608"/>
                <a:gd name="T51" fmla="*/ 1795 h 1799"/>
                <a:gd name="T52" fmla="*/ 1013 w 1608"/>
                <a:gd name="T53" fmla="*/ 1799 h 1799"/>
                <a:gd name="T54" fmla="*/ 1051 w 1608"/>
                <a:gd name="T55" fmla="*/ 1795 h 1799"/>
                <a:gd name="T56" fmla="*/ 1089 w 1608"/>
                <a:gd name="T57" fmla="*/ 1795 h 1799"/>
                <a:gd name="T58" fmla="*/ 1128 w 1608"/>
                <a:gd name="T59" fmla="*/ 1791 h 1799"/>
                <a:gd name="T60" fmla="*/ 1166 w 1608"/>
                <a:gd name="T61" fmla="*/ 1783 h 1799"/>
                <a:gd name="T62" fmla="*/ 1204 w 1608"/>
                <a:gd name="T63" fmla="*/ 1775 h 1799"/>
                <a:gd name="T64" fmla="*/ 1243 w 1608"/>
                <a:gd name="T65" fmla="*/ 1763 h 1799"/>
                <a:gd name="T66" fmla="*/ 1277 w 1608"/>
                <a:gd name="T67" fmla="*/ 1751 h 1799"/>
                <a:gd name="T68" fmla="*/ 1315 w 1608"/>
                <a:gd name="T69" fmla="*/ 1735 h 1799"/>
                <a:gd name="T70" fmla="*/ 1353 w 1608"/>
                <a:gd name="T71" fmla="*/ 1715 h 1799"/>
                <a:gd name="T72" fmla="*/ 1391 w 1608"/>
                <a:gd name="T73" fmla="*/ 1691 h 1799"/>
                <a:gd name="T74" fmla="*/ 1430 w 1608"/>
                <a:gd name="T75" fmla="*/ 1659 h 1799"/>
                <a:gd name="T76" fmla="*/ 1468 w 1608"/>
                <a:gd name="T77" fmla="*/ 1628 h 1799"/>
                <a:gd name="T78" fmla="*/ 1506 w 1608"/>
                <a:gd name="T79" fmla="*/ 1588 h 1799"/>
                <a:gd name="T80" fmla="*/ 1545 w 1608"/>
                <a:gd name="T81" fmla="*/ 1540 h 1799"/>
                <a:gd name="T82" fmla="*/ 1583 w 1608"/>
                <a:gd name="T83" fmla="*/ 1488 h 179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608" h="1799">
                  <a:moveTo>
                    <a:pt x="0" y="0"/>
                  </a:moveTo>
                  <a:lnTo>
                    <a:pt x="13" y="72"/>
                  </a:lnTo>
                  <a:lnTo>
                    <a:pt x="26" y="144"/>
                  </a:lnTo>
                  <a:lnTo>
                    <a:pt x="39" y="212"/>
                  </a:lnTo>
                  <a:lnTo>
                    <a:pt x="51" y="280"/>
                  </a:lnTo>
                  <a:lnTo>
                    <a:pt x="64" y="343"/>
                  </a:lnTo>
                  <a:lnTo>
                    <a:pt x="77" y="407"/>
                  </a:lnTo>
                  <a:lnTo>
                    <a:pt x="90" y="467"/>
                  </a:lnTo>
                  <a:lnTo>
                    <a:pt x="102" y="527"/>
                  </a:lnTo>
                  <a:lnTo>
                    <a:pt x="115" y="583"/>
                  </a:lnTo>
                  <a:lnTo>
                    <a:pt x="128" y="635"/>
                  </a:lnTo>
                  <a:lnTo>
                    <a:pt x="141" y="686"/>
                  </a:lnTo>
                  <a:lnTo>
                    <a:pt x="154" y="738"/>
                  </a:lnTo>
                  <a:lnTo>
                    <a:pt x="166" y="786"/>
                  </a:lnTo>
                  <a:lnTo>
                    <a:pt x="179" y="834"/>
                  </a:lnTo>
                  <a:lnTo>
                    <a:pt x="192" y="878"/>
                  </a:lnTo>
                  <a:lnTo>
                    <a:pt x="205" y="922"/>
                  </a:lnTo>
                  <a:lnTo>
                    <a:pt x="217" y="966"/>
                  </a:lnTo>
                  <a:lnTo>
                    <a:pt x="230" y="1005"/>
                  </a:lnTo>
                  <a:lnTo>
                    <a:pt x="243" y="1045"/>
                  </a:lnTo>
                  <a:lnTo>
                    <a:pt x="256" y="1081"/>
                  </a:lnTo>
                  <a:lnTo>
                    <a:pt x="264" y="1117"/>
                  </a:lnTo>
                  <a:lnTo>
                    <a:pt x="277" y="1153"/>
                  </a:lnTo>
                  <a:lnTo>
                    <a:pt x="290" y="1185"/>
                  </a:lnTo>
                  <a:lnTo>
                    <a:pt x="302" y="1217"/>
                  </a:lnTo>
                  <a:lnTo>
                    <a:pt x="315" y="1245"/>
                  </a:lnTo>
                  <a:lnTo>
                    <a:pt x="328" y="1277"/>
                  </a:lnTo>
                  <a:lnTo>
                    <a:pt x="341" y="1305"/>
                  </a:lnTo>
                  <a:lnTo>
                    <a:pt x="353" y="1328"/>
                  </a:lnTo>
                  <a:lnTo>
                    <a:pt x="366" y="1356"/>
                  </a:lnTo>
                  <a:lnTo>
                    <a:pt x="379" y="1380"/>
                  </a:lnTo>
                  <a:lnTo>
                    <a:pt x="392" y="1404"/>
                  </a:lnTo>
                  <a:lnTo>
                    <a:pt x="404" y="1428"/>
                  </a:lnTo>
                  <a:lnTo>
                    <a:pt x="417" y="1448"/>
                  </a:lnTo>
                  <a:lnTo>
                    <a:pt x="430" y="1468"/>
                  </a:lnTo>
                  <a:lnTo>
                    <a:pt x="443" y="1488"/>
                  </a:lnTo>
                  <a:lnTo>
                    <a:pt x="456" y="1508"/>
                  </a:lnTo>
                  <a:lnTo>
                    <a:pt x="468" y="1524"/>
                  </a:lnTo>
                  <a:lnTo>
                    <a:pt x="481" y="1540"/>
                  </a:lnTo>
                  <a:lnTo>
                    <a:pt x="494" y="1556"/>
                  </a:lnTo>
                  <a:lnTo>
                    <a:pt x="507" y="1572"/>
                  </a:lnTo>
                  <a:lnTo>
                    <a:pt x="519" y="1588"/>
                  </a:lnTo>
                  <a:lnTo>
                    <a:pt x="532" y="1600"/>
                  </a:lnTo>
                  <a:lnTo>
                    <a:pt x="545" y="1616"/>
                  </a:lnTo>
                  <a:lnTo>
                    <a:pt x="558" y="1628"/>
                  </a:lnTo>
                  <a:lnTo>
                    <a:pt x="570" y="1639"/>
                  </a:lnTo>
                  <a:lnTo>
                    <a:pt x="583" y="1651"/>
                  </a:lnTo>
                  <a:lnTo>
                    <a:pt x="596" y="1659"/>
                  </a:lnTo>
                  <a:lnTo>
                    <a:pt x="609" y="1671"/>
                  </a:lnTo>
                  <a:lnTo>
                    <a:pt x="621" y="1679"/>
                  </a:lnTo>
                  <a:lnTo>
                    <a:pt x="634" y="1691"/>
                  </a:lnTo>
                  <a:lnTo>
                    <a:pt x="647" y="1699"/>
                  </a:lnTo>
                  <a:lnTo>
                    <a:pt x="660" y="1707"/>
                  </a:lnTo>
                  <a:lnTo>
                    <a:pt x="672" y="1715"/>
                  </a:lnTo>
                  <a:lnTo>
                    <a:pt x="685" y="1719"/>
                  </a:lnTo>
                  <a:lnTo>
                    <a:pt x="698" y="1727"/>
                  </a:lnTo>
                  <a:lnTo>
                    <a:pt x="711" y="1735"/>
                  </a:lnTo>
                  <a:lnTo>
                    <a:pt x="724" y="1739"/>
                  </a:lnTo>
                  <a:lnTo>
                    <a:pt x="736" y="1747"/>
                  </a:lnTo>
                  <a:lnTo>
                    <a:pt x="749" y="1751"/>
                  </a:lnTo>
                  <a:lnTo>
                    <a:pt x="762" y="1755"/>
                  </a:lnTo>
                  <a:lnTo>
                    <a:pt x="770" y="1759"/>
                  </a:lnTo>
                  <a:lnTo>
                    <a:pt x="783" y="1763"/>
                  </a:lnTo>
                  <a:lnTo>
                    <a:pt x="796" y="1767"/>
                  </a:lnTo>
                  <a:lnTo>
                    <a:pt x="809" y="1771"/>
                  </a:lnTo>
                  <a:lnTo>
                    <a:pt x="821" y="1775"/>
                  </a:lnTo>
                  <a:lnTo>
                    <a:pt x="834" y="1779"/>
                  </a:lnTo>
                  <a:lnTo>
                    <a:pt x="847" y="1783"/>
                  </a:lnTo>
                  <a:lnTo>
                    <a:pt x="860" y="1783"/>
                  </a:lnTo>
                  <a:lnTo>
                    <a:pt x="872" y="1787"/>
                  </a:lnTo>
                  <a:lnTo>
                    <a:pt x="885" y="1787"/>
                  </a:lnTo>
                  <a:lnTo>
                    <a:pt x="898" y="1791"/>
                  </a:lnTo>
                  <a:lnTo>
                    <a:pt x="911" y="1791"/>
                  </a:lnTo>
                  <a:lnTo>
                    <a:pt x="923" y="1795"/>
                  </a:lnTo>
                  <a:lnTo>
                    <a:pt x="936" y="1795"/>
                  </a:lnTo>
                  <a:lnTo>
                    <a:pt x="949" y="1795"/>
                  </a:lnTo>
                  <a:lnTo>
                    <a:pt x="962" y="1795"/>
                  </a:lnTo>
                  <a:lnTo>
                    <a:pt x="975" y="1795"/>
                  </a:lnTo>
                  <a:lnTo>
                    <a:pt x="987" y="1799"/>
                  </a:lnTo>
                  <a:lnTo>
                    <a:pt x="1000" y="1799"/>
                  </a:lnTo>
                  <a:lnTo>
                    <a:pt x="1013" y="1799"/>
                  </a:lnTo>
                  <a:lnTo>
                    <a:pt x="1026" y="1799"/>
                  </a:lnTo>
                  <a:lnTo>
                    <a:pt x="1038" y="1799"/>
                  </a:lnTo>
                  <a:lnTo>
                    <a:pt x="1051" y="1795"/>
                  </a:lnTo>
                  <a:lnTo>
                    <a:pt x="1064" y="1795"/>
                  </a:lnTo>
                  <a:lnTo>
                    <a:pt x="1077" y="1795"/>
                  </a:lnTo>
                  <a:lnTo>
                    <a:pt x="1089" y="1795"/>
                  </a:lnTo>
                  <a:lnTo>
                    <a:pt x="1102" y="1795"/>
                  </a:lnTo>
                  <a:lnTo>
                    <a:pt x="1115" y="1791"/>
                  </a:lnTo>
                  <a:lnTo>
                    <a:pt x="1128" y="1791"/>
                  </a:lnTo>
                  <a:lnTo>
                    <a:pt x="1140" y="1787"/>
                  </a:lnTo>
                  <a:lnTo>
                    <a:pt x="1153" y="1787"/>
                  </a:lnTo>
                  <a:lnTo>
                    <a:pt x="1166" y="1783"/>
                  </a:lnTo>
                  <a:lnTo>
                    <a:pt x="1179" y="1783"/>
                  </a:lnTo>
                  <a:lnTo>
                    <a:pt x="1191" y="1779"/>
                  </a:lnTo>
                  <a:lnTo>
                    <a:pt x="1204" y="1775"/>
                  </a:lnTo>
                  <a:lnTo>
                    <a:pt x="1217" y="1771"/>
                  </a:lnTo>
                  <a:lnTo>
                    <a:pt x="1230" y="1767"/>
                  </a:lnTo>
                  <a:lnTo>
                    <a:pt x="1243" y="1763"/>
                  </a:lnTo>
                  <a:lnTo>
                    <a:pt x="1255" y="1759"/>
                  </a:lnTo>
                  <a:lnTo>
                    <a:pt x="1268" y="1755"/>
                  </a:lnTo>
                  <a:lnTo>
                    <a:pt x="1277" y="1751"/>
                  </a:lnTo>
                  <a:lnTo>
                    <a:pt x="1289" y="1747"/>
                  </a:lnTo>
                  <a:lnTo>
                    <a:pt x="1302" y="1739"/>
                  </a:lnTo>
                  <a:lnTo>
                    <a:pt x="1315" y="1735"/>
                  </a:lnTo>
                  <a:lnTo>
                    <a:pt x="1328" y="1727"/>
                  </a:lnTo>
                  <a:lnTo>
                    <a:pt x="1340" y="1719"/>
                  </a:lnTo>
                  <a:lnTo>
                    <a:pt x="1353" y="1715"/>
                  </a:lnTo>
                  <a:lnTo>
                    <a:pt x="1366" y="1707"/>
                  </a:lnTo>
                  <a:lnTo>
                    <a:pt x="1379" y="1699"/>
                  </a:lnTo>
                  <a:lnTo>
                    <a:pt x="1391" y="1691"/>
                  </a:lnTo>
                  <a:lnTo>
                    <a:pt x="1404" y="1679"/>
                  </a:lnTo>
                  <a:lnTo>
                    <a:pt x="1417" y="1671"/>
                  </a:lnTo>
                  <a:lnTo>
                    <a:pt x="1430" y="1659"/>
                  </a:lnTo>
                  <a:lnTo>
                    <a:pt x="1442" y="1651"/>
                  </a:lnTo>
                  <a:lnTo>
                    <a:pt x="1455" y="1639"/>
                  </a:lnTo>
                  <a:lnTo>
                    <a:pt x="1468" y="1628"/>
                  </a:lnTo>
                  <a:lnTo>
                    <a:pt x="1481" y="1616"/>
                  </a:lnTo>
                  <a:lnTo>
                    <a:pt x="1493" y="1600"/>
                  </a:lnTo>
                  <a:lnTo>
                    <a:pt x="1506" y="1588"/>
                  </a:lnTo>
                  <a:lnTo>
                    <a:pt x="1519" y="1572"/>
                  </a:lnTo>
                  <a:lnTo>
                    <a:pt x="1532" y="1556"/>
                  </a:lnTo>
                  <a:lnTo>
                    <a:pt x="1545" y="1540"/>
                  </a:lnTo>
                  <a:lnTo>
                    <a:pt x="1557" y="1524"/>
                  </a:lnTo>
                  <a:lnTo>
                    <a:pt x="1570" y="1508"/>
                  </a:lnTo>
                  <a:lnTo>
                    <a:pt x="1583" y="1488"/>
                  </a:lnTo>
                  <a:lnTo>
                    <a:pt x="1596" y="1468"/>
                  </a:lnTo>
                  <a:lnTo>
                    <a:pt x="1608" y="1448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41" name="Freeform 113"/>
            <p:cNvSpPr>
              <a:spLocks/>
            </p:cNvSpPr>
            <p:nvPr/>
          </p:nvSpPr>
          <p:spPr bwMode="auto">
            <a:xfrm>
              <a:off x="4710" y="1877"/>
              <a:ext cx="417" cy="1448"/>
            </a:xfrm>
            <a:custGeom>
              <a:avLst/>
              <a:gdLst>
                <a:gd name="T0" fmla="*/ 0 w 417"/>
                <a:gd name="T1" fmla="*/ 1448 h 1448"/>
                <a:gd name="T2" fmla="*/ 13 w 417"/>
                <a:gd name="T3" fmla="*/ 1428 h 1448"/>
                <a:gd name="T4" fmla="*/ 26 w 417"/>
                <a:gd name="T5" fmla="*/ 1404 h 1448"/>
                <a:gd name="T6" fmla="*/ 39 w 417"/>
                <a:gd name="T7" fmla="*/ 1380 h 1448"/>
                <a:gd name="T8" fmla="*/ 51 w 417"/>
                <a:gd name="T9" fmla="*/ 1356 h 1448"/>
                <a:gd name="T10" fmla="*/ 64 w 417"/>
                <a:gd name="T11" fmla="*/ 1328 h 1448"/>
                <a:gd name="T12" fmla="*/ 77 w 417"/>
                <a:gd name="T13" fmla="*/ 1305 h 1448"/>
                <a:gd name="T14" fmla="*/ 90 w 417"/>
                <a:gd name="T15" fmla="*/ 1277 h 1448"/>
                <a:gd name="T16" fmla="*/ 102 w 417"/>
                <a:gd name="T17" fmla="*/ 1245 h 1448"/>
                <a:gd name="T18" fmla="*/ 115 w 417"/>
                <a:gd name="T19" fmla="*/ 1217 h 1448"/>
                <a:gd name="T20" fmla="*/ 128 w 417"/>
                <a:gd name="T21" fmla="*/ 1185 h 1448"/>
                <a:gd name="T22" fmla="*/ 141 w 417"/>
                <a:gd name="T23" fmla="*/ 1153 h 1448"/>
                <a:gd name="T24" fmla="*/ 153 w 417"/>
                <a:gd name="T25" fmla="*/ 1117 h 1448"/>
                <a:gd name="T26" fmla="*/ 166 w 417"/>
                <a:gd name="T27" fmla="*/ 1081 h 1448"/>
                <a:gd name="T28" fmla="*/ 175 w 417"/>
                <a:gd name="T29" fmla="*/ 1045 h 1448"/>
                <a:gd name="T30" fmla="*/ 188 w 417"/>
                <a:gd name="T31" fmla="*/ 1005 h 1448"/>
                <a:gd name="T32" fmla="*/ 200 w 417"/>
                <a:gd name="T33" fmla="*/ 966 h 1448"/>
                <a:gd name="T34" fmla="*/ 213 w 417"/>
                <a:gd name="T35" fmla="*/ 922 h 1448"/>
                <a:gd name="T36" fmla="*/ 226 w 417"/>
                <a:gd name="T37" fmla="*/ 878 h 1448"/>
                <a:gd name="T38" fmla="*/ 239 w 417"/>
                <a:gd name="T39" fmla="*/ 834 h 1448"/>
                <a:gd name="T40" fmla="*/ 251 w 417"/>
                <a:gd name="T41" fmla="*/ 786 h 1448"/>
                <a:gd name="T42" fmla="*/ 264 w 417"/>
                <a:gd name="T43" fmla="*/ 738 h 1448"/>
                <a:gd name="T44" fmla="*/ 277 w 417"/>
                <a:gd name="T45" fmla="*/ 686 h 1448"/>
                <a:gd name="T46" fmla="*/ 290 w 417"/>
                <a:gd name="T47" fmla="*/ 635 h 1448"/>
                <a:gd name="T48" fmla="*/ 302 w 417"/>
                <a:gd name="T49" fmla="*/ 583 h 1448"/>
                <a:gd name="T50" fmla="*/ 315 w 417"/>
                <a:gd name="T51" fmla="*/ 527 h 1448"/>
                <a:gd name="T52" fmla="*/ 328 w 417"/>
                <a:gd name="T53" fmla="*/ 467 h 1448"/>
                <a:gd name="T54" fmla="*/ 341 w 417"/>
                <a:gd name="T55" fmla="*/ 407 h 1448"/>
                <a:gd name="T56" fmla="*/ 353 w 417"/>
                <a:gd name="T57" fmla="*/ 343 h 1448"/>
                <a:gd name="T58" fmla="*/ 366 w 417"/>
                <a:gd name="T59" fmla="*/ 280 h 1448"/>
                <a:gd name="T60" fmla="*/ 379 w 417"/>
                <a:gd name="T61" fmla="*/ 212 h 1448"/>
                <a:gd name="T62" fmla="*/ 392 w 417"/>
                <a:gd name="T63" fmla="*/ 144 h 1448"/>
                <a:gd name="T64" fmla="*/ 404 w 417"/>
                <a:gd name="T65" fmla="*/ 72 h 1448"/>
                <a:gd name="T66" fmla="*/ 417 w 417"/>
                <a:gd name="T67" fmla="*/ 0 h 144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17" h="1448">
                  <a:moveTo>
                    <a:pt x="0" y="1448"/>
                  </a:moveTo>
                  <a:lnTo>
                    <a:pt x="13" y="1428"/>
                  </a:lnTo>
                  <a:lnTo>
                    <a:pt x="26" y="1404"/>
                  </a:lnTo>
                  <a:lnTo>
                    <a:pt x="39" y="1380"/>
                  </a:lnTo>
                  <a:lnTo>
                    <a:pt x="51" y="1356"/>
                  </a:lnTo>
                  <a:lnTo>
                    <a:pt x="64" y="1328"/>
                  </a:lnTo>
                  <a:lnTo>
                    <a:pt x="77" y="1305"/>
                  </a:lnTo>
                  <a:lnTo>
                    <a:pt x="90" y="1277"/>
                  </a:lnTo>
                  <a:lnTo>
                    <a:pt x="102" y="1245"/>
                  </a:lnTo>
                  <a:lnTo>
                    <a:pt x="115" y="1217"/>
                  </a:lnTo>
                  <a:lnTo>
                    <a:pt x="128" y="1185"/>
                  </a:lnTo>
                  <a:lnTo>
                    <a:pt x="141" y="1153"/>
                  </a:lnTo>
                  <a:lnTo>
                    <a:pt x="153" y="1117"/>
                  </a:lnTo>
                  <a:lnTo>
                    <a:pt x="166" y="1081"/>
                  </a:lnTo>
                  <a:lnTo>
                    <a:pt x="175" y="1045"/>
                  </a:lnTo>
                  <a:lnTo>
                    <a:pt x="188" y="1005"/>
                  </a:lnTo>
                  <a:lnTo>
                    <a:pt x="200" y="966"/>
                  </a:lnTo>
                  <a:lnTo>
                    <a:pt x="213" y="922"/>
                  </a:lnTo>
                  <a:lnTo>
                    <a:pt x="226" y="878"/>
                  </a:lnTo>
                  <a:lnTo>
                    <a:pt x="239" y="834"/>
                  </a:lnTo>
                  <a:lnTo>
                    <a:pt x="251" y="786"/>
                  </a:lnTo>
                  <a:lnTo>
                    <a:pt x="264" y="738"/>
                  </a:lnTo>
                  <a:lnTo>
                    <a:pt x="277" y="686"/>
                  </a:lnTo>
                  <a:lnTo>
                    <a:pt x="290" y="635"/>
                  </a:lnTo>
                  <a:lnTo>
                    <a:pt x="302" y="583"/>
                  </a:lnTo>
                  <a:lnTo>
                    <a:pt x="315" y="527"/>
                  </a:lnTo>
                  <a:lnTo>
                    <a:pt x="328" y="467"/>
                  </a:lnTo>
                  <a:lnTo>
                    <a:pt x="341" y="407"/>
                  </a:lnTo>
                  <a:lnTo>
                    <a:pt x="353" y="343"/>
                  </a:lnTo>
                  <a:lnTo>
                    <a:pt x="366" y="280"/>
                  </a:lnTo>
                  <a:lnTo>
                    <a:pt x="379" y="212"/>
                  </a:lnTo>
                  <a:lnTo>
                    <a:pt x="392" y="144"/>
                  </a:lnTo>
                  <a:lnTo>
                    <a:pt x="404" y="72"/>
                  </a:lnTo>
                  <a:lnTo>
                    <a:pt x="417" y="0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42" name="Line 114"/>
            <p:cNvSpPr>
              <a:spLocks noChangeShapeType="1"/>
            </p:cNvSpPr>
            <p:nvPr/>
          </p:nvSpPr>
          <p:spPr bwMode="auto">
            <a:xfrm>
              <a:off x="3609" y="1877"/>
              <a:ext cx="0" cy="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43" name="Line 115"/>
            <p:cNvSpPr>
              <a:spLocks noChangeShapeType="1"/>
            </p:cNvSpPr>
            <p:nvPr/>
          </p:nvSpPr>
          <p:spPr bwMode="auto">
            <a:xfrm>
              <a:off x="3864" y="1877"/>
              <a:ext cx="0" cy="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44" name="Line 116"/>
            <p:cNvSpPr>
              <a:spLocks noChangeShapeType="1"/>
            </p:cNvSpPr>
            <p:nvPr/>
          </p:nvSpPr>
          <p:spPr bwMode="auto">
            <a:xfrm>
              <a:off x="4115" y="1877"/>
              <a:ext cx="0" cy="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45" name="Line 117"/>
            <p:cNvSpPr>
              <a:spLocks noChangeShapeType="1"/>
            </p:cNvSpPr>
            <p:nvPr/>
          </p:nvSpPr>
          <p:spPr bwMode="auto">
            <a:xfrm>
              <a:off x="4370" y="1877"/>
              <a:ext cx="0" cy="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46" name="Line 118"/>
            <p:cNvSpPr>
              <a:spLocks noChangeShapeType="1"/>
            </p:cNvSpPr>
            <p:nvPr/>
          </p:nvSpPr>
          <p:spPr bwMode="auto">
            <a:xfrm>
              <a:off x="4621" y="1877"/>
              <a:ext cx="0" cy="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047" name="Line 119"/>
            <p:cNvSpPr>
              <a:spLocks noChangeShapeType="1"/>
            </p:cNvSpPr>
            <p:nvPr/>
          </p:nvSpPr>
          <p:spPr bwMode="auto">
            <a:xfrm>
              <a:off x="4876" y="1877"/>
              <a:ext cx="0" cy="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39944" name="Group 129"/>
          <p:cNvGrpSpPr>
            <a:grpSpLocks/>
          </p:cNvGrpSpPr>
          <p:nvPr/>
        </p:nvGrpSpPr>
        <p:grpSpPr bwMode="auto">
          <a:xfrm>
            <a:off x="5867400" y="2721198"/>
            <a:ext cx="1368425" cy="841375"/>
            <a:chOff x="3742" y="1979"/>
            <a:chExt cx="862" cy="530"/>
          </a:xfrm>
        </p:grpSpPr>
        <p:sp>
          <p:nvSpPr>
            <p:cNvPr id="39945" name="Rectangle 130"/>
            <p:cNvSpPr>
              <a:spLocks noChangeArrowheads="1"/>
            </p:cNvSpPr>
            <p:nvPr/>
          </p:nvSpPr>
          <p:spPr bwMode="auto">
            <a:xfrm>
              <a:off x="3742" y="2010"/>
              <a:ext cx="862" cy="49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algn="ctr" eaLnBrk="1" hangingPunct="1"/>
              <a:endParaRPr lang="zh-TW" altLang="en-US"/>
            </a:p>
          </p:txBody>
        </p:sp>
        <p:sp>
          <p:nvSpPr>
            <p:cNvPr id="39946" name="Line 131"/>
            <p:cNvSpPr>
              <a:spLocks noChangeShapeType="1"/>
            </p:cNvSpPr>
            <p:nvPr/>
          </p:nvSpPr>
          <p:spPr bwMode="auto">
            <a:xfrm>
              <a:off x="3833" y="2101"/>
              <a:ext cx="227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47" name="Line 132"/>
            <p:cNvSpPr>
              <a:spLocks noChangeShapeType="1"/>
            </p:cNvSpPr>
            <p:nvPr/>
          </p:nvSpPr>
          <p:spPr bwMode="auto">
            <a:xfrm>
              <a:off x="3831" y="2261"/>
              <a:ext cx="227" cy="0"/>
            </a:xfrm>
            <a:prstGeom prst="line">
              <a:avLst/>
            </a:prstGeom>
            <a:noFill/>
            <a:ln w="1905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48" name="Line 133"/>
            <p:cNvSpPr>
              <a:spLocks noChangeShapeType="1"/>
            </p:cNvSpPr>
            <p:nvPr/>
          </p:nvSpPr>
          <p:spPr bwMode="auto">
            <a:xfrm>
              <a:off x="3825" y="2419"/>
              <a:ext cx="227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949" name="Text Box 134"/>
            <p:cNvSpPr txBox="1">
              <a:spLocks noChangeArrowheads="1"/>
            </p:cNvSpPr>
            <p:nvPr/>
          </p:nvSpPr>
          <p:spPr bwMode="auto">
            <a:xfrm>
              <a:off x="4105" y="1979"/>
              <a:ext cx="43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600" i="1">
                  <a:latin typeface="Times New Roman" pitchFamily="18" charset="0"/>
                </a:rPr>
                <a:t>c</a:t>
              </a:r>
              <a:r>
                <a:rPr lang="en-US" altLang="zh-TW" sz="1600">
                  <a:latin typeface="Times New Roman" pitchFamily="18" charset="0"/>
                </a:rPr>
                <a:t> = –4</a:t>
              </a:r>
              <a:endParaRPr lang="zh-TW" altLang="en-US" sz="1600">
                <a:latin typeface="Times New Roman" pitchFamily="18" charset="0"/>
              </a:endParaRPr>
            </a:p>
          </p:txBody>
        </p:sp>
        <p:sp>
          <p:nvSpPr>
            <p:cNvPr id="39950" name="Text Box 135"/>
            <p:cNvSpPr txBox="1">
              <a:spLocks noChangeArrowheads="1"/>
            </p:cNvSpPr>
            <p:nvPr/>
          </p:nvSpPr>
          <p:spPr bwMode="auto">
            <a:xfrm>
              <a:off x="4103" y="2139"/>
              <a:ext cx="43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600" i="1">
                  <a:latin typeface="Times New Roman" pitchFamily="18" charset="0"/>
                </a:rPr>
                <a:t>c</a:t>
              </a:r>
              <a:r>
                <a:rPr lang="en-US" altLang="zh-TW" sz="1600">
                  <a:latin typeface="Times New Roman" pitchFamily="18" charset="0"/>
                </a:rPr>
                <a:t> =   0</a:t>
              </a:r>
              <a:endParaRPr lang="zh-TW" altLang="en-US" sz="1600">
                <a:latin typeface="Times New Roman" pitchFamily="18" charset="0"/>
              </a:endParaRPr>
            </a:p>
          </p:txBody>
        </p:sp>
        <p:sp>
          <p:nvSpPr>
            <p:cNvPr id="39951" name="Text Box 136"/>
            <p:cNvSpPr txBox="1">
              <a:spLocks noChangeArrowheads="1"/>
            </p:cNvSpPr>
            <p:nvPr/>
          </p:nvSpPr>
          <p:spPr bwMode="auto">
            <a:xfrm>
              <a:off x="4097" y="2297"/>
              <a:ext cx="43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600" i="1">
                  <a:latin typeface="Times New Roman" pitchFamily="18" charset="0"/>
                </a:rPr>
                <a:t>c</a:t>
              </a:r>
              <a:r>
                <a:rPr lang="en-US" altLang="zh-TW" sz="1600">
                  <a:latin typeface="Times New Roman" pitchFamily="18" charset="0"/>
                </a:rPr>
                <a:t> =   4</a:t>
              </a:r>
              <a:endParaRPr lang="zh-TW" altLang="en-US" sz="1600">
                <a:latin typeface="Times New Roman" pitchFamily="18" charset="0"/>
              </a:endParaRPr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31</a:t>
            </a:fld>
            <a:endParaRPr lang="zh-TW" altLang="en-US" dirty="0"/>
          </a:p>
        </p:txBody>
      </p:sp>
      <p:cxnSp>
        <p:nvCxnSpPr>
          <p:cNvPr id="4" name="直線單箭頭接點 3"/>
          <p:cNvCxnSpPr/>
          <p:nvPr/>
        </p:nvCxnSpPr>
        <p:spPr>
          <a:xfrm flipV="1">
            <a:off x="7168158" y="5661248"/>
            <a:ext cx="196256" cy="504056"/>
          </a:xfrm>
          <a:prstGeom prst="straightConnector1">
            <a:avLst/>
          </a:prstGeom>
          <a:ln>
            <a:solidFill>
              <a:srgbClr val="290ECC"/>
            </a:solidFill>
            <a:prstDash val="dash"/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線單箭頭接點 113"/>
          <p:cNvCxnSpPr/>
          <p:nvPr/>
        </p:nvCxnSpPr>
        <p:spPr>
          <a:xfrm flipH="1" flipV="1">
            <a:off x="5840414" y="5661248"/>
            <a:ext cx="1305940" cy="504056"/>
          </a:xfrm>
          <a:prstGeom prst="straightConnector1">
            <a:avLst/>
          </a:prstGeom>
          <a:ln>
            <a:solidFill>
              <a:srgbClr val="290ECC"/>
            </a:solidFill>
            <a:prstDash val="dash"/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群組 27"/>
          <p:cNvGrpSpPr/>
          <p:nvPr/>
        </p:nvGrpSpPr>
        <p:grpSpPr>
          <a:xfrm>
            <a:off x="6747867" y="6251208"/>
            <a:ext cx="848469" cy="202128"/>
            <a:chOff x="4149725" y="6164263"/>
            <a:chExt cx="848469" cy="202128"/>
          </a:xfrm>
        </p:grpSpPr>
        <p:sp>
          <p:nvSpPr>
            <p:cNvPr id="14" name="Line 49"/>
            <p:cNvSpPr>
              <a:spLocks noChangeShapeType="1"/>
            </p:cNvSpPr>
            <p:nvPr/>
          </p:nvSpPr>
          <p:spPr bwMode="auto">
            <a:xfrm>
              <a:off x="4287838" y="6275388"/>
              <a:ext cx="26987" cy="52387"/>
            </a:xfrm>
            <a:prstGeom prst="line">
              <a:avLst/>
            </a:prstGeom>
            <a:noFill/>
            <a:ln w="12700">
              <a:solidFill>
                <a:srgbClr val="290E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>
                <a:solidFill>
                  <a:srgbClr val="290ECC"/>
                </a:solidFill>
              </a:endParaRPr>
            </a:p>
          </p:txBody>
        </p:sp>
        <p:grpSp>
          <p:nvGrpSpPr>
            <p:cNvPr id="27" name="群組 26"/>
            <p:cNvGrpSpPr/>
            <p:nvPr/>
          </p:nvGrpSpPr>
          <p:grpSpPr>
            <a:xfrm>
              <a:off x="4267200" y="6172200"/>
              <a:ext cx="360362" cy="155575"/>
              <a:chOff x="4267200" y="6172200"/>
              <a:chExt cx="360362" cy="155575"/>
            </a:xfrm>
          </p:grpSpPr>
          <p:sp>
            <p:nvSpPr>
              <p:cNvPr id="13" name="Line 48"/>
              <p:cNvSpPr>
                <a:spLocks noChangeShapeType="1"/>
              </p:cNvSpPr>
              <p:nvPr/>
            </p:nvSpPr>
            <p:spPr bwMode="auto">
              <a:xfrm flipV="1">
                <a:off x="4267200" y="6272213"/>
                <a:ext cx="20637" cy="11112"/>
              </a:xfrm>
              <a:prstGeom prst="line">
                <a:avLst/>
              </a:prstGeom>
              <a:noFill/>
              <a:ln w="6350">
                <a:solidFill>
                  <a:srgbClr val="290ECC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>
                  <a:solidFill>
                    <a:srgbClr val="290ECC"/>
                  </a:solidFill>
                </a:endParaRPr>
              </a:p>
            </p:txBody>
          </p:sp>
          <p:sp>
            <p:nvSpPr>
              <p:cNvPr id="15" name="Line 50"/>
              <p:cNvSpPr>
                <a:spLocks noChangeShapeType="1"/>
              </p:cNvSpPr>
              <p:nvPr/>
            </p:nvSpPr>
            <p:spPr bwMode="auto">
              <a:xfrm flipV="1">
                <a:off x="4318000" y="6172200"/>
                <a:ext cx="38100" cy="155575"/>
              </a:xfrm>
              <a:prstGeom prst="line">
                <a:avLst/>
              </a:prstGeom>
              <a:noFill/>
              <a:ln w="6350">
                <a:solidFill>
                  <a:srgbClr val="290ECC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>
                  <a:solidFill>
                    <a:srgbClr val="290ECC"/>
                  </a:solidFill>
                </a:endParaRPr>
              </a:p>
            </p:txBody>
          </p:sp>
          <p:sp>
            <p:nvSpPr>
              <p:cNvPr id="16" name="Line 51"/>
              <p:cNvSpPr>
                <a:spLocks noChangeShapeType="1"/>
              </p:cNvSpPr>
              <p:nvPr/>
            </p:nvSpPr>
            <p:spPr bwMode="auto">
              <a:xfrm>
                <a:off x="4356100" y="6172200"/>
                <a:ext cx="271462" cy="0"/>
              </a:xfrm>
              <a:prstGeom prst="line">
                <a:avLst/>
              </a:prstGeom>
              <a:noFill/>
              <a:ln w="6350">
                <a:solidFill>
                  <a:srgbClr val="290ECC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>
                  <a:solidFill>
                    <a:srgbClr val="290ECC"/>
                  </a:solidFill>
                </a:endParaRPr>
              </a:p>
            </p:txBody>
          </p:sp>
        </p:grpSp>
        <p:sp>
          <p:nvSpPr>
            <p:cNvPr id="17" name="Rectangle 52"/>
            <p:cNvSpPr>
              <a:spLocks noChangeArrowheads="1"/>
            </p:cNvSpPr>
            <p:nvPr/>
          </p:nvSpPr>
          <p:spPr bwMode="auto">
            <a:xfrm>
              <a:off x="4921250" y="6181725"/>
              <a:ext cx="7694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200" b="0" i="0" u="none" strike="noStrike" cap="none" normalizeH="0" baseline="0">
                  <a:ln>
                    <a:noFill/>
                  </a:ln>
                  <a:solidFill>
                    <a:srgbClr val="290ECC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0</a:t>
              </a:r>
              <a:endParaRPr kumimoji="1" lang="zh-TW" altLang="zh-TW" sz="1800" b="0" i="0" u="none" strike="noStrike" cap="none" normalizeH="0" baseline="0">
                <a:ln>
                  <a:noFill/>
                </a:ln>
                <a:solidFill>
                  <a:srgbClr val="290ECC"/>
                </a:solidFill>
                <a:effectLst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8" name="Rectangle 53"/>
            <p:cNvSpPr>
              <a:spLocks noChangeArrowheads="1"/>
            </p:cNvSpPr>
            <p:nvPr/>
          </p:nvSpPr>
          <p:spPr bwMode="auto">
            <a:xfrm>
              <a:off x="4632325" y="6181725"/>
              <a:ext cx="3847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200" b="0" i="0" u="none" strike="noStrike" cap="none" normalizeH="0" baseline="0" dirty="0">
                  <a:ln>
                    <a:noFill/>
                  </a:ln>
                  <a:solidFill>
                    <a:srgbClr val="290ECC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,</a:t>
              </a:r>
              <a:endParaRPr kumimoji="1" lang="zh-TW" altLang="zh-TW" sz="1800" b="0" i="0" u="none" strike="noStrike" cap="none" normalizeH="0" baseline="0" dirty="0">
                <a:ln>
                  <a:noFill/>
                </a:ln>
                <a:solidFill>
                  <a:srgbClr val="290ECC"/>
                </a:solidFill>
                <a:effectLst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9" name="Rectangle 54"/>
            <p:cNvSpPr>
              <a:spLocks noChangeArrowheads="1"/>
            </p:cNvSpPr>
            <p:nvPr/>
          </p:nvSpPr>
          <p:spPr bwMode="auto">
            <a:xfrm>
              <a:off x="4475163" y="6181725"/>
              <a:ext cx="7694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200" b="0" i="0" u="none" strike="noStrike" cap="none" normalizeH="0" baseline="0">
                  <a:ln>
                    <a:noFill/>
                  </a:ln>
                  <a:solidFill>
                    <a:srgbClr val="290ECC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4</a:t>
              </a:r>
              <a:endParaRPr kumimoji="1" lang="zh-TW" altLang="zh-TW" sz="1800" b="0" i="0" u="none" strike="noStrike" cap="none" normalizeH="0" baseline="0">
                <a:ln>
                  <a:noFill/>
                </a:ln>
                <a:solidFill>
                  <a:srgbClr val="290ECC"/>
                </a:solidFill>
                <a:effectLst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20" name="Rectangle 55"/>
            <p:cNvSpPr>
              <a:spLocks noChangeArrowheads="1"/>
            </p:cNvSpPr>
            <p:nvPr/>
          </p:nvSpPr>
          <p:spPr bwMode="auto">
            <a:xfrm>
              <a:off x="4803775" y="6164263"/>
              <a:ext cx="8496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200" b="0" i="0" u="none" strike="noStrike" cap="none" normalizeH="0" baseline="0" dirty="0">
                  <a:ln>
                    <a:noFill/>
                  </a:ln>
                  <a:solidFill>
                    <a:srgbClr val="290ECC"/>
                  </a:solidFill>
                  <a:effectLst/>
                  <a:latin typeface="Symbol" pitchFamily="18" charset="2"/>
                  <a:ea typeface="新細明體" pitchFamily="18" charset="-120"/>
                  <a:cs typeface="新細明體" pitchFamily="18" charset="-120"/>
                </a:rPr>
                <a:t>&lt;</a:t>
              </a:r>
              <a:endParaRPr kumimoji="1" lang="zh-TW" altLang="zh-TW" sz="1800" b="0" i="0" u="none" strike="noStrike" cap="none" normalizeH="0" baseline="0" dirty="0">
                <a:ln>
                  <a:noFill/>
                </a:ln>
                <a:solidFill>
                  <a:srgbClr val="290ECC"/>
                </a:solidFill>
                <a:effectLst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21" name="Rectangle 56"/>
            <p:cNvSpPr>
              <a:spLocks noChangeArrowheads="1"/>
            </p:cNvSpPr>
            <p:nvPr/>
          </p:nvSpPr>
          <p:spPr bwMode="auto">
            <a:xfrm>
              <a:off x="4365625" y="6164263"/>
              <a:ext cx="8496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200" b="0" i="0" u="none" strike="noStrike" cap="none" normalizeH="0" baseline="0" dirty="0">
                  <a:ln>
                    <a:noFill/>
                  </a:ln>
                  <a:solidFill>
                    <a:srgbClr val="290ECC"/>
                  </a:solidFill>
                  <a:effectLst/>
                  <a:latin typeface="Symbol" pitchFamily="18" charset="2"/>
                  <a:ea typeface="新細明體" pitchFamily="18" charset="-120"/>
                  <a:cs typeface="新細明體" pitchFamily="18" charset="-120"/>
                </a:rPr>
                <a:t>-</a:t>
              </a:r>
              <a:endParaRPr kumimoji="1" lang="zh-TW" altLang="zh-TW" sz="1800" b="0" i="0" u="none" strike="noStrike" cap="none" normalizeH="0" baseline="0" dirty="0">
                <a:ln>
                  <a:noFill/>
                </a:ln>
                <a:solidFill>
                  <a:srgbClr val="290ECC"/>
                </a:solidFill>
                <a:effectLst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22" name="Rectangle 57"/>
            <p:cNvSpPr>
              <a:spLocks noChangeArrowheads="1"/>
            </p:cNvSpPr>
            <p:nvPr/>
          </p:nvSpPr>
          <p:spPr bwMode="auto">
            <a:xfrm>
              <a:off x="4149725" y="6164263"/>
              <a:ext cx="7854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200" b="0" i="0" u="none" strike="noStrike" cap="none" normalizeH="0" baseline="0">
                  <a:ln>
                    <a:noFill/>
                  </a:ln>
                  <a:solidFill>
                    <a:srgbClr val="290ECC"/>
                  </a:solidFill>
                  <a:effectLst/>
                  <a:latin typeface="Symbol" pitchFamily="18" charset="2"/>
                  <a:ea typeface="新細明體" pitchFamily="18" charset="-120"/>
                  <a:cs typeface="新細明體" pitchFamily="18" charset="-120"/>
                </a:rPr>
                <a:t>±</a:t>
              </a:r>
              <a:endParaRPr kumimoji="1" lang="zh-TW" altLang="zh-TW" sz="1800" b="0" i="0" u="none" strike="noStrike" cap="none" normalizeH="0" baseline="0">
                <a:ln>
                  <a:noFill/>
                </a:ln>
                <a:solidFill>
                  <a:srgbClr val="290ECC"/>
                </a:solidFill>
                <a:effectLst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23" name="Rectangle 58"/>
            <p:cNvSpPr>
              <a:spLocks noChangeArrowheads="1"/>
            </p:cNvSpPr>
            <p:nvPr/>
          </p:nvSpPr>
          <p:spPr bwMode="auto">
            <a:xfrm>
              <a:off x="4702175" y="6181725"/>
              <a:ext cx="6893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200" b="0" i="1" u="none" strike="noStrike" cap="none" normalizeH="0" baseline="0">
                  <a:ln>
                    <a:noFill/>
                  </a:ln>
                  <a:solidFill>
                    <a:srgbClr val="290ECC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c</a:t>
              </a:r>
              <a:endParaRPr kumimoji="1" lang="zh-TW" altLang="zh-TW" sz="1800" b="0" i="0" u="none" strike="noStrike" cap="none" normalizeH="0" baseline="0">
                <a:ln>
                  <a:noFill/>
                </a:ln>
                <a:solidFill>
                  <a:srgbClr val="290ECC"/>
                </a:solidFill>
                <a:effectLst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24" name="Rectangle 59"/>
            <p:cNvSpPr>
              <a:spLocks noChangeArrowheads="1"/>
            </p:cNvSpPr>
            <p:nvPr/>
          </p:nvSpPr>
          <p:spPr bwMode="auto">
            <a:xfrm>
              <a:off x="4551363" y="6181725"/>
              <a:ext cx="6893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200" b="0" i="1" u="none" strike="noStrike" cap="none" normalizeH="0" baseline="0" dirty="0">
                  <a:ln>
                    <a:noFill/>
                  </a:ln>
                  <a:solidFill>
                    <a:srgbClr val="290ECC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c</a:t>
              </a:r>
              <a:endParaRPr kumimoji="1" lang="zh-TW" altLang="zh-TW" sz="1800" b="0" i="0" u="none" strike="noStrike" cap="none" normalizeH="0" baseline="0" dirty="0">
                <a:ln>
                  <a:noFill/>
                </a:ln>
                <a:solidFill>
                  <a:srgbClr val="290ECC"/>
                </a:solidFill>
                <a:effectLst/>
                <a:ea typeface="新細明體" pitchFamily="18" charset="-120"/>
                <a:cs typeface="新細明體" pitchFamily="18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74500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Existence and Uniqueness Theorem</a:t>
            </a:r>
            <a:endParaRPr lang="zh-TW" altLang="en-US"/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b="1" dirty="0"/>
              <a:t>Theorem: </a:t>
            </a:r>
            <a:r>
              <a:rPr lang="en-US" altLang="zh-TW" dirty="0"/>
              <a:t>Let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dirty="0"/>
              <a:t> be a rectangular region in the </a:t>
            </a:r>
            <a:r>
              <a:rPr lang="en-US" altLang="zh-TW" i="1" dirty="0" err="1">
                <a:latin typeface="Times New Roman" pitchFamily="18" charset="0"/>
              </a:rPr>
              <a:t>xy</a:t>
            </a:r>
            <a:r>
              <a:rPr lang="en-US" altLang="zh-TW" dirty="0"/>
              <a:t>-plane defined by </a:t>
            </a:r>
            <a:r>
              <a:rPr lang="en-US" altLang="zh-TW" i="1" dirty="0">
                <a:latin typeface="Times New Roman" pitchFamily="18" charset="0"/>
              </a:rPr>
              <a:t>a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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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 b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c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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y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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 d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,</a:t>
            </a:r>
            <a:r>
              <a:rPr lang="en-US" altLang="zh-TW" dirty="0"/>
              <a:t> that contains the point</a:t>
            </a:r>
            <a:br>
              <a:rPr lang="en-US" altLang="zh-TW" dirty="0"/>
            </a:br>
            <a:r>
              <a:rPr lang="zh-TW" altLang="en-US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in its interior.  If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x, 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and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/>
              <a:t> are continuous on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dirty="0"/>
              <a:t>, there exist </a:t>
            </a:r>
            <a:r>
              <a:rPr lang="en-US" altLang="zh-TW" dirty="0">
                <a:solidFill>
                  <a:srgbClr val="FF0000"/>
                </a:solidFill>
              </a:rPr>
              <a:t>some</a:t>
            </a:r>
            <a:r>
              <a:rPr lang="en-US" altLang="zh-TW" dirty="0"/>
              <a:t> interval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: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–</a:t>
            </a:r>
            <a:r>
              <a:rPr lang="en-US" altLang="zh-TW" i="1" dirty="0">
                <a:latin typeface="Times New Roman" pitchFamily="18" charset="0"/>
              </a:rPr>
              <a:t>h</a:t>
            </a:r>
            <a:r>
              <a:rPr lang="en-US" altLang="zh-TW" dirty="0">
                <a:latin typeface="Times New Roman" pitchFamily="18" charset="0"/>
              </a:rPr>
              <a:t> &lt;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&lt;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+</a:t>
            </a:r>
            <a:r>
              <a:rPr lang="en-US" altLang="zh-TW" i="1" dirty="0">
                <a:latin typeface="Times New Roman" pitchFamily="18" charset="0"/>
              </a:rPr>
              <a:t>h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h</a:t>
            </a:r>
            <a:r>
              <a:rPr lang="en-US" altLang="zh-TW" dirty="0">
                <a:latin typeface="Times New Roman" pitchFamily="18" charset="0"/>
              </a:rPr>
              <a:t> &gt; 0,</a:t>
            </a:r>
            <a:r>
              <a:rPr lang="en-US" altLang="zh-TW" dirty="0"/>
              <a:t> contained in </a:t>
            </a:r>
            <a:r>
              <a:rPr lang="en-US" altLang="zh-TW" i="1" dirty="0">
                <a:latin typeface="Times New Roman" pitchFamily="18" charset="0"/>
              </a:rPr>
              <a:t>a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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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 b</a:t>
            </a:r>
            <a:r>
              <a:rPr lang="en-US" altLang="zh-TW" dirty="0"/>
              <a:t>, and a unique function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defined on </a:t>
            </a:r>
            <a:r>
              <a:rPr lang="en-US" altLang="zh-TW" i="1" dirty="0">
                <a:latin typeface="Times New Roman" pitchFamily="18" charset="0"/>
              </a:rPr>
              <a:t>I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/>
              <a:t> that is a solution of the first-order initial-value problem:</a:t>
            </a:r>
            <a:endParaRPr lang="zh-TW" altLang="en-US" dirty="0"/>
          </a:p>
        </p:txBody>
      </p:sp>
      <p:graphicFrame>
        <p:nvGraphicFramePr>
          <p:cNvPr id="41989" name="Object 5"/>
          <p:cNvGraphicFramePr>
            <a:graphicFrameLocks noChangeAspect="1"/>
          </p:cNvGraphicFramePr>
          <p:nvPr/>
        </p:nvGraphicFramePr>
        <p:xfrm>
          <a:off x="1562100" y="4586288"/>
          <a:ext cx="3225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1" name="方程式" r:id="rId3" imgW="1612900" imgH="393700" progId="Equation.3">
                  <p:embed/>
                </p:oleObj>
              </mc:Choice>
              <mc:Fallback>
                <p:oleObj name="方程式" r:id="rId3" imgW="16129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2100" y="4586288"/>
                        <a:ext cx="3225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1990" name="Group 6"/>
          <p:cNvGrpSpPr>
            <a:grpSpLocks/>
          </p:cNvGrpSpPr>
          <p:nvPr/>
        </p:nvGrpSpPr>
        <p:grpSpPr bwMode="auto">
          <a:xfrm>
            <a:off x="5724525" y="4142506"/>
            <a:ext cx="2068513" cy="2382838"/>
            <a:chOff x="3651" y="2688"/>
            <a:chExt cx="1303" cy="1563"/>
          </a:xfrm>
        </p:grpSpPr>
        <p:sp>
          <p:nvSpPr>
            <p:cNvPr id="41991" name="Rectangle 7"/>
            <p:cNvSpPr>
              <a:spLocks noChangeArrowheads="1"/>
            </p:cNvSpPr>
            <p:nvPr/>
          </p:nvSpPr>
          <p:spPr bwMode="auto">
            <a:xfrm>
              <a:off x="3922" y="2944"/>
              <a:ext cx="854" cy="855"/>
            </a:xfrm>
            <a:prstGeom prst="rect">
              <a:avLst/>
            </a:prstGeom>
            <a:solidFill>
              <a:srgbClr val="CCCCCC"/>
            </a:solidFill>
            <a:ln w="0">
              <a:solidFill>
                <a:srgbClr val="CCCCCC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41992" name="Freeform 8"/>
            <p:cNvSpPr>
              <a:spLocks/>
            </p:cNvSpPr>
            <p:nvPr/>
          </p:nvSpPr>
          <p:spPr bwMode="auto">
            <a:xfrm>
              <a:off x="4093" y="3272"/>
              <a:ext cx="512" cy="270"/>
            </a:xfrm>
            <a:custGeom>
              <a:avLst/>
              <a:gdLst>
                <a:gd name="T0" fmla="*/ 0 w 512"/>
                <a:gd name="T1" fmla="*/ 270 h 270"/>
                <a:gd name="T2" fmla="*/ 28 w 512"/>
                <a:gd name="T3" fmla="*/ 256 h 270"/>
                <a:gd name="T4" fmla="*/ 85 w 512"/>
                <a:gd name="T5" fmla="*/ 242 h 270"/>
                <a:gd name="T6" fmla="*/ 155 w 512"/>
                <a:gd name="T7" fmla="*/ 218 h 270"/>
                <a:gd name="T8" fmla="*/ 221 w 512"/>
                <a:gd name="T9" fmla="*/ 191 h 270"/>
                <a:gd name="T10" fmla="*/ 284 w 512"/>
                <a:gd name="T11" fmla="*/ 156 h 270"/>
                <a:gd name="T12" fmla="*/ 365 w 512"/>
                <a:gd name="T13" fmla="*/ 110 h 270"/>
                <a:gd name="T14" fmla="*/ 441 w 512"/>
                <a:gd name="T15" fmla="*/ 57 h 270"/>
                <a:gd name="T16" fmla="*/ 512 w 512"/>
                <a:gd name="T17" fmla="*/ 0 h 2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2" h="270">
                  <a:moveTo>
                    <a:pt x="0" y="270"/>
                  </a:moveTo>
                  <a:lnTo>
                    <a:pt x="28" y="256"/>
                  </a:lnTo>
                  <a:lnTo>
                    <a:pt x="85" y="242"/>
                  </a:lnTo>
                  <a:lnTo>
                    <a:pt x="155" y="218"/>
                  </a:lnTo>
                  <a:lnTo>
                    <a:pt x="221" y="191"/>
                  </a:lnTo>
                  <a:lnTo>
                    <a:pt x="284" y="156"/>
                  </a:lnTo>
                  <a:lnTo>
                    <a:pt x="365" y="110"/>
                  </a:lnTo>
                  <a:lnTo>
                    <a:pt x="441" y="57"/>
                  </a:lnTo>
                  <a:lnTo>
                    <a:pt x="512" y="0"/>
                  </a:lnTo>
                </a:path>
              </a:pathLst>
            </a:custGeom>
            <a:noFill/>
            <a:ln w="22225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1993" name="Rectangle 9"/>
            <p:cNvSpPr>
              <a:spLocks noChangeArrowheads="1"/>
            </p:cNvSpPr>
            <p:nvPr/>
          </p:nvSpPr>
          <p:spPr bwMode="auto">
            <a:xfrm>
              <a:off x="4904" y="3969"/>
              <a:ext cx="50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1994" name="Line 10"/>
            <p:cNvSpPr>
              <a:spLocks noChangeShapeType="1"/>
            </p:cNvSpPr>
            <p:nvPr/>
          </p:nvSpPr>
          <p:spPr bwMode="auto">
            <a:xfrm flipV="1">
              <a:off x="3765" y="2745"/>
              <a:ext cx="1" cy="145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1995" name="Line 11"/>
            <p:cNvSpPr>
              <a:spLocks noChangeShapeType="1"/>
            </p:cNvSpPr>
            <p:nvPr/>
          </p:nvSpPr>
          <p:spPr bwMode="auto">
            <a:xfrm>
              <a:off x="3651" y="4055"/>
              <a:ext cx="1196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1996" name="Rectangle 12"/>
            <p:cNvSpPr>
              <a:spLocks noChangeArrowheads="1"/>
            </p:cNvSpPr>
            <p:nvPr/>
          </p:nvSpPr>
          <p:spPr bwMode="auto">
            <a:xfrm>
              <a:off x="3680" y="2688"/>
              <a:ext cx="50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1997" name="Rectangle 13"/>
            <p:cNvSpPr>
              <a:spLocks noChangeArrowheads="1"/>
            </p:cNvSpPr>
            <p:nvPr/>
          </p:nvSpPr>
          <p:spPr bwMode="auto">
            <a:xfrm>
              <a:off x="3665" y="2859"/>
              <a:ext cx="56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d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1998" name="Rectangle 14"/>
            <p:cNvSpPr>
              <a:spLocks noChangeArrowheads="1"/>
            </p:cNvSpPr>
            <p:nvPr/>
          </p:nvSpPr>
          <p:spPr bwMode="auto">
            <a:xfrm>
              <a:off x="3665" y="3713"/>
              <a:ext cx="50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c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1999" name="Rectangle 15"/>
            <p:cNvSpPr>
              <a:spLocks noChangeArrowheads="1"/>
            </p:cNvSpPr>
            <p:nvPr/>
          </p:nvSpPr>
          <p:spPr bwMode="auto">
            <a:xfrm>
              <a:off x="3893" y="4069"/>
              <a:ext cx="56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2000" name="Rectangle 16"/>
            <p:cNvSpPr>
              <a:spLocks noChangeArrowheads="1"/>
            </p:cNvSpPr>
            <p:nvPr/>
          </p:nvSpPr>
          <p:spPr bwMode="auto">
            <a:xfrm>
              <a:off x="4747" y="4069"/>
              <a:ext cx="56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b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2001" name="Rectangle 17"/>
            <p:cNvSpPr>
              <a:spLocks noChangeArrowheads="1"/>
            </p:cNvSpPr>
            <p:nvPr/>
          </p:nvSpPr>
          <p:spPr bwMode="auto">
            <a:xfrm>
              <a:off x="4320" y="4069"/>
              <a:ext cx="37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2002" name="Rectangle 18"/>
            <p:cNvSpPr>
              <a:spLocks noChangeArrowheads="1"/>
            </p:cNvSpPr>
            <p:nvPr/>
          </p:nvSpPr>
          <p:spPr bwMode="auto">
            <a:xfrm>
              <a:off x="4363" y="4141"/>
              <a:ext cx="44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1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2003" name="Rectangle 19"/>
            <p:cNvSpPr>
              <a:spLocks noChangeArrowheads="1"/>
            </p:cNvSpPr>
            <p:nvPr/>
          </p:nvSpPr>
          <p:spPr bwMode="auto">
            <a:xfrm>
              <a:off x="3964" y="2958"/>
              <a:ext cx="68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FF"/>
                  </a:solidFill>
                  <a:latin typeface="Times New Roman" pitchFamily="18" charset="0"/>
                </a:rPr>
                <a:t>R</a:t>
              </a:r>
              <a:endParaRPr lang="en-US" altLang="zh-TW">
                <a:solidFill>
                  <a:srgbClr val="0000FF"/>
                </a:solidFill>
                <a:latin typeface="Times New Roman" pitchFamily="18" charset="0"/>
              </a:endParaRPr>
            </a:p>
          </p:txBody>
        </p:sp>
        <p:sp>
          <p:nvSpPr>
            <p:cNvPr id="42004" name="Rectangle 20"/>
            <p:cNvSpPr>
              <a:spLocks noChangeArrowheads="1"/>
            </p:cNvSpPr>
            <p:nvPr/>
          </p:nvSpPr>
          <p:spPr bwMode="auto">
            <a:xfrm>
              <a:off x="4235" y="3485"/>
              <a:ext cx="37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(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2005" name="Rectangle 21"/>
            <p:cNvSpPr>
              <a:spLocks noChangeArrowheads="1"/>
            </p:cNvSpPr>
            <p:nvPr/>
          </p:nvSpPr>
          <p:spPr bwMode="auto">
            <a:xfrm>
              <a:off x="4278" y="3485"/>
              <a:ext cx="50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2006" name="Rectangle 22"/>
            <p:cNvSpPr>
              <a:spLocks noChangeArrowheads="1"/>
            </p:cNvSpPr>
            <p:nvPr/>
          </p:nvSpPr>
          <p:spPr bwMode="auto">
            <a:xfrm>
              <a:off x="4320" y="3557"/>
              <a:ext cx="44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1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2007" name="Rectangle 23"/>
            <p:cNvSpPr>
              <a:spLocks noChangeArrowheads="1"/>
            </p:cNvSpPr>
            <p:nvPr/>
          </p:nvSpPr>
          <p:spPr bwMode="auto">
            <a:xfrm>
              <a:off x="4363" y="3485"/>
              <a:ext cx="56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, 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2008" name="Rectangle 24"/>
            <p:cNvSpPr>
              <a:spLocks noChangeArrowheads="1"/>
            </p:cNvSpPr>
            <p:nvPr/>
          </p:nvSpPr>
          <p:spPr bwMode="auto">
            <a:xfrm>
              <a:off x="4420" y="3485"/>
              <a:ext cx="50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2009" name="Rectangle 25"/>
            <p:cNvSpPr>
              <a:spLocks noChangeArrowheads="1"/>
            </p:cNvSpPr>
            <p:nvPr/>
          </p:nvSpPr>
          <p:spPr bwMode="auto">
            <a:xfrm>
              <a:off x="4477" y="3557"/>
              <a:ext cx="44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1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2010" name="Rectangle 26"/>
            <p:cNvSpPr>
              <a:spLocks noChangeArrowheads="1"/>
            </p:cNvSpPr>
            <p:nvPr/>
          </p:nvSpPr>
          <p:spPr bwMode="auto">
            <a:xfrm>
              <a:off x="4520" y="3485"/>
              <a:ext cx="37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)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2011" name="Line 27"/>
            <p:cNvSpPr>
              <a:spLocks noChangeShapeType="1"/>
            </p:cNvSpPr>
            <p:nvPr/>
          </p:nvSpPr>
          <p:spPr bwMode="auto">
            <a:xfrm flipV="1">
              <a:off x="3922" y="2773"/>
              <a:ext cx="1" cy="1282"/>
            </a:xfrm>
            <a:prstGeom prst="line">
              <a:avLst/>
            </a:prstGeom>
            <a:noFill/>
            <a:ln w="22225">
              <a:solidFill>
                <a:srgbClr val="0000FF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2012" name="Line 28"/>
            <p:cNvSpPr>
              <a:spLocks noChangeShapeType="1"/>
            </p:cNvSpPr>
            <p:nvPr/>
          </p:nvSpPr>
          <p:spPr bwMode="auto">
            <a:xfrm flipV="1">
              <a:off x="4093" y="2773"/>
              <a:ext cx="1" cy="1282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2013" name="Line 29"/>
            <p:cNvSpPr>
              <a:spLocks noChangeShapeType="1"/>
            </p:cNvSpPr>
            <p:nvPr/>
          </p:nvSpPr>
          <p:spPr bwMode="auto">
            <a:xfrm flipV="1">
              <a:off x="4605" y="2773"/>
              <a:ext cx="1" cy="1282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2014" name="Line 30"/>
            <p:cNvSpPr>
              <a:spLocks noChangeShapeType="1"/>
            </p:cNvSpPr>
            <p:nvPr/>
          </p:nvSpPr>
          <p:spPr bwMode="auto">
            <a:xfrm flipV="1">
              <a:off x="4776" y="2773"/>
              <a:ext cx="1" cy="1282"/>
            </a:xfrm>
            <a:prstGeom prst="line">
              <a:avLst/>
            </a:prstGeom>
            <a:noFill/>
            <a:ln w="22225">
              <a:solidFill>
                <a:srgbClr val="0000FF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2015" name="Line 31"/>
            <p:cNvSpPr>
              <a:spLocks noChangeShapeType="1"/>
            </p:cNvSpPr>
            <p:nvPr/>
          </p:nvSpPr>
          <p:spPr bwMode="auto">
            <a:xfrm>
              <a:off x="3765" y="2944"/>
              <a:ext cx="1182" cy="1"/>
            </a:xfrm>
            <a:prstGeom prst="line">
              <a:avLst/>
            </a:prstGeom>
            <a:noFill/>
            <a:ln w="22225">
              <a:solidFill>
                <a:srgbClr val="0000FF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2016" name="Line 32"/>
            <p:cNvSpPr>
              <a:spLocks noChangeShapeType="1"/>
            </p:cNvSpPr>
            <p:nvPr/>
          </p:nvSpPr>
          <p:spPr bwMode="auto">
            <a:xfrm>
              <a:off x="3765" y="3799"/>
              <a:ext cx="1182" cy="1"/>
            </a:xfrm>
            <a:prstGeom prst="line">
              <a:avLst/>
            </a:prstGeom>
            <a:noFill/>
            <a:ln w="22225">
              <a:solidFill>
                <a:srgbClr val="0000FF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2017" name="Line 33"/>
            <p:cNvSpPr>
              <a:spLocks noChangeShapeType="1"/>
            </p:cNvSpPr>
            <p:nvPr/>
          </p:nvSpPr>
          <p:spPr bwMode="auto">
            <a:xfrm>
              <a:off x="4107" y="3428"/>
              <a:ext cx="498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2018" name="Line 34"/>
            <p:cNvSpPr>
              <a:spLocks noChangeShapeType="1"/>
            </p:cNvSpPr>
            <p:nvPr/>
          </p:nvSpPr>
          <p:spPr bwMode="auto">
            <a:xfrm>
              <a:off x="4093" y="4098"/>
              <a:ext cx="1" cy="8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2019" name="Line 35"/>
            <p:cNvSpPr>
              <a:spLocks noChangeShapeType="1"/>
            </p:cNvSpPr>
            <p:nvPr/>
          </p:nvSpPr>
          <p:spPr bwMode="auto">
            <a:xfrm>
              <a:off x="4605" y="4098"/>
              <a:ext cx="1" cy="8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2020" name="Line 36"/>
            <p:cNvSpPr>
              <a:spLocks noChangeShapeType="1"/>
            </p:cNvSpPr>
            <p:nvPr/>
          </p:nvSpPr>
          <p:spPr bwMode="auto">
            <a:xfrm flipH="1">
              <a:off x="4150" y="4140"/>
              <a:ext cx="15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2021" name="Freeform 37"/>
            <p:cNvSpPr>
              <a:spLocks/>
            </p:cNvSpPr>
            <p:nvPr/>
          </p:nvSpPr>
          <p:spPr bwMode="auto">
            <a:xfrm>
              <a:off x="4093" y="4126"/>
              <a:ext cx="71" cy="43"/>
            </a:xfrm>
            <a:custGeom>
              <a:avLst/>
              <a:gdLst>
                <a:gd name="T0" fmla="*/ 57 w 71"/>
                <a:gd name="T1" fmla="*/ 14 h 43"/>
                <a:gd name="T2" fmla="*/ 71 w 71"/>
                <a:gd name="T3" fmla="*/ 43 h 43"/>
                <a:gd name="T4" fmla="*/ 0 w 71"/>
                <a:gd name="T5" fmla="*/ 14 h 43"/>
                <a:gd name="T6" fmla="*/ 71 w 71"/>
                <a:gd name="T7" fmla="*/ 0 h 43"/>
                <a:gd name="T8" fmla="*/ 57 w 71"/>
                <a:gd name="T9" fmla="*/ 14 h 43"/>
                <a:gd name="T10" fmla="*/ 57 w 71"/>
                <a:gd name="T11" fmla="*/ 14 h 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1" h="43">
                  <a:moveTo>
                    <a:pt x="57" y="14"/>
                  </a:moveTo>
                  <a:lnTo>
                    <a:pt x="71" y="43"/>
                  </a:lnTo>
                  <a:lnTo>
                    <a:pt x="0" y="14"/>
                  </a:lnTo>
                  <a:lnTo>
                    <a:pt x="71" y="0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2022" name="Line 38"/>
            <p:cNvSpPr>
              <a:spLocks noChangeShapeType="1"/>
            </p:cNvSpPr>
            <p:nvPr/>
          </p:nvSpPr>
          <p:spPr bwMode="auto">
            <a:xfrm>
              <a:off x="4392" y="4140"/>
              <a:ext cx="17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2023" name="Freeform 39"/>
            <p:cNvSpPr>
              <a:spLocks/>
            </p:cNvSpPr>
            <p:nvPr/>
          </p:nvSpPr>
          <p:spPr bwMode="auto">
            <a:xfrm>
              <a:off x="4548" y="4126"/>
              <a:ext cx="57" cy="43"/>
            </a:xfrm>
            <a:custGeom>
              <a:avLst/>
              <a:gdLst>
                <a:gd name="T0" fmla="*/ 14 w 57"/>
                <a:gd name="T1" fmla="*/ 14 h 43"/>
                <a:gd name="T2" fmla="*/ 0 w 57"/>
                <a:gd name="T3" fmla="*/ 0 h 43"/>
                <a:gd name="T4" fmla="*/ 57 w 57"/>
                <a:gd name="T5" fmla="*/ 14 h 43"/>
                <a:gd name="T6" fmla="*/ 0 w 57"/>
                <a:gd name="T7" fmla="*/ 43 h 43"/>
                <a:gd name="T8" fmla="*/ 14 w 57"/>
                <a:gd name="T9" fmla="*/ 14 h 43"/>
                <a:gd name="T10" fmla="*/ 14 w 57"/>
                <a:gd name="T11" fmla="*/ 14 h 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" h="43">
                  <a:moveTo>
                    <a:pt x="14" y="14"/>
                  </a:moveTo>
                  <a:lnTo>
                    <a:pt x="0" y="0"/>
                  </a:lnTo>
                  <a:lnTo>
                    <a:pt x="57" y="14"/>
                  </a:lnTo>
                  <a:lnTo>
                    <a:pt x="0" y="43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2024" name="Line 40"/>
            <p:cNvSpPr>
              <a:spLocks noChangeShapeType="1"/>
            </p:cNvSpPr>
            <p:nvPr/>
          </p:nvSpPr>
          <p:spPr bwMode="auto">
            <a:xfrm flipH="1">
              <a:off x="4150" y="4140"/>
              <a:ext cx="156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2025" name="Line 41"/>
            <p:cNvSpPr>
              <a:spLocks noChangeShapeType="1"/>
            </p:cNvSpPr>
            <p:nvPr/>
          </p:nvSpPr>
          <p:spPr bwMode="auto">
            <a:xfrm>
              <a:off x="4392" y="4140"/>
              <a:ext cx="170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2026" name="Oval 42"/>
            <p:cNvSpPr>
              <a:spLocks noChangeArrowheads="1"/>
            </p:cNvSpPr>
            <p:nvPr/>
          </p:nvSpPr>
          <p:spPr bwMode="auto">
            <a:xfrm>
              <a:off x="4350" y="3405"/>
              <a:ext cx="46" cy="4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100302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Example:</a:t>
            </a:r>
          </a:p>
        </p:txBody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/>
              <a:t>Again, let’s revisit the IVP: </a:t>
            </a:r>
            <a:r>
              <a:rPr lang="en-US" altLang="zh-TW" i="1">
                <a:latin typeface="Times New Roman" pitchFamily="18" charset="0"/>
              </a:rPr>
              <a:t>dy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dx = xy</a:t>
            </a:r>
            <a:r>
              <a:rPr lang="en-US" altLang="zh-TW" baseline="30000">
                <a:latin typeface="Times New Roman" pitchFamily="18" charset="0"/>
              </a:rPr>
              <a:t>1/2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/>
              <a:t>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(0)</a:t>
            </a:r>
            <a:r>
              <a:rPr lang="en-US" altLang="zh-TW" i="1">
                <a:latin typeface="Times New Roman" pitchFamily="18" charset="0"/>
              </a:rPr>
              <a:t>=</a:t>
            </a:r>
            <a:r>
              <a:rPr lang="en-US" altLang="zh-TW">
                <a:latin typeface="Times New Roman" pitchFamily="18" charset="0"/>
              </a:rPr>
              <a:t>0</a:t>
            </a:r>
            <a:r>
              <a:rPr lang="en-US" altLang="zh-TW"/>
              <a:t>.</a:t>
            </a:r>
            <a:br>
              <a:rPr lang="en-US" altLang="zh-TW"/>
            </a:br>
            <a:r>
              <a:rPr lang="en-US" altLang="zh-TW"/>
              <a:t>Since</a:t>
            </a:r>
            <a:br>
              <a:rPr lang="en-US" altLang="zh-TW"/>
            </a:br>
            <a:r>
              <a:rPr lang="en-US" altLang="zh-TW"/>
              <a:t>                               </a:t>
            </a:r>
            <a:r>
              <a:rPr lang="en-US" altLang="zh-TW" sz="2000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x, y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 i="1">
                <a:latin typeface="Times New Roman" pitchFamily="18" charset="0"/>
              </a:rPr>
              <a:t>xy</a:t>
            </a:r>
            <a:r>
              <a:rPr lang="en-US" altLang="zh-TW" baseline="30000">
                <a:latin typeface="Times New Roman" pitchFamily="18" charset="0"/>
              </a:rPr>
              <a:t>1/2</a:t>
            </a:r>
            <a:r>
              <a:rPr lang="en-US" altLang="zh-TW">
                <a:latin typeface="Times New Roman" pitchFamily="18" charset="0"/>
              </a:rPr>
              <a:t>,</a:t>
            </a:r>
            <a:r>
              <a:rPr lang="en-US" altLang="zh-TW"/>
              <a:t> </a:t>
            </a:r>
            <a:br>
              <a:rPr lang="en-US" altLang="zh-TW"/>
            </a:br>
            <a:r>
              <a:rPr lang="en-US" altLang="zh-TW"/>
              <a:t>and</a:t>
            </a:r>
            <a:br>
              <a:rPr lang="en-US" altLang="zh-TW"/>
            </a:br>
            <a:r>
              <a:rPr lang="en-US" altLang="zh-TW"/>
              <a:t>                           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/(2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baseline="30000">
                <a:latin typeface="Times New Roman" pitchFamily="18" charset="0"/>
              </a:rPr>
              <a:t>1/2</a:t>
            </a:r>
            <a:r>
              <a:rPr lang="en-US" altLang="zh-TW">
                <a:latin typeface="Times New Roman" pitchFamily="18" charset="0"/>
              </a:rPr>
              <a:t>),</a:t>
            </a:r>
            <a:br>
              <a:rPr lang="en-US" altLang="zh-TW">
                <a:latin typeface="Times New Roman" pitchFamily="18" charset="0"/>
              </a:rPr>
            </a:br>
            <a:br>
              <a:rPr lang="en-US" altLang="zh-TW">
                <a:latin typeface="Times New Roman" pitchFamily="18" charset="0"/>
              </a:rPr>
            </a:br>
            <a:r>
              <a:rPr lang="en-US" altLang="zh-TW"/>
              <a:t>they are continuous in the upper half-plane defined by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>
                <a:latin typeface="Times New Roman" pitchFamily="18" charset="0"/>
              </a:rPr>
              <a:t> &gt; 0</a:t>
            </a:r>
            <a:r>
              <a:rPr lang="en-US" altLang="zh-TW"/>
              <a:t>.  Therefore, for any </a:t>
            </a:r>
            <a:r>
              <a:rPr lang="zh-TW" altLang="en-US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>
                <a:latin typeface="Times New Roman" pitchFamily="18" charset="0"/>
              </a:rPr>
              <a:t>),  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>
                <a:latin typeface="Times New Roman" pitchFamily="18" charset="0"/>
              </a:rPr>
              <a:t> &gt; 0</a:t>
            </a:r>
            <a:r>
              <a:rPr lang="en-US" altLang="zh-TW"/>
              <a:t>, there is an interval centered at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/>
              <a:t> on which the given DE has a unique solution.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However, There is no unique solution for the IVP since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i="1">
                <a:latin typeface="Times New Roman" pitchFamily="18" charset="0"/>
              </a:rPr>
              <a:t>y</a:t>
            </a:r>
            <a:r>
              <a:rPr lang="en-US" altLang="zh-TW"/>
              <a:t> is undefined at </a:t>
            </a:r>
            <a:r>
              <a:rPr lang="en-US" altLang="zh-TW">
                <a:latin typeface="Times New Roman" pitchFamily="18" charset="0"/>
              </a:rPr>
              <a:t>(0, 0)</a:t>
            </a:r>
            <a:r>
              <a:rPr lang="en-US" altLang="zh-TW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86951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DE as Mathematical Models</a:t>
            </a:r>
          </a:p>
        </p:txBody>
      </p:sp>
      <p:sp>
        <p:nvSpPr>
          <p:cNvPr id="45060" name="Rectangle 42"/>
          <p:cNvSpPr>
            <a:spLocks noChangeArrowheads="1"/>
          </p:cNvSpPr>
          <p:nvPr/>
        </p:nvSpPr>
        <p:spPr bwMode="auto">
          <a:xfrm>
            <a:off x="1992847" y="3140968"/>
            <a:ext cx="1800225" cy="647700"/>
          </a:xfrm>
          <a:prstGeom prst="rect">
            <a:avLst/>
          </a:prstGeom>
          <a:solidFill>
            <a:srgbClr val="C1E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0800" rIns="18000" bIns="10800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5000"/>
              </a:lnSpc>
            </a:pPr>
            <a:r>
              <a:rPr lang="en-US" altLang="zh-TW" sz="1600" dirty="0"/>
              <a:t>Hypotheses</a:t>
            </a:r>
          </a:p>
        </p:txBody>
      </p:sp>
      <p:sp>
        <p:nvSpPr>
          <p:cNvPr id="45061" name="Rectangle 43"/>
          <p:cNvSpPr>
            <a:spLocks noChangeArrowheads="1"/>
          </p:cNvSpPr>
          <p:nvPr/>
        </p:nvSpPr>
        <p:spPr bwMode="auto">
          <a:xfrm>
            <a:off x="6156697" y="3140968"/>
            <a:ext cx="1800225" cy="647700"/>
          </a:xfrm>
          <a:prstGeom prst="rect">
            <a:avLst/>
          </a:prstGeom>
          <a:solidFill>
            <a:srgbClr val="C1E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0800" rIns="18000" bIns="10800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5000"/>
              </a:lnSpc>
            </a:pPr>
            <a:r>
              <a:rPr lang="en-US" altLang="zh-TW" sz="1600" dirty="0"/>
              <a:t>Mathematical</a:t>
            </a:r>
            <a:br>
              <a:rPr lang="en-US" altLang="zh-TW" sz="1600" dirty="0"/>
            </a:br>
            <a:r>
              <a:rPr lang="en-US" altLang="zh-TW" sz="1600" dirty="0"/>
              <a:t>formulation in DE</a:t>
            </a:r>
          </a:p>
        </p:txBody>
      </p:sp>
      <p:sp>
        <p:nvSpPr>
          <p:cNvPr id="45063" name="Line 50"/>
          <p:cNvSpPr>
            <a:spLocks noChangeShapeType="1"/>
          </p:cNvSpPr>
          <p:nvPr/>
        </p:nvSpPr>
        <p:spPr bwMode="auto">
          <a:xfrm>
            <a:off x="3793070" y="3464818"/>
            <a:ext cx="236362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5065" name="Line 51"/>
          <p:cNvSpPr>
            <a:spLocks noChangeShapeType="1"/>
          </p:cNvSpPr>
          <p:nvPr/>
        </p:nvSpPr>
        <p:spPr bwMode="auto">
          <a:xfrm flipH="1" flipV="1">
            <a:off x="7056809" y="3788669"/>
            <a:ext cx="0" cy="129773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34</a:t>
            </a:fld>
            <a:endParaRPr lang="zh-TW" altLang="en-US" dirty="0"/>
          </a:p>
        </p:txBody>
      </p:sp>
      <p:sp>
        <p:nvSpPr>
          <p:cNvPr id="3" name="文字方塊 2"/>
          <p:cNvSpPr txBox="1"/>
          <p:nvPr/>
        </p:nvSpPr>
        <p:spPr>
          <a:xfrm>
            <a:off x="4165080" y="3212352"/>
            <a:ext cx="1559594" cy="505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altLang="zh-TW" sz="1600" dirty="0"/>
              <a:t>Turn hypotheses</a:t>
            </a:r>
            <a:br>
              <a:rPr lang="en-US" altLang="zh-TW" sz="1600" dirty="0"/>
            </a:br>
            <a:r>
              <a:rPr lang="en-US" altLang="zh-TW" sz="1600" dirty="0"/>
              <a:t>into equations</a:t>
            </a:r>
            <a:endParaRPr lang="zh-TW" altLang="en-US" sz="1600" dirty="0"/>
          </a:p>
        </p:txBody>
      </p:sp>
      <p:sp>
        <p:nvSpPr>
          <p:cNvPr id="14" name="Rectangle 43"/>
          <p:cNvSpPr>
            <a:spLocks noChangeArrowheads="1"/>
          </p:cNvSpPr>
          <p:nvPr/>
        </p:nvSpPr>
        <p:spPr bwMode="auto">
          <a:xfrm>
            <a:off x="6156176" y="5086399"/>
            <a:ext cx="1800225" cy="647700"/>
          </a:xfrm>
          <a:prstGeom prst="rect">
            <a:avLst/>
          </a:prstGeom>
          <a:solidFill>
            <a:srgbClr val="C1E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0800" rIns="18000" bIns="10800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5000"/>
              </a:lnSpc>
            </a:pPr>
            <a:r>
              <a:rPr lang="en-US" altLang="zh-TW" sz="1600" dirty="0"/>
              <a:t>Explicit</a:t>
            </a:r>
            <a:br>
              <a:rPr lang="en-US" altLang="zh-TW" sz="1600" dirty="0"/>
            </a:br>
            <a:r>
              <a:rPr lang="en-US" altLang="zh-TW" sz="1600" dirty="0"/>
              <a:t>solution (model)</a:t>
            </a:r>
          </a:p>
        </p:txBody>
      </p:sp>
      <p:sp>
        <p:nvSpPr>
          <p:cNvPr id="15" name="Rectangle 43"/>
          <p:cNvSpPr>
            <a:spLocks noChangeArrowheads="1"/>
          </p:cNvSpPr>
          <p:nvPr/>
        </p:nvSpPr>
        <p:spPr bwMode="auto">
          <a:xfrm>
            <a:off x="1979712" y="5086027"/>
            <a:ext cx="1800225" cy="647700"/>
          </a:xfrm>
          <a:prstGeom prst="rect">
            <a:avLst/>
          </a:prstGeom>
          <a:solidFill>
            <a:srgbClr val="C1E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0800" rIns="18000" bIns="10800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5000"/>
              </a:lnSpc>
            </a:pPr>
            <a:r>
              <a:rPr lang="en-US" altLang="zh-TW" sz="1600" dirty="0"/>
              <a:t>Compare model</a:t>
            </a:r>
            <a:br>
              <a:rPr lang="en-US" altLang="zh-TW" sz="1600" dirty="0"/>
            </a:br>
            <a:r>
              <a:rPr lang="en-US" altLang="zh-TW" sz="1600" dirty="0"/>
              <a:t>to observations</a:t>
            </a:r>
          </a:p>
        </p:txBody>
      </p:sp>
      <p:sp>
        <p:nvSpPr>
          <p:cNvPr id="16" name="Line 51"/>
          <p:cNvSpPr>
            <a:spLocks noChangeShapeType="1"/>
          </p:cNvSpPr>
          <p:nvPr/>
        </p:nvSpPr>
        <p:spPr bwMode="auto">
          <a:xfrm flipH="1">
            <a:off x="2892959" y="3788669"/>
            <a:ext cx="0" cy="129773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" name="文字方塊 16"/>
          <p:cNvSpPr txBox="1"/>
          <p:nvPr/>
        </p:nvSpPr>
        <p:spPr>
          <a:xfrm>
            <a:off x="6544445" y="4212639"/>
            <a:ext cx="1051891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TW" sz="1600" dirty="0"/>
              <a:t>Solving DE</a:t>
            </a:r>
            <a:endParaRPr lang="zh-TW" altLang="en-US" sz="1600" dirty="0"/>
          </a:p>
        </p:txBody>
      </p:sp>
      <p:sp>
        <p:nvSpPr>
          <p:cNvPr id="18" name="Line 50"/>
          <p:cNvSpPr>
            <a:spLocks noChangeShapeType="1"/>
          </p:cNvSpPr>
          <p:nvPr/>
        </p:nvSpPr>
        <p:spPr bwMode="auto">
          <a:xfrm flipH="1">
            <a:off x="3793071" y="5410247"/>
            <a:ext cx="2363626" cy="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9" name="文字方塊 18"/>
          <p:cNvSpPr txBox="1"/>
          <p:nvPr/>
        </p:nvSpPr>
        <p:spPr>
          <a:xfrm>
            <a:off x="4148665" y="5176697"/>
            <a:ext cx="1489382" cy="502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altLang="zh-TW" sz="1600" dirty="0"/>
              <a:t>Predict outputs</a:t>
            </a:r>
            <a:br>
              <a:rPr lang="en-US" altLang="zh-TW" sz="1600" dirty="0"/>
            </a:br>
            <a:r>
              <a:rPr lang="en-US" altLang="zh-TW" sz="1600" dirty="0"/>
              <a:t>from the model</a:t>
            </a:r>
            <a:endParaRPr lang="zh-TW" altLang="en-US" sz="1600" dirty="0"/>
          </a:p>
        </p:txBody>
      </p:sp>
      <p:sp>
        <p:nvSpPr>
          <p:cNvPr id="4" name="雲朵形圖說文字 3"/>
          <p:cNvSpPr/>
          <p:nvPr/>
        </p:nvSpPr>
        <p:spPr>
          <a:xfrm>
            <a:off x="827584" y="1484784"/>
            <a:ext cx="2484810" cy="1152128"/>
          </a:xfrm>
          <a:prstGeom prst="cloudCallout">
            <a:avLst>
              <a:gd name="adj1" fmla="val -11070"/>
              <a:gd name="adj2" fmla="val 33345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en-US" altLang="zh-TW" sz="1600" dirty="0">
                <a:solidFill>
                  <a:schemeClr val="tx1"/>
                </a:solidFill>
              </a:rPr>
              <a:t>Real-world phenomenon and</a:t>
            </a:r>
            <a:br>
              <a:rPr lang="en-US" altLang="zh-TW" sz="1600" dirty="0">
                <a:solidFill>
                  <a:schemeClr val="tx1"/>
                </a:solidFill>
              </a:rPr>
            </a:br>
            <a:r>
              <a:rPr lang="en-US" altLang="zh-TW" sz="1600" dirty="0">
                <a:solidFill>
                  <a:schemeClr val="tx1"/>
                </a:solidFill>
              </a:rPr>
              <a:t>observations</a:t>
            </a:r>
            <a:endParaRPr lang="zh-TW" altLang="en-US" sz="1600" dirty="0">
              <a:solidFill>
                <a:schemeClr val="tx1"/>
              </a:solidFill>
            </a:endParaRPr>
          </a:p>
        </p:txBody>
      </p:sp>
      <p:cxnSp>
        <p:nvCxnSpPr>
          <p:cNvPr id="6" name="弧形接點 5"/>
          <p:cNvCxnSpPr>
            <a:stCxn id="4" idx="1"/>
            <a:endCxn id="45060" idx="0"/>
          </p:cNvCxnSpPr>
          <p:nvPr/>
        </p:nvCxnSpPr>
        <p:spPr>
          <a:xfrm rot="16200000" flipH="1">
            <a:off x="2228833" y="2476840"/>
            <a:ext cx="505283" cy="822971"/>
          </a:xfrm>
          <a:prstGeom prst="curvedConnector3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字方塊 23"/>
          <p:cNvSpPr txBox="1"/>
          <p:nvPr/>
        </p:nvSpPr>
        <p:spPr>
          <a:xfrm>
            <a:off x="2001710" y="4220464"/>
            <a:ext cx="1803635" cy="50552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altLang="zh-TW" sz="1600" dirty="0"/>
              <a:t>Correct hypotheses</a:t>
            </a:r>
            <a:br>
              <a:rPr lang="en-US" altLang="zh-TW" sz="1600" dirty="0"/>
            </a:br>
            <a:r>
              <a:rPr lang="en-US" altLang="zh-TW" sz="1600" dirty="0"/>
              <a:t>and models</a:t>
            </a:r>
            <a:endParaRPr lang="zh-TW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4115424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Natural Growth and Decay Models</a:t>
            </a:r>
          </a:p>
        </p:txBody>
      </p:sp>
      <p:sp>
        <p:nvSpPr>
          <p:cNvPr id="70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differential equation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sz="1200" dirty="0"/>
            </a:br>
            <a:r>
              <a:rPr lang="en-US" altLang="zh-TW" dirty="0"/>
              <a:t>is a widely used model for natural phenomena whose rate of change over time is proportional to its current population </a:t>
            </a:r>
            <a:r>
              <a:rPr lang="en-US" altLang="zh-TW" dirty="0">
                <a:sym typeface="Symbol"/>
              </a:rPr>
              <a:t> </a:t>
            </a:r>
            <a:r>
              <a:rPr lang="en-US" altLang="zh-TW" dirty="0">
                <a:solidFill>
                  <a:srgbClr val="FF0000"/>
                </a:solidFill>
                <a:sym typeface="Symbol"/>
              </a:rPr>
              <a:t>what is the solution?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If a population has birth and death rates </a:t>
            </a:r>
            <a:r>
              <a:rPr lang="en-US" altLang="zh-TW" i="1" dirty="0">
                <a:latin typeface="Symbol" pitchFamily="18" charset="2"/>
              </a:rPr>
              <a:t>b</a:t>
            </a:r>
            <a:r>
              <a:rPr lang="en-US" altLang="zh-TW" dirty="0"/>
              <a:t> and </a:t>
            </a:r>
            <a:r>
              <a:rPr lang="en-US" altLang="zh-TW" i="1" dirty="0">
                <a:latin typeface="Symbol" pitchFamily="18" charset="2"/>
              </a:rPr>
              <a:t>d</a:t>
            </a:r>
            <a:r>
              <a:rPr lang="en-US" altLang="zh-TW" dirty="0"/>
              <a:t>, respectively. The differential change in size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of the population changes is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04517" name="Object 5"/>
              <p:cNvSpPr txBox="1"/>
              <p:nvPr/>
            </p:nvSpPr>
            <p:spPr bwMode="auto">
              <a:xfrm>
                <a:off x="2267744" y="1844824"/>
                <a:ext cx="4896544" cy="793551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num>
                        <m:den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𝑘𝑥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,  </m:t>
                      </m:r>
                      <m:r>
                        <m:rPr>
                          <m:nor/>
                        </m:rPr>
                        <a:rPr lang="zh-TW" altLang="en-US" sz="24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where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m:rPr>
                          <m:nor/>
                        </m:rPr>
                        <a:rPr lang="zh-TW" altLang="en-US" sz="24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is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m:rPr>
                          <m:sty m:val="p"/>
                        </m:rPr>
                        <a:rPr lang="zh-TW" altLang="en-US" sz="24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m:rPr>
                          <m:nor/>
                        </m:rPr>
                        <a:rPr lang="zh-TW" altLang="en-US" sz="24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constant</m:t>
                      </m:r>
                      <m:r>
                        <m:rPr>
                          <m:nor/>
                        </m:rPr>
                        <a:rPr lang="zh-TW" altLang="en-US" sz="24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zh-TW" altLang="en-US" sz="2400"/>
              </a:p>
            </p:txBody>
          </p:sp>
        </mc:Choice>
        <mc:Fallback>
          <p:sp>
            <p:nvSpPr>
              <p:cNvPr id="704517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67744" y="1844824"/>
                <a:ext cx="4896544" cy="79355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04518" name="Object 6"/>
              <p:cNvSpPr txBox="1"/>
              <p:nvPr/>
            </p:nvSpPr>
            <p:spPr bwMode="auto">
              <a:xfrm>
                <a:off x="1835696" y="5449888"/>
                <a:ext cx="5817567" cy="79579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𝑑𝑃</m:t>
                          </m:r>
                        </m:num>
                        <m:den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zh-TW" altLang="en-US" sz="24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m:rPr>
                                  <m:sty m:val="p"/>
                                </m:rP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→0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zh-TW" altLang="en-US" sz="240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  <m:r>
                                <m:rPr>
                                  <m:sty m:val="p"/>
                                </m:rP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zh-TW" altLang="en-US" sz="240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𝛿</m:t>
                              </m:r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  <m:r>
                                <m:rPr>
                                  <m:sty m:val="p"/>
                                </m:rP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num>
                            <m:den>
                              <m:r>
                                <m:rPr>
                                  <m:sty m:val="p"/>
                                </m:rP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den>
                          </m:f>
                        </m:e>
                      </m:func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=(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𝛿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zh-TW" altLang="en-US" sz="2400" dirty="0"/>
              </a:p>
            </p:txBody>
          </p:sp>
        </mc:Choice>
        <mc:Fallback>
          <p:sp>
            <p:nvSpPr>
              <p:cNvPr id="704518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35696" y="5449888"/>
                <a:ext cx="5817567" cy="79579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6940717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Falling Bodies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Newton’s second law of motion: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ma</a:t>
            </a:r>
            <a:endParaRPr lang="en-US" altLang="zh-TW" dirty="0"/>
          </a:p>
          <a:p>
            <a:pPr eaLnBrk="1" hangingPunct="1"/>
            <a:r>
              <a:rPr lang="en-US" altLang="zh-TW" dirty="0"/>
              <a:t>Question: what is the position 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of the rock</a:t>
            </a:r>
            <a:br>
              <a:rPr lang="en-US" altLang="zh-TW" dirty="0"/>
            </a:br>
            <a:r>
              <a:rPr lang="en-US" altLang="zh-TW" dirty="0"/>
              <a:t>relative to the ground at time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?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Acceleration of the rock: 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dt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                          </a:t>
            </a: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Model: </a:t>
            </a:r>
            <a:r>
              <a:rPr lang="en-US" altLang="zh-TW" i="1" dirty="0">
                <a:latin typeface="Times New Roman" pitchFamily="18" charset="0"/>
              </a:rPr>
              <a:t>d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</a:rPr>
              <a:t>dt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= –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(0) = 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TW" dirty="0">
                <a:latin typeface="Times New Roman" pitchFamily="18" charset="0"/>
              </a:rPr>
              <a:t>(0) = </a:t>
            </a:r>
            <a:r>
              <a:rPr lang="en-US" altLang="zh-TW" i="1" dirty="0">
                <a:latin typeface="Times New Roman" pitchFamily="18" charset="0"/>
              </a:rPr>
              <a:t>v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sym typeface="Symbol" pitchFamily="18" charset="2"/>
              </a:rPr>
              <a:t>.</a:t>
            </a: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Solution: 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–</a:t>
            </a:r>
            <a:r>
              <a:rPr lang="en-US" altLang="zh-TW" i="1" dirty="0">
                <a:latin typeface="Times New Roman" pitchFamily="18" charset="0"/>
              </a:rPr>
              <a:t>gt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/2 + </a:t>
            </a:r>
            <a:r>
              <a:rPr lang="en-US" altLang="zh-TW" i="1" dirty="0">
                <a:latin typeface="Times New Roman" pitchFamily="18" charset="0"/>
              </a:rPr>
              <a:t>v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</a:p>
        </p:txBody>
      </p:sp>
      <p:graphicFrame>
        <p:nvGraphicFramePr>
          <p:cNvPr id="4710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2811679"/>
              </p:ext>
            </p:extLst>
          </p:nvPr>
        </p:nvGraphicFramePr>
        <p:xfrm>
          <a:off x="1619672" y="3501008"/>
          <a:ext cx="1916113" cy="84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80" name="方程式" r:id="rId3" imgW="863225" imgH="418918" progId="Equation.3">
                  <p:embed/>
                </p:oleObj>
              </mc:Choice>
              <mc:Fallback>
                <p:oleObj name="方程式" r:id="rId3" imgW="863225" imgH="418918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3501008"/>
                        <a:ext cx="1916113" cy="842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6375160"/>
              </p:ext>
            </p:extLst>
          </p:nvPr>
        </p:nvGraphicFramePr>
        <p:xfrm>
          <a:off x="4054971" y="3501008"/>
          <a:ext cx="1381125" cy="84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81" name="方程式" r:id="rId5" imgW="622030" imgH="418918" progId="Equation.3">
                  <p:embed/>
                </p:oleObj>
              </mc:Choice>
              <mc:Fallback>
                <p:oleObj name="方程式" r:id="rId5" imgW="622030" imgH="418918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4971" y="3501008"/>
                        <a:ext cx="1381125" cy="842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7111" name="Group 155"/>
          <p:cNvGrpSpPr>
            <a:grpSpLocks/>
          </p:cNvGrpSpPr>
          <p:nvPr/>
        </p:nvGrpSpPr>
        <p:grpSpPr bwMode="auto">
          <a:xfrm>
            <a:off x="6300788" y="2852738"/>
            <a:ext cx="2279650" cy="3124200"/>
            <a:chOff x="3999" y="1797"/>
            <a:chExt cx="1436" cy="1968"/>
          </a:xfrm>
        </p:grpSpPr>
        <p:sp>
          <p:nvSpPr>
            <p:cNvPr id="47112" name="Rectangle 9"/>
            <p:cNvSpPr>
              <a:spLocks noChangeArrowheads="1"/>
            </p:cNvSpPr>
            <p:nvPr/>
          </p:nvSpPr>
          <p:spPr bwMode="auto">
            <a:xfrm>
              <a:off x="3999" y="3513"/>
              <a:ext cx="1421" cy="119"/>
            </a:xfrm>
            <a:prstGeom prst="rect">
              <a:avLst/>
            </a:prstGeom>
            <a:solidFill>
              <a:srgbClr val="CCCCCC"/>
            </a:solidFill>
            <a:ln w="0">
              <a:solidFill>
                <a:srgbClr val="CCCCCC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47113" name="Rectangle 10"/>
            <p:cNvSpPr>
              <a:spLocks noChangeArrowheads="1"/>
            </p:cNvSpPr>
            <p:nvPr/>
          </p:nvSpPr>
          <p:spPr bwMode="auto">
            <a:xfrm>
              <a:off x="4768" y="3321"/>
              <a:ext cx="454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700">
                  <a:solidFill>
                    <a:srgbClr val="000000"/>
                  </a:solidFill>
                  <a:latin typeface="Times New Roman" pitchFamily="18" charset="0"/>
                </a:rPr>
                <a:t>building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7114" name="Line 11"/>
            <p:cNvSpPr>
              <a:spLocks noChangeShapeType="1"/>
            </p:cNvSpPr>
            <p:nvPr/>
          </p:nvSpPr>
          <p:spPr bwMode="auto">
            <a:xfrm>
              <a:off x="3999" y="3513"/>
              <a:ext cx="1406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15" name="Rectangle 12"/>
            <p:cNvSpPr>
              <a:spLocks noChangeArrowheads="1"/>
            </p:cNvSpPr>
            <p:nvPr/>
          </p:nvSpPr>
          <p:spPr bwMode="auto">
            <a:xfrm>
              <a:off x="4088" y="2922"/>
              <a:ext cx="53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700" i="1">
                  <a:solidFill>
                    <a:srgbClr val="000000"/>
                  </a:solidFill>
                  <a:latin typeface="Times New Roman" pitchFamily="18" charset="0"/>
                </a:rPr>
                <a:t>s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7116" name="Rectangle 13"/>
            <p:cNvSpPr>
              <a:spLocks noChangeArrowheads="1"/>
            </p:cNvSpPr>
            <p:nvPr/>
          </p:nvSpPr>
          <p:spPr bwMode="auto">
            <a:xfrm>
              <a:off x="4132" y="2996"/>
              <a:ext cx="52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3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7117" name="Rectangle 14"/>
            <p:cNvSpPr>
              <a:spLocks noChangeArrowheads="1"/>
            </p:cNvSpPr>
            <p:nvPr/>
          </p:nvSpPr>
          <p:spPr bwMode="auto">
            <a:xfrm>
              <a:off x="5257" y="3070"/>
              <a:ext cx="53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700" i="1">
                  <a:solidFill>
                    <a:srgbClr val="000000"/>
                  </a:solidFill>
                  <a:latin typeface="Times New Roman" pitchFamily="18" charset="0"/>
                </a:rPr>
                <a:t>s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7118" name="Rectangle 15"/>
            <p:cNvSpPr>
              <a:spLocks noChangeArrowheads="1"/>
            </p:cNvSpPr>
            <p:nvPr/>
          </p:nvSpPr>
          <p:spPr bwMode="auto">
            <a:xfrm>
              <a:off x="5301" y="3070"/>
              <a:ext cx="45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700">
                  <a:solidFill>
                    <a:srgbClr val="000000"/>
                  </a:solidFill>
                  <a:latin typeface="Times New Roman" pitchFamily="18" charset="0"/>
                </a:rPr>
                <a:t>(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7119" name="Rectangle 16"/>
            <p:cNvSpPr>
              <a:spLocks noChangeArrowheads="1"/>
            </p:cNvSpPr>
            <p:nvPr/>
          </p:nvSpPr>
          <p:spPr bwMode="auto">
            <a:xfrm>
              <a:off x="5345" y="3070"/>
              <a:ext cx="38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700" i="1">
                  <a:solidFill>
                    <a:srgbClr val="000000"/>
                  </a:solidFill>
                  <a:latin typeface="Times New Roman" pitchFamily="18" charset="0"/>
                </a:rPr>
                <a:t>t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7120" name="Rectangle 17"/>
            <p:cNvSpPr>
              <a:spLocks noChangeArrowheads="1"/>
            </p:cNvSpPr>
            <p:nvPr/>
          </p:nvSpPr>
          <p:spPr bwMode="auto">
            <a:xfrm>
              <a:off x="5376" y="3070"/>
              <a:ext cx="45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700">
                  <a:solidFill>
                    <a:srgbClr val="000000"/>
                  </a:solidFill>
                  <a:latin typeface="Times New Roman" pitchFamily="18" charset="0"/>
                </a:rPr>
                <a:t>)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7121" name="Rectangle 18"/>
            <p:cNvSpPr>
              <a:spLocks noChangeArrowheads="1"/>
            </p:cNvSpPr>
            <p:nvPr/>
          </p:nvSpPr>
          <p:spPr bwMode="auto">
            <a:xfrm>
              <a:off x="4813" y="2359"/>
              <a:ext cx="241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700">
                  <a:solidFill>
                    <a:srgbClr val="000000"/>
                  </a:solidFill>
                  <a:latin typeface="Times New Roman" pitchFamily="18" charset="0"/>
                </a:rPr>
                <a:t>rock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7122" name="Line 19"/>
            <p:cNvSpPr>
              <a:spLocks noChangeShapeType="1"/>
            </p:cNvSpPr>
            <p:nvPr/>
          </p:nvSpPr>
          <p:spPr bwMode="auto">
            <a:xfrm>
              <a:off x="5287" y="2374"/>
              <a:ext cx="118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23" name="Line 20"/>
            <p:cNvSpPr>
              <a:spLocks noChangeShapeType="1"/>
            </p:cNvSpPr>
            <p:nvPr/>
          </p:nvSpPr>
          <p:spPr bwMode="auto">
            <a:xfrm>
              <a:off x="4073" y="2049"/>
              <a:ext cx="296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24" name="Line 21"/>
            <p:cNvSpPr>
              <a:spLocks noChangeShapeType="1"/>
            </p:cNvSpPr>
            <p:nvPr/>
          </p:nvSpPr>
          <p:spPr bwMode="auto">
            <a:xfrm flipV="1">
              <a:off x="4132" y="2108"/>
              <a:ext cx="1" cy="843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25" name="Freeform 22"/>
            <p:cNvSpPr>
              <a:spLocks/>
            </p:cNvSpPr>
            <p:nvPr/>
          </p:nvSpPr>
          <p:spPr bwMode="auto">
            <a:xfrm>
              <a:off x="4102" y="2064"/>
              <a:ext cx="59" cy="58"/>
            </a:xfrm>
            <a:custGeom>
              <a:avLst/>
              <a:gdLst>
                <a:gd name="T0" fmla="*/ 30 w 67"/>
                <a:gd name="T1" fmla="*/ 44 h 66"/>
                <a:gd name="T2" fmla="*/ 0 w 67"/>
                <a:gd name="T3" fmla="*/ 58 h 66"/>
                <a:gd name="T4" fmla="*/ 30 w 67"/>
                <a:gd name="T5" fmla="*/ 0 h 66"/>
                <a:gd name="T6" fmla="*/ 59 w 67"/>
                <a:gd name="T7" fmla="*/ 58 h 66"/>
                <a:gd name="T8" fmla="*/ 30 w 67"/>
                <a:gd name="T9" fmla="*/ 44 h 66"/>
                <a:gd name="T10" fmla="*/ 30 w 67"/>
                <a:gd name="T11" fmla="*/ 44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7" h="66">
                  <a:moveTo>
                    <a:pt x="34" y="50"/>
                  </a:moveTo>
                  <a:lnTo>
                    <a:pt x="0" y="66"/>
                  </a:lnTo>
                  <a:lnTo>
                    <a:pt x="34" y="0"/>
                  </a:lnTo>
                  <a:lnTo>
                    <a:pt x="67" y="66"/>
                  </a:lnTo>
                  <a:lnTo>
                    <a:pt x="34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26" name="Freeform 23"/>
            <p:cNvSpPr>
              <a:spLocks/>
            </p:cNvSpPr>
            <p:nvPr/>
          </p:nvSpPr>
          <p:spPr bwMode="auto">
            <a:xfrm>
              <a:off x="4877" y="2315"/>
              <a:ext cx="59" cy="59"/>
            </a:xfrm>
            <a:custGeom>
              <a:avLst/>
              <a:gdLst>
                <a:gd name="T0" fmla="*/ 30 w 67"/>
                <a:gd name="T1" fmla="*/ 59 h 67"/>
                <a:gd name="T2" fmla="*/ 44 w 67"/>
                <a:gd name="T3" fmla="*/ 59 h 67"/>
                <a:gd name="T4" fmla="*/ 59 w 67"/>
                <a:gd name="T5" fmla="*/ 59 h 67"/>
                <a:gd name="T6" fmla="*/ 44 w 67"/>
                <a:gd name="T7" fmla="*/ 44 h 67"/>
                <a:gd name="T8" fmla="*/ 59 w 67"/>
                <a:gd name="T9" fmla="*/ 44 h 67"/>
                <a:gd name="T10" fmla="*/ 59 w 67"/>
                <a:gd name="T11" fmla="*/ 29 h 67"/>
                <a:gd name="T12" fmla="*/ 30 w 67"/>
                <a:gd name="T13" fmla="*/ 0 h 67"/>
                <a:gd name="T14" fmla="*/ 30 w 67"/>
                <a:gd name="T15" fmla="*/ 15 h 67"/>
                <a:gd name="T16" fmla="*/ 15 w 67"/>
                <a:gd name="T17" fmla="*/ 29 h 67"/>
                <a:gd name="T18" fmla="*/ 15 w 67"/>
                <a:gd name="T19" fmla="*/ 44 h 67"/>
                <a:gd name="T20" fmla="*/ 0 w 67"/>
                <a:gd name="T21" fmla="*/ 59 h 67"/>
                <a:gd name="T22" fmla="*/ 0 w 67"/>
                <a:gd name="T23" fmla="*/ 59 h 67"/>
                <a:gd name="T24" fmla="*/ 15 w 67"/>
                <a:gd name="T25" fmla="*/ 59 h 67"/>
                <a:gd name="T26" fmla="*/ 30 w 67"/>
                <a:gd name="T27" fmla="*/ 59 h 67"/>
                <a:gd name="T28" fmla="*/ 30 w 67"/>
                <a:gd name="T29" fmla="*/ 59 h 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7" h="67">
                  <a:moveTo>
                    <a:pt x="34" y="67"/>
                  </a:moveTo>
                  <a:lnTo>
                    <a:pt x="50" y="67"/>
                  </a:lnTo>
                  <a:lnTo>
                    <a:pt x="67" y="67"/>
                  </a:lnTo>
                  <a:lnTo>
                    <a:pt x="50" y="50"/>
                  </a:lnTo>
                  <a:lnTo>
                    <a:pt x="67" y="50"/>
                  </a:lnTo>
                  <a:lnTo>
                    <a:pt x="67" y="33"/>
                  </a:lnTo>
                  <a:lnTo>
                    <a:pt x="34" y="0"/>
                  </a:lnTo>
                  <a:lnTo>
                    <a:pt x="34" y="17"/>
                  </a:lnTo>
                  <a:lnTo>
                    <a:pt x="17" y="33"/>
                  </a:lnTo>
                  <a:lnTo>
                    <a:pt x="17" y="50"/>
                  </a:lnTo>
                  <a:lnTo>
                    <a:pt x="0" y="67"/>
                  </a:lnTo>
                  <a:lnTo>
                    <a:pt x="17" y="67"/>
                  </a:lnTo>
                  <a:lnTo>
                    <a:pt x="34" y="67"/>
                  </a:lnTo>
                  <a:close/>
                </a:path>
              </a:pathLst>
            </a:custGeom>
            <a:solidFill>
              <a:schemeClr val="tx1"/>
            </a:solidFill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27" name="Freeform 24"/>
            <p:cNvSpPr>
              <a:spLocks/>
            </p:cNvSpPr>
            <p:nvPr/>
          </p:nvSpPr>
          <p:spPr bwMode="auto">
            <a:xfrm>
              <a:off x="4887" y="2315"/>
              <a:ext cx="59" cy="59"/>
            </a:xfrm>
            <a:custGeom>
              <a:avLst/>
              <a:gdLst>
                <a:gd name="T0" fmla="*/ 30 w 4"/>
                <a:gd name="T1" fmla="*/ 59 h 4"/>
                <a:gd name="T2" fmla="*/ 44 w 4"/>
                <a:gd name="T3" fmla="*/ 59 h 4"/>
                <a:gd name="T4" fmla="*/ 59 w 4"/>
                <a:gd name="T5" fmla="*/ 59 h 4"/>
                <a:gd name="T6" fmla="*/ 44 w 4"/>
                <a:gd name="T7" fmla="*/ 44 h 4"/>
                <a:gd name="T8" fmla="*/ 59 w 4"/>
                <a:gd name="T9" fmla="*/ 44 h 4"/>
                <a:gd name="T10" fmla="*/ 59 w 4"/>
                <a:gd name="T11" fmla="*/ 30 h 4"/>
                <a:gd name="T12" fmla="*/ 30 w 4"/>
                <a:gd name="T13" fmla="*/ 0 h 4"/>
                <a:gd name="T14" fmla="*/ 30 w 4"/>
                <a:gd name="T15" fmla="*/ 15 h 4"/>
                <a:gd name="T16" fmla="*/ 15 w 4"/>
                <a:gd name="T17" fmla="*/ 30 h 4"/>
                <a:gd name="T18" fmla="*/ 15 w 4"/>
                <a:gd name="T19" fmla="*/ 44 h 4"/>
                <a:gd name="T20" fmla="*/ 0 w 4"/>
                <a:gd name="T21" fmla="*/ 59 h 4"/>
                <a:gd name="T22" fmla="*/ 0 w 4"/>
                <a:gd name="T23" fmla="*/ 59 h 4"/>
                <a:gd name="T24" fmla="*/ 15 w 4"/>
                <a:gd name="T25" fmla="*/ 59 h 4"/>
                <a:gd name="T26" fmla="*/ 30 w 4"/>
                <a:gd name="T27" fmla="*/ 59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3" y="4"/>
                  </a:lnTo>
                  <a:lnTo>
                    <a:pt x="4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4"/>
                  </a:lnTo>
                  <a:lnTo>
                    <a:pt x="1" y="4"/>
                  </a:lnTo>
                  <a:lnTo>
                    <a:pt x="2" y="4"/>
                  </a:lnTo>
                </a:path>
              </a:pathLst>
            </a:custGeom>
            <a:noFill/>
            <a:ln w="26988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28" name="Rectangle 25"/>
            <p:cNvSpPr>
              <a:spLocks noChangeArrowheads="1"/>
            </p:cNvSpPr>
            <p:nvPr/>
          </p:nvSpPr>
          <p:spPr bwMode="auto">
            <a:xfrm>
              <a:off x="4532" y="1797"/>
              <a:ext cx="60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700" i="1">
                  <a:solidFill>
                    <a:srgbClr val="000000"/>
                  </a:solidFill>
                  <a:latin typeface="Times New Roman" pitchFamily="18" charset="0"/>
                </a:rPr>
                <a:t>v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7129" name="Rectangle 26"/>
            <p:cNvSpPr>
              <a:spLocks noChangeArrowheads="1"/>
            </p:cNvSpPr>
            <p:nvPr/>
          </p:nvSpPr>
          <p:spPr bwMode="auto">
            <a:xfrm>
              <a:off x="4591" y="1871"/>
              <a:ext cx="52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3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7130" name="Freeform 27"/>
            <p:cNvSpPr>
              <a:spLocks/>
            </p:cNvSpPr>
            <p:nvPr/>
          </p:nvSpPr>
          <p:spPr bwMode="auto">
            <a:xfrm>
              <a:off x="4650" y="1842"/>
              <a:ext cx="267" cy="414"/>
            </a:xfrm>
            <a:custGeom>
              <a:avLst/>
              <a:gdLst>
                <a:gd name="T0" fmla="*/ 0 w 18"/>
                <a:gd name="T1" fmla="*/ 207 h 28"/>
                <a:gd name="T2" fmla="*/ 15 w 18"/>
                <a:gd name="T3" fmla="*/ 192 h 28"/>
                <a:gd name="T4" fmla="*/ 30 w 18"/>
                <a:gd name="T5" fmla="*/ 163 h 28"/>
                <a:gd name="T6" fmla="*/ 45 w 18"/>
                <a:gd name="T7" fmla="*/ 133 h 28"/>
                <a:gd name="T8" fmla="*/ 59 w 18"/>
                <a:gd name="T9" fmla="*/ 89 h 28"/>
                <a:gd name="T10" fmla="*/ 89 w 18"/>
                <a:gd name="T11" fmla="*/ 59 h 28"/>
                <a:gd name="T12" fmla="*/ 119 w 18"/>
                <a:gd name="T13" fmla="*/ 30 h 28"/>
                <a:gd name="T14" fmla="*/ 148 w 18"/>
                <a:gd name="T15" fmla="*/ 0 h 28"/>
                <a:gd name="T16" fmla="*/ 178 w 18"/>
                <a:gd name="T17" fmla="*/ 0 h 28"/>
                <a:gd name="T18" fmla="*/ 208 w 18"/>
                <a:gd name="T19" fmla="*/ 15 h 28"/>
                <a:gd name="T20" fmla="*/ 237 w 18"/>
                <a:gd name="T21" fmla="*/ 44 h 28"/>
                <a:gd name="T22" fmla="*/ 252 w 18"/>
                <a:gd name="T23" fmla="*/ 89 h 28"/>
                <a:gd name="T24" fmla="*/ 267 w 18"/>
                <a:gd name="T25" fmla="*/ 148 h 28"/>
                <a:gd name="T26" fmla="*/ 267 w 18"/>
                <a:gd name="T27" fmla="*/ 222 h 28"/>
                <a:gd name="T28" fmla="*/ 267 w 18"/>
                <a:gd name="T29" fmla="*/ 281 h 28"/>
                <a:gd name="T30" fmla="*/ 267 w 18"/>
                <a:gd name="T31" fmla="*/ 355 h 28"/>
                <a:gd name="T32" fmla="*/ 267 w 18"/>
                <a:gd name="T33" fmla="*/ 414 h 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8" h="28">
                  <a:moveTo>
                    <a:pt x="0" y="14"/>
                  </a:moveTo>
                  <a:lnTo>
                    <a:pt x="1" y="13"/>
                  </a:lnTo>
                  <a:lnTo>
                    <a:pt x="2" y="11"/>
                  </a:lnTo>
                  <a:lnTo>
                    <a:pt x="3" y="9"/>
                  </a:lnTo>
                  <a:lnTo>
                    <a:pt x="4" y="6"/>
                  </a:lnTo>
                  <a:lnTo>
                    <a:pt x="6" y="4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6" y="3"/>
                  </a:lnTo>
                  <a:lnTo>
                    <a:pt x="17" y="6"/>
                  </a:lnTo>
                  <a:lnTo>
                    <a:pt x="18" y="10"/>
                  </a:lnTo>
                  <a:lnTo>
                    <a:pt x="18" y="15"/>
                  </a:lnTo>
                  <a:lnTo>
                    <a:pt x="18" y="19"/>
                  </a:lnTo>
                  <a:lnTo>
                    <a:pt x="18" y="24"/>
                  </a:lnTo>
                  <a:lnTo>
                    <a:pt x="18" y="28"/>
                  </a:lnTo>
                </a:path>
              </a:pathLst>
            </a:custGeom>
            <a:noFill/>
            <a:ln w="26988">
              <a:solidFill>
                <a:srgbClr val="00A893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31" name="Freeform 28"/>
            <p:cNvSpPr>
              <a:spLocks/>
            </p:cNvSpPr>
            <p:nvPr/>
          </p:nvSpPr>
          <p:spPr bwMode="auto">
            <a:xfrm>
              <a:off x="4887" y="2241"/>
              <a:ext cx="59" cy="59"/>
            </a:xfrm>
            <a:custGeom>
              <a:avLst/>
              <a:gdLst>
                <a:gd name="T0" fmla="*/ 30 w 67"/>
                <a:gd name="T1" fmla="*/ 14 h 66"/>
                <a:gd name="T2" fmla="*/ 59 w 67"/>
                <a:gd name="T3" fmla="*/ 0 h 66"/>
                <a:gd name="T4" fmla="*/ 30 w 67"/>
                <a:gd name="T5" fmla="*/ 59 h 66"/>
                <a:gd name="T6" fmla="*/ 0 w 67"/>
                <a:gd name="T7" fmla="*/ 0 h 66"/>
                <a:gd name="T8" fmla="*/ 30 w 67"/>
                <a:gd name="T9" fmla="*/ 14 h 66"/>
                <a:gd name="T10" fmla="*/ 30 w 67"/>
                <a:gd name="T11" fmla="*/ 14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7" h="66">
                  <a:moveTo>
                    <a:pt x="34" y="16"/>
                  </a:moveTo>
                  <a:lnTo>
                    <a:pt x="67" y="0"/>
                  </a:lnTo>
                  <a:lnTo>
                    <a:pt x="34" y="66"/>
                  </a:lnTo>
                  <a:lnTo>
                    <a:pt x="0" y="0"/>
                  </a:lnTo>
                  <a:lnTo>
                    <a:pt x="34" y="16"/>
                  </a:lnTo>
                  <a:close/>
                </a:path>
              </a:pathLst>
            </a:custGeom>
            <a:solidFill>
              <a:srgbClr val="00A893"/>
            </a:solidFill>
            <a:ln w="0">
              <a:solidFill>
                <a:srgbClr val="00A89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32" name="Rectangle 29"/>
            <p:cNvSpPr>
              <a:spLocks noChangeArrowheads="1"/>
            </p:cNvSpPr>
            <p:nvPr/>
          </p:nvSpPr>
          <p:spPr bwMode="auto">
            <a:xfrm>
              <a:off x="5050" y="3603"/>
              <a:ext cx="385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700">
                  <a:solidFill>
                    <a:srgbClr val="000000"/>
                  </a:solidFill>
                  <a:latin typeface="Times New Roman" pitchFamily="18" charset="0"/>
                </a:rPr>
                <a:t>ground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47133" name="Line 30"/>
            <p:cNvSpPr>
              <a:spLocks noChangeShapeType="1"/>
            </p:cNvSpPr>
            <p:nvPr/>
          </p:nvSpPr>
          <p:spPr bwMode="auto">
            <a:xfrm flipV="1">
              <a:off x="5345" y="2433"/>
              <a:ext cx="1" cy="636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34" name="Freeform 31"/>
            <p:cNvSpPr>
              <a:spLocks/>
            </p:cNvSpPr>
            <p:nvPr/>
          </p:nvSpPr>
          <p:spPr bwMode="auto">
            <a:xfrm>
              <a:off x="5316" y="2374"/>
              <a:ext cx="60" cy="74"/>
            </a:xfrm>
            <a:custGeom>
              <a:avLst/>
              <a:gdLst>
                <a:gd name="T0" fmla="*/ 30 w 67"/>
                <a:gd name="T1" fmla="*/ 59 h 83"/>
                <a:gd name="T2" fmla="*/ 0 w 67"/>
                <a:gd name="T3" fmla="*/ 74 h 83"/>
                <a:gd name="T4" fmla="*/ 30 w 67"/>
                <a:gd name="T5" fmla="*/ 0 h 83"/>
                <a:gd name="T6" fmla="*/ 60 w 67"/>
                <a:gd name="T7" fmla="*/ 74 h 83"/>
                <a:gd name="T8" fmla="*/ 30 w 67"/>
                <a:gd name="T9" fmla="*/ 59 h 83"/>
                <a:gd name="T10" fmla="*/ 30 w 67"/>
                <a:gd name="T11" fmla="*/ 59 h 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7" h="83">
                  <a:moveTo>
                    <a:pt x="33" y="66"/>
                  </a:moveTo>
                  <a:lnTo>
                    <a:pt x="0" y="83"/>
                  </a:lnTo>
                  <a:lnTo>
                    <a:pt x="33" y="0"/>
                  </a:lnTo>
                  <a:lnTo>
                    <a:pt x="67" y="83"/>
                  </a:lnTo>
                  <a:lnTo>
                    <a:pt x="33" y="6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35" name="Line 32"/>
            <p:cNvSpPr>
              <a:spLocks noChangeShapeType="1"/>
            </p:cNvSpPr>
            <p:nvPr/>
          </p:nvSpPr>
          <p:spPr bwMode="auto">
            <a:xfrm>
              <a:off x="4132" y="3084"/>
              <a:ext cx="1" cy="370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36" name="Freeform 33"/>
            <p:cNvSpPr>
              <a:spLocks/>
            </p:cNvSpPr>
            <p:nvPr/>
          </p:nvSpPr>
          <p:spPr bwMode="auto">
            <a:xfrm>
              <a:off x="4102" y="3439"/>
              <a:ext cx="59" cy="60"/>
            </a:xfrm>
            <a:custGeom>
              <a:avLst/>
              <a:gdLst>
                <a:gd name="T0" fmla="*/ 30 w 67"/>
                <a:gd name="T1" fmla="*/ 15 h 67"/>
                <a:gd name="T2" fmla="*/ 59 w 67"/>
                <a:gd name="T3" fmla="*/ 0 h 67"/>
                <a:gd name="T4" fmla="*/ 30 w 67"/>
                <a:gd name="T5" fmla="*/ 60 h 67"/>
                <a:gd name="T6" fmla="*/ 0 w 67"/>
                <a:gd name="T7" fmla="*/ 0 h 67"/>
                <a:gd name="T8" fmla="*/ 30 w 67"/>
                <a:gd name="T9" fmla="*/ 15 h 67"/>
                <a:gd name="T10" fmla="*/ 30 w 67"/>
                <a:gd name="T11" fmla="*/ 15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7" h="67">
                  <a:moveTo>
                    <a:pt x="34" y="17"/>
                  </a:moveTo>
                  <a:lnTo>
                    <a:pt x="67" y="0"/>
                  </a:lnTo>
                  <a:lnTo>
                    <a:pt x="34" y="67"/>
                  </a:lnTo>
                  <a:lnTo>
                    <a:pt x="0" y="0"/>
                  </a:lnTo>
                  <a:lnTo>
                    <a:pt x="34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37" name="Line 34"/>
            <p:cNvSpPr>
              <a:spLocks noChangeShapeType="1"/>
            </p:cNvSpPr>
            <p:nvPr/>
          </p:nvSpPr>
          <p:spPr bwMode="auto">
            <a:xfrm>
              <a:off x="5345" y="3233"/>
              <a:ext cx="1" cy="22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38" name="Freeform 35"/>
            <p:cNvSpPr>
              <a:spLocks/>
            </p:cNvSpPr>
            <p:nvPr/>
          </p:nvSpPr>
          <p:spPr bwMode="auto">
            <a:xfrm>
              <a:off x="5316" y="3439"/>
              <a:ext cx="60" cy="74"/>
            </a:xfrm>
            <a:custGeom>
              <a:avLst/>
              <a:gdLst>
                <a:gd name="T0" fmla="*/ 30 w 67"/>
                <a:gd name="T1" fmla="*/ 15 h 83"/>
                <a:gd name="T2" fmla="*/ 60 w 67"/>
                <a:gd name="T3" fmla="*/ 0 h 83"/>
                <a:gd name="T4" fmla="*/ 30 w 67"/>
                <a:gd name="T5" fmla="*/ 74 h 83"/>
                <a:gd name="T6" fmla="*/ 0 w 67"/>
                <a:gd name="T7" fmla="*/ 0 h 83"/>
                <a:gd name="T8" fmla="*/ 30 w 67"/>
                <a:gd name="T9" fmla="*/ 15 h 83"/>
                <a:gd name="T10" fmla="*/ 30 w 67"/>
                <a:gd name="T11" fmla="*/ 15 h 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7" h="83">
                  <a:moveTo>
                    <a:pt x="33" y="17"/>
                  </a:moveTo>
                  <a:lnTo>
                    <a:pt x="67" y="0"/>
                  </a:lnTo>
                  <a:lnTo>
                    <a:pt x="33" y="83"/>
                  </a:lnTo>
                  <a:lnTo>
                    <a:pt x="0" y="0"/>
                  </a:lnTo>
                  <a:lnTo>
                    <a:pt x="33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39" name="Line 36"/>
            <p:cNvSpPr>
              <a:spLocks noChangeShapeType="1"/>
            </p:cNvSpPr>
            <p:nvPr/>
          </p:nvSpPr>
          <p:spPr bwMode="auto">
            <a:xfrm>
              <a:off x="4561" y="2463"/>
              <a:ext cx="1" cy="118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40" name="Line 37"/>
            <p:cNvSpPr>
              <a:spLocks noChangeShapeType="1"/>
            </p:cNvSpPr>
            <p:nvPr/>
          </p:nvSpPr>
          <p:spPr bwMode="auto">
            <a:xfrm>
              <a:off x="4516" y="2463"/>
              <a:ext cx="1" cy="118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41" name="Line 38"/>
            <p:cNvSpPr>
              <a:spLocks noChangeShapeType="1"/>
            </p:cNvSpPr>
            <p:nvPr/>
          </p:nvSpPr>
          <p:spPr bwMode="auto">
            <a:xfrm>
              <a:off x="4472" y="2463"/>
              <a:ext cx="1" cy="118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42" name="Line 39"/>
            <p:cNvSpPr>
              <a:spLocks noChangeShapeType="1"/>
            </p:cNvSpPr>
            <p:nvPr/>
          </p:nvSpPr>
          <p:spPr bwMode="auto">
            <a:xfrm flipH="1">
              <a:off x="4428" y="2463"/>
              <a:ext cx="15" cy="118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43" name="Line 40"/>
            <p:cNvSpPr>
              <a:spLocks noChangeShapeType="1"/>
            </p:cNvSpPr>
            <p:nvPr/>
          </p:nvSpPr>
          <p:spPr bwMode="auto">
            <a:xfrm flipH="1">
              <a:off x="4591" y="2477"/>
              <a:ext cx="14" cy="119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44" name="Line 41"/>
            <p:cNvSpPr>
              <a:spLocks noChangeShapeType="1"/>
            </p:cNvSpPr>
            <p:nvPr/>
          </p:nvSpPr>
          <p:spPr bwMode="auto">
            <a:xfrm flipH="1">
              <a:off x="4620" y="2477"/>
              <a:ext cx="15" cy="119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45" name="Line 42"/>
            <p:cNvSpPr>
              <a:spLocks noChangeShapeType="1"/>
            </p:cNvSpPr>
            <p:nvPr/>
          </p:nvSpPr>
          <p:spPr bwMode="auto">
            <a:xfrm flipH="1">
              <a:off x="4398" y="2463"/>
              <a:ext cx="15" cy="118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46" name="Line 43"/>
            <p:cNvSpPr>
              <a:spLocks noChangeShapeType="1"/>
            </p:cNvSpPr>
            <p:nvPr/>
          </p:nvSpPr>
          <p:spPr bwMode="auto">
            <a:xfrm flipH="1">
              <a:off x="4547" y="2641"/>
              <a:ext cx="14" cy="118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47" name="Line 44"/>
            <p:cNvSpPr>
              <a:spLocks noChangeShapeType="1"/>
            </p:cNvSpPr>
            <p:nvPr/>
          </p:nvSpPr>
          <p:spPr bwMode="auto">
            <a:xfrm>
              <a:off x="4502" y="2641"/>
              <a:ext cx="1" cy="103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48" name="Line 45"/>
            <p:cNvSpPr>
              <a:spLocks noChangeShapeType="1"/>
            </p:cNvSpPr>
            <p:nvPr/>
          </p:nvSpPr>
          <p:spPr bwMode="auto">
            <a:xfrm>
              <a:off x="4458" y="2641"/>
              <a:ext cx="1" cy="103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49" name="Line 46"/>
            <p:cNvSpPr>
              <a:spLocks noChangeShapeType="1"/>
            </p:cNvSpPr>
            <p:nvPr/>
          </p:nvSpPr>
          <p:spPr bwMode="auto">
            <a:xfrm flipH="1">
              <a:off x="4532" y="2803"/>
              <a:ext cx="15" cy="119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50" name="Line 47"/>
            <p:cNvSpPr>
              <a:spLocks noChangeShapeType="1"/>
            </p:cNvSpPr>
            <p:nvPr/>
          </p:nvSpPr>
          <p:spPr bwMode="auto">
            <a:xfrm flipH="1">
              <a:off x="4487" y="2803"/>
              <a:ext cx="15" cy="119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51" name="Line 48"/>
            <p:cNvSpPr>
              <a:spLocks noChangeShapeType="1"/>
            </p:cNvSpPr>
            <p:nvPr/>
          </p:nvSpPr>
          <p:spPr bwMode="auto">
            <a:xfrm>
              <a:off x="4443" y="2803"/>
              <a:ext cx="1" cy="119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52" name="Line 49"/>
            <p:cNvSpPr>
              <a:spLocks noChangeShapeType="1"/>
            </p:cNvSpPr>
            <p:nvPr/>
          </p:nvSpPr>
          <p:spPr bwMode="auto">
            <a:xfrm>
              <a:off x="4428" y="2966"/>
              <a:ext cx="1" cy="118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53" name="Line 50"/>
            <p:cNvSpPr>
              <a:spLocks noChangeShapeType="1"/>
            </p:cNvSpPr>
            <p:nvPr/>
          </p:nvSpPr>
          <p:spPr bwMode="auto">
            <a:xfrm flipH="1">
              <a:off x="4472" y="2966"/>
              <a:ext cx="15" cy="118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54" name="Line 51"/>
            <p:cNvSpPr>
              <a:spLocks noChangeShapeType="1"/>
            </p:cNvSpPr>
            <p:nvPr/>
          </p:nvSpPr>
          <p:spPr bwMode="auto">
            <a:xfrm>
              <a:off x="4532" y="2981"/>
              <a:ext cx="0" cy="103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55" name="Line 52"/>
            <p:cNvSpPr>
              <a:spLocks noChangeShapeType="1"/>
            </p:cNvSpPr>
            <p:nvPr/>
          </p:nvSpPr>
          <p:spPr bwMode="auto">
            <a:xfrm flipH="1">
              <a:off x="4413" y="3144"/>
              <a:ext cx="15" cy="103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56" name="Line 53"/>
            <p:cNvSpPr>
              <a:spLocks noChangeShapeType="1"/>
            </p:cNvSpPr>
            <p:nvPr/>
          </p:nvSpPr>
          <p:spPr bwMode="auto">
            <a:xfrm>
              <a:off x="4472" y="3144"/>
              <a:ext cx="1" cy="103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57" name="Line 54"/>
            <p:cNvSpPr>
              <a:spLocks noChangeShapeType="1"/>
            </p:cNvSpPr>
            <p:nvPr/>
          </p:nvSpPr>
          <p:spPr bwMode="auto">
            <a:xfrm flipH="1">
              <a:off x="4516" y="3144"/>
              <a:ext cx="16" cy="103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58" name="Line 55"/>
            <p:cNvSpPr>
              <a:spLocks noChangeShapeType="1"/>
            </p:cNvSpPr>
            <p:nvPr/>
          </p:nvSpPr>
          <p:spPr bwMode="auto">
            <a:xfrm flipH="1">
              <a:off x="4561" y="3144"/>
              <a:ext cx="15" cy="118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59" name="Line 56"/>
            <p:cNvSpPr>
              <a:spLocks noChangeShapeType="1"/>
            </p:cNvSpPr>
            <p:nvPr/>
          </p:nvSpPr>
          <p:spPr bwMode="auto">
            <a:xfrm flipH="1">
              <a:off x="4369" y="3129"/>
              <a:ext cx="14" cy="118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60" name="Line 57"/>
            <p:cNvSpPr>
              <a:spLocks noChangeShapeType="1"/>
            </p:cNvSpPr>
            <p:nvPr/>
          </p:nvSpPr>
          <p:spPr bwMode="auto">
            <a:xfrm>
              <a:off x="4576" y="2981"/>
              <a:ext cx="1" cy="118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61" name="Line 58"/>
            <p:cNvSpPr>
              <a:spLocks noChangeShapeType="1"/>
            </p:cNvSpPr>
            <p:nvPr/>
          </p:nvSpPr>
          <p:spPr bwMode="auto">
            <a:xfrm flipH="1">
              <a:off x="4383" y="2966"/>
              <a:ext cx="15" cy="118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62" name="Line 59"/>
            <p:cNvSpPr>
              <a:spLocks noChangeShapeType="1"/>
            </p:cNvSpPr>
            <p:nvPr/>
          </p:nvSpPr>
          <p:spPr bwMode="auto">
            <a:xfrm flipH="1">
              <a:off x="4576" y="2803"/>
              <a:ext cx="15" cy="119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63" name="Line 60"/>
            <p:cNvSpPr>
              <a:spLocks noChangeShapeType="1"/>
            </p:cNvSpPr>
            <p:nvPr/>
          </p:nvSpPr>
          <p:spPr bwMode="auto">
            <a:xfrm>
              <a:off x="4591" y="2641"/>
              <a:ext cx="1" cy="118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64" name="Line 61"/>
            <p:cNvSpPr>
              <a:spLocks noChangeShapeType="1"/>
            </p:cNvSpPr>
            <p:nvPr/>
          </p:nvSpPr>
          <p:spPr bwMode="auto">
            <a:xfrm flipH="1">
              <a:off x="4413" y="2626"/>
              <a:ext cx="15" cy="118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65" name="Line 62"/>
            <p:cNvSpPr>
              <a:spLocks noChangeShapeType="1"/>
            </p:cNvSpPr>
            <p:nvPr/>
          </p:nvSpPr>
          <p:spPr bwMode="auto">
            <a:xfrm flipH="1">
              <a:off x="4398" y="2803"/>
              <a:ext cx="15" cy="119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66" name="Line 63"/>
            <p:cNvSpPr>
              <a:spLocks noChangeShapeType="1"/>
            </p:cNvSpPr>
            <p:nvPr/>
          </p:nvSpPr>
          <p:spPr bwMode="auto">
            <a:xfrm>
              <a:off x="4383" y="2626"/>
              <a:ext cx="1" cy="118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67" name="Line 64"/>
            <p:cNvSpPr>
              <a:spLocks noChangeShapeType="1"/>
            </p:cNvSpPr>
            <p:nvPr/>
          </p:nvSpPr>
          <p:spPr bwMode="auto">
            <a:xfrm flipH="1">
              <a:off x="4620" y="2641"/>
              <a:ext cx="15" cy="118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68" name="Line 65"/>
            <p:cNvSpPr>
              <a:spLocks noChangeShapeType="1"/>
            </p:cNvSpPr>
            <p:nvPr/>
          </p:nvSpPr>
          <p:spPr bwMode="auto">
            <a:xfrm>
              <a:off x="4620" y="2803"/>
              <a:ext cx="1" cy="119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69" name="Line 66"/>
            <p:cNvSpPr>
              <a:spLocks noChangeShapeType="1"/>
            </p:cNvSpPr>
            <p:nvPr/>
          </p:nvSpPr>
          <p:spPr bwMode="auto">
            <a:xfrm>
              <a:off x="4369" y="2788"/>
              <a:ext cx="1" cy="119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70" name="Line 67"/>
            <p:cNvSpPr>
              <a:spLocks noChangeShapeType="1"/>
            </p:cNvSpPr>
            <p:nvPr/>
          </p:nvSpPr>
          <p:spPr bwMode="auto">
            <a:xfrm flipH="1">
              <a:off x="4339" y="2966"/>
              <a:ext cx="15" cy="118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71" name="Line 68"/>
            <p:cNvSpPr>
              <a:spLocks noChangeShapeType="1"/>
            </p:cNvSpPr>
            <p:nvPr/>
          </p:nvSpPr>
          <p:spPr bwMode="auto">
            <a:xfrm>
              <a:off x="4620" y="2981"/>
              <a:ext cx="1" cy="118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72" name="Line 69"/>
            <p:cNvSpPr>
              <a:spLocks noChangeShapeType="1"/>
            </p:cNvSpPr>
            <p:nvPr/>
          </p:nvSpPr>
          <p:spPr bwMode="auto">
            <a:xfrm flipH="1">
              <a:off x="4605" y="3144"/>
              <a:ext cx="15" cy="118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73" name="Line 70"/>
            <p:cNvSpPr>
              <a:spLocks noChangeShapeType="1"/>
            </p:cNvSpPr>
            <p:nvPr/>
          </p:nvSpPr>
          <p:spPr bwMode="auto">
            <a:xfrm flipH="1">
              <a:off x="4325" y="3129"/>
              <a:ext cx="14" cy="118"/>
            </a:xfrm>
            <a:prstGeom prst="line">
              <a:avLst/>
            </a:prstGeom>
            <a:noFill/>
            <a:ln w="523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74" name="Line 71"/>
            <p:cNvSpPr>
              <a:spLocks noChangeShapeType="1"/>
            </p:cNvSpPr>
            <p:nvPr/>
          </p:nvSpPr>
          <p:spPr bwMode="auto">
            <a:xfrm>
              <a:off x="4295" y="3114"/>
              <a:ext cx="0" cy="133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75" name="Line 72"/>
            <p:cNvSpPr>
              <a:spLocks noChangeShapeType="1"/>
            </p:cNvSpPr>
            <p:nvPr/>
          </p:nvSpPr>
          <p:spPr bwMode="auto">
            <a:xfrm>
              <a:off x="4650" y="3144"/>
              <a:ext cx="0" cy="118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76" name="Line 73"/>
            <p:cNvSpPr>
              <a:spLocks noChangeShapeType="1"/>
            </p:cNvSpPr>
            <p:nvPr/>
          </p:nvSpPr>
          <p:spPr bwMode="auto">
            <a:xfrm flipH="1">
              <a:off x="4310" y="2951"/>
              <a:ext cx="15" cy="118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77" name="Line 74"/>
            <p:cNvSpPr>
              <a:spLocks noChangeShapeType="1"/>
            </p:cNvSpPr>
            <p:nvPr/>
          </p:nvSpPr>
          <p:spPr bwMode="auto">
            <a:xfrm flipH="1">
              <a:off x="4650" y="2803"/>
              <a:ext cx="15" cy="133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78" name="Line 75"/>
            <p:cNvSpPr>
              <a:spLocks noChangeShapeType="1"/>
            </p:cNvSpPr>
            <p:nvPr/>
          </p:nvSpPr>
          <p:spPr bwMode="auto">
            <a:xfrm flipH="1">
              <a:off x="4325" y="2788"/>
              <a:ext cx="14" cy="119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79" name="Line 76"/>
            <p:cNvSpPr>
              <a:spLocks noChangeShapeType="1"/>
            </p:cNvSpPr>
            <p:nvPr/>
          </p:nvSpPr>
          <p:spPr bwMode="auto">
            <a:xfrm flipH="1">
              <a:off x="4650" y="2641"/>
              <a:ext cx="15" cy="133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80" name="Line 77"/>
            <p:cNvSpPr>
              <a:spLocks noChangeShapeType="1"/>
            </p:cNvSpPr>
            <p:nvPr/>
          </p:nvSpPr>
          <p:spPr bwMode="auto">
            <a:xfrm>
              <a:off x="4354" y="2610"/>
              <a:ext cx="1" cy="134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81" name="Line 78"/>
            <p:cNvSpPr>
              <a:spLocks noChangeShapeType="1"/>
            </p:cNvSpPr>
            <p:nvPr/>
          </p:nvSpPr>
          <p:spPr bwMode="auto">
            <a:xfrm flipH="1">
              <a:off x="4369" y="2448"/>
              <a:ext cx="14" cy="133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82" name="Line 79"/>
            <p:cNvSpPr>
              <a:spLocks noChangeShapeType="1"/>
            </p:cNvSpPr>
            <p:nvPr/>
          </p:nvSpPr>
          <p:spPr bwMode="auto">
            <a:xfrm flipH="1">
              <a:off x="4650" y="2463"/>
              <a:ext cx="15" cy="133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83" name="Line 80"/>
            <p:cNvSpPr>
              <a:spLocks noChangeShapeType="1"/>
            </p:cNvSpPr>
            <p:nvPr/>
          </p:nvSpPr>
          <p:spPr bwMode="auto">
            <a:xfrm flipH="1">
              <a:off x="4650" y="2300"/>
              <a:ext cx="15" cy="133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84" name="Freeform 81"/>
            <p:cNvSpPr>
              <a:spLocks/>
            </p:cNvSpPr>
            <p:nvPr/>
          </p:nvSpPr>
          <p:spPr bwMode="auto">
            <a:xfrm>
              <a:off x="4428" y="2078"/>
              <a:ext cx="237" cy="30"/>
            </a:xfrm>
            <a:custGeom>
              <a:avLst/>
              <a:gdLst>
                <a:gd name="T0" fmla="*/ 0 w 16"/>
                <a:gd name="T1" fmla="*/ 0 h 2"/>
                <a:gd name="T2" fmla="*/ 237 w 16"/>
                <a:gd name="T3" fmla="*/ 15 h 2"/>
                <a:gd name="T4" fmla="*/ 237 w 16"/>
                <a:gd name="T5" fmla="*/ 30 h 2"/>
                <a:gd name="T6" fmla="*/ 0 w 16"/>
                <a:gd name="T7" fmla="*/ 15 h 2"/>
                <a:gd name="T8" fmla="*/ 0 w 16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lnTo>
                    <a:pt x="16" y="1"/>
                  </a:lnTo>
                  <a:lnTo>
                    <a:pt x="16" y="2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85" name="Freeform 82"/>
            <p:cNvSpPr>
              <a:spLocks/>
            </p:cNvSpPr>
            <p:nvPr/>
          </p:nvSpPr>
          <p:spPr bwMode="auto">
            <a:xfrm>
              <a:off x="4650" y="2108"/>
              <a:ext cx="15" cy="148"/>
            </a:xfrm>
            <a:custGeom>
              <a:avLst/>
              <a:gdLst>
                <a:gd name="T0" fmla="*/ 15 w 1"/>
                <a:gd name="T1" fmla="*/ 0 h 10"/>
                <a:gd name="T2" fmla="*/ 15 w 1"/>
                <a:gd name="T3" fmla="*/ 30 h 10"/>
                <a:gd name="T4" fmla="*/ 15 w 1"/>
                <a:gd name="T5" fmla="*/ 74 h 10"/>
                <a:gd name="T6" fmla="*/ 0 w 1"/>
                <a:gd name="T7" fmla="*/ 133 h 10"/>
                <a:gd name="T8" fmla="*/ 0 w 1"/>
                <a:gd name="T9" fmla="*/ 14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0">
                  <a:moveTo>
                    <a:pt x="1" y="0"/>
                  </a:moveTo>
                  <a:lnTo>
                    <a:pt x="1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10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86" name="Line 83"/>
            <p:cNvSpPr>
              <a:spLocks noChangeShapeType="1"/>
            </p:cNvSpPr>
            <p:nvPr/>
          </p:nvSpPr>
          <p:spPr bwMode="auto">
            <a:xfrm>
              <a:off x="4428" y="2093"/>
              <a:ext cx="1" cy="148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87" name="Line 84"/>
            <p:cNvSpPr>
              <a:spLocks noChangeShapeType="1"/>
            </p:cNvSpPr>
            <p:nvPr/>
          </p:nvSpPr>
          <p:spPr bwMode="auto">
            <a:xfrm>
              <a:off x="4428" y="2138"/>
              <a:ext cx="237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88" name="Freeform 85"/>
            <p:cNvSpPr>
              <a:spLocks/>
            </p:cNvSpPr>
            <p:nvPr/>
          </p:nvSpPr>
          <p:spPr bwMode="auto">
            <a:xfrm>
              <a:off x="4383" y="2300"/>
              <a:ext cx="297" cy="15"/>
            </a:xfrm>
            <a:custGeom>
              <a:avLst/>
              <a:gdLst>
                <a:gd name="T0" fmla="*/ 0 w 20"/>
                <a:gd name="T1" fmla="*/ 0 h 1"/>
                <a:gd name="T2" fmla="*/ 45 w 20"/>
                <a:gd name="T3" fmla="*/ 0 h 1"/>
                <a:gd name="T4" fmla="*/ 149 w 20"/>
                <a:gd name="T5" fmla="*/ 0 h 1"/>
                <a:gd name="T6" fmla="*/ 252 w 20"/>
                <a:gd name="T7" fmla="*/ 15 h 1"/>
                <a:gd name="T8" fmla="*/ 297 w 20"/>
                <a:gd name="T9" fmla="*/ 15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">
                  <a:moveTo>
                    <a:pt x="0" y="0"/>
                  </a:moveTo>
                  <a:lnTo>
                    <a:pt x="3" y="0"/>
                  </a:lnTo>
                  <a:lnTo>
                    <a:pt x="10" y="0"/>
                  </a:lnTo>
                  <a:lnTo>
                    <a:pt x="17" y="1"/>
                  </a:lnTo>
                  <a:lnTo>
                    <a:pt x="20" y="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89" name="Line 86"/>
            <p:cNvSpPr>
              <a:spLocks noChangeShapeType="1"/>
            </p:cNvSpPr>
            <p:nvPr/>
          </p:nvSpPr>
          <p:spPr bwMode="auto">
            <a:xfrm>
              <a:off x="4369" y="2463"/>
              <a:ext cx="31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90" name="Line 87"/>
            <p:cNvSpPr>
              <a:spLocks noChangeShapeType="1"/>
            </p:cNvSpPr>
            <p:nvPr/>
          </p:nvSpPr>
          <p:spPr bwMode="auto">
            <a:xfrm>
              <a:off x="4339" y="2626"/>
              <a:ext cx="341" cy="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91" name="Line 88"/>
            <p:cNvSpPr>
              <a:spLocks noChangeShapeType="1"/>
            </p:cNvSpPr>
            <p:nvPr/>
          </p:nvSpPr>
          <p:spPr bwMode="auto">
            <a:xfrm>
              <a:off x="4325" y="2788"/>
              <a:ext cx="355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92" name="Line 89"/>
            <p:cNvSpPr>
              <a:spLocks noChangeShapeType="1"/>
            </p:cNvSpPr>
            <p:nvPr/>
          </p:nvSpPr>
          <p:spPr bwMode="auto">
            <a:xfrm>
              <a:off x="4295" y="2966"/>
              <a:ext cx="385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93" name="Line 90"/>
            <p:cNvSpPr>
              <a:spLocks noChangeShapeType="1"/>
            </p:cNvSpPr>
            <p:nvPr/>
          </p:nvSpPr>
          <p:spPr bwMode="auto">
            <a:xfrm>
              <a:off x="4280" y="3129"/>
              <a:ext cx="385" cy="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94" name="Freeform 91"/>
            <p:cNvSpPr>
              <a:spLocks/>
            </p:cNvSpPr>
            <p:nvPr/>
          </p:nvSpPr>
          <p:spPr bwMode="auto">
            <a:xfrm>
              <a:off x="4310" y="2744"/>
              <a:ext cx="384" cy="44"/>
            </a:xfrm>
            <a:custGeom>
              <a:avLst/>
              <a:gdLst>
                <a:gd name="T0" fmla="*/ 0 w 433"/>
                <a:gd name="T1" fmla="*/ 0 h 50"/>
                <a:gd name="T2" fmla="*/ 384 w 433"/>
                <a:gd name="T3" fmla="*/ 30 h 50"/>
                <a:gd name="T4" fmla="*/ 384 w 433"/>
                <a:gd name="T5" fmla="*/ 44 h 50"/>
                <a:gd name="T6" fmla="*/ 0 w 433"/>
                <a:gd name="T7" fmla="*/ 15 h 50"/>
                <a:gd name="T8" fmla="*/ 0 w 433"/>
                <a:gd name="T9" fmla="*/ 0 h 50"/>
                <a:gd name="T10" fmla="*/ 0 w 433"/>
                <a:gd name="T11" fmla="*/ 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3" h="50">
                  <a:moveTo>
                    <a:pt x="0" y="0"/>
                  </a:moveTo>
                  <a:lnTo>
                    <a:pt x="433" y="34"/>
                  </a:lnTo>
                  <a:lnTo>
                    <a:pt x="433" y="50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95" name="Freeform 92"/>
            <p:cNvSpPr>
              <a:spLocks/>
            </p:cNvSpPr>
            <p:nvPr/>
          </p:nvSpPr>
          <p:spPr bwMode="auto">
            <a:xfrm>
              <a:off x="4310" y="2744"/>
              <a:ext cx="384" cy="44"/>
            </a:xfrm>
            <a:custGeom>
              <a:avLst/>
              <a:gdLst>
                <a:gd name="T0" fmla="*/ 0 w 26"/>
                <a:gd name="T1" fmla="*/ 0 h 3"/>
                <a:gd name="T2" fmla="*/ 384 w 26"/>
                <a:gd name="T3" fmla="*/ 29 h 3"/>
                <a:gd name="T4" fmla="*/ 384 w 26"/>
                <a:gd name="T5" fmla="*/ 44 h 3"/>
                <a:gd name="T6" fmla="*/ 0 w 26"/>
                <a:gd name="T7" fmla="*/ 15 h 3"/>
                <a:gd name="T8" fmla="*/ 0 w 26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3">
                  <a:moveTo>
                    <a:pt x="0" y="0"/>
                  </a:moveTo>
                  <a:lnTo>
                    <a:pt x="26" y="2"/>
                  </a:lnTo>
                  <a:lnTo>
                    <a:pt x="26" y="3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96" name="Freeform 93"/>
            <p:cNvSpPr>
              <a:spLocks/>
            </p:cNvSpPr>
            <p:nvPr/>
          </p:nvSpPr>
          <p:spPr bwMode="auto">
            <a:xfrm>
              <a:off x="4295" y="2907"/>
              <a:ext cx="385" cy="44"/>
            </a:xfrm>
            <a:custGeom>
              <a:avLst/>
              <a:gdLst>
                <a:gd name="T0" fmla="*/ 0 w 434"/>
                <a:gd name="T1" fmla="*/ 0 h 50"/>
                <a:gd name="T2" fmla="*/ 385 w 434"/>
                <a:gd name="T3" fmla="*/ 29 h 50"/>
                <a:gd name="T4" fmla="*/ 385 w 434"/>
                <a:gd name="T5" fmla="*/ 44 h 50"/>
                <a:gd name="T6" fmla="*/ 0 w 434"/>
                <a:gd name="T7" fmla="*/ 15 h 50"/>
                <a:gd name="T8" fmla="*/ 0 w 434"/>
                <a:gd name="T9" fmla="*/ 0 h 50"/>
                <a:gd name="T10" fmla="*/ 0 w 434"/>
                <a:gd name="T11" fmla="*/ 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4" h="50">
                  <a:moveTo>
                    <a:pt x="0" y="0"/>
                  </a:moveTo>
                  <a:lnTo>
                    <a:pt x="434" y="33"/>
                  </a:lnTo>
                  <a:lnTo>
                    <a:pt x="434" y="50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97" name="Freeform 94"/>
            <p:cNvSpPr>
              <a:spLocks/>
            </p:cNvSpPr>
            <p:nvPr/>
          </p:nvSpPr>
          <p:spPr bwMode="auto">
            <a:xfrm>
              <a:off x="4295" y="2907"/>
              <a:ext cx="385" cy="44"/>
            </a:xfrm>
            <a:custGeom>
              <a:avLst/>
              <a:gdLst>
                <a:gd name="T0" fmla="*/ 0 w 26"/>
                <a:gd name="T1" fmla="*/ 0 h 3"/>
                <a:gd name="T2" fmla="*/ 385 w 26"/>
                <a:gd name="T3" fmla="*/ 29 h 3"/>
                <a:gd name="T4" fmla="*/ 385 w 26"/>
                <a:gd name="T5" fmla="*/ 44 h 3"/>
                <a:gd name="T6" fmla="*/ 0 w 26"/>
                <a:gd name="T7" fmla="*/ 15 h 3"/>
                <a:gd name="T8" fmla="*/ 0 w 26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3">
                  <a:moveTo>
                    <a:pt x="0" y="0"/>
                  </a:moveTo>
                  <a:lnTo>
                    <a:pt x="26" y="2"/>
                  </a:lnTo>
                  <a:lnTo>
                    <a:pt x="26" y="3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98" name="Freeform 95"/>
            <p:cNvSpPr>
              <a:spLocks/>
            </p:cNvSpPr>
            <p:nvPr/>
          </p:nvSpPr>
          <p:spPr bwMode="auto">
            <a:xfrm>
              <a:off x="4265" y="3069"/>
              <a:ext cx="415" cy="45"/>
            </a:xfrm>
            <a:custGeom>
              <a:avLst/>
              <a:gdLst>
                <a:gd name="T0" fmla="*/ 0 w 467"/>
                <a:gd name="T1" fmla="*/ 0 h 50"/>
                <a:gd name="T2" fmla="*/ 415 w 467"/>
                <a:gd name="T3" fmla="*/ 31 h 50"/>
                <a:gd name="T4" fmla="*/ 415 w 467"/>
                <a:gd name="T5" fmla="*/ 45 h 50"/>
                <a:gd name="T6" fmla="*/ 0 w 467"/>
                <a:gd name="T7" fmla="*/ 15 h 50"/>
                <a:gd name="T8" fmla="*/ 0 w 467"/>
                <a:gd name="T9" fmla="*/ 0 h 50"/>
                <a:gd name="T10" fmla="*/ 0 w 467"/>
                <a:gd name="T11" fmla="*/ 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7" h="50">
                  <a:moveTo>
                    <a:pt x="0" y="0"/>
                  </a:moveTo>
                  <a:lnTo>
                    <a:pt x="467" y="34"/>
                  </a:lnTo>
                  <a:lnTo>
                    <a:pt x="467" y="50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199" name="Freeform 96"/>
            <p:cNvSpPr>
              <a:spLocks/>
            </p:cNvSpPr>
            <p:nvPr/>
          </p:nvSpPr>
          <p:spPr bwMode="auto">
            <a:xfrm>
              <a:off x="4265" y="3069"/>
              <a:ext cx="415" cy="45"/>
            </a:xfrm>
            <a:custGeom>
              <a:avLst/>
              <a:gdLst>
                <a:gd name="T0" fmla="*/ 0 w 28"/>
                <a:gd name="T1" fmla="*/ 0 h 3"/>
                <a:gd name="T2" fmla="*/ 415 w 28"/>
                <a:gd name="T3" fmla="*/ 30 h 3"/>
                <a:gd name="T4" fmla="*/ 415 w 28"/>
                <a:gd name="T5" fmla="*/ 45 h 3"/>
                <a:gd name="T6" fmla="*/ 0 w 28"/>
                <a:gd name="T7" fmla="*/ 15 h 3"/>
                <a:gd name="T8" fmla="*/ 0 w 28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3">
                  <a:moveTo>
                    <a:pt x="0" y="0"/>
                  </a:moveTo>
                  <a:lnTo>
                    <a:pt x="28" y="2"/>
                  </a:lnTo>
                  <a:lnTo>
                    <a:pt x="28" y="3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00" name="Freeform 97"/>
            <p:cNvSpPr>
              <a:spLocks/>
            </p:cNvSpPr>
            <p:nvPr/>
          </p:nvSpPr>
          <p:spPr bwMode="auto">
            <a:xfrm>
              <a:off x="4339" y="2581"/>
              <a:ext cx="355" cy="29"/>
            </a:xfrm>
            <a:custGeom>
              <a:avLst/>
              <a:gdLst>
                <a:gd name="T0" fmla="*/ 0 w 400"/>
                <a:gd name="T1" fmla="*/ 0 h 33"/>
                <a:gd name="T2" fmla="*/ 355 w 400"/>
                <a:gd name="T3" fmla="*/ 15 h 33"/>
                <a:gd name="T4" fmla="*/ 355 w 400"/>
                <a:gd name="T5" fmla="*/ 29 h 33"/>
                <a:gd name="T6" fmla="*/ 0 w 400"/>
                <a:gd name="T7" fmla="*/ 15 h 33"/>
                <a:gd name="T8" fmla="*/ 0 w 400"/>
                <a:gd name="T9" fmla="*/ 0 h 33"/>
                <a:gd name="T10" fmla="*/ 0 w 400"/>
                <a:gd name="T11" fmla="*/ 0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0" h="33">
                  <a:moveTo>
                    <a:pt x="0" y="0"/>
                  </a:moveTo>
                  <a:lnTo>
                    <a:pt x="400" y="17"/>
                  </a:lnTo>
                  <a:lnTo>
                    <a:pt x="400" y="33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01" name="Freeform 98"/>
            <p:cNvSpPr>
              <a:spLocks/>
            </p:cNvSpPr>
            <p:nvPr/>
          </p:nvSpPr>
          <p:spPr bwMode="auto">
            <a:xfrm>
              <a:off x="4339" y="2581"/>
              <a:ext cx="355" cy="29"/>
            </a:xfrm>
            <a:custGeom>
              <a:avLst/>
              <a:gdLst>
                <a:gd name="T0" fmla="*/ 0 w 24"/>
                <a:gd name="T1" fmla="*/ 0 h 2"/>
                <a:gd name="T2" fmla="*/ 355 w 24"/>
                <a:gd name="T3" fmla="*/ 15 h 2"/>
                <a:gd name="T4" fmla="*/ 355 w 24"/>
                <a:gd name="T5" fmla="*/ 29 h 2"/>
                <a:gd name="T6" fmla="*/ 0 w 24"/>
                <a:gd name="T7" fmla="*/ 15 h 2"/>
                <a:gd name="T8" fmla="*/ 0 w 24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">
                  <a:moveTo>
                    <a:pt x="0" y="0"/>
                  </a:moveTo>
                  <a:lnTo>
                    <a:pt x="24" y="1"/>
                  </a:lnTo>
                  <a:lnTo>
                    <a:pt x="24" y="2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02" name="Freeform 99"/>
            <p:cNvSpPr>
              <a:spLocks/>
            </p:cNvSpPr>
            <p:nvPr/>
          </p:nvSpPr>
          <p:spPr bwMode="auto">
            <a:xfrm>
              <a:off x="4354" y="2419"/>
              <a:ext cx="340" cy="29"/>
            </a:xfrm>
            <a:custGeom>
              <a:avLst/>
              <a:gdLst>
                <a:gd name="T0" fmla="*/ 0 w 383"/>
                <a:gd name="T1" fmla="*/ 0 h 33"/>
                <a:gd name="T2" fmla="*/ 340 w 383"/>
                <a:gd name="T3" fmla="*/ 14 h 33"/>
                <a:gd name="T4" fmla="*/ 340 w 383"/>
                <a:gd name="T5" fmla="*/ 29 h 33"/>
                <a:gd name="T6" fmla="*/ 0 w 383"/>
                <a:gd name="T7" fmla="*/ 0 h 33"/>
                <a:gd name="T8" fmla="*/ 0 w 383"/>
                <a:gd name="T9" fmla="*/ 0 h 33"/>
                <a:gd name="T10" fmla="*/ 0 w 383"/>
                <a:gd name="T11" fmla="*/ 0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3" h="33">
                  <a:moveTo>
                    <a:pt x="0" y="0"/>
                  </a:moveTo>
                  <a:lnTo>
                    <a:pt x="383" y="16"/>
                  </a:lnTo>
                  <a:lnTo>
                    <a:pt x="383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03" name="Freeform 100"/>
            <p:cNvSpPr>
              <a:spLocks/>
            </p:cNvSpPr>
            <p:nvPr/>
          </p:nvSpPr>
          <p:spPr bwMode="auto">
            <a:xfrm>
              <a:off x="4354" y="2419"/>
              <a:ext cx="340" cy="29"/>
            </a:xfrm>
            <a:custGeom>
              <a:avLst/>
              <a:gdLst>
                <a:gd name="T0" fmla="*/ 0 w 23"/>
                <a:gd name="T1" fmla="*/ 0 h 2"/>
                <a:gd name="T2" fmla="*/ 340 w 23"/>
                <a:gd name="T3" fmla="*/ 15 h 2"/>
                <a:gd name="T4" fmla="*/ 340 w 23"/>
                <a:gd name="T5" fmla="*/ 29 h 2"/>
                <a:gd name="T6" fmla="*/ 0 w 23"/>
                <a:gd name="T7" fmla="*/ 0 h 2"/>
                <a:gd name="T8" fmla="*/ 0 w 23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" h="2">
                  <a:moveTo>
                    <a:pt x="0" y="0"/>
                  </a:moveTo>
                  <a:lnTo>
                    <a:pt x="23" y="1"/>
                  </a:lnTo>
                  <a:lnTo>
                    <a:pt x="23" y="2"/>
                  </a:lnTo>
                  <a:lnTo>
                    <a:pt x="0" y="0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04" name="Freeform 101"/>
            <p:cNvSpPr>
              <a:spLocks/>
            </p:cNvSpPr>
            <p:nvPr/>
          </p:nvSpPr>
          <p:spPr bwMode="auto">
            <a:xfrm>
              <a:off x="4383" y="2241"/>
              <a:ext cx="311" cy="30"/>
            </a:xfrm>
            <a:custGeom>
              <a:avLst/>
              <a:gdLst>
                <a:gd name="T0" fmla="*/ 0 w 350"/>
                <a:gd name="T1" fmla="*/ 0 h 33"/>
                <a:gd name="T2" fmla="*/ 311 w 350"/>
                <a:gd name="T3" fmla="*/ 30 h 33"/>
                <a:gd name="T4" fmla="*/ 311 w 350"/>
                <a:gd name="T5" fmla="*/ 30 h 33"/>
                <a:gd name="T6" fmla="*/ 0 w 350"/>
                <a:gd name="T7" fmla="*/ 15 h 33"/>
                <a:gd name="T8" fmla="*/ 0 w 350"/>
                <a:gd name="T9" fmla="*/ 0 h 33"/>
                <a:gd name="T10" fmla="*/ 0 w 350"/>
                <a:gd name="T11" fmla="*/ 0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0" h="33">
                  <a:moveTo>
                    <a:pt x="0" y="0"/>
                  </a:moveTo>
                  <a:lnTo>
                    <a:pt x="350" y="33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05" name="Freeform 102"/>
            <p:cNvSpPr>
              <a:spLocks/>
            </p:cNvSpPr>
            <p:nvPr/>
          </p:nvSpPr>
          <p:spPr bwMode="auto">
            <a:xfrm>
              <a:off x="4383" y="2241"/>
              <a:ext cx="311" cy="30"/>
            </a:xfrm>
            <a:custGeom>
              <a:avLst/>
              <a:gdLst>
                <a:gd name="T0" fmla="*/ 0 w 21"/>
                <a:gd name="T1" fmla="*/ 0 h 2"/>
                <a:gd name="T2" fmla="*/ 311 w 21"/>
                <a:gd name="T3" fmla="*/ 30 h 2"/>
                <a:gd name="T4" fmla="*/ 311 w 21"/>
                <a:gd name="T5" fmla="*/ 30 h 2"/>
                <a:gd name="T6" fmla="*/ 0 w 21"/>
                <a:gd name="T7" fmla="*/ 15 h 2"/>
                <a:gd name="T8" fmla="*/ 0 w 2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2">
                  <a:moveTo>
                    <a:pt x="0" y="0"/>
                  </a:moveTo>
                  <a:lnTo>
                    <a:pt x="21" y="2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06" name="Freeform 103"/>
            <p:cNvSpPr>
              <a:spLocks/>
            </p:cNvSpPr>
            <p:nvPr/>
          </p:nvSpPr>
          <p:spPr bwMode="auto">
            <a:xfrm>
              <a:off x="4443" y="2049"/>
              <a:ext cx="222" cy="44"/>
            </a:xfrm>
            <a:custGeom>
              <a:avLst/>
              <a:gdLst>
                <a:gd name="T0" fmla="*/ 222 w 15"/>
                <a:gd name="T1" fmla="*/ 44 h 3"/>
                <a:gd name="T2" fmla="*/ 222 w 15"/>
                <a:gd name="T3" fmla="*/ 15 h 3"/>
                <a:gd name="T4" fmla="*/ 0 w 15"/>
                <a:gd name="T5" fmla="*/ 0 h 3"/>
                <a:gd name="T6" fmla="*/ 0 w 15"/>
                <a:gd name="T7" fmla="*/ 29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3">
                  <a:moveTo>
                    <a:pt x="15" y="3"/>
                  </a:moveTo>
                  <a:lnTo>
                    <a:pt x="15" y="1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07" name="Line 104"/>
            <p:cNvSpPr>
              <a:spLocks noChangeShapeType="1"/>
            </p:cNvSpPr>
            <p:nvPr/>
          </p:nvSpPr>
          <p:spPr bwMode="auto">
            <a:xfrm flipV="1">
              <a:off x="4458" y="2064"/>
              <a:ext cx="1" cy="14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08" name="Line 105"/>
            <p:cNvSpPr>
              <a:spLocks noChangeShapeType="1"/>
            </p:cNvSpPr>
            <p:nvPr/>
          </p:nvSpPr>
          <p:spPr bwMode="auto">
            <a:xfrm flipV="1">
              <a:off x="4472" y="2064"/>
              <a:ext cx="1" cy="14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09" name="Line 106"/>
            <p:cNvSpPr>
              <a:spLocks noChangeShapeType="1"/>
            </p:cNvSpPr>
            <p:nvPr/>
          </p:nvSpPr>
          <p:spPr bwMode="auto">
            <a:xfrm flipV="1">
              <a:off x="4502" y="2064"/>
              <a:ext cx="1" cy="14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10" name="Line 107"/>
            <p:cNvSpPr>
              <a:spLocks noChangeShapeType="1"/>
            </p:cNvSpPr>
            <p:nvPr/>
          </p:nvSpPr>
          <p:spPr bwMode="auto">
            <a:xfrm flipV="1">
              <a:off x="4532" y="2064"/>
              <a:ext cx="0" cy="14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11" name="Line 108"/>
            <p:cNvSpPr>
              <a:spLocks noChangeShapeType="1"/>
            </p:cNvSpPr>
            <p:nvPr/>
          </p:nvSpPr>
          <p:spPr bwMode="auto">
            <a:xfrm flipV="1">
              <a:off x="4561" y="2064"/>
              <a:ext cx="1" cy="29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12" name="Line 109"/>
            <p:cNvSpPr>
              <a:spLocks noChangeShapeType="1"/>
            </p:cNvSpPr>
            <p:nvPr/>
          </p:nvSpPr>
          <p:spPr bwMode="auto">
            <a:xfrm flipV="1">
              <a:off x="4591" y="2064"/>
              <a:ext cx="1" cy="29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13" name="Line 110"/>
            <p:cNvSpPr>
              <a:spLocks noChangeShapeType="1"/>
            </p:cNvSpPr>
            <p:nvPr/>
          </p:nvSpPr>
          <p:spPr bwMode="auto">
            <a:xfrm flipV="1">
              <a:off x="4620" y="2064"/>
              <a:ext cx="1" cy="29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14" name="Line 111"/>
            <p:cNvSpPr>
              <a:spLocks noChangeShapeType="1"/>
            </p:cNvSpPr>
            <p:nvPr/>
          </p:nvSpPr>
          <p:spPr bwMode="auto">
            <a:xfrm flipV="1">
              <a:off x="4650" y="2064"/>
              <a:ext cx="0" cy="29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15" name="Freeform 112"/>
            <p:cNvSpPr>
              <a:spLocks/>
            </p:cNvSpPr>
            <p:nvPr/>
          </p:nvSpPr>
          <p:spPr bwMode="auto">
            <a:xfrm>
              <a:off x="4458" y="2153"/>
              <a:ext cx="44" cy="103"/>
            </a:xfrm>
            <a:custGeom>
              <a:avLst/>
              <a:gdLst>
                <a:gd name="T0" fmla="*/ 29 w 50"/>
                <a:gd name="T1" fmla="*/ 103 h 116"/>
                <a:gd name="T2" fmla="*/ 14 w 50"/>
                <a:gd name="T3" fmla="*/ 103 h 116"/>
                <a:gd name="T4" fmla="*/ 0 w 50"/>
                <a:gd name="T5" fmla="*/ 103 h 116"/>
                <a:gd name="T6" fmla="*/ 0 w 50"/>
                <a:gd name="T7" fmla="*/ 89 h 116"/>
                <a:gd name="T8" fmla="*/ 0 w 50"/>
                <a:gd name="T9" fmla="*/ 29 h 116"/>
                <a:gd name="T10" fmla="*/ 0 w 50"/>
                <a:gd name="T11" fmla="*/ 14 h 116"/>
                <a:gd name="T12" fmla="*/ 14 w 50"/>
                <a:gd name="T13" fmla="*/ 0 h 116"/>
                <a:gd name="T14" fmla="*/ 29 w 50"/>
                <a:gd name="T15" fmla="*/ 0 h 116"/>
                <a:gd name="T16" fmla="*/ 29 w 50"/>
                <a:gd name="T17" fmla="*/ 0 h 116"/>
                <a:gd name="T18" fmla="*/ 44 w 50"/>
                <a:gd name="T19" fmla="*/ 14 h 116"/>
                <a:gd name="T20" fmla="*/ 29 w 50"/>
                <a:gd name="T21" fmla="*/ 103 h 116"/>
                <a:gd name="T22" fmla="*/ 29 w 50"/>
                <a:gd name="T23" fmla="*/ 103 h 1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0" h="116">
                  <a:moveTo>
                    <a:pt x="33" y="116"/>
                  </a:moveTo>
                  <a:lnTo>
                    <a:pt x="16" y="116"/>
                  </a:lnTo>
                  <a:lnTo>
                    <a:pt x="0" y="116"/>
                  </a:lnTo>
                  <a:lnTo>
                    <a:pt x="0" y="100"/>
                  </a:lnTo>
                  <a:lnTo>
                    <a:pt x="0" y="33"/>
                  </a:lnTo>
                  <a:lnTo>
                    <a:pt x="0" y="16"/>
                  </a:lnTo>
                  <a:lnTo>
                    <a:pt x="16" y="0"/>
                  </a:lnTo>
                  <a:lnTo>
                    <a:pt x="33" y="0"/>
                  </a:lnTo>
                  <a:lnTo>
                    <a:pt x="50" y="16"/>
                  </a:lnTo>
                  <a:lnTo>
                    <a:pt x="33" y="11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16" name="Freeform 113"/>
            <p:cNvSpPr>
              <a:spLocks/>
            </p:cNvSpPr>
            <p:nvPr/>
          </p:nvSpPr>
          <p:spPr bwMode="auto">
            <a:xfrm>
              <a:off x="4576" y="2153"/>
              <a:ext cx="44" cy="103"/>
            </a:xfrm>
            <a:custGeom>
              <a:avLst/>
              <a:gdLst>
                <a:gd name="T0" fmla="*/ 29 w 50"/>
                <a:gd name="T1" fmla="*/ 103 h 116"/>
                <a:gd name="T2" fmla="*/ 15 w 50"/>
                <a:gd name="T3" fmla="*/ 103 h 116"/>
                <a:gd name="T4" fmla="*/ 0 w 50"/>
                <a:gd name="T5" fmla="*/ 103 h 116"/>
                <a:gd name="T6" fmla="*/ 0 w 50"/>
                <a:gd name="T7" fmla="*/ 89 h 116"/>
                <a:gd name="T8" fmla="*/ 0 w 50"/>
                <a:gd name="T9" fmla="*/ 44 h 116"/>
                <a:gd name="T10" fmla="*/ 0 w 50"/>
                <a:gd name="T11" fmla="*/ 29 h 116"/>
                <a:gd name="T12" fmla="*/ 15 w 50"/>
                <a:gd name="T13" fmla="*/ 14 h 116"/>
                <a:gd name="T14" fmla="*/ 29 w 50"/>
                <a:gd name="T15" fmla="*/ 0 h 116"/>
                <a:gd name="T16" fmla="*/ 29 w 50"/>
                <a:gd name="T17" fmla="*/ 14 h 116"/>
                <a:gd name="T18" fmla="*/ 44 w 50"/>
                <a:gd name="T19" fmla="*/ 29 h 116"/>
                <a:gd name="T20" fmla="*/ 29 w 50"/>
                <a:gd name="T21" fmla="*/ 103 h 116"/>
                <a:gd name="T22" fmla="*/ 29 w 50"/>
                <a:gd name="T23" fmla="*/ 103 h 1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0" h="116">
                  <a:moveTo>
                    <a:pt x="33" y="116"/>
                  </a:moveTo>
                  <a:lnTo>
                    <a:pt x="17" y="116"/>
                  </a:lnTo>
                  <a:lnTo>
                    <a:pt x="0" y="116"/>
                  </a:lnTo>
                  <a:lnTo>
                    <a:pt x="0" y="100"/>
                  </a:lnTo>
                  <a:lnTo>
                    <a:pt x="0" y="50"/>
                  </a:lnTo>
                  <a:lnTo>
                    <a:pt x="0" y="33"/>
                  </a:lnTo>
                  <a:lnTo>
                    <a:pt x="17" y="16"/>
                  </a:lnTo>
                  <a:lnTo>
                    <a:pt x="33" y="0"/>
                  </a:lnTo>
                  <a:lnTo>
                    <a:pt x="33" y="16"/>
                  </a:lnTo>
                  <a:lnTo>
                    <a:pt x="50" y="33"/>
                  </a:lnTo>
                  <a:lnTo>
                    <a:pt x="33" y="11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17" name="Freeform 114"/>
            <p:cNvSpPr>
              <a:spLocks/>
            </p:cNvSpPr>
            <p:nvPr/>
          </p:nvSpPr>
          <p:spPr bwMode="auto">
            <a:xfrm>
              <a:off x="4635" y="2138"/>
              <a:ext cx="15" cy="118"/>
            </a:xfrm>
            <a:custGeom>
              <a:avLst/>
              <a:gdLst>
                <a:gd name="T0" fmla="*/ 0 w 1"/>
                <a:gd name="T1" fmla="*/ 118 h 8"/>
                <a:gd name="T2" fmla="*/ 15 w 1"/>
                <a:gd name="T3" fmla="*/ 15 h 8"/>
                <a:gd name="T4" fmla="*/ 15 w 1"/>
                <a:gd name="T5" fmla="*/ 0 h 8"/>
                <a:gd name="T6" fmla="*/ 0 w 1"/>
                <a:gd name="T7" fmla="*/ 15 h 8"/>
                <a:gd name="T8" fmla="*/ 0 w 1"/>
                <a:gd name="T9" fmla="*/ 30 h 8"/>
                <a:gd name="T10" fmla="*/ 0 w 1"/>
                <a:gd name="T11" fmla="*/ 74 h 8"/>
                <a:gd name="T12" fmla="*/ 0 w 1"/>
                <a:gd name="T13" fmla="*/ 103 h 8"/>
                <a:gd name="T14" fmla="*/ 0 w 1"/>
                <a:gd name="T15" fmla="*/ 118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8">
                  <a:moveTo>
                    <a:pt x="0" y="8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18" name="Freeform 115"/>
            <p:cNvSpPr>
              <a:spLocks/>
            </p:cNvSpPr>
            <p:nvPr/>
          </p:nvSpPr>
          <p:spPr bwMode="auto">
            <a:xfrm>
              <a:off x="4605" y="2138"/>
              <a:ext cx="15" cy="118"/>
            </a:xfrm>
            <a:custGeom>
              <a:avLst/>
              <a:gdLst>
                <a:gd name="T0" fmla="*/ 0 w 1"/>
                <a:gd name="T1" fmla="*/ 15 h 8"/>
                <a:gd name="T2" fmla="*/ 0 w 1"/>
                <a:gd name="T3" fmla="*/ 0 h 8"/>
                <a:gd name="T4" fmla="*/ 15 w 1"/>
                <a:gd name="T5" fmla="*/ 0 h 8"/>
                <a:gd name="T6" fmla="*/ 15 w 1"/>
                <a:gd name="T7" fmla="*/ 0 h 8"/>
                <a:gd name="T8" fmla="*/ 15 w 1"/>
                <a:gd name="T9" fmla="*/ 15 h 8"/>
                <a:gd name="T10" fmla="*/ 15 w 1"/>
                <a:gd name="T11" fmla="*/ 44 h 8"/>
                <a:gd name="T12" fmla="*/ 15 w 1"/>
                <a:gd name="T13" fmla="*/ 103 h 8"/>
                <a:gd name="T14" fmla="*/ 15 w 1"/>
                <a:gd name="T15" fmla="*/ 118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8">
                  <a:moveTo>
                    <a:pt x="0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7"/>
                  </a:lnTo>
                  <a:lnTo>
                    <a:pt x="1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19" name="Freeform 116"/>
            <p:cNvSpPr>
              <a:spLocks/>
            </p:cNvSpPr>
            <p:nvPr/>
          </p:nvSpPr>
          <p:spPr bwMode="auto">
            <a:xfrm>
              <a:off x="4561" y="2138"/>
              <a:ext cx="30" cy="118"/>
            </a:xfrm>
            <a:custGeom>
              <a:avLst/>
              <a:gdLst>
                <a:gd name="T0" fmla="*/ 30 w 2"/>
                <a:gd name="T1" fmla="*/ 15 h 8"/>
                <a:gd name="T2" fmla="*/ 30 w 2"/>
                <a:gd name="T3" fmla="*/ 0 h 8"/>
                <a:gd name="T4" fmla="*/ 30 w 2"/>
                <a:gd name="T5" fmla="*/ 0 h 8"/>
                <a:gd name="T6" fmla="*/ 15 w 2"/>
                <a:gd name="T7" fmla="*/ 0 h 8"/>
                <a:gd name="T8" fmla="*/ 15 w 2"/>
                <a:gd name="T9" fmla="*/ 15 h 8"/>
                <a:gd name="T10" fmla="*/ 0 w 2"/>
                <a:gd name="T11" fmla="*/ 30 h 8"/>
                <a:gd name="T12" fmla="*/ 0 w 2"/>
                <a:gd name="T13" fmla="*/ 103 h 8"/>
                <a:gd name="T14" fmla="*/ 0 w 2"/>
                <a:gd name="T15" fmla="*/ 118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" h="8">
                  <a:moveTo>
                    <a:pt x="2" y="1"/>
                  </a:moveTo>
                  <a:lnTo>
                    <a:pt x="2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7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20" name="Freeform 117"/>
            <p:cNvSpPr>
              <a:spLocks/>
            </p:cNvSpPr>
            <p:nvPr/>
          </p:nvSpPr>
          <p:spPr bwMode="auto">
            <a:xfrm>
              <a:off x="4428" y="2122"/>
              <a:ext cx="15" cy="134"/>
            </a:xfrm>
            <a:custGeom>
              <a:avLst/>
              <a:gdLst>
                <a:gd name="T0" fmla="*/ 0 w 1"/>
                <a:gd name="T1" fmla="*/ 134 h 9"/>
                <a:gd name="T2" fmla="*/ 15 w 1"/>
                <a:gd name="T3" fmla="*/ 15 h 9"/>
                <a:gd name="T4" fmla="*/ 15 w 1"/>
                <a:gd name="T5" fmla="*/ 15 h 9"/>
                <a:gd name="T6" fmla="*/ 15 w 1"/>
                <a:gd name="T7" fmla="*/ 0 h 9"/>
                <a:gd name="T8" fmla="*/ 15 w 1"/>
                <a:gd name="T9" fmla="*/ 15 h 9"/>
                <a:gd name="T10" fmla="*/ 15 w 1"/>
                <a:gd name="T11" fmla="*/ 45 h 9"/>
                <a:gd name="T12" fmla="*/ 15 w 1"/>
                <a:gd name="T13" fmla="*/ 74 h 9"/>
                <a:gd name="T14" fmla="*/ 15 w 1"/>
                <a:gd name="T15" fmla="*/ 119 h 9"/>
                <a:gd name="T16" fmla="*/ 15 w 1"/>
                <a:gd name="T17" fmla="*/ 134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" h="9">
                  <a:moveTo>
                    <a:pt x="0" y="9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5"/>
                  </a:lnTo>
                  <a:lnTo>
                    <a:pt x="1" y="8"/>
                  </a:lnTo>
                  <a:lnTo>
                    <a:pt x="1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21" name="Freeform 118"/>
            <p:cNvSpPr>
              <a:spLocks/>
            </p:cNvSpPr>
            <p:nvPr/>
          </p:nvSpPr>
          <p:spPr bwMode="auto">
            <a:xfrm>
              <a:off x="4443" y="2122"/>
              <a:ext cx="29" cy="134"/>
            </a:xfrm>
            <a:custGeom>
              <a:avLst/>
              <a:gdLst>
                <a:gd name="T0" fmla="*/ 29 w 2"/>
                <a:gd name="T1" fmla="*/ 15 h 9"/>
                <a:gd name="T2" fmla="*/ 29 w 2"/>
                <a:gd name="T3" fmla="*/ 15 h 9"/>
                <a:gd name="T4" fmla="*/ 29 w 2"/>
                <a:gd name="T5" fmla="*/ 0 h 9"/>
                <a:gd name="T6" fmla="*/ 15 w 2"/>
                <a:gd name="T7" fmla="*/ 0 h 9"/>
                <a:gd name="T8" fmla="*/ 15 w 2"/>
                <a:gd name="T9" fmla="*/ 15 h 9"/>
                <a:gd name="T10" fmla="*/ 15 w 2"/>
                <a:gd name="T11" fmla="*/ 45 h 9"/>
                <a:gd name="T12" fmla="*/ 15 w 2"/>
                <a:gd name="T13" fmla="*/ 119 h 9"/>
                <a:gd name="T14" fmla="*/ 0 w 2"/>
                <a:gd name="T15" fmla="*/ 134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" h="9">
                  <a:moveTo>
                    <a:pt x="2" y="1"/>
                  </a:moveTo>
                  <a:lnTo>
                    <a:pt x="2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8"/>
                  </a:lnTo>
                  <a:lnTo>
                    <a:pt x="0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22" name="Freeform 119"/>
            <p:cNvSpPr>
              <a:spLocks/>
            </p:cNvSpPr>
            <p:nvPr/>
          </p:nvSpPr>
          <p:spPr bwMode="auto">
            <a:xfrm>
              <a:off x="4487" y="2138"/>
              <a:ext cx="29" cy="118"/>
            </a:xfrm>
            <a:custGeom>
              <a:avLst/>
              <a:gdLst>
                <a:gd name="T0" fmla="*/ 0 w 2"/>
                <a:gd name="T1" fmla="*/ 0 h 8"/>
                <a:gd name="T2" fmla="*/ 0 w 2"/>
                <a:gd name="T3" fmla="*/ 0 h 8"/>
                <a:gd name="T4" fmla="*/ 15 w 2"/>
                <a:gd name="T5" fmla="*/ 0 h 8"/>
                <a:gd name="T6" fmla="*/ 29 w 2"/>
                <a:gd name="T7" fmla="*/ 0 h 8"/>
                <a:gd name="T8" fmla="*/ 29 w 2"/>
                <a:gd name="T9" fmla="*/ 15 h 8"/>
                <a:gd name="T10" fmla="*/ 29 w 2"/>
                <a:gd name="T11" fmla="*/ 30 h 8"/>
                <a:gd name="T12" fmla="*/ 29 w 2"/>
                <a:gd name="T13" fmla="*/ 74 h 8"/>
                <a:gd name="T14" fmla="*/ 15 w 2"/>
                <a:gd name="T15" fmla="*/ 103 h 8"/>
                <a:gd name="T16" fmla="*/ 15 w 2"/>
                <a:gd name="T17" fmla="*/ 118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" h="8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5"/>
                  </a:lnTo>
                  <a:lnTo>
                    <a:pt x="1" y="7"/>
                  </a:lnTo>
                  <a:lnTo>
                    <a:pt x="1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23" name="Freeform 120"/>
            <p:cNvSpPr>
              <a:spLocks/>
            </p:cNvSpPr>
            <p:nvPr/>
          </p:nvSpPr>
          <p:spPr bwMode="auto">
            <a:xfrm>
              <a:off x="4532" y="2153"/>
              <a:ext cx="15" cy="29"/>
            </a:xfrm>
            <a:custGeom>
              <a:avLst/>
              <a:gdLst>
                <a:gd name="T0" fmla="*/ 15 w 17"/>
                <a:gd name="T1" fmla="*/ 29 h 33"/>
                <a:gd name="T2" fmla="*/ 0 w 17"/>
                <a:gd name="T3" fmla="*/ 29 h 33"/>
                <a:gd name="T4" fmla="*/ 0 w 17"/>
                <a:gd name="T5" fmla="*/ 14 h 33"/>
                <a:gd name="T6" fmla="*/ 0 w 17"/>
                <a:gd name="T7" fmla="*/ 0 h 33"/>
                <a:gd name="T8" fmla="*/ 15 w 17"/>
                <a:gd name="T9" fmla="*/ 0 h 33"/>
                <a:gd name="T10" fmla="*/ 15 w 17"/>
                <a:gd name="T11" fmla="*/ 14 h 33"/>
                <a:gd name="T12" fmla="*/ 15 w 17"/>
                <a:gd name="T13" fmla="*/ 29 h 33"/>
                <a:gd name="T14" fmla="*/ 15 w 17"/>
                <a:gd name="T15" fmla="*/ 29 h 33"/>
                <a:gd name="T16" fmla="*/ 15 w 17"/>
                <a:gd name="T17" fmla="*/ 29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" h="33">
                  <a:moveTo>
                    <a:pt x="17" y="33"/>
                  </a:moveTo>
                  <a:lnTo>
                    <a:pt x="0" y="33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16"/>
                  </a:lnTo>
                  <a:lnTo>
                    <a:pt x="17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24" name="Freeform 121"/>
            <p:cNvSpPr>
              <a:spLocks/>
            </p:cNvSpPr>
            <p:nvPr/>
          </p:nvSpPr>
          <p:spPr bwMode="auto">
            <a:xfrm>
              <a:off x="4516" y="2138"/>
              <a:ext cx="45" cy="118"/>
            </a:xfrm>
            <a:custGeom>
              <a:avLst/>
              <a:gdLst>
                <a:gd name="T0" fmla="*/ 30 w 3"/>
                <a:gd name="T1" fmla="*/ 118 h 8"/>
                <a:gd name="T2" fmla="*/ 30 w 3"/>
                <a:gd name="T3" fmla="*/ 103 h 8"/>
                <a:gd name="T4" fmla="*/ 45 w 3"/>
                <a:gd name="T5" fmla="*/ 59 h 8"/>
                <a:gd name="T6" fmla="*/ 45 w 3"/>
                <a:gd name="T7" fmla="*/ 30 h 8"/>
                <a:gd name="T8" fmla="*/ 45 w 3"/>
                <a:gd name="T9" fmla="*/ 15 h 8"/>
                <a:gd name="T10" fmla="*/ 45 w 3"/>
                <a:gd name="T11" fmla="*/ 0 h 8"/>
                <a:gd name="T12" fmla="*/ 30 w 3"/>
                <a:gd name="T13" fmla="*/ 0 h 8"/>
                <a:gd name="T14" fmla="*/ 15 w 3"/>
                <a:gd name="T15" fmla="*/ 0 h 8"/>
                <a:gd name="T16" fmla="*/ 15 w 3"/>
                <a:gd name="T17" fmla="*/ 15 h 8"/>
                <a:gd name="T18" fmla="*/ 15 w 3"/>
                <a:gd name="T19" fmla="*/ 30 h 8"/>
                <a:gd name="T20" fmla="*/ 0 w 3"/>
                <a:gd name="T21" fmla="*/ 74 h 8"/>
                <a:gd name="T22" fmla="*/ 0 w 3"/>
                <a:gd name="T23" fmla="*/ 103 h 8"/>
                <a:gd name="T24" fmla="*/ 0 w 3"/>
                <a:gd name="T25" fmla="*/ 118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lnTo>
                    <a:pt x="2" y="7"/>
                  </a:lnTo>
                  <a:lnTo>
                    <a:pt x="3" y="4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25" name="Line 122"/>
            <p:cNvSpPr>
              <a:spLocks noChangeShapeType="1"/>
            </p:cNvSpPr>
            <p:nvPr/>
          </p:nvSpPr>
          <p:spPr bwMode="auto">
            <a:xfrm>
              <a:off x="4383" y="2256"/>
              <a:ext cx="1" cy="163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26" name="Line 123"/>
            <p:cNvSpPr>
              <a:spLocks noChangeShapeType="1"/>
            </p:cNvSpPr>
            <p:nvPr/>
          </p:nvSpPr>
          <p:spPr bwMode="auto">
            <a:xfrm flipH="1">
              <a:off x="4665" y="2286"/>
              <a:ext cx="15" cy="147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27" name="Line 124"/>
            <p:cNvSpPr>
              <a:spLocks noChangeShapeType="1"/>
            </p:cNvSpPr>
            <p:nvPr/>
          </p:nvSpPr>
          <p:spPr bwMode="auto">
            <a:xfrm flipH="1">
              <a:off x="4665" y="2448"/>
              <a:ext cx="15" cy="148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28" name="Freeform 125"/>
            <p:cNvSpPr>
              <a:spLocks/>
            </p:cNvSpPr>
            <p:nvPr/>
          </p:nvSpPr>
          <p:spPr bwMode="auto">
            <a:xfrm>
              <a:off x="4472" y="2286"/>
              <a:ext cx="30" cy="133"/>
            </a:xfrm>
            <a:custGeom>
              <a:avLst/>
              <a:gdLst>
                <a:gd name="T0" fmla="*/ 30 w 34"/>
                <a:gd name="T1" fmla="*/ 133 h 150"/>
                <a:gd name="T2" fmla="*/ 15 w 34"/>
                <a:gd name="T3" fmla="*/ 133 h 150"/>
                <a:gd name="T4" fmla="*/ 0 w 34"/>
                <a:gd name="T5" fmla="*/ 133 h 150"/>
                <a:gd name="T6" fmla="*/ 0 w 34"/>
                <a:gd name="T7" fmla="*/ 118 h 150"/>
                <a:gd name="T8" fmla="*/ 0 w 34"/>
                <a:gd name="T9" fmla="*/ 44 h 150"/>
                <a:gd name="T10" fmla="*/ 15 w 34"/>
                <a:gd name="T11" fmla="*/ 14 h 150"/>
                <a:gd name="T12" fmla="*/ 15 w 34"/>
                <a:gd name="T13" fmla="*/ 0 h 150"/>
                <a:gd name="T14" fmla="*/ 30 w 34"/>
                <a:gd name="T15" fmla="*/ 0 h 150"/>
                <a:gd name="T16" fmla="*/ 30 w 34"/>
                <a:gd name="T17" fmla="*/ 0 h 150"/>
                <a:gd name="T18" fmla="*/ 30 w 34"/>
                <a:gd name="T19" fmla="*/ 14 h 150"/>
                <a:gd name="T20" fmla="*/ 30 w 34"/>
                <a:gd name="T21" fmla="*/ 133 h 150"/>
                <a:gd name="T22" fmla="*/ 30 w 34"/>
                <a:gd name="T23" fmla="*/ 133 h 1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4" h="150">
                  <a:moveTo>
                    <a:pt x="34" y="150"/>
                  </a:moveTo>
                  <a:lnTo>
                    <a:pt x="17" y="150"/>
                  </a:lnTo>
                  <a:lnTo>
                    <a:pt x="0" y="150"/>
                  </a:lnTo>
                  <a:lnTo>
                    <a:pt x="0" y="133"/>
                  </a:lnTo>
                  <a:lnTo>
                    <a:pt x="0" y="50"/>
                  </a:lnTo>
                  <a:lnTo>
                    <a:pt x="17" y="16"/>
                  </a:lnTo>
                  <a:lnTo>
                    <a:pt x="17" y="0"/>
                  </a:lnTo>
                  <a:lnTo>
                    <a:pt x="34" y="0"/>
                  </a:lnTo>
                  <a:lnTo>
                    <a:pt x="34" y="16"/>
                  </a:lnTo>
                  <a:lnTo>
                    <a:pt x="34" y="1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29" name="Freeform 126"/>
            <p:cNvSpPr>
              <a:spLocks/>
            </p:cNvSpPr>
            <p:nvPr/>
          </p:nvSpPr>
          <p:spPr bwMode="auto">
            <a:xfrm>
              <a:off x="4516" y="2286"/>
              <a:ext cx="31" cy="133"/>
            </a:xfrm>
            <a:custGeom>
              <a:avLst/>
              <a:gdLst>
                <a:gd name="T0" fmla="*/ 16 w 34"/>
                <a:gd name="T1" fmla="*/ 133 h 150"/>
                <a:gd name="T2" fmla="*/ 0 w 34"/>
                <a:gd name="T3" fmla="*/ 133 h 150"/>
                <a:gd name="T4" fmla="*/ 0 w 34"/>
                <a:gd name="T5" fmla="*/ 133 h 150"/>
                <a:gd name="T6" fmla="*/ 0 w 34"/>
                <a:gd name="T7" fmla="*/ 118 h 150"/>
                <a:gd name="T8" fmla="*/ 0 w 34"/>
                <a:gd name="T9" fmla="*/ 74 h 150"/>
                <a:gd name="T10" fmla="*/ 0 w 34"/>
                <a:gd name="T11" fmla="*/ 44 h 150"/>
                <a:gd name="T12" fmla="*/ 0 w 34"/>
                <a:gd name="T13" fmla="*/ 29 h 150"/>
                <a:gd name="T14" fmla="*/ 0 w 34"/>
                <a:gd name="T15" fmla="*/ 14 h 150"/>
                <a:gd name="T16" fmla="*/ 16 w 34"/>
                <a:gd name="T17" fmla="*/ 0 h 150"/>
                <a:gd name="T18" fmla="*/ 31 w 34"/>
                <a:gd name="T19" fmla="*/ 14 h 150"/>
                <a:gd name="T20" fmla="*/ 31 w 34"/>
                <a:gd name="T21" fmla="*/ 29 h 150"/>
                <a:gd name="T22" fmla="*/ 16 w 34"/>
                <a:gd name="T23" fmla="*/ 133 h 150"/>
                <a:gd name="T24" fmla="*/ 16 w 34"/>
                <a:gd name="T25" fmla="*/ 133 h 1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4" h="150">
                  <a:moveTo>
                    <a:pt x="17" y="150"/>
                  </a:moveTo>
                  <a:lnTo>
                    <a:pt x="0" y="150"/>
                  </a:lnTo>
                  <a:lnTo>
                    <a:pt x="0" y="133"/>
                  </a:lnTo>
                  <a:lnTo>
                    <a:pt x="0" y="83"/>
                  </a:lnTo>
                  <a:lnTo>
                    <a:pt x="0" y="50"/>
                  </a:lnTo>
                  <a:lnTo>
                    <a:pt x="0" y="33"/>
                  </a:lnTo>
                  <a:lnTo>
                    <a:pt x="0" y="16"/>
                  </a:lnTo>
                  <a:lnTo>
                    <a:pt x="17" y="0"/>
                  </a:lnTo>
                  <a:lnTo>
                    <a:pt x="34" y="16"/>
                  </a:lnTo>
                  <a:lnTo>
                    <a:pt x="34" y="33"/>
                  </a:lnTo>
                  <a:lnTo>
                    <a:pt x="17" y="1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30" name="Freeform 127"/>
            <p:cNvSpPr>
              <a:spLocks/>
            </p:cNvSpPr>
            <p:nvPr/>
          </p:nvSpPr>
          <p:spPr bwMode="auto">
            <a:xfrm>
              <a:off x="4547" y="2286"/>
              <a:ext cx="44" cy="133"/>
            </a:xfrm>
            <a:custGeom>
              <a:avLst/>
              <a:gdLst>
                <a:gd name="T0" fmla="*/ 29 w 50"/>
                <a:gd name="T1" fmla="*/ 133 h 150"/>
                <a:gd name="T2" fmla="*/ 14 w 50"/>
                <a:gd name="T3" fmla="*/ 133 h 150"/>
                <a:gd name="T4" fmla="*/ 0 w 50"/>
                <a:gd name="T5" fmla="*/ 133 h 150"/>
                <a:gd name="T6" fmla="*/ 0 w 50"/>
                <a:gd name="T7" fmla="*/ 118 h 150"/>
                <a:gd name="T8" fmla="*/ 14 w 50"/>
                <a:gd name="T9" fmla="*/ 74 h 150"/>
                <a:gd name="T10" fmla="*/ 14 w 50"/>
                <a:gd name="T11" fmla="*/ 44 h 150"/>
                <a:gd name="T12" fmla="*/ 14 w 50"/>
                <a:gd name="T13" fmla="*/ 29 h 150"/>
                <a:gd name="T14" fmla="*/ 14 w 50"/>
                <a:gd name="T15" fmla="*/ 14 h 150"/>
                <a:gd name="T16" fmla="*/ 29 w 50"/>
                <a:gd name="T17" fmla="*/ 0 h 150"/>
                <a:gd name="T18" fmla="*/ 29 w 50"/>
                <a:gd name="T19" fmla="*/ 14 h 150"/>
                <a:gd name="T20" fmla="*/ 44 w 50"/>
                <a:gd name="T21" fmla="*/ 29 h 150"/>
                <a:gd name="T22" fmla="*/ 29 w 50"/>
                <a:gd name="T23" fmla="*/ 133 h 150"/>
                <a:gd name="T24" fmla="*/ 29 w 50"/>
                <a:gd name="T25" fmla="*/ 133 h 1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0" h="150">
                  <a:moveTo>
                    <a:pt x="33" y="150"/>
                  </a:moveTo>
                  <a:lnTo>
                    <a:pt x="16" y="150"/>
                  </a:lnTo>
                  <a:lnTo>
                    <a:pt x="0" y="150"/>
                  </a:lnTo>
                  <a:lnTo>
                    <a:pt x="0" y="133"/>
                  </a:lnTo>
                  <a:lnTo>
                    <a:pt x="16" y="83"/>
                  </a:lnTo>
                  <a:lnTo>
                    <a:pt x="16" y="50"/>
                  </a:lnTo>
                  <a:lnTo>
                    <a:pt x="16" y="33"/>
                  </a:lnTo>
                  <a:lnTo>
                    <a:pt x="16" y="16"/>
                  </a:lnTo>
                  <a:lnTo>
                    <a:pt x="33" y="0"/>
                  </a:lnTo>
                  <a:lnTo>
                    <a:pt x="33" y="16"/>
                  </a:lnTo>
                  <a:lnTo>
                    <a:pt x="50" y="33"/>
                  </a:lnTo>
                  <a:lnTo>
                    <a:pt x="33" y="1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31" name="Freeform 128"/>
            <p:cNvSpPr>
              <a:spLocks/>
            </p:cNvSpPr>
            <p:nvPr/>
          </p:nvSpPr>
          <p:spPr bwMode="auto">
            <a:xfrm>
              <a:off x="4591" y="2300"/>
              <a:ext cx="29" cy="119"/>
            </a:xfrm>
            <a:custGeom>
              <a:avLst/>
              <a:gdLst>
                <a:gd name="T0" fmla="*/ 14 w 33"/>
                <a:gd name="T1" fmla="*/ 119 h 134"/>
                <a:gd name="T2" fmla="*/ 0 w 33"/>
                <a:gd name="T3" fmla="*/ 119 h 134"/>
                <a:gd name="T4" fmla="*/ 0 w 33"/>
                <a:gd name="T5" fmla="*/ 119 h 134"/>
                <a:gd name="T6" fmla="*/ 0 w 33"/>
                <a:gd name="T7" fmla="*/ 104 h 134"/>
                <a:gd name="T8" fmla="*/ 0 w 33"/>
                <a:gd name="T9" fmla="*/ 30 h 134"/>
                <a:gd name="T10" fmla="*/ 0 w 33"/>
                <a:gd name="T11" fmla="*/ 15 h 134"/>
                <a:gd name="T12" fmla="*/ 0 w 33"/>
                <a:gd name="T13" fmla="*/ 0 h 134"/>
                <a:gd name="T14" fmla="*/ 14 w 33"/>
                <a:gd name="T15" fmla="*/ 0 h 134"/>
                <a:gd name="T16" fmla="*/ 29 w 33"/>
                <a:gd name="T17" fmla="*/ 0 h 134"/>
                <a:gd name="T18" fmla="*/ 29 w 33"/>
                <a:gd name="T19" fmla="*/ 15 h 134"/>
                <a:gd name="T20" fmla="*/ 14 w 33"/>
                <a:gd name="T21" fmla="*/ 119 h 134"/>
                <a:gd name="T22" fmla="*/ 14 w 33"/>
                <a:gd name="T23" fmla="*/ 119 h 13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" h="134">
                  <a:moveTo>
                    <a:pt x="16" y="134"/>
                  </a:moveTo>
                  <a:lnTo>
                    <a:pt x="0" y="134"/>
                  </a:lnTo>
                  <a:lnTo>
                    <a:pt x="0" y="117"/>
                  </a:lnTo>
                  <a:lnTo>
                    <a:pt x="0" y="34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3" y="0"/>
                  </a:lnTo>
                  <a:lnTo>
                    <a:pt x="33" y="17"/>
                  </a:lnTo>
                  <a:lnTo>
                    <a:pt x="16" y="13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32" name="Freeform 129"/>
            <p:cNvSpPr>
              <a:spLocks/>
            </p:cNvSpPr>
            <p:nvPr/>
          </p:nvSpPr>
          <p:spPr bwMode="auto">
            <a:xfrm>
              <a:off x="4443" y="2286"/>
              <a:ext cx="29" cy="133"/>
            </a:xfrm>
            <a:custGeom>
              <a:avLst/>
              <a:gdLst>
                <a:gd name="T0" fmla="*/ 15 w 33"/>
                <a:gd name="T1" fmla="*/ 133 h 150"/>
                <a:gd name="T2" fmla="*/ 0 w 33"/>
                <a:gd name="T3" fmla="*/ 133 h 150"/>
                <a:gd name="T4" fmla="*/ 0 w 33"/>
                <a:gd name="T5" fmla="*/ 133 h 150"/>
                <a:gd name="T6" fmla="*/ 0 w 33"/>
                <a:gd name="T7" fmla="*/ 103 h 150"/>
                <a:gd name="T8" fmla="*/ 0 w 33"/>
                <a:gd name="T9" fmla="*/ 74 h 150"/>
                <a:gd name="T10" fmla="*/ 0 w 33"/>
                <a:gd name="T11" fmla="*/ 29 h 150"/>
                <a:gd name="T12" fmla="*/ 0 w 33"/>
                <a:gd name="T13" fmla="*/ 14 h 150"/>
                <a:gd name="T14" fmla="*/ 0 w 33"/>
                <a:gd name="T15" fmla="*/ 0 h 150"/>
                <a:gd name="T16" fmla="*/ 15 w 33"/>
                <a:gd name="T17" fmla="*/ 0 h 150"/>
                <a:gd name="T18" fmla="*/ 29 w 33"/>
                <a:gd name="T19" fmla="*/ 0 h 150"/>
                <a:gd name="T20" fmla="*/ 29 w 33"/>
                <a:gd name="T21" fmla="*/ 14 h 150"/>
                <a:gd name="T22" fmla="*/ 15 w 33"/>
                <a:gd name="T23" fmla="*/ 133 h 150"/>
                <a:gd name="T24" fmla="*/ 15 w 33"/>
                <a:gd name="T25" fmla="*/ 133 h 1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3" h="150">
                  <a:moveTo>
                    <a:pt x="17" y="150"/>
                  </a:moveTo>
                  <a:lnTo>
                    <a:pt x="0" y="150"/>
                  </a:lnTo>
                  <a:lnTo>
                    <a:pt x="0" y="116"/>
                  </a:lnTo>
                  <a:lnTo>
                    <a:pt x="0" y="83"/>
                  </a:lnTo>
                  <a:lnTo>
                    <a:pt x="0" y="33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3" y="0"/>
                  </a:lnTo>
                  <a:lnTo>
                    <a:pt x="33" y="16"/>
                  </a:lnTo>
                  <a:lnTo>
                    <a:pt x="17" y="1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33" name="Freeform 130"/>
            <p:cNvSpPr>
              <a:spLocks/>
            </p:cNvSpPr>
            <p:nvPr/>
          </p:nvSpPr>
          <p:spPr bwMode="auto">
            <a:xfrm>
              <a:off x="4413" y="2286"/>
              <a:ext cx="30" cy="133"/>
            </a:xfrm>
            <a:custGeom>
              <a:avLst/>
              <a:gdLst>
                <a:gd name="T0" fmla="*/ 15 w 33"/>
                <a:gd name="T1" fmla="*/ 133 h 150"/>
                <a:gd name="T2" fmla="*/ 0 w 33"/>
                <a:gd name="T3" fmla="*/ 133 h 150"/>
                <a:gd name="T4" fmla="*/ 0 w 33"/>
                <a:gd name="T5" fmla="*/ 133 h 150"/>
                <a:gd name="T6" fmla="*/ 0 w 33"/>
                <a:gd name="T7" fmla="*/ 103 h 150"/>
                <a:gd name="T8" fmla="*/ 0 w 33"/>
                <a:gd name="T9" fmla="*/ 74 h 150"/>
                <a:gd name="T10" fmla="*/ 0 w 33"/>
                <a:gd name="T11" fmla="*/ 29 h 150"/>
                <a:gd name="T12" fmla="*/ 0 w 33"/>
                <a:gd name="T13" fmla="*/ 14 h 150"/>
                <a:gd name="T14" fmla="*/ 15 w 33"/>
                <a:gd name="T15" fmla="*/ 0 h 150"/>
                <a:gd name="T16" fmla="*/ 15 w 33"/>
                <a:gd name="T17" fmla="*/ 0 h 150"/>
                <a:gd name="T18" fmla="*/ 30 w 33"/>
                <a:gd name="T19" fmla="*/ 0 h 150"/>
                <a:gd name="T20" fmla="*/ 30 w 33"/>
                <a:gd name="T21" fmla="*/ 14 h 150"/>
                <a:gd name="T22" fmla="*/ 15 w 33"/>
                <a:gd name="T23" fmla="*/ 133 h 150"/>
                <a:gd name="T24" fmla="*/ 15 w 33"/>
                <a:gd name="T25" fmla="*/ 133 h 1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3" h="150">
                  <a:moveTo>
                    <a:pt x="16" y="150"/>
                  </a:moveTo>
                  <a:lnTo>
                    <a:pt x="0" y="150"/>
                  </a:lnTo>
                  <a:lnTo>
                    <a:pt x="0" y="116"/>
                  </a:lnTo>
                  <a:lnTo>
                    <a:pt x="0" y="83"/>
                  </a:lnTo>
                  <a:lnTo>
                    <a:pt x="0" y="33"/>
                  </a:lnTo>
                  <a:lnTo>
                    <a:pt x="0" y="16"/>
                  </a:lnTo>
                  <a:lnTo>
                    <a:pt x="16" y="0"/>
                  </a:lnTo>
                  <a:lnTo>
                    <a:pt x="33" y="0"/>
                  </a:lnTo>
                  <a:lnTo>
                    <a:pt x="33" y="16"/>
                  </a:lnTo>
                  <a:lnTo>
                    <a:pt x="16" y="1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34" name="Freeform 131"/>
            <p:cNvSpPr>
              <a:spLocks/>
            </p:cNvSpPr>
            <p:nvPr/>
          </p:nvSpPr>
          <p:spPr bwMode="auto">
            <a:xfrm>
              <a:off x="4620" y="2300"/>
              <a:ext cx="30" cy="133"/>
            </a:xfrm>
            <a:custGeom>
              <a:avLst/>
              <a:gdLst>
                <a:gd name="T0" fmla="*/ 15 w 33"/>
                <a:gd name="T1" fmla="*/ 133 h 150"/>
                <a:gd name="T2" fmla="*/ 0 w 33"/>
                <a:gd name="T3" fmla="*/ 133 h 150"/>
                <a:gd name="T4" fmla="*/ 0 w 33"/>
                <a:gd name="T5" fmla="*/ 119 h 150"/>
                <a:gd name="T6" fmla="*/ 0 w 33"/>
                <a:gd name="T7" fmla="*/ 104 h 150"/>
                <a:gd name="T8" fmla="*/ 0 w 33"/>
                <a:gd name="T9" fmla="*/ 30 h 150"/>
                <a:gd name="T10" fmla="*/ 15 w 33"/>
                <a:gd name="T11" fmla="*/ 15 h 150"/>
                <a:gd name="T12" fmla="*/ 15 w 33"/>
                <a:gd name="T13" fmla="*/ 0 h 150"/>
                <a:gd name="T14" fmla="*/ 15 w 33"/>
                <a:gd name="T15" fmla="*/ 0 h 150"/>
                <a:gd name="T16" fmla="*/ 30 w 33"/>
                <a:gd name="T17" fmla="*/ 0 h 150"/>
                <a:gd name="T18" fmla="*/ 30 w 33"/>
                <a:gd name="T19" fmla="*/ 15 h 150"/>
                <a:gd name="T20" fmla="*/ 15 w 33"/>
                <a:gd name="T21" fmla="*/ 133 h 150"/>
                <a:gd name="T22" fmla="*/ 15 w 33"/>
                <a:gd name="T23" fmla="*/ 133 h 1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" h="150">
                  <a:moveTo>
                    <a:pt x="17" y="150"/>
                  </a:moveTo>
                  <a:lnTo>
                    <a:pt x="0" y="150"/>
                  </a:lnTo>
                  <a:lnTo>
                    <a:pt x="0" y="134"/>
                  </a:lnTo>
                  <a:lnTo>
                    <a:pt x="0" y="117"/>
                  </a:lnTo>
                  <a:lnTo>
                    <a:pt x="0" y="34"/>
                  </a:lnTo>
                  <a:lnTo>
                    <a:pt x="17" y="17"/>
                  </a:lnTo>
                  <a:lnTo>
                    <a:pt x="17" y="0"/>
                  </a:lnTo>
                  <a:lnTo>
                    <a:pt x="33" y="0"/>
                  </a:lnTo>
                  <a:lnTo>
                    <a:pt x="33" y="17"/>
                  </a:lnTo>
                  <a:lnTo>
                    <a:pt x="17" y="1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35" name="Line 132"/>
            <p:cNvSpPr>
              <a:spLocks noChangeShapeType="1"/>
            </p:cNvSpPr>
            <p:nvPr/>
          </p:nvSpPr>
          <p:spPr bwMode="auto">
            <a:xfrm>
              <a:off x="4398" y="2286"/>
              <a:ext cx="1" cy="118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36" name="Line 133"/>
            <p:cNvSpPr>
              <a:spLocks noChangeShapeType="1"/>
            </p:cNvSpPr>
            <p:nvPr/>
          </p:nvSpPr>
          <p:spPr bwMode="auto">
            <a:xfrm flipV="1">
              <a:off x="4354" y="2419"/>
              <a:ext cx="15" cy="162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37" name="Line 134"/>
            <p:cNvSpPr>
              <a:spLocks noChangeShapeType="1"/>
            </p:cNvSpPr>
            <p:nvPr/>
          </p:nvSpPr>
          <p:spPr bwMode="auto">
            <a:xfrm flipV="1">
              <a:off x="4325" y="2596"/>
              <a:ext cx="14" cy="148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38" name="Line 135"/>
            <p:cNvSpPr>
              <a:spLocks noChangeShapeType="1"/>
            </p:cNvSpPr>
            <p:nvPr/>
          </p:nvSpPr>
          <p:spPr bwMode="auto">
            <a:xfrm flipV="1">
              <a:off x="4310" y="2759"/>
              <a:ext cx="15" cy="148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39" name="Line 136"/>
            <p:cNvSpPr>
              <a:spLocks noChangeShapeType="1"/>
            </p:cNvSpPr>
            <p:nvPr/>
          </p:nvSpPr>
          <p:spPr bwMode="auto">
            <a:xfrm flipV="1">
              <a:off x="4295" y="2922"/>
              <a:ext cx="0" cy="147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40" name="Line 137"/>
            <p:cNvSpPr>
              <a:spLocks noChangeShapeType="1"/>
            </p:cNvSpPr>
            <p:nvPr/>
          </p:nvSpPr>
          <p:spPr bwMode="auto">
            <a:xfrm flipV="1">
              <a:off x="4265" y="3084"/>
              <a:ext cx="15" cy="149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41" name="Freeform 138"/>
            <p:cNvSpPr>
              <a:spLocks/>
            </p:cNvSpPr>
            <p:nvPr/>
          </p:nvSpPr>
          <p:spPr bwMode="auto">
            <a:xfrm>
              <a:off x="4250" y="3233"/>
              <a:ext cx="430" cy="44"/>
            </a:xfrm>
            <a:custGeom>
              <a:avLst/>
              <a:gdLst>
                <a:gd name="T0" fmla="*/ 0 w 484"/>
                <a:gd name="T1" fmla="*/ 0 h 50"/>
                <a:gd name="T2" fmla="*/ 430 w 484"/>
                <a:gd name="T3" fmla="*/ 29 h 50"/>
                <a:gd name="T4" fmla="*/ 430 w 484"/>
                <a:gd name="T5" fmla="*/ 44 h 50"/>
                <a:gd name="T6" fmla="*/ 0 w 484"/>
                <a:gd name="T7" fmla="*/ 29 h 50"/>
                <a:gd name="T8" fmla="*/ 0 w 484"/>
                <a:gd name="T9" fmla="*/ 0 h 50"/>
                <a:gd name="T10" fmla="*/ 0 w 484"/>
                <a:gd name="T11" fmla="*/ 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4" h="50">
                  <a:moveTo>
                    <a:pt x="0" y="0"/>
                  </a:moveTo>
                  <a:lnTo>
                    <a:pt x="484" y="33"/>
                  </a:lnTo>
                  <a:lnTo>
                    <a:pt x="484" y="50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42" name="Freeform 139"/>
            <p:cNvSpPr>
              <a:spLocks/>
            </p:cNvSpPr>
            <p:nvPr/>
          </p:nvSpPr>
          <p:spPr bwMode="auto">
            <a:xfrm>
              <a:off x="4250" y="3233"/>
              <a:ext cx="430" cy="44"/>
            </a:xfrm>
            <a:custGeom>
              <a:avLst/>
              <a:gdLst>
                <a:gd name="T0" fmla="*/ 0 w 29"/>
                <a:gd name="T1" fmla="*/ 0 h 3"/>
                <a:gd name="T2" fmla="*/ 430 w 29"/>
                <a:gd name="T3" fmla="*/ 29 h 3"/>
                <a:gd name="T4" fmla="*/ 430 w 29"/>
                <a:gd name="T5" fmla="*/ 44 h 3"/>
                <a:gd name="T6" fmla="*/ 0 w 29"/>
                <a:gd name="T7" fmla="*/ 29 h 3"/>
                <a:gd name="T8" fmla="*/ 0 w 29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" h="3">
                  <a:moveTo>
                    <a:pt x="0" y="0"/>
                  </a:moveTo>
                  <a:lnTo>
                    <a:pt x="29" y="2"/>
                  </a:lnTo>
                  <a:lnTo>
                    <a:pt x="29" y="3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43" name="Line 140"/>
            <p:cNvSpPr>
              <a:spLocks noChangeShapeType="1"/>
            </p:cNvSpPr>
            <p:nvPr/>
          </p:nvSpPr>
          <p:spPr bwMode="auto">
            <a:xfrm flipH="1">
              <a:off x="4665" y="3114"/>
              <a:ext cx="15" cy="148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44" name="Line 141"/>
            <p:cNvSpPr>
              <a:spLocks noChangeShapeType="1"/>
            </p:cNvSpPr>
            <p:nvPr/>
          </p:nvSpPr>
          <p:spPr bwMode="auto">
            <a:xfrm flipH="1">
              <a:off x="4665" y="2951"/>
              <a:ext cx="15" cy="148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45" name="Line 142"/>
            <p:cNvSpPr>
              <a:spLocks noChangeShapeType="1"/>
            </p:cNvSpPr>
            <p:nvPr/>
          </p:nvSpPr>
          <p:spPr bwMode="auto">
            <a:xfrm flipH="1">
              <a:off x="4665" y="2788"/>
              <a:ext cx="15" cy="148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46" name="Line 143"/>
            <p:cNvSpPr>
              <a:spLocks noChangeShapeType="1"/>
            </p:cNvSpPr>
            <p:nvPr/>
          </p:nvSpPr>
          <p:spPr bwMode="auto">
            <a:xfrm flipH="1">
              <a:off x="4665" y="2610"/>
              <a:ext cx="15" cy="149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47" name="Line 144"/>
            <p:cNvSpPr>
              <a:spLocks noChangeShapeType="1"/>
            </p:cNvSpPr>
            <p:nvPr/>
          </p:nvSpPr>
          <p:spPr bwMode="auto">
            <a:xfrm>
              <a:off x="4650" y="2981"/>
              <a:ext cx="0" cy="118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48" name="Line 145"/>
            <p:cNvSpPr>
              <a:spLocks noChangeShapeType="1"/>
            </p:cNvSpPr>
            <p:nvPr/>
          </p:nvSpPr>
          <p:spPr bwMode="auto">
            <a:xfrm flipH="1">
              <a:off x="4665" y="3277"/>
              <a:ext cx="15" cy="236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49" name="Line 146"/>
            <p:cNvSpPr>
              <a:spLocks noChangeShapeType="1"/>
            </p:cNvSpPr>
            <p:nvPr/>
          </p:nvSpPr>
          <p:spPr bwMode="auto">
            <a:xfrm flipH="1">
              <a:off x="4502" y="3321"/>
              <a:ext cx="14" cy="192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50" name="Line 147"/>
            <p:cNvSpPr>
              <a:spLocks noChangeShapeType="1"/>
            </p:cNvSpPr>
            <p:nvPr/>
          </p:nvSpPr>
          <p:spPr bwMode="auto">
            <a:xfrm flipH="1">
              <a:off x="4591" y="3335"/>
              <a:ext cx="14" cy="178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51" name="Freeform 148"/>
            <p:cNvSpPr>
              <a:spLocks/>
            </p:cNvSpPr>
            <p:nvPr/>
          </p:nvSpPr>
          <p:spPr bwMode="auto">
            <a:xfrm>
              <a:off x="4369" y="3277"/>
              <a:ext cx="44" cy="44"/>
            </a:xfrm>
            <a:custGeom>
              <a:avLst/>
              <a:gdLst>
                <a:gd name="T0" fmla="*/ 0 w 50"/>
                <a:gd name="T1" fmla="*/ 0 h 50"/>
                <a:gd name="T2" fmla="*/ 44 w 50"/>
                <a:gd name="T3" fmla="*/ 0 h 50"/>
                <a:gd name="T4" fmla="*/ 44 w 50"/>
                <a:gd name="T5" fmla="*/ 44 h 50"/>
                <a:gd name="T6" fmla="*/ 0 w 50"/>
                <a:gd name="T7" fmla="*/ 29 h 50"/>
                <a:gd name="T8" fmla="*/ 0 w 50"/>
                <a:gd name="T9" fmla="*/ 0 h 50"/>
                <a:gd name="T10" fmla="*/ 0 w 50"/>
                <a:gd name="T11" fmla="*/ 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50">
                  <a:moveTo>
                    <a:pt x="0" y="0"/>
                  </a:moveTo>
                  <a:lnTo>
                    <a:pt x="50" y="0"/>
                  </a:lnTo>
                  <a:lnTo>
                    <a:pt x="50" y="50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52" name="Freeform 149"/>
            <p:cNvSpPr>
              <a:spLocks/>
            </p:cNvSpPr>
            <p:nvPr/>
          </p:nvSpPr>
          <p:spPr bwMode="auto">
            <a:xfrm>
              <a:off x="4458" y="3277"/>
              <a:ext cx="44" cy="44"/>
            </a:xfrm>
            <a:custGeom>
              <a:avLst/>
              <a:gdLst>
                <a:gd name="T0" fmla="*/ 0 w 50"/>
                <a:gd name="T1" fmla="*/ 0 h 50"/>
                <a:gd name="T2" fmla="*/ 44 w 50"/>
                <a:gd name="T3" fmla="*/ 0 h 50"/>
                <a:gd name="T4" fmla="*/ 44 w 50"/>
                <a:gd name="T5" fmla="*/ 44 h 50"/>
                <a:gd name="T6" fmla="*/ 0 w 50"/>
                <a:gd name="T7" fmla="*/ 44 h 50"/>
                <a:gd name="T8" fmla="*/ 0 w 50"/>
                <a:gd name="T9" fmla="*/ 0 h 50"/>
                <a:gd name="T10" fmla="*/ 0 w 50"/>
                <a:gd name="T11" fmla="*/ 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50">
                  <a:moveTo>
                    <a:pt x="0" y="0"/>
                  </a:moveTo>
                  <a:lnTo>
                    <a:pt x="50" y="0"/>
                  </a:lnTo>
                  <a:lnTo>
                    <a:pt x="50" y="50"/>
                  </a:lnTo>
                  <a:lnTo>
                    <a:pt x="0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53" name="Freeform 150"/>
            <p:cNvSpPr>
              <a:spLocks/>
            </p:cNvSpPr>
            <p:nvPr/>
          </p:nvSpPr>
          <p:spPr bwMode="auto">
            <a:xfrm>
              <a:off x="4532" y="3277"/>
              <a:ext cx="59" cy="44"/>
            </a:xfrm>
            <a:custGeom>
              <a:avLst/>
              <a:gdLst>
                <a:gd name="T0" fmla="*/ 15 w 67"/>
                <a:gd name="T1" fmla="*/ 0 h 50"/>
                <a:gd name="T2" fmla="*/ 59 w 67"/>
                <a:gd name="T3" fmla="*/ 14 h 50"/>
                <a:gd name="T4" fmla="*/ 44 w 67"/>
                <a:gd name="T5" fmla="*/ 44 h 50"/>
                <a:gd name="T6" fmla="*/ 0 w 67"/>
                <a:gd name="T7" fmla="*/ 44 h 50"/>
                <a:gd name="T8" fmla="*/ 15 w 67"/>
                <a:gd name="T9" fmla="*/ 0 h 50"/>
                <a:gd name="T10" fmla="*/ 15 w 67"/>
                <a:gd name="T11" fmla="*/ 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7" h="50">
                  <a:moveTo>
                    <a:pt x="17" y="0"/>
                  </a:moveTo>
                  <a:lnTo>
                    <a:pt x="67" y="16"/>
                  </a:lnTo>
                  <a:lnTo>
                    <a:pt x="50" y="50"/>
                  </a:lnTo>
                  <a:lnTo>
                    <a:pt x="0" y="5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54" name="Freeform 151"/>
            <p:cNvSpPr>
              <a:spLocks/>
            </p:cNvSpPr>
            <p:nvPr/>
          </p:nvSpPr>
          <p:spPr bwMode="auto">
            <a:xfrm>
              <a:off x="4620" y="3291"/>
              <a:ext cx="45" cy="44"/>
            </a:xfrm>
            <a:custGeom>
              <a:avLst/>
              <a:gdLst>
                <a:gd name="T0" fmla="*/ 0 w 50"/>
                <a:gd name="T1" fmla="*/ 0 h 50"/>
                <a:gd name="T2" fmla="*/ 45 w 50"/>
                <a:gd name="T3" fmla="*/ 0 h 50"/>
                <a:gd name="T4" fmla="*/ 45 w 50"/>
                <a:gd name="T5" fmla="*/ 44 h 50"/>
                <a:gd name="T6" fmla="*/ 0 w 50"/>
                <a:gd name="T7" fmla="*/ 44 h 50"/>
                <a:gd name="T8" fmla="*/ 0 w 50"/>
                <a:gd name="T9" fmla="*/ 0 h 50"/>
                <a:gd name="T10" fmla="*/ 0 w 50"/>
                <a:gd name="T11" fmla="*/ 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50">
                  <a:moveTo>
                    <a:pt x="0" y="0"/>
                  </a:moveTo>
                  <a:lnTo>
                    <a:pt x="50" y="0"/>
                  </a:lnTo>
                  <a:lnTo>
                    <a:pt x="50" y="50"/>
                  </a:lnTo>
                  <a:lnTo>
                    <a:pt x="0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55" name="Freeform 152"/>
            <p:cNvSpPr>
              <a:spLocks/>
            </p:cNvSpPr>
            <p:nvPr/>
          </p:nvSpPr>
          <p:spPr bwMode="auto">
            <a:xfrm>
              <a:off x="4236" y="3262"/>
              <a:ext cx="103" cy="251"/>
            </a:xfrm>
            <a:custGeom>
              <a:avLst/>
              <a:gdLst>
                <a:gd name="T0" fmla="*/ 103 w 116"/>
                <a:gd name="T1" fmla="*/ 0 h 283"/>
                <a:gd name="T2" fmla="*/ 103 w 116"/>
                <a:gd name="T3" fmla="*/ 74 h 283"/>
                <a:gd name="T4" fmla="*/ 89 w 116"/>
                <a:gd name="T5" fmla="*/ 251 h 283"/>
                <a:gd name="T6" fmla="*/ 0 w 116"/>
                <a:gd name="T7" fmla="*/ 251 h 283"/>
                <a:gd name="T8" fmla="*/ 14 w 116"/>
                <a:gd name="T9" fmla="*/ 0 h 283"/>
                <a:gd name="T10" fmla="*/ 103 w 116"/>
                <a:gd name="T11" fmla="*/ 0 h 283"/>
                <a:gd name="T12" fmla="*/ 103 w 116"/>
                <a:gd name="T13" fmla="*/ 0 h 2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6" h="283">
                  <a:moveTo>
                    <a:pt x="116" y="0"/>
                  </a:moveTo>
                  <a:lnTo>
                    <a:pt x="116" y="83"/>
                  </a:lnTo>
                  <a:lnTo>
                    <a:pt x="100" y="283"/>
                  </a:lnTo>
                  <a:lnTo>
                    <a:pt x="0" y="283"/>
                  </a:lnTo>
                  <a:lnTo>
                    <a:pt x="16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256" name="Line 153"/>
            <p:cNvSpPr>
              <a:spLocks noChangeShapeType="1"/>
            </p:cNvSpPr>
            <p:nvPr/>
          </p:nvSpPr>
          <p:spPr bwMode="auto">
            <a:xfrm flipH="1">
              <a:off x="4236" y="3262"/>
              <a:ext cx="14" cy="25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035839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Torricelli’s Model of a Draining Tank</a:t>
            </a:r>
          </a:p>
        </p:txBody>
      </p:sp>
      <p:sp>
        <p:nvSpPr>
          <p:cNvPr id="72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Torricelli’s Law of draining tank: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Derivation: Torricelli assumes that</a:t>
            </a:r>
            <a:br>
              <a:rPr lang="en-US" altLang="zh-TW" dirty="0"/>
            </a:br>
            <a:r>
              <a:rPr lang="en-US" altLang="zh-TW" dirty="0"/>
              <a:t>a drop of water from the surface</a:t>
            </a:r>
            <a:br>
              <a:rPr lang="en-US" altLang="zh-TW" dirty="0"/>
            </a:br>
            <a:r>
              <a:rPr lang="en-US" altLang="zh-TW" dirty="0"/>
              <a:t>escapes the hole at the speed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21925" name="Object 5"/>
              <p:cNvSpPr txBox="1"/>
              <p:nvPr/>
            </p:nvSpPr>
            <p:spPr bwMode="auto">
              <a:xfrm>
                <a:off x="2411760" y="2059385"/>
                <a:ext cx="2417440" cy="793551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𝑑𝑉</m:t>
                          </m:r>
                        </m:num>
                        <m:den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𝑎𝑐</m:t>
                      </m:r>
                      <m:rad>
                        <m:radPr>
                          <m:degHide m:val="on"/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𝑔𝑦</m:t>
                          </m:r>
                        </m:e>
                      </m:rad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zh-TW" altLang="en-US" sz="2400"/>
              </a:p>
            </p:txBody>
          </p:sp>
        </mc:Choice>
        <mc:Fallback>
          <p:sp>
            <p:nvSpPr>
              <p:cNvPr id="721925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11760" y="2059385"/>
                <a:ext cx="2417440" cy="79355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1927" name="AutoShape 7"/>
          <p:cNvSpPr>
            <a:spLocks noChangeArrowheads="1"/>
          </p:cNvSpPr>
          <p:nvPr/>
        </p:nvSpPr>
        <p:spPr bwMode="auto">
          <a:xfrm>
            <a:off x="6515943" y="3213745"/>
            <a:ext cx="1368425" cy="1150938"/>
          </a:xfrm>
          <a:prstGeom prst="can">
            <a:avLst>
              <a:gd name="adj" fmla="val 34517"/>
            </a:avLst>
          </a:prstGeom>
          <a:solidFill>
            <a:srgbClr val="CCFFFF">
              <a:alpha val="8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21930" name="Freeform 10"/>
          <p:cNvSpPr>
            <a:spLocks/>
          </p:cNvSpPr>
          <p:nvPr/>
        </p:nvSpPr>
        <p:spPr bwMode="auto">
          <a:xfrm>
            <a:off x="6535367" y="4042417"/>
            <a:ext cx="1352550" cy="144462"/>
          </a:xfrm>
          <a:custGeom>
            <a:avLst/>
            <a:gdLst>
              <a:gd name="T0" fmla="*/ 0 w 852"/>
              <a:gd name="T1" fmla="*/ 91 h 91"/>
              <a:gd name="T2" fmla="*/ 210 w 852"/>
              <a:gd name="T3" fmla="*/ 25 h 91"/>
              <a:gd name="T4" fmla="*/ 438 w 852"/>
              <a:gd name="T5" fmla="*/ 1 h 91"/>
              <a:gd name="T6" fmla="*/ 672 w 852"/>
              <a:gd name="T7" fmla="*/ 19 h 91"/>
              <a:gd name="T8" fmla="*/ 852 w 852"/>
              <a:gd name="T9" fmla="*/ 8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2" h="91">
                <a:moveTo>
                  <a:pt x="0" y="91"/>
                </a:moveTo>
                <a:cubicBezTo>
                  <a:pt x="35" y="80"/>
                  <a:pt x="137" y="40"/>
                  <a:pt x="210" y="25"/>
                </a:cubicBezTo>
                <a:cubicBezTo>
                  <a:pt x="283" y="10"/>
                  <a:pt x="361" y="2"/>
                  <a:pt x="438" y="1"/>
                </a:cubicBezTo>
                <a:cubicBezTo>
                  <a:pt x="515" y="0"/>
                  <a:pt x="603" y="5"/>
                  <a:pt x="672" y="19"/>
                </a:cubicBezTo>
                <a:cubicBezTo>
                  <a:pt x="741" y="33"/>
                  <a:pt x="815" y="71"/>
                  <a:pt x="852" y="85"/>
                </a:cubicBez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21934" name="Text Box 14"/>
          <p:cNvSpPr txBox="1">
            <a:spLocks noChangeArrowheads="1"/>
          </p:cNvSpPr>
          <p:nvPr/>
        </p:nvSpPr>
        <p:spPr bwMode="auto">
          <a:xfrm>
            <a:off x="5724152" y="4563120"/>
            <a:ext cx="911225" cy="23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00" tIns="10800" rIns="18000" bIns="10800">
            <a:spAutoFit/>
          </a:bodyPr>
          <a:lstStyle/>
          <a:p>
            <a:r>
              <a:rPr lang="en-US" altLang="zh-TW" sz="1400" dirty="0"/>
              <a:t>hole area </a:t>
            </a:r>
            <a:r>
              <a:rPr lang="en-US" altLang="zh-TW" sz="1400" i="1" dirty="0">
                <a:latin typeface="Times New Roman" pitchFamily="18" charset="0"/>
              </a:rPr>
              <a:t>a</a:t>
            </a:r>
          </a:p>
        </p:txBody>
      </p:sp>
      <p:sp>
        <p:nvSpPr>
          <p:cNvPr id="721935" name="AutoShape 15"/>
          <p:cNvSpPr>
            <a:spLocks/>
          </p:cNvSpPr>
          <p:nvPr/>
        </p:nvSpPr>
        <p:spPr bwMode="auto">
          <a:xfrm>
            <a:off x="7956177" y="3429000"/>
            <a:ext cx="144463" cy="792808"/>
          </a:xfrm>
          <a:prstGeom prst="rightBrace">
            <a:avLst>
              <a:gd name="adj1" fmla="val 49908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21936" name="Text Box 16"/>
          <p:cNvSpPr txBox="1">
            <a:spLocks noChangeArrowheads="1"/>
          </p:cNvSpPr>
          <p:nvPr/>
        </p:nvSpPr>
        <p:spPr bwMode="auto">
          <a:xfrm>
            <a:off x="8141344" y="3666356"/>
            <a:ext cx="319088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00" tIns="10800" rIns="18000" bIns="10800">
            <a:spAutoFit/>
          </a:bodyPr>
          <a:lstStyle/>
          <a:p>
            <a:r>
              <a:rPr lang="en-US" altLang="zh-TW" sz="1600" i="1">
                <a:latin typeface="Times New Roman" pitchFamily="18" charset="0"/>
              </a:rPr>
              <a:t>y</a:t>
            </a:r>
            <a:r>
              <a:rPr lang="en-US" altLang="zh-TW" sz="1600">
                <a:latin typeface="Times New Roman" pitchFamily="18" charset="0"/>
              </a:rPr>
              <a:t>(</a:t>
            </a:r>
            <a:r>
              <a:rPr lang="en-US" altLang="zh-TW" sz="1600" i="1">
                <a:latin typeface="Times New Roman" pitchFamily="18" charset="0"/>
              </a:rPr>
              <a:t>t</a:t>
            </a:r>
            <a:r>
              <a:rPr lang="en-US" altLang="zh-TW" sz="1600">
                <a:latin typeface="Times New Roman" pitchFamily="18" charset="0"/>
              </a:rPr>
              <a:t>)</a:t>
            </a:r>
          </a:p>
        </p:txBody>
      </p:sp>
      <p:sp>
        <p:nvSpPr>
          <p:cNvPr id="721937" name="Text Box 17"/>
          <p:cNvSpPr txBox="1">
            <a:spLocks noChangeArrowheads="1"/>
          </p:cNvSpPr>
          <p:nvPr/>
        </p:nvSpPr>
        <p:spPr bwMode="auto">
          <a:xfrm>
            <a:off x="6589340" y="3566344"/>
            <a:ext cx="539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i="1" dirty="0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37</a:t>
            </a:fld>
            <a:endParaRPr lang="zh-TW" altLang="en-US" dirty="0"/>
          </a:p>
        </p:txBody>
      </p:sp>
      <p:cxnSp>
        <p:nvCxnSpPr>
          <p:cNvPr id="4" name="直線接點 3"/>
          <p:cNvCxnSpPr/>
          <p:nvPr/>
        </p:nvCxnSpPr>
        <p:spPr>
          <a:xfrm>
            <a:off x="827584" y="6237312"/>
            <a:ext cx="78488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字方塊 4"/>
          <p:cNvSpPr txBox="1"/>
          <p:nvPr/>
        </p:nvSpPr>
        <p:spPr>
          <a:xfrm>
            <a:off x="827584" y="6237312"/>
            <a:ext cx="69350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Note: In Torricelli’s law,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≤ </a:t>
            </a:r>
            <a:r>
              <a:rPr 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≤ 1</a:t>
            </a:r>
            <a:r>
              <a:rPr lang="en-US" sz="1400" dirty="0"/>
              <a:t> is a constant parameter related to the viscosity of the liquid.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物件 2"/>
              <p:cNvSpPr txBox="1"/>
              <p:nvPr/>
            </p:nvSpPr>
            <p:spPr bwMode="auto">
              <a:xfrm>
                <a:off x="2627784" y="4509120"/>
                <a:ext cx="1800200" cy="539571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TW" altLang="en-US" sz="24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zh-TW" altLang="en-US" sz="24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rad>
                        <m:radPr>
                          <m:degHide m:val="on"/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𝑔𝑦</m:t>
                          </m:r>
                        </m:e>
                      </m:rad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zh-TW" altLang="en-US" sz="2400" dirty="0"/>
              </a:p>
            </p:txBody>
          </p:sp>
        </mc:Choice>
        <mc:Fallback>
          <p:sp>
            <p:nvSpPr>
              <p:cNvPr id="3" name="物件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27784" y="4509120"/>
                <a:ext cx="1800200" cy="53957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7478951" y="4850234"/>
            <a:ext cx="1053489" cy="237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00" tIns="10800" rIns="18000" bIns="10800">
            <a:spAutoFit/>
          </a:bodyPr>
          <a:lstStyle/>
          <a:p>
            <a:r>
              <a:rPr lang="en-US" altLang="zh-TW" sz="1400" dirty="0"/>
              <a:t>Leaking water</a:t>
            </a:r>
            <a:endParaRPr lang="en-US" altLang="zh-TW" sz="1400" i="1" dirty="0">
              <a:latin typeface="Times New Roman" pitchFamily="18" charset="0"/>
            </a:endParaRPr>
          </a:p>
        </p:txBody>
      </p:sp>
      <p:sp>
        <p:nvSpPr>
          <p:cNvPr id="21" name="Line 12"/>
          <p:cNvSpPr>
            <a:spLocks noChangeShapeType="1"/>
          </p:cNvSpPr>
          <p:nvPr/>
        </p:nvSpPr>
        <p:spPr bwMode="auto">
          <a:xfrm>
            <a:off x="7318275" y="4680594"/>
            <a:ext cx="637902" cy="1696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9" name="AutoShape 7"/>
          <p:cNvSpPr>
            <a:spLocks noChangeArrowheads="1"/>
          </p:cNvSpPr>
          <p:nvPr/>
        </p:nvSpPr>
        <p:spPr bwMode="auto">
          <a:xfrm>
            <a:off x="7173913" y="4221088"/>
            <a:ext cx="153986" cy="1008112"/>
          </a:xfrm>
          <a:prstGeom prst="can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21926" name="AutoShape 6"/>
          <p:cNvSpPr>
            <a:spLocks noChangeArrowheads="1"/>
          </p:cNvSpPr>
          <p:nvPr/>
        </p:nvSpPr>
        <p:spPr bwMode="auto">
          <a:xfrm>
            <a:off x="6516315" y="2708920"/>
            <a:ext cx="1368425" cy="1655763"/>
          </a:xfrm>
          <a:prstGeom prst="can">
            <a:avLst>
              <a:gd name="adj" fmla="val 30249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21928" name="Oval 8"/>
          <p:cNvSpPr>
            <a:spLocks noChangeArrowheads="1"/>
          </p:cNvSpPr>
          <p:nvPr/>
        </p:nvSpPr>
        <p:spPr bwMode="auto">
          <a:xfrm>
            <a:off x="7173814" y="4202036"/>
            <a:ext cx="142875" cy="73025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21932" name="Line 12"/>
          <p:cNvSpPr>
            <a:spLocks noChangeShapeType="1"/>
          </p:cNvSpPr>
          <p:nvPr/>
        </p:nvSpPr>
        <p:spPr bwMode="auto">
          <a:xfrm flipH="1">
            <a:off x="6444877" y="4221808"/>
            <a:ext cx="792163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05964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If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dq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dt</a:t>
            </a:r>
            <a:r>
              <a:rPr lang="en-US" altLang="zh-TW" dirty="0"/>
              <a:t> is the electric current across the circuit, the voltage drops across different electric components are:</a:t>
            </a:r>
            <a:br>
              <a:rPr lang="en-US" altLang="zh-TW" dirty="0"/>
            </a:br>
            <a:endParaRPr lang="en-US" altLang="zh-TW" dirty="0"/>
          </a:p>
          <a:p>
            <a:pPr lvl="1" eaLnBrk="1" hangingPunct="1"/>
            <a:r>
              <a:rPr lang="en-US" altLang="zh-TW" dirty="0"/>
              <a:t>Inductor:</a:t>
            </a:r>
            <a:br>
              <a:rPr lang="en-US" altLang="zh-TW" dirty="0"/>
            </a:br>
            <a:endParaRPr lang="en-US" altLang="zh-TW" dirty="0"/>
          </a:p>
          <a:p>
            <a:pPr lvl="1" eaLnBrk="1" hangingPunct="1"/>
            <a:r>
              <a:rPr lang="en-US" altLang="zh-TW" dirty="0"/>
              <a:t>Resister:</a:t>
            </a:r>
            <a:br>
              <a:rPr lang="en-US" altLang="zh-TW" dirty="0"/>
            </a:br>
            <a:endParaRPr lang="en-US" altLang="zh-TW" dirty="0"/>
          </a:p>
          <a:p>
            <a:pPr lvl="1" eaLnBrk="1" hangingPunct="1"/>
            <a:r>
              <a:rPr lang="en-US" altLang="zh-TW" dirty="0"/>
              <a:t>Capacitor:</a:t>
            </a:r>
            <a:br>
              <a:rPr lang="en-US" altLang="zh-TW" dirty="0"/>
            </a:br>
            <a:endParaRPr lang="en-US" altLang="zh-TW" dirty="0"/>
          </a:p>
          <a:p>
            <a:pPr eaLnBrk="1" hangingPunct="1"/>
            <a:r>
              <a:rPr lang="en-US" altLang="zh-TW" dirty="0"/>
              <a:t>Kirchhoff’s second law of circuits: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TW" dirty="0"/>
              <a:t>      Voltage drop = Impressed Voltage, that is:</a:t>
            </a:r>
          </a:p>
        </p:txBody>
      </p:sp>
      <p:sp>
        <p:nvSpPr>
          <p:cNvPr id="460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Series Circuit</a:t>
            </a:r>
          </a:p>
        </p:txBody>
      </p:sp>
      <p:graphicFrame>
        <p:nvGraphicFramePr>
          <p:cNvPr id="4608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7547510"/>
              </p:ext>
            </p:extLst>
          </p:nvPr>
        </p:nvGraphicFramePr>
        <p:xfrm>
          <a:off x="2664817" y="5517232"/>
          <a:ext cx="3635375" cy="84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78" name="方程式" r:id="rId3" imgW="1638300" imgH="419100" progId="Equation.3">
                  <p:embed/>
                </p:oleObj>
              </mc:Choice>
              <mc:Fallback>
                <p:oleObj name="方程式" r:id="rId3" imgW="16383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4817" y="5517232"/>
                        <a:ext cx="3635375" cy="842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00" name="Object 1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0035973"/>
              </p:ext>
            </p:extLst>
          </p:nvPr>
        </p:nvGraphicFramePr>
        <p:xfrm>
          <a:off x="2606675" y="2348880"/>
          <a:ext cx="1173163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79" name="方程式" r:id="rId5" imgW="533160" imgH="393480" progId="Equation.3">
                  <p:embed/>
                </p:oleObj>
              </mc:Choice>
              <mc:Fallback>
                <p:oleObj name="方程式" r:id="rId5" imgW="5331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6675" y="2348880"/>
                        <a:ext cx="1173163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01" name="Object 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8423594"/>
              </p:ext>
            </p:extLst>
          </p:nvPr>
        </p:nvGraphicFramePr>
        <p:xfrm>
          <a:off x="2755900" y="3247016"/>
          <a:ext cx="93345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80" name="方程式" r:id="rId7" imgW="419040" imgH="177480" progId="Equation.3">
                  <p:embed/>
                </p:oleObj>
              </mc:Choice>
              <mc:Fallback>
                <p:oleObj name="方程式" r:id="rId7" imgW="41904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5900" y="3247016"/>
                        <a:ext cx="933450" cy="357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02" name="Object 1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8304580"/>
              </p:ext>
            </p:extLst>
          </p:nvPr>
        </p:nvGraphicFramePr>
        <p:xfrm>
          <a:off x="2787650" y="3725242"/>
          <a:ext cx="1084263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81" name="方程式" r:id="rId9" imgW="495000" imgH="393480" progId="Equation.3">
                  <p:embed/>
                </p:oleObj>
              </mc:Choice>
              <mc:Fallback>
                <p:oleObj name="方程式" r:id="rId9" imgW="495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7650" y="3725242"/>
                        <a:ext cx="1084263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群組 2"/>
          <p:cNvGrpSpPr/>
          <p:nvPr/>
        </p:nvGrpSpPr>
        <p:grpSpPr>
          <a:xfrm>
            <a:off x="4932363" y="2636912"/>
            <a:ext cx="3000375" cy="1874837"/>
            <a:chOff x="4932363" y="2417763"/>
            <a:chExt cx="3000375" cy="1874837"/>
          </a:xfrm>
        </p:grpSpPr>
        <p:sp>
          <p:nvSpPr>
            <p:cNvPr id="46086" name="Rectangle 73"/>
            <p:cNvSpPr>
              <a:spLocks noChangeArrowheads="1"/>
            </p:cNvSpPr>
            <p:nvPr/>
          </p:nvSpPr>
          <p:spPr bwMode="auto">
            <a:xfrm>
              <a:off x="6407150" y="2922588"/>
              <a:ext cx="9842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L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46087" name="Rectangle 74"/>
            <p:cNvSpPr>
              <a:spLocks noChangeArrowheads="1"/>
            </p:cNvSpPr>
            <p:nvPr/>
          </p:nvSpPr>
          <p:spPr bwMode="auto">
            <a:xfrm>
              <a:off x="7824788" y="3125788"/>
              <a:ext cx="107950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R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46088" name="Rectangle 75"/>
            <p:cNvSpPr>
              <a:spLocks noChangeArrowheads="1"/>
            </p:cNvSpPr>
            <p:nvPr/>
          </p:nvSpPr>
          <p:spPr bwMode="auto">
            <a:xfrm>
              <a:off x="6376988" y="4079875"/>
              <a:ext cx="119062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C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46089" name="Rectangle 76"/>
            <p:cNvSpPr>
              <a:spLocks noChangeArrowheads="1"/>
            </p:cNvSpPr>
            <p:nvPr/>
          </p:nvSpPr>
          <p:spPr bwMode="auto">
            <a:xfrm>
              <a:off x="5103813" y="3157538"/>
              <a:ext cx="107950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E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46090" name="Rectangle 77"/>
            <p:cNvSpPr>
              <a:spLocks noChangeArrowheads="1"/>
            </p:cNvSpPr>
            <p:nvPr/>
          </p:nvSpPr>
          <p:spPr bwMode="auto">
            <a:xfrm>
              <a:off x="5219700" y="3157538"/>
              <a:ext cx="58738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(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46091" name="Rectangle 78"/>
            <p:cNvSpPr>
              <a:spLocks noChangeArrowheads="1"/>
            </p:cNvSpPr>
            <p:nvPr/>
          </p:nvSpPr>
          <p:spPr bwMode="auto">
            <a:xfrm>
              <a:off x="5281613" y="3157538"/>
              <a:ext cx="49212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  <a:latin typeface="Times New Roman" pitchFamily="18" charset="0"/>
                </a:rPr>
                <a:t>t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46092" name="Rectangle 79"/>
            <p:cNvSpPr>
              <a:spLocks noChangeArrowheads="1"/>
            </p:cNvSpPr>
            <p:nvPr/>
          </p:nvSpPr>
          <p:spPr bwMode="auto">
            <a:xfrm>
              <a:off x="5340350" y="3157538"/>
              <a:ext cx="58738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</a:rPr>
                <a:t>)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46093" name="Freeform 81"/>
            <p:cNvSpPr>
              <a:spLocks/>
            </p:cNvSpPr>
            <p:nvPr/>
          </p:nvSpPr>
          <p:spPr bwMode="auto">
            <a:xfrm>
              <a:off x="5276850" y="3587750"/>
              <a:ext cx="1100138" cy="288925"/>
            </a:xfrm>
            <a:custGeom>
              <a:avLst/>
              <a:gdLst>
                <a:gd name="T0" fmla="*/ 1100138 w 38"/>
                <a:gd name="T1" fmla="*/ 288925 h 10"/>
                <a:gd name="T2" fmla="*/ 0 w 38"/>
                <a:gd name="T3" fmla="*/ 288925 h 10"/>
                <a:gd name="T4" fmla="*/ 0 w 38"/>
                <a:gd name="T5" fmla="*/ 0 h 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8" h="10">
                  <a:moveTo>
                    <a:pt x="38" y="10"/>
                  </a:moveTo>
                  <a:lnTo>
                    <a:pt x="0" y="10"/>
                  </a:lnTo>
                  <a:lnTo>
                    <a:pt x="0" y="0"/>
                  </a:lnTo>
                </a:path>
              </a:pathLst>
            </a:custGeom>
            <a:noFill/>
            <a:ln w="28575" cmpd="sng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6094" name="Freeform 82"/>
            <p:cNvSpPr>
              <a:spLocks/>
            </p:cNvSpPr>
            <p:nvPr/>
          </p:nvSpPr>
          <p:spPr bwMode="auto">
            <a:xfrm>
              <a:off x="5276850" y="2660650"/>
              <a:ext cx="704850" cy="290513"/>
            </a:xfrm>
            <a:custGeom>
              <a:avLst/>
              <a:gdLst>
                <a:gd name="T0" fmla="*/ 0 w 444"/>
                <a:gd name="T1" fmla="*/ 290513 h 183"/>
                <a:gd name="T2" fmla="*/ 0 w 444"/>
                <a:gd name="T3" fmla="*/ 1588 h 183"/>
                <a:gd name="T4" fmla="*/ 704850 w 444"/>
                <a:gd name="T5" fmla="*/ 0 h 1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44" h="183">
                  <a:moveTo>
                    <a:pt x="0" y="183"/>
                  </a:moveTo>
                  <a:lnTo>
                    <a:pt x="0" y="1"/>
                  </a:lnTo>
                  <a:lnTo>
                    <a:pt x="444" y="0"/>
                  </a:lnTo>
                </a:path>
              </a:pathLst>
            </a:custGeom>
            <a:noFill/>
            <a:ln w="28575" cmpd="sng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6095" name="Freeform 95"/>
            <p:cNvSpPr>
              <a:spLocks/>
            </p:cNvSpPr>
            <p:nvPr/>
          </p:nvSpPr>
          <p:spPr bwMode="auto">
            <a:xfrm>
              <a:off x="6523038" y="3441700"/>
              <a:ext cx="1157287" cy="434975"/>
            </a:xfrm>
            <a:custGeom>
              <a:avLst/>
              <a:gdLst>
                <a:gd name="T0" fmla="*/ 1157287 w 40"/>
                <a:gd name="T1" fmla="*/ 0 h 15"/>
                <a:gd name="T2" fmla="*/ 1157287 w 40"/>
                <a:gd name="T3" fmla="*/ 434975 h 15"/>
                <a:gd name="T4" fmla="*/ 0 w 40"/>
                <a:gd name="T5" fmla="*/ 434975 h 1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0" h="15">
                  <a:moveTo>
                    <a:pt x="40" y="0"/>
                  </a:moveTo>
                  <a:lnTo>
                    <a:pt x="40" y="15"/>
                  </a:lnTo>
                  <a:lnTo>
                    <a:pt x="0" y="15"/>
                  </a:lnTo>
                </a:path>
              </a:pathLst>
            </a:custGeom>
            <a:noFill/>
            <a:ln w="28575" cmpd="sng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6096" name="Freeform 96"/>
            <p:cNvSpPr>
              <a:spLocks/>
            </p:cNvSpPr>
            <p:nvPr/>
          </p:nvSpPr>
          <p:spPr bwMode="auto">
            <a:xfrm>
              <a:off x="7621588" y="3095625"/>
              <a:ext cx="88900" cy="346075"/>
            </a:xfrm>
            <a:custGeom>
              <a:avLst/>
              <a:gdLst>
                <a:gd name="T0" fmla="*/ 59267 w 3"/>
                <a:gd name="T1" fmla="*/ 0 h 12"/>
                <a:gd name="T2" fmla="*/ 88900 w 3"/>
                <a:gd name="T3" fmla="*/ 28840 h 12"/>
                <a:gd name="T4" fmla="*/ 0 w 3"/>
                <a:gd name="T5" fmla="*/ 86519 h 12"/>
                <a:gd name="T6" fmla="*/ 88900 w 3"/>
                <a:gd name="T7" fmla="*/ 144198 h 12"/>
                <a:gd name="T8" fmla="*/ 0 w 3"/>
                <a:gd name="T9" fmla="*/ 201877 h 12"/>
                <a:gd name="T10" fmla="*/ 88900 w 3"/>
                <a:gd name="T11" fmla="*/ 259556 h 12"/>
                <a:gd name="T12" fmla="*/ 0 w 3"/>
                <a:gd name="T13" fmla="*/ 317235 h 12"/>
                <a:gd name="T14" fmla="*/ 59267 w 3"/>
                <a:gd name="T15" fmla="*/ 346075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lnTo>
                    <a:pt x="3" y="1"/>
                  </a:lnTo>
                  <a:lnTo>
                    <a:pt x="0" y="3"/>
                  </a:lnTo>
                  <a:lnTo>
                    <a:pt x="3" y="5"/>
                  </a:lnTo>
                  <a:lnTo>
                    <a:pt x="0" y="7"/>
                  </a:lnTo>
                  <a:lnTo>
                    <a:pt x="3" y="9"/>
                  </a:lnTo>
                  <a:lnTo>
                    <a:pt x="0" y="11"/>
                  </a:lnTo>
                  <a:lnTo>
                    <a:pt x="2" y="12"/>
                  </a:lnTo>
                </a:path>
              </a:pathLst>
            </a:custGeom>
            <a:noFill/>
            <a:ln w="28575" cmpd="sng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6097" name="Freeform 97"/>
            <p:cNvSpPr>
              <a:spLocks/>
            </p:cNvSpPr>
            <p:nvPr/>
          </p:nvSpPr>
          <p:spPr bwMode="auto">
            <a:xfrm>
              <a:off x="7019925" y="2660650"/>
              <a:ext cx="660400" cy="434975"/>
            </a:xfrm>
            <a:custGeom>
              <a:avLst/>
              <a:gdLst>
                <a:gd name="T0" fmla="*/ 0 w 478"/>
                <a:gd name="T1" fmla="*/ 0 h 274"/>
                <a:gd name="T2" fmla="*/ 660400 w 478"/>
                <a:gd name="T3" fmla="*/ 1588 h 274"/>
                <a:gd name="T4" fmla="*/ 660400 w 478"/>
                <a:gd name="T5" fmla="*/ 434975 h 27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78" h="274">
                  <a:moveTo>
                    <a:pt x="0" y="0"/>
                  </a:moveTo>
                  <a:lnTo>
                    <a:pt x="478" y="1"/>
                  </a:lnTo>
                  <a:lnTo>
                    <a:pt x="478" y="274"/>
                  </a:lnTo>
                </a:path>
              </a:pathLst>
            </a:custGeom>
            <a:noFill/>
            <a:ln w="28575" cmpd="sng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6098" name="Line 98"/>
            <p:cNvSpPr>
              <a:spLocks noChangeShapeType="1"/>
            </p:cNvSpPr>
            <p:nvPr/>
          </p:nvSpPr>
          <p:spPr bwMode="auto">
            <a:xfrm>
              <a:off x="6376988" y="3703638"/>
              <a:ext cx="3175" cy="3460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6099" name="Line 99"/>
            <p:cNvSpPr>
              <a:spLocks noChangeShapeType="1"/>
            </p:cNvSpPr>
            <p:nvPr/>
          </p:nvSpPr>
          <p:spPr bwMode="auto">
            <a:xfrm>
              <a:off x="6523038" y="3703638"/>
              <a:ext cx="1587" cy="3460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6103" name="Oval 104"/>
            <p:cNvSpPr>
              <a:spLocks noChangeArrowheads="1"/>
            </p:cNvSpPr>
            <p:nvPr/>
          </p:nvSpPr>
          <p:spPr bwMode="auto">
            <a:xfrm>
              <a:off x="4932363" y="2954338"/>
              <a:ext cx="647700" cy="647700"/>
            </a:xfrm>
            <a:prstGeom prst="ellipse">
              <a:avLst/>
            </a:prstGeom>
            <a:noFill/>
            <a:ln w="28575">
              <a:solidFill>
                <a:srgbClr val="0099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grpSp>
          <p:nvGrpSpPr>
            <p:cNvPr id="46104" name="Group 115"/>
            <p:cNvGrpSpPr>
              <a:grpSpLocks/>
            </p:cNvGrpSpPr>
            <p:nvPr/>
          </p:nvGrpSpPr>
          <p:grpSpPr bwMode="auto">
            <a:xfrm>
              <a:off x="5980113" y="2417763"/>
              <a:ext cx="1030287" cy="473075"/>
              <a:chOff x="3624" y="1980"/>
              <a:chExt cx="634" cy="294"/>
            </a:xfrm>
          </p:grpSpPr>
          <p:sp>
            <p:nvSpPr>
              <p:cNvPr id="46105" name="Freeform 116"/>
              <p:cNvSpPr>
                <a:spLocks/>
              </p:cNvSpPr>
              <p:nvPr/>
            </p:nvSpPr>
            <p:spPr bwMode="auto">
              <a:xfrm>
                <a:off x="4005" y="1984"/>
                <a:ext cx="153" cy="162"/>
              </a:xfrm>
              <a:custGeom>
                <a:avLst/>
                <a:gdLst>
                  <a:gd name="T0" fmla="*/ 0 w 153"/>
                  <a:gd name="T1" fmla="*/ 162 h 162"/>
                  <a:gd name="T2" fmla="*/ 1 w 153"/>
                  <a:gd name="T3" fmla="*/ 108 h 162"/>
                  <a:gd name="T4" fmla="*/ 7 w 153"/>
                  <a:gd name="T5" fmla="*/ 76 h 162"/>
                  <a:gd name="T6" fmla="*/ 15 w 153"/>
                  <a:gd name="T7" fmla="*/ 52 h 162"/>
                  <a:gd name="T8" fmla="*/ 37 w 153"/>
                  <a:gd name="T9" fmla="*/ 18 h 162"/>
                  <a:gd name="T10" fmla="*/ 56 w 153"/>
                  <a:gd name="T11" fmla="*/ 5 h 162"/>
                  <a:gd name="T12" fmla="*/ 73 w 153"/>
                  <a:gd name="T13" fmla="*/ 0 h 162"/>
                  <a:gd name="T14" fmla="*/ 93 w 153"/>
                  <a:gd name="T15" fmla="*/ 0 h 162"/>
                  <a:gd name="T16" fmla="*/ 111 w 153"/>
                  <a:gd name="T17" fmla="*/ 12 h 162"/>
                  <a:gd name="T18" fmla="*/ 131 w 153"/>
                  <a:gd name="T19" fmla="*/ 42 h 162"/>
                  <a:gd name="T20" fmla="*/ 145 w 153"/>
                  <a:gd name="T21" fmla="*/ 72 h 162"/>
                  <a:gd name="T22" fmla="*/ 151 w 153"/>
                  <a:gd name="T23" fmla="*/ 98 h 162"/>
                  <a:gd name="T24" fmla="*/ 153 w 153"/>
                  <a:gd name="T25" fmla="*/ 124 h 16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3" h="162">
                    <a:moveTo>
                      <a:pt x="0" y="162"/>
                    </a:moveTo>
                    <a:lnTo>
                      <a:pt x="1" y="108"/>
                    </a:lnTo>
                    <a:lnTo>
                      <a:pt x="7" y="76"/>
                    </a:lnTo>
                    <a:lnTo>
                      <a:pt x="15" y="52"/>
                    </a:lnTo>
                    <a:lnTo>
                      <a:pt x="37" y="18"/>
                    </a:lnTo>
                    <a:lnTo>
                      <a:pt x="56" y="5"/>
                    </a:lnTo>
                    <a:lnTo>
                      <a:pt x="73" y="0"/>
                    </a:lnTo>
                    <a:lnTo>
                      <a:pt x="93" y="0"/>
                    </a:lnTo>
                    <a:lnTo>
                      <a:pt x="111" y="12"/>
                    </a:lnTo>
                    <a:lnTo>
                      <a:pt x="131" y="42"/>
                    </a:lnTo>
                    <a:lnTo>
                      <a:pt x="145" y="72"/>
                    </a:lnTo>
                    <a:lnTo>
                      <a:pt x="151" y="98"/>
                    </a:lnTo>
                    <a:lnTo>
                      <a:pt x="153" y="124"/>
                    </a:lnTo>
                  </a:path>
                </a:pathLst>
              </a:custGeom>
              <a:noFill/>
              <a:ln w="26988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46106" name="Freeform 117"/>
              <p:cNvSpPr>
                <a:spLocks/>
              </p:cNvSpPr>
              <p:nvPr/>
            </p:nvSpPr>
            <p:spPr bwMode="auto">
              <a:xfrm>
                <a:off x="4110" y="1980"/>
                <a:ext cx="148" cy="160"/>
              </a:xfrm>
              <a:custGeom>
                <a:avLst/>
                <a:gdLst>
                  <a:gd name="T0" fmla="*/ 0 w 148"/>
                  <a:gd name="T1" fmla="*/ 78 h 160"/>
                  <a:gd name="T2" fmla="*/ 16 w 148"/>
                  <a:gd name="T3" fmla="*/ 27 h 160"/>
                  <a:gd name="T4" fmla="*/ 32 w 148"/>
                  <a:gd name="T5" fmla="*/ 12 h 160"/>
                  <a:gd name="T6" fmla="*/ 54 w 148"/>
                  <a:gd name="T7" fmla="*/ 0 h 160"/>
                  <a:gd name="T8" fmla="*/ 78 w 148"/>
                  <a:gd name="T9" fmla="*/ 0 h 160"/>
                  <a:gd name="T10" fmla="*/ 94 w 148"/>
                  <a:gd name="T11" fmla="*/ 8 h 160"/>
                  <a:gd name="T12" fmla="*/ 106 w 148"/>
                  <a:gd name="T13" fmla="*/ 24 h 160"/>
                  <a:gd name="T14" fmla="*/ 120 w 148"/>
                  <a:gd name="T15" fmla="*/ 44 h 160"/>
                  <a:gd name="T16" fmla="*/ 130 w 148"/>
                  <a:gd name="T17" fmla="*/ 70 h 160"/>
                  <a:gd name="T18" fmla="*/ 140 w 148"/>
                  <a:gd name="T19" fmla="*/ 112 h 160"/>
                  <a:gd name="T20" fmla="*/ 148 w 148"/>
                  <a:gd name="T21" fmla="*/ 160 h 16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48" h="160">
                    <a:moveTo>
                      <a:pt x="0" y="78"/>
                    </a:moveTo>
                    <a:lnTo>
                      <a:pt x="16" y="27"/>
                    </a:lnTo>
                    <a:lnTo>
                      <a:pt x="32" y="12"/>
                    </a:lnTo>
                    <a:lnTo>
                      <a:pt x="54" y="0"/>
                    </a:lnTo>
                    <a:lnTo>
                      <a:pt x="78" y="0"/>
                    </a:lnTo>
                    <a:lnTo>
                      <a:pt x="94" y="8"/>
                    </a:lnTo>
                    <a:lnTo>
                      <a:pt x="106" y="24"/>
                    </a:lnTo>
                    <a:lnTo>
                      <a:pt x="120" y="44"/>
                    </a:lnTo>
                    <a:lnTo>
                      <a:pt x="130" y="70"/>
                    </a:lnTo>
                    <a:lnTo>
                      <a:pt x="140" y="112"/>
                    </a:lnTo>
                    <a:lnTo>
                      <a:pt x="148" y="160"/>
                    </a:lnTo>
                  </a:path>
                </a:pathLst>
              </a:custGeom>
              <a:noFill/>
              <a:ln w="27051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46107" name="Freeform 118"/>
              <p:cNvSpPr>
                <a:spLocks/>
              </p:cNvSpPr>
              <p:nvPr/>
            </p:nvSpPr>
            <p:spPr bwMode="auto">
              <a:xfrm>
                <a:off x="4100" y="2056"/>
                <a:ext cx="62" cy="218"/>
              </a:xfrm>
              <a:custGeom>
                <a:avLst/>
                <a:gdLst>
                  <a:gd name="T0" fmla="*/ 50 w 62"/>
                  <a:gd name="T1" fmla="*/ 0 h 218"/>
                  <a:gd name="T2" fmla="*/ 56 w 62"/>
                  <a:gd name="T3" fmla="*/ 44 h 218"/>
                  <a:gd name="T4" fmla="*/ 62 w 62"/>
                  <a:gd name="T5" fmla="*/ 90 h 218"/>
                  <a:gd name="T6" fmla="*/ 58 w 62"/>
                  <a:gd name="T7" fmla="*/ 148 h 218"/>
                  <a:gd name="T8" fmla="*/ 54 w 62"/>
                  <a:gd name="T9" fmla="*/ 176 h 218"/>
                  <a:gd name="T10" fmla="*/ 48 w 62"/>
                  <a:gd name="T11" fmla="*/ 196 h 218"/>
                  <a:gd name="T12" fmla="*/ 42 w 62"/>
                  <a:gd name="T13" fmla="*/ 206 h 218"/>
                  <a:gd name="T14" fmla="*/ 31 w 62"/>
                  <a:gd name="T15" fmla="*/ 218 h 218"/>
                  <a:gd name="T16" fmla="*/ 14 w 62"/>
                  <a:gd name="T17" fmla="*/ 202 h 218"/>
                  <a:gd name="T18" fmla="*/ 8 w 62"/>
                  <a:gd name="T19" fmla="*/ 182 h 218"/>
                  <a:gd name="T20" fmla="*/ 2 w 62"/>
                  <a:gd name="T21" fmla="*/ 146 h 218"/>
                  <a:gd name="T22" fmla="*/ 0 w 62"/>
                  <a:gd name="T23" fmla="*/ 92 h 218"/>
                  <a:gd name="T24" fmla="*/ 2 w 62"/>
                  <a:gd name="T25" fmla="*/ 41 h 218"/>
                  <a:gd name="T26" fmla="*/ 9 w 62"/>
                  <a:gd name="T27" fmla="*/ 1 h 21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2" h="218">
                    <a:moveTo>
                      <a:pt x="50" y="0"/>
                    </a:moveTo>
                    <a:lnTo>
                      <a:pt x="56" y="44"/>
                    </a:lnTo>
                    <a:lnTo>
                      <a:pt x="62" y="90"/>
                    </a:lnTo>
                    <a:lnTo>
                      <a:pt x="58" y="148"/>
                    </a:lnTo>
                    <a:lnTo>
                      <a:pt x="54" y="176"/>
                    </a:lnTo>
                    <a:lnTo>
                      <a:pt x="48" y="196"/>
                    </a:lnTo>
                    <a:lnTo>
                      <a:pt x="42" y="206"/>
                    </a:lnTo>
                    <a:lnTo>
                      <a:pt x="31" y="218"/>
                    </a:lnTo>
                    <a:lnTo>
                      <a:pt x="14" y="202"/>
                    </a:lnTo>
                    <a:lnTo>
                      <a:pt x="8" y="182"/>
                    </a:lnTo>
                    <a:lnTo>
                      <a:pt x="2" y="146"/>
                    </a:lnTo>
                    <a:lnTo>
                      <a:pt x="0" y="92"/>
                    </a:lnTo>
                    <a:lnTo>
                      <a:pt x="2" y="41"/>
                    </a:lnTo>
                    <a:lnTo>
                      <a:pt x="9" y="1"/>
                    </a:lnTo>
                  </a:path>
                </a:pathLst>
              </a:custGeom>
              <a:noFill/>
              <a:ln w="26988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46108" name="Freeform 119"/>
              <p:cNvSpPr>
                <a:spLocks/>
              </p:cNvSpPr>
              <p:nvPr/>
            </p:nvSpPr>
            <p:spPr bwMode="auto">
              <a:xfrm>
                <a:off x="4005" y="2058"/>
                <a:ext cx="63" cy="212"/>
              </a:xfrm>
              <a:custGeom>
                <a:avLst/>
                <a:gdLst>
                  <a:gd name="T0" fmla="*/ 51 w 63"/>
                  <a:gd name="T1" fmla="*/ 0 h 212"/>
                  <a:gd name="T2" fmla="*/ 59 w 63"/>
                  <a:gd name="T3" fmla="*/ 40 h 212"/>
                  <a:gd name="T4" fmla="*/ 63 w 63"/>
                  <a:gd name="T5" fmla="*/ 90 h 212"/>
                  <a:gd name="T6" fmla="*/ 59 w 63"/>
                  <a:gd name="T7" fmla="*/ 146 h 212"/>
                  <a:gd name="T8" fmla="*/ 53 w 63"/>
                  <a:gd name="T9" fmla="*/ 176 h 212"/>
                  <a:gd name="T10" fmla="*/ 45 w 63"/>
                  <a:gd name="T11" fmla="*/ 198 h 212"/>
                  <a:gd name="T12" fmla="*/ 27 w 63"/>
                  <a:gd name="T13" fmla="*/ 212 h 212"/>
                  <a:gd name="T14" fmla="*/ 15 w 63"/>
                  <a:gd name="T15" fmla="*/ 200 h 212"/>
                  <a:gd name="T16" fmla="*/ 4 w 63"/>
                  <a:gd name="T17" fmla="*/ 172 h 212"/>
                  <a:gd name="T18" fmla="*/ 0 w 63"/>
                  <a:gd name="T19" fmla="*/ 144 h 212"/>
                  <a:gd name="T20" fmla="*/ 0 w 63"/>
                  <a:gd name="T21" fmla="*/ 89 h 2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3" h="212">
                    <a:moveTo>
                      <a:pt x="51" y="0"/>
                    </a:moveTo>
                    <a:lnTo>
                      <a:pt x="59" y="40"/>
                    </a:lnTo>
                    <a:lnTo>
                      <a:pt x="63" y="90"/>
                    </a:lnTo>
                    <a:lnTo>
                      <a:pt x="59" y="146"/>
                    </a:lnTo>
                    <a:lnTo>
                      <a:pt x="53" y="176"/>
                    </a:lnTo>
                    <a:lnTo>
                      <a:pt x="45" y="198"/>
                    </a:lnTo>
                    <a:lnTo>
                      <a:pt x="27" y="212"/>
                    </a:lnTo>
                    <a:lnTo>
                      <a:pt x="15" y="200"/>
                    </a:lnTo>
                    <a:lnTo>
                      <a:pt x="4" y="172"/>
                    </a:lnTo>
                    <a:lnTo>
                      <a:pt x="0" y="144"/>
                    </a:lnTo>
                    <a:lnTo>
                      <a:pt x="0" y="89"/>
                    </a:lnTo>
                  </a:path>
                </a:pathLst>
              </a:custGeom>
              <a:noFill/>
              <a:ln w="26988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46109" name="Freeform 120"/>
              <p:cNvSpPr>
                <a:spLocks/>
              </p:cNvSpPr>
              <p:nvPr/>
            </p:nvSpPr>
            <p:spPr bwMode="auto">
              <a:xfrm>
                <a:off x="3820" y="1984"/>
                <a:ext cx="146" cy="118"/>
              </a:xfrm>
              <a:custGeom>
                <a:avLst/>
                <a:gdLst>
                  <a:gd name="T0" fmla="*/ 0 w 146"/>
                  <a:gd name="T1" fmla="*/ 118 h 118"/>
                  <a:gd name="T2" fmla="*/ 4 w 146"/>
                  <a:gd name="T3" fmla="*/ 86 h 118"/>
                  <a:gd name="T4" fmla="*/ 12 w 146"/>
                  <a:gd name="T5" fmla="*/ 52 h 118"/>
                  <a:gd name="T6" fmla="*/ 32 w 146"/>
                  <a:gd name="T7" fmla="*/ 22 h 118"/>
                  <a:gd name="T8" fmla="*/ 54 w 146"/>
                  <a:gd name="T9" fmla="*/ 6 h 118"/>
                  <a:gd name="T10" fmla="*/ 77 w 146"/>
                  <a:gd name="T11" fmla="*/ 0 h 118"/>
                  <a:gd name="T12" fmla="*/ 98 w 146"/>
                  <a:gd name="T13" fmla="*/ 5 h 118"/>
                  <a:gd name="T14" fmla="*/ 113 w 146"/>
                  <a:gd name="T15" fmla="*/ 18 h 118"/>
                  <a:gd name="T16" fmla="*/ 134 w 146"/>
                  <a:gd name="T17" fmla="*/ 42 h 118"/>
                  <a:gd name="T18" fmla="*/ 146 w 146"/>
                  <a:gd name="T19" fmla="*/ 72 h 1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6" h="118">
                    <a:moveTo>
                      <a:pt x="0" y="118"/>
                    </a:moveTo>
                    <a:lnTo>
                      <a:pt x="4" y="86"/>
                    </a:lnTo>
                    <a:lnTo>
                      <a:pt x="12" y="52"/>
                    </a:lnTo>
                    <a:lnTo>
                      <a:pt x="32" y="22"/>
                    </a:lnTo>
                    <a:lnTo>
                      <a:pt x="54" y="6"/>
                    </a:lnTo>
                    <a:lnTo>
                      <a:pt x="77" y="0"/>
                    </a:lnTo>
                    <a:lnTo>
                      <a:pt x="98" y="5"/>
                    </a:lnTo>
                    <a:lnTo>
                      <a:pt x="113" y="18"/>
                    </a:lnTo>
                    <a:lnTo>
                      <a:pt x="134" y="42"/>
                    </a:lnTo>
                    <a:lnTo>
                      <a:pt x="146" y="72"/>
                    </a:lnTo>
                  </a:path>
                </a:pathLst>
              </a:custGeom>
              <a:noFill/>
              <a:ln w="26988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46110" name="Freeform 121"/>
              <p:cNvSpPr>
                <a:spLocks/>
              </p:cNvSpPr>
              <p:nvPr/>
            </p:nvSpPr>
            <p:spPr bwMode="auto">
              <a:xfrm>
                <a:off x="3910" y="2045"/>
                <a:ext cx="67" cy="229"/>
              </a:xfrm>
              <a:custGeom>
                <a:avLst/>
                <a:gdLst>
                  <a:gd name="T0" fmla="*/ 54 w 67"/>
                  <a:gd name="T1" fmla="*/ 0 h 229"/>
                  <a:gd name="T2" fmla="*/ 64 w 67"/>
                  <a:gd name="T3" fmla="*/ 67 h 229"/>
                  <a:gd name="T4" fmla="*/ 67 w 67"/>
                  <a:gd name="T5" fmla="*/ 104 h 229"/>
                  <a:gd name="T6" fmla="*/ 64 w 67"/>
                  <a:gd name="T7" fmla="*/ 146 h 229"/>
                  <a:gd name="T8" fmla="*/ 57 w 67"/>
                  <a:gd name="T9" fmla="*/ 188 h 229"/>
                  <a:gd name="T10" fmla="*/ 54 w 67"/>
                  <a:gd name="T11" fmla="*/ 206 h 229"/>
                  <a:gd name="T12" fmla="*/ 41 w 67"/>
                  <a:gd name="T13" fmla="*/ 229 h 229"/>
                  <a:gd name="T14" fmla="*/ 23 w 67"/>
                  <a:gd name="T15" fmla="*/ 229 h 229"/>
                  <a:gd name="T16" fmla="*/ 15 w 67"/>
                  <a:gd name="T17" fmla="*/ 214 h 229"/>
                  <a:gd name="T18" fmla="*/ 8 w 67"/>
                  <a:gd name="T19" fmla="*/ 190 h 229"/>
                  <a:gd name="T20" fmla="*/ 2 w 67"/>
                  <a:gd name="T21" fmla="*/ 151 h 229"/>
                  <a:gd name="T22" fmla="*/ 0 w 67"/>
                  <a:gd name="T23" fmla="*/ 103 h 22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7" h="229">
                    <a:moveTo>
                      <a:pt x="54" y="0"/>
                    </a:moveTo>
                    <a:lnTo>
                      <a:pt x="64" y="67"/>
                    </a:lnTo>
                    <a:lnTo>
                      <a:pt x="67" y="104"/>
                    </a:lnTo>
                    <a:lnTo>
                      <a:pt x="64" y="146"/>
                    </a:lnTo>
                    <a:lnTo>
                      <a:pt x="57" y="188"/>
                    </a:lnTo>
                    <a:lnTo>
                      <a:pt x="54" y="206"/>
                    </a:lnTo>
                    <a:lnTo>
                      <a:pt x="41" y="229"/>
                    </a:lnTo>
                    <a:lnTo>
                      <a:pt x="23" y="229"/>
                    </a:lnTo>
                    <a:lnTo>
                      <a:pt x="15" y="214"/>
                    </a:lnTo>
                    <a:lnTo>
                      <a:pt x="8" y="190"/>
                    </a:lnTo>
                    <a:lnTo>
                      <a:pt x="2" y="151"/>
                    </a:lnTo>
                    <a:lnTo>
                      <a:pt x="0" y="103"/>
                    </a:lnTo>
                  </a:path>
                </a:pathLst>
              </a:custGeom>
              <a:noFill/>
              <a:ln w="26988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46111" name="Freeform 122"/>
              <p:cNvSpPr>
                <a:spLocks/>
              </p:cNvSpPr>
              <p:nvPr/>
            </p:nvSpPr>
            <p:spPr bwMode="auto">
              <a:xfrm>
                <a:off x="3624" y="1982"/>
                <a:ext cx="148" cy="158"/>
              </a:xfrm>
              <a:custGeom>
                <a:avLst/>
                <a:gdLst>
                  <a:gd name="T0" fmla="*/ 0 w 148"/>
                  <a:gd name="T1" fmla="*/ 158 h 158"/>
                  <a:gd name="T2" fmla="*/ 4 w 148"/>
                  <a:gd name="T3" fmla="*/ 110 h 158"/>
                  <a:gd name="T4" fmla="*/ 10 w 148"/>
                  <a:gd name="T5" fmla="*/ 74 h 158"/>
                  <a:gd name="T6" fmla="*/ 18 w 148"/>
                  <a:gd name="T7" fmla="*/ 50 h 158"/>
                  <a:gd name="T8" fmla="*/ 36 w 148"/>
                  <a:gd name="T9" fmla="*/ 20 h 158"/>
                  <a:gd name="T10" fmla="*/ 56 w 148"/>
                  <a:gd name="T11" fmla="*/ 4 h 158"/>
                  <a:gd name="T12" fmla="*/ 84 w 148"/>
                  <a:gd name="T13" fmla="*/ 0 h 158"/>
                  <a:gd name="T14" fmla="*/ 107 w 148"/>
                  <a:gd name="T15" fmla="*/ 8 h 158"/>
                  <a:gd name="T16" fmla="*/ 121 w 148"/>
                  <a:gd name="T17" fmla="*/ 20 h 158"/>
                  <a:gd name="T18" fmla="*/ 148 w 148"/>
                  <a:gd name="T19" fmla="*/ 74 h 158"/>
                  <a:gd name="T20" fmla="*/ 148 w 148"/>
                  <a:gd name="T21" fmla="*/ 74 h 15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48" h="158">
                    <a:moveTo>
                      <a:pt x="0" y="158"/>
                    </a:moveTo>
                    <a:lnTo>
                      <a:pt x="4" y="110"/>
                    </a:lnTo>
                    <a:lnTo>
                      <a:pt x="10" y="74"/>
                    </a:lnTo>
                    <a:lnTo>
                      <a:pt x="18" y="50"/>
                    </a:lnTo>
                    <a:lnTo>
                      <a:pt x="36" y="20"/>
                    </a:lnTo>
                    <a:lnTo>
                      <a:pt x="56" y="4"/>
                    </a:lnTo>
                    <a:lnTo>
                      <a:pt x="84" y="0"/>
                    </a:lnTo>
                    <a:lnTo>
                      <a:pt x="107" y="8"/>
                    </a:lnTo>
                    <a:lnTo>
                      <a:pt x="121" y="20"/>
                    </a:lnTo>
                    <a:lnTo>
                      <a:pt x="148" y="74"/>
                    </a:lnTo>
                  </a:path>
                </a:pathLst>
              </a:custGeom>
              <a:noFill/>
              <a:ln w="26988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46112" name="Freeform 123"/>
              <p:cNvSpPr>
                <a:spLocks/>
              </p:cNvSpPr>
              <p:nvPr/>
            </p:nvSpPr>
            <p:spPr bwMode="auto">
              <a:xfrm>
                <a:off x="3722" y="2056"/>
                <a:ext cx="64" cy="218"/>
              </a:xfrm>
              <a:custGeom>
                <a:avLst/>
                <a:gdLst>
                  <a:gd name="T0" fmla="*/ 48 w 64"/>
                  <a:gd name="T1" fmla="*/ 0 h 218"/>
                  <a:gd name="T2" fmla="*/ 58 w 64"/>
                  <a:gd name="T3" fmla="*/ 42 h 218"/>
                  <a:gd name="T4" fmla="*/ 64 w 64"/>
                  <a:gd name="T5" fmla="*/ 90 h 218"/>
                  <a:gd name="T6" fmla="*/ 64 w 64"/>
                  <a:gd name="T7" fmla="*/ 134 h 218"/>
                  <a:gd name="T8" fmla="*/ 58 w 64"/>
                  <a:gd name="T9" fmla="*/ 178 h 218"/>
                  <a:gd name="T10" fmla="*/ 46 w 64"/>
                  <a:gd name="T11" fmla="*/ 206 h 218"/>
                  <a:gd name="T12" fmla="*/ 31 w 64"/>
                  <a:gd name="T13" fmla="*/ 218 h 218"/>
                  <a:gd name="T14" fmla="*/ 16 w 64"/>
                  <a:gd name="T15" fmla="*/ 202 h 218"/>
                  <a:gd name="T16" fmla="*/ 8 w 64"/>
                  <a:gd name="T17" fmla="*/ 174 h 218"/>
                  <a:gd name="T18" fmla="*/ 0 w 64"/>
                  <a:gd name="T19" fmla="*/ 126 h 218"/>
                  <a:gd name="T20" fmla="*/ 0 w 64"/>
                  <a:gd name="T21" fmla="*/ 74 h 21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4" h="218">
                    <a:moveTo>
                      <a:pt x="48" y="0"/>
                    </a:moveTo>
                    <a:lnTo>
                      <a:pt x="58" y="42"/>
                    </a:lnTo>
                    <a:lnTo>
                      <a:pt x="64" y="90"/>
                    </a:lnTo>
                    <a:lnTo>
                      <a:pt x="64" y="134"/>
                    </a:lnTo>
                    <a:lnTo>
                      <a:pt x="58" y="178"/>
                    </a:lnTo>
                    <a:lnTo>
                      <a:pt x="46" y="206"/>
                    </a:lnTo>
                    <a:lnTo>
                      <a:pt x="31" y="218"/>
                    </a:lnTo>
                    <a:lnTo>
                      <a:pt x="16" y="202"/>
                    </a:lnTo>
                    <a:lnTo>
                      <a:pt x="8" y="174"/>
                    </a:lnTo>
                    <a:lnTo>
                      <a:pt x="0" y="126"/>
                    </a:lnTo>
                    <a:lnTo>
                      <a:pt x="0" y="74"/>
                    </a:lnTo>
                  </a:path>
                </a:pathLst>
              </a:custGeom>
              <a:noFill/>
              <a:ln w="26988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46113" name="Freeform 124"/>
              <p:cNvSpPr>
                <a:spLocks/>
              </p:cNvSpPr>
              <p:nvPr/>
            </p:nvSpPr>
            <p:spPr bwMode="auto">
              <a:xfrm>
                <a:off x="3722" y="1984"/>
                <a:ext cx="154" cy="152"/>
              </a:xfrm>
              <a:custGeom>
                <a:avLst/>
                <a:gdLst>
                  <a:gd name="T0" fmla="*/ 0 w 154"/>
                  <a:gd name="T1" fmla="*/ 152 h 152"/>
                  <a:gd name="T2" fmla="*/ 4 w 154"/>
                  <a:gd name="T3" fmla="*/ 106 h 152"/>
                  <a:gd name="T4" fmla="*/ 18 w 154"/>
                  <a:gd name="T5" fmla="*/ 54 h 152"/>
                  <a:gd name="T6" fmla="*/ 30 w 154"/>
                  <a:gd name="T7" fmla="*/ 30 h 152"/>
                  <a:gd name="T8" fmla="*/ 48 w 154"/>
                  <a:gd name="T9" fmla="*/ 12 h 152"/>
                  <a:gd name="T10" fmla="*/ 66 w 154"/>
                  <a:gd name="T11" fmla="*/ 2 h 152"/>
                  <a:gd name="T12" fmla="*/ 84 w 154"/>
                  <a:gd name="T13" fmla="*/ 0 h 152"/>
                  <a:gd name="T14" fmla="*/ 97 w 154"/>
                  <a:gd name="T15" fmla="*/ 3 h 152"/>
                  <a:gd name="T16" fmla="*/ 113 w 154"/>
                  <a:gd name="T17" fmla="*/ 13 h 152"/>
                  <a:gd name="T18" fmla="*/ 142 w 154"/>
                  <a:gd name="T19" fmla="*/ 54 h 152"/>
                  <a:gd name="T20" fmla="*/ 152 w 154"/>
                  <a:gd name="T21" fmla="*/ 92 h 152"/>
                  <a:gd name="T22" fmla="*/ 154 w 154"/>
                  <a:gd name="T23" fmla="*/ 136 h 15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54" h="152">
                    <a:moveTo>
                      <a:pt x="0" y="152"/>
                    </a:moveTo>
                    <a:lnTo>
                      <a:pt x="4" y="106"/>
                    </a:lnTo>
                    <a:lnTo>
                      <a:pt x="18" y="54"/>
                    </a:lnTo>
                    <a:lnTo>
                      <a:pt x="30" y="30"/>
                    </a:lnTo>
                    <a:lnTo>
                      <a:pt x="48" y="12"/>
                    </a:lnTo>
                    <a:lnTo>
                      <a:pt x="66" y="2"/>
                    </a:lnTo>
                    <a:lnTo>
                      <a:pt x="84" y="0"/>
                    </a:lnTo>
                    <a:lnTo>
                      <a:pt x="97" y="3"/>
                    </a:lnTo>
                    <a:lnTo>
                      <a:pt x="113" y="13"/>
                    </a:lnTo>
                    <a:lnTo>
                      <a:pt x="142" y="54"/>
                    </a:lnTo>
                    <a:lnTo>
                      <a:pt x="152" y="92"/>
                    </a:lnTo>
                    <a:lnTo>
                      <a:pt x="154" y="136"/>
                    </a:lnTo>
                  </a:path>
                </a:pathLst>
              </a:custGeom>
              <a:noFill/>
              <a:ln w="26988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46114" name="Freeform 125"/>
              <p:cNvSpPr>
                <a:spLocks/>
              </p:cNvSpPr>
              <p:nvPr/>
            </p:nvSpPr>
            <p:spPr bwMode="auto">
              <a:xfrm>
                <a:off x="3816" y="2100"/>
                <a:ext cx="62" cy="168"/>
              </a:xfrm>
              <a:custGeom>
                <a:avLst/>
                <a:gdLst>
                  <a:gd name="T0" fmla="*/ 62 w 62"/>
                  <a:gd name="T1" fmla="*/ 6 h 168"/>
                  <a:gd name="T2" fmla="*/ 62 w 62"/>
                  <a:gd name="T3" fmla="*/ 46 h 168"/>
                  <a:gd name="T4" fmla="*/ 60 w 62"/>
                  <a:gd name="T5" fmla="*/ 88 h 168"/>
                  <a:gd name="T6" fmla="*/ 54 w 62"/>
                  <a:gd name="T7" fmla="*/ 122 h 168"/>
                  <a:gd name="T8" fmla="*/ 42 w 62"/>
                  <a:gd name="T9" fmla="*/ 162 h 168"/>
                  <a:gd name="T10" fmla="*/ 28 w 62"/>
                  <a:gd name="T11" fmla="*/ 168 h 168"/>
                  <a:gd name="T12" fmla="*/ 18 w 62"/>
                  <a:gd name="T13" fmla="*/ 164 h 168"/>
                  <a:gd name="T14" fmla="*/ 8 w 62"/>
                  <a:gd name="T15" fmla="*/ 137 h 168"/>
                  <a:gd name="T16" fmla="*/ 4 w 62"/>
                  <a:gd name="T17" fmla="*/ 98 h 168"/>
                  <a:gd name="T18" fmla="*/ 0 w 62"/>
                  <a:gd name="T19" fmla="*/ 58 h 168"/>
                  <a:gd name="T20" fmla="*/ 4 w 62"/>
                  <a:gd name="T21" fmla="*/ 0 h 16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2" h="168">
                    <a:moveTo>
                      <a:pt x="62" y="6"/>
                    </a:moveTo>
                    <a:lnTo>
                      <a:pt x="62" y="46"/>
                    </a:lnTo>
                    <a:lnTo>
                      <a:pt x="60" y="88"/>
                    </a:lnTo>
                    <a:lnTo>
                      <a:pt x="54" y="122"/>
                    </a:lnTo>
                    <a:lnTo>
                      <a:pt x="42" y="162"/>
                    </a:lnTo>
                    <a:lnTo>
                      <a:pt x="28" y="168"/>
                    </a:lnTo>
                    <a:lnTo>
                      <a:pt x="18" y="164"/>
                    </a:lnTo>
                    <a:lnTo>
                      <a:pt x="8" y="137"/>
                    </a:lnTo>
                    <a:lnTo>
                      <a:pt x="4" y="98"/>
                    </a:lnTo>
                    <a:lnTo>
                      <a:pt x="0" y="58"/>
                    </a:lnTo>
                    <a:lnTo>
                      <a:pt x="4" y="0"/>
                    </a:lnTo>
                  </a:path>
                </a:pathLst>
              </a:custGeom>
              <a:noFill/>
              <a:ln w="26988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46115" name="Freeform 126"/>
              <p:cNvSpPr>
                <a:spLocks/>
              </p:cNvSpPr>
              <p:nvPr/>
            </p:nvSpPr>
            <p:spPr bwMode="auto">
              <a:xfrm>
                <a:off x="3912" y="1984"/>
                <a:ext cx="146" cy="170"/>
              </a:xfrm>
              <a:custGeom>
                <a:avLst/>
                <a:gdLst>
                  <a:gd name="T0" fmla="*/ 0 w 146"/>
                  <a:gd name="T1" fmla="*/ 170 h 170"/>
                  <a:gd name="T2" fmla="*/ 0 w 146"/>
                  <a:gd name="T3" fmla="*/ 138 h 170"/>
                  <a:gd name="T4" fmla="*/ 2 w 146"/>
                  <a:gd name="T5" fmla="*/ 108 h 170"/>
                  <a:gd name="T6" fmla="*/ 6 w 146"/>
                  <a:gd name="T7" fmla="*/ 80 h 170"/>
                  <a:gd name="T8" fmla="*/ 16 w 146"/>
                  <a:gd name="T9" fmla="*/ 50 h 170"/>
                  <a:gd name="T10" fmla="*/ 40 w 146"/>
                  <a:gd name="T11" fmla="*/ 18 h 170"/>
                  <a:gd name="T12" fmla="*/ 52 w 146"/>
                  <a:gd name="T13" fmla="*/ 5 h 170"/>
                  <a:gd name="T14" fmla="*/ 75 w 146"/>
                  <a:gd name="T15" fmla="*/ 0 h 170"/>
                  <a:gd name="T16" fmla="*/ 94 w 146"/>
                  <a:gd name="T17" fmla="*/ 3 h 170"/>
                  <a:gd name="T18" fmla="*/ 112 w 146"/>
                  <a:gd name="T19" fmla="*/ 18 h 170"/>
                  <a:gd name="T20" fmla="*/ 132 w 146"/>
                  <a:gd name="T21" fmla="*/ 46 h 170"/>
                  <a:gd name="T22" fmla="*/ 146 w 146"/>
                  <a:gd name="T23" fmla="*/ 78 h 17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6" h="170">
                    <a:moveTo>
                      <a:pt x="0" y="170"/>
                    </a:moveTo>
                    <a:lnTo>
                      <a:pt x="0" y="138"/>
                    </a:lnTo>
                    <a:lnTo>
                      <a:pt x="2" y="108"/>
                    </a:lnTo>
                    <a:lnTo>
                      <a:pt x="6" y="80"/>
                    </a:lnTo>
                    <a:lnTo>
                      <a:pt x="16" y="50"/>
                    </a:lnTo>
                    <a:lnTo>
                      <a:pt x="40" y="18"/>
                    </a:lnTo>
                    <a:lnTo>
                      <a:pt x="52" y="5"/>
                    </a:lnTo>
                    <a:lnTo>
                      <a:pt x="75" y="0"/>
                    </a:lnTo>
                    <a:lnTo>
                      <a:pt x="94" y="3"/>
                    </a:lnTo>
                    <a:lnTo>
                      <a:pt x="112" y="18"/>
                    </a:lnTo>
                    <a:lnTo>
                      <a:pt x="132" y="46"/>
                    </a:lnTo>
                    <a:lnTo>
                      <a:pt x="146" y="78"/>
                    </a:lnTo>
                  </a:path>
                </a:pathLst>
              </a:custGeom>
              <a:noFill/>
              <a:ln w="26988">
                <a:solidFill>
                  <a:srgbClr val="00A89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68154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Before You Move On …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Homework #0: Check out the following video: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b="1" dirty="0" err="1"/>
              <a:t>Raffaello</a:t>
            </a:r>
            <a:r>
              <a:rPr lang="en-US" altLang="zh-TW" b="1" dirty="0"/>
              <a:t> </a:t>
            </a:r>
            <a:r>
              <a:rPr lang="en-US" altLang="zh-TW" b="1" dirty="0" err="1"/>
              <a:t>D'Andrea’s</a:t>
            </a:r>
            <a:r>
              <a:rPr lang="en-US" altLang="zh-TW" b="1" dirty="0"/>
              <a:t> TED talks</a:t>
            </a:r>
            <a:br>
              <a:rPr lang="en-US" altLang="zh-TW" b="1" dirty="0"/>
            </a:br>
            <a:br>
              <a:rPr lang="en-US" altLang="zh-TW" b="1" dirty="0"/>
            </a:br>
            <a:r>
              <a:rPr lang="en-US" altLang="zh-TW" b="1" dirty="0"/>
              <a:t>       </a:t>
            </a:r>
            <a:r>
              <a:rPr lang="en-US" altLang="zh-TW" sz="1800" b="1" dirty="0"/>
              <a:t>                          </a:t>
            </a:r>
            <a:r>
              <a:rPr lang="en-US" altLang="zh-TW" sz="1800" dirty="0"/>
              <a:t>The astounding athletic power of </a:t>
            </a:r>
            <a:r>
              <a:rPr lang="en-US" altLang="zh-TW" sz="1800" dirty="0" err="1"/>
              <a:t>quadcopters</a:t>
            </a:r>
            <a:r>
              <a:rPr lang="en-US" altLang="zh-TW" sz="1800" dirty="0"/>
              <a:t>.</a:t>
            </a:r>
            <a:br>
              <a:rPr lang="en-US" altLang="zh-TW" sz="1800" dirty="0"/>
            </a:br>
            <a:r>
              <a:rPr lang="en-US" altLang="zh-TW" sz="1800" dirty="0"/>
              <a:t>                                   Jun 2013</a:t>
            </a:r>
            <a:br>
              <a:rPr lang="en-US" altLang="zh-TW" sz="1800" dirty="0"/>
            </a:br>
            <a:br>
              <a:rPr lang="en-US" altLang="zh-TW" sz="1800" dirty="0"/>
            </a:br>
            <a:br>
              <a:rPr lang="en-US" altLang="zh-TW" sz="1800" dirty="0"/>
            </a:br>
            <a:br>
              <a:rPr lang="en-US" altLang="zh-TW" sz="1800" dirty="0"/>
            </a:br>
            <a:br>
              <a:rPr lang="en-US" altLang="zh-TW" sz="1800" dirty="0"/>
            </a:br>
            <a:r>
              <a:rPr lang="en-US" altLang="zh-TW" sz="1800" dirty="0"/>
              <a:t>I will be asking you questions on this video in our next class!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</a:t>
            </a:fld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708920"/>
            <a:ext cx="2016224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069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Differential Equations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b="1"/>
              <a:t>Definition:</a:t>
            </a:r>
            <a:br>
              <a:rPr lang="en-US" altLang="zh-TW"/>
            </a:br>
            <a:r>
              <a:rPr lang="en-US" altLang="zh-TW"/>
              <a:t>An equation containing the derivatives of one or more dependent variables, with respect to one or more independent variables, is said to be a differential equation (DE).</a:t>
            </a:r>
            <a:br>
              <a:rPr lang="en-US" altLang="zh-TW"/>
            </a:br>
            <a:endParaRPr lang="en-US" altLang="zh-TW"/>
          </a:p>
          <a:p>
            <a:pPr eaLnBrk="1" hangingPunct="1"/>
            <a:r>
              <a:rPr lang="en-US" altLang="zh-TW"/>
              <a:t>Example:</a:t>
            </a:r>
          </a:p>
        </p:txBody>
      </p:sp>
      <p:graphicFrame>
        <p:nvGraphicFramePr>
          <p:cNvPr id="614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623878"/>
              </p:ext>
            </p:extLst>
          </p:nvPr>
        </p:nvGraphicFramePr>
        <p:xfrm>
          <a:off x="1403350" y="4403725"/>
          <a:ext cx="19050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6" name="方程式" r:id="rId3" imgW="952087" imgH="253890" progId="Equation.3">
                  <p:embed/>
                </p:oleObj>
              </mc:Choice>
              <mc:Fallback>
                <p:oleObj name="方程式" r:id="rId3" imgW="952087" imgH="25389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4403725"/>
                        <a:ext cx="1905000" cy="508000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06456"/>
              </p:ext>
            </p:extLst>
          </p:nvPr>
        </p:nvGraphicFramePr>
        <p:xfrm>
          <a:off x="7348538" y="4268788"/>
          <a:ext cx="137477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7" name="方程式" r:id="rId5" imgW="685800" imgH="393700" progId="Equation.3">
                  <p:embed/>
                </p:oleObj>
              </mc:Choice>
              <mc:Fallback>
                <p:oleObj name="方程式" r:id="rId5" imgW="6858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48538" y="4268788"/>
                        <a:ext cx="1374775" cy="787400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0066FF"/>
                        </a:solidFill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1" name="Line 6"/>
          <p:cNvSpPr>
            <a:spLocks noChangeShapeType="1"/>
          </p:cNvSpPr>
          <p:nvPr/>
        </p:nvSpPr>
        <p:spPr bwMode="auto">
          <a:xfrm>
            <a:off x="3411538" y="4695825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152" name="Line 7"/>
          <p:cNvSpPr>
            <a:spLocks noChangeShapeType="1"/>
          </p:cNvSpPr>
          <p:nvPr/>
        </p:nvSpPr>
        <p:spPr bwMode="auto">
          <a:xfrm>
            <a:off x="6508750" y="4695825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6153" name="Object 8"/>
          <p:cNvGraphicFramePr>
            <a:graphicFrameLocks noChangeAspect="1"/>
          </p:cNvGraphicFramePr>
          <p:nvPr/>
        </p:nvGraphicFramePr>
        <p:xfrm>
          <a:off x="4195763" y="4268788"/>
          <a:ext cx="208915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" name="方程式" r:id="rId7" imgW="1040948" imgH="393529" progId="Equation.3">
                  <p:embed/>
                </p:oleObj>
              </mc:Choice>
              <mc:Fallback>
                <p:oleObj name="方程式" r:id="rId7" imgW="1040948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5763" y="4268788"/>
                        <a:ext cx="208915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4" name="Freeform 9"/>
          <p:cNvSpPr>
            <a:spLocks/>
          </p:cNvSpPr>
          <p:nvPr/>
        </p:nvSpPr>
        <p:spPr bwMode="auto">
          <a:xfrm>
            <a:off x="3195638" y="5056188"/>
            <a:ext cx="4465637" cy="533400"/>
          </a:xfrm>
          <a:custGeom>
            <a:avLst/>
            <a:gdLst>
              <a:gd name="T0" fmla="*/ 4465637 w 2813"/>
              <a:gd name="T1" fmla="*/ 71438 h 336"/>
              <a:gd name="T2" fmla="*/ 2989262 w 2813"/>
              <a:gd name="T3" fmla="*/ 469900 h 336"/>
              <a:gd name="T4" fmla="*/ 1265237 w 2813"/>
              <a:gd name="T5" fmla="*/ 450850 h 336"/>
              <a:gd name="T6" fmla="*/ 0 w 2813"/>
              <a:gd name="T7" fmla="*/ 0 h 33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813" h="336">
                <a:moveTo>
                  <a:pt x="2813" y="45"/>
                </a:moveTo>
                <a:cubicBezTo>
                  <a:pt x="2658" y="87"/>
                  <a:pt x="2219" y="256"/>
                  <a:pt x="1883" y="296"/>
                </a:cubicBezTo>
                <a:cubicBezTo>
                  <a:pt x="1547" y="336"/>
                  <a:pt x="1111" y="333"/>
                  <a:pt x="797" y="284"/>
                </a:cubicBezTo>
                <a:cubicBezTo>
                  <a:pt x="483" y="235"/>
                  <a:pt x="166" y="59"/>
                  <a:pt x="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155" name="Text Box 10"/>
          <p:cNvSpPr txBox="1">
            <a:spLocks noChangeArrowheads="1"/>
          </p:cNvSpPr>
          <p:nvPr/>
        </p:nvSpPr>
        <p:spPr bwMode="auto">
          <a:xfrm>
            <a:off x="2555875" y="5589588"/>
            <a:ext cx="5026025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lnSpc>
                <a:spcPct val="85000"/>
              </a:lnSpc>
            </a:pPr>
            <a:r>
              <a:rPr lang="en-US" altLang="zh-TW" sz="1400" i="1">
                <a:latin typeface="Calibri" pitchFamily="34" charset="0"/>
                <a:ea typeface="Dotum" pitchFamily="34" charset="-127"/>
              </a:rPr>
              <a:t>In this course, given a blue equation (behavior of a phenomenon),</a:t>
            </a:r>
            <a:br>
              <a:rPr lang="en-US" altLang="zh-TW" sz="1400" i="1">
                <a:latin typeface="Calibri" pitchFamily="34" charset="0"/>
                <a:ea typeface="Dotum" pitchFamily="34" charset="-127"/>
              </a:rPr>
            </a:br>
            <a:r>
              <a:rPr lang="en-US" altLang="zh-TW" sz="1400" i="1">
                <a:latin typeface="Calibri" pitchFamily="34" charset="0"/>
                <a:ea typeface="Dotum" pitchFamily="34" charset="-127"/>
              </a:rPr>
              <a:t>you want to find out the red equation (the governing rule) behind it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44685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Why Differential Equations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For dynamic phenomena, we want to predict their long-term behavior by observing and measuring their short-term behavior</a:t>
            </a:r>
          </a:p>
          <a:p>
            <a:pPr lvl="1" eaLnBrk="1" hangingPunct="1"/>
            <a:r>
              <a:rPr lang="en-US" altLang="zh-TW"/>
              <a:t>Long-term behavior of a dynamic system is defined by its underlying rule </a:t>
            </a:r>
            <a:r>
              <a:rPr lang="en-US" altLang="zh-TW">
                <a:sym typeface="Symbol" pitchFamily="18" charset="2"/>
              </a:rPr>
              <a:t> hard to measure</a:t>
            </a:r>
          </a:p>
          <a:p>
            <a:pPr lvl="1" eaLnBrk="1" hangingPunct="1"/>
            <a:r>
              <a:rPr lang="en-US" altLang="zh-TW"/>
              <a:t>Short-term behavior of a dynamic system is described by its changing characteristics (derivatives) </a:t>
            </a:r>
            <a:r>
              <a:rPr lang="en-US" altLang="zh-TW">
                <a:sym typeface="Symbol" pitchFamily="18" charset="2"/>
              </a:rPr>
              <a:t> easier to measure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051232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Classification of DE by Type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Ordinary differential equation (ODE): an equation contains only ordinary derivatives of one or more dependent variables with respect to a single independent variable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endParaRPr lang="en-US" altLang="zh-TW"/>
          </a:p>
          <a:p>
            <a:pPr eaLnBrk="1" hangingPunct="1"/>
            <a:r>
              <a:rPr lang="en-US" altLang="zh-TW"/>
              <a:t>Partial differential equation (PDE): an equation involving the partial derivatives of one or more dependent variables of two or more independent variables</a:t>
            </a:r>
            <a:endParaRPr lang="zh-TW" altLang="en-US"/>
          </a:p>
        </p:txBody>
      </p:sp>
      <p:graphicFrame>
        <p:nvGraphicFramePr>
          <p:cNvPr id="1024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2702355"/>
              </p:ext>
            </p:extLst>
          </p:nvPr>
        </p:nvGraphicFramePr>
        <p:xfrm>
          <a:off x="3676650" y="3068960"/>
          <a:ext cx="1616075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4" r:id="rId3" imgW="1180588" imgH="558558" progId="Equation.3">
                  <p:embed/>
                </p:oleObj>
              </mc:Choice>
              <mc:Fallback>
                <p:oleObj r:id="rId3" imgW="1180588" imgH="558558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6650" y="3068960"/>
                        <a:ext cx="1616075" cy="693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2160518"/>
              </p:ext>
            </p:extLst>
          </p:nvPr>
        </p:nvGraphicFramePr>
        <p:xfrm>
          <a:off x="3492500" y="5300985"/>
          <a:ext cx="2198688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5" r:id="rId5" imgW="1600200" imgH="635000" progId="Equation.3">
                  <p:embed/>
                </p:oleObj>
              </mc:Choice>
              <mc:Fallback>
                <p:oleObj r:id="rId5" imgW="1600200" imgH="63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5300985"/>
                        <a:ext cx="2198688" cy="792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631719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Classification of DE by Order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The order of a differential equation is the order of the highest derivative in the equation.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pPr eaLnBrk="1" hangingPunct="1"/>
            <a:r>
              <a:rPr lang="en-US" altLang="zh-TW" dirty="0"/>
              <a:t>An </a:t>
            </a:r>
            <a:r>
              <a:rPr lang="en-US" altLang="zh-TW" i="1" dirty="0">
                <a:latin typeface="Times New Roman" pitchFamily="18" charset="0"/>
              </a:rPr>
              <a:t>n</a:t>
            </a:r>
            <a:r>
              <a:rPr lang="en-US" altLang="zh-TW" baseline="30000" dirty="0">
                <a:latin typeface="Times New Roman" pitchFamily="18" charset="0"/>
              </a:rPr>
              <a:t>th</a:t>
            </a:r>
            <a:r>
              <a:rPr lang="en-US" altLang="zh-TW" dirty="0"/>
              <a:t>-order ODE with one dependent variable can be expressed in the general form:</a:t>
            </a:r>
          </a:p>
        </p:txBody>
      </p:sp>
      <p:graphicFrame>
        <p:nvGraphicFramePr>
          <p:cNvPr id="1126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811772"/>
              </p:ext>
            </p:extLst>
          </p:nvPr>
        </p:nvGraphicFramePr>
        <p:xfrm>
          <a:off x="2771775" y="5013176"/>
          <a:ext cx="341153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8" name="方程式" r:id="rId3" imgW="1549400" imgH="228600" progId="Equation.3">
                  <p:embed/>
                </p:oleObj>
              </mc:Choice>
              <mc:Fallback>
                <p:oleObj name="方程式" r:id="rId3" imgW="15494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5013176"/>
                        <a:ext cx="3411538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0" name="Text Box 10"/>
          <p:cNvSpPr txBox="1">
            <a:spLocks noChangeArrowheads="1"/>
          </p:cNvSpPr>
          <p:nvPr/>
        </p:nvSpPr>
        <p:spPr bwMode="auto">
          <a:xfrm>
            <a:off x="3430588" y="5661472"/>
            <a:ext cx="40211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a real-valued function of </a:t>
            </a:r>
            <a:r>
              <a:rPr lang="en-US" altLang="zh-TW" i="1">
                <a:latin typeface="Times New Roman" pitchFamily="18" charset="0"/>
              </a:rPr>
              <a:t>n</a:t>
            </a:r>
            <a:r>
              <a:rPr lang="en-US" altLang="zh-TW">
                <a:latin typeface="Times New Roman" pitchFamily="18" charset="0"/>
              </a:rPr>
              <a:t>+2</a:t>
            </a:r>
            <a:r>
              <a:rPr lang="en-US" altLang="zh-TW"/>
              <a:t> variables</a:t>
            </a:r>
          </a:p>
        </p:txBody>
      </p:sp>
      <p:grpSp>
        <p:nvGrpSpPr>
          <p:cNvPr id="11271" name="Group 14"/>
          <p:cNvGrpSpPr>
            <a:grpSpLocks/>
          </p:cNvGrpSpPr>
          <p:nvPr/>
        </p:nvGrpSpPr>
        <p:grpSpPr bwMode="auto">
          <a:xfrm>
            <a:off x="2909888" y="2276872"/>
            <a:ext cx="3462337" cy="1584325"/>
            <a:chOff x="1833" y="1525"/>
            <a:chExt cx="2181" cy="998"/>
          </a:xfrm>
        </p:grpSpPr>
        <p:sp>
          <p:nvSpPr>
            <p:cNvPr id="11273" name="Text Box 5"/>
            <p:cNvSpPr txBox="1">
              <a:spLocks noChangeArrowheads="1"/>
            </p:cNvSpPr>
            <p:nvPr/>
          </p:nvSpPr>
          <p:spPr bwMode="auto">
            <a:xfrm>
              <a:off x="1833" y="1525"/>
              <a:ext cx="67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>
                  <a:latin typeface="Times New Roman" pitchFamily="18" charset="0"/>
                </a:rPr>
                <a:t>2nd order</a:t>
              </a:r>
            </a:p>
          </p:txBody>
        </p:sp>
        <p:sp>
          <p:nvSpPr>
            <p:cNvPr id="11274" name="Text Box 6"/>
            <p:cNvSpPr txBox="1">
              <a:spLocks noChangeArrowheads="1"/>
            </p:cNvSpPr>
            <p:nvPr/>
          </p:nvSpPr>
          <p:spPr bwMode="auto">
            <a:xfrm>
              <a:off x="2605" y="1529"/>
              <a:ext cx="62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>
                  <a:latin typeface="Times New Roman" pitchFamily="18" charset="0"/>
                </a:rPr>
                <a:t>1st order</a:t>
              </a:r>
            </a:p>
          </p:txBody>
        </p:sp>
        <p:graphicFrame>
          <p:nvGraphicFramePr>
            <p:cNvPr id="11275" name="Object 11"/>
            <p:cNvGraphicFramePr>
              <a:graphicFrameLocks noChangeAspect="1"/>
            </p:cNvGraphicFramePr>
            <p:nvPr/>
          </p:nvGraphicFramePr>
          <p:xfrm>
            <a:off x="1960" y="1929"/>
            <a:ext cx="2054" cy="5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19" name="方程式" r:id="rId5" imgW="1473200" imgH="469900" progId="Equation.3">
                    <p:embed/>
                  </p:oleObj>
                </mc:Choice>
                <mc:Fallback>
                  <p:oleObj name="方程式" r:id="rId5" imgW="1473200" imgH="4699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60" y="1929"/>
                          <a:ext cx="2054" cy="5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76" name="Line 12"/>
            <p:cNvSpPr>
              <a:spLocks noChangeShapeType="1"/>
            </p:cNvSpPr>
            <p:nvPr/>
          </p:nvSpPr>
          <p:spPr bwMode="auto">
            <a:xfrm>
              <a:off x="2200" y="1752"/>
              <a:ext cx="0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277" name="Line 13"/>
            <p:cNvSpPr>
              <a:spLocks noChangeShapeType="1"/>
            </p:cNvSpPr>
            <p:nvPr/>
          </p:nvSpPr>
          <p:spPr bwMode="auto">
            <a:xfrm>
              <a:off x="2880" y="1752"/>
              <a:ext cx="0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11272" name="Freeform 15"/>
          <p:cNvSpPr>
            <a:spLocks/>
          </p:cNvSpPr>
          <p:nvPr/>
        </p:nvSpPr>
        <p:spPr bwMode="auto">
          <a:xfrm>
            <a:off x="2916238" y="5445572"/>
            <a:ext cx="503237" cy="431800"/>
          </a:xfrm>
          <a:custGeom>
            <a:avLst/>
            <a:gdLst>
              <a:gd name="T0" fmla="*/ 0 w 317"/>
              <a:gd name="T1" fmla="*/ 0 h 272"/>
              <a:gd name="T2" fmla="*/ 0 w 317"/>
              <a:gd name="T3" fmla="*/ 215900 h 272"/>
              <a:gd name="T4" fmla="*/ 503237 w 317"/>
              <a:gd name="T5" fmla="*/ 431800 h 27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17" h="272">
                <a:moveTo>
                  <a:pt x="0" y="0"/>
                </a:moveTo>
                <a:lnTo>
                  <a:pt x="0" y="136"/>
                </a:lnTo>
                <a:lnTo>
                  <a:pt x="317" y="272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38477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Normal Form of ODE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()</a:t>
            </a:r>
            <a:r>
              <a:rPr lang="en-US" altLang="zh-TW"/>
              <a:t> can be expressed in general in the </a:t>
            </a:r>
            <a:r>
              <a:rPr lang="en-US" altLang="zh-TW" i="1"/>
              <a:t>normal form</a:t>
            </a:r>
            <a:r>
              <a:rPr lang="en-US" altLang="zh-TW"/>
              <a:t>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where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/>
              <a:t> is a real-valued function with </a:t>
            </a:r>
            <a:r>
              <a:rPr lang="en-US" altLang="zh-TW" i="1">
                <a:latin typeface="Times New Roman" pitchFamily="18" charset="0"/>
              </a:rPr>
              <a:t>n</a:t>
            </a:r>
            <a:r>
              <a:rPr lang="en-US" altLang="zh-TW">
                <a:latin typeface="Times New Roman" pitchFamily="18" charset="0"/>
              </a:rPr>
              <a:t>+1</a:t>
            </a:r>
            <a:r>
              <a:rPr lang="en-US" altLang="zh-TW"/>
              <a:t> variables.</a:t>
            </a:r>
            <a:br>
              <a:rPr lang="en-US" altLang="zh-TW"/>
            </a:br>
            <a:br>
              <a:rPr lang="en-US" altLang="zh-TW"/>
            </a:br>
            <a:r>
              <a:rPr lang="en-US" altLang="zh-TW"/>
              <a:t>For example, the normal forms of the first order and the 2</a:t>
            </a:r>
            <a:r>
              <a:rPr lang="en-US" altLang="zh-TW" baseline="30000"/>
              <a:t>nd</a:t>
            </a:r>
            <a:r>
              <a:rPr lang="en-US" altLang="zh-TW"/>
              <a:t>-order ODEs are:</a:t>
            </a:r>
          </a:p>
        </p:txBody>
      </p:sp>
      <p:graphicFrame>
        <p:nvGraphicFramePr>
          <p:cNvPr id="1229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140143"/>
              </p:ext>
            </p:extLst>
          </p:nvPr>
        </p:nvGraphicFramePr>
        <p:xfrm>
          <a:off x="2492375" y="1988840"/>
          <a:ext cx="39719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2" name="方程式" r:id="rId3" imgW="1803400" imgH="419100" progId="Equation.3">
                  <p:embed/>
                </p:oleObj>
              </mc:Choice>
              <mc:Fallback>
                <p:oleObj name="方程式" r:id="rId3" imgW="18034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2375" y="1988840"/>
                        <a:ext cx="397192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1965298"/>
              </p:ext>
            </p:extLst>
          </p:nvPr>
        </p:nvGraphicFramePr>
        <p:xfrm>
          <a:off x="3787775" y="4437112"/>
          <a:ext cx="17907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3" name="方程式" r:id="rId5" imgW="812447" imgH="393529" progId="Equation.3">
                  <p:embed/>
                </p:oleObj>
              </mc:Choice>
              <mc:Fallback>
                <p:oleObj name="方程式" r:id="rId5" imgW="812447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7775" y="4437112"/>
                        <a:ext cx="17907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2922381"/>
              </p:ext>
            </p:extLst>
          </p:nvPr>
        </p:nvGraphicFramePr>
        <p:xfrm>
          <a:off x="3632200" y="5326112"/>
          <a:ext cx="2379663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4" name="方程式" r:id="rId7" imgW="1079500" imgH="419100" progId="Equation.3">
                  <p:embed/>
                </p:oleObj>
              </mc:Choice>
              <mc:Fallback>
                <p:oleObj name="方程式" r:id="rId7" imgW="10795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2200" y="5326112"/>
                        <a:ext cx="2379663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237682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1564</TotalTime>
  <Words>1555</Words>
  <Application>Microsoft Office PowerPoint</Application>
  <PresentationFormat>如螢幕大小 (4:3)</PresentationFormat>
  <Paragraphs>343</Paragraphs>
  <Slides>38</Slides>
  <Notes>0</Notes>
  <HiddenSlides>0</HiddenSlides>
  <MMClips>0</MMClips>
  <ScaleCrop>false</ScaleCrop>
  <HeadingPairs>
    <vt:vector size="8" baseType="variant">
      <vt:variant>
        <vt:lpstr>使用字型</vt:lpstr>
      </vt:variant>
      <vt:variant>
        <vt:i4>11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2</vt:i4>
      </vt:variant>
      <vt:variant>
        <vt:lpstr>投影片標題</vt:lpstr>
      </vt:variant>
      <vt:variant>
        <vt:i4>38</vt:i4>
      </vt:variant>
    </vt:vector>
  </HeadingPairs>
  <TitlesOfParts>
    <vt:vector size="52" baseType="lpstr">
      <vt:lpstr>Dotum</vt:lpstr>
      <vt:lpstr>華康中明體</vt:lpstr>
      <vt:lpstr>新細明體</vt:lpstr>
      <vt:lpstr>標楷體</vt:lpstr>
      <vt:lpstr>Arial</vt:lpstr>
      <vt:lpstr>Calibri</vt:lpstr>
      <vt:lpstr>Cambria Math</vt:lpstr>
      <vt:lpstr>Helvetica</vt:lpstr>
      <vt:lpstr>Symbol</vt:lpstr>
      <vt:lpstr>Times New Roman</vt:lpstr>
      <vt:lpstr>Wingdings</vt:lpstr>
      <vt:lpstr>Office 佈景主題</vt:lpstr>
      <vt:lpstr>Equation.3</vt:lpstr>
      <vt:lpstr>方程式</vt:lpstr>
      <vt:lpstr>Introduction to Differential Equations</vt:lpstr>
      <vt:lpstr>Outline of the Course†</vt:lpstr>
      <vt:lpstr>Textbook and Grading Policy</vt:lpstr>
      <vt:lpstr>Before You Move On …</vt:lpstr>
      <vt:lpstr>Differential Equations</vt:lpstr>
      <vt:lpstr>Why Differential Equations</vt:lpstr>
      <vt:lpstr>Classification of DE by Type</vt:lpstr>
      <vt:lpstr>Classification of DE by Order</vt:lpstr>
      <vt:lpstr>Normal Form of ODE</vt:lpstr>
      <vt:lpstr>Classification of DE by Linearity</vt:lpstr>
      <vt:lpstr>Nonlinear ODE</vt:lpstr>
      <vt:lpstr>Solution of an ODE</vt:lpstr>
      <vt:lpstr>All Roads Lead to Rome</vt:lpstr>
      <vt:lpstr>Solution is not Guaranteed</vt:lpstr>
      <vt:lpstr>Interval of Definition</vt:lpstr>
      <vt:lpstr>Solution Curve</vt:lpstr>
      <vt:lpstr>Explicit and Implicit Solutions</vt:lpstr>
      <vt:lpstr>Verification of an Implicit Solution</vt:lpstr>
      <vt:lpstr>Solving for Explicit Solution</vt:lpstr>
      <vt:lpstr>Families of Solutions</vt:lpstr>
      <vt:lpstr>Singular Solutions</vt:lpstr>
      <vt:lpstr>General Solutions</vt:lpstr>
      <vt:lpstr>Example: Two-Parameter Family</vt:lpstr>
      <vt:lpstr>Example: Piecewise Solutions</vt:lpstr>
      <vt:lpstr>Initial Value Problem</vt:lpstr>
      <vt:lpstr>First Order IVP</vt:lpstr>
      <vt:lpstr>Second Order IVP</vt:lpstr>
      <vt:lpstr>Example: 1st-Order IVPs</vt:lpstr>
      <vt:lpstr>Existence of Unique Solution</vt:lpstr>
      <vt:lpstr>Example: Multiple IVP Solutions (1/2)</vt:lpstr>
      <vt:lpstr>Example: Multiple IVP Solutions (2/2)</vt:lpstr>
      <vt:lpstr>Existence and Uniqueness Theorem</vt:lpstr>
      <vt:lpstr>Example:</vt:lpstr>
      <vt:lpstr>DE as Mathematical Models</vt:lpstr>
      <vt:lpstr>Natural Growth and Decay Models</vt:lpstr>
      <vt:lpstr>Falling Bodies</vt:lpstr>
      <vt:lpstr>Torricelli’s Model of a Draining Tank</vt:lpstr>
      <vt:lpstr>Series Circuit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Digital Circuit Design</dc:title>
  <dc:creator>cjtsai</dc:creator>
  <cp:lastModifiedBy>cjtsai</cp:lastModifiedBy>
  <cp:revision>105</cp:revision>
  <cp:lastPrinted>2013-09-14T08:17:20Z</cp:lastPrinted>
  <dcterms:created xsi:type="dcterms:W3CDTF">2013-02-18T04:14:25Z</dcterms:created>
  <dcterms:modified xsi:type="dcterms:W3CDTF">2019-09-16T02:03:14Z</dcterms:modified>
</cp:coreProperties>
</file>