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1"/>
  </p:notesMasterIdLst>
  <p:sldIdLst>
    <p:sldId id="258" r:id="rId2"/>
    <p:sldId id="341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351" r:id="rId14"/>
    <p:sldId id="271" r:id="rId15"/>
    <p:sldId id="350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342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344" r:id="rId37"/>
    <p:sldId id="345" r:id="rId38"/>
    <p:sldId id="291" r:id="rId39"/>
    <p:sldId id="292" r:id="rId40"/>
    <p:sldId id="347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46" r:id="rId49"/>
    <p:sldId id="348" r:id="rId50"/>
    <p:sldId id="300" r:id="rId51"/>
    <p:sldId id="301" r:id="rId52"/>
    <p:sldId id="302" r:id="rId53"/>
    <p:sldId id="303" r:id="rId54"/>
    <p:sldId id="304" r:id="rId55"/>
    <p:sldId id="305" r:id="rId56"/>
    <p:sldId id="306" r:id="rId57"/>
    <p:sldId id="307" r:id="rId58"/>
    <p:sldId id="308" r:id="rId59"/>
    <p:sldId id="309" r:id="rId60"/>
    <p:sldId id="310" r:id="rId61"/>
    <p:sldId id="313" r:id="rId62"/>
    <p:sldId id="349" r:id="rId63"/>
    <p:sldId id="314" r:id="rId64"/>
    <p:sldId id="315" r:id="rId65"/>
    <p:sldId id="316" r:id="rId66"/>
    <p:sldId id="317" r:id="rId67"/>
    <p:sldId id="318" r:id="rId68"/>
    <p:sldId id="319" r:id="rId69"/>
    <p:sldId id="320" r:id="rId70"/>
  </p:sldIdLst>
  <p:sldSz cx="9144000" cy="6858000" type="screen4x3"/>
  <p:notesSz cx="7099300" cy="10234613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206" autoAdjust="0"/>
  </p:normalViewPr>
  <p:slideViewPr>
    <p:cSldViewPr>
      <p:cViewPr varScale="1">
        <p:scale>
          <a:sx n="98" d="100"/>
          <a:sy n="98" d="100"/>
        </p:scale>
        <p:origin x="117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4" Type="http://schemas.openxmlformats.org/officeDocument/2006/relationships/image" Target="../media/image25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E6DFCE73-D4D2-47E2-9FD3-C9423A2497CA}" type="datetimeFigureOut">
              <a:rPr lang="zh-TW" altLang="en-US" smtClean="0"/>
              <a:t>2019/11/2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311B0E1D-AA82-4552-8C4E-CF760B87F82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795810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B0E1D-AA82-4552-8C4E-CF760B87F823}" type="slidenum">
              <a:rPr lang="zh-TW" altLang="en-US" smtClean="0"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84406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B0E1D-AA82-4552-8C4E-CF760B87F823}" type="slidenum">
              <a:rPr lang="zh-TW" altLang="en-US" smtClean="0"/>
              <a:t>17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29852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1B0E1D-AA82-4552-8C4E-CF760B87F823}" type="slidenum">
              <a:rPr lang="zh-TW" altLang="en-US" smtClean="0"/>
              <a:t>38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198184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9"/>
          <p:cNvSpPr>
            <a:spLocks noChangeArrowheads="1"/>
          </p:cNvSpPr>
          <p:nvPr userDrawn="1"/>
        </p:nvSpPr>
        <p:spPr bwMode="auto">
          <a:xfrm>
            <a:off x="6269604" y="539100"/>
            <a:ext cx="2438400" cy="297612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endParaRPr kumimoji="0" lang="zh-TW" altLang="en-US" sz="2400">
              <a:latin typeface="Times New Roman" pitchFamily="18" charset="0"/>
            </a:endParaRPr>
          </a:p>
        </p:txBody>
      </p:sp>
      <p:sp>
        <p:nvSpPr>
          <p:cNvPr id="14" name="Rectangle 3"/>
          <p:cNvSpPr>
            <a:spLocks noChangeArrowheads="1"/>
          </p:cNvSpPr>
          <p:nvPr userDrawn="1"/>
        </p:nvSpPr>
        <p:spPr bwMode="auto">
          <a:xfrm>
            <a:off x="-5096" y="9525"/>
            <a:ext cx="1480752" cy="4867275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endParaRPr kumimoji="0" lang="zh-TW" altLang="en-US" sz="2400">
              <a:latin typeface="Times New Roman" pitchFamily="18" charset="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907704" y="1196751"/>
            <a:ext cx="6696744" cy="2403699"/>
          </a:xfrm>
        </p:spPr>
        <p:txBody>
          <a:bodyPr/>
          <a:lstStyle>
            <a:lvl1pPr algn="r">
              <a:defRPr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915616" y="4509120"/>
            <a:ext cx="6688832" cy="1296368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/>
              <a:t>按一下以編輯母片副標題樣式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30288-7F8E-4658-A31C-09629CD25A21}" type="datetime1">
              <a:rPr lang="zh-TW" altLang="en-US" smtClean="0"/>
              <a:t>2019/11/2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0" name="Line 7"/>
          <p:cNvSpPr>
            <a:spLocks noChangeShapeType="1"/>
          </p:cNvSpPr>
          <p:nvPr userDrawn="1"/>
        </p:nvSpPr>
        <p:spPr bwMode="auto">
          <a:xfrm>
            <a:off x="0" y="4876800"/>
            <a:ext cx="990600" cy="0"/>
          </a:xfrm>
          <a:prstGeom prst="line">
            <a:avLst/>
          </a:prstGeom>
          <a:noFill/>
          <a:ln w="5080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1" name="Line 18"/>
          <p:cNvSpPr>
            <a:spLocks noChangeShapeType="1"/>
          </p:cNvSpPr>
          <p:nvPr userDrawn="1"/>
        </p:nvSpPr>
        <p:spPr bwMode="auto">
          <a:xfrm>
            <a:off x="900113" y="5805488"/>
            <a:ext cx="79200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2" name="Line 19"/>
          <p:cNvSpPr>
            <a:spLocks noChangeShapeType="1"/>
          </p:cNvSpPr>
          <p:nvPr userDrawn="1"/>
        </p:nvSpPr>
        <p:spPr bwMode="auto">
          <a:xfrm>
            <a:off x="8675688" y="3789040"/>
            <a:ext cx="0" cy="223234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pic>
        <p:nvPicPr>
          <p:cNvPr id="13" name="Picture 21" descr="nctu_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509120"/>
            <a:ext cx="1009650" cy="1008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Line 10"/>
          <p:cNvSpPr>
            <a:spLocks noChangeShapeType="1"/>
          </p:cNvSpPr>
          <p:nvPr userDrawn="1"/>
        </p:nvSpPr>
        <p:spPr bwMode="auto">
          <a:xfrm>
            <a:off x="635000" y="685800"/>
            <a:ext cx="8077200" cy="0"/>
          </a:xfrm>
          <a:prstGeom prst="line">
            <a:avLst/>
          </a:prstGeom>
          <a:noFill/>
          <a:ln w="4445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8003232" cy="895371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83568" y="1412776"/>
            <a:ext cx="8003232" cy="4713387"/>
          </a:xfrm>
        </p:spPr>
        <p:txBody>
          <a:bodyPr/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26B13-A1C7-41E3-A6A1-61D3606D95E9}" type="datetime1">
              <a:rPr lang="zh-TW" altLang="en-US" smtClean="0"/>
              <a:t>2019/11/2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339280" cy="365125"/>
          </a:xfrm>
        </p:spPr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9"/>
          <p:cNvSpPr>
            <a:spLocks noChangeArrowheads="1"/>
          </p:cNvSpPr>
          <p:nvPr userDrawn="1"/>
        </p:nvSpPr>
        <p:spPr bwMode="auto">
          <a:xfrm>
            <a:off x="6269604" y="531460"/>
            <a:ext cx="2438400" cy="297612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endParaRPr kumimoji="0" lang="zh-TW" altLang="en-US" sz="2400">
              <a:latin typeface="Times New Roman" pitchFamily="18" charset="0"/>
            </a:endParaRPr>
          </a:p>
        </p:txBody>
      </p:sp>
      <p:sp>
        <p:nvSpPr>
          <p:cNvPr id="12" name="Rectangle 3"/>
          <p:cNvSpPr>
            <a:spLocks noChangeArrowheads="1"/>
          </p:cNvSpPr>
          <p:nvPr userDrawn="1"/>
        </p:nvSpPr>
        <p:spPr bwMode="auto">
          <a:xfrm>
            <a:off x="-5096" y="1885"/>
            <a:ext cx="1480752" cy="4867275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endParaRPr kumimoji="0" lang="zh-TW" altLang="en-US" sz="2400">
              <a:latin typeface="Times New Roman" pitchFamily="18" charset="0"/>
            </a:endParaRPr>
          </a:p>
        </p:txBody>
      </p:sp>
      <p:sp>
        <p:nvSpPr>
          <p:cNvPr id="8" name="Line 7"/>
          <p:cNvSpPr>
            <a:spLocks noChangeShapeType="1"/>
          </p:cNvSpPr>
          <p:nvPr userDrawn="1"/>
        </p:nvSpPr>
        <p:spPr bwMode="auto">
          <a:xfrm>
            <a:off x="0" y="4876800"/>
            <a:ext cx="990600" cy="0"/>
          </a:xfrm>
          <a:prstGeom prst="line">
            <a:avLst/>
          </a:prstGeom>
          <a:noFill/>
          <a:ln w="5080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619671" y="4406900"/>
            <a:ext cx="687504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4AE62-91FC-4EA5-802C-BB7E8A181225}" type="datetime1">
              <a:rPr lang="zh-TW" altLang="en-US" smtClean="0"/>
              <a:t>2019/11/2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339280" cy="365125"/>
          </a:xfrm>
        </p:spPr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10" name="Line 10"/>
          <p:cNvSpPr>
            <a:spLocks noChangeShapeType="1"/>
          </p:cNvSpPr>
          <p:nvPr userDrawn="1"/>
        </p:nvSpPr>
        <p:spPr bwMode="auto">
          <a:xfrm>
            <a:off x="635000" y="685800"/>
            <a:ext cx="8077200" cy="0"/>
          </a:xfrm>
          <a:prstGeom prst="line">
            <a:avLst/>
          </a:prstGeom>
          <a:noFill/>
          <a:ln w="4445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8003232" cy="895371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683568" y="1412776"/>
            <a:ext cx="3888432" cy="4713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716016" y="1412776"/>
            <a:ext cx="3970784" cy="4713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656CA-93F6-4BC5-B381-8BA204FFAA3D}" type="datetime1">
              <a:rPr lang="zh-TW" altLang="en-US" smtClean="0"/>
              <a:t>2019/11/2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339280" cy="365125"/>
          </a:xfrm>
        </p:spPr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217E6-7DC7-4B78-BB4B-E269ACB7B8EE}" type="datetime1">
              <a:rPr lang="zh-TW" altLang="en-US" smtClean="0"/>
              <a:t>2019/11/2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B5597-18BA-41B6-8669-B3F1DE379112}" type="datetime1">
              <a:rPr lang="zh-TW" altLang="en-US" smtClean="0"/>
              <a:t>2019/11/2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3"/>
          <p:cNvSpPr>
            <a:spLocks noChangeArrowheads="1"/>
          </p:cNvSpPr>
          <p:nvPr userDrawn="1"/>
        </p:nvSpPr>
        <p:spPr bwMode="auto">
          <a:xfrm>
            <a:off x="3128" y="452"/>
            <a:ext cx="530027" cy="4876800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endParaRPr kumimoji="0" lang="zh-TW" altLang="en-US" sz="2400">
              <a:latin typeface="Times New Roman" pitchFamily="18" charset="0"/>
            </a:endParaRPr>
          </a:p>
        </p:txBody>
      </p:sp>
      <p:sp>
        <p:nvSpPr>
          <p:cNvPr id="12" name="Rectangle 5"/>
          <p:cNvSpPr>
            <a:spLocks noChangeArrowheads="1"/>
          </p:cNvSpPr>
          <p:nvPr userDrawn="1"/>
        </p:nvSpPr>
        <p:spPr bwMode="auto">
          <a:xfrm>
            <a:off x="6892440" y="1181388"/>
            <a:ext cx="1800000" cy="162000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endParaRPr kumimoji="0" lang="zh-TW" altLang="en-US" sz="2400">
              <a:latin typeface="Times New Roman" pitchFamily="18" charset="0"/>
            </a:endParaRPr>
          </a:p>
        </p:txBody>
      </p:sp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8003232" cy="8953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83568" y="1412776"/>
            <a:ext cx="8003232" cy="4713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  <a:latin typeface="Arial" pitchFamily="34" charset="0"/>
                <a:ea typeface="標楷體" pitchFamily="65" charset="-120"/>
                <a:cs typeface="Arial" pitchFamily="34" charset="0"/>
              </a:defRPr>
            </a:lvl1pPr>
          </a:lstStyle>
          <a:p>
            <a:fld id="{0A30FBEA-8CB0-4372-8947-8AADD3582F36}" type="datetime1">
              <a:rPr lang="zh-TW" altLang="en-US" smtClean="0"/>
              <a:t>2019/11/2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/>
                </a:solidFill>
                <a:latin typeface="Arial" pitchFamily="34" charset="0"/>
                <a:ea typeface="標楷體" pitchFamily="65" charset="-120"/>
                <a:cs typeface="Arial" pitchFamily="34" charset="0"/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339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Arial" pitchFamily="34" charset="0"/>
                <a:ea typeface="標楷體" pitchFamily="65" charset="-120"/>
                <a:cs typeface="Arial" pitchFamily="34" charset="0"/>
              </a:defRPr>
            </a:lvl1pPr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10" name="Line 7"/>
          <p:cNvSpPr>
            <a:spLocks noChangeShapeType="1"/>
          </p:cNvSpPr>
          <p:nvPr userDrawn="1"/>
        </p:nvSpPr>
        <p:spPr bwMode="auto">
          <a:xfrm>
            <a:off x="0" y="4876800"/>
            <a:ext cx="539552" cy="0"/>
          </a:xfrm>
          <a:prstGeom prst="line">
            <a:avLst/>
          </a:prstGeom>
          <a:noFill/>
          <a:ln w="5080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cxnSp>
        <p:nvCxnSpPr>
          <p:cNvPr id="8" name="直線接點 7"/>
          <p:cNvCxnSpPr/>
          <p:nvPr userDrawn="1"/>
        </p:nvCxnSpPr>
        <p:spPr>
          <a:xfrm>
            <a:off x="269776" y="1232964"/>
            <a:ext cx="8415733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字方塊 10"/>
          <p:cNvSpPr txBox="1"/>
          <p:nvPr userDrawn="1"/>
        </p:nvSpPr>
        <p:spPr>
          <a:xfrm>
            <a:off x="8708824" y="6414677"/>
            <a:ext cx="38023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>
                <a:latin typeface="Arial" pitchFamily="34" charset="0"/>
                <a:cs typeface="Arial" pitchFamily="34" charset="0"/>
              </a:rPr>
              <a:t>/69</a:t>
            </a:r>
            <a:endParaRPr lang="zh-TW" altLang="en-US" sz="1100" dirty="0"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Arial" pitchFamily="34" charset="0"/>
          <a:ea typeface="標楷體" pitchFamily="65" charset="-120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SzPct val="80000"/>
        <a:buFont typeface="Wingdings" pitchFamily="2" charset="2"/>
        <a:buChar char="q"/>
        <a:defRPr sz="2400" kern="1200">
          <a:solidFill>
            <a:schemeClr val="tx1"/>
          </a:solidFill>
          <a:latin typeface="Arial" pitchFamily="34" charset="0"/>
          <a:ea typeface="標楷體" pitchFamily="65" charset="-120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SzPct val="75000"/>
        <a:buFont typeface="Wingdings" pitchFamily="2" charset="2"/>
        <a:buChar char="n"/>
        <a:defRPr sz="2000" kern="1200">
          <a:solidFill>
            <a:schemeClr val="tx1"/>
          </a:solidFill>
          <a:latin typeface="Arial" pitchFamily="34" charset="0"/>
          <a:ea typeface="標楷體" pitchFamily="65" charset="-120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Arial" pitchFamily="34" charset="0"/>
          <a:ea typeface="標楷體" pitchFamily="65" charset="-120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w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7.w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8.wmf"/><Relationship Id="rId4" Type="http://schemas.openxmlformats.org/officeDocument/2006/relationships/oleObject" Target="../embeddings/oleObject7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3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14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16.wm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18.wm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4.wmf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20.wmf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oleObject" Target="../embeddings/oleObject18.bin"/><Relationship Id="rId7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23.wmf"/><Relationship Id="rId5" Type="http://schemas.openxmlformats.org/officeDocument/2006/relationships/oleObject" Target="../embeddings/oleObject19.bin"/><Relationship Id="rId10" Type="http://schemas.openxmlformats.org/officeDocument/2006/relationships/image" Target="../media/image25.wmf"/><Relationship Id="rId4" Type="http://schemas.openxmlformats.org/officeDocument/2006/relationships/image" Target="../media/image22.wmf"/><Relationship Id="rId9" Type="http://schemas.openxmlformats.org/officeDocument/2006/relationships/oleObject" Target="../embeddings/oleObject21.bin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26.wm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27.wm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28.w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32.png"/><Relationship Id="rId4" Type="http://schemas.openxmlformats.org/officeDocument/2006/relationships/image" Target="../media/image29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31.wmf"/><Relationship Id="rId5" Type="http://schemas.openxmlformats.org/officeDocument/2006/relationships/oleObject" Target="../embeddings/oleObject27.bin"/><Relationship Id="rId4" Type="http://schemas.openxmlformats.org/officeDocument/2006/relationships/image" Target="../media/image30.wmf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32.wmf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33.wm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34.wmf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35.wmf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37.wmf"/><Relationship Id="rId5" Type="http://schemas.openxmlformats.org/officeDocument/2006/relationships/oleObject" Target="../embeddings/oleObject33.bin"/><Relationship Id="rId4" Type="http://schemas.openxmlformats.org/officeDocument/2006/relationships/image" Target="../media/image36.wmf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3" Type="http://schemas.openxmlformats.org/officeDocument/2006/relationships/oleObject" Target="../embeddings/oleObject34.bin"/><Relationship Id="rId7" Type="http://schemas.openxmlformats.org/officeDocument/2006/relationships/oleObject" Target="../embeddings/oleObject3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39.wmf"/><Relationship Id="rId5" Type="http://schemas.openxmlformats.org/officeDocument/2006/relationships/oleObject" Target="../embeddings/oleObject35.bin"/><Relationship Id="rId4" Type="http://schemas.openxmlformats.org/officeDocument/2006/relationships/image" Target="../media/image38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6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TW" dirty="0"/>
              <a:t>High Order Differential Equations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algn="r" eaLnBrk="1" hangingPunct="1"/>
            <a:r>
              <a:rPr lang="en-US" altLang="zh-TW" dirty="0">
                <a:ea typeface="標楷體" pitchFamily="65" charset="-120"/>
              </a:rPr>
              <a:t>National </a:t>
            </a:r>
            <a:r>
              <a:rPr lang="en-US" altLang="zh-TW" dirty="0" err="1">
                <a:ea typeface="標楷體" pitchFamily="65" charset="-120"/>
              </a:rPr>
              <a:t>Chiao</a:t>
            </a:r>
            <a:r>
              <a:rPr lang="en-US" altLang="zh-TW" dirty="0">
                <a:ea typeface="標楷體" pitchFamily="65" charset="-120"/>
              </a:rPr>
              <a:t> Tung University</a:t>
            </a:r>
          </a:p>
          <a:p>
            <a:pPr algn="r" eaLnBrk="1" hangingPunct="1"/>
            <a:r>
              <a:rPr lang="en-US" altLang="zh-TW" dirty="0">
                <a:ea typeface="標楷體" pitchFamily="65" charset="-120"/>
              </a:rPr>
              <a:t>Chun-Jen Tsai</a:t>
            </a:r>
          </a:p>
          <a:p>
            <a:pPr algn="r" eaLnBrk="1" hangingPunct="1"/>
            <a:r>
              <a:rPr lang="en-US" altLang="zh-TW"/>
              <a:t>10</a:t>
            </a:r>
            <a:r>
              <a:rPr lang="en-US" altLang="zh-TW">
                <a:ea typeface="標楷體" pitchFamily="65" charset="-120"/>
              </a:rPr>
              <a:t>/2/2019</a:t>
            </a:r>
            <a:endParaRPr lang="en-US" altLang="zh-TW" sz="2000" dirty="0"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083725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“</a:t>
            </a:r>
            <a:r>
              <a:rPr lang="en-US" altLang="zh-TW" i="1">
                <a:latin typeface="Times New Roman" pitchFamily="18" charset="0"/>
              </a:rPr>
              <a:t>D</a:t>
            </a:r>
            <a:r>
              <a:rPr lang="en-US" altLang="zh-TW"/>
              <a:t>” Representation of DEs</a:t>
            </a:r>
          </a:p>
        </p:txBody>
      </p:sp>
      <p:sp>
        <p:nvSpPr>
          <p:cNvPr id="71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Any differential equations can be expressed in terms of the </a:t>
            </a:r>
            <a:r>
              <a:rPr lang="en-US" altLang="zh-TW" i="1" dirty="0">
                <a:latin typeface="Times New Roman" pitchFamily="18" charset="0"/>
              </a:rPr>
              <a:t>D</a:t>
            </a:r>
            <a:r>
              <a:rPr lang="en-US" altLang="zh-TW" dirty="0"/>
              <a:t> notation.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For example,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 dirty="0">
                <a:latin typeface="Times New Roman" pitchFamily="18" charset="0"/>
              </a:rPr>
              <a:t> + 5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dirty="0">
                <a:latin typeface="Times New Roman" pitchFamily="18" charset="0"/>
              </a:rPr>
              <a:t> + 6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5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– 3</a:t>
            </a:r>
            <a:r>
              <a:rPr lang="en-US" altLang="zh-TW" dirty="0"/>
              <a:t> can be written as</a:t>
            </a:r>
            <a:br>
              <a:rPr lang="en-US" altLang="zh-TW" dirty="0"/>
            </a:br>
            <a:r>
              <a:rPr lang="en-US" altLang="zh-TW" dirty="0"/>
              <a:t> </a:t>
            </a:r>
            <a:r>
              <a:rPr lang="en-US" altLang="zh-TW" i="1" dirty="0">
                <a:latin typeface="Times New Roman" pitchFamily="18" charset="0"/>
              </a:rPr>
              <a:t>D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zh-TW" altLang="en-US" dirty="0">
                <a:latin typeface="Times New Roman" pitchFamily="18" charset="0"/>
              </a:rPr>
              <a:t>＋</a:t>
            </a:r>
            <a:r>
              <a:rPr lang="en-US" altLang="zh-TW" dirty="0">
                <a:latin typeface="Times New Roman" pitchFamily="18" charset="0"/>
              </a:rPr>
              <a:t>5</a:t>
            </a:r>
            <a:r>
              <a:rPr lang="en-US" altLang="zh-TW" i="1" dirty="0">
                <a:latin typeface="Times New Roman" pitchFamily="18" charset="0"/>
              </a:rPr>
              <a:t>Dy</a:t>
            </a:r>
            <a:r>
              <a:rPr lang="zh-TW" altLang="en-US" dirty="0">
                <a:latin typeface="Times New Roman" pitchFamily="18" charset="0"/>
              </a:rPr>
              <a:t>＋</a:t>
            </a:r>
            <a:r>
              <a:rPr lang="en-US" altLang="zh-TW" dirty="0">
                <a:latin typeface="Times New Roman" pitchFamily="18" charset="0"/>
              </a:rPr>
              <a:t>6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5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zh-TW" altLang="en-US" dirty="0">
                <a:latin typeface="Times New Roman" pitchFamily="18" charset="0"/>
              </a:rPr>
              <a:t>－</a:t>
            </a:r>
            <a:r>
              <a:rPr lang="en-US" altLang="zh-TW" dirty="0">
                <a:latin typeface="Times New Roman" pitchFamily="18" charset="0"/>
              </a:rPr>
              <a:t>3</a:t>
            </a:r>
            <a:r>
              <a:rPr lang="en-US" altLang="zh-TW" dirty="0"/>
              <a:t> or 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D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zh-TW" altLang="en-US" dirty="0">
                <a:latin typeface="Times New Roman" pitchFamily="18" charset="0"/>
              </a:rPr>
              <a:t>＋</a:t>
            </a:r>
            <a:r>
              <a:rPr lang="en-US" altLang="zh-TW" dirty="0">
                <a:latin typeface="Times New Roman" pitchFamily="18" charset="0"/>
              </a:rPr>
              <a:t>5</a:t>
            </a:r>
            <a:r>
              <a:rPr lang="en-US" altLang="zh-TW" i="1" dirty="0">
                <a:latin typeface="Times New Roman" pitchFamily="18" charset="0"/>
              </a:rPr>
              <a:t>D</a:t>
            </a:r>
            <a:r>
              <a:rPr lang="zh-TW" altLang="en-US" dirty="0">
                <a:latin typeface="Times New Roman" pitchFamily="18" charset="0"/>
              </a:rPr>
              <a:t>＋</a:t>
            </a:r>
            <a:r>
              <a:rPr lang="en-US" altLang="zh-TW" dirty="0">
                <a:latin typeface="Times New Roman" pitchFamily="18" charset="0"/>
              </a:rPr>
              <a:t>6)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5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zh-TW" altLang="en-US" dirty="0">
                <a:latin typeface="Times New Roman" pitchFamily="18" charset="0"/>
              </a:rPr>
              <a:t>－</a:t>
            </a:r>
            <a:r>
              <a:rPr lang="en-US" altLang="zh-TW" dirty="0">
                <a:latin typeface="Times New Roman" pitchFamily="18" charset="0"/>
              </a:rPr>
              <a:t>3</a:t>
            </a:r>
            <a:br>
              <a:rPr lang="en-US" altLang="zh-TW" dirty="0"/>
            </a:br>
            <a:endParaRPr lang="en-US" altLang="zh-TW" dirty="0"/>
          </a:p>
          <a:p>
            <a:r>
              <a:rPr lang="en-US" altLang="zh-TW" dirty="0"/>
              <a:t>A linear 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baseline="30000" dirty="0"/>
              <a:t>th</a:t>
            </a:r>
            <a:r>
              <a:rPr lang="en-US" altLang="zh-TW" dirty="0"/>
              <a:t>-order differential equation can be write compactly as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=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TW" dirty="0"/>
              <a:t>.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10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328597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Superposition Principle</a:t>
            </a:r>
          </a:p>
        </p:txBody>
      </p:sp>
      <p:sp>
        <p:nvSpPr>
          <p:cNvPr id="714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3568" y="1412776"/>
            <a:ext cx="8136904" cy="4713387"/>
          </a:xfrm>
        </p:spPr>
        <p:txBody>
          <a:bodyPr/>
          <a:lstStyle/>
          <a:p>
            <a:r>
              <a:rPr lang="en-US" altLang="zh-TW" b="1" dirty="0"/>
              <a:t>Theorem</a:t>
            </a:r>
            <a:r>
              <a:rPr lang="en-US" altLang="zh-TW" dirty="0"/>
              <a:t>: Let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,…,</a:t>
            </a:r>
            <a:r>
              <a:rPr lang="en-US" altLang="zh-TW" i="1" dirty="0" err="1">
                <a:latin typeface="Times New Roman" pitchFamily="18" charset="0"/>
              </a:rPr>
              <a:t>y</a:t>
            </a:r>
            <a:r>
              <a:rPr lang="en-US" altLang="zh-TW" i="1" baseline="-25000" dirty="0" err="1">
                <a:latin typeface="Times New Roman" pitchFamily="18" charset="0"/>
              </a:rPr>
              <a:t>k</a:t>
            </a:r>
            <a:r>
              <a:rPr lang="en-US" altLang="zh-TW" dirty="0"/>
              <a:t> be solutions of a homogeneous linear 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baseline="30000" dirty="0"/>
              <a:t>th</a:t>
            </a:r>
            <a:r>
              <a:rPr lang="en-US" altLang="zh-TW" dirty="0"/>
              <a:t>-order DE on an interval </a:t>
            </a:r>
            <a:r>
              <a:rPr lang="en-US" altLang="zh-TW" i="1" dirty="0">
                <a:latin typeface="Times New Roman" pitchFamily="18" charset="0"/>
              </a:rPr>
              <a:t>I</a:t>
            </a:r>
            <a:r>
              <a:rPr lang="en-US" altLang="zh-TW" dirty="0"/>
              <a:t>.  Then the linear combination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               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</a:t>
            </a:r>
            <a:r>
              <a:rPr lang="en-US" altLang="zh-TW" i="1" dirty="0">
                <a:latin typeface="Times New Roman" pitchFamily="18" charset="0"/>
              </a:rPr>
              <a:t> c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+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+… +</a:t>
            </a:r>
            <a:r>
              <a:rPr lang="en-US" altLang="zh-TW" i="1" dirty="0">
                <a:latin typeface="Times New Roman" pitchFamily="18" charset="0"/>
              </a:rPr>
              <a:t> </a:t>
            </a:r>
            <a:r>
              <a:rPr lang="en-US" altLang="zh-TW" i="1" dirty="0" err="1">
                <a:latin typeface="Times New Roman" pitchFamily="18" charset="0"/>
              </a:rPr>
              <a:t>c</a:t>
            </a:r>
            <a:r>
              <a:rPr lang="en-US" altLang="zh-TW" i="1" baseline="-25000" dirty="0" err="1">
                <a:latin typeface="Times New Roman" pitchFamily="18" charset="0"/>
              </a:rPr>
              <a:t>k</a:t>
            </a:r>
            <a:r>
              <a:rPr lang="en-US" altLang="zh-TW" i="1" dirty="0" err="1">
                <a:latin typeface="Times New Roman" pitchFamily="18" charset="0"/>
              </a:rPr>
              <a:t>y</a:t>
            </a:r>
            <a:r>
              <a:rPr lang="en-US" altLang="zh-TW" i="1" baseline="-25000" dirty="0" err="1">
                <a:latin typeface="Times New Roman" pitchFamily="18" charset="0"/>
              </a:rPr>
              <a:t>k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),</a:t>
            </a:r>
            <a:br>
              <a:rPr lang="en-US" altLang="zh-TW" dirty="0">
                <a:latin typeface="Times New Roman" pitchFamily="18" charset="0"/>
              </a:rPr>
            </a:br>
            <a:br>
              <a:rPr lang="en-US" altLang="zh-TW" dirty="0"/>
            </a:br>
            <a:r>
              <a:rPr lang="en-US" altLang="zh-TW" dirty="0"/>
              <a:t>where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i="1" baseline="-25000" dirty="0">
                <a:latin typeface="Times New Roman" pitchFamily="18" charset="0"/>
              </a:rPr>
              <a:t>i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 err="1">
                <a:latin typeface="Times New Roman" pitchFamily="18" charset="0"/>
              </a:rPr>
              <a:t>i</a:t>
            </a:r>
            <a:r>
              <a:rPr lang="en-US" altLang="zh-TW" dirty="0">
                <a:latin typeface="Times New Roman" pitchFamily="18" charset="0"/>
              </a:rPr>
              <a:t> = 1, 2, …, </a:t>
            </a:r>
            <a:r>
              <a:rPr lang="en-US" altLang="zh-TW" i="1" dirty="0">
                <a:latin typeface="Times New Roman" pitchFamily="18" charset="0"/>
              </a:rPr>
              <a:t>k</a:t>
            </a:r>
            <a:r>
              <a:rPr lang="en-US" altLang="zh-TW" dirty="0"/>
              <a:t> are arbitrary constants, is also a solution on this interval.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>
                <a:sym typeface="Symbol" pitchFamily="18" charset="2"/>
              </a:rPr>
              <a:t> Can be proved by using linear operator property.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11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592143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Linear Dependency</a:t>
            </a:r>
          </a:p>
        </p:txBody>
      </p:sp>
      <p:sp>
        <p:nvSpPr>
          <p:cNvPr id="71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A set of functions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),</a:t>
            </a:r>
            <a:r>
              <a:rPr lang="en-US" altLang="zh-TW" i="1" dirty="0">
                <a:latin typeface="Times New Roman" pitchFamily="18" charset="0"/>
              </a:rPr>
              <a:t>  f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), …,  </a:t>
            </a:r>
            <a:r>
              <a:rPr lang="en-US" altLang="zh-TW" i="1" dirty="0" err="1">
                <a:latin typeface="Times New Roman" pitchFamily="18" charset="0"/>
              </a:rPr>
              <a:t>f</a:t>
            </a:r>
            <a:r>
              <a:rPr lang="en-US" altLang="zh-TW" i="1" baseline="-25000" dirty="0" err="1">
                <a:latin typeface="Times New Roman" pitchFamily="18" charset="0"/>
              </a:rPr>
              <a:t>n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is said to be </a:t>
            </a:r>
            <a:r>
              <a:rPr lang="en-US" altLang="zh-TW" b="1" dirty="0"/>
              <a:t>linearly dependent</a:t>
            </a:r>
            <a:r>
              <a:rPr lang="en-US" altLang="zh-TW" dirty="0"/>
              <a:t> on an interval </a:t>
            </a:r>
            <a:r>
              <a:rPr lang="en-US" altLang="zh-TW" i="1" dirty="0">
                <a:latin typeface="Times New Roman" pitchFamily="18" charset="0"/>
              </a:rPr>
              <a:t>I</a:t>
            </a:r>
            <a:r>
              <a:rPr lang="en-US" altLang="zh-TW" dirty="0"/>
              <a:t> if there exist constants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,</a:t>
            </a:r>
            <a:r>
              <a:rPr lang="en-US" altLang="zh-TW" i="1" dirty="0">
                <a:latin typeface="Times New Roman" pitchFamily="18" charset="0"/>
              </a:rPr>
              <a:t> c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,…, </a:t>
            </a:r>
            <a:r>
              <a:rPr lang="en-US" altLang="zh-TW" i="1" dirty="0" err="1">
                <a:latin typeface="Times New Roman" pitchFamily="18" charset="0"/>
              </a:rPr>
              <a:t>c</a:t>
            </a:r>
            <a:r>
              <a:rPr lang="en-US" altLang="zh-TW" i="1" baseline="-25000" dirty="0" err="1">
                <a:latin typeface="Times New Roman" pitchFamily="18" charset="0"/>
              </a:rPr>
              <a:t>n</a:t>
            </a:r>
            <a:r>
              <a:rPr lang="en-US" altLang="zh-TW" dirty="0"/>
              <a:t>, not all zero, such that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             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+</a:t>
            </a:r>
            <a:r>
              <a:rPr lang="en-US" altLang="zh-TW" i="1" dirty="0">
                <a:latin typeface="Times New Roman" pitchFamily="18" charset="0"/>
              </a:rPr>
              <a:t> c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+…+ </a:t>
            </a:r>
            <a:r>
              <a:rPr lang="en-US" altLang="zh-TW" i="1" dirty="0" err="1">
                <a:latin typeface="Times New Roman" pitchFamily="18" charset="0"/>
              </a:rPr>
              <a:t>c</a:t>
            </a:r>
            <a:r>
              <a:rPr lang="en-US" altLang="zh-TW" i="1" baseline="-25000" dirty="0" err="1">
                <a:latin typeface="Times New Roman" pitchFamily="18" charset="0"/>
              </a:rPr>
              <a:t>n</a:t>
            </a:r>
            <a:r>
              <a:rPr lang="en-US" altLang="zh-TW" i="1" dirty="0">
                <a:latin typeface="Times New Roman" pitchFamily="18" charset="0"/>
              </a:rPr>
              <a:t> </a:t>
            </a:r>
            <a:r>
              <a:rPr lang="en-US" altLang="zh-TW" i="1" dirty="0" err="1">
                <a:latin typeface="Times New Roman" pitchFamily="18" charset="0"/>
              </a:rPr>
              <a:t>f</a:t>
            </a:r>
            <a:r>
              <a:rPr lang="en-US" altLang="zh-TW" i="1" baseline="-25000" dirty="0" err="1">
                <a:latin typeface="Times New Roman" pitchFamily="18" charset="0"/>
              </a:rPr>
              <a:t>n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= 0</a:t>
            </a:r>
            <a:r>
              <a:rPr lang="en-US" altLang="zh-TW" dirty="0"/>
              <a:t>.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Otherwise, it’s said to be linearly independent.</a:t>
            </a:r>
            <a:br>
              <a:rPr lang="en-US" altLang="zh-TW" dirty="0"/>
            </a:br>
            <a:endParaRPr lang="en-US" altLang="zh-TW" dirty="0"/>
          </a:p>
          <a:p>
            <a:r>
              <a:rPr lang="en-US" altLang="zh-TW" dirty="0">
                <a:sym typeface="Symbol" pitchFamily="18" charset="2"/>
              </a:rPr>
              <a:t>Example: Are 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cos</a:t>
            </a:r>
            <a:r>
              <a:rPr lang="en-US" altLang="zh-TW" baseline="300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2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x</a:t>
            </a:r>
            <a:r>
              <a:rPr lang="en-US" altLang="zh-TW" dirty="0">
                <a:sym typeface="Symbol" pitchFamily="18" charset="2"/>
              </a:rPr>
              <a:t>, 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sin</a:t>
            </a:r>
            <a:r>
              <a:rPr lang="en-US" altLang="zh-TW" baseline="300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2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x</a:t>
            </a:r>
            <a:r>
              <a:rPr lang="en-US" altLang="zh-TW" dirty="0">
                <a:sym typeface="Symbol" pitchFamily="18" charset="2"/>
              </a:rPr>
              <a:t>, 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sec</a:t>
            </a:r>
            <a:r>
              <a:rPr lang="en-US" altLang="zh-TW" baseline="300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2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x</a:t>
            </a:r>
            <a:r>
              <a:rPr lang="en-US" altLang="zh-TW" dirty="0">
                <a:sym typeface="Symbol" pitchFamily="18" charset="2"/>
              </a:rPr>
              <a:t>, 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tan</a:t>
            </a:r>
            <a:r>
              <a:rPr lang="en-US" altLang="zh-TW" baseline="300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2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x</a:t>
            </a:r>
            <a:r>
              <a:rPr lang="en-US" altLang="zh-TW" dirty="0">
                <a:sym typeface="Symbol" pitchFamily="18" charset="2"/>
              </a:rPr>
              <a:t> linearly dependent on the interval 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(–</a:t>
            </a:r>
            <a:r>
              <a:rPr lang="en-US" altLang="zh-TW" i="1" dirty="0">
                <a:latin typeface="Symbol" panose="05050102010706020507" pitchFamily="18" charset="2"/>
                <a:cs typeface="Times New Roman" panose="02020603050405020304" pitchFamily="18" charset="0"/>
                <a:sym typeface="Symbol" pitchFamily="18" charset="2"/>
              </a:rPr>
              <a:t>p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/2, </a:t>
            </a:r>
            <a:r>
              <a:rPr lang="en-US" altLang="zh-TW" i="1" dirty="0">
                <a:latin typeface="Symbol" panose="05050102010706020507" pitchFamily="18" charset="2"/>
                <a:cs typeface="Times New Roman" panose="02020603050405020304" pitchFamily="18" charset="0"/>
                <a:sym typeface="Symbol" pitchFamily="18" charset="2"/>
              </a:rPr>
              <a:t>p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/2)</a:t>
            </a:r>
            <a:r>
              <a:rPr lang="en-US" altLang="zh-TW" dirty="0">
                <a:sym typeface="Symbol" pitchFamily="18" charset="2"/>
              </a:rPr>
              <a:t>?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724151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CC91A1B-E933-4977-A913-94ABE5459D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Wronskian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1FEBB8D-96CE-4B93-80A3-B97CD429CE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We are interested in linearly independent solutions of a linear differential equations </a:t>
            </a:r>
            <a:r>
              <a:rPr lang="en-US" altLang="zh-TW" dirty="0">
                <a:sym typeface="Symbol" pitchFamily="18" charset="2"/>
              </a:rPr>
              <a:t></a:t>
            </a:r>
            <a:r>
              <a:rPr lang="en-US" altLang="zh-TW" dirty="0"/>
              <a:t> How to verify?</a:t>
            </a:r>
            <a:br>
              <a:rPr lang="en-US" altLang="zh-TW" dirty="0"/>
            </a:br>
            <a:endParaRPr lang="en-US" altLang="zh-TW" dirty="0"/>
          </a:p>
          <a:p>
            <a:r>
              <a:rPr lang="en-US" altLang="zh-TW" dirty="0"/>
              <a:t>Suppose each of the functions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),</a:t>
            </a:r>
            <a:r>
              <a:rPr lang="en-US" altLang="zh-TW" i="1" dirty="0">
                <a:latin typeface="Times New Roman" pitchFamily="18" charset="0"/>
              </a:rPr>
              <a:t> f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),…, </a:t>
            </a:r>
            <a:r>
              <a:rPr lang="en-US" altLang="zh-TW" i="1" dirty="0" err="1">
                <a:latin typeface="Times New Roman" pitchFamily="18" charset="0"/>
              </a:rPr>
              <a:t>f</a:t>
            </a:r>
            <a:r>
              <a:rPr lang="en-US" altLang="zh-TW" i="1" baseline="-25000" dirty="0" err="1">
                <a:latin typeface="Times New Roman" pitchFamily="18" charset="0"/>
              </a:rPr>
              <a:t>n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has at least 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dirty="0">
                <a:latin typeface="Times New Roman" pitchFamily="18" charset="0"/>
              </a:rPr>
              <a:t>–1</a:t>
            </a:r>
            <a:r>
              <a:rPr lang="en-US" altLang="zh-TW" dirty="0"/>
              <a:t> derivatives.  The determinant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is called the Wronskian of the functions.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08FB8CA-E829-47AF-89E9-40E1264E8E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13</a:t>
            </a:fld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字方塊 5">
                <a:extLst>
                  <a:ext uri="{FF2B5EF4-FFF2-40B4-BE49-F238E27FC236}">
                    <a16:creationId xmlns:a16="http://schemas.microsoft.com/office/drawing/2014/main" id="{67D80F90-BB05-492B-9050-D154880DD5B0}"/>
                  </a:ext>
                </a:extLst>
              </p:cNvPr>
              <p:cNvSpPr txBox="1"/>
              <p:nvPr/>
            </p:nvSpPr>
            <p:spPr>
              <a:xfrm>
                <a:off x="1515509" y="3596381"/>
                <a:ext cx="6368859" cy="163281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2400" b="0" i="1" smtClean="0">
                          <a:latin typeface="Cambria Math" panose="02040503050406030204" pitchFamily="18" charset="0"/>
                        </a:rPr>
                        <m:t>𝑊</m:t>
                      </m:r>
                      <m:d>
                        <m:dPr>
                          <m:ctrlPr>
                            <a:rPr lang="en-US" altLang="zh-TW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altLang="zh-TW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400" b="0" i="1" smtClean="0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n-US" altLang="zh-TW" sz="24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altLang="zh-TW" sz="24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altLang="zh-TW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400" i="1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n-US" altLang="zh-TW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altLang="zh-TW" sz="240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altLang="zh-TW" sz="24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⋯</m:t>
                          </m:r>
                          <m:r>
                            <a:rPr lang="en-US" altLang="zh-TW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altLang="zh-TW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400" i="1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n-US" altLang="zh-TW" sz="240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b>
                          </m:sSub>
                        </m:e>
                      </m:d>
                      <m:r>
                        <a:rPr lang="en-US" altLang="zh-TW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altLang="zh-TW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4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TW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altLang="zh-TW" sz="2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400" b="0" i="1" smtClean="0">
                                        <a:latin typeface="Cambria Math" panose="02040503050406030204" pitchFamily="18" charset="0"/>
                                      </a:rPr>
                                      <m:t>𝑓</m:t>
                                    </m:r>
                                  </m:e>
                                  <m:sub>
                                    <m:r>
                                      <a:rPr lang="en-US" altLang="zh-TW" sz="24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altLang="zh-TW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400" i="1">
                                        <a:latin typeface="Cambria Math" panose="02040503050406030204" pitchFamily="18" charset="0"/>
                                      </a:rPr>
                                      <m:t>𝑓</m:t>
                                    </m:r>
                                  </m:e>
                                  <m:sub>
                                    <m:r>
                                      <a:rPr lang="en-US" altLang="zh-TW" sz="240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e>
                              <m:e>
                                <m:r>
                                  <a:rPr lang="en-US" altLang="zh-TW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⋯</m:t>
                                </m:r>
                              </m:e>
                              <m:e>
                                <m:sSub>
                                  <m:sSubPr>
                                    <m:ctrlPr>
                                      <a:rPr lang="en-US" altLang="zh-TW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400" i="1">
                                        <a:latin typeface="Cambria Math" panose="02040503050406030204" pitchFamily="18" charset="0"/>
                                      </a:rPr>
                                      <m:t>𝑓</m:t>
                                    </m:r>
                                  </m:e>
                                  <m:sub>
                                    <m:r>
                                      <a:rPr lang="en-US" altLang="zh-TW" sz="2400" b="0" i="1" smtClean="0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Sup>
                                  <m:sSubSupPr>
                                    <m:ctrlPr>
                                      <a:rPr lang="en-US" altLang="zh-TW" sz="2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altLang="zh-TW" sz="2400" b="0" i="1" smtClean="0">
                                        <a:latin typeface="Cambria Math" panose="02040503050406030204" pitchFamily="18" charset="0"/>
                                      </a:rPr>
                                      <m:t>𝑓</m:t>
                                    </m:r>
                                  </m:e>
                                  <m:sub>
                                    <m:r>
                                      <a:rPr lang="en-US" altLang="zh-TW" sz="24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  <m:sup>
                                    <m:r>
                                      <a:rPr lang="en-US" altLang="zh-TW" sz="2400" b="0" i="1" smtClean="0">
                                        <a:latin typeface="Cambria Math" panose="02040503050406030204" pitchFamily="18" charset="0"/>
                                        <a:sym typeface="Symbol" panose="05050102010706020507" pitchFamily="18" charset="2"/>
                                      </a:rPr>
                                      <m:t></m:t>
                                    </m:r>
                                  </m:sup>
                                </m:sSubSup>
                              </m:e>
                              <m:e>
                                <m:sSubSup>
                                  <m:sSubSupPr>
                                    <m:ctrlPr>
                                      <a:rPr lang="en-US" altLang="zh-TW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altLang="zh-TW" sz="2400" i="1">
                                        <a:latin typeface="Cambria Math" panose="02040503050406030204" pitchFamily="18" charset="0"/>
                                      </a:rPr>
                                      <m:t>𝑓</m:t>
                                    </m:r>
                                  </m:e>
                                  <m:sub>
                                    <m:r>
                                      <a:rPr lang="en-US" altLang="zh-TW" sz="24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  <m:sup>
                                    <m:r>
                                      <a:rPr lang="en-US" altLang="zh-TW" sz="2400" i="1">
                                        <a:latin typeface="Cambria Math" panose="02040503050406030204" pitchFamily="18" charset="0"/>
                                        <a:sym typeface="Symbol" panose="05050102010706020507" pitchFamily="18" charset="2"/>
                                      </a:rPr>
                                      <m:t></m:t>
                                    </m:r>
                                  </m:sup>
                                </m:sSubSup>
                              </m:e>
                              <m:e>
                                <m:r>
                                  <a:rPr lang="en-US" altLang="zh-TW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⋯</m:t>
                                </m:r>
                              </m:e>
                              <m:e>
                                <m:sSubSup>
                                  <m:sSubSupPr>
                                    <m:ctrlPr>
                                      <a:rPr lang="en-US" altLang="zh-TW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altLang="zh-TW" sz="2400" i="1">
                                        <a:latin typeface="Cambria Math" panose="02040503050406030204" pitchFamily="18" charset="0"/>
                                      </a:rPr>
                                      <m:t>𝑓</m:t>
                                    </m:r>
                                  </m:e>
                                  <m:sub>
                                    <m:r>
                                      <a:rPr lang="en-US" altLang="zh-TW" sz="2400" b="0" i="1" smtClean="0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b>
                                  <m:sup>
                                    <m:r>
                                      <a:rPr lang="en-US" altLang="zh-TW" sz="2400" i="1">
                                        <a:latin typeface="Cambria Math" panose="02040503050406030204" pitchFamily="18" charset="0"/>
                                        <a:sym typeface="Symbol" panose="05050102010706020507" pitchFamily="18" charset="2"/>
                                      </a:rPr>
                                      <m:t></m:t>
                                    </m:r>
                                  </m:sup>
                                </m:sSubSup>
                              </m:e>
                            </m:mr>
                            <m:mr>
                              <m:e>
                                <m:r>
                                  <a:rPr lang="en-US" altLang="zh-TW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⋮</m:t>
                                </m:r>
                              </m:e>
                              <m:e>
                                <m:r>
                                  <a:rPr lang="en-US" altLang="zh-TW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⋮</m:t>
                                </m:r>
                              </m:e>
                              <m:e>
                                <m:r>
                                  <a:rPr lang="en-US" altLang="zh-TW" sz="2400" b="0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e>
                              <m:e>
                                <m:r>
                                  <a:rPr lang="en-US" altLang="zh-TW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⋮</m:t>
                                </m:r>
                              </m:e>
                            </m:mr>
                            <m:mr>
                              <m:e>
                                <m:sSubSup>
                                  <m:sSubSupPr>
                                    <m:ctrlPr>
                                      <a:rPr lang="en-US" altLang="zh-TW" sz="2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altLang="zh-TW" sz="2400" b="0" i="1" smtClean="0">
                                        <a:latin typeface="Cambria Math" panose="02040503050406030204" pitchFamily="18" charset="0"/>
                                      </a:rPr>
                                      <m:t>𝑓</m:t>
                                    </m:r>
                                  </m:e>
                                  <m:sub>
                                    <m:r>
                                      <a:rPr lang="en-US" altLang="zh-TW" sz="24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  <m:sup>
                                    <m:r>
                                      <a:rPr lang="en-US" altLang="zh-TW" sz="2400" b="0" i="1" smtClean="0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US" altLang="zh-TW" sz="2400" b="0" i="1" smtClean="0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en-US" altLang="zh-TW" sz="2400" b="0" i="1" smtClean="0">
                                        <a:latin typeface="Cambria Math" panose="02040503050406030204" pitchFamily="18" charset="0"/>
                                      </a:rPr>
                                      <m:t>−1)</m:t>
                                    </m:r>
                                  </m:sup>
                                </m:sSubSup>
                              </m:e>
                              <m:e>
                                <m:sSubSup>
                                  <m:sSubSupPr>
                                    <m:ctrlPr>
                                      <a:rPr lang="en-US" altLang="zh-TW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altLang="zh-TW" sz="2400" i="1">
                                        <a:latin typeface="Cambria Math" panose="02040503050406030204" pitchFamily="18" charset="0"/>
                                      </a:rPr>
                                      <m:t>𝑓</m:t>
                                    </m:r>
                                  </m:e>
                                  <m:sub>
                                    <m:r>
                                      <a:rPr lang="en-US" altLang="zh-TW" sz="2400" b="0" i="1" smtClean="0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b>
                                  <m:sup>
                                    <m:r>
                                      <a:rPr lang="en-US" altLang="zh-TW" sz="2400" i="1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US" altLang="zh-TW" sz="2400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en-US" altLang="zh-TW" sz="2400" i="1">
                                        <a:latin typeface="Cambria Math" panose="02040503050406030204" pitchFamily="18" charset="0"/>
                                      </a:rPr>
                                      <m:t>−1)</m:t>
                                    </m:r>
                                  </m:sup>
                                </m:sSubSup>
                              </m:e>
                              <m:e>
                                <m:r>
                                  <a:rPr lang="en-US" altLang="zh-TW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⋯</m:t>
                                </m:r>
                              </m:e>
                              <m:e>
                                <m:sSubSup>
                                  <m:sSubSupPr>
                                    <m:ctrlPr>
                                      <a:rPr lang="en-US" altLang="zh-TW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altLang="zh-TW" sz="2400" i="1">
                                        <a:latin typeface="Cambria Math" panose="02040503050406030204" pitchFamily="18" charset="0"/>
                                      </a:rPr>
                                      <m:t>𝑓</m:t>
                                    </m:r>
                                  </m:e>
                                  <m:sub>
                                    <m:r>
                                      <a:rPr lang="en-US" altLang="zh-TW" sz="2400" b="0" i="1" smtClean="0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b>
                                  <m:sup>
                                    <m:r>
                                      <a:rPr lang="en-US" altLang="zh-TW" sz="2400" i="1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US" altLang="zh-TW" sz="2400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en-US" altLang="zh-TW" sz="2400" i="1">
                                        <a:latin typeface="Cambria Math" panose="02040503050406030204" pitchFamily="18" charset="0"/>
                                      </a:rPr>
                                      <m:t>−1)</m:t>
                                    </m:r>
                                  </m:sup>
                                </m:sSubSup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zh-TW" altLang="en-US" sz="2400" dirty="0"/>
              </a:p>
            </p:txBody>
          </p:sp>
        </mc:Choice>
        <mc:Fallback xmlns="">
          <p:sp>
            <p:nvSpPr>
              <p:cNvPr id="6" name="文字方塊 5">
                <a:extLst>
                  <a:ext uri="{FF2B5EF4-FFF2-40B4-BE49-F238E27FC236}">
                    <a16:creationId xmlns:a16="http://schemas.microsoft.com/office/drawing/2014/main" id="{67D80F90-BB05-492B-9050-D154880DD5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15509" y="3596381"/>
                <a:ext cx="6368859" cy="163281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405091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Criterion for Linear Independency</a:t>
            </a:r>
          </a:p>
        </p:txBody>
      </p:sp>
      <p:sp>
        <p:nvSpPr>
          <p:cNvPr id="717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b="1" dirty="0"/>
              <a:t>Theorem</a:t>
            </a:r>
            <a:r>
              <a:rPr lang="en-US" altLang="zh-TW" dirty="0"/>
              <a:t>: Let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,…,</a:t>
            </a:r>
            <a:r>
              <a:rPr lang="en-US" altLang="zh-TW" i="1" dirty="0" err="1">
                <a:latin typeface="Times New Roman" pitchFamily="18" charset="0"/>
              </a:rPr>
              <a:t>y</a:t>
            </a:r>
            <a:r>
              <a:rPr lang="en-US" altLang="zh-TW" i="1" baseline="-25000" dirty="0" err="1">
                <a:latin typeface="Times New Roman" pitchFamily="18" charset="0"/>
              </a:rPr>
              <a:t>n</a:t>
            </a:r>
            <a:r>
              <a:rPr lang="en-US" altLang="zh-TW" dirty="0"/>
              <a:t> be 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dirty="0"/>
              <a:t> </a:t>
            </a:r>
            <a:r>
              <a:rPr lang="en-US" altLang="zh-TW" i="1" dirty="0">
                <a:solidFill>
                  <a:srgbClr val="FF0000"/>
                </a:solidFill>
              </a:rPr>
              <a:t>solutions</a:t>
            </a:r>
            <a:r>
              <a:rPr lang="en-US" altLang="zh-TW" dirty="0"/>
              <a:t> of the linear 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dirty="0"/>
              <a:t>th-order homogeneous DE on an interval </a:t>
            </a:r>
            <a:r>
              <a:rPr lang="en-US" altLang="zh-TW" i="1" dirty="0">
                <a:latin typeface="Times New Roman" pitchFamily="18" charset="0"/>
              </a:rPr>
              <a:t>I</a:t>
            </a:r>
            <a:r>
              <a:rPr lang="en-US" altLang="zh-TW" dirty="0"/>
              <a:t>.  Then,</a:t>
            </a:r>
            <a:br>
              <a:rPr lang="en-US" altLang="zh-TW" dirty="0"/>
            </a:br>
            <a:r>
              <a:rPr lang="en-US" altLang="zh-TW" dirty="0"/>
              <a:t>the set of solutions is linearly independent on </a:t>
            </a:r>
            <a:r>
              <a:rPr lang="en-US" altLang="zh-TW" i="1" dirty="0">
                <a:latin typeface="Times New Roman" pitchFamily="18" charset="0"/>
              </a:rPr>
              <a:t>I</a:t>
            </a:r>
            <a:r>
              <a:rPr lang="en-US" altLang="zh-TW" dirty="0"/>
              <a:t> if and only if </a:t>
            </a:r>
            <a:r>
              <a:rPr lang="en-US" altLang="zh-TW" i="1" dirty="0">
                <a:latin typeface="Times New Roman" pitchFamily="18" charset="0"/>
              </a:rPr>
              <a:t>W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,…,</a:t>
            </a:r>
            <a:r>
              <a:rPr lang="en-US" altLang="zh-TW" i="1" dirty="0" err="1">
                <a:latin typeface="Times New Roman" pitchFamily="18" charset="0"/>
              </a:rPr>
              <a:t>y</a:t>
            </a:r>
            <a:r>
              <a:rPr lang="en-US" altLang="zh-TW" i="1" baseline="-25000" dirty="0" err="1">
                <a:latin typeface="Times New Roman" pitchFamily="18" charset="0"/>
              </a:rPr>
              <a:t>n</a:t>
            </a:r>
            <a:r>
              <a:rPr lang="en-US" altLang="zh-TW" dirty="0">
                <a:latin typeface="Times New Roman" pitchFamily="18" charset="0"/>
              </a:rPr>
              <a:t>) ≠ 0</a:t>
            </a:r>
            <a:r>
              <a:rPr lang="en-US" altLang="zh-TW" dirty="0"/>
              <a:t> for every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/>
              <a:t> in the interval.</a:t>
            </a:r>
            <a:br>
              <a:rPr lang="en-US" altLang="zh-TW" dirty="0"/>
            </a:br>
            <a:endParaRPr lang="en-US" altLang="zh-TW" dirty="0"/>
          </a:p>
          <a:p>
            <a:r>
              <a:rPr lang="en-US" altLang="zh-TW" dirty="0"/>
              <a:t>Example: for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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3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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+ 2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</a:t>
            </a:r>
            <a:r>
              <a:rPr lang="en-US" altLang="zh-TW" dirty="0"/>
              <a:t>, the two solutions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i="1" baseline="30000" dirty="0">
                <a:latin typeface="Times New Roman" pitchFamily="18" charset="0"/>
              </a:rPr>
              <a:t>x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i="1" baseline="30000" dirty="0">
                <a:latin typeface="Times New Roman" pitchFamily="18" charset="0"/>
              </a:rPr>
              <a:t>x</a:t>
            </a:r>
            <a:r>
              <a:rPr lang="en-US" altLang="zh-TW" dirty="0"/>
              <a:t> has the </a:t>
            </a:r>
            <a:r>
              <a:rPr lang="en-US" altLang="zh-TW" dirty="0" err="1"/>
              <a:t>Wronskian</a:t>
            </a:r>
            <a:r>
              <a:rPr lang="en-US" altLang="zh-TW" dirty="0"/>
              <a:t>: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14</a:t>
            </a:fld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物件 2"/>
              <p:cNvSpPr txBox="1"/>
              <p:nvPr/>
            </p:nvSpPr>
            <p:spPr bwMode="auto">
              <a:xfrm>
                <a:off x="1187624" y="4437112"/>
                <a:ext cx="7056784" cy="755463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TW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𝑊</m:t>
                      </m:r>
                      <m:d>
                        <m:dPr>
                          <m:ctrlP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sup>
                          </m:sSup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sSup>
                            <m:sSupPr>
                              <m:ctrlP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sup>
                          </m:sSup>
                        </m:e>
                      </m:d>
                      <m:r>
                        <a:rPr lang="zh-TW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p>
                                  <m:sSupPr>
                                    <m:ctrlPr>
                                      <a:rPr lang="zh-TW" altLang="en-US" sz="24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zh-TW" altLang="en-US" sz="24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𝑒</m:t>
                                    </m:r>
                                  </m:e>
                                  <m:sup>
                                    <m:r>
                                      <a:rPr lang="zh-TW" altLang="en-US" sz="24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sup>
                                </m:sSup>
                              </m:e>
                              <m:e>
                                <m:sSup>
                                  <m:sSupPr>
                                    <m:ctrlPr>
                                      <a:rPr lang="zh-TW" altLang="en-US" sz="24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zh-TW" altLang="en-US" sz="24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𝑒</m:t>
                                    </m:r>
                                  </m:e>
                                  <m:sup>
                                    <m:r>
                                      <a:rPr lang="zh-TW" altLang="en-US" sz="24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zh-TW" altLang="en-US" sz="24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sup>
                                </m:sSup>
                              </m:e>
                            </m:mr>
                            <m:mr>
                              <m:e>
                                <m:sSup>
                                  <m:sSupPr>
                                    <m:ctrlPr>
                                      <a:rPr lang="zh-TW" altLang="en-US" sz="24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zh-TW" altLang="en-US" sz="24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𝑒</m:t>
                                    </m:r>
                                  </m:e>
                                  <m:sup>
                                    <m:r>
                                      <a:rPr lang="zh-TW" altLang="en-US" sz="24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sup>
                                </m:sSup>
                              </m:e>
                              <m:e>
                                <m:r>
                                  <a:rPr lang="zh-TW" altLang="en-US" sz="2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  <m:sSup>
                                  <m:sSupPr>
                                    <m:ctrlPr>
                                      <a:rPr lang="zh-TW" altLang="en-US" sz="24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zh-TW" altLang="en-US" sz="24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𝑒</m:t>
                                    </m:r>
                                  </m:e>
                                  <m:sup>
                                    <m:r>
                                      <a:rPr lang="zh-TW" altLang="en-US" sz="24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zh-TW" altLang="en-US" sz="24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sup>
                                </m:sSup>
                              </m:e>
                            </m:mr>
                          </m:m>
                        </m:e>
                      </m:d>
                      <m:r>
                        <a:rPr lang="zh-TW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  <m:r>
                        <a:rPr lang="zh-TW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≠0, ∀</m:t>
                      </m:r>
                      <m:r>
                        <a:rPr lang="zh-TW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zh-TW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∈(−∞,∞).</m:t>
                      </m:r>
                    </m:oMath>
                  </m:oMathPara>
                </a14:m>
                <a:endParaRPr lang="zh-TW" altLang="en-US" sz="2400"/>
              </a:p>
            </p:txBody>
          </p:sp>
        </mc:Choice>
        <mc:Fallback xmlns="">
          <p:sp>
            <p:nvSpPr>
              <p:cNvPr id="3" name="物件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87624" y="4437112"/>
                <a:ext cx="7056784" cy="75546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ffectLst/>
              <a:extLst/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50204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en-US" dirty="0" err="1"/>
              <a:t>Wronskian</a:t>
            </a:r>
            <a:r>
              <a:rPr lang="en-US" dirty="0"/>
              <a:t> Independence Checks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previous theorem implies that if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dirty="0"/>
              <a:t> and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dirty="0"/>
              <a:t> are two solutions of a linear homogeneous D.E., then</a:t>
            </a:r>
            <a:br>
              <a:rPr lang="en-US" dirty="0"/>
            </a:br>
            <a:r>
              <a:rPr lang="en-US" dirty="0"/>
              <a:t>either </a:t>
            </a:r>
            <a:r>
              <a:rPr lang="en-US" altLang="zh-TW" i="1" dirty="0">
                <a:latin typeface="Times New Roman" pitchFamily="18" charset="0"/>
              </a:rPr>
              <a:t>W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) </a:t>
            </a:r>
            <a:r>
              <a:rPr lang="en-US" altLang="zh-TW" dirty="0">
                <a:latin typeface="Times New Roman" pitchFamily="18" charset="0"/>
                <a:sym typeface="Symbol"/>
              </a:rPr>
              <a:t></a:t>
            </a:r>
            <a:r>
              <a:rPr lang="en-US" altLang="zh-TW" dirty="0">
                <a:latin typeface="Times New Roman" pitchFamily="18" charset="0"/>
              </a:rPr>
              <a:t> 0</a:t>
            </a:r>
            <a:r>
              <a:rPr lang="en-US" dirty="0"/>
              <a:t> or </a:t>
            </a:r>
            <a:r>
              <a:rPr lang="en-US" altLang="zh-TW" i="1" dirty="0">
                <a:latin typeface="Times New Roman" pitchFamily="18" charset="0"/>
              </a:rPr>
              <a:t>W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) </a:t>
            </a:r>
            <a:r>
              <a:rPr lang="en-US" altLang="zh-TW" dirty="0">
                <a:latin typeface="Times New Roman" pitchFamily="18" charset="0"/>
                <a:sym typeface="Symbol"/>
              </a:rPr>
              <a:t></a:t>
            </a:r>
            <a:r>
              <a:rPr lang="en-US" altLang="zh-TW" dirty="0">
                <a:latin typeface="Times New Roman" pitchFamily="18" charset="0"/>
              </a:rPr>
              <a:t> 0, </a:t>
            </a:r>
            <a:r>
              <a:rPr lang="en-US" altLang="zh-TW" dirty="0">
                <a:latin typeface="Times New Roman" pitchFamily="18" charset="0"/>
                <a:sym typeface="Symbol"/>
              </a:rPr>
              <a:t>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dirty="0"/>
              <a:t>.</a:t>
            </a:r>
          </a:p>
          <a:p>
            <a:pPr lvl="1"/>
            <a:r>
              <a:rPr lang="en-US" dirty="0">
                <a:sym typeface="Symbol"/>
              </a:rPr>
              <a:t>This can be proven by applying the existence and uniqueness theorem on zero initial condition IVP!</a:t>
            </a:r>
          </a:p>
          <a:p>
            <a:pPr marL="457200" lvl="1" indent="0">
              <a:buNone/>
            </a:pPr>
            <a:endParaRPr lang="en-US" dirty="0">
              <a:sym typeface="Symbol"/>
            </a:endParaRPr>
          </a:p>
          <a:p>
            <a:r>
              <a:rPr lang="en-US" dirty="0">
                <a:sym typeface="Symbol"/>
              </a:rPr>
              <a:t>For any two functions</a:t>
            </a:r>
            <a:r>
              <a:rPr lang="en-US" dirty="0"/>
              <a:t>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dirty="0"/>
              <a:t> and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dirty="0">
                <a:sym typeface="Symbol"/>
              </a:rPr>
              <a:t> that are not solutions of a linear homogeneous D.E. over an interval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I</a:t>
            </a:r>
            <a:r>
              <a:rPr lang="en-US" dirty="0">
                <a:sym typeface="Symbol"/>
              </a:rPr>
              <a:t>:</a:t>
            </a:r>
          </a:p>
          <a:p>
            <a:pPr lvl="1"/>
            <a:r>
              <a:rPr lang="en-US" dirty="0">
                <a:sym typeface="Symbol"/>
              </a:rPr>
              <a:t>If </a:t>
            </a:r>
            <a:r>
              <a:rPr lang="en-US" altLang="zh-TW" i="1" dirty="0">
                <a:latin typeface="Times New Roman" pitchFamily="18" charset="0"/>
              </a:rPr>
              <a:t>W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) </a:t>
            </a:r>
            <a:r>
              <a:rPr lang="en-US" altLang="zh-TW" dirty="0">
                <a:latin typeface="Times New Roman" pitchFamily="18" charset="0"/>
                <a:sym typeface="Symbol"/>
              </a:rPr>
              <a:t></a:t>
            </a:r>
            <a:r>
              <a:rPr lang="en-US" altLang="zh-TW" dirty="0">
                <a:latin typeface="Times New Roman" pitchFamily="18" charset="0"/>
              </a:rPr>
              <a:t> 0</a:t>
            </a:r>
            <a:r>
              <a:rPr lang="en-US" altLang="zh-TW" dirty="0"/>
              <a:t>, for some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dirty="0">
                <a:sym typeface="Symbol"/>
              </a:rPr>
              <a:t></a:t>
            </a:r>
            <a:r>
              <a:rPr lang="en-US" dirty="0"/>
              <a:t>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/>
              <a:t>, then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dirty="0"/>
              <a:t> and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dirty="0">
                <a:sym typeface="Symbol"/>
              </a:rPr>
              <a:t> are linearly independent over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I</a:t>
            </a:r>
            <a:r>
              <a:rPr lang="en-US" dirty="0">
                <a:sym typeface="Symbol"/>
              </a:rPr>
              <a:t>.</a:t>
            </a:r>
          </a:p>
          <a:p>
            <a:pPr lvl="1"/>
            <a:r>
              <a:rPr lang="en-US" dirty="0">
                <a:sym typeface="Symbol"/>
              </a:rPr>
              <a:t>If </a:t>
            </a:r>
            <a:r>
              <a:rPr lang="en-US" altLang="zh-TW" i="1" dirty="0">
                <a:latin typeface="Times New Roman" pitchFamily="18" charset="0"/>
              </a:rPr>
              <a:t>W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) </a:t>
            </a:r>
            <a:r>
              <a:rPr lang="en-US" altLang="zh-TW" dirty="0">
                <a:latin typeface="Times New Roman" pitchFamily="18" charset="0"/>
                <a:sym typeface="Symbol"/>
              </a:rPr>
              <a:t></a:t>
            </a:r>
            <a:r>
              <a:rPr lang="en-US" altLang="zh-TW" dirty="0">
                <a:latin typeface="Times New Roman" pitchFamily="18" charset="0"/>
              </a:rPr>
              <a:t> 0</a:t>
            </a:r>
            <a:r>
              <a:rPr lang="en-US" dirty="0">
                <a:sym typeface="Symbol"/>
              </a:rPr>
              <a:t>, </a:t>
            </a:r>
            <a:r>
              <a:rPr lang="en-US" altLang="zh-TW" dirty="0">
                <a:latin typeface="Times New Roman" pitchFamily="18" charset="0"/>
                <a:sym typeface="Symbol"/>
              </a:rPr>
              <a:t>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dirty="0">
                <a:sym typeface="Symbol"/>
              </a:rPr>
              <a:t>, and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dirty="0"/>
              <a:t> &amp;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dirty="0">
                <a:sym typeface="Symbol"/>
              </a:rPr>
              <a:t> are nonzero with continuous derivatives in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I</a:t>
            </a:r>
            <a:r>
              <a:rPr lang="en-US" dirty="0">
                <a:sym typeface="Symbol"/>
              </a:rPr>
              <a:t>, then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dirty="0"/>
              <a:t> and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dirty="0">
                <a:sym typeface="Symbol"/>
              </a:rPr>
              <a:t> are linearly dependent over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I</a:t>
            </a:r>
            <a:r>
              <a:rPr lang="en-US" dirty="0">
                <a:sym typeface="Symbol"/>
              </a:rPr>
              <a:t>.</a:t>
            </a:r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465413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Fundamental Set of Solutions</a:t>
            </a:r>
          </a:p>
        </p:txBody>
      </p:sp>
      <p:sp>
        <p:nvSpPr>
          <p:cNvPr id="718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Any set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, …, </a:t>
            </a:r>
            <a:r>
              <a:rPr lang="en-US" altLang="zh-TW" i="1" dirty="0" err="1">
                <a:latin typeface="Times New Roman" pitchFamily="18" charset="0"/>
              </a:rPr>
              <a:t>y</a:t>
            </a:r>
            <a:r>
              <a:rPr lang="en-US" altLang="zh-TW" i="1" baseline="-25000" dirty="0" err="1">
                <a:latin typeface="Times New Roman" pitchFamily="18" charset="0"/>
              </a:rPr>
              <a:t>n</a:t>
            </a:r>
            <a:r>
              <a:rPr lang="en-US" altLang="zh-TW" dirty="0"/>
              <a:t> of 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dirty="0"/>
              <a:t> linearly independent solutions of the homogeneous linear 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baseline="30000" dirty="0"/>
              <a:t>th</a:t>
            </a:r>
            <a:r>
              <a:rPr lang="en-US" altLang="zh-TW" dirty="0"/>
              <a:t>-order DE on an interval </a:t>
            </a:r>
            <a:r>
              <a:rPr lang="en-US" altLang="zh-TW" i="1" dirty="0">
                <a:latin typeface="Times New Roman" pitchFamily="18" charset="0"/>
              </a:rPr>
              <a:t>I</a:t>
            </a:r>
            <a:r>
              <a:rPr lang="en-US" altLang="zh-TW" dirty="0"/>
              <a:t> is said to be a fundamental set of solutions on the interval </a:t>
            </a:r>
            <a:r>
              <a:rPr lang="en-US" altLang="zh-TW" i="1" dirty="0">
                <a:latin typeface="Times New Roman" pitchFamily="18" charset="0"/>
              </a:rPr>
              <a:t>I</a:t>
            </a:r>
            <a:r>
              <a:rPr lang="en-US" altLang="zh-TW" dirty="0"/>
              <a:t>.</a:t>
            </a:r>
            <a:br>
              <a:rPr lang="en-US" altLang="zh-TW" dirty="0"/>
            </a:br>
            <a:endParaRPr lang="en-US" altLang="zh-TW" dirty="0"/>
          </a:p>
          <a:p>
            <a:r>
              <a:rPr lang="en-US" altLang="zh-TW" b="1" dirty="0"/>
              <a:t>Theorem</a:t>
            </a:r>
            <a:r>
              <a:rPr lang="en-US" altLang="zh-TW" dirty="0"/>
              <a:t>: There exists a fundamental set of solutions for the homogeneous linear 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baseline="30000" dirty="0"/>
              <a:t>th</a:t>
            </a:r>
            <a:r>
              <a:rPr lang="en-US" altLang="zh-TW" dirty="0"/>
              <a:t>-order DE.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 </a:t>
            </a:r>
            <a:r>
              <a:rPr lang="en-US" altLang="zh-TW" dirty="0">
                <a:sym typeface="Symbol" pitchFamily="18" charset="2"/>
              </a:rPr>
              <a:t> Similar to that a vector can be decomposed into linear combinations of basis vectors.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16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800677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General Solution (1/2)</a:t>
            </a:r>
          </a:p>
        </p:txBody>
      </p:sp>
      <p:sp>
        <p:nvSpPr>
          <p:cNvPr id="719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b="1" dirty="0"/>
              <a:t>Theorem</a:t>
            </a:r>
            <a:r>
              <a:rPr lang="en-US" altLang="zh-TW" dirty="0"/>
              <a:t>: Let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,…,</a:t>
            </a:r>
            <a:r>
              <a:rPr lang="en-US" altLang="zh-TW" i="1" dirty="0" err="1">
                <a:latin typeface="Times New Roman" pitchFamily="18" charset="0"/>
              </a:rPr>
              <a:t>y</a:t>
            </a:r>
            <a:r>
              <a:rPr lang="en-US" altLang="zh-TW" i="1" baseline="-25000" dirty="0" err="1">
                <a:latin typeface="Times New Roman" pitchFamily="18" charset="0"/>
              </a:rPr>
              <a:t>n</a:t>
            </a:r>
            <a:r>
              <a:rPr lang="en-US" altLang="zh-TW" dirty="0"/>
              <a:t> be a fundamental set of solutions of the homogeneous linear 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baseline="30000" dirty="0"/>
              <a:t>th</a:t>
            </a:r>
            <a:r>
              <a:rPr lang="en-US" altLang="zh-TW" dirty="0"/>
              <a:t>-order DE on an interval </a:t>
            </a:r>
            <a:r>
              <a:rPr lang="en-US" altLang="zh-TW" i="1" dirty="0">
                <a:latin typeface="Times New Roman" pitchFamily="18" charset="0"/>
              </a:rPr>
              <a:t>I</a:t>
            </a:r>
            <a:r>
              <a:rPr lang="en-US" altLang="zh-TW" dirty="0"/>
              <a:t>.  Then, the general solution of the equation on the interval is</a:t>
            </a:r>
            <a:br>
              <a:rPr lang="en-US" altLang="zh-TW" dirty="0"/>
            </a:br>
            <a:r>
              <a:rPr lang="en-US" altLang="zh-TW" dirty="0"/>
              <a:t>                </a:t>
            </a:r>
            <a:r>
              <a:rPr lang="en-US" altLang="zh-TW" i="1" dirty="0">
                <a:latin typeface="Times New Roman" pitchFamily="18" charset="0"/>
              </a:rPr>
              <a:t>y </a:t>
            </a:r>
            <a:r>
              <a:rPr lang="en-US" altLang="zh-TW" dirty="0">
                <a:latin typeface="Times New Roman" pitchFamily="18" charset="0"/>
              </a:rPr>
              <a:t>=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zh-TW" altLang="en-US" dirty="0">
                <a:latin typeface="Times New Roman" pitchFamily="18" charset="0"/>
              </a:rPr>
              <a:t>＋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zh-TW" altLang="en-US" dirty="0">
                <a:latin typeface="Times New Roman" pitchFamily="18" charset="0"/>
              </a:rPr>
              <a:t>＋</a:t>
            </a:r>
            <a:r>
              <a:rPr lang="en-US" altLang="zh-TW" dirty="0">
                <a:latin typeface="Times New Roman" pitchFamily="18" charset="0"/>
              </a:rPr>
              <a:t>…</a:t>
            </a:r>
            <a:r>
              <a:rPr lang="zh-TW" altLang="en-US" dirty="0">
                <a:latin typeface="Times New Roman" pitchFamily="18" charset="0"/>
              </a:rPr>
              <a:t>＋</a:t>
            </a:r>
            <a:r>
              <a:rPr lang="en-US" altLang="zh-TW" i="1" dirty="0" err="1">
                <a:latin typeface="Times New Roman" pitchFamily="18" charset="0"/>
              </a:rPr>
              <a:t>c</a:t>
            </a:r>
            <a:r>
              <a:rPr lang="en-US" altLang="zh-TW" i="1" baseline="-25000" dirty="0" err="1">
                <a:latin typeface="Times New Roman" pitchFamily="18" charset="0"/>
              </a:rPr>
              <a:t>n</a:t>
            </a:r>
            <a:r>
              <a:rPr lang="en-US" altLang="zh-TW" i="1" dirty="0" err="1">
                <a:latin typeface="Times New Roman" pitchFamily="18" charset="0"/>
              </a:rPr>
              <a:t>y</a:t>
            </a:r>
            <a:r>
              <a:rPr lang="en-US" altLang="zh-TW" i="1" baseline="-25000" dirty="0" err="1">
                <a:latin typeface="Times New Roman" pitchFamily="18" charset="0"/>
              </a:rPr>
              <a:t>n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),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where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i="1" baseline="-25000" dirty="0">
                <a:latin typeface="Times New Roman" pitchFamily="18" charset="0"/>
              </a:rPr>
              <a:t>i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 err="1">
                <a:latin typeface="Times New Roman" pitchFamily="18" charset="0"/>
              </a:rPr>
              <a:t>i</a:t>
            </a:r>
            <a:r>
              <a:rPr lang="en-US" altLang="zh-TW" dirty="0">
                <a:latin typeface="Times New Roman" pitchFamily="18" charset="0"/>
              </a:rPr>
              <a:t> = 1,2,…,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dirty="0"/>
              <a:t> are arbitrary constants.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b="1" dirty="0"/>
              <a:t>Proof</a:t>
            </a:r>
            <a:r>
              <a:rPr lang="en-US" altLang="zh-TW" dirty="0"/>
              <a:t> on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2</a:t>
            </a:r>
            <a:r>
              <a:rPr lang="en-US" altLang="zh-TW" dirty="0"/>
              <a:t>:</a:t>
            </a:r>
            <a:br>
              <a:rPr lang="en-US" altLang="zh-TW" dirty="0"/>
            </a:br>
            <a:r>
              <a:rPr lang="en-US" altLang="zh-TW" dirty="0"/>
              <a:t>Let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/>
              <a:t> be a solution of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0</a:t>
            </a:r>
            <a:r>
              <a:rPr lang="en-US" altLang="zh-TW" dirty="0"/>
              <a:t> on an interval </a:t>
            </a:r>
            <a:r>
              <a:rPr lang="en-US" altLang="zh-TW" i="1" dirty="0">
                <a:latin typeface="Times New Roman" pitchFamily="18" charset="0"/>
              </a:rPr>
              <a:t>I</a:t>
            </a:r>
            <a:r>
              <a:rPr lang="en-US" altLang="zh-TW" dirty="0"/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/>
              <a:t> be linearly independent solutions of the DE. Initial conditions are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i="1" dirty="0">
                <a:latin typeface="Times New Roman" pitchFamily="18" charset="0"/>
              </a:rPr>
              <a:t>k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i="1" dirty="0">
                <a:latin typeface="Times New Roman" pitchFamily="18" charset="0"/>
              </a:rPr>
              <a:t>k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/>
              <a:t>.</a:t>
            </a:r>
            <a:br>
              <a:rPr lang="en-US" altLang="zh-TW" dirty="0"/>
            </a:br>
            <a:endParaRPr lang="en-US" altLang="zh-TW" dirty="0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272987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0898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</a:extLst>
        </p:spPr>
        <p:txBody>
          <a:bodyPr/>
          <a:lstStyle/>
          <a:p>
            <a:r>
              <a:rPr lang="en-US" altLang="zh-TW" dirty="0"/>
              <a:t>General Solution (2/2)</a:t>
            </a:r>
          </a:p>
        </p:txBody>
      </p:sp>
      <p:sp>
        <p:nvSpPr>
          <p:cNvPr id="720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TW" dirty="0"/>
              <a:t>   To solve for 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TW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TW" dirty="0"/>
              <a:t>, we have: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sz="1200" dirty="0"/>
            </a:br>
            <a:r>
              <a:rPr lang="en-US" altLang="zh-TW" dirty="0"/>
              <a:t>                                             or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    Since the Wronskian</a:t>
            </a:r>
            <a:br>
              <a:rPr lang="en-US" altLang="zh-TW" dirty="0"/>
            </a:br>
            <a:endParaRPr lang="en-US" altLang="zh-TW" dirty="0"/>
          </a:p>
          <a:p>
            <a:pPr marL="0" indent="0">
              <a:buNone/>
            </a:pPr>
            <a:br>
              <a:rPr lang="en-US" altLang="zh-TW" dirty="0"/>
            </a:br>
            <a:endParaRPr lang="en-US" altLang="zh-TW" dirty="0"/>
          </a:p>
          <a:p>
            <a:pPr marL="0" indent="0">
              <a:buNone/>
            </a:pPr>
            <a:r>
              <a:rPr lang="en-US" altLang="zh-TW" dirty="0"/>
              <a:t>   given any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TW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TW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TW" dirty="0"/>
              <a:t>, there is always a unique solution</a:t>
            </a:r>
            <a:br>
              <a:rPr lang="en-US" altLang="zh-TW" dirty="0"/>
            </a:br>
            <a:r>
              <a:rPr lang="en-US" altLang="zh-TW" dirty="0"/>
              <a:t>   for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TW" dirty="0"/>
              <a:t>.                </a:t>
            </a:r>
            <a:r>
              <a:rPr lang="en-US" altLang="zh-TW" dirty="0">
                <a:latin typeface="Times New Roman" pitchFamily="18" charset="0"/>
              </a:rPr>
              <a:t>                                                             #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20904" name="Object 8"/>
              <p:cNvSpPr txBox="1"/>
              <p:nvPr/>
            </p:nvSpPr>
            <p:spPr bwMode="auto">
              <a:xfrm>
                <a:off x="1259632" y="2066058"/>
                <a:ext cx="2592288" cy="1074910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altLang="zh-TW" sz="200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TW" sz="200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zh-TW" altLang="en-US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TW" altLang="en-US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zh-TW" altLang="en-US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zh-TW" altLang="en-US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TW" altLang="en-US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zh-TW" altLang="en-US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zh-TW" altLang="en-US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zh-TW" altLang="en-US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  <m:r>
                                  <a:rPr lang="zh-TW" altLang="en-US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)+</m:t>
                                </m:r>
                                <m:sSub>
                                  <m:sSubPr>
                                    <m:ctrlPr>
                                      <a:rPr lang="zh-TW" altLang="en-US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TW" altLang="en-US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zh-TW" altLang="en-US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zh-TW" altLang="en-US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TW" altLang="en-US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zh-TW" altLang="en-US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zh-TW" altLang="en-US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zh-TW" altLang="en-US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  <m:r>
                                  <a:rPr lang="zh-TW" altLang="en-US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)=</m:t>
                                </m:r>
                                <m:sSub>
                                  <m:sSubPr>
                                    <m:ctrlPr>
                                      <a:rPr lang="zh-TW" altLang="en-US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TW" altLang="en-US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e>
                                  <m:sub>
                                    <m:r>
                                      <a:rPr lang="zh-TW" altLang="en-US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m>
                                  <m:mPr>
                                    <m:plcHide m:val="on"/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zh-TW" altLang="en-US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/>
                                  </m:mr>
                                  <m:mr>
                                    <m:e>
                                      <m:r>
                                        <a:rPr lang="en-US" altLang="zh-TW" sz="2000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</m:t>
                                      </m:r>
                                      <m:sSub>
                                        <m:sSubPr>
                                          <m:ctrlPr>
                                            <a:rPr lang="zh-TW" altLang="en-US" sz="2000" i="1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zh-TW" altLang="en-US" sz="2000" i="1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𝑐</m:t>
                                          </m:r>
                                        </m:e>
                                        <m:sub>
                                          <m:r>
                                            <a:rPr lang="zh-TW" altLang="en-US" sz="2000" i="1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sub>
                                      </m:sSub>
                                      <m:sSub>
                                        <m:sSubPr>
                                          <m:ctrlPr>
                                            <a:rPr lang="zh-TW" altLang="en-US" sz="2000" i="1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sSup>
                                            <m:sSupPr>
                                              <m:ctrlPr>
                                                <a:rPr lang="zh-TW" altLang="en-US" sz="2000" i="1">
                                                  <a:solidFill>
                                                    <a:srgbClr val="000000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pPr>
                                            <m:e>
                                              <m:r>
                                                <a:rPr lang="zh-TW" altLang="en-US" sz="2000" i="1">
                                                  <a:solidFill>
                                                    <a:srgbClr val="000000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𝑦</m:t>
                                              </m:r>
                                            </m:e>
                                            <m:sup>
                                              <m:r>
                                                <a:rPr lang="zh-TW" altLang="en-US" sz="2000" i="1">
                                                  <a:solidFill>
                                                    <a:srgbClr val="000000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′</m:t>
                                              </m:r>
                                            </m:sup>
                                          </m:sSup>
                                        </m:e>
                                        <m:sub>
                                          <m:r>
                                            <a:rPr lang="zh-TW" altLang="en-US" sz="2000" i="1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sub>
                                      </m:sSub>
                                      <m:r>
                                        <a:rPr lang="zh-TW" altLang="en-US" sz="20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(</m:t>
                                      </m:r>
                                      <m:r>
                                        <a:rPr lang="zh-TW" altLang="en-US" sz="20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𝑡</m:t>
                                      </m:r>
                                      <m:r>
                                        <a:rPr lang="zh-TW" altLang="en-US" sz="20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)+</m:t>
                                      </m:r>
                                      <m:sSub>
                                        <m:sSubPr>
                                          <m:ctrlPr>
                                            <a:rPr lang="zh-TW" altLang="en-US" sz="2000" i="1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zh-TW" altLang="en-US" sz="2000" i="1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𝑐</m:t>
                                          </m:r>
                                        </m:e>
                                        <m:sub>
                                          <m:r>
                                            <a:rPr lang="zh-TW" altLang="en-US" sz="2000" i="1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  <m:sSub>
                                        <m:sSubPr>
                                          <m:ctrlPr>
                                            <a:rPr lang="zh-TW" altLang="en-US" sz="2000" i="1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sSup>
                                            <m:sSupPr>
                                              <m:ctrlPr>
                                                <a:rPr lang="zh-TW" altLang="en-US" sz="2000" i="1">
                                                  <a:solidFill>
                                                    <a:srgbClr val="000000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pPr>
                                            <m:e>
                                              <m:r>
                                                <a:rPr lang="zh-TW" altLang="en-US" sz="2000" i="1">
                                                  <a:solidFill>
                                                    <a:srgbClr val="000000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𝑦</m:t>
                                              </m:r>
                                            </m:e>
                                            <m:sup>
                                              <m:r>
                                                <a:rPr lang="zh-TW" altLang="en-US" sz="2000" i="1">
                                                  <a:solidFill>
                                                    <a:srgbClr val="000000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′</m:t>
                                              </m:r>
                                            </m:sup>
                                          </m:sSup>
                                        </m:e>
                                        <m:sub>
                                          <m:r>
                                            <a:rPr lang="zh-TW" altLang="en-US" sz="2000" i="1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  <m:r>
                                        <a:rPr lang="zh-TW" altLang="en-US" sz="20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(</m:t>
                                      </m:r>
                                      <m:r>
                                        <a:rPr lang="zh-TW" altLang="en-US" sz="20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𝑡</m:t>
                                      </m:r>
                                      <m:r>
                                        <a:rPr lang="zh-TW" altLang="en-US" sz="20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)=</m:t>
                                      </m:r>
                                      <m:sSub>
                                        <m:sSubPr>
                                          <m:ctrlPr>
                                            <a:rPr lang="zh-TW" altLang="en-US" sz="2000" i="1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zh-TW" altLang="en-US" sz="2000" i="1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𝑘</m:t>
                                          </m:r>
                                        </m:e>
                                        <m:sub>
                                          <m:r>
                                            <a:rPr lang="zh-TW" altLang="en-US" sz="2000" i="1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</m:e>
                                  </m:mr>
                                </m:m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zh-TW" altLang="en-US" sz="2000" dirty="0"/>
              </a:p>
            </p:txBody>
          </p:sp>
        </mc:Choice>
        <mc:Fallback xmlns="">
          <p:sp>
            <p:nvSpPr>
              <p:cNvPr id="720904" name="Object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259632" y="2066058"/>
                <a:ext cx="2592288" cy="1074910"/>
              </a:xfrm>
              <a:prstGeom prst="rect">
                <a:avLst/>
              </a:prstGeom>
              <a:blipFill>
                <a:blip r:embed="rId2"/>
                <a:stretch>
                  <a:fillRect r="-17882"/>
                </a:stretch>
              </a:blipFill>
              <a:ln>
                <a:noFill/>
              </a:ln>
              <a:effectLst/>
              <a:extLst/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20905" name="Object 9"/>
              <p:cNvSpPr txBox="1"/>
              <p:nvPr/>
            </p:nvSpPr>
            <p:spPr bwMode="auto">
              <a:xfrm>
                <a:off x="2915816" y="4092024"/>
                <a:ext cx="3240360" cy="777136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20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𝑊</m:t>
                      </m:r>
                      <m:r>
                        <a:rPr lang="en-US" altLang="zh-TW" sz="20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zh-TW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zh-TW" alt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zh-TW" altLang="en-US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TW" altLang="en-US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zh-TW" altLang="en-US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zh-TW" altLang="en-US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zh-TW" altLang="en-US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  <m:r>
                                  <a:rPr lang="zh-TW" altLang="en-US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e>
                              <m:e>
                                <m:sSub>
                                  <m:sSubPr>
                                    <m:ctrlPr>
                                      <a:rPr lang="zh-TW" altLang="en-US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TW" altLang="en-US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zh-TW" altLang="en-US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zh-TW" altLang="en-US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zh-TW" altLang="en-US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  <m:r>
                                  <a:rPr lang="zh-TW" altLang="en-US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zh-TW" altLang="en-US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sSup>
                                      <m:sSupPr>
                                        <m:ctrlPr>
                                          <a:rPr lang="zh-TW" altLang="en-US" sz="20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zh-TW" altLang="en-US" sz="20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e>
                                      <m:sup>
                                        <m:r>
                                          <a:rPr lang="zh-TW" altLang="en-US" sz="20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′</m:t>
                                        </m:r>
                                      </m:sup>
                                    </m:sSup>
                                  </m:e>
                                  <m:sub>
                                    <m:r>
                                      <a:rPr lang="zh-TW" altLang="en-US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zh-TW" altLang="en-US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zh-TW" altLang="en-US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  <m:r>
                                  <a:rPr lang="zh-TW" altLang="en-US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e>
                              <m:e>
                                <m:sSub>
                                  <m:sSubPr>
                                    <m:ctrlPr>
                                      <a:rPr lang="zh-TW" altLang="en-US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sSup>
                                      <m:sSupPr>
                                        <m:ctrlPr>
                                          <a:rPr lang="zh-TW" altLang="en-US" sz="20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zh-TW" altLang="en-US" sz="20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e>
                                      <m:sup>
                                        <m:r>
                                          <a:rPr lang="zh-TW" altLang="en-US" sz="20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′</m:t>
                                        </m:r>
                                      </m:sup>
                                    </m:sSup>
                                  </m:e>
                                  <m:sub>
                                    <m:r>
                                      <a:rPr lang="zh-TW" altLang="en-US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zh-TW" altLang="en-US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zh-TW" altLang="en-US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  <m:r>
                                  <a:rPr lang="zh-TW" altLang="en-US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e>
                            </m:mr>
                          </m:m>
                        </m:e>
                      </m:d>
                      <m:r>
                        <a:rPr lang="zh-TW" alt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≠0</m:t>
                      </m:r>
                      <m:r>
                        <a:rPr lang="en-US" altLang="zh-TW" sz="20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</m:oMath>
                  </m:oMathPara>
                </a14:m>
                <a:endParaRPr lang="zh-TW" altLang="en-US" sz="2000" dirty="0"/>
              </a:p>
            </p:txBody>
          </p:sp>
        </mc:Choice>
        <mc:Fallback xmlns="">
          <p:sp>
            <p:nvSpPr>
              <p:cNvPr id="720905" name="Object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915816" y="4092024"/>
                <a:ext cx="3240360" cy="77713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/>
              <a:extLst/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18</a:t>
            </a:fld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物件 2"/>
              <p:cNvSpPr txBox="1"/>
              <p:nvPr/>
            </p:nvSpPr>
            <p:spPr bwMode="auto">
              <a:xfrm>
                <a:off x="5004048" y="2218293"/>
                <a:ext cx="3748336" cy="783869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zh-TW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zh-TW" alt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zh-TW" altLang="en-US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TW" altLang="en-US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zh-TW" altLang="en-US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zh-TW" altLang="en-US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zh-TW" altLang="en-US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  <m:r>
                                  <a:rPr lang="zh-TW" altLang="en-US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e>
                              <m:e>
                                <m:sSub>
                                  <m:sSubPr>
                                    <m:ctrlPr>
                                      <a:rPr lang="zh-TW" altLang="en-US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TW" altLang="en-US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zh-TW" altLang="en-US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zh-TW" altLang="en-US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zh-TW" altLang="en-US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  <m:r>
                                  <a:rPr lang="zh-TW" altLang="en-US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zh-TW" altLang="en-US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sSup>
                                      <m:sSupPr>
                                        <m:ctrlPr>
                                          <a:rPr lang="zh-TW" altLang="en-US" sz="20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zh-TW" altLang="en-US" sz="20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e>
                                      <m:sup>
                                        <m:r>
                                          <a:rPr lang="zh-TW" altLang="en-US" sz="20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′</m:t>
                                        </m:r>
                                      </m:sup>
                                    </m:sSup>
                                  </m:e>
                                  <m:sub>
                                    <m:r>
                                      <a:rPr lang="zh-TW" altLang="en-US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zh-TW" altLang="en-US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zh-TW" altLang="en-US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  <m:r>
                                  <a:rPr lang="zh-TW" altLang="en-US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e>
                              <m:e>
                                <m:sSub>
                                  <m:sSubPr>
                                    <m:ctrlPr>
                                      <a:rPr lang="zh-TW" altLang="en-US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sSup>
                                      <m:sSupPr>
                                        <m:ctrlPr>
                                          <a:rPr lang="zh-TW" altLang="en-US" sz="20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zh-TW" altLang="en-US" sz="20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e>
                                      <m:sup>
                                        <m:r>
                                          <a:rPr lang="zh-TW" altLang="en-US" sz="20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′</m:t>
                                        </m:r>
                                      </m:sup>
                                    </m:sSup>
                                  </m:e>
                                  <m:sub>
                                    <m:r>
                                      <a:rPr lang="zh-TW" altLang="en-US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zh-TW" altLang="en-US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zh-TW" altLang="en-US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  <m:r>
                                  <a:rPr lang="zh-TW" altLang="en-US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ctrlPr>
                            <a:rPr lang="zh-TW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zh-TW" alt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zh-TW" altLang="en-US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TW" altLang="en-US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zh-TW" altLang="en-US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zh-TW" altLang="en-US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TW" altLang="en-US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zh-TW" altLang="en-US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  <m:r>
                        <a:rPr lang="zh-TW" alt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zh-TW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zh-TW" alt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zh-TW" altLang="en-US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TW" altLang="en-US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e>
                                  <m:sub>
                                    <m:r>
                                      <a:rPr lang="zh-TW" altLang="en-US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zh-TW" altLang="en-US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TW" altLang="en-US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e>
                                  <m:sub>
                                    <m:r>
                                      <a:rPr lang="zh-TW" altLang="en-US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  <m:r>
                        <a:rPr lang="zh-TW" alt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zh-TW" altLang="en-US" sz="2000" dirty="0"/>
              </a:p>
            </p:txBody>
          </p:sp>
        </mc:Choice>
        <mc:Fallback xmlns="">
          <p:sp>
            <p:nvSpPr>
              <p:cNvPr id="3" name="物件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004048" y="2218293"/>
                <a:ext cx="3748336" cy="78386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/>
              <a:extLst/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090293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9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Example: Linear Combo. of Solutions</a:t>
            </a:r>
          </a:p>
        </p:txBody>
      </p:sp>
      <p:sp>
        <p:nvSpPr>
          <p:cNvPr id="721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baseline="30000" dirty="0">
                <a:latin typeface="Times New Roman" pitchFamily="18" charset="0"/>
              </a:rPr>
              <a:t>3</a:t>
            </a:r>
            <a:r>
              <a:rPr lang="en-US" altLang="zh-TW" i="1" baseline="30000" dirty="0">
                <a:latin typeface="Times New Roman" pitchFamily="18" charset="0"/>
              </a:rPr>
              <a:t>x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baseline="30000" dirty="0">
                <a:latin typeface="Times New Roman" pitchFamily="18" charset="0"/>
              </a:rPr>
              <a:t>–3</a:t>
            </a:r>
            <a:r>
              <a:rPr lang="en-US" altLang="zh-TW" i="1" baseline="30000" dirty="0">
                <a:latin typeface="Times New Roman" pitchFamily="18" charset="0"/>
              </a:rPr>
              <a:t>x</a:t>
            </a:r>
            <a:r>
              <a:rPr lang="en-US" altLang="zh-TW" dirty="0"/>
              <a:t> are both solutions of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" </a:t>
            </a:r>
            <a:r>
              <a:rPr lang="en-US" altLang="zh-TW" dirty="0">
                <a:latin typeface="Times New Roman" pitchFamily="18" charset="0"/>
              </a:rPr>
              <a:t>–</a:t>
            </a:r>
            <a:r>
              <a:rPr lang="en-US" altLang="zh-TW" i="1" dirty="0">
                <a:latin typeface="Times New Roman" pitchFamily="18" charset="0"/>
              </a:rPr>
              <a:t> </a:t>
            </a:r>
            <a:r>
              <a:rPr lang="en-US" altLang="zh-TW" dirty="0">
                <a:latin typeface="Times New Roman" pitchFamily="18" charset="0"/>
              </a:rPr>
              <a:t>9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0</a:t>
            </a:r>
            <a:r>
              <a:rPr lang="en-US" altLang="zh-TW" dirty="0"/>
              <a:t> on the interval </a:t>
            </a:r>
            <a:r>
              <a:rPr lang="en-US" altLang="zh-TW" dirty="0">
                <a:latin typeface="Times New Roman" pitchFamily="18" charset="0"/>
              </a:rPr>
              <a:t>(–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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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.  Are they linearly independent? By observation? By </a:t>
            </a:r>
            <a:r>
              <a:rPr lang="en-US" altLang="zh-TW" dirty="0" err="1"/>
              <a:t>Wronskian</a:t>
            </a:r>
            <a:r>
              <a:rPr lang="en-US" altLang="zh-TW" dirty="0"/>
              <a:t>?</a:t>
            </a:r>
            <a:br>
              <a:rPr lang="en-US" altLang="zh-TW" dirty="0"/>
            </a:br>
            <a:br>
              <a:rPr lang="en-US" altLang="zh-TW" dirty="0"/>
            </a:br>
            <a:endParaRPr lang="en-US" altLang="zh-TW" dirty="0"/>
          </a:p>
          <a:p>
            <a:r>
              <a:rPr lang="en-US" altLang="zh-TW" dirty="0"/>
              <a:t>Is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4sinh 3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5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TW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–3</a:t>
            </a:r>
            <a:r>
              <a:rPr lang="en-US" altLang="zh-TW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/>
              <a:t> a solution of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" </a:t>
            </a:r>
            <a:r>
              <a:rPr lang="en-US" altLang="zh-TW" dirty="0">
                <a:latin typeface="Times New Roman" pitchFamily="18" charset="0"/>
              </a:rPr>
              <a:t>–</a:t>
            </a:r>
            <a:r>
              <a:rPr lang="en-US" altLang="zh-TW" i="1" dirty="0">
                <a:latin typeface="Times New Roman" pitchFamily="18" charset="0"/>
              </a:rPr>
              <a:t> </a:t>
            </a:r>
            <a:r>
              <a:rPr lang="en-US" altLang="zh-TW" dirty="0">
                <a:latin typeface="Times New Roman" pitchFamily="18" charset="0"/>
              </a:rPr>
              <a:t>9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0</a:t>
            </a:r>
            <a:r>
              <a:rPr lang="en-US" altLang="zh-TW" dirty="0"/>
              <a:t>?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6648931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Initial-Value Problems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For a linear 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baseline="30000" dirty="0"/>
              <a:t>th</a:t>
            </a:r>
            <a:r>
              <a:rPr lang="en-US" altLang="zh-TW" dirty="0"/>
              <a:t>-order differential equation, an initial-value problem (IVP) is: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Solve: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Subject to:</a:t>
            </a:r>
            <a:endParaRPr lang="en-US" altLang="zh-TW" i="1" dirty="0"/>
          </a:p>
        </p:txBody>
      </p:sp>
      <p:graphicFrame>
        <p:nvGraphicFramePr>
          <p:cNvPr id="5" name="物件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7321441"/>
              </p:ext>
            </p:extLst>
          </p:nvPr>
        </p:nvGraphicFramePr>
        <p:xfrm>
          <a:off x="1475656" y="2851571"/>
          <a:ext cx="6888162" cy="841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66" name="方程式" r:id="rId3" imgW="3429000" imgH="419100" progId="Equation.3">
                  <p:embed/>
                </p:oleObj>
              </mc:Choice>
              <mc:Fallback>
                <p:oleObj name="方程式" r:id="rId3" imgW="3429000" imgH="4191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5656" y="2851571"/>
                        <a:ext cx="6888162" cy="841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物件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7768005"/>
              </p:ext>
            </p:extLst>
          </p:nvPr>
        </p:nvGraphicFramePr>
        <p:xfrm>
          <a:off x="2118593" y="4509120"/>
          <a:ext cx="5013325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67" name="方程式" r:id="rId5" imgW="2514600" imgH="241200" progId="Equation.3">
                  <p:embed/>
                </p:oleObj>
              </mc:Choice>
              <mc:Fallback>
                <p:oleObj name="方程式" r:id="rId5" imgW="2514600" imgH="2412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8593" y="4509120"/>
                        <a:ext cx="5013325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6809799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Nonhomogeneous Solutions (1/2)</a:t>
            </a:r>
          </a:p>
        </p:txBody>
      </p:sp>
      <p:sp>
        <p:nvSpPr>
          <p:cNvPr id="72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b="1" dirty="0"/>
              <a:t>Theorem</a:t>
            </a:r>
            <a:r>
              <a:rPr lang="en-US" altLang="zh-TW" dirty="0"/>
              <a:t>: Let </a:t>
            </a:r>
            <a:r>
              <a:rPr lang="en-US" altLang="zh-TW" i="1" dirty="0" err="1">
                <a:latin typeface="Times New Roman" pitchFamily="18" charset="0"/>
              </a:rPr>
              <a:t>y</a:t>
            </a:r>
            <a:r>
              <a:rPr lang="en-US" altLang="zh-TW" i="1" baseline="-25000" dirty="0" err="1">
                <a:latin typeface="Times New Roman" pitchFamily="18" charset="0"/>
              </a:rPr>
              <a:t>p</a:t>
            </a:r>
            <a:r>
              <a:rPr lang="en-US" altLang="zh-TW" dirty="0"/>
              <a:t> be any particular solution of the non-homogeneous linear 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baseline="30000" dirty="0"/>
              <a:t>th</a:t>
            </a:r>
            <a:r>
              <a:rPr lang="en-US" altLang="zh-TW" dirty="0"/>
              <a:t>-order DE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on an interval </a:t>
            </a:r>
            <a:r>
              <a:rPr lang="en-US" altLang="zh-TW" i="1" dirty="0">
                <a:latin typeface="Times New Roman" pitchFamily="18" charset="0"/>
              </a:rPr>
              <a:t>I</a:t>
            </a:r>
            <a:r>
              <a:rPr lang="en-US" altLang="zh-TW" dirty="0"/>
              <a:t>, and let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,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,…,</a:t>
            </a:r>
            <a:r>
              <a:rPr lang="en-US" altLang="zh-TW" i="1" dirty="0">
                <a:latin typeface="Times New Roman" pitchFamily="18" charset="0"/>
              </a:rPr>
              <a:t> </a:t>
            </a:r>
            <a:r>
              <a:rPr lang="en-US" altLang="zh-TW" i="1" dirty="0" err="1">
                <a:latin typeface="Times New Roman" pitchFamily="18" charset="0"/>
              </a:rPr>
              <a:t>y</a:t>
            </a:r>
            <a:r>
              <a:rPr lang="en-US" altLang="zh-TW" i="1" baseline="-25000" dirty="0" err="1">
                <a:latin typeface="Times New Roman" pitchFamily="18" charset="0"/>
              </a:rPr>
              <a:t>n</a:t>
            </a:r>
            <a:r>
              <a:rPr lang="en-US" altLang="zh-TW" dirty="0"/>
              <a:t> be a fundamental set of solutions.  Then the general solution of the equation on the interval is: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            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zh-TW" altLang="en-US" dirty="0">
                <a:latin typeface="Times New Roman" pitchFamily="18" charset="0"/>
              </a:rPr>
              <a:t>＋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zh-TW" altLang="en-US" dirty="0">
                <a:latin typeface="Times New Roman" pitchFamily="18" charset="0"/>
              </a:rPr>
              <a:t>＋</a:t>
            </a:r>
            <a:r>
              <a:rPr lang="en-US" altLang="zh-TW" dirty="0">
                <a:latin typeface="Times New Roman" pitchFamily="18" charset="0"/>
              </a:rPr>
              <a:t>…</a:t>
            </a:r>
            <a:r>
              <a:rPr lang="zh-TW" altLang="en-US" dirty="0">
                <a:latin typeface="Times New Roman" pitchFamily="18" charset="0"/>
              </a:rPr>
              <a:t>＋</a:t>
            </a:r>
            <a:r>
              <a:rPr lang="en-US" altLang="zh-TW" i="1" dirty="0" err="1">
                <a:latin typeface="Times New Roman" pitchFamily="18" charset="0"/>
              </a:rPr>
              <a:t>c</a:t>
            </a:r>
            <a:r>
              <a:rPr lang="en-US" altLang="zh-TW" i="1" baseline="-25000" dirty="0" err="1">
                <a:latin typeface="Times New Roman" pitchFamily="18" charset="0"/>
              </a:rPr>
              <a:t>n</a:t>
            </a:r>
            <a:r>
              <a:rPr lang="en-US" altLang="zh-TW" i="1" dirty="0" err="1">
                <a:latin typeface="Times New Roman" pitchFamily="18" charset="0"/>
              </a:rPr>
              <a:t>y</a:t>
            </a:r>
            <a:r>
              <a:rPr lang="en-US" altLang="zh-TW" i="1" baseline="-25000" dirty="0" err="1">
                <a:latin typeface="Times New Roman" pitchFamily="18" charset="0"/>
              </a:rPr>
              <a:t>n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zh-TW" altLang="en-US" dirty="0">
                <a:latin typeface="Times New Roman" pitchFamily="18" charset="0"/>
              </a:rPr>
              <a:t>＋</a:t>
            </a:r>
            <a:r>
              <a:rPr lang="en-US" altLang="zh-TW" i="1" dirty="0" err="1">
                <a:latin typeface="Times New Roman" pitchFamily="18" charset="0"/>
              </a:rPr>
              <a:t>y</a:t>
            </a:r>
            <a:r>
              <a:rPr lang="en-US" altLang="zh-TW" i="1" baseline="-25000" dirty="0" err="1">
                <a:latin typeface="Times New Roman" pitchFamily="18" charset="0"/>
              </a:rPr>
              <a:t>p</a:t>
            </a:r>
            <a:r>
              <a:rPr lang="en-US" altLang="zh-TW" dirty="0"/>
              <a:t>,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where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i="1" baseline="-25000" dirty="0">
                <a:latin typeface="Times New Roman" pitchFamily="18" charset="0"/>
              </a:rPr>
              <a:t>i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 err="1">
                <a:latin typeface="Times New Roman" pitchFamily="18" charset="0"/>
              </a:rPr>
              <a:t>i</a:t>
            </a:r>
            <a:r>
              <a:rPr lang="en-US" altLang="zh-TW" dirty="0">
                <a:latin typeface="Times New Roman" pitchFamily="18" charset="0"/>
              </a:rPr>
              <a:t> = 1,2,…,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dirty="0"/>
              <a:t> are arbitrary constants.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20</a:t>
            </a:fld>
            <a:endParaRPr lang="zh-TW" altLang="en-US" dirty="0"/>
          </a:p>
        </p:txBody>
      </p:sp>
      <p:grpSp>
        <p:nvGrpSpPr>
          <p:cNvPr id="5" name="群組 4"/>
          <p:cNvGrpSpPr/>
          <p:nvPr/>
        </p:nvGrpSpPr>
        <p:grpSpPr>
          <a:xfrm>
            <a:off x="1208038" y="2299593"/>
            <a:ext cx="6988854" cy="841375"/>
            <a:chOff x="1208038" y="2299593"/>
            <a:chExt cx="6988854" cy="841375"/>
          </a:xfrm>
        </p:grpSpPr>
        <p:graphicFrame>
          <p:nvGraphicFramePr>
            <p:cNvPr id="3" name="物件 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58218068"/>
                </p:ext>
              </p:extLst>
            </p:nvPr>
          </p:nvGraphicFramePr>
          <p:xfrm>
            <a:off x="1208038" y="2299593"/>
            <a:ext cx="6964362" cy="8413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7310" name="方程式" r:id="rId3" imgW="3466800" imgH="419040" progId="Equation.3">
                    <p:embed/>
                  </p:oleObj>
                </mc:Choice>
                <mc:Fallback>
                  <p:oleObj name="方程式" r:id="rId3" imgW="3466800" imgH="419040" progId="Equation.3">
                    <p:embed/>
                    <p:pic>
                      <p:nvPicPr>
                        <p:cNvPr id="0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08038" y="2299593"/>
                          <a:ext cx="6964362" cy="8413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" name="矩形 3"/>
            <p:cNvSpPr/>
            <p:nvPr/>
          </p:nvSpPr>
          <p:spPr>
            <a:xfrm>
              <a:off x="8052876" y="2780928"/>
              <a:ext cx="144016" cy="1440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5853791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Nonhomogeneous Solutions (2/2)</a:t>
            </a:r>
          </a:p>
        </p:txBody>
      </p:sp>
      <p:sp>
        <p:nvSpPr>
          <p:cNvPr id="72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TW" dirty="0"/>
              <a:t>    </a:t>
            </a:r>
            <a:r>
              <a:rPr lang="en-US" altLang="zh-TW" b="1" dirty="0"/>
              <a:t>Proof</a:t>
            </a:r>
            <a:r>
              <a:rPr lang="en-US" altLang="zh-TW" dirty="0"/>
              <a:t>:</a:t>
            </a:r>
            <a:br>
              <a:rPr lang="en-US" altLang="zh-TW" dirty="0"/>
            </a:br>
            <a:r>
              <a:rPr lang="en-US" altLang="zh-TW" dirty="0"/>
              <a:t>    Let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and </a:t>
            </a:r>
            <a:r>
              <a:rPr lang="en-US" altLang="zh-TW" i="1" dirty="0" err="1">
                <a:latin typeface="Times New Roman" pitchFamily="18" charset="0"/>
              </a:rPr>
              <a:t>y</a:t>
            </a:r>
            <a:r>
              <a:rPr lang="en-US" altLang="zh-TW" i="1" baseline="-25000" dirty="0" err="1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be particular solutions of </a:t>
            </a:r>
            <a:r>
              <a:rPr lang="en-US" altLang="zh-TW" i="1" dirty="0">
                <a:latin typeface="Times New Roman" pitchFamily="18" charset="0"/>
              </a:rPr>
              <a:t>L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i="1" dirty="0">
                <a:latin typeface="Times New Roman" pitchFamily="18" charset="0"/>
              </a:rPr>
              <a:t>g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.</a:t>
            </a:r>
            <a:br>
              <a:rPr lang="en-US" altLang="zh-TW" dirty="0"/>
            </a:br>
            <a:r>
              <a:rPr lang="en-US" altLang="zh-TW" dirty="0"/>
              <a:t>    Define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zh-TW" altLang="en-US" dirty="0">
                <a:latin typeface="Times New Roman" pitchFamily="18" charset="0"/>
              </a:rPr>
              <a:t>－</a:t>
            </a:r>
            <a:r>
              <a:rPr lang="en-US" altLang="zh-TW" i="1" dirty="0" err="1">
                <a:latin typeface="Times New Roman" pitchFamily="18" charset="0"/>
              </a:rPr>
              <a:t>y</a:t>
            </a:r>
            <a:r>
              <a:rPr lang="en-US" altLang="zh-TW" i="1" baseline="-25000" dirty="0" err="1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, we have</a:t>
            </a:r>
            <a:br>
              <a:rPr lang="en-US" altLang="zh-TW" dirty="0"/>
            </a:br>
            <a:r>
              <a:rPr lang="en-US" altLang="zh-TW" dirty="0"/>
              <a:t>    </a:t>
            </a:r>
            <a:r>
              <a:rPr lang="en-US" altLang="zh-TW" i="1" dirty="0">
                <a:latin typeface="Times New Roman" pitchFamily="18" charset="0"/>
              </a:rPr>
              <a:t>L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i="1" dirty="0">
                <a:latin typeface="Times New Roman" pitchFamily="18" charset="0"/>
              </a:rPr>
              <a:t>L</a:t>
            </a:r>
            <a:r>
              <a:rPr lang="en-US" altLang="zh-TW" dirty="0">
                <a:latin typeface="Times New Roman" pitchFamily="18" charset="0"/>
              </a:rPr>
              <a:t>{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– </a:t>
            </a:r>
            <a:r>
              <a:rPr lang="en-US" altLang="zh-TW" i="1" dirty="0" err="1">
                <a:latin typeface="Times New Roman" pitchFamily="18" charset="0"/>
              </a:rPr>
              <a:t>y</a:t>
            </a:r>
            <a:r>
              <a:rPr lang="en-US" altLang="zh-TW" i="1" baseline="-25000" dirty="0" err="1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)} = </a:t>
            </a:r>
            <a:r>
              <a:rPr lang="en-US" altLang="zh-TW" i="1" dirty="0">
                <a:latin typeface="Times New Roman" pitchFamily="18" charset="0"/>
              </a:rPr>
              <a:t>L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)) – </a:t>
            </a:r>
            <a:r>
              <a:rPr lang="en-US" altLang="zh-TW" i="1" dirty="0">
                <a:latin typeface="Times New Roman" pitchFamily="18" charset="0"/>
              </a:rPr>
              <a:t>L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 err="1">
                <a:latin typeface="Times New Roman" pitchFamily="18" charset="0"/>
              </a:rPr>
              <a:t>y</a:t>
            </a:r>
            <a:r>
              <a:rPr lang="en-US" altLang="zh-TW" i="1" baseline="-25000" dirty="0" err="1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)) = </a:t>
            </a:r>
            <a:r>
              <a:rPr lang="en-US" altLang="zh-TW" i="1" dirty="0">
                <a:latin typeface="Times New Roman" pitchFamily="18" charset="0"/>
              </a:rPr>
              <a:t>g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– </a:t>
            </a:r>
            <a:r>
              <a:rPr lang="en-US" altLang="zh-TW" i="1" dirty="0">
                <a:latin typeface="Times New Roman" pitchFamily="18" charset="0"/>
              </a:rPr>
              <a:t>g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= 0</a:t>
            </a:r>
            <a:br>
              <a:rPr lang="en-US" altLang="zh-TW" dirty="0">
                <a:latin typeface="Times New Roman" pitchFamily="18" charset="0"/>
              </a:rPr>
            </a:br>
            <a:r>
              <a:rPr lang="en-US" altLang="zh-TW" dirty="0"/>
              <a:t>    </a:t>
            </a:r>
            <a:br>
              <a:rPr lang="en-US" altLang="zh-TW" dirty="0"/>
            </a:br>
            <a:r>
              <a:rPr lang="en-US" altLang="zh-TW" dirty="0"/>
              <a:t>    Thus,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must be a solution to the homogeneous DE.</a:t>
            </a:r>
            <a:br>
              <a:rPr lang="en-US" altLang="zh-TW" dirty="0"/>
            </a:br>
            <a:r>
              <a:rPr lang="en-US" altLang="zh-TW" dirty="0"/>
              <a:t>    Therefore,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u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(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x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) =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c</a:t>
            </a:r>
            <a:r>
              <a:rPr lang="en-US" altLang="zh-TW" baseline="-25000" dirty="0">
                <a:latin typeface="Times New Roman" pitchFamily="18" charset="0"/>
                <a:sym typeface="Symbol" pitchFamily="18" charset="2"/>
              </a:rPr>
              <a:t>1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y</a:t>
            </a:r>
            <a:r>
              <a:rPr lang="en-US" altLang="zh-TW" baseline="-25000" dirty="0">
                <a:latin typeface="Times New Roman" pitchFamily="18" charset="0"/>
                <a:sym typeface="Symbol" pitchFamily="18" charset="2"/>
              </a:rPr>
              <a:t>1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(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x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) +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c</a:t>
            </a:r>
            <a:r>
              <a:rPr lang="en-US" altLang="zh-TW" baseline="-25000" dirty="0">
                <a:latin typeface="Times New Roman" pitchFamily="18" charset="0"/>
                <a:sym typeface="Symbol" pitchFamily="18" charset="2"/>
              </a:rPr>
              <a:t>2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y</a:t>
            </a:r>
            <a:r>
              <a:rPr lang="en-US" altLang="zh-TW" baseline="-25000" dirty="0">
                <a:latin typeface="Times New Roman" pitchFamily="18" charset="0"/>
                <a:sym typeface="Symbol" pitchFamily="18" charset="2"/>
              </a:rPr>
              <a:t>2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(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x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) +  + </a:t>
            </a:r>
            <a:r>
              <a:rPr lang="en-US" altLang="zh-TW" i="1" dirty="0" err="1">
                <a:latin typeface="Times New Roman" pitchFamily="18" charset="0"/>
                <a:sym typeface="Symbol" pitchFamily="18" charset="2"/>
              </a:rPr>
              <a:t>c</a:t>
            </a:r>
            <a:r>
              <a:rPr lang="en-US" altLang="zh-TW" i="1" baseline="-25000" dirty="0" err="1">
                <a:latin typeface="Times New Roman" pitchFamily="18" charset="0"/>
                <a:sym typeface="Symbol" pitchFamily="18" charset="2"/>
              </a:rPr>
              <a:t>n</a:t>
            </a:r>
            <a:r>
              <a:rPr lang="en-US" altLang="zh-TW" i="1" dirty="0" err="1">
                <a:latin typeface="Times New Roman" pitchFamily="18" charset="0"/>
                <a:sym typeface="Symbol" pitchFamily="18" charset="2"/>
              </a:rPr>
              <a:t>y</a:t>
            </a:r>
            <a:r>
              <a:rPr lang="en-US" altLang="zh-TW" i="1" baseline="-25000" dirty="0" err="1">
                <a:latin typeface="Times New Roman" pitchFamily="18" charset="0"/>
                <a:sym typeface="Symbol" pitchFamily="18" charset="2"/>
              </a:rPr>
              <a:t>n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(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x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)</a:t>
            </a:r>
            <a:br>
              <a:rPr lang="en-US" altLang="zh-TW" dirty="0">
                <a:latin typeface="Times New Roman" pitchFamily="18" charset="0"/>
                <a:sym typeface="Symbol" pitchFamily="18" charset="2"/>
              </a:rPr>
            </a:br>
            <a:r>
              <a:rPr lang="en-US" altLang="zh-TW" dirty="0">
                <a:latin typeface="Times New Roman" pitchFamily="18" charset="0"/>
                <a:sym typeface="Symbol" pitchFamily="18" charset="2"/>
              </a:rPr>
              <a:t>    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– </a:t>
            </a:r>
            <a:r>
              <a:rPr lang="en-US" altLang="zh-TW" i="1" dirty="0" err="1">
                <a:latin typeface="Times New Roman" pitchFamily="18" charset="0"/>
              </a:rPr>
              <a:t>y</a:t>
            </a:r>
            <a:r>
              <a:rPr lang="en-US" altLang="zh-TW" i="1" baseline="-25000" dirty="0" err="1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c</a:t>
            </a:r>
            <a:r>
              <a:rPr lang="en-US" altLang="zh-TW" baseline="-25000" dirty="0">
                <a:latin typeface="Times New Roman" pitchFamily="18" charset="0"/>
                <a:sym typeface="Symbol" pitchFamily="18" charset="2"/>
              </a:rPr>
              <a:t>1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y</a:t>
            </a:r>
            <a:r>
              <a:rPr lang="en-US" altLang="zh-TW" baseline="-25000" dirty="0">
                <a:latin typeface="Times New Roman" pitchFamily="18" charset="0"/>
                <a:sym typeface="Symbol" pitchFamily="18" charset="2"/>
              </a:rPr>
              <a:t>1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(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x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) +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c</a:t>
            </a:r>
            <a:r>
              <a:rPr lang="en-US" altLang="zh-TW" baseline="-25000" dirty="0">
                <a:latin typeface="Times New Roman" pitchFamily="18" charset="0"/>
                <a:sym typeface="Symbol" pitchFamily="18" charset="2"/>
              </a:rPr>
              <a:t>2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y</a:t>
            </a:r>
            <a:r>
              <a:rPr lang="en-US" altLang="zh-TW" baseline="-25000" dirty="0">
                <a:latin typeface="Times New Roman" pitchFamily="18" charset="0"/>
                <a:sym typeface="Symbol" pitchFamily="18" charset="2"/>
              </a:rPr>
              <a:t>2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(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x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) +  + </a:t>
            </a:r>
            <a:r>
              <a:rPr lang="en-US" altLang="zh-TW" i="1" dirty="0" err="1">
                <a:latin typeface="Times New Roman" pitchFamily="18" charset="0"/>
                <a:sym typeface="Symbol" pitchFamily="18" charset="2"/>
              </a:rPr>
              <a:t>c</a:t>
            </a:r>
            <a:r>
              <a:rPr lang="en-US" altLang="zh-TW" i="1" baseline="-25000" dirty="0" err="1">
                <a:latin typeface="Times New Roman" pitchFamily="18" charset="0"/>
                <a:sym typeface="Symbol" pitchFamily="18" charset="2"/>
              </a:rPr>
              <a:t>n</a:t>
            </a:r>
            <a:r>
              <a:rPr lang="en-US" altLang="zh-TW" i="1" dirty="0" err="1">
                <a:latin typeface="Times New Roman" pitchFamily="18" charset="0"/>
                <a:sym typeface="Symbol" pitchFamily="18" charset="2"/>
              </a:rPr>
              <a:t>y</a:t>
            </a:r>
            <a:r>
              <a:rPr lang="en-US" altLang="zh-TW" i="1" baseline="-25000" dirty="0" err="1">
                <a:latin typeface="Times New Roman" pitchFamily="18" charset="0"/>
                <a:sym typeface="Symbol" pitchFamily="18" charset="2"/>
              </a:rPr>
              <a:t>n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(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x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)</a:t>
            </a:r>
            <a:br>
              <a:rPr lang="en-US" altLang="zh-TW" dirty="0">
                <a:latin typeface="Times New Roman" pitchFamily="18" charset="0"/>
                <a:sym typeface="Symbol" pitchFamily="18" charset="2"/>
              </a:rPr>
            </a:br>
            <a:r>
              <a:rPr lang="en-US" altLang="zh-TW" dirty="0">
                <a:latin typeface="Times New Roman" pitchFamily="18" charset="0"/>
                <a:sym typeface="Symbol" pitchFamily="18" charset="2"/>
              </a:rPr>
              <a:t>    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c</a:t>
            </a:r>
            <a:r>
              <a:rPr lang="en-US" altLang="zh-TW" baseline="-25000" dirty="0">
                <a:latin typeface="Times New Roman" pitchFamily="18" charset="0"/>
                <a:sym typeface="Symbol" pitchFamily="18" charset="2"/>
              </a:rPr>
              <a:t>1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y</a:t>
            </a:r>
            <a:r>
              <a:rPr lang="en-US" altLang="zh-TW" baseline="-25000" dirty="0">
                <a:latin typeface="Times New Roman" pitchFamily="18" charset="0"/>
                <a:sym typeface="Symbol" pitchFamily="18" charset="2"/>
              </a:rPr>
              <a:t>1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(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x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) +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c</a:t>
            </a:r>
            <a:r>
              <a:rPr lang="en-US" altLang="zh-TW" baseline="-25000" dirty="0">
                <a:latin typeface="Times New Roman" pitchFamily="18" charset="0"/>
                <a:sym typeface="Symbol" pitchFamily="18" charset="2"/>
              </a:rPr>
              <a:t>2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y</a:t>
            </a:r>
            <a:r>
              <a:rPr lang="en-US" altLang="zh-TW" baseline="-25000" dirty="0">
                <a:latin typeface="Times New Roman" pitchFamily="18" charset="0"/>
                <a:sym typeface="Symbol" pitchFamily="18" charset="2"/>
              </a:rPr>
              <a:t>2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(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x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) +  + </a:t>
            </a:r>
            <a:r>
              <a:rPr lang="en-US" altLang="zh-TW" i="1" dirty="0" err="1">
                <a:latin typeface="Times New Roman" pitchFamily="18" charset="0"/>
                <a:sym typeface="Symbol" pitchFamily="18" charset="2"/>
              </a:rPr>
              <a:t>c</a:t>
            </a:r>
            <a:r>
              <a:rPr lang="en-US" altLang="zh-TW" i="1" baseline="-25000" dirty="0" err="1">
                <a:latin typeface="Times New Roman" pitchFamily="18" charset="0"/>
                <a:sym typeface="Symbol" pitchFamily="18" charset="2"/>
              </a:rPr>
              <a:t>n</a:t>
            </a:r>
            <a:r>
              <a:rPr lang="en-US" altLang="zh-TW" i="1" dirty="0" err="1">
                <a:latin typeface="Times New Roman" pitchFamily="18" charset="0"/>
                <a:sym typeface="Symbol" pitchFamily="18" charset="2"/>
              </a:rPr>
              <a:t>y</a:t>
            </a:r>
            <a:r>
              <a:rPr lang="en-US" altLang="zh-TW" i="1" baseline="-25000" dirty="0" err="1">
                <a:latin typeface="Times New Roman" pitchFamily="18" charset="0"/>
                <a:sym typeface="Symbol" pitchFamily="18" charset="2"/>
              </a:rPr>
              <a:t>n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(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x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) + </a:t>
            </a:r>
            <a:r>
              <a:rPr lang="en-US" altLang="zh-TW" i="1" dirty="0" err="1">
                <a:latin typeface="Times New Roman" pitchFamily="18" charset="0"/>
              </a:rPr>
              <a:t>y</a:t>
            </a:r>
            <a:r>
              <a:rPr lang="en-US" altLang="zh-TW" i="1" baseline="-25000" dirty="0" err="1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br>
              <a:rPr lang="en-US" altLang="zh-TW" dirty="0">
                <a:latin typeface="Times New Roman" pitchFamily="18" charset="0"/>
              </a:rPr>
            </a:br>
            <a:br>
              <a:rPr lang="en-US" altLang="zh-TW" dirty="0">
                <a:latin typeface="Times New Roman" pitchFamily="18" charset="0"/>
              </a:rPr>
            </a:br>
            <a:r>
              <a:rPr lang="en-US" altLang="zh-TW" dirty="0"/>
              <a:t>     Any particular solution can be represented in this form.</a:t>
            </a:r>
            <a:br>
              <a:rPr lang="en-US" altLang="zh-TW" dirty="0"/>
            </a:br>
            <a:r>
              <a:rPr lang="en-US" altLang="zh-TW" dirty="0">
                <a:latin typeface="Times New Roman" pitchFamily="18" charset="0"/>
              </a:rPr>
              <a:t>                                                                                                    #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21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364331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Complementary Function</a:t>
            </a:r>
          </a:p>
        </p:txBody>
      </p:sp>
      <p:sp>
        <p:nvSpPr>
          <p:cNvPr id="724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The general solution of a homogeneous linear 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baseline="30000" dirty="0"/>
              <a:t>th</a:t>
            </a:r>
            <a:r>
              <a:rPr lang="en-US" altLang="zh-TW" dirty="0"/>
              <a:t>-order DE is called the </a:t>
            </a:r>
            <a:r>
              <a:rPr lang="en-US" altLang="zh-TW" b="1" dirty="0"/>
              <a:t>complementary function</a:t>
            </a:r>
            <a:r>
              <a:rPr lang="en-US" altLang="zh-TW" dirty="0"/>
              <a:t> for the associated non-homogeneous DE.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Let </a:t>
            </a:r>
            <a:r>
              <a:rPr lang="en-US" altLang="zh-TW" i="1" dirty="0" err="1">
                <a:latin typeface="Times New Roman" pitchFamily="18" charset="0"/>
              </a:rPr>
              <a:t>y</a:t>
            </a:r>
            <a:r>
              <a:rPr lang="en-US" altLang="zh-TW" i="1" baseline="-25000" dirty="0" err="1">
                <a:latin typeface="Times New Roman" pitchFamily="18" charset="0"/>
              </a:rPr>
              <a:t>c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zh-TW" altLang="en-US" dirty="0">
                <a:latin typeface="Times New Roman" pitchFamily="18" charset="0"/>
              </a:rPr>
              <a:t>＋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zh-TW" altLang="en-US" dirty="0">
                <a:latin typeface="Times New Roman" pitchFamily="18" charset="0"/>
              </a:rPr>
              <a:t>＋</a:t>
            </a:r>
            <a:r>
              <a:rPr lang="en-US" altLang="zh-TW" dirty="0">
                <a:latin typeface="Times New Roman" pitchFamily="18" charset="0"/>
              </a:rPr>
              <a:t>…</a:t>
            </a:r>
            <a:r>
              <a:rPr lang="zh-TW" altLang="en-US" dirty="0">
                <a:latin typeface="Times New Roman" pitchFamily="18" charset="0"/>
              </a:rPr>
              <a:t>＋</a:t>
            </a:r>
            <a:r>
              <a:rPr lang="en-US" altLang="zh-TW" i="1" dirty="0" err="1">
                <a:latin typeface="Times New Roman" pitchFamily="18" charset="0"/>
              </a:rPr>
              <a:t>c</a:t>
            </a:r>
            <a:r>
              <a:rPr lang="en-US" altLang="zh-TW" i="1" baseline="-25000" dirty="0" err="1">
                <a:latin typeface="Times New Roman" pitchFamily="18" charset="0"/>
              </a:rPr>
              <a:t>n</a:t>
            </a:r>
            <a:r>
              <a:rPr lang="en-US" altLang="zh-TW" i="1" dirty="0" err="1">
                <a:latin typeface="Times New Roman" pitchFamily="18" charset="0"/>
              </a:rPr>
              <a:t>y</a:t>
            </a:r>
            <a:r>
              <a:rPr lang="en-US" altLang="zh-TW" i="1" baseline="-25000" dirty="0" err="1">
                <a:latin typeface="Times New Roman" pitchFamily="18" charset="0"/>
              </a:rPr>
              <a:t>n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, the general solution of a nonhomogeneous linear 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baseline="30000" dirty="0"/>
              <a:t>th</a:t>
            </a:r>
            <a:r>
              <a:rPr lang="en-US" altLang="zh-TW" dirty="0"/>
              <a:t>-order DE has the form: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                        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zh-TW" i="1" dirty="0" err="1">
                <a:latin typeface="Times New Roman" pitchFamily="18" charset="0"/>
              </a:rPr>
              <a:t>y</a:t>
            </a:r>
            <a:r>
              <a:rPr lang="en-US" altLang="zh-TW" i="1" baseline="-25000" dirty="0" err="1">
                <a:latin typeface="Times New Roman" pitchFamily="18" charset="0"/>
              </a:rPr>
              <a:t>c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zh-TW" altLang="en-US" dirty="0">
                <a:latin typeface="Times New Roman" pitchFamily="18" charset="0"/>
              </a:rPr>
              <a:t>＋</a:t>
            </a:r>
            <a:r>
              <a:rPr lang="en-US" altLang="zh-TW" i="1" dirty="0" err="1">
                <a:latin typeface="Times New Roman" pitchFamily="18" charset="0"/>
              </a:rPr>
              <a:t>y</a:t>
            </a:r>
            <a:r>
              <a:rPr lang="en-US" altLang="zh-TW" i="1" baseline="-25000" dirty="0" err="1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.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5978870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Superposition Principle for DE</a:t>
            </a:r>
          </a:p>
        </p:txBody>
      </p:sp>
      <p:sp>
        <p:nvSpPr>
          <p:cNvPr id="72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b="1" dirty="0"/>
              <a:t>Theorem</a:t>
            </a:r>
            <a:r>
              <a:rPr lang="en-US" altLang="zh-TW" dirty="0"/>
              <a:t>: Let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sz="1400" i="1" dirty="0">
                <a:latin typeface="Times New Roman" pitchFamily="18" charset="0"/>
              </a:rPr>
              <a:t>p</a:t>
            </a:r>
            <a:r>
              <a:rPr lang="en-US" altLang="zh-TW" sz="1600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sz="1400" i="1" dirty="0">
                <a:latin typeface="Times New Roman" pitchFamily="18" charset="0"/>
              </a:rPr>
              <a:t>p</a:t>
            </a:r>
            <a:r>
              <a:rPr lang="en-US" altLang="zh-TW" sz="1600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,…, </a:t>
            </a:r>
            <a:r>
              <a:rPr lang="en-US" altLang="zh-TW" i="1" dirty="0" err="1">
                <a:latin typeface="Times New Roman" pitchFamily="18" charset="0"/>
              </a:rPr>
              <a:t>y</a:t>
            </a:r>
            <a:r>
              <a:rPr lang="en-US" altLang="zh-TW" sz="1400" i="1" dirty="0" err="1">
                <a:latin typeface="Times New Roman" pitchFamily="18" charset="0"/>
              </a:rPr>
              <a:t>p</a:t>
            </a:r>
            <a:r>
              <a:rPr lang="en-US" altLang="zh-TW" sz="1600" i="1" baseline="-25000" dirty="0" err="1">
                <a:latin typeface="Times New Roman" pitchFamily="18" charset="0"/>
              </a:rPr>
              <a:t>k</a:t>
            </a:r>
            <a:r>
              <a:rPr lang="en-US" altLang="zh-TW" dirty="0"/>
              <a:t> be </a:t>
            </a:r>
            <a:r>
              <a:rPr lang="en-US" altLang="zh-TW" i="1" dirty="0">
                <a:latin typeface="Times New Roman" pitchFamily="18" charset="0"/>
              </a:rPr>
              <a:t>k</a:t>
            </a:r>
            <a:r>
              <a:rPr lang="en-US" altLang="zh-TW" dirty="0"/>
              <a:t> particular solutions of the non-homogeneous linear 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baseline="30000" dirty="0"/>
              <a:t>th</a:t>
            </a:r>
            <a:r>
              <a:rPr lang="en-US" altLang="zh-TW" dirty="0"/>
              <a:t>-order DE on </a:t>
            </a:r>
            <a:r>
              <a:rPr lang="en-US" altLang="zh-TW" i="1" dirty="0">
                <a:latin typeface="Times New Roman" pitchFamily="18" charset="0"/>
              </a:rPr>
              <a:t>I</a:t>
            </a:r>
            <a:r>
              <a:rPr lang="en-US" altLang="zh-TW" dirty="0"/>
              <a:t>, corresponding to </a:t>
            </a:r>
            <a:r>
              <a:rPr lang="en-US" altLang="zh-TW" i="1" dirty="0">
                <a:latin typeface="Times New Roman" pitchFamily="18" charset="0"/>
              </a:rPr>
              <a:t>k</a:t>
            </a:r>
            <a:r>
              <a:rPr lang="en-US" altLang="zh-TW" dirty="0"/>
              <a:t> distinct functions </a:t>
            </a:r>
            <a:r>
              <a:rPr lang="en-US" altLang="zh-TW" i="1" dirty="0">
                <a:latin typeface="Times New Roman" pitchFamily="18" charset="0"/>
              </a:rPr>
              <a:t>g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g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,…,</a:t>
            </a:r>
            <a:r>
              <a:rPr lang="en-US" altLang="zh-TW" i="1" dirty="0" err="1">
                <a:latin typeface="Times New Roman" pitchFamily="18" charset="0"/>
              </a:rPr>
              <a:t>g</a:t>
            </a:r>
            <a:r>
              <a:rPr lang="en-US" altLang="zh-TW" i="1" baseline="-25000" dirty="0" err="1">
                <a:latin typeface="Times New Roman" pitchFamily="18" charset="0"/>
              </a:rPr>
              <a:t>k</a:t>
            </a:r>
            <a:r>
              <a:rPr lang="en-US" altLang="zh-TW" dirty="0" err="1"/>
              <a:t>.</a:t>
            </a:r>
            <a:br>
              <a:rPr lang="en-US" altLang="zh-TW" dirty="0"/>
            </a:br>
            <a:r>
              <a:rPr lang="en-US" altLang="zh-TW" dirty="0"/>
              <a:t>Then,</a:t>
            </a:r>
            <a:br>
              <a:rPr lang="en-US" altLang="zh-TW" dirty="0"/>
            </a:br>
            <a:r>
              <a:rPr lang="en-US" altLang="zh-TW" dirty="0"/>
              <a:t>                  </a:t>
            </a:r>
            <a:r>
              <a:rPr lang="en-US" altLang="zh-TW" i="1" dirty="0" err="1">
                <a:latin typeface="Times New Roman" pitchFamily="18" charset="0"/>
              </a:rPr>
              <a:t>y</a:t>
            </a:r>
            <a:r>
              <a:rPr lang="en-US" altLang="zh-TW" sz="1400" i="1" dirty="0" err="1">
                <a:latin typeface="Times New Roman" pitchFamily="18" charset="0"/>
              </a:rPr>
              <a:t>p</a:t>
            </a:r>
            <a:r>
              <a:rPr lang="en-US" altLang="zh-TW" i="1" dirty="0">
                <a:latin typeface="Times New Roman" pitchFamily="18" charset="0"/>
              </a:rPr>
              <a:t> </a:t>
            </a:r>
            <a:r>
              <a:rPr lang="en-US" altLang="zh-TW" dirty="0">
                <a:latin typeface="Times New Roman" pitchFamily="18" charset="0"/>
              </a:rPr>
              <a:t>=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sz="1400" i="1" dirty="0">
                <a:latin typeface="Times New Roman" pitchFamily="18" charset="0"/>
              </a:rPr>
              <a:t>p</a:t>
            </a:r>
            <a:r>
              <a:rPr lang="en-US" altLang="zh-TW" sz="1400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zh-TW" altLang="en-US" dirty="0">
                <a:latin typeface="Times New Roman" pitchFamily="18" charset="0"/>
              </a:rPr>
              <a:t>＋</a:t>
            </a:r>
            <a:r>
              <a:rPr lang="en-US" altLang="zh-TW" i="1" dirty="0">
                <a:latin typeface="Times New Roman" pitchFamily="18" charset="0"/>
              </a:rPr>
              <a:t> y</a:t>
            </a:r>
            <a:r>
              <a:rPr lang="en-US" altLang="zh-TW" sz="1400" i="1" dirty="0">
                <a:latin typeface="Times New Roman" pitchFamily="18" charset="0"/>
              </a:rPr>
              <a:t>p</a:t>
            </a:r>
            <a:r>
              <a:rPr lang="en-US" altLang="zh-TW" sz="1400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zh-TW" altLang="en-US" dirty="0">
                <a:latin typeface="Times New Roman" pitchFamily="18" charset="0"/>
              </a:rPr>
              <a:t>＋</a:t>
            </a:r>
            <a:r>
              <a:rPr lang="en-US" altLang="zh-TW" dirty="0">
                <a:latin typeface="Times New Roman" pitchFamily="18" charset="0"/>
              </a:rPr>
              <a:t>…</a:t>
            </a:r>
            <a:r>
              <a:rPr lang="zh-TW" altLang="en-US" dirty="0">
                <a:latin typeface="Times New Roman" pitchFamily="18" charset="0"/>
              </a:rPr>
              <a:t>＋</a:t>
            </a:r>
            <a:r>
              <a:rPr lang="en-US" altLang="zh-TW" i="1" dirty="0">
                <a:latin typeface="Times New Roman" pitchFamily="18" charset="0"/>
              </a:rPr>
              <a:t> </a:t>
            </a:r>
            <a:r>
              <a:rPr lang="en-US" altLang="zh-TW" i="1" dirty="0" err="1">
                <a:latin typeface="Times New Roman" pitchFamily="18" charset="0"/>
              </a:rPr>
              <a:t>y</a:t>
            </a:r>
            <a:r>
              <a:rPr lang="en-US" altLang="zh-TW" sz="1400" i="1" dirty="0" err="1">
                <a:latin typeface="Times New Roman" pitchFamily="18" charset="0"/>
              </a:rPr>
              <a:t>p</a:t>
            </a:r>
            <a:r>
              <a:rPr lang="en-US" altLang="zh-TW" sz="1400" i="1" baseline="-25000" dirty="0" err="1">
                <a:latin typeface="Times New Roman" pitchFamily="18" charset="0"/>
              </a:rPr>
              <a:t>k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br>
              <a:rPr lang="en-US" altLang="zh-TW" dirty="0"/>
            </a:br>
            <a:br>
              <a:rPr lang="en-US" altLang="zh-TW" sz="800" dirty="0"/>
            </a:br>
            <a:br>
              <a:rPr lang="en-US" altLang="zh-TW" sz="800" dirty="0"/>
            </a:br>
            <a:r>
              <a:rPr lang="en-US" altLang="zh-TW" dirty="0"/>
              <a:t>is a particular solution of</a:t>
            </a:r>
            <a:br>
              <a:rPr lang="en-US" altLang="zh-TW" dirty="0"/>
            </a:br>
            <a:br>
              <a:rPr lang="en-US" altLang="zh-TW" sz="1200" dirty="0"/>
            </a:br>
            <a:r>
              <a:rPr lang="en-US" altLang="zh-TW" dirty="0"/>
              <a:t>         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i="1" baseline="-25000" dirty="0">
                <a:latin typeface="Times New Roman" pitchFamily="18" charset="0"/>
              </a:rPr>
              <a:t>n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30000" dirty="0">
                <a:latin typeface="Times New Roman" pitchFamily="18" charset="0"/>
              </a:rPr>
              <a:t>(</a:t>
            </a:r>
            <a:r>
              <a:rPr lang="en-US" altLang="zh-TW" i="1" baseline="30000" dirty="0">
                <a:latin typeface="Times New Roman" pitchFamily="18" charset="0"/>
              </a:rPr>
              <a:t>n</a:t>
            </a:r>
            <a:r>
              <a:rPr lang="en-US" altLang="zh-TW" baseline="30000" dirty="0">
                <a:latin typeface="Times New Roman" pitchFamily="18" charset="0"/>
              </a:rPr>
              <a:t>)</a:t>
            </a:r>
            <a:r>
              <a:rPr lang="zh-TW" altLang="en-US" dirty="0">
                <a:latin typeface="Times New Roman" pitchFamily="18" charset="0"/>
              </a:rPr>
              <a:t>＋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i="1" baseline="-25000" dirty="0">
                <a:latin typeface="Times New Roman" pitchFamily="18" charset="0"/>
              </a:rPr>
              <a:t>n</a:t>
            </a:r>
            <a:r>
              <a:rPr lang="en-US" altLang="zh-TW" baseline="-25000" dirty="0">
                <a:latin typeface="Times New Roman" pitchFamily="18" charset="0"/>
              </a:rPr>
              <a:t>–1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30000" dirty="0">
                <a:latin typeface="Times New Roman" pitchFamily="18" charset="0"/>
              </a:rPr>
              <a:t>(</a:t>
            </a:r>
            <a:r>
              <a:rPr lang="en-US" altLang="zh-TW" i="1" baseline="30000" dirty="0">
                <a:latin typeface="Times New Roman" pitchFamily="18" charset="0"/>
              </a:rPr>
              <a:t>n</a:t>
            </a:r>
            <a:r>
              <a:rPr lang="en-US" altLang="zh-TW" baseline="30000" dirty="0">
                <a:latin typeface="Times New Roman" pitchFamily="18" charset="0"/>
              </a:rPr>
              <a:t>–1)</a:t>
            </a:r>
            <a:r>
              <a:rPr lang="zh-TW" altLang="en-US" dirty="0">
                <a:latin typeface="Times New Roman" pitchFamily="18" charset="0"/>
              </a:rPr>
              <a:t>＋</a:t>
            </a:r>
            <a:r>
              <a:rPr lang="en-US" altLang="zh-TW" dirty="0">
                <a:latin typeface="Times New Roman" pitchFamily="18" charset="0"/>
              </a:rPr>
              <a:t>…</a:t>
            </a:r>
            <a:r>
              <a:rPr lang="zh-TW" altLang="en-US" dirty="0">
                <a:latin typeface="Times New Roman" pitchFamily="18" charset="0"/>
              </a:rPr>
              <a:t>＋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zh-TW" altLang="en-US" dirty="0">
                <a:latin typeface="Times New Roman" pitchFamily="18" charset="0"/>
              </a:rPr>
              <a:t>＋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y</a:t>
            </a:r>
            <a:br>
              <a:rPr lang="en-US" altLang="zh-TW" i="1" dirty="0">
                <a:latin typeface="Times New Roman" pitchFamily="18" charset="0"/>
              </a:rPr>
            </a:br>
            <a:r>
              <a:rPr lang="en-US" altLang="zh-TW" i="1" dirty="0">
                <a:latin typeface="Times New Roman" pitchFamily="18" charset="0"/>
              </a:rPr>
              <a:t>                         = </a:t>
            </a:r>
            <a:r>
              <a:rPr lang="en-US" altLang="zh-TW" dirty="0"/>
              <a:t> </a:t>
            </a:r>
            <a:r>
              <a:rPr lang="en-US" altLang="zh-TW" i="1" dirty="0">
                <a:latin typeface="Times New Roman" pitchFamily="18" charset="0"/>
              </a:rPr>
              <a:t>g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+ </a:t>
            </a:r>
            <a:r>
              <a:rPr lang="en-US" altLang="zh-TW" i="1" dirty="0">
                <a:latin typeface="Times New Roman" pitchFamily="18" charset="0"/>
              </a:rPr>
              <a:t>g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+ …</a:t>
            </a:r>
            <a:r>
              <a:rPr lang="zh-TW" altLang="en-US" dirty="0">
                <a:latin typeface="Times New Roman" pitchFamily="18" charset="0"/>
              </a:rPr>
              <a:t>＋</a:t>
            </a:r>
            <a:r>
              <a:rPr lang="en-US" altLang="zh-TW" i="1" dirty="0" err="1">
                <a:latin typeface="Times New Roman" pitchFamily="18" charset="0"/>
              </a:rPr>
              <a:t>g</a:t>
            </a:r>
            <a:r>
              <a:rPr lang="en-US" altLang="zh-TW" i="1" baseline="-25000" dirty="0" err="1">
                <a:latin typeface="Times New Roman" pitchFamily="18" charset="0"/>
              </a:rPr>
              <a:t>k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).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201383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Example of Superposition Principle</a:t>
            </a:r>
          </a:p>
        </p:txBody>
      </p:sp>
      <p:sp>
        <p:nvSpPr>
          <p:cNvPr id="72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Verify: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sz="1400" i="1" dirty="0">
                <a:latin typeface="Times New Roman" pitchFamily="18" charset="0"/>
              </a:rPr>
              <a:t>p</a:t>
            </a:r>
            <a:r>
              <a:rPr lang="en-US" altLang="zh-TW" sz="1600" baseline="-25000" dirty="0">
                <a:latin typeface="Times New Roman" pitchFamily="18" charset="0"/>
              </a:rPr>
              <a:t>1</a:t>
            </a:r>
            <a:r>
              <a:rPr lang="en-US" altLang="zh-TW" i="1" dirty="0">
                <a:latin typeface="Times New Roman" pitchFamily="18" charset="0"/>
              </a:rPr>
              <a:t> </a:t>
            </a:r>
            <a:r>
              <a:rPr lang="en-US" altLang="zh-TW" dirty="0">
                <a:latin typeface="Times New Roman" pitchFamily="18" charset="0"/>
              </a:rPr>
              <a:t>= –4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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 – 3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 + 4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 = –16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 + 24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– 8</a:t>
            </a:r>
            <a:br>
              <a:rPr lang="en-US" altLang="zh-TW" dirty="0"/>
            </a:b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sz="1400" i="1" dirty="0">
                <a:latin typeface="Times New Roman" pitchFamily="18" charset="0"/>
              </a:rPr>
              <a:t>p</a:t>
            </a:r>
            <a:r>
              <a:rPr lang="en-US" altLang="zh-TW" sz="1600" baseline="-25000" dirty="0">
                <a:latin typeface="Times New Roman" pitchFamily="18" charset="0"/>
              </a:rPr>
              <a:t>2</a:t>
            </a:r>
            <a:r>
              <a:rPr lang="en-US" altLang="zh-TW" i="1" dirty="0">
                <a:latin typeface="Times New Roman" pitchFamily="18" charset="0"/>
              </a:rPr>
              <a:t> </a:t>
            </a:r>
            <a:r>
              <a:rPr lang="en-US" altLang="zh-TW" dirty="0">
                <a:latin typeface="Times New Roman" pitchFamily="18" charset="0"/>
              </a:rPr>
              <a:t>= 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i="1" baseline="30000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  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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 – 3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 + 4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 = 2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i="1" baseline="30000" dirty="0">
                <a:latin typeface="Times New Roman" pitchFamily="18" charset="0"/>
              </a:rPr>
              <a:t>x</a:t>
            </a:r>
            <a:br>
              <a:rPr lang="en-US" altLang="zh-TW" dirty="0"/>
            </a:b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sz="1400" i="1" dirty="0">
                <a:latin typeface="Times New Roman" pitchFamily="18" charset="0"/>
              </a:rPr>
              <a:t>p</a:t>
            </a:r>
            <a:r>
              <a:rPr lang="en-US" altLang="zh-TW" sz="1600" baseline="-25000" dirty="0">
                <a:latin typeface="Times New Roman" pitchFamily="18" charset="0"/>
              </a:rPr>
              <a:t>3</a:t>
            </a:r>
            <a:r>
              <a:rPr lang="en-US" altLang="zh-TW" i="1" dirty="0">
                <a:latin typeface="Times New Roman" pitchFamily="18" charset="0"/>
              </a:rPr>
              <a:t> </a:t>
            </a:r>
            <a:r>
              <a:rPr lang="en-US" altLang="zh-TW" dirty="0">
                <a:latin typeface="Times New Roman" pitchFamily="18" charset="0"/>
              </a:rPr>
              <a:t>= </a:t>
            </a:r>
            <a:r>
              <a:rPr lang="en-US" altLang="zh-TW" i="1" dirty="0" err="1">
                <a:latin typeface="Times New Roman" pitchFamily="18" charset="0"/>
              </a:rPr>
              <a:t>xe</a:t>
            </a:r>
            <a:r>
              <a:rPr lang="en-US" altLang="zh-TW" i="1" baseline="30000" dirty="0" err="1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  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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 – 3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 + 4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 = 2</a:t>
            </a:r>
            <a:r>
              <a:rPr lang="en-US" altLang="zh-TW" i="1" dirty="0">
                <a:latin typeface="Times New Roman" pitchFamily="18" charset="0"/>
              </a:rPr>
              <a:t>xe</a:t>
            </a:r>
            <a:r>
              <a:rPr lang="en-US" altLang="zh-TW" i="1" baseline="30000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– 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i="1" baseline="30000" dirty="0">
                <a:latin typeface="Times New Roman" pitchFamily="18" charset="0"/>
              </a:rPr>
              <a:t>x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Therefore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i="1" dirty="0">
                <a:latin typeface="Times New Roman" pitchFamily="18" charset="0"/>
              </a:rPr>
              <a:t>y </a:t>
            </a:r>
            <a:r>
              <a:rPr lang="en-US" altLang="zh-TW" dirty="0">
                <a:latin typeface="Times New Roman" pitchFamily="18" charset="0"/>
              </a:rPr>
              <a:t>=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sz="1400" i="1" dirty="0">
                <a:latin typeface="Times New Roman" pitchFamily="18" charset="0"/>
              </a:rPr>
              <a:t>p</a:t>
            </a:r>
            <a:r>
              <a:rPr lang="en-US" altLang="zh-TW" sz="1600" baseline="-25000" dirty="0">
                <a:latin typeface="Times New Roman" pitchFamily="18" charset="0"/>
              </a:rPr>
              <a:t>1</a:t>
            </a:r>
            <a:r>
              <a:rPr lang="en-US" altLang="zh-TW" i="1" dirty="0">
                <a:latin typeface="Times New Roman" pitchFamily="18" charset="0"/>
              </a:rPr>
              <a:t> </a:t>
            </a:r>
            <a:r>
              <a:rPr lang="en-US" altLang="zh-TW" dirty="0">
                <a:latin typeface="Times New Roman" pitchFamily="18" charset="0"/>
              </a:rPr>
              <a:t>+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sz="1400" i="1" dirty="0">
                <a:latin typeface="Times New Roman" pitchFamily="18" charset="0"/>
              </a:rPr>
              <a:t>p</a:t>
            </a:r>
            <a:r>
              <a:rPr lang="en-US" altLang="zh-TW" sz="1600" baseline="-25000" dirty="0">
                <a:latin typeface="Times New Roman" pitchFamily="18" charset="0"/>
              </a:rPr>
              <a:t>2</a:t>
            </a:r>
            <a:r>
              <a:rPr lang="en-US" altLang="zh-TW" i="1" dirty="0">
                <a:latin typeface="Times New Roman" pitchFamily="18" charset="0"/>
              </a:rPr>
              <a:t> </a:t>
            </a:r>
            <a:r>
              <a:rPr lang="en-US" altLang="zh-TW" dirty="0">
                <a:latin typeface="Times New Roman" pitchFamily="18" charset="0"/>
              </a:rPr>
              <a:t>+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sz="1400" i="1" dirty="0">
                <a:latin typeface="Times New Roman" pitchFamily="18" charset="0"/>
              </a:rPr>
              <a:t>p</a:t>
            </a:r>
            <a:r>
              <a:rPr lang="en-US" altLang="zh-TW" sz="1600" baseline="-25000" dirty="0">
                <a:latin typeface="Times New Roman" pitchFamily="18" charset="0"/>
              </a:rPr>
              <a:t>3</a:t>
            </a:r>
            <a:r>
              <a:rPr lang="en-US" altLang="zh-TW" i="1" dirty="0">
                <a:latin typeface="Times New Roman" pitchFamily="18" charset="0"/>
              </a:rPr>
              <a:t> </a:t>
            </a:r>
            <a:r>
              <a:rPr lang="en-US" altLang="zh-TW" dirty="0">
                <a:latin typeface="Times New Roman" pitchFamily="18" charset="0"/>
              </a:rPr>
              <a:t>=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–4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i="1" baseline="30000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 + </a:t>
            </a:r>
            <a:r>
              <a:rPr lang="en-US" altLang="zh-TW" i="1" dirty="0" err="1">
                <a:latin typeface="Times New Roman" pitchFamily="18" charset="0"/>
              </a:rPr>
              <a:t>xe</a:t>
            </a:r>
            <a:r>
              <a:rPr lang="en-US" altLang="zh-TW" i="1" baseline="30000" dirty="0" err="1">
                <a:latin typeface="Times New Roman" pitchFamily="18" charset="0"/>
              </a:rPr>
              <a:t>x</a:t>
            </a:r>
            <a:br>
              <a:rPr lang="en-US" altLang="zh-TW" dirty="0">
                <a:latin typeface="Times New Roman" pitchFamily="18" charset="0"/>
                <a:sym typeface="Symbol" pitchFamily="18" charset="2"/>
              </a:rPr>
            </a:br>
            <a:br>
              <a:rPr lang="en-US" altLang="zh-TW" sz="800" dirty="0"/>
            </a:br>
            <a:r>
              <a:rPr lang="en-US" altLang="zh-TW" dirty="0"/>
              <a:t>is a solution of</a:t>
            </a:r>
            <a:br>
              <a:rPr lang="en-US" altLang="zh-TW" dirty="0"/>
            </a:b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 – 3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 + 4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 = –16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 + 24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– 8 +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2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i="1" baseline="30000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2</a:t>
            </a:r>
            <a:r>
              <a:rPr lang="en-US" altLang="zh-TW" i="1" dirty="0">
                <a:latin typeface="Times New Roman" pitchFamily="18" charset="0"/>
              </a:rPr>
              <a:t>xe</a:t>
            </a:r>
            <a:r>
              <a:rPr lang="en-US" altLang="zh-TW" i="1" baseline="30000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– 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i="1" baseline="30000" dirty="0">
                <a:latin typeface="Times New Roman" pitchFamily="18" charset="0"/>
              </a:rPr>
              <a:t>x</a:t>
            </a:r>
            <a:br>
              <a:rPr lang="en-US" altLang="zh-TW" i="1" baseline="30000" dirty="0">
                <a:latin typeface="Times New Roman" pitchFamily="18" charset="0"/>
              </a:rPr>
            </a:br>
            <a:br>
              <a:rPr lang="en-US" altLang="zh-TW" sz="1600" i="1" baseline="30000" dirty="0">
                <a:latin typeface="Times New Roman" pitchFamily="18" charset="0"/>
              </a:rPr>
            </a:br>
            <a:r>
              <a:rPr lang="en-US" altLang="zh-TW" sz="1600" i="1" dirty="0">
                <a:latin typeface="Times New Roman" pitchFamily="18" charset="0"/>
              </a:rPr>
              <a:t>                                                       g</a:t>
            </a:r>
            <a:r>
              <a:rPr lang="en-US" altLang="zh-TW" sz="1600" baseline="-25000" dirty="0">
                <a:latin typeface="Times New Roman" pitchFamily="18" charset="0"/>
              </a:rPr>
              <a:t>1</a:t>
            </a:r>
            <a:r>
              <a:rPr lang="en-US" altLang="zh-TW" sz="1600" dirty="0">
                <a:latin typeface="Times New Roman" pitchFamily="18" charset="0"/>
              </a:rPr>
              <a:t>(</a:t>
            </a:r>
            <a:r>
              <a:rPr lang="en-US" altLang="zh-TW" sz="1600" i="1" dirty="0">
                <a:latin typeface="Times New Roman" pitchFamily="18" charset="0"/>
              </a:rPr>
              <a:t>x</a:t>
            </a:r>
            <a:r>
              <a:rPr lang="en-US" altLang="zh-TW" sz="1600" dirty="0">
                <a:latin typeface="Times New Roman" pitchFamily="18" charset="0"/>
              </a:rPr>
              <a:t>)                    </a:t>
            </a:r>
            <a:r>
              <a:rPr lang="en-US" altLang="zh-TW" sz="1600" i="1" dirty="0">
                <a:latin typeface="Times New Roman" pitchFamily="18" charset="0"/>
              </a:rPr>
              <a:t>g</a:t>
            </a:r>
            <a:r>
              <a:rPr lang="en-US" altLang="zh-TW" sz="1600" baseline="-25000" dirty="0">
                <a:latin typeface="Times New Roman" pitchFamily="18" charset="0"/>
              </a:rPr>
              <a:t>2</a:t>
            </a:r>
            <a:r>
              <a:rPr lang="en-US" altLang="zh-TW" sz="1600" dirty="0">
                <a:latin typeface="Times New Roman" pitchFamily="18" charset="0"/>
              </a:rPr>
              <a:t>(</a:t>
            </a:r>
            <a:r>
              <a:rPr lang="en-US" altLang="zh-TW" sz="1600" i="1" dirty="0">
                <a:latin typeface="Times New Roman" pitchFamily="18" charset="0"/>
              </a:rPr>
              <a:t>x</a:t>
            </a:r>
            <a:r>
              <a:rPr lang="en-US" altLang="zh-TW" sz="1600" dirty="0">
                <a:latin typeface="Times New Roman" pitchFamily="18" charset="0"/>
              </a:rPr>
              <a:t>)             </a:t>
            </a:r>
            <a:r>
              <a:rPr lang="en-US" altLang="zh-TW" sz="1600" i="1" dirty="0">
                <a:latin typeface="Times New Roman" pitchFamily="18" charset="0"/>
              </a:rPr>
              <a:t>g</a:t>
            </a:r>
            <a:r>
              <a:rPr lang="en-US" altLang="zh-TW" sz="1600" baseline="-25000" dirty="0">
                <a:latin typeface="Times New Roman" pitchFamily="18" charset="0"/>
              </a:rPr>
              <a:t>3</a:t>
            </a:r>
            <a:r>
              <a:rPr lang="en-US" altLang="zh-TW" sz="1600" dirty="0">
                <a:latin typeface="Times New Roman" pitchFamily="18" charset="0"/>
              </a:rPr>
              <a:t>(</a:t>
            </a:r>
            <a:r>
              <a:rPr lang="en-US" altLang="zh-TW" sz="1600" i="1" dirty="0">
                <a:latin typeface="Times New Roman" pitchFamily="18" charset="0"/>
              </a:rPr>
              <a:t>x</a:t>
            </a:r>
            <a:r>
              <a:rPr lang="en-US" altLang="zh-TW" sz="1600" dirty="0">
                <a:latin typeface="Times New Roman" pitchFamily="18" charset="0"/>
              </a:rPr>
              <a:t>)</a:t>
            </a:r>
          </a:p>
        </p:txBody>
      </p:sp>
      <p:sp>
        <p:nvSpPr>
          <p:cNvPr id="727057" name="AutoShape 17"/>
          <p:cNvSpPr>
            <a:spLocks/>
          </p:cNvSpPr>
          <p:nvPr/>
        </p:nvSpPr>
        <p:spPr bwMode="auto">
          <a:xfrm rot="5400000">
            <a:off x="3959151" y="4209678"/>
            <a:ext cx="144463" cy="1943100"/>
          </a:xfrm>
          <a:prstGeom prst="rightBrace">
            <a:avLst>
              <a:gd name="adj1" fmla="val 112088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727058" name="AutoShape 18"/>
          <p:cNvSpPr>
            <a:spLocks/>
          </p:cNvSpPr>
          <p:nvPr/>
        </p:nvSpPr>
        <p:spPr bwMode="auto">
          <a:xfrm rot="5400000">
            <a:off x="5369645" y="4893097"/>
            <a:ext cx="192087" cy="576262"/>
          </a:xfrm>
          <a:prstGeom prst="rightBrace">
            <a:avLst>
              <a:gd name="adj1" fmla="val 250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727059" name="AutoShape 19"/>
          <p:cNvSpPr>
            <a:spLocks/>
          </p:cNvSpPr>
          <p:nvPr/>
        </p:nvSpPr>
        <p:spPr bwMode="auto">
          <a:xfrm rot="5400000">
            <a:off x="6474545" y="4693071"/>
            <a:ext cx="144463" cy="1008063"/>
          </a:xfrm>
          <a:prstGeom prst="rightBrace">
            <a:avLst>
              <a:gd name="adj1" fmla="val 5815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24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8717653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8066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</a:extLst>
        </p:spPr>
        <p:txBody>
          <a:bodyPr/>
          <a:lstStyle/>
          <a:p>
            <a:r>
              <a:rPr lang="en-US" altLang="zh-TW"/>
              <a:t>Reduction of Order</a:t>
            </a:r>
          </a:p>
        </p:txBody>
      </p:sp>
      <p:sp>
        <p:nvSpPr>
          <p:cNvPr id="72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For a 2</a:t>
            </a:r>
            <a:r>
              <a:rPr lang="en-US" altLang="zh-TW" baseline="30000" dirty="0"/>
              <a:t>nd</a:t>
            </a:r>
            <a:r>
              <a:rPr lang="en-US" altLang="zh-TW" dirty="0"/>
              <a:t> order linear DE, one can construct a 2</a:t>
            </a:r>
            <a:r>
              <a:rPr lang="en-US" altLang="zh-TW" baseline="30000" dirty="0"/>
              <a:t>nd</a:t>
            </a:r>
            <a:r>
              <a:rPr lang="en-US" altLang="zh-TW" dirty="0"/>
              <a:t> solution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/>
              <a:t> from a known nontrivial solution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/>
              <a:t>.  If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/>
              <a:t> are linearly independent, we must have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                  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/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/>
              <a:t> </a:t>
            </a:r>
            <a:r>
              <a:rPr lang="en-US" altLang="zh-TW" dirty="0">
                <a:sym typeface="Symbol" pitchFamily="18" charset="2"/>
              </a:rPr>
              <a:t></a:t>
            </a:r>
            <a:r>
              <a:rPr lang="en-US" altLang="zh-TW" dirty="0"/>
              <a:t> constant,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Therefore,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.  Substitute this into the DE and solve for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is called reduction of order.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28283969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011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Example: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 dirty="0">
                <a:latin typeface="Times New Roman" pitchFamily="18" charset="0"/>
              </a:rPr>
              <a:t> –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0,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i="1" baseline="30000" dirty="0">
                <a:latin typeface="Times New Roman" pitchFamily="18" charset="0"/>
              </a:rPr>
              <a:t>x</a:t>
            </a:r>
            <a:r>
              <a:rPr lang="en-US" altLang="zh-TW" dirty="0"/>
              <a:t>, find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</a:p>
        </p:txBody>
      </p:sp>
      <p:sp>
        <p:nvSpPr>
          <p:cNvPr id="730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Solution:</a:t>
            </a:r>
            <a:br>
              <a:rPr lang="en-US" altLang="zh-TW" dirty="0"/>
            </a:br>
            <a:r>
              <a:rPr lang="en-US" altLang="zh-TW" dirty="0"/>
              <a:t>Given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i="1" baseline="30000" dirty="0">
                <a:latin typeface="Times New Roman" pitchFamily="18" charset="0"/>
              </a:rPr>
              <a:t>x</a:t>
            </a:r>
            <a:r>
              <a:rPr lang="en-US" altLang="zh-TW" dirty="0"/>
              <a:t>, let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i="1" baseline="30000" dirty="0">
                <a:latin typeface="Times New Roman" pitchFamily="18" charset="0"/>
              </a:rPr>
              <a:t>x</a:t>
            </a:r>
            <a:r>
              <a:rPr lang="en-US" altLang="zh-TW" dirty="0"/>
              <a:t>,</a:t>
            </a:r>
            <a:br>
              <a:rPr lang="en-US" altLang="zh-TW" dirty="0"/>
            </a:br>
            <a:r>
              <a:rPr lang="en-US" altLang="zh-TW" dirty="0">
                <a:sym typeface="Symbol" pitchFamily="18" charset="2"/>
              </a:rPr>
              <a:t>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 err="1">
                <a:latin typeface="Times New Roman" pitchFamily="18" charset="0"/>
              </a:rPr>
              <a:t>ue</a:t>
            </a:r>
            <a:r>
              <a:rPr lang="en-US" altLang="zh-TW" i="1" baseline="30000" dirty="0" err="1">
                <a:latin typeface="Times New Roman" pitchFamily="18" charset="0"/>
              </a:rPr>
              <a:t>x</a:t>
            </a:r>
            <a:r>
              <a:rPr lang="en-US" altLang="zh-TW" i="1" dirty="0">
                <a:latin typeface="Times New Roman" pitchFamily="18" charset="0"/>
              </a:rPr>
              <a:t> + </a:t>
            </a:r>
            <a:r>
              <a:rPr lang="en-US" altLang="zh-TW" i="1" dirty="0" err="1">
                <a:latin typeface="Times New Roman" pitchFamily="18" charset="0"/>
              </a:rPr>
              <a:t>e</a:t>
            </a:r>
            <a:r>
              <a:rPr lang="en-US" altLang="zh-TW" i="1" baseline="30000" dirty="0" err="1">
                <a:latin typeface="Times New Roman" pitchFamily="18" charset="0"/>
              </a:rPr>
              <a:t>x</a:t>
            </a:r>
            <a:r>
              <a:rPr lang="en-US" altLang="zh-TW" i="1" dirty="0" err="1">
                <a:latin typeface="Times New Roman" pitchFamily="18" charset="0"/>
              </a:rPr>
              <a:t>u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 err="1">
                <a:latin typeface="Times New Roman" pitchFamily="18" charset="0"/>
              </a:rPr>
              <a:t>ue</a:t>
            </a:r>
            <a:r>
              <a:rPr lang="en-US" altLang="zh-TW" i="1" baseline="30000" dirty="0" err="1">
                <a:latin typeface="Times New Roman" pitchFamily="18" charset="0"/>
              </a:rPr>
              <a:t>x</a:t>
            </a:r>
            <a:r>
              <a:rPr lang="en-US" altLang="zh-TW" i="1" dirty="0">
                <a:latin typeface="Times New Roman" pitchFamily="18" charset="0"/>
              </a:rPr>
              <a:t> + </a:t>
            </a:r>
            <a:r>
              <a:rPr lang="en-US" altLang="zh-TW" dirty="0">
                <a:latin typeface="Times New Roman" pitchFamily="18" charset="0"/>
              </a:rPr>
              <a:t>2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i="1" baseline="30000" dirty="0">
                <a:latin typeface="Times New Roman" pitchFamily="18" charset="0"/>
              </a:rPr>
              <a:t>x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i="1" dirty="0">
                <a:latin typeface="Times New Roman" pitchFamily="18" charset="0"/>
              </a:rPr>
              <a:t> + </a:t>
            </a:r>
            <a:r>
              <a:rPr lang="en-US" altLang="zh-TW" i="1" dirty="0" err="1">
                <a:latin typeface="Times New Roman" pitchFamily="18" charset="0"/>
              </a:rPr>
              <a:t>e</a:t>
            </a:r>
            <a:r>
              <a:rPr lang="en-US" altLang="zh-TW" i="1" baseline="30000" dirty="0" err="1">
                <a:latin typeface="Times New Roman" pitchFamily="18" charset="0"/>
              </a:rPr>
              <a:t>x</a:t>
            </a:r>
            <a:r>
              <a:rPr lang="en-US" altLang="zh-TW" i="1" dirty="0" err="1">
                <a:latin typeface="Times New Roman" pitchFamily="18" charset="0"/>
              </a:rPr>
              <a:t>u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"</a:t>
            </a:r>
            <a:br>
              <a:rPr lang="en-US" altLang="zh-TW" dirty="0">
                <a:sym typeface="Symbol" pitchFamily="18" charset="2"/>
              </a:rPr>
            </a:br>
            <a:r>
              <a:rPr lang="en-US" altLang="zh-TW" dirty="0">
                <a:sym typeface="Symbol" pitchFamily="18" charset="2"/>
              </a:rPr>
              <a:t>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 dirty="0">
                <a:latin typeface="Times New Roman" pitchFamily="18" charset="0"/>
              </a:rPr>
              <a:t> –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i="1" baseline="30000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 dirty="0">
                <a:latin typeface="Times New Roman" pitchFamily="18" charset="0"/>
              </a:rPr>
              <a:t>+ 2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dirty="0">
                <a:latin typeface="Times New Roman" pitchFamily="18" charset="0"/>
              </a:rPr>
              <a:t>) = 0</a:t>
            </a:r>
            <a:br>
              <a:rPr lang="en-US" altLang="zh-TW" dirty="0">
                <a:latin typeface="Times New Roman" pitchFamily="18" charset="0"/>
              </a:rPr>
            </a:br>
            <a:r>
              <a:rPr lang="en-US" altLang="zh-TW" dirty="0">
                <a:sym typeface="Symbol" pitchFamily="18" charset="2"/>
              </a:rPr>
              <a:t>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 dirty="0">
                <a:latin typeface="Times New Roman" pitchFamily="18" charset="0"/>
              </a:rPr>
              <a:t>+ 2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dirty="0">
                <a:latin typeface="Times New Roman" pitchFamily="18" charset="0"/>
              </a:rPr>
              <a:t> = 0</a:t>
            </a:r>
            <a:br>
              <a:rPr lang="en-US" altLang="zh-TW" dirty="0">
                <a:latin typeface="Times New Roman" pitchFamily="18" charset="0"/>
              </a:rPr>
            </a:br>
            <a:br>
              <a:rPr lang="en-US" altLang="zh-TW" dirty="0"/>
            </a:br>
            <a:r>
              <a:rPr lang="en-US" altLang="zh-TW" dirty="0"/>
              <a:t>Let </a:t>
            </a:r>
            <a:r>
              <a:rPr lang="en-US" altLang="zh-TW" i="1" dirty="0">
                <a:latin typeface="Times New Roman" pitchFamily="18" charset="0"/>
              </a:rPr>
              <a:t>w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dirty="0"/>
              <a:t>, the DE becomes </a:t>
            </a:r>
            <a:r>
              <a:rPr lang="en-US" altLang="zh-TW" i="1" dirty="0">
                <a:latin typeface="Times New Roman" pitchFamily="18" charset="0"/>
              </a:rPr>
              <a:t>w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dirty="0">
                <a:latin typeface="Times New Roman" pitchFamily="18" charset="0"/>
              </a:rPr>
              <a:t> + 2</a:t>
            </a:r>
            <a:r>
              <a:rPr lang="en-US" altLang="zh-TW" i="1" dirty="0">
                <a:latin typeface="Times New Roman" pitchFamily="18" charset="0"/>
              </a:rPr>
              <a:t>w</a:t>
            </a:r>
            <a:r>
              <a:rPr lang="en-US" altLang="zh-TW" dirty="0">
                <a:latin typeface="Times New Roman" pitchFamily="18" charset="0"/>
              </a:rPr>
              <a:t> = 0</a:t>
            </a:r>
            <a:r>
              <a:rPr lang="en-US" altLang="zh-TW" dirty="0"/>
              <a:t>.  Multiplying by the integrating factor 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i="1" baseline="30000" dirty="0">
                <a:latin typeface="Times New Roman" pitchFamily="18" charset="0"/>
              </a:rPr>
              <a:t>x</a:t>
            </a:r>
            <a:r>
              <a:rPr lang="en-US" altLang="zh-TW" dirty="0"/>
              <a:t>, we have </a:t>
            </a:r>
            <a:r>
              <a:rPr lang="en-US" altLang="zh-TW" i="1" dirty="0">
                <a:latin typeface="Times New Roman" pitchFamily="18" charset="0"/>
              </a:rPr>
              <a:t>d</a:t>
            </a:r>
            <a:r>
              <a:rPr lang="en-US" altLang="zh-TW" dirty="0">
                <a:latin typeface="Times New Roman" pitchFamily="18" charset="0"/>
              </a:rPr>
              <a:t>[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i="1" baseline="30000" dirty="0">
                <a:latin typeface="Times New Roman" pitchFamily="18" charset="0"/>
              </a:rPr>
              <a:t>x</a:t>
            </a:r>
            <a:r>
              <a:rPr lang="en-US" altLang="zh-TW" i="1" dirty="0">
                <a:latin typeface="Times New Roman" pitchFamily="18" charset="0"/>
              </a:rPr>
              <a:t>w</a:t>
            </a:r>
            <a:r>
              <a:rPr lang="en-US" altLang="zh-TW" dirty="0">
                <a:latin typeface="Times New Roman" pitchFamily="18" charset="0"/>
              </a:rPr>
              <a:t>]/</a:t>
            </a:r>
            <a:r>
              <a:rPr lang="en-US" altLang="zh-TW" i="1" dirty="0">
                <a:latin typeface="Times New Roman" pitchFamily="18" charset="0"/>
              </a:rPr>
              <a:t>dx</a:t>
            </a:r>
            <a:r>
              <a:rPr lang="en-US" altLang="zh-TW" dirty="0">
                <a:latin typeface="Times New Roman" pitchFamily="18" charset="0"/>
              </a:rPr>
              <a:t> = 0</a:t>
            </a:r>
            <a:r>
              <a:rPr lang="en-US" altLang="zh-TW" dirty="0"/>
              <a:t>.</a:t>
            </a:r>
            <a:br>
              <a:rPr lang="en-US" altLang="zh-TW" dirty="0"/>
            </a:br>
            <a:r>
              <a:rPr lang="en-US" altLang="zh-TW" dirty="0"/>
              <a:t>Therefore, </a:t>
            </a:r>
            <a:r>
              <a:rPr lang="en-US" altLang="zh-TW" i="1" dirty="0">
                <a:latin typeface="Times New Roman" pitchFamily="18" charset="0"/>
              </a:rPr>
              <a:t>w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baseline="30000" dirty="0">
                <a:latin typeface="Times New Roman" pitchFamily="18" charset="0"/>
              </a:rPr>
              <a:t>–2</a:t>
            </a:r>
            <a:r>
              <a:rPr lang="en-US" altLang="zh-TW" i="1" baseline="30000" dirty="0">
                <a:latin typeface="Times New Roman" pitchFamily="18" charset="0"/>
              </a:rPr>
              <a:t>x</a:t>
            </a:r>
            <a:r>
              <a:rPr lang="en-US" altLang="zh-TW" dirty="0"/>
              <a:t> or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baseline="30000" dirty="0">
                <a:latin typeface="Times New Roman" pitchFamily="18" charset="0"/>
              </a:rPr>
              <a:t>–2</a:t>
            </a:r>
            <a:r>
              <a:rPr lang="en-US" altLang="zh-TW" i="1" baseline="30000" dirty="0">
                <a:latin typeface="Times New Roman" pitchFamily="18" charset="0"/>
              </a:rPr>
              <a:t>x</a:t>
            </a:r>
            <a:r>
              <a:rPr lang="en-US" altLang="zh-TW" dirty="0"/>
              <a:t>.</a:t>
            </a:r>
            <a:br>
              <a:rPr lang="en-US" altLang="zh-TW" dirty="0"/>
            </a:br>
            <a:r>
              <a:rPr lang="en-US" altLang="zh-TW" dirty="0">
                <a:sym typeface="Symbol" pitchFamily="18" charset="2"/>
              </a:rPr>
              <a:t>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 = (–1/2)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baseline="30000" dirty="0">
                <a:latin typeface="Times New Roman" pitchFamily="18" charset="0"/>
              </a:rPr>
              <a:t>–2</a:t>
            </a:r>
            <a:r>
              <a:rPr lang="en-US" altLang="zh-TW" i="1" baseline="30000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.</a:t>
            </a:r>
            <a:br>
              <a:rPr lang="en-US" altLang="zh-TW" i="1" baseline="30000" dirty="0">
                <a:latin typeface="Times New Roman" pitchFamily="18" charset="0"/>
              </a:rPr>
            </a:br>
            <a:r>
              <a:rPr lang="en-US" altLang="zh-TW" dirty="0">
                <a:sym typeface="Symbol" pitchFamily="18" charset="2"/>
              </a:rPr>
              <a:t>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i="1" baseline="30000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= (–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/2) 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baseline="30000" dirty="0">
                <a:latin typeface="Times New Roman" pitchFamily="18" charset="0"/>
              </a:rPr>
              <a:t>–</a:t>
            </a:r>
            <a:r>
              <a:rPr lang="en-US" altLang="zh-TW" i="1" baseline="30000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i="1" baseline="30000" dirty="0">
                <a:latin typeface="Times New Roman" pitchFamily="18" charset="0"/>
              </a:rPr>
              <a:t>x</a:t>
            </a:r>
            <a:r>
              <a:rPr lang="en-US" altLang="zh-TW" dirty="0"/>
              <a:t>, let </a:t>
            </a:r>
            <a:r>
              <a:rPr lang="en-US" altLang="zh-TW" i="1" dirty="0">
                <a:solidFill>
                  <a:schemeClr val="accent2"/>
                </a:solidFill>
                <a:latin typeface="Times New Roman" pitchFamily="18" charset="0"/>
              </a:rPr>
              <a:t>c</a:t>
            </a:r>
            <a:r>
              <a:rPr lang="en-US" altLang="zh-TW" baseline="-25000" dirty="0">
                <a:solidFill>
                  <a:schemeClr val="accent2"/>
                </a:solidFill>
                <a:latin typeface="Times New Roman" pitchFamily="18" charset="0"/>
              </a:rPr>
              <a:t>1</a:t>
            </a:r>
            <a:r>
              <a:rPr lang="en-US" altLang="zh-TW" dirty="0">
                <a:solidFill>
                  <a:schemeClr val="accent2"/>
                </a:solidFill>
                <a:latin typeface="Times New Roman" pitchFamily="18" charset="0"/>
              </a:rPr>
              <a:t> = –2, </a:t>
            </a:r>
            <a:r>
              <a:rPr lang="en-US" altLang="zh-TW" i="1" dirty="0">
                <a:solidFill>
                  <a:schemeClr val="accent2"/>
                </a:solidFill>
                <a:latin typeface="Times New Roman" pitchFamily="18" charset="0"/>
              </a:rPr>
              <a:t>c</a:t>
            </a:r>
            <a:r>
              <a:rPr lang="en-US" altLang="zh-TW" baseline="-25000" dirty="0">
                <a:solidFill>
                  <a:schemeClr val="accent2"/>
                </a:solidFill>
                <a:latin typeface="Times New Roman" pitchFamily="18" charset="0"/>
              </a:rPr>
              <a:t>2</a:t>
            </a:r>
            <a:r>
              <a:rPr lang="en-US" altLang="zh-TW" dirty="0">
                <a:solidFill>
                  <a:schemeClr val="accent2"/>
                </a:solidFill>
                <a:latin typeface="Times New Roman" pitchFamily="18" charset="0"/>
              </a:rPr>
              <a:t> = 0.</a:t>
            </a:r>
            <a:r>
              <a:rPr lang="en-US" altLang="zh-TW" dirty="0"/>
              <a:t> </a:t>
            </a:r>
            <a:br>
              <a:rPr lang="en-US" altLang="zh-TW" i="1" baseline="30000" dirty="0">
                <a:latin typeface="Times New Roman" pitchFamily="18" charset="0"/>
              </a:rPr>
            </a:br>
            <a:r>
              <a:rPr lang="en-US" altLang="zh-TW" dirty="0">
                <a:sym typeface="Symbol" pitchFamily="18" charset="2"/>
              </a:rPr>
              <a:t> Check </a:t>
            </a:r>
            <a:r>
              <a:rPr lang="en-US" altLang="zh-TW" i="1" dirty="0">
                <a:latin typeface="Times New Roman" pitchFamily="18" charset="0"/>
              </a:rPr>
              <a:t>W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i="1" baseline="30000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baseline="30000" dirty="0">
                <a:latin typeface="Times New Roman" pitchFamily="18" charset="0"/>
              </a:rPr>
              <a:t>–</a:t>
            </a:r>
            <a:r>
              <a:rPr lang="en-US" altLang="zh-TW" i="1" baseline="30000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)≠0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26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9903823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11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Solution by Reduction of Order (1/2)</a:t>
            </a:r>
          </a:p>
        </p:txBody>
      </p:sp>
      <p:sp>
        <p:nvSpPr>
          <p:cNvPr id="731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Put the 2</a:t>
            </a:r>
            <a:r>
              <a:rPr lang="en-US" altLang="zh-TW" baseline="30000" dirty="0"/>
              <a:t>nd</a:t>
            </a:r>
            <a:r>
              <a:rPr lang="en-US" altLang="zh-TW" dirty="0"/>
              <a:t> order DE into the standard form: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                  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Q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0</a:t>
            </a:r>
            <a:r>
              <a:rPr lang="en-US" altLang="zh-TW" dirty="0"/>
              <a:t>,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where </a:t>
            </a:r>
            <a:r>
              <a:rPr lang="en-US" altLang="zh-TW" i="1" dirty="0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itchFamily="18" charset="0"/>
              </a:rPr>
              <a:t>Q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are continuous on some interval </a:t>
            </a:r>
            <a:r>
              <a:rPr lang="en-US" altLang="zh-TW" i="1" dirty="0">
                <a:latin typeface="Times New Roman" pitchFamily="18" charset="0"/>
              </a:rPr>
              <a:t>I</a:t>
            </a:r>
            <a:r>
              <a:rPr lang="en-US" altLang="zh-TW" dirty="0"/>
              <a:t>.  If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/>
              <a:t> is a solution on </a:t>
            </a:r>
            <a:r>
              <a:rPr lang="en-US" altLang="zh-TW" i="1" dirty="0">
                <a:latin typeface="Times New Roman" pitchFamily="18" charset="0"/>
              </a:rPr>
              <a:t>I</a:t>
            </a:r>
            <a:r>
              <a:rPr lang="en-US" altLang="zh-TW" dirty="0"/>
              <a:t> and that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≠ 0</a:t>
            </a:r>
            <a:r>
              <a:rPr lang="en-US" altLang="zh-TW" dirty="0"/>
              <a:t> for all </a:t>
            </a:r>
            <a:r>
              <a:rPr lang="en-US" altLang="zh-TW" i="1" dirty="0">
                <a:latin typeface="Times New Roman" pitchFamily="18" charset="0"/>
              </a:rPr>
              <a:t>x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</a:t>
            </a:r>
            <a:r>
              <a:rPr lang="en-US" altLang="zh-TW" i="1" dirty="0">
                <a:latin typeface="Times New Roman" pitchFamily="18" charset="0"/>
              </a:rPr>
              <a:t> I</a:t>
            </a:r>
            <a:r>
              <a:rPr lang="en-US" altLang="zh-TW" dirty="0"/>
              <a:t>,</a:t>
            </a:r>
            <a:br>
              <a:rPr lang="en-US" altLang="zh-TW" dirty="0"/>
            </a:br>
            <a:r>
              <a:rPr lang="en-US" altLang="zh-TW" dirty="0"/>
              <a:t>by defining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TW" dirty="0"/>
              <a:t>, we have: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   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  <a:cs typeface="Times New Roman" pitchFamily="18" charset="0"/>
                <a:sym typeface="Symbol"/>
              </a:rPr>
              <a:t>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TW" dirty="0">
                <a:latin typeface="Times New Roman" pitchFamily="18" charset="0"/>
              </a:rPr>
              <a:t>+ </a:t>
            </a:r>
            <a:r>
              <a:rPr lang="en-US" altLang="zh-TW" i="1" dirty="0">
                <a:latin typeface="Times New Roman" pitchFamily="18" charset="0"/>
              </a:rPr>
              <a:t>Py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  <a:cs typeface="Times New Roman" pitchFamily="18" charset="0"/>
                <a:sym typeface="Symbol"/>
              </a:rPr>
              <a:t>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TW" dirty="0">
                <a:latin typeface="Times New Roman" pitchFamily="18" charset="0"/>
              </a:rPr>
              <a:t>+ </a:t>
            </a:r>
            <a:r>
              <a:rPr lang="en-US" altLang="zh-TW" i="1" dirty="0">
                <a:latin typeface="Times New Roman" pitchFamily="18" charset="0"/>
              </a:rPr>
              <a:t>Qy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 =</a:t>
            </a:r>
            <a:br>
              <a:rPr lang="en-US" altLang="zh-TW" dirty="0">
                <a:latin typeface="Times New Roman" pitchFamily="18" charset="0"/>
              </a:rPr>
            </a:br>
            <a:br>
              <a:rPr lang="en-US" altLang="zh-TW" sz="800" dirty="0">
                <a:latin typeface="Times New Roman" pitchFamily="18" charset="0"/>
              </a:rPr>
            </a:br>
            <a:r>
              <a:rPr lang="en-US" altLang="zh-TW" dirty="0">
                <a:latin typeface="Times New Roman" pitchFamily="18" charset="0"/>
              </a:rPr>
              <a:t>                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[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/>
              </a:rPr>
              <a:t>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+</a:t>
            </a:r>
            <a:r>
              <a:rPr lang="en-US" altLang="zh-TW" i="1" dirty="0">
                <a:latin typeface="Times New Roman" pitchFamily="18" charset="0"/>
              </a:rPr>
              <a:t>Py</a:t>
            </a:r>
            <a:r>
              <a:rPr lang="en-US" altLang="zh-TW" dirty="0">
                <a:latin typeface="Times New Roman" pitchFamily="18" charset="0"/>
                <a:sym typeface="Symbol"/>
              </a:rPr>
              <a:t>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+</a:t>
            </a:r>
            <a:r>
              <a:rPr lang="en-US" altLang="zh-TW" i="1" dirty="0">
                <a:latin typeface="Times New Roman" pitchFamily="18" charset="0"/>
              </a:rPr>
              <a:t>Qy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] +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  <a:sym typeface="Symbol"/>
              </a:rPr>
              <a:t> </a:t>
            </a:r>
            <a:r>
              <a:rPr lang="en-US" altLang="zh-TW" dirty="0">
                <a:latin typeface="Times New Roman" pitchFamily="18" charset="0"/>
              </a:rPr>
              <a:t>+ (2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/>
              </a:rPr>
              <a:t>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+</a:t>
            </a:r>
            <a:r>
              <a:rPr lang="en-US" altLang="zh-TW" i="1" dirty="0">
                <a:latin typeface="Times New Roman" pitchFamily="18" charset="0"/>
              </a:rPr>
              <a:t>Py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  <a:sym typeface="Symbol"/>
              </a:rPr>
              <a:t> </a:t>
            </a:r>
            <a:r>
              <a:rPr lang="en-US" altLang="zh-TW" dirty="0">
                <a:latin typeface="Times New Roman" pitchFamily="18" charset="0"/>
              </a:rPr>
              <a:t>= 0</a:t>
            </a:r>
            <a:r>
              <a:rPr lang="en-US" altLang="zh-TW" dirty="0"/>
              <a:t>.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>
                <a:sym typeface="Symbol"/>
              </a:rPr>
              <a:t>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  <a:sym typeface="Symbol"/>
              </a:rPr>
              <a:t> </a:t>
            </a:r>
            <a:r>
              <a:rPr lang="en-US" altLang="zh-TW" dirty="0">
                <a:latin typeface="Times New Roman" pitchFamily="18" charset="0"/>
              </a:rPr>
              <a:t>+ (2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/>
              </a:rPr>
              <a:t>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Py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  <a:sym typeface="Symbol"/>
              </a:rPr>
              <a:t> </a:t>
            </a:r>
            <a:r>
              <a:rPr lang="en-US" altLang="zh-TW" dirty="0">
                <a:latin typeface="Times New Roman" pitchFamily="18" charset="0"/>
              </a:rPr>
              <a:t>= 0</a:t>
            </a:r>
            <a:endParaRPr lang="en-US" altLang="zh-TW" dirty="0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7890159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Solution by Reduction of Order (2/2)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Let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</a:t>
            </a:r>
            <a:r>
              <a:rPr lang="en-US" altLang="zh-TW" dirty="0"/>
              <a:t>, we have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i="1" dirty="0">
                <a:latin typeface="Times New Roman" pitchFamily="18" charset="0"/>
              </a:rPr>
              <a:t>w</a:t>
            </a:r>
            <a:r>
              <a:rPr lang="en-US" altLang="zh-TW" dirty="0">
                <a:latin typeface="Times New Roman" pitchFamily="18" charset="0"/>
                <a:sym typeface="Symbol"/>
              </a:rPr>
              <a:t> </a:t>
            </a:r>
            <a:r>
              <a:rPr lang="en-US" altLang="zh-TW" dirty="0">
                <a:latin typeface="Times New Roman" pitchFamily="18" charset="0"/>
              </a:rPr>
              <a:t>+ (2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/>
              </a:rPr>
              <a:t>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Py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w</a:t>
            </a:r>
            <a:r>
              <a:rPr lang="en-US" altLang="zh-TW" dirty="0">
                <a:latin typeface="Times New Roman" pitchFamily="18" charset="0"/>
                <a:sym typeface="Symbol"/>
              </a:rPr>
              <a:t> </a:t>
            </a:r>
            <a:r>
              <a:rPr lang="en-US" altLang="zh-TW" dirty="0">
                <a:latin typeface="Times New Roman" pitchFamily="18" charset="0"/>
              </a:rPr>
              <a:t>= 0</a:t>
            </a:r>
            <a:r>
              <a:rPr lang="en-US" altLang="zh-TW" dirty="0"/>
              <a:t>.</a:t>
            </a:r>
            <a:br>
              <a:rPr lang="en-US" altLang="zh-TW" dirty="0"/>
            </a:br>
            <a:r>
              <a:rPr lang="en-US" altLang="zh-TW" dirty="0"/>
              <a:t>Since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28</a:t>
            </a:fld>
            <a:endParaRPr lang="zh-TW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物件 4"/>
              <p:cNvSpPr txBox="1"/>
              <p:nvPr/>
            </p:nvSpPr>
            <p:spPr bwMode="auto">
              <a:xfrm>
                <a:off x="2195736" y="4400649"/>
                <a:ext cx="4770611" cy="981231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zh-TW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zh-TW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𝑢</m:t>
                      </m:r>
                      <m:r>
                        <a:rPr lang="zh-TW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zh-TW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zh-TW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zh-TW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  <m:nary>
                        <m:naryPr>
                          <m:subHide m:val="on"/>
                          <m:supHide m:val="on"/>
                          <m:ctrlP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f>
                            <m:fPr>
                              <m:ctrlP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zh-TW" altLang="en-US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zh-TW" altLang="en-US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𝑒</m:t>
                                  </m:r>
                                </m:e>
                                <m:sup>
                                  <m:r>
                                    <a:rPr lang="zh-TW" altLang="en-US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nary>
                                    <m:naryPr>
                                      <m:subHide m:val="on"/>
                                      <m:supHide m:val="on"/>
                                      <m:ctrlPr>
                                        <a:rPr lang="zh-TW" altLang="en-US" sz="24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naryPr>
                                    <m:sub/>
                                    <m:sup/>
                                    <m:e>
                                      <m:r>
                                        <a:rPr lang="zh-TW" altLang="en-US" sz="24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𝑃</m:t>
                                      </m:r>
                                      <m:r>
                                        <a:rPr lang="zh-TW" altLang="en-US" sz="24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(</m:t>
                                      </m:r>
                                      <m:r>
                                        <a:rPr lang="zh-TW" altLang="en-US" sz="24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zh-TW" altLang="en-US" sz="24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)</m:t>
                                      </m:r>
                                      <m:r>
                                        <a:rPr lang="zh-TW" altLang="en-US" sz="24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𝑑𝑥</m:t>
                                      </m:r>
                                    </m:e>
                                  </m:nary>
                                </m:sup>
                              </m:sSup>
                            </m:num>
                            <m:den>
                              <m:sSubSup>
                                <m:sSubSupPr>
                                  <m:ctrlPr>
                                    <a:rPr lang="zh-TW" altLang="en-US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zh-TW" altLang="en-US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zh-TW" altLang="en-US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  <m:sup>
                                  <m:r>
                                    <a:rPr lang="zh-TW" altLang="en-US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  <m: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den>
                          </m:f>
                        </m:e>
                      </m:nary>
                      <m:r>
                        <a:rPr lang="zh-TW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𝑑𝑥</m:t>
                      </m:r>
                      <m:r>
                        <a:rPr lang="zh-TW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zh-TW" altLang="en-US" sz="2400"/>
              </a:p>
            </p:txBody>
          </p:sp>
        </mc:Choice>
        <mc:Fallback>
          <p:sp>
            <p:nvSpPr>
              <p:cNvPr id="5" name="物件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195736" y="4400649"/>
                <a:ext cx="4770611" cy="98123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/>
              <a:extLst/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物件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3393904"/>
              </p:ext>
            </p:extLst>
          </p:nvPr>
        </p:nvGraphicFramePr>
        <p:xfrm>
          <a:off x="1104900" y="2204864"/>
          <a:ext cx="7092950" cy="993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456" name="方程式" r:id="rId4" imgW="3530520" imgH="495000" progId="Equation.3">
                  <p:embed/>
                </p:oleObj>
              </mc:Choice>
              <mc:Fallback>
                <p:oleObj name="方程式" r:id="rId4" imgW="3530520" imgH="495000" progId="Equation.3">
                  <p:embed/>
                  <p:pic>
                    <p:nvPicPr>
                      <p:cNvPr id="0" name="物件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4900" y="2204864"/>
                        <a:ext cx="7092950" cy="993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物件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6646638"/>
              </p:ext>
            </p:extLst>
          </p:nvPr>
        </p:nvGraphicFramePr>
        <p:xfrm>
          <a:off x="1770063" y="3443288"/>
          <a:ext cx="5638800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457" name="方程式" r:id="rId6" imgW="2806560" imgH="279360" progId="Equation.3">
                  <p:embed/>
                </p:oleObj>
              </mc:Choice>
              <mc:Fallback>
                <p:oleObj name="方程式" r:id="rId6" imgW="2806560" imgH="279360" progId="Equation.3">
                  <p:embed/>
                  <p:pic>
                    <p:nvPicPr>
                      <p:cNvPr id="0" name="物件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0063" y="3443288"/>
                        <a:ext cx="5638800" cy="560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7657262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Example: 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 baseline="30000">
                <a:latin typeface="Times New Roman" pitchFamily="18" charset="0"/>
              </a:rPr>
              <a:t>2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 i="1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>
                <a:latin typeface="Times New Roman" pitchFamily="18" charset="0"/>
              </a:rPr>
              <a:t> – 3</a:t>
            </a:r>
            <a:r>
              <a:rPr lang="en-US" altLang="zh-TW" i="1">
                <a:latin typeface="Times New Roman" pitchFamily="18" charset="0"/>
              </a:rPr>
              <a:t>xy</a:t>
            </a:r>
            <a:r>
              <a:rPr lang="en-US" altLang="zh-TW" i="1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i="1">
                <a:latin typeface="Times New Roman" pitchFamily="18" charset="0"/>
              </a:rPr>
              <a:t> </a:t>
            </a:r>
            <a:r>
              <a:rPr lang="en-US" altLang="zh-TW">
                <a:latin typeface="Times New Roman" pitchFamily="18" charset="0"/>
              </a:rPr>
              <a:t>+ 4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 = 0</a:t>
            </a:r>
          </a:p>
        </p:txBody>
      </p:sp>
      <p:sp>
        <p:nvSpPr>
          <p:cNvPr id="732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Since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/>
              <a:t> is a known solution.</a:t>
            </a:r>
            <a:br>
              <a:rPr lang="en-US" altLang="zh-TW" dirty="0"/>
            </a:br>
            <a:br>
              <a:rPr lang="en-US" altLang="zh-TW" sz="1200" dirty="0"/>
            </a:br>
            <a:r>
              <a:rPr lang="en-US" altLang="zh-TW" dirty="0">
                <a:sym typeface="Symbol" pitchFamily="18" charset="2"/>
              </a:rPr>
              <a:t>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The general solution is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</a:t>
            </a:r>
            <a:r>
              <a:rPr lang="en-US" altLang="zh-TW" i="1" dirty="0">
                <a:latin typeface="Times New Roman" pitchFamily="18" charset="0"/>
              </a:rPr>
              <a:t> c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zh-TW" altLang="en-US" dirty="0">
                <a:latin typeface="Times New Roman" pitchFamily="18" charset="0"/>
              </a:rPr>
              <a:t>＋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ln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/>
              <a:t>.</a:t>
            </a:r>
          </a:p>
        </p:txBody>
      </p:sp>
      <p:graphicFrame>
        <p:nvGraphicFramePr>
          <p:cNvPr id="732170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6116327"/>
              </p:ext>
            </p:extLst>
          </p:nvPr>
        </p:nvGraphicFramePr>
        <p:xfrm>
          <a:off x="1763713" y="1832843"/>
          <a:ext cx="5000625" cy="310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28" name="方程式" r:id="rId3" imgW="2489040" imgH="1549080" progId="Equation.3">
                  <p:embed/>
                </p:oleObj>
              </mc:Choice>
              <mc:Fallback>
                <p:oleObj name="方程式" r:id="rId3" imgW="2489040" imgH="1549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713" y="1832843"/>
                        <a:ext cx="5000625" cy="3108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4816943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Existence of a Unique Solution</a:t>
            </a:r>
          </a:p>
        </p:txBody>
      </p:sp>
      <p:sp>
        <p:nvSpPr>
          <p:cNvPr id="70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b="1" dirty="0"/>
              <a:t>Theorem</a:t>
            </a:r>
            <a:r>
              <a:rPr lang="en-US" altLang="zh-TW" dirty="0"/>
              <a:t>: Let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i="1" baseline="-25000" dirty="0">
                <a:latin typeface="Times New Roman" pitchFamily="18" charset="0"/>
              </a:rPr>
              <a:t>n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),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i="1" baseline="-25000" dirty="0">
                <a:latin typeface="Times New Roman" pitchFamily="18" charset="0"/>
              </a:rPr>
              <a:t>n</a:t>
            </a:r>
            <a:r>
              <a:rPr lang="en-US" altLang="zh-TW" baseline="-25000" dirty="0">
                <a:latin typeface="Times New Roman" pitchFamily="18" charset="0"/>
              </a:rPr>
              <a:t>-1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), …,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),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itchFamily="18" charset="0"/>
              </a:rPr>
              <a:t>g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be continuous on an interval </a:t>
            </a:r>
            <a:r>
              <a:rPr lang="en-US" altLang="zh-TW" i="1" dirty="0">
                <a:latin typeface="Times New Roman" pitchFamily="18" charset="0"/>
              </a:rPr>
              <a:t>I</a:t>
            </a:r>
            <a:r>
              <a:rPr lang="en-US" altLang="zh-TW" dirty="0"/>
              <a:t>, and let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i="1" baseline="-25000" dirty="0">
                <a:latin typeface="Times New Roman" pitchFamily="18" charset="0"/>
              </a:rPr>
              <a:t>n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</a:t>
            </a:r>
            <a:r>
              <a:rPr lang="en-US" altLang="zh-TW" dirty="0">
                <a:latin typeface="Times New Roman" pitchFamily="18" charset="0"/>
              </a:rPr>
              <a:t> 0</a:t>
            </a:r>
            <a:r>
              <a:rPr lang="en-US" altLang="zh-TW" dirty="0"/>
              <a:t> for every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/>
              <a:t> in this interval.  If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/>
              <a:t> is any point in this interval, then a solution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of the IVP exists on the interval and is unique.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3311228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5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Constant Coefficients DE</a:t>
            </a:r>
          </a:p>
        </p:txBody>
      </p:sp>
      <p:sp>
        <p:nvSpPr>
          <p:cNvPr id="73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For homogeneous linear higher-order DE with real constant coefficients </a:t>
            </a:r>
            <a:r>
              <a:rPr lang="en-US" altLang="zh-TW" i="1">
                <a:latin typeface="Times New Roman" pitchFamily="18" charset="0"/>
              </a:rPr>
              <a:t>a</a:t>
            </a:r>
            <a:r>
              <a:rPr lang="en-US" altLang="zh-TW" i="1" baseline="-25000">
                <a:latin typeface="Times New Roman" pitchFamily="18" charset="0"/>
              </a:rPr>
              <a:t>i</a:t>
            </a:r>
            <a:r>
              <a:rPr lang="en-US" altLang="zh-TW">
                <a:latin typeface="Times New Roman" pitchFamily="18" charset="0"/>
              </a:rPr>
              <a:t>, </a:t>
            </a:r>
            <a:r>
              <a:rPr lang="en-US" altLang="zh-TW" i="1">
                <a:latin typeface="Times New Roman" pitchFamily="18" charset="0"/>
              </a:rPr>
              <a:t>i</a:t>
            </a:r>
            <a:r>
              <a:rPr lang="en-US" altLang="zh-TW">
                <a:latin typeface="Times New Roman" pitchFamily="18" charset="0"/>
              </a:rPr>
              <a:t> = 0, 1, …, </a:t>
            </a:r>
            <a:r>
              <a:rPr lang="en-US" altLang="zh-TW" i="1">
                <a:latin typeface="Times New Roman" pitchFamily="18" charset="0"/>
              </a:rPr>
              <a:t>n</a:t>
            </a:r>
            <a:r>
              <a:rPr lang="en-US" altLang="zh-TW">
                <a:latin typeface="Times New Roman" pitchFamily="18" charset="0"/>
              </a:rPr>
              <a:t>, </a:t>
            </a:r>
            <a:r>
              <a:rPr lang="en-US" altLang="zh-TW" i="1">
                <a:latin typeface="Times New Roman" pitchFamily="18" charset="0"/>
              </a:rPr>
              <a:t>a</a:t>
            </a:r>
            <a:r>
              <a:rPr lang="en-US" altLang="zh-TW" i="1" baseline="-25000">
                <a:latin typeface="Times New Roman" pitchFamily="18" charset="0"/>
              </a:rPr>
              <a:t>n</a:t>
            </a:r>
            <a:r>
              <a:rPr lang="en-US" altLang="zh-TW">
                <a:latin typeface="Times New Roman" pitchFamily="18" charset="0"/>
              </a:rPr>
              <a:t> 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</a:t>
            </a:r>
            <a:r>
              <a:rPr lang="en-US" altLang="zh-TW">
                <a:latin typeface="Times New Roman" pitchFamily="18" charset="0"/>
              </a:rPr>
              <a:t> 0</a:t>
            </a:r>
            <a:r>
              <a:rPr lang="en-US" altLang="zh-TW"/>
              <a:t>, i.e.</a:t>
            </a:r>
            <a:br>
              <a:rPr lang="en-US" altLang="zh-TW"/>
            </a:br>
            <a:br>
              <a:rPr lang="en-US" altLang="zh-TW"/>
            </a:br>
            <a:r>
              <a:rPr lang="en-US" altLang="zh-TW"/>
              <a:t>        </a:t>
            </a:r>
            <a:r>
              <a:rPr lang="en-US" altLang="zh-TW" i="1">
                <a:latin typeface="Times New Roman" pitchFamily="18" charset="0"/>
              </a:rPr>
              <a:t>a</a:t>
            </a:r>
            <a:r>
              <a:rPr lang="en-US" altLang="zh-TW" i="1" baseline="-25000">
                <a:latin typeface="Times New Roman" pitchFamily="18" charset="0"/>
              </a:rPr>
              <a:t>n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 baseline="30000">
                <a:latin typeface="Times New Roman" pitchFamily="18" charset="0"/>
              </a:rPr>
              <a:t>(</a:t>
            </a:r>
            <a:r>
              <a:rPr lang="en-US" altLang="zh-TW" i="1" baseline="30000">
                <a:latin typeface="Times New Roman" pitchFamily="18" charset="0"/>
              </a:rPr>
              <a:t>n</a:t>
            </a:r>
            <a:r>
              <a:rPr lang="en-US" altLang="zh-TW" baseline="30000">
                <a:latin typeface="Times New Roman" pitchFamily="18" charset="0"/>
              </a:rPr>
              <a:t>)</a:t>
            </a:r>
            <a:r>
              <a:rPr lang="en-US" altLang="zh-TW" i="1" baseline="30000">
                <a:latin typeface="Times New Roman" pitchFamily="18" charset="0"/>
              </a:rPr>
              <a:t> </a:t>
            </a:r>
            <a:r>
              <a:rPr lang="en-US" altLang="zh-TW" i="1">
                <a:latin typeface="Times New Roman" pitchFamily="18" charset="0"/>
              </a:rPr>
              <a:t>+ a</a:t>
            </a:r>
            <a:r>
              <a:rPr lang="en-US" altLang="zh-TW" i="1" baseline="-25000">
                <a:latin typeface="Times New Roman" pitchFamily="18" charset="0"/>
              </a:rPr>
              <a:t>n</a:t>
            </a:r>
            <a:r>
              <a:rPr lang="en-US" altLang="zh-TW" baseline="-25000">
                <a:latin typeface="Times New Roman" pitchFamily="18" charset="0"/>
              </a:rPr>
              <a:t>-1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 baseline="30000">
                <a:latin typeface="Times New Roman" pitchFamily="18" charset="0"/>
              </a:rPr>
              <a:t>(</a:t>
            </a:r>
            <a:r>
              <a:rPr lang="en-US" altLang="zh-TW" i="1" baseline="30000">
                <a:latin typeface="Times New Roman" pitchFamily="18" charset="0"/>
              </a:rPr>
              <a:t>n</a:t>
            </a:r>
            <a:r>
              <a:rPr lang="en-US" altLang="zh-TW" baseline="30000">
                <a:latin typeface="Times New Roman" pitchFamily="18" charset="0"/>
              </a:rPr>
              <a:t>–1)</a:t>
            </a:r>
            <a:r>
              <a:rPr lang="en-US" altLang="zh-TW" i="1">
                <a:latin typeface="Times New Roman" pitchFamily="18" charset="0"/>
              </a:rPr>
              <a:t> + … + a</a:t>
            </a:r>
            <a:r>
              <a:rPr lang="en-US" altLang="zh-TW" baseline="-25000">
                <a:latin typeface="Times New Roman" pitchFamily="18" charset="0"/>
              </a:rPr>
              <a:t>2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 i="1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 i="1" baseline="30000">
                <a:latin typeface="Times New Roman" pitchFamily="18" charset="0"/>
              </a:rPr>
              <a:t> </a:t>
            </a:r>
            <a:r>
              <a:rPr lang="en-US" altLang="zh-TW" i="1">
                <a:latin typeface="Times New Roman" pitchFamily="18" charset="0"/>
              </a:rPr>
              <a:t>+ a</a:t>
            </a:r>
            <a:r>
              <a:rPr lang="en-US" altLang="zh-TW" baseline="-25000">
                <a:latin typeface="Times New Roman" pitchFamily="18" charset="0"/>
              </a:rPr>
              <a:t>1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 i="1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i="1">
                <a:latin typeface="Times New Roman" pitchFamily="18" charset="0"/>
              </a:rPr>
              <a:t> + a</a:t>
            </a:r>
            <a:r>
              <a:rPr lang="en-US" altLang="zh-TW" baseline="-25000">
                <a:latin typeface="Times New Roman" pitchFamily="18" charset="0"/>
              </a:rPr>
              <a:t>0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 = 0</a:t>
            </a:r>
            <a:r>
              <a:rPr lang="en-US" altLang="zh-TW"/>
              <a:t>,</a:t>
            </a:r>
            <a:br>
              <a:rPr lang="en-US" altLang="zh-TW"/>
            </a:br>
            <a:br>
              <a:rPr lang="en-US" altLang="zh-TW"/>
            </a:br>
            <a:r>
              <a:rPr lang="en-US" altLang="zh-TW"/>
              <a:t>do we have exponential solutions?</a:t>
            </a:r>
            <a:br>
              <a:rPr lang="en-US" altLang="zh-TW"/>
            </a:br>
            <a:endParaRPr lang="en-US" altLang="zh-TW"/>
          </a:p>
          <a:p>
            <a:r>
              <a:rPr lang="en-US" altLang="zh-TW"/>
              <a:t>Recall: </a:t>
            </a:r>
            <a:r>
              <a:rPr lang="en-US" altLang="zh-TW" i="1">
                <a:latin typeface="Times New Roman" pitchFamily="18" charset="0"/>
              </a:rPr>
              <a:t>by</a:t>
            </a:r>
            <a:r>
              <a:rPr lang="en-US" altLang="zh-TW" i="1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i="1">
                <a:latin typeface="Times New Roman" pitchFamily="18" charset="0"/>
              </a:rPr>
              <a:t> + cy</a:t>
            </a:r>
            <a:r>
              <a:rPr lang="en-US" altLang="zh-TW">
                <a:latin typeface="Times New Roman" pitchFamily="18" charset="0"/>
              </a:rPr>
              <a:t> = 0</a:t>
            </a:r>
            <a:r>
              <a:rPr lang="en-US" altLang="zh-TW"/>
              <a:t>,</a:t>
            </a:r>
            <a:br>
              <a:rPr lang="en-US" altLang="zh-TW"/>
            </a:br>
            <a:r>
              <a:rPr lang="en-US" altLang="zh-TW"/>
              <a:t>          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 = </a:t>
            </a:r>
            <a:r>
              <a:rPr lang="en-US" altLang="zh-TW" i="1">
                <a:latin typeface="Times New Roman" pitchFamily="18" charset="0"/>
              </a:rPr>
              <a:t>c</a:t>
            </a:r>
            <a:r>
              <a:rPr lang="en-US" altLang="zh-TW" baseline="-25000">
                <a:latin typeface="Times New Roman" pitchFamily="18" charset="0"/>
              </a:rPr>
              <a:t>1</a:t>
            </a:r>
            <a:r>
              <a:rPr lang="en-US" altLang="zh-TW" i="1">
                <a:latin typeface="Times New Roman" pitchFamily="18" charset="0"/>
              </a:rPr>
              <a:t>e</a:t>
            </a:r>
            <a:r>
              <a:rPr lang="en-US" altLang="zh-TW" i="1" baseline="30000">
                <a:latin typeface="Times New Roman" pitchFamily="18" charset="0"/>
              </a:rPr>
              <a:t>–ax</a:t>
            </a:r>
            <a:r>
              <a:rPr lang="en-US" altLang="zh-TW"/>
              <a:t> on </a:t>
            </a:r>
            <a:r>
              <a:rPr lang="en-US" altLang="zh-TW">
                <a:latin typeface="Times New Roman" pitchFamily="18" charset="0"/>
              </a:rPr>
              <a:t>(–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</a:t>
            </a:r>
            <a:r>
              <a:rPr lang="en-US" altLang="zh-TW">
                <a:latin typeface="Times New Roman" pitchFamily="18" charset="0"/>
              </a:rPr>
              <a:t>, 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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.</a:t>
            </a:r>
          </a:p>
        </p:txBody>
      </p:sp>
      <p:sp>
        <p:nvSpPr>
          <p:cNvPr id="735239" name="Rectangle 7"/>
          <p:cNvSpPr>
            <a:spLocks noChangeArrowheads="1"/>
          </p:cNvSpPr>
          <p:nvPr/>
        </p:nvSpPr>
        <p:spPr bwMode="auto">
          <a:xfrm>
            <a:off x="5554663" y="4076700"/>
            <a:ext cx="2676525" cy="19827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5240" name="Rectangle 8"/>
          <p:cNvSpPr>
            <a:spLocks noChangeArrowheads="1"/>
          </p:cNvSpPr>
          <p:nvPr/>
        </p:nvSpPr>
        <p:spPr bwMode="auto">
          <a:xfrm>
            <a:off x="5554663" y="4076700"/>
            <a:ext cx="2676525" cy="1982788"/>
          </a:xfrm>
          <a:prstGeom prst="rect">
            <a:avLst/>
          </a:prstGeom>
          <a:noFill/>
          <a:ln w="0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5241" name="Freeform 9"/>
          <p:cNvSpPr>
            <a:spLocks/>
          </p:cNvSpPr>
          <p:nvPr/>
        </p:nvSpPr>
        <p:spPr bwMode="auto">
          <a:xfrm>
            <a:off x="5554663" y="4076700"/>
            <a:ext cx="1587" cy="1982788"/>
          </a:xfrm>
          <a:custGeom>
            <a:avLst/>
            <a:gdLst>
              <a:gd name="T0" fmla="*/ 470 h 470"/>
              <a:gd name="T1" fmla="*/ 0 h 470"/>
              <a:gd name="T2" fmla="*/ 0 h 470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470">
                <a:moveTo>
                  <a:pt x="0" y="47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0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5242" name="Freeform 10"/>
          <p:cNvSpPr>
            <a:spLocks/>
          </p:cNvSpPr>
          <p:nvPr/>
        </p:nvSpPr>
        <p:spPr bwMode="auto">
          <a:xfrm>
            <a:off x="6000750" y="4076700"/>
            <a:ext cx="1588" cy="1982788"/>
          </a:xfrm>
          <a:custGeom>
            <a:avLst/>
            <a:gdLst>
              <a:gd name="T0" fmla="*/ 470 h 470"/>
              <a:gd name="T1" fmla="*/ 0 h 470"/>
              <a:gd name="T2" fmla="*/ 0 h 470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470">
                <a:moveTo>
                  <a:pt x="0" y="47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0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5243" name="Freeform 11"/>
          <p:cNvSpPr>
            <a:spLocks/>
          </p:cNvSpPr>
          <p:nvPr/>
        </p:nvSpPr>
        <p:spPr bwMode="auto">
          <a:xfrm>
            <a:off x="6445250" y="4076700"/>
            <a:ext cx="1588" cy="1982788"/>
          </a:xfrm>
          <a:custGeom>
            <a:avLst/>
            <a:gdLst>
              <a:gd name="T0" fmla="*/ 470 h 470"/>
              <a:gd name="T1" fmla="*/ 0 h 470"/>
              <a:gd name="T2" fmla="*/ 0 h 470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470">
                <a:moveTo>
                  <a:pt x="0" y="47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0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5244" name="Freeform 12"/>
          <p:cNvSpPr>
            <a:spLocks/>
          </p:cNvSpPr>
          <p:nvPr/>
        </p:nvSpPr>
        <p:spPr bwMode="auto">
          <a:xfrm>
            <a:off x="6891338" y="4076700"/>
            <a:ext cx="1587" cy="1982788"/>
          </a:xfrm>
          <a:custGeom>
            <a:avLst/>
            <a:gdLst>
              <a:gd name="T0" fmla="*/ 470 h 470"/>
              <a:gd name="T1" fmla="*/ 0 h 470"/>
              <a:gd name="T2" fmla="*/ 0 h 470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470">
                <a:moveTo>
                  <a:pt x="0" y="47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0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5245" name="Freeform 13"/>
          <p:cNvSpPr>
            <a:spLocks/>
          </p:cNvSpPr>
          <p:nvPr/>
        </p:nvSpPr>
        <p:spPr bwMode="auto">
          <a:xfrm>
            <a:off x="7335838" y="4076700"/>
            <a:ext cx="1587" cy="1982788"/>
          </a:xfrm>
          <a:custGeom>
            <a:avLst/>
            <a:gdLst>
              <a:gd name="T0" fmla="*/ 470 h 470"/>
              <a:gd name="T1" fmla="*/ 0 h 470"/>
              <a:gd name="T2" fmla="*/ 0 h 470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470">
                <a:moveTo>
                  <a:pt x="0" y="47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0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5246" name="Freeform 14"/>
          <p:cNvSpPr>
            <a:spLocks/>
          </p:cNvSpPr>
          <p:nvPr/>
        </p:nvSpPr>
        <p:spPr bwMode="auto">
          <a:xfrm>
            <a:off x="7781925" y="4076700"/>
            <a:ext cx="1588" cy="1982788"/>
          </a:xfrm>
          <a:custGeom>
            <a:avLst/>
            <a:gdLst>
              <a:gd name="T0" fmla="*/ 470 h 470"/>
              <a:gd name="T1" fmla="*/ 0 h 470"/>
              <a:gd name="T2" fmla="*/ 0 h 470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470">
                <a:moveTo>
                  <a:pt x="0" y="47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0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5247" name="Freeform 15"/>
          <p:cNvSpPr>
            <a:spLocks/>
          </p:cNvSpPr>
          <p:nvPr/>
        </p:nvSpPr>
        <p:spPr bwMode="auto">
          <a:xfrm>
            <a:off x="8231188" y="4076700"/>
            <a:ext cx="1587" cy="1982788"/>
          </a:xfrm>
          <a:custGeom>
            <a:avLst/>
            <a:gdLst>
              <a:gd name="T0" fmla="*/ 470 h 470"/>
              <a:gd name="T1" fmla="*/ 0 h 470"/>
              <a:gd name="T2" fmla="*/ 0 h 470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470">
                <a:moveTo>
                  <a:pt x="0" y="47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0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5248" name="Freeform 16"/>
          <p:cNvSpPr>
            <a:spLocks/>
          </p:cNvSpPr>
          <p:nvPr/>
        </p:nvSpPr>
        <p:spPr bwMode="auto">
          <a:xfrm>
            <a:off x="5554663" y="6059488"/>
            <a:ext cx="2676525" cy="1587"/>
          </a:xfrm>
          <a:custGeom>
            <a:avLst/>
            <a:gdLst>
              <a:gd name="T0" fmla="*/ 0 w 595"/>
              <a:gd name="T1" fmla="*/ 595 w 595"/>
              <a:gd name="T2" fmla="*/ 595 w 595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595">
                <a:moveTo>
                  <a:pt x="0" y="0"/>
                </a:moveTo>
                <a:lnTo>
                  <a:pt x="595" y="0"/>
                </a:lnTo>
                <a:lnTo>
                  <a:pt x="595" y="0"/>
                </a:lnTo>
              </a:path>
            </a:pathLst>
          </a:custGeom>
          <a:noFill/>
          <a:ln w="0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5249" name="Freeform 17"/>
          <p:cNvSpPr>
            <a:spLocks/>
          </p:cNvSpPr>
          <p:nvPr/>
        </p:nvSpPr>
        <p:spPr bwMode="auto">
          <a:xfrm>
            <a:off x="5554663" y="5835650"/>
            <a:ext cx="2676525" cy="1588"/>
          </a:xfrm>
          <a:custGeom>
            <a:avLst/>
            <a:gdLst>
              <a:gd name="T0" fmla="*/ 0 w 595"/>
              <a:gd name="T1" fmla="*/ 595 w 595"/>
              <a:gd name="T2" fmla="*/ 595 w 595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595">
                <a:moveTo>
                  <a:pt x="0" y="0"/>
                </a:moveTo>
                <a:lnTo>
                  <a:pt x="595" y="0"/>
                </a:lnTo>
                <a:lnTo>
                  <a:pt x="595" y="0"/>
                </a:lnTo>
              </a:path>
            </a:pathLst>
          </a:custGeom>
          <a:noFill/>
          <a:ln w="0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5250" name="Freeform 18"/>
          <p:cNvSpPr>
            <a:spLocks/>
          </p:cNvSpPr>
          <p:nvPr/>
        </p:nvSpPr>
        <p:spPr bwMode="auto">
          <a:xfrm>
            <a:off x="5554663" y="5616575"/>
            <a:ext cx="2676525" cy="1588"/>
          </a:xfrm>
          <a:custGeom>
            <a:avLst/>
            <a:gdLst>
              <a:gd name="T0" fmla="*/ 0 w 595"/>
              <a:gd name="T1" fmla="*/ 595 w 595"/>
              <a:gd name="T2" fmla="*/ 595 w 595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595">
                <a:moveTo>
                  <a:pt x="0" y="0"/>
                </a:moveTo>
                <a:lnTo>
                  <a:pt x="595" y="0"/>
                </a:lnTo>
                <a:lnTo>
                  <a:pt x="595" y="0"/>
                </a:lnTo>
              </a:path>
            </a:pathLst>
          </a:custGeom>
          <a:noFill/>
          <a:ln w="0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5251" name="Freeform 19"/>
          <p:cNvSpPr>
            <a:spLocks/>
          </p:cNvSpPr>
          <p:nvPr/>
        </p:nvSpPr>
        <p:spPr bwMode="auto">
          <a:xfrm>
            <a:off x="5554663" y="5397500"/>
            <a:ext cx="2676525" cy="1588"/>
          </a:xfrm>
          <a:custGeom>
            <a:avLst/>
            <a:gdLst>
              <a:gd name="T0" fmla="*/ 0 w 595"/>
              <a:gd name="T1" fmla="*/ 595 w 595"/>
              <a:gd name="T2" fmla="*/ 595 w 595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595">
                <a:moveTo>
                  <a:pt x="0" y="0"/>
                </a:moveTo>
                <a:lnTo>
                  <a:pt x="595" y="0"/>
                </a:lnTo>
                <a:lnTo>
                  <a:pt x="595" y="0"/>
                </a:lnTo>
              </a:path>
            </a:pathLst>
          </a:custGeom>
          <a:noFill/>
          <a:ln w="0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5252" name="Freeform 20"/>
          <p:cNvSpPr>
            <a:spLocks/>
          </p:cNvSpPr>
          <p:nvPr/>
        </p:nvSpPr>
        <p:spPr bwMode="auto">
          <a:xfrm>
            <a:off x="5554663" y="5178425"/>
            <a:ext cx="2676525" cy="1588"/>
          </a:xfrm>
          <a:custGeom>
            <a:avLst/>
            <a:gdLst>
              <a:gd name="T0" fmla="*/ 0 w 595"/>
              <a:gd name="T1" fmla="*/ 595 w 595"/>
              <a:gd name="T2" fmla="*/ 595 w 595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595">
                <a:moveTo>
                  <a:pt x="0" y="0"/>
                </a:moveTo>
                <a:lnTo>
                  <a:pt x="595" y="0"/>
                </a:lnTo>
                <a:lnTo>
                  <a:pt x="595" y="0"/>
                </a:lnTo>
              </a:path>
            </a:pathLst>
          </a:custGeom>
          <a:noFill/>
          <a:ln w="0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5253" name="Freeform 21"/>
          <p:cNvSpPr>
            <a:spLocks/>
          </p:cNvSpPr>
          <p:nvPr/>
        </p:nvSpPr>
        <p:spPr bwMode="auto">
          <a:xfrm>
            <a:off x="5554663" y="4954588"/>
            <a:ext cx="2676525" cy="1587"/>
          </a:xfrm>
          <a:custGeom>
            <a:avLst/>
            <a:gdLst>
              <a:gd name="T0" fmla="*/ 0 w 595"/>
              <a:gd name="T1" fmla="*/ 595 w 595"/>
              <a:gd name="T2" fmla="*/ 595 w 595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595">
                <a:moveTo>
                  <a:pt x="0" y="0"/>
                </a:moveTo>
                <a:lnTo>
                  <a:pt x="595" y="0"/>
                </a:lnTo>
                <a:lnTo>
                  <a:pt x="595" y="0"/>
                </a:lnTo>
              </a:path>
            </a:pathLst>
          </a:custGeom>
          <a:noFill/>
          <a:ln w="0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5254" name="Freeform 22"/>
          <p:cNvSpPr>
            <a:spLocks/>
          </p:cNvSpPr>
          <p:nvPr/>
        </p:nvSpPr>
        <p:spPr bwMode="auto">
          <a:xfrm>
            <a:off x="5554663" y="4735513"/>
            <a:ext cx="2676525" cy="1587"/>
          </a:xfrm>
          <a:custGeom>
            <a:avLst/>
            <a:gdLst>
              <a:gd name="T0" fmla="*/ 0 w 595"/>
              <a:gd name="T1" fmla="*/ 595 w 595"/>
              <a:gd name="T2" fmla="*/ 595 w 595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595">
                <a:moveTo>
                  <a:pt x="0" y="0"/>
                </a:moveTo>
                <a:lnTo>
                  <a:pt x="595" y="0"/>
                </a:lnTo>
                <a:lnTo>
                  <a:pt x="595" y="0"/>
                </a:lnTo>
              </a:path>
            </a:pathLst>
          </a:custGeom>
          <a:noFill/>
          <a:ln w="0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5255" name="Freeform 23"/>
          <p:cNvSpPr>
            <a:spLocks/>
          </p:cNvSpPr>
          <p:nvPr/>
        </p:nvSpPr>
        <p:spPr bwMode="auto">
          <a:xfrm>
            <a:off x="5554663" y="4514850"/>
            <a:ext cx="2676525" cy="1588"/>
          </a:xfrm>
          <a:custGeom>
            <a:avLst/>
            <a:gdLst>
              <a:gd name="T0" fmla="*/ 0 w 595"/>
              <a:gd name="T1" fmla="*/ 595 w 595"/>
              <a:gd name="T2" fmla="*/ 595 w 595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595">
                <a:moveTo>
                  <a:pt x="0" y="0"/>
                </a:moveTo>
                <a:lnTo>
                  <a:pt x="595" y="0"/>
                </a:lnTo>
                <a:lnTo>
                  <a:pt x="595" y="0"/>
                </a:lnTo>
              </a:path>
            </a:pathLst>
          </a:custGeom>
          <a:noFill/>
          <a:ln w="0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5256" name="Freeform 24"/>
          <p:cNvSpPr>
            <a:spLocks/>
          </p:cNvSpPr>
          <p:nvPr/>
        </p:nvSpPr>
        <p:spPr bwMode="auto">
          <a:xfrm>
            <a:off x="5554663" y="4295775"/>
            <a:ext cx="2676525" cy="1588"/>
          </a:xfrm>
          <a:custGeom>
            <a:avLst/>
            <a:gdLst>
              <a:gd name="T0" fmla="*/ 0 w 595"/>
              <a:gd name="T1" fmla="*/ 595 w 595"/>
              <a:gd name="T2" fmla="*/ 595 w 595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595">
                <a:moveTo>
                  <a:pt x="0" y="0"/>
                </a:moveTo>
                <a:lnTo>
                  <a:pt x="595" y="0"/>
                </a:lnTo>
                <a:lnTo>
                  <a:pt x="595" y="0"/>
                </a:lnTo>
              </a:path>
            </a:pathLst>
          </a:custGeom>
          <a:noFill/>
          <a:ln w="0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5257" name="Freeform 25"/>
          <p:cNvSpPr>
            <a:spLocks/>
          </p:cNvSpPr>
          <p:nvPr/>
        </p:nvSpPr>
        <p:spPr bwMode="auto">
          <a:xfrm>
            <a:off x="5554663" y="4076700"/>
            <a:ext cx="2676525" cy="1588"/>
          </a:xfrm>
          <a:custGeom>
            <a:avLst/>
            <a:gdLst>
              <a:gd name="T0" fmla="*/ 0 w 595"/>
              <a:gd name="T1" fmla="*/ 595 w 595"/>
              <a:gd name="T2" fmla="*/ 595 w 595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595">
                <a:moveTo>
                  <a:pt x="0" y="0"/>
                </a:moveTo>
                <a:lnTo>
                  <a:pt x="595" y="0"/>
                </a:lnTo>
                <a:lnTo>
                  <a:pt x="595" y="0"/>
                </a:lnTo>
              </a:path>
            </a:pathLst>
          </a:custGeom>
          <a:noFill/>
          <a:ln w="0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5259" name="Freeform 27"/>
          <p:cNvSpPr>
            <a:spLocks/>
          </p:cNvSpPr>
          <p:nvPr/>
        </p:nvSpPr>
        <p:spPr bwMode="auto">
          <a:xfrm>
            <a:off x="5554663" y="4076700"/>
            <a:ext cx="2676525" cy="1982788"/>
          </a:xfrm>
          <a:custGeom>
            <a:avLst/>
            <a:gdLst>
              <a:gd name="T0" fmla="*/ 0 w 595"/>
              <a:gd name="T1" fmla="*/ 470 h 470"/>
              <a:gd name="T2" fmla="*/ 595 w 595"/>
              <a:gd name="T3" fmla="*/ 470 h 470"/>
              <a:gd name="T4" fmla="*/ 595 w 595"/>
              <a:gd name="T5" fmla="*/ 0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95" h="470">
                <a:moveTo>
                  <a:pt x="0" y="470"/>
                </a:moveTo>
                <a:lnTo>
                  <a:pt x="595" y="470"/>
                </a:lnTo>
                <a:lnTo>
                  <a:pt x="595" y="0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5260" name="Line 28"/>
          <p:cNvSpPr>
            <a:spLocks noChangeShapeType="1"/>
          </p:cNvSpPr>
          <p:nvPr/>
        </p:nvSpPr>
        <p:spPr bwMode="auto">
          <a:xfrm flipV="1">
            <a:off x="5554663" y="4076700"/>
            <a:ext cx="1587" cy="19827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5262" name="Line 30"/>
          <p:cNvSpPr>
            <a:spLocks noChangeShapeType="1"/>
          </p:cNvSpPr>
          <p:nvPr/>
        </p:nvSpPr>
        <p:spPr bwMode="auto">
          <a:xfrm flipV="1">
            <a:off x="5554663" y="4076700"/>
            <a:ext cx="1587" cy="19827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5263" name="Line 31"/>
          <p:cNvSpPr>
            <a:spLocks noChangeShapeType="1"/>
          </p:cNvSpPr>
          <p:nvPr/>
        </p:nvSpPr>
        <p:spPr bwMode="auto">
          <a:xfrm flipV="1">
            <a:off x="5554663" y="6034088"/>
            <a:ext cx="1587" cy="2540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5264" name="Line 32"/>
          <p:cNvSpPr>
            <a:spLocks noChangeShapeType="1"/>
          </p:cNvSpPr>
          <p:nvPr/>
        </p:nvSpPr>
        <p:spPr bwMode="auto">
          <a:xfrm>
            <a:off x="5554663" y="4076700"/>
            <a:ext cx="1587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5265" name="Rectangle 33"/>
          <p:cNvSpPr>
            <a:spLocks noChangeArrowheads="1"/>
          </p:cNvSpPr>
          <p:nvPr/>
        </p:nvSpPr>
        <p:spPr bwMode="auto">
          <a:xfrm>
            <a:off x="5524500" y="6108700"/>
            <a:ext cx="84138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800" baseline="0">
                <a:solidFill>
                  <a:srgbClr val="000000"/>
                </a:solidFill>
                <a:latin typeface="Times New Roman" pitchFamily="18" charset="0"/>
              </a:rPr>
              <a:t>-2</a:t>
            </a:r>
            <a:endParaRPr lang="en-US" altLang="zh-TW" sz="800">
              <a:latin typeface="Times New Roman" pitchFamily="18" charset="0"/>
            </a:endParaRPr>
          </a:p>
        </p:txBody>
      </p:sp>
      <p:sp>
        <p:nvSpPr>
          <p:cNvPr id="735266" name="Line 34"/>
          <p:cNvSpPr>
            <a:spLocks noChangeShapeType="1"/>
          </p:cNvSpPr>
          <p:nvPr/>
        </p:nvSpPr>
        <p:spPr bwMode="auto">
          <a:xfrm flipV="1">
            <a:off x="6000750" y="6034088"/>
            <a:ext cx="1588" cy="2540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5267" name="Line 35"/>
          <p:cNvSpPr>
            <a:spLocks noChangeShapeType="1"/>
          </p:cNvSpPr>
          <p:nvPr/>
        </p:nvSpPr>
        <p:spPr bwMode="auto">
          <a:xfrm>
            <a:off x="6000750" y="4076700"/>
            <a:ext cx="1588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5268" name="Rectangle 36"/>
          <p:cNvSpPr>
            <a:spLocks noChangeArrowheads="1"/>
          </p:cNvSpPr>
          <p:nvPr/>
        </p:nvSpPr>
        <p:spPr bwMode="auto">
          <a:xfrm>
            <a:off x="5969000" y="6108700"/>
            <a:ext cx="84138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800" baseline="0">
                <a:solidFill>
                  <a:srgbClr val="000000"/>
                </a:solidFill>
                <a:latin typeface="Times New Roman" pitchFamily="18" charset="0"/>
              </a:rPr>
              <a:t>-1</a:t>
            </a:r>
            <a:endParaRPr lang="en-US" altLang="zh-TW" sz="800">
              <a:latin typeface="Times New Roman" pitchFamily="18" charset="0"/>
            </a:endParaRPr>
          </a:p>
        </p:txBody>
      </p:sp>
      <p:sp>
        <p:nvSpPr>
          <p:cNvPr id="735269" name="Line 37"/>
          <p:cNvSpPr>
            <a:spLocks noChangeShapeType="1"/>
          </p:cNvSpPr>
          <p:nvPr/>
        </p:nvSpPr>
        <p:spPr bwMode="auto">
          <a:xfrm flipV="1">
            <a:off x="6445250" y="6034088"/>
            <a:ext cx="1588" cy="2540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5270" name="Line 38"/>
          <p:cNvSpPr>
            <a:spLocks noChangeShapeType="1"/>
          </p:cNvSpPr>
          <p:nvPr/>
        </p:nvSpPr>
        <p:spPr bwMode="auto">
          <a:xfrm>
            <a:off x="6445250" y="4076700"/>
            <a:ext cx="1588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5271" name="Rectangle 39"/>
          <p:cNvSpPr>
            <a:spLocks noChangeArrowheads="1"/>
          </p:cNvSpPr>
          <p:nvPr/>
        </p:nvSpPr>
        <p:spPr bwMode="auto">
          <a:xfrm>
            <a:off x="6432550" y="6108700"/>
            <a:ext cx="508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800" baseline="0">
                <a:solidFill>
                  <a:srgbClr val="000000"/>
                </a:solidFill>
                <a:latin typeface="Times New Roman" pitchFamily="18" charset="0"/>
              </a:rPr>
              <a:t>0</a:t>
            </a:r>
            <a:endParaRPr lang="en-US" altLang="zh-TW" sz="800">
              <a:latin typeface="Times New Roman" pitchFamily="18" charset="0"/>
            </a:endParaRPr>
          </a:p>
        </p:txBody>
      </p:sp>
      <p:sp>
        <p:nvSpPr>
          <p:cNvPr id="735272" name="Line 40"/>
          <p:cNvSpPr>
            <a:spLocks noChangeShapeType="1"/>
          </p:cNvSpPr>
          <p:nvPr/>
        </p:nvSpPr>
        <p:spPr bwMode="auto">
          <a:xfrm flipV="1">
            <a:off x="6891338" y="6034088"/>
            <a:ext cx="1587" cy="2540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5273" name="Line 41"/>
          <p:cNvSpPr>
            <a:spLocks noChangeShapeType="1"/>
          </p:cNvSpPr>
          <p:nvPr/>
        </p:nvSpPr>
        <p:spPr bwMode="auto">
          <a:xfrm>
            <a:off x="6891338" y="4076700"/>
            <a:ext cx="1587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5274" name="Rectangle 42"/>
          <p:cNvSpPr>
            <a:spLocks noChangeArrowheads="1"/>
          </p:cNvSpPr>
          <p:nvPr/>
        </p:nvSpPr>
        <p:spPr bwMode="auto">
          <a:xfrm>
            <a:off x="6877050" y="6108700"/>
            <a:ext cx="508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800" baseline="0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lang="en-US" altLang="zh-TW" sz="800">
              <a:latin typeface="Times New Roman" pitchFamily="18" charset="0"/>
            </a:endParaRPr>
          </a:p>
        </p:txBody>
      </p:sp>
      <p:sp>
        <p:nvSpPr>
          <p:cNvPr id="735275" name="Line 43"/>
          <p:cNvSpPr>
            <a:spLocks noChangeShapeType="1"/>
          </p:cNvSpPr>
          <p:nvPr/>
        </p:nvSpPr>
        <p:spPr bwMode="auto">
          <a:xfrm flipV="1">
            <a:off x="7335838" y="6034088"/>
            <a:ext cx="1587" cy="2540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5276" name="Line 44"/>
          <p:cNvSpPr>
            <a:spLocks noChangeShapeType="1"/>
          </p:cNvSpPr>
          <p:nvPr/>
        </p:nvSpPr>
        <p:spPr bwMode="auto">
          <a:xfrm>
            <a:off x="7335838" y="4076700"/>
            <a:ext cx="1587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5277" name="Rectangle 45"/>
          <p:cNvSpPr>
            <a:spLocks noChangeArrowheads="1"/>
          </p:cNvSpPr>
          <p:nvPr/>
        </p:nvSpPr>
        <p:spPr bwMode="auto">
          <a:xfrm>
            <a:off x="7323138" y="6108700"/>
            <a:ext cx="508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800" baseline="0">
                <a:solidFill>
                  <a:srgbClr val="000000"/>
                </a:solidFill>
                <a:latin typeface="Times New Roman" pitchFamily="18" charset="0"/>
              </a:rPr>
              <a:t>2</a:t>
            </a:r>
            <a:endParaRPr lang="en-US" altLang="zh-TW" sz="800">
              <a:latin typeface="Times New Roman" pitchFamily="18" charset="0"/>
            </a:endParaRPr>
          </a:p>
        </p:txBody>
      </p:sp>
      <p:sp>
        <p:nvSpPr>
          <p:cNvPr id="735278" name="Line 46"/>
          <p:cNvSpPr>
            <a:spLocks noChangeShapeType="1"/>
          </p:cNvSpPr>
          <p:nvPr/>
        </p:nvSpPr>
        <p:spPr bwMode="auto">
          <a:xfrm flipV="1">
            <a:off x="7781925" y="6034088"/>
            <a:ext cx="1588" cy="2540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5279" name="Line 47"/>
          <p:cNvSpPr>
            <a:spLocks noChangeShapeType="1"/>
          </p:cNvSpPr>
          <p:nvPr/>
        </p:nvSpPr>
        <p:spPr bwMode="auto">
          <a:xfrm>
            <a:off x="7781925" y="4076700"/>
            <a:ext cx="1588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5280" name="Rectangle 48"/>
          <p:cNvSpPr>
            <a:spLocks noChangeArrowheads="1"/>
          </p:cNvSpPr>
          <p:nvPr/>
        </p:nvSpPr>
        <p:spPr bwMode="auto">
          <a:xfrm>
            <a:off x="7767638" y="6108700"/>
            <a:ext cx="508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800" baseline="0">
                <a:solidFill>
                  <a:srgbClr val="000000"/>
                </a:solidFill>
                <a:latin typeface="Times New Roman" pitchFamily="18" charset="0"/>
              </a:rPr>
              <a:t>3</a:t>
            </a:r>
            <a:endParaRPr lang="en-US" altLang="zh-TW" sz="800">
              <a:latin typeface="Times New Roman" pitchFamily="18" charset="0"/>
            </a:endParaRPr>
          </a:p>
        </p:txBody>
      </p:sp>
      <p:sp>
        <p:nvSpPr>
          <p:cNvPr id="735281" name="Line 49"/>
          <p:cNvSpPr>
            <a:spLocks noChangeShapeType="1"/>
          </p:cNvSpPr>
          <p:nvPr/>
        </p:nvSpPr>
        <p:spPr bwMode="auto">
          <a:xfrm flipV="1">
            <a:off x="8231188" y="6034088"/>
            <a:ext cx="1587" cy="2540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5282" name="Line 50"/>
          <p:cNvSpPr>
            <a:spLocks noChangeShapeType="1"/>
          </p:cNvSpPr>
          <p:nvPr/>
        </p:nvSpPr>
        <p:spPr bwMode="auto">
          <a:xfrm>
            <a:off x="8231188" y="4076700"/>
            <a:ext cx="1587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5283" name="Rectangle 51"/>
          <p:cNvSpPr>
            <a:spLocks noChangeArrowheads="1"/>
          </p:cNvSpPr>
          <p:nvPr/>
        </p:nvSpPr>
        <p:spPr bwMode="auto">
          <a:xfrm>
            <a:off x="8218488" y="6108700"/>
            <a:ext cx="508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800" baseline="0">
                <a:solidFill>
                  <a:srgbClr val="000000"/>
                </a:solidFill>
                <a:latin typeface="Times New Roman" pitchFamily="18" charset="0"/>
              </a:rPr>
              <a:t>4</a:t>
            </a:r>
            <a:endParaRPr lang="en-US" altLang="zh-TW" sz="800">
              <a:latin typeface="Times New Roman" pitchFamily="18" charset="0"/>
            </a:endParaRPr>
          </a:p>
        </p:txBody>
      </p:sp>
      <p:sp>
        <p:nvSpPr>
          <p:cNvPr id="735284" name="Line 52"/>
          <p:cNvSpPr>
            <a:spLocks noChangeShapeType="1"/>
          </p:cNvSpPr>
          <p:nvPr/>
        </p:nvSpPr>
        <p:spPr bwMode="auto">
          <a:xfrm>
            <a:off x="5554663" y="6059488"/>
            <a:ext cx="23812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5285" name="Line 53"/>
          <p:cNvSpPr>
            <a:spLocks noChangeShapeType="1"/>
          </p:cNvSpPr>
          <p:nvPr/>
        </p:nvSpPr>
        <p:spPr bwMode="auto">
          <a:xfrm flipH="1">
            <a:off x="8204200" y="6059488"/>
            <a:ext cx="26988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5286" name="Rectangle 54"/>
          <p:cNvSpPr>
            <a:spLocks noChangeArrowheads="1"/>
          </p:cNvSpPr>
          <p:nvPr/>
        </p:nvSpPr>
        <p:spPr bwMode="auto">
          <a:xfrm>
            <a:off x="5378450" y="5986463"/>
            <a:ext cx="84138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800" baseline="0">
                <a:solidFill>
                  <a:srgbClr val="000000"/>
                </a:solidFill>
                <a:latin typeface="Times New Roman" pitchFamily="18" charset="0"/>
              </a:rPr>
              <a:t>-2</a:t>
            </a:r>
            <a:endParaRPr lang="en-US" altLang="zh-TW" sz="800">
              <a:latin typeface="Times New Roman" pitchFamily="18" charset="0"/>
            </a:endParaRPr>
          </a:p>
        </p:txBody>
      </p:sp>
      <p:sp>
        <p:nvSpPr>
          <p:cNvPr id="735287" name="Line 55"/>
          <p:cNvSpPr>
            <a:spLocks noChangeShapeType="1"/>
          </p:cNvSpPr>
          <p:nvPr/>
        </p:nvSpPr>
        <p:spPr bwMode="auto">
          <a:xfrm>
            <a:off x="5554663" y="5835650"/>
            <a:ext cx="23812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5288" name="Line 56"/>
          <p:cNvSpPr>
            <a:spLocks noChangeShapeType="1"/>
          </p:cNvSpPr>
          <p:nvPr/>
        </p:nvSpPr>
        <p:spPr bwMode="auto">
          <a:xfrm flipH="1">
            <a:off x="8204200" y="5835650"/>
            <a:ext cx="26988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5289" name="Rectangle 57"/>
          <p:cNvSpPr>
            <a:spLocks noChangeArrowheads="1"/>
          </p:cNvSpPr>
          <p:nvPr/>
        </p:nvSpPr>
        <p:spPr bwMode="auto">
          <a:xfrm>
            <a:off x="5395913" y="5764213"/>
            <a:ext cx="5080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800" baseline="0">
                <a:solidFill>
                  <a:srgbClr val="000000"/>
                </a:solidFill>
                <a:latin typeface="Times New Roman" pitchFamily="18" charset="0"/>
              </a:rPr>
              <a:t>0</a:t>
            </a:r>
            <a:endParaRPr lang="en-US" altLang="zh-TW" sz="800">
              <a:latin typeface="Times New Roman" pitchFamily="18" charset="0"/>
            </a:endParaRPr>
          </a:p>
        </p:txBody>
      </p:sp>
      <p:sp>
        <p:nvSpPr>
          <p:cNvPr id="735290" name="Line 58"/>
          <p:cNvSpPr>
            <a:spLocks noChangeShapeType="1"/>
          </p:cNvSpPr>
          <p:nvPr/>
        </p:nvSpPr>
        <p:spPr bwMode="auto">
          <a:xfrm>
            <a:off x="5554663" y="5616575"/>
            <a:ext cx="23812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5291" name="Line 59"/>
          <p:cNvSpPr>
            <a:spLocks noChangeShapeType="1"/>
          </p:cNvSpPr>
          <p:nvPr/>
        </p:nvSpPr>
        <p:spPr bwMode="auto">
          <a:xfrm flipH="1">
            <a:off x="8204200" y="5616575"/>
            <a:ext cx="26988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5292" name="Rectangle 60"/>
          <p:cNvSpPr>
            <a:spLocks noChangeArrowheads="1"/>
          </p:cNvSpPr>
          <p:nvPr/>
        </p:nvSpPr>
        <p:spPr bwMode="auto">
          <a:xfrm>
            <a:off x="5395913" y="5545138"/>
            <a:ext cx="5080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800" baseline="0">
                <a:solidFill>
                  <a:srgbClr val="000000"/>
                </a:solidFill>
                <a:latin typeface="Times New Roman" pitchFamily="18" charset="0"/>
              </a:rPr>
              <a:t>2</a:t>
            </a:r>
            <a:endParaRPr lang="en-US" altLang="zh-TW" sz="800">
              <a:latin typeface="Times New Roman" pitchFamily="18" charset="0"/>
            </a:endParaRPr>
          </a:p>
        </p:txBody>
      </p:sp>
      <p:sp>
        <p:nvSpPr>
          <p:cNvPr id="735293" name="Line 61"/>
          <p:cNvSpPr>
            <a:spLocks noChangeShapeType="1"/>
          </p:cNvSpPr>
          <p:nvPr/>
        </p:nvSpPr>
        <p:spPr bwMode="auto">
          <a:xfrm>
            <a:off x="5554663" y="5397500"/>
            <a:ext cx="23812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5294" name="Line 62"/>
          <p:cNvSpPr>
            <a:spLocks noChangeShapeType="1"/>
          </p:cNvSpPr>
          <p:nvPr/>
        </p:nvSpPr>
        <p:spPr bwMode="auto">
          <a:xfrm flipH="1">
            <a:off x="8204200" y="5397500"/>
            <a:ext cx="26988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5295" name="Rectangle 63"/>
          <p:cNvSpPr>
            <a:spLocks noChangeArrowheads="1"/>
          </p:cNvSpPr>
          <p:nvPr/>
        </p:nvSpPr>
        <p:spPr bwMode="auto">
          <a:xfrm>
            <a:off x="5395913" y="5324475"/>
            <a:ext cx="508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800" baseline="0">
                <a:solidFill>
                  <a:srgbClr val="000000"/>
                </a:solidFill>
                <a:latin typeface="Times New Roman" pitchFamily="18" charset="0"/>
              </a:rPr>
              <a:t>4</a:t>
            </a:r>
            <a:endParaRPr lang="en-US" altLang="zh-TW" sz="800">
              <a:latin typeface="Times New Roman" pitchFamily="18" charset="0"/>
            </a:endParaRPr>
          </a:p>
        </p:txBody>
      </p:sp>
      <p:sp>
        <p:nvSpPr>
          <p:cNvPr id="735296" name="Line 64"/>
          <p:cNvSpPr>
            <a:spLocks noChangeShapeType="1"/>
          </p:cNvSpPr>
          <p:nvPr/>
        </p:nvSpPr>
        <p:spPr bwMode="auto">
          <a:xfrm>
            <a:off x="5554663" y="5178425"/>
            <a:ext cx="23812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5297" name="Line 65"/>
          <p:cNvSpPr>
            <a:spLocks noChangeShapeType="1"/>
          </p:cNvSpPr>
          <p:nvPr/>
        </p:nvSpPr>
        <p:spPr bwMode="auto">
          <a:xfrm flipH="1">
            <a:off x="8204200" y="5178425"/>
            <a:ext cx="26988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5298" name="Rectangle 66"/>
          <p:cNvSpPr>
            <a:spLocks noChangeArrowheads="1"/>
          </p:cNvSpPr>
          <p:nvPr/>
        </p:nvSpPr>
        <p:spPr bwMode="auto">
          <a:xfrm>
            <a:off x="5395913" y="5105400"/>
            <a:ext cx="508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800" baseline="0">
                <a:solidFill>
                  <a:srgbClr val="000000"/>
                </a:solidFill>
                <a:latin typeface="Times New Roman" pitchFamily="18" charset="0"/>
              </a:rPr>
              <a:t>6</a:t>
            </a:r>
            <a:endParaRPr lang="en-US" altLang="zh-TW" sz="800">
              <a:latin typeface="Times New Roman" pitchFamily="18" charset="0"/>
            </a:endParaRPr>
          </a:p>
        </p:txBody>
      </p:sp>
      <p:sp>
        <p:nvSpPr>
          <p:cNvPr id="735299" name="Line 67"/>
          <p:cNvSpPr>
            <a:spLocks noChangeShapeType="1"/>
          </p:cNvSpPr>
          <p:nvPr/>
        </p:nvSpPr>
        <p:spPr bwMode="auto">
          <a:xfrm>
            <a:off x="5554663" y="4954588"/>
            <a:ext cx="23812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5300" name="Line 68"/>
          <p:cNvSpPr>
            <a:spLocks noChangeShapeType="1"/>
          </p:cNvSpPr>
          <p:nvPr/>
        </p:nvSpPr>
        <p:spPr bwMode="auto">
          <a:xfrm flipH="1">
            <a:off x="8204200" y="4954588"/>
            <a:ext cx="26988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5301" name="Rectangle 69"/>
          <p:cNvSpPr>
            <a:spLocks noChangeArrowheads="1"/>
          </p:cNvSpPr>
          <p:nvPr/>
        </p:nvSpPr>
        <p:spPr bwMode="auto">
          <a:xfrm>
            <a:off x="5395913" y="4881563"/>
            <a:ext cx="5080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800" baseline="0">
                <a:solidFill>
                  <a:srgbClr val="000000"/>
                </a:solidFill>
                <a:latin typeface="Times New Roman" pitchFamily="18" charset="0"/>
              </a:rPr>
              <a:t>8</a:t>
            </a:r>
            <a:endParaRPr lang="en-US" altLang="zh-TW" sz="800">
              <a:latin typeface="Times New Roman" pitchFamily="18" charset="0"/>
            </a:endParaRPr>
          </a:p>
        </p:txBody>
      </p:sp>
      <p:sp>
        <p:nvSpPr>
          <p:cNvPr id="735302" name="Line 70"/>
          <p:cNvSpPr>
            <a:spLocks noChangeShapeType="1"/>
          </p:cNvSpPr>
          <p:nvPr/>
        </p:nvSpPr>
        <p:spPr bwMode="auto">
          <a:xfrm>
            <a:off x="5554663" y="4735513"/>
            <a:ext cx="23812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5303" name="Line 71"/>
          <p:cNvSpPr>
            <a:spLocks noChangeShapeType="1"/>
          </p:cNvSpPr>
          <p:nvPr/>
        </p:nvSpPr>
        <p:spPr bwMode="auto">
          <a:xfrm flipH="1">
            <a:off x="8204200" y="4735513"/>
            <a:ext cx="26988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5304" name="Rectangle 72"/>
          <p:cNvSpPr>
            <a:spLocks noChangeArrowheads="1"/>
          </p:cNvSpPr>
          <p:nvPr/>
        </p:nvSpPr>
        <p:spPr bwMode="auto">
          <a:xfrm>
            <a:off x="5364163" y="4662488"/>
            <a:ext cx="10160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800" baseline="0">
                <a:solidFill>
                  <a:srgbClr val="000000"/>
                </a:solidFill>
                <a:latin typeface="Times New Roman" pitchFamily="18" charset="0"/>
              </a:rPr>
              <a:t>10</a:t>
            </a:r>
            <a:endParaRPr lang="en-US" altLang="zh-TW" sz="800">
              <a:latin typeface="Times New Roman" pitchFamily="18" charset="0"/>
            </a:endParaRPr>
          </a:p>
        </p:txBody>
      </p:sp>
      <p:sp>
        <p:nvSpPr>
          <p:cNvPr id="735305" name="Line 73"/>
          <p:cNvSpPr>
            <a:spLocks noChangeShapeType="1"/>
          </p:cNvSpPr>
          <p:nvPr/>
        </p:nvSpPr>
        <p:spPr bwMode="auto">
          <a:xfrm>
            <a:off x="5554663" y="4514850"/>
            <a:ext cx="23812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5306" name="Line 74"/>
          <p:cNvSpPr>
            <a:spLocks noChangeShapeType="1"/>
          </p:cNvSpPr>
          <p:nvPr/>
        </p:nvSpPr>
        <p:spPr bwMode="auto">
          <a:xfrm flipH="1">
            <a:off x="8204200" y="4514850"/>
            <a:ext cx="26988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5307" name="Rectangle 75"/>
          <p:cNvSpPr>
            <a:spLocks noChangeArrowheads="1"/>
          </p:cNvSpPr>
          <p:nvPr/>
        </p:nvSpPr>
        <p:spPr bwMode="auto">
          <a:xfrm>
            <a:off x="5364163" y="4443413"/>
            <a:ext cx="10160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800" baseline="0">
                <a:solidFill>
                  <a:srgbClr val="000000"/>
                </a:solidFill>
                <a:latin typeface="Times New Roman" pitchFamily="18" charset="0"/>
              </a:rPr>
              <a:t>12</a:t>
            </a:r>
            <a:endParaRPr lang="en-US" altLang="zh-TW" sz="800">
              <a:latin typeface="Times New Roman" pitchFamily="18" charset="0"/>
            </a:endParaRPr>
          </a:p>
        </p:txBody>
      </p:sp>
      <p:sp>
        <p:nvSpPr>
          <p:cNvPr id="735308" name="Line 76"/>
          <p:cNvSpPr>
            <a:spLocks noChangeShapeType="1"/>
          </p:cNvSpPr>
          <p:nvPr/>
        </p:nvSpPr>
        <p:spPr bwMode="auto">
          <a:xfrm>
            <a:off x="5554663" y="4295775"/>
            <a:ext cx="23812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5309" name="Line 77"/>
          <p:cNvSpPr>
            <a:spLocks noChangeShapeType="1"/>
          </p:cNvSpPr>
          <p:nvPr/>
        </p:nvSpPr>
        <p:spPr bwMode="auto">
          <a:xfrm flipH="1">
            <a:off x="8204200" y="4295775"/>
            <a:ext cx="26988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5310" name="Rectangle 78"/>
          <p:cNvSpPr>
            <a:spLocks noChangeArrowheads="1"/>
          </p:cNvSpPr>
          <p:nvPr/>
        </p:nvSpPr>
        <p:spPr bwMode="auto">
          <a:xfrm>
            <a:off x="5364163" y="4224338"/>
            <a:ext cx="10160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800" baseline="0">
                <a:solidFill>
                  <a:srgbClr val="000000"/>
                </a:solidFill>
                <a:latin typeface="Times New Roman" pitchFamily="18" charset="0"/>
              </a:rPr>
              <a:t>14</a:t>
            </a:r>
            <a:endParaRPr lang="en-US" altLang="zh-TW" sz="800">
              <a:latin typeface="Times New Roman" pitchFamily="18" charset="0"/>
            </a:endParaRPr>
          </a:p>
        </p:txBody>
      </p:sp>
      <p:sp>
        <p:nvSpPr>
          <p:cNvPr id="735311" name="Line 79"/>
          <p:cNvSpPr>
            <a:spLocks noChangeShapeType="1"/>
          </p:cNvSpPr>
          <p:nvPr/>
        </p:nvSpPr>
        <p:spPr bwMode="auto">
          <a:xfrm>
            <a:off x="5554663" y="4076700"/>
            <a:ext cx="23812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5312" name="Line 80"/>
          <p:cNvSpPr>
            <a:spLocks noChangeShapeType="1"/>
          </p:cNvSpPr>
          <p:nvPr/>
        </p:nvSpPr>
        <p:spPr bwMode="auto">
          <a:xfrm flipH="1">
            <a:off x="8204200" y="4076700"/>
            <a:ext cx="26988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5313" name="Rectangle 81"/>
          <p:cNvSpPr>
            <a:spLocks noChangeArrowheads="1"/>
          </p:cNvSpPr>
          <p:nvPr/>
        </p:nvSpPr>
        <p:spPr bwMode="auto">
          <a:xfrm>
            <a:off x="5364163" y="4005263"/>
            <a:ext cx="10160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800" baseline="0">
                <a:solidFill>
                  <a:srgbClr val="000000"/>
                </a:solidFill>
                <a:latin typeface="Times New Roman" pitchFamily="18" charset="0"/>
              </a:rPr>
              <a:t>16</a:t>
            </a:r>
            <a:endParaRPr lang="en-US" altLang="zh-TW" sz="800">
              <a:latin typeface="Times New Roman" pitchFamily="18" charset="0"/>
            </a:endParaRPr>
          </a:p>
        </p:txBody>
      </p:sp>
      <p:sp>
        <p:nvSpPr>
          <p:cNvPr id="735315" name="Freeform 83"/>
          <p:cNvSpPr>
            <a:spLocks/>
          </p:cNvSpPr>
          <p:nvPr/>
        </p:nvSpPr>
        <p:spPr bwMode="auto">
          <a:xfrm>
            <a:off x="5554663" y="4076700"/>
            <a:ext cx="2676525" cy="1982788"/>
          </a:xfrm>
          <a:custGeom>
            <a:avLst/>
            <a:gdLst>
              <a:gd name="T0" fmla="*/ 0 w 595"/>
              <a:gd name="T1" fmla="*/ 470 h 470"/>
              <a:gd name="T2" fmla="*/ 595 w 595"/>
              <a:gd name="T3" fmla="*/ 470 h 470"/>
              <a:gd name="T4" fmla="*/ 595 w 595"/>
              <a:gd name="T5" fmla="*/ 0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95" h="470">
                <a:moveTo>
                  <a:pt x="0" y="470"/>
                </a:moveTo>
                <a:lnTo>
                  <a:pt x="595" y="470"/>
                </a:lnTo>
                <a:lnTo>
                  <a:pt x="595" y="0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5316" name="Line 84"/>
          <p:cNvSpPr>
            <a:spLocks noChangeShapeType="1"/>
          </p:cNvSpPr>
          <p:nvPr/>
        </p:nvSpPr>
        <p:spPr bwMode="auto">
          <a:xfrm flipV="1">
            <a:off x="5554663" y="4076700"/>
            <a:ext cx="1587" cy="19827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5317" name="Freeform 85"/>
          <p:cNvSpPr>
            <a:spLocks/>
          </p:cNvSpPr>
          <p:nvPr/>
        </p:nvSpPr>
        <p:spPr bwMode="auto">
          <a:xfrm>
            <a:off x="5559425" y="4076700"/>
            <a:ext cx="2676525" cy="1733550"/>
          </a:xfrm>
          <a:custGeom>
            <a:avLst/>
            <a:gdLst>
              <a:gd name="T0" fmla="*/ 0 w 1686"/>
              <a:gd name="T1" fmla="*/ 0 h 1092"/>
              <a:gd name="T2" fmla="*/ 23 w 1686"/>
              <a:gd name="T3" fmla="*/ 59 h 1092"/>
              <a:gd name="T4" fmla="*/ 51 w 1686"/>
              <a:gd name="T5" fmla="*/ 130 h 1092"/>
              <a:gd name="T6" fmla="*/ 80 w 1686"/>
              <a:gd name="T7" fmla="*/ 197 h 1092"/>
              <a:gd name="T8" fmla="*/ 108 w 1686"/>
              <a:gd name="T9" fmla="*/ 258 h 1092"/>
              <a:gd name="T10" fmla="*/ 136 w 1686"/>
              <a:gd name="T11" fmla="*/ 316 h 1092"/>
              <a:gd name="T12" fmla="*/ 165 w 1686"/>
              <a:gd name="T13" fmla="*/ 369 h 1092"/>
              <a:gd name="T14" fmla="*/ 193 w 1686"/>
              <a:gd name="T15" fmla="*/ 420 h 1092"/>
              <a:gd name="T16" fmla="*/ 221 w 1686"/>
              <a:gd name="T17" fmla="*/ 465 h 1092"/>
              <a:gd name="T18" fmla="*/ 250 w 1686"/>
              <a:gd name="T19" fmla="*/ 510 h 1092"/>
              <a:gd name="T20" fmla="*/ 278 w 1686"/>
              <a:gd name="T21" fmla="*/ 550 h 1092"/>
              <a:gd name="T22" fmla="*/ 306 w 1686"/>
              <a:gd name="T23" fmla="*/ 587 h 1092"/>
              <a:gd name="T24" fmla="*/ 335 w 1686"/>
              <a:gd name="T25" fmla="*/ 622 h 1092"/>
              <a:gd name="T26" fmla="*/ 360 w 1686"/>
              <a:gd name="T27" fmla="*/ 656 h 1092"/>
              <a:gd name="T28" fmla="*/ 388 w 1686"/>
              <a:gd name="T29" fmla="*/ 686 h 1092"/>
              <a:gd name="T30" fmla="*/ 417 w 1686"/>
              <a:gd name="T31" fmla="*/ 715 h 1092"/>
              <a:gd name="T32" fmla="*/ 445 w 1686"/>
              <a:gd name="T33" fmla="*/ 741 h 1092"/>
              <a:gd name="T34" fmla="*/ 473 w 1686"/>
              <a:gd name="T35" fmla="*/ 765 h 1092"/>
              <a:gd name="T36" fmla="*/ 502 w 1686"/>
              <a:gd name="T37" fmla="*/ 789 h 1092"/>
              <a:gd name="T38" fmla="*/ 530 w 1686"/>
              <a:gd name="T39" fmla="*/ 810 h 1092"/>
              <a:gd name="T40" fmla="*/ 558 w 1686"/>
              <a:gd name="T41" fmla="*/ 832 h 1092"/>
              <a:gd name="T42" fmla="*/ 587 w 1686"/>
              <a:gd name="T43" fmla="*/ 850 h 1092"/>
              <a:gd name="T44" fmla="*/ 615 w 1686"/>
              <a:gd name="T45" fmla="*/ 866 h 1092"/>
              <a:gd name="T46" fmla="*/ 643 w 1686"/>
              <a:gd name="T47" fmla="*/ 885 h 1092"/>
              <a:gd name="T48" fmla="*/ 669 w 1686"/>
              <a:gd name="T49" fmla="*/ 898 h 1092"/>
              <a:gd name="T50" fmla="*/ 697 w 1686"/>
              <a:gd name="T51" fmla="*/ 914 h 1092"/>
              <a:gd name="T52" fmla="*/ 726 w 1686"/>
              <a:gd name="T53" fmla="*/ 927 h 1092"/>
              <a:gd name="T54" fmla="*/ 754 w 1686"/>
              <a:gd name="T55" fmla="*/ 938 h 1092"/>
              <a:gd name="T56" fmla="*/ 782 w 1686"/>
              <a:gd name="T57" fmla="*/ 951 h 1092"/>
              <a:gd name="T58" fmla="*/ 811 w 1686"/>
              <a:gd name="T59" fmla="*/ 962 h 1092"/>
              <a:gd name="T60" fmla="*/ 839 w 1686"/>
              <a:gd name="T61" fmla="*/ 970 h 1092"/>
              <a:gd name="T62" fmla="*/ 867 w 1686"/>
              <a:gd name="T63" fmla="*/ 980 h 1092"/>
              <a:gd name="T64" fmla="*/ 896 w 1686"/>
              <a:gd name="T65" fmla="*/ 988 h 1092"/>
              <a:gd name="T66" fmla="*/ 924 w 1686"/>
              <a:gd name="T67" fmla="*/ 996 h 1092"/>
              <a:gd name="T68" fmla="*/ 952 w 1686"/>
              <a:gd name="T69" fmla="*/ 1004 h 1092"/>
              <a:gd name="T70" fmla="*/ 981 w 1686"/>
              <a:gd name="T71" fmla="*/ 1012 h 1092"/>
              <a:gd name="T72" fmla="*/ 1006 w 1686"/>
              <a:gd name="T73" fmla="*/ 1018 h 1092"/>
              <a:gd name="T74" fmla="*/ 1034 w 1686"/>
              <a:gd name="T75" fmla="*/ 1026 h 1092"/>
              <a:gd name="T76" fmla="*/ 1063 w 1686"/>
              <a:gd name="T77" fmla="*/ 1031 h 1092"/>
              <a:gd name="T78" fmla="*/ 1091 w 1686"/>
              <a:gd name="T79" fmla="*/ 1036 h 1092"/>
              <a:gd name="T80" fmla="*/ 1119 w 1686"/>
              <a:gd name="T81" fmla="*/ 1041 h 1092"/>
              <a:gd name="T82" fmla="*/ 1148 w 1686"/>
              <a:gd name="T83" fmla="*/ 1044 h 1092"/>
              <a:gd name="T84" fmla="*/ 1176 w 1686"/>
              <a:gd name="T85" fmla="*/ 1049 h 1092"/>
              <a:gd name="T86" fmla="*/ 1204 w 1686"/>
              <a:gd name="T87" fmla="*/ 1052 h 1092"/>
              <a:gd name="T88" fmla="*/ 1233 w 1686"/>
              <a:gd name="T89" fmla="*/ 1057 h 1092"/>
              <a:gd name="T90" fmla="*/ 1261 w 1686"/>
              <a:gd name="T91" fmla="*/ 1060 h 1092"/>
              <a:gd name="T92" fmla="*/ 1289 w 1686"/>
              <a:gd name="T93" fmla="*/ 1063 h 1092"/>
              <a:gd name="T94" fmla="*/ 1318 w 1686"/>
              <a:gd name="T95" fmla="*/ 1065 h 1092"/>
              <a:gd name="T96" fmla="*/ 1346 w 1686"/>
              <a:gd name="T97" fmla="*/ 1071 h 1092"/>
              <a:gd name="T98" fmla="*/ 1372 w 1686"/>
              <a:gd name="T99" fmla="*/ 1073 h 1092"/>
              <a:gd name="T100" fmla="*/ 1400 w 1686"/>
              <a:gd name="T101" fmla="*/ 1073 h 1092"/>
              <a:gd name="T102" fmla="*/ 1428 w 1686"/>
              <a:gd name="T103" fmla="*/ 1076 h 1092"/>
              <a:gd name="T104" fmla="*/ 1457 w 1686"/>
              <a:gd name="T105" fmla="*/ 1079 h 1092"/>
              <a:gd name="T106" fmla="*/ 1485 w 1686"/>
              <a:gd name="T107" fmla="*/ 1081 h 1092"/>
              <a:gd name="T108" fmla="*/ 1513 w 1686"/>
              <a:gd name="T109" fmla="*/ 1084 h 1092"/>
              <a:gd name="T110" fmla="*/ 1542 w 1686"/>
              <a:gd name="T111" fmla="*/ 1084 h 1092"/>
              <a:gd name="T112" fmla="*/ 1570 w 1686"/>
              <a:gd name="T113" fmla="*/ 1087 h 1092"/>
              <a:gd name="T114" fmla="*/ 1598 w 1686"/>
              <a:gd name="T115" fmla="*/ 1087 h 1092"/>
              <a:gd name="T116" fmla="*/ 1627 w 1686"/>
              <a:gd name="T117" fmla="*/ 1089 h 1092"/>
              <a:gd name="T118" fmla="*/ 1655 w 1686"/>
              <a:gd name="T119" fmla="*/ 1089 h 1092"/>
              <a:gd name="T120" fmla="*/ 1683 w 1686"/>
              <a:gd name="T121" fmla="*/ 1092 h 1092"/>
              <a:gd name="T122" fmla="*/ 1686 w 1686"/>
              <a:gd name="T123" fmla="*/ 1092 h 10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686" h="1092">
                <a:moveTo>
                  <a:pt x="0" y="0"/>
                </a:moveTo>
                <a:lnTo>
                  <a:pt x="23" y="59"/>
                </a:lnTo>
                <a:lnTo>
                  <a:pt x="51" y="130"/>
                </a:lnTo>
                <a:lnTo>
                  <a:pt x="80" y="197"/>
                </a:lnTo>
                <a:lnTo>
                  <a:pt x="108" y="258"/>
                </a:lnTo>
                <a:lnTo>
                  <a:pt x="136" y="316"/>
                </a:lnTo>
                <a:lnTo>
                  <a:pt x="165" y="369"/>
                </a:lnTo>
                <a:lnTo>
                  <a:pt x="193" y="420"/>
                </a:lnTo>
                <a:lnTo>
                  <a:pt x="221" y="465"/>
                </a:lnTo>
                <a:lnTo>
                  <a:pt x="250" y="510"/>
                </a:lnTo>
                <a:lnTo>
                  <a:pt x="278" y="550"/>
                </a:lnTo>
                <a:lnTo>
                  <a:pt x="306" y="587"/>
                </a:lnTo>
                <a:lnTo>
                  <a:pt x="335" y="622"/>
                </a:lnTo>
                <a:lnTo>
                  <a:pt x="360" y="656"/>
                </a:lnTo>
                <a:lnTo>
                  <a:pt x="388" y="686"/>
                </a:lnTo>
                <a:lnTo>
                  <a:pt x="417" y="715"/>
                </a:lnTo>
                <a:lnTo>
                  <a:pt x="445" y="741"/>
                </a:lnTo>
                <a:lnTo>
                  <a:pt x="473" y="765"/>
                </a:lnTo>
                <a:lnTo>
                  <a:pt x="502" y="789"/>
                </a:lnTo>
                <a:lnTo>
                  <a:pt x="530" y="810"/>
                </a:lnTo>
                <a:lnTo>
                  <a:pt x="558" y="832"/>
                </a:lnTo>
                <a:lnTo>
                  <a:pt x="587" y="850"/>
                </a:lnTo>
                <a:lnTo>
                  <a:pt x="615" y="866"/>
                </a:lnTo>
                <a:lnTo>
                  <a:pt x="643" y="885"/>
                </a:lnTo>
                <a:lnTo>
                  <a:pt x="669" y="898"/>
                </a:lnTo>
                <a:lnTo>
                  <a:pt x="697" y="914"/>
                </a:lnTo>
                <a:lnTo>
                  <a:pt x="726" y="927"/>
                </a:lnTo>
                <a:lnTo>
                  <a:pt x="754" y="938"/>
                </a:lnTo>
                <a:lnTo>
                  <a:pt x="782" y="951"/>
                </a:lnTo>
                <a:lnTo>
                  <a:pt x="811" y="962"/>
                </a:lnTo>
                <a:lnTo>
                  <a:pt x="839" y="970"/>
                </a:lnTo>
                <a:lnTo>
                  <a:pt x="867" y="980"/>
                </a:lnTo>
                <a:lnTo>
                  <a:pt x="896" y="988"/>
                </a:lnTo>
                <a:lnTo>
                  <a:pt x="924" y="996"/>
                </a:lnTo>
                <a:lnTo>
                  <a:pt x="952" y="1004"/>
                </a:lnTo>
                <a:lnTo>
                  <a:pt x="981" y="1012"/>
                </a:lnTo>
                <a:lnTo>
                  <a:pt x="1006" y="1018"/>
                </a:lnTo>
                <a:lnTo>
                  <a:pt x="1034" y="1026"/>
                </a:lnTo>
                <a:lnTo>
                  <a:pt x="1063" y="1031"/>
                </a:lnTo>
                <a:lnTo>
                  <a:pt x="1091" y="1036"/>
                </a:lnTo>
                <a:lnTo>
                  <a:pt x="1119" y="1041"/>
                </a:lnTo>
                <a:lnTo>
                  <a:pt x="1148" y="1044"/>
                </a:lnTo>
                <a:lnTo>
                  <a:pt x="1176" y="1049"/>
                </a:lnTo>
                <a:lnTo>
                  <a:pt x="1204" y="1052"/>
                </a:lnTo>
                <a:lnTo>
                  <a:pt x="1233" y="1057"/>
                </a:lnTo>
                <a:lnTo>
                  <a:pt x="1261" y="1060"/>
                </a:lnTo>
                <a:lnTo>
                  <a:pt x="1289" y="1063"/>
                </a:lnTo>
                <a:lnTo>
                  <a:pt x="1318" y="1065"/>
                </a:lnTo>
                <a:lnTo>
                  <a:pt x="1346" y="1071"/>
                </a:lnTo>
                <a:lnTo>
                  <a:pt x="1372" y="1073"/>
                </a:lnTo>
                <a:lnTo>
                  <a:pt x="1400" y="1073"/>
                </a:lnTo>
                <a:lnTo>
                  <a:pt x="1428" y="1076"/>
                </a:lnTo>
                <a:lnTo>
                  <a:pt x="1457" y="1079"/>
                </a:lnTo>
                <a:lnTo>
                  <a:pt x="1485" y="1081"/>
                </a:lnTo>
                <a:lnTo>
                  <a:pt x="1513" y="1084"/>
                </a:lnTo>
                <a:lnTo>
                  <a:pt x="1542" y="1084"/>
                </a:lnTo>
                <a:lnTo>
                  <a:pt x="1570" y="1087"/>
                </a:lnTo>
                <a:lnTo>
                  <a:pt x="1598" y="1087"/>
                </a:lnTo>
                <a:lnTo>
                  <a:pt x="1627" y="1089"/>
                </a:lnTo>
                <a:lnTo>
                  <a:pt x="1655" y="1089"/>
                </a:lnTo>
                <a:lnTo>
                  <a:pt x="1683" y="1092"/>
                </a:lnTo>
                <a:lnTo>
                  <a:pt x="1686" y="1092"/>
                </a:lnTo>
              </a:path>
            </a:pathLst>
          </a:custGeom>
          <a:noFill/>
          <a:ln w="19050" cmpd="sng">
            <a:solidFill>
              <a:srgbClr val="009999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5318" name="Line 86"/>
          <p:cNvSpPr>
            <a:spLocks noChangeShapeType="1"/>
          </p:cNvSpPr>
          <p:nvPr/>
        </p:nvSpPr>
        <p:spPr bwMode="auto">
          <a:xfrm>
            <a:off x="6450013" y="4086225"/>
            <a:ext cx="1587" cy="1985963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5319" name="Line 87"/>
          <p:cNvSpPr>
            <a:spLocks noChangeShapeType="1"/>
          </p:cNvSpPr>
          <p:nvPr/>
        </p:nvSpPr>
        <p:spPr bwMode="auto">
          <a:xfrm>
            <a:off x="5554663" y="5840413"/>
            <a:ext cx="2671762" cy="1587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5321" name="Line 89"/>
          <p:cNvSpPr>
            <a:spLocks noChangeShapeType="1"/>
          </p:cNvSpPr>
          <p:nvPr/>
        </p:nvSpPr>
        <p:spPr bwMode="auto">
          <a:xfrm>
            <a:off x="5556250" y="4078288"/>
            <a:ext cx="26654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5322" name="Line 90"/>
          <p:cNvSpPr>
            <a:spLocks noChangeShapeType="1"/>
          </p:cNvSpPr>
          <p:nvPr/>
        </p:nvSpPr>
        <p:spPr bwMode="auto">
          <a:xfrm>
            <a:off x="5561013" y="6065838"/>
            <a:ext cx="26654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30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57106956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6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Auxiliary Equations</a:t>
            </a:r>
          </a:p>
        </p:txBody>
      </p:sp>
      <p:sp>
        <p:nvSpPr>
          <p:cNvPr id="73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Consider a 2nd-order DE, </a:t>
            </a:r>
            <a:r>
              <a:rPr lang="en-US" altLang="zh-TW" i="1">
                <a:latin typeface="Times New Roman" pitchFamily="18" charset="0"/>
              </a:rPr>
              <a:t>ay</a:t>
            </a:r>
            <a:r>
              <a:rPr lang="en-US" altLang="zh-TW" i="1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 i="1" baseline="30000">
                <a:latin typeface="Times New Roman" pitchFamily="18" charset="0"/>
              </a:rPr>
              <a:t> </a:t>
            </a:r>
            <a:r>
              <a:rPr lang="en-US" altLang="zh-TW" i="1">
                <a:latin typeface="Times New Roman" pitchFamily="18" charset="0"/>
              </a:rPr>
              <a:t>+ by</a:t>
            </a:r>
            <a:r>
              <a:rPr lang="en-US" altLang="zh-TW" i="1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i="1">
                <a:latin typeface="Times New Roman" pitchFamily="18" charset="0"/>
              </a:rPr>
              <a:t> + cy</a:t>
            </a:r>
            <a:r>
              <a:rPr lang="en-US" altLang="zh-TW">
                <a:latin typeface="Times New Roman" pitchFamily="18" charset="0"/>
              </a:rPr>
              <a:t> = 0</a:t>
            </a:r>
            <a:r>
              <a:rPr lang="en-US" altLang="zh-TW"/>
              <a:t>.</a:t>
            </a:r>
            <a:br>
              <a:rPr lang="en-US" altLang="zh-TW"/>
            </a:br>
            <a:r>
              <a:rPr lang="en-US" altLang="zh-TW"/>
              <a:t> </a:t>
            </a:r>
            <a:br>
              <a:rPr lang="en-US" altLang="zh-TW"/>
            </a:br>
            <a:r>
              <a:rPr lang="en-US" altLang="zh-TW"/>
              <a:t>Let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 = </a:t>
            </a:r>
            <a:r>
              <a:rPr lang="en-US" altLang="zh-TW" i="1">
                <a:latin typeface="Times New Roman" pitchFamily="18" charset="0"/>
              </a:rPr>
              <a:t>e</a:t>
            </a:r>
            <a:r>
              <a:rPr lang="en-US" altLang="zh-TW" i="1" baseline="30000">
                <a:latin typeface="Times New Roman" pitchFamily="18" charset="0"/>
              </a:rPr>
              <a:t>mx</a:t>
            </a:r>
            <a:r>
              <a:rPr lang="en-US" altLang="zh-TW"/>
              <a:t>, and substituting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 i="1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>
                <a:latin typeface="Times New Roman" pitchFamily="18" charset="0"/>
              </a:rPr>
              <a:t> = </a:t>
            </a:r>
            <a:r>
              <a:rPr lang="en-US" altLang="zh-TW" i="1">
                <a:latin typeface="Times New Roman" pitchFamily="18" charset="0"/>
              </a:rPr>
              <a:t>me</a:t>
            </a:r>
            <a:r>
              <a:rPr lang="en-US" altLang="zh-TW" i="1" baseline="30000">
                <a:latin typeface="Times New Roman" pitchFamily="18" charset="0"/>
              </a:rPr>
              <a:t>mx</a:t>
            </a:r>
            <a:r>
              <a:rPr lang="en-US" altLang="zh-TW"/>
              <a:t> and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 i="1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>
                <a:latin typeface="Times New Roman" pitchFamily="18" charset="0"/>
              </a:rPr>
              <a:t> = </a:t>
            </a:r>
            <a:r>
              <a:rPr lang="en-US" altLang="zh-TW" i="1">
                <a:latin typeface="Times New Roman" pitchFamily="18" charset="0"/>
              </a:rPr>
              <a:t>m</a:t>
            </a:r>
            <a:r>
              <a:rPr lang="en-US" altLang="zh-TW" i="1" baseline="30000">
                <a:latin typeface="Times New Roman" pitchFamily="18" charset="0"/>
              </a:rPr>
              <a:t>2</a:t>
            </a:r>
            <a:r>
              <a:rPr lang="en-US" altLang="zh-TW" i="1">
                <a:latin typeface="Times New Roman" pitchFamily="18" charset="0"/>
              </a:rPr>
              <a:t>e</a:t>
            </a:r>
            <a:r>
              <a:rPr lang="en-US" altLang="zh-TW" i="1" baseline="30000">
                <a:latin typeface="Times New Roman" pitchFamily="18" charset="0"/>
              </a:rPr>
              <a:t>mx</a:t>
            </a:r>
            <a:r>
              <a:rPr lang="en-US" altLang="zh-TW"/>
              <a:t> into the DE, we have: </a:t>
            </a:r>
            <a:r>
              <a:rPr lang="en-US" altLang="zh-TW" i="1">
                <a:latin typeface="Times New Roman" pitchFamily="18" charset="0"/>
              </a:rPr>
              <a:t>am</a:t>
            </a:r>
            <a:r>
              <a:rPr lang="en-US" altLang="zh-TW" i="1" baseline="30000">
                <a:latin typeface="Times New Roman" pitchFamily="18" charset="0"/>
              </a:rPr>
              <a:t>2</a:t>
            </a:r>
            <a:r>
              <a:rPr lang="en-US" altLang="zh-TW" i="1">
                <a:latin typeface="Times New Roman" pitchFamily="18" charset="0"/>
              </a:rPr>
              <a:t>e</a:t>
            </a:r>
            <a:r>
              <a:rPr lang="en-US" altLang="zh-TW" i="1" baseline="30000">
                <a:latin typeface="Times New Roman" pitchFamily="18" charset="0"/>
              </a:rPr>
              <a:t>mx </a:t>
            </a:r>
            <a:r>
              <a:rPr lang="en-US" altLang="zh-TW" i="1">
                <a:latin typeface="Times New Roman" pitchFamily="18" charset="0"/>
              </a:rPr>
              <a:t>+ bme</a:t>
            </a:r>
            <a:r>
              <a:rPr lang="en-US" altLang="zh-TW" i="1" baseline="30000">
                <a:latin typeface="Times New Roman" pitchFamily="18" charset="0"/>
              </a:rPr>
              <a:t>mx</a:t>
            </a:r>
            <a:r>
              <a:rPr lang="en-US" altLang="zh-TW" i="1">
                <a:latin typeface="Times New Roman" pitchFamily="18" charset="0"/>
              </a:rPr>
              <a:t> + ce</a:t>
            </a:r>
            <a:r>
              <a:rPr lang="en-US" altLang="zh-TW" i="1" baseline="30000">
                <a:latin typeface="Times New Roman" pitchFamily="18" charset="0"/>
              </a:rPr>
              <a:t>mx</a:t>
            </a:r>
            <a:r>
              <a:rPr lang="en-US" altLang="zh-TW">
                <a:latin typeface="Times New Roman" pitchFamily="18" charset="0"/>
              </a:rPr>
              <a:t> = 0</a:t>
            </a:r>
            <a:r>
              <a:rPr lang="en-US" altLang="zh-TW"/>
              <a:t>.</a:t>
            </a:r>
            <a:br>
              <a:rPr lang="en-US" altLang="zh-TW"/>
            </a:br>
            <a:br>
              <a:rPr lang="en-US" altLang="zh-TW"/>
            </a:br>
            <a:r>
              <a:rPr lang="en-US" altLang="zh-TW"/>
              <a:t>          </a:t>
            </a:r>
            <a:r>
              <a:rPr lang="en-US" altLang="zh-TW" i="1">
                <a:latin typeface="Times New Roman" pitchFamily="18" charset="0"/>
              </a:rPr>
              <a:t>e</a:t>
            </a:r>
            <a:r>
              <a:rPr lang="en-US" altLang="zh-TW" i="1" baseline="30000">
                <a:latin typeface="Times New Roman" pitchFamily="18" charset="0"/>
              </a:rPr>
              <a:t>mx 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&gt;</a:t>
            </a:r>
            <a:r>
              <a:rPr lang="en-US" altLang="zh-TW">
                <a:latin typeface="Times New Roman" pitchFamily="18" charset="0"/>
              </a:rPr>
              <a:t> 0</a:t>
            </a:r>
            <a:r>
              <a:rPr lang="en-US" altLang="zh-TW">
                <a:sym typeface="Symbol" pitchFamily="18" charset="2"/>
              </a:rPr>
              <a:t> for </a:t>
            </a:r>
            <a:r>
              <a:rPr lang="en-US" altLang="zh-TW" i="1">
                <a:latin typeface="Times New Roman" pitchFamily="18" charset="0"/>
                <a:sym typeface="Symbol" pitchFamily="18" charset="2"/>
              </a:rPr>
              <a:t>x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  </a:t>
            </a:r>
            <a:r>
              <a:rPr lang="en-US" altLang="zh-TW" i="1">
                <a:latin typeface="Times New Roman" pitchFamily="18" charset="0"/>
                <a:sym typeface="Symbol" pitchFamily="18" charset="2"/>
              </a:rPr>
              <a:t>R</a:t>
            </a:r>
            <a:r>
              <a:rPr lang="en-US" altLang="zh-TW">
                <a:sym typeface="Symbol" pitchFamily="18" charset="2"/>
              </a:rPr>
              <a:t>  </a:t>
            </a:r>
            <a:r>
              <a:rPr lang="en-US" altLang="zh-TW" i="1">
                <a:latin typeface="Times New Roman" pitchFamily="18" charset="0"/>
              </a:rPr>
              <a:t>am</a:t>
            </a:r>
            <a:r>
              <a:rPr lang="en-US" altLang="zh-TW" i="1" baseline="30000">
                <a:latin typeface="Times New Roman" pitchFamily="18" charset="0"/>
              </a:rPr>
              <a:t>2 </a:t>
            </a:r>
            <a:r>
              <a:rPr lang="en-US" altLang="zh-TW" i="1">
                <a:latin typeface="Times New Roman" pitchFamily="18" charset="0"/>
              </a:rPr>
              <a:t>+ bm + c</a:t>
            </a:r>
            <a:r>
              <a:rPr lang="en-US" altLang="zh-TW">
                <a:latin typeface="Times New Roman" pitchFamily="18" charset="0"/>
              </a:rPr>
              <a:t> = 0</a:t>
            </a:r>
            <a:r>
              <a:rPr lang="en-US" altLang="zh-TW"/>
              <a:t>.</a:t>
            </a:r>
            <a:br>
              <a:rPr lang="en-US" altLang="zh-TW"/>
            </a:br>
            <a:br>
              <a:rPr lang="en-US" altLang="zh-TW"/>
            </a:br>
            <a:r>
              <a:rPr lang="en-US" altLang="zh-TW"/>
              <a:t>This is called the </a:t>
            </a:r>
            <a:r>
              <a:rPr lang="en-US" altLang="zh-TW" b="1"/>
              <a:t>auxiliary equation</a:t>
            </a:r>
            <a:r>
              <a:rPr lang="en-US" altLang="zh-TW"/>
              <a:t> of the DE.</a:t>
            </a:r>
            <a:endParaRPr lang="en-US" altLang="en-US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31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65893900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General Solutions (1/2)</a:t>
            </a:r>
          </a:p>
        </p:txBody>
      </p:sp>
      <p:sp>
        <p:nvSpPr>
          <p:cNvPr id="737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i="1"/>
              <a:t>Case I</a:t>
            </a:r>
            <a:r>
              <a:rPr lang="en-US" altLang="zh-TW"/>
              <a:t>, </a:t>
            </a:r>
            <a:r>
              <a:rPr lang="en-US" altLang="zh-TW" i="1">
                <a:latin typeface="Times New Roman" pitchFamily="18" charset="0"/>
              </a:rPr>
              <a:t>b</a:t>
            </a:r>
            <a:r>
              <a:rPr lang="en-US" altLang="zh-TW" baseline="30000">
                <a:latin typeface="Times New Roman" pitchFamily="18" charset="0"/>
              </a:rPr>
              <a:t>2</a:t>
            </a:r>
            <a:r>
              <a:rPr lang="en-US" altLang="zh-TW">
                <a:latin typeface="Times New Roman" pitchFamily="18" charset="0"/>
              </a:rPr>
              <a:t> – 4</a:t>
            </a:r>
            <a:r>
              <a:rPr lang="en-US" altLang="zh-TW" i="1">
                <a:latin typeface="Times New Roman" pitchFamily="18" charset="0"/>
              </a:rPr>
              <a:t>ac</a:t>
            </a:r>
            <a:r>
              <a:rPr lang="en-US" altLang="zh-TW">
                <a:latin typeface="Times New Roman" pitchFamily="18" charset="0"/>
              </a:rPr>
              <a:t> &gt; 0:</a:t>
            </a:r>
            <a:br>
              <a:rPr lang="en-US" altLang="zh-TW"/>
            </a:br>
            <a:r>
              <a:rPr lang="en-US" altLang="zh-TW" i="1">
                <a:latin typeface="Times New Roman" pitchFamily="18" charset="0"/>
              </a:rPr>
              <a:t>m</a:t>
            </a:r>
            <a:r>
              <a:rPr lang="en-US" altLang="zh-TW"/>
              <a:t> has two real roots </a:t>
            </a:r>
            <a:r>
              <a:rPr lang="en-US" altLang="zh-TW" i="1">
                <a:latin typeface="Times New Roman" pitchFamily="18" charset="0"/>
              </a:rPr>
              <a:t>m</a:t>
            </a:r>
            <a:r>
              <a:rPr lang="en-US" altLang="zh-TW" baseline="-25000">
                <a:latin typeface="Times New Roman" pitchFamily="18" charset="0"/>
              </a:rPr>
              <a:t>1</a:t>
            </a:r>
            <a:r>
              <a:rPr lang="en-US" altLang="zh-TW"/>
              <a:t> and </a:t>
            </a:r>
            <a:r>
              <a:rPr lang="en-US" altLang="zh-TW" i="1">
                <a:latin typeface="Times New Roman" pitchFamily="18" charset="0"/>
              </a:rPr>
              <a:t>m</a:t>
            </a:r>
            <a:r>
              <a:rPr lang="en-US" altLang="zh-TW" baseline="-25000">
                <a:latin typeface="Times New Roman" pitchFamily="18" charset="0"/>
              </a:rPr>
              <a:t>2</a:t>
            </a:r>
            <a:r>
              <a:rPr lang="en-US" altLang="zh-TW"/>
              <a:t>, and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 baseline="-25000">
                <a:latin typeface="Times New Roman" pitchFamily="18" charset="0"/>
              </a:rPr>
              <a:t>1</a:t>
            </a:r>
            <a:r>
              <a:rPr lang="en-US" altLang="zh-TW">
                <a:latin typeface="Times New Roman" pitchFamily="18" charset="0"/>
              </a:rPr>
              <a:t> = </a:t>
            </a:r>
            <a:r>
              <a:rPr lang="en-US" altLang="zh-TW" i="1">
                <a:latin typeface="Times New Roman" pitchFamily="18" charset="0"/>
              </a:rPr>
              <a:t>e</a:t>
            </a:r>
            <a:r>
              <a:rPr lang="en-US" altLang="zh-TW" i="1" baseline="30000">
                <a:latin typeface="Times New Roman" pitchFamily="18" charset="0"/>
              </a:rPr>
              <a:t>m</a:t>
            </a:r>
            <a:r>
              <a:rPr lang="en-US" altLang="zh-TW" sz="1200" baseline="30000">
                <a:latin typeface="Times New Roman" pitchFamily="18" charset="0"/>
              </a:rPr>
              <a:t>1</a:t>
            </a:r>
            <a:r>
              <a:rPr lang="en-US" altLang="zh-TW" i="1" baseline="30000">
                <a:latin typeface="Times New Roman" pitchFamily="18" charset="0"/>
              </a:rPr>
              <a:t>x</a:t>
            </a:r>
            <a:r>
              <a:rPr lang="en-US" altLang="zh-TW"/>
              <a:t> and</a:t>
            </a:r>
            <a:br>
              <a:rPr lang="en-US" altLang="zh-TW"/>
            </a:b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 baseline="-25000">
                <a:latin typeface="Times New Roman" pitchFamily="18" charset="0"/>
              </a:rPr>
              <a:t>2</a:t>
            </a:r>
            <a:r>
              <a:rPr lang="en-US" altLang="zh-TW">
                <a:latin typeface="Times New Roman" pitchFamily="18" charset="0"/>
              </a:rPr>
              <a:t> = </a:t>
            </a:r>
            <a:r>
              <a:rPr lang="en-US" altLang="zh-TW" i="1">
                <a:latin typeface="Times New Roman" pitchFamily="18" charset="0"/>
              </a:rPr>
              <a:t>e</a:t>
            </a:r>
            <a:r>
              <a:rPr lang="en-US" altLang="zh-TW" i="1" baseline="30000">
                <a:latin typeface="Times New Roman" pitchFamily="18" charset="0"/>
              </a:rPr>
              <a:t>m</a:t>
            </a:r>
            <a:r>
              <a:rPr lang="en-US" altLang="zh-TW" sz="1200" baseline="30000">
                <a:latin typeface="Times New Roman" pitchFamily="18" charset="0"/>
              </a:rPr>
              <a:t>2</a:t>
            </a:r>
            <a:r>
              <a:rPr lang="en-US" altLang="zh-TW" i="1" baseline="30000">
                <a:latin typeface="Times New Roman" pitchFamily="18" charset="0"/>
              </a:rPr>
              <a:t>x</a:t>
            </a:r>
            <a:r>
              <a:rPr lang="en-US" altLang="zh-TW"/>
              <a:t> form a fundamental set of solutions.</a:t>
            </a:r>
            <a:br>
              <a:rPr lang="en-US" altLang="zh-TW"/>
            </a:br>
            <a:r>
              <a:rPr lang="en-US" altLang="zh-TW"/>
              <a:t>The general solutions is</a:t>
            </a:r>
            <a:br>
              <a:rPr lang="en-US" altLang="zh-TW"/>
            </a:br>
            <a:br>
              <a:rPr lang="en-US" altLang="zh-TW"/>
            </a:br>
            <a:endParaRPr lang="en-US" altLang="zh-TW"/>
          </a:p>
          <a:p>
            <a:r>
              <a:rPr lang="en-US" altLang="zh-TW" i="1"/>
              <a:t>Case II</a:t>
            </a:r>
            <a:r>
              <a:rPr lang="en-US" altLang="zh-TW"/>
              <a:t>, </a:t>
            </a:r>
            <a:r>
              <a:rPr lang="en-US" altLang="zh-TW" i="1">
                <a:latin typeface="Times New Roman" pitchFamily="18" charset="0"/>
              </a:rPr>
              <a:t>b</a:t>
            </a:r>
            <a:r>
              <a:rPr lang="en-US" altLang="zh-TW" baseline="30000">
                <a:latin typeface="Times New Roman" pitchFamily="18" charset="0"/>
              </a:rPr>
              <a:t>2</a:t>
            </a:r>
            <a:r>
              <a:rPr lang="en-US" altLang="zh-TW">
                <a:latin typeface="Times New Roman" pitchFamily="18" charset="0"/>
              </a:rPr>
              <a:t> – 4</a:t>
            </a:r>
            <a:r>
              <a:rPr lang="en-US" altLang="zh-TW" i="1">
                <a:latin typeface="Times New Roman" pitchFamily="18" charset="0"/>
              </a:rPr>
              <a:t>ac</a:t>
            </a:r>
            <a:r>
              <a:rPr lang="en-US" altLang="zh-TW">
                <a:latin typeface="Times New Roman" pitchFamily="18" charset="0"/>
              </a:rPr>
              <a:t> = 0:</a:t>
            </a:r>
            <a:br>
              <a:rPr lang="en-US" altLang="zh-TW"/>
            </a:br>
            <a:r>
              <a:rPr lang="en-US" altLang="zh-TW" i="1">
                <a:latin typeface="Times New Roman" pitchFamily="18" charset="0"/>
              </a:rPr>
              <a:t>m</a:t>
            </a:r>
            <a:r>
              <a:rPr lang="en-US" altLang="zh-TW"/>
              <a:t> has one real root </a:t>
            </a:r>
            <a:r>
              <a:rPr lang="en-US" altLang="zh-TW" i="1">
                <a:latin typeface="Times New Roman" pitchFamily="18" charset="0"/>
              </a:rPr>
              <a:t>m</a:t>
            </a:r>
            <a:r>
              <a:rPr lang="en-US" altLang="zh-TW" baseline="-25000">
                <a:latin typeface="Times New Roman" pitchFamily="18" charset="0"/>
              </a:rPr>
              <a:t>1</a:t>
            </a:r>
            <a:r>
              <a:rPr lang="en-US" altLang="zh-TW"/>
              <a:t> and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 baseline="-25000">
                <a:latin typeface="Times New Roman" pitchFamily="18" charset="0"/>
              </a:rPr>
              <a:t>1</a:t>
            </a:r>
            <a:r>
              <a:rPr lang="en-US" altLang="zh-TW">
                <a:latin typeface="Times New Roman" pitchFamily="18" charset="0"/>
              </a:rPr>
              <a:t> = </a:t>
            </a:r>
            <a:r>
              <a:rPr lang="en-US" altLang="zh-TW" i="1">
                <a:latin typeface="Times New Roman" pitchFamily="18" charset="0"/>
              </a:rPr>
              <a:t>e</a:t>
            </a:r>
            <a:r>
              <a:rPr lang="en-US" altLang="zh-TW" i="1" baseline="30000">
                <a:latin typeface="Times New Roman" pitchFamily="18" charset="0"/>
              </a:rPr>
              <a:t>m</a:t>
            </a:r>
            <a:r>
              <a:rPr lang="en-US" altLang="zh-TW" sz="1200" baseline="30000">
                <a:latin typeface="Times New Roman" pitchFamily="18" charset="0"/>
              </a:rPr>
              <a:t>1</a:t>
            </a:r>
            <a:r>
              <a:rPr lang="en-US" altLang="zh-TW" i="1" baseline="30000">
                <a:latin typeface="Times New Roman" pitchFamily="18" charset="0"/>
              </a:rPr>
              <a:t>x</a:t>
            </a:r>
            <a:r>
              <a:rPr lang="en-US" altLang="zh-TW"/>
              <a:t>.  By reduction-of-order, the 2nd solution of the DE is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 baseline="-25000">
                <a:latin typeface="Times New Roman" pitchFamily="18" charset="0"/>
              </a:rPr>
              <a:t>2</a:t>
            </a:r>
            <a:r>
              <a:rPr lang="en-US" altLang="zh-TW">
                <a:latin typeface="Times New Roman" pitchFamily="18" charset="0"/>
              </a:rPr>
              <a:t> = </a:t>
            </a:r>
            <a:r>
              <a:rPr lang="en-US" altLang="zh-TW" i="1">
                <a:latin typeface="Times New Roman" pitchFamily="18" charset="0"/>
              </a:rPr>
              <a:t>xe</a:t>
            </a:r>
            <a:r>
              <a:rPr lang="en-US" altLang="zh-TW" i="1" baseline="30000">
                <a:latin typeface="Times New Roman" pitchFamily="18" charset="0"/>
              </a:rPr>
              <a:t>m</a:t>
            </a:r>
            <a:r>
              <a:rPr lang="en-US" altLang="zh-TW" sz="1200" baseline="30000">
                <a:latin typeface="Times New Roman" pitchFamily="18" charset="0"/>
              </a:rPr>
              <a:t>1</a:t>
            </a:r>
            <a:r>
              <a:rPr lang="en-US" altLang="zh-TW" i="1" baseline="30000">
                <a:latin typeface="Times New Roman" pitchFamily="18" charset="0"/>
              </a:rPr>
              <a:t>x</a:t>
            </a:r>
            <a:r>
              <a:rPr lang="en-US" altLang="zh-TW"/>
              <a:t>.</a:t>
            </a:r>
            <a:br>
              <a:rPr lang="en-US" altLang="zh-TW"/>
            </a:br>
            <a:r>
              <a:rPr lang="en-US" altLang="zh-TW"/>
              <a:t>The general solution is</a:t>
            </a:r>
          </a:p>
        </p:txBody>
      </p:sp>
      <p:graphicFrame>
        <p:nvGraphicFramePr>
          <p:cNvPr id="73728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1703123"/>
              </p:ext>
            </p:extLst>
          </p:nvPr>
        </p:nvGraphicFramePr>
        <p:xfrm>
          <a:off x="2843808" y="3043808"/>
          <a:ext cx="22542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532" name="方程式" r:id="rId3" imgW="1130040" imgH="228600" progId="Equation.3">
                  <p:embed/>
                </p:oleObj>
              </mc:Choice>
              <mc:Fallback>
                <p:oleObj name="方程式" r:id="rId3" imgW="113004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3043808"/>
                        <a:ext cx="225425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28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4248984"/>
              </p:ext>
            </p:extLst>
          </p:nvPr>
        </p:nvGraphicFramePr>
        <p:xfrm>
          <a:off x="2766814" y="5301208"/>
          <a:ext cx="23812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533" name="方程式" r:id="rId5" imgW="1193760" imgH="228600" progId="Equation.3">
                  <p:embed/>
                </p:oleObj>
              </mc:Choice>
              <mc:Fallback>
                <p:oleObj name="方程式" r:id="rId5" imgW="119376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66814" y="5301208"/>
                        <a:ext cx="238125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62225411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8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General Solutions (2/2)</a:t>
            </a:r>
            <a:endParaRPr lang="zh-TW" altLang="en-US" dirty="0"/>
          </a:p>
        </p:txBody>
      </p:sp>
      <p:sp>
        <p:nvSpPr>
          <p:cNvPr id="738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i="1" dirty="0"/>
              <a:t>Case III</a:t>
            </a:r>
            <a:r>
              <a:rPr lang="en-US" altLang="zh-TW" dirty="0"/>
              <a:t>, </a:t>
            </a:r>
            <a:r>
              <a:rPr lang="en-US" altLang="zh-TW" i="1" dirty="0">
                <a:latin typeface="Times New Roman" pitchFamily="18" charset="0"/>
              </a:rPr>
              <a:t>b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 – 4</a:t>
            </a:r>
            <a:r>
              <a:rPr lang="en-US" altLang="zh-TW" i="1" dirty="0">
                <a:latin typeface="Times New Roman" pitchFamily="18" charset="0"/>
              </a:rPr>
              <a:t>ac</a:t>
            </a:r>
            <a:r>
              <a:rPr lang="en-US" altLang="zh-TW" dirty="0">
                <a:latin typeface="Times New Roman" pitchFamily="18" charset="0"/>
              </a:rPr>
              <a:t> &lt; 0:</a:t>
            </a:r>
            <a:br>
              <a:rPr lang="en-US" altLang="zh-TW" dirty="0">
                <a:latin typeface="Times New Roman" pitchFamily="18" charset="0"/>
              </a:rPr>
            </a:br>
            <a:r>
              <a:rPr lang="en-US" altLang="zh-TW" dirty="0">
                <a:latin typeface="Times New Roman" pitchFamily="18" charset="0"/>
              </a:rPr>
              <a:t> </a:t>
            </a:r>
            <a:r>
              <a:rPr lang="en-US" altLang="zh-TW" i="1" dirty="0">
                <a:latin typeface="Times New Roman" pitchFamily="18" charset="0"/>
              </a:rPr>
              <a:t>m</a:t>
            </a:r>
            <a:r>
              <a:rPr lang="en-US" altLang="zh-TW" dirty="0"/>
              <a:t> has two complex roots </a:t>
            </a:r>
            <a:r>
              <a:rPr lang="en-US" altLang="zh-TW" i="1" dirty="0">
                <a:latin typeface="Times New Roman" pitchFamily="18" charset="0"/>
              </a:rPr>
              <a:t>m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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+ </a:t>
            </a:r>
            <a:r>
              <a:rPr lang="en-US" altLang="zh-TW" i="1" dirty="0" err="1">
                <a:latin typeface="Times New Roman" pitchFamily="18" charset="0"/>
                <a:sym typeface="Symbol" pitchFamily="18" charset="2"/>
              </a:rPr>
              <a:t>i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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itchFamily="18" charset="0"/>
              </a:rPr>
              <a:t>m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 </a:t>
            </a:r>
            <a:r>
              <a:rPr lang="en-US" altLang="zh-TW" dirty="0">
                <a:latin typeface="Times New Roman" pitchFamily="18" charset="0"/>
              </a:rPr>
              <a:t>–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 </a:t>
            </a:r>
            <a:r>
              <a:rPr lang="en-US" altLang="zh-TW" i="1" dirty="0" err="1">
                <a:latin typeface="Times New Roman" pitchFamily="18" charset="0"/>
                <a:sym typeface="Symbol" pitchFamily="18" charset="2"/>
              </a:rPr>
              <a:t>i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</a:t>
            </a:r>
            <a:r>
              <a:rPr lang="en-US" altLang="zh-TW" dirty="0"/>
              <a:t>.  Similar to </a:t>
            </a:r>
            <a:r>
              <a:rPr lang="en-US" altLang="zh-TW" i="1" dirty="0"/>
              <a:t>Case I</a:t>
            </a:r>
            <a:r>
              <a:rPr lang="en-US" altLang="zh-TW" dirty="0"/>
              <a:t>, the general solution is:</a:t>
            </a:r>
            <a:br>
              <a:rPr lang="en-US" altLang="zh-TW" dirty="0"/>
            </a:br>
            <a:br>
              <a:rPr lang="en-US" altLang="zh-TW" dirty="0"/>
            </a:br>
            <a:endParaRPr lang="en-US" altLang="zh-TW" dirty="0"/>
          </a:p>
          <a:p>
            <a:r>
              <a:rPr lang="en-US" altLang="zh-TW" dirty="0"/>
              <a:t>By proper selection of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/>
              <a:t>, and using Euler’s formula, 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TW" i="1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i="1" baseline="30000" dirty="0" err="1">
                <a:latin typeface="Symbol" panose="05050102010706020507" pitchFamily="18" charset="2"/>
                <a:cs typeface="Times New Roman" panose="02020603050405020304" pitchFamily="18" charset="0"/>
              </a:rPr>
              <a:t>q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zh-TW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TW" i="1" dirty="0" err="1">
                <a:latin typeface="Symbol" panose="05050102010706020507" pitchFamily="18" charset="2"/>
                <a:cs typeface="Times New Roman" panose="02020603050405020304" pitchFamily="18" charset="0"/>
              </a:rPr>
              <a:t>q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TW" i="1" dirty="0" err="1">
                <a:latin typeface="Symbol" panose="05050102010706020507" pitchFamily="18" charset="2"/>
                <a:cs typeface="Times New Roman" panose="02020603050405020304" pitchFamily="18" charset="0"/>
              </a:rPr>
              <a:t>q</a:t>
            </a:r>
            <a:r>
              <a:rPr lang="en-US" altLang="zh-TW" dirty="0"/>
              <a:t>, it can be shown that a general solution can also be represented by</a:t>
            </a:r>
            <a:endParaRPr lang="en-US" altLang="zh-TW" dirty="0">
              <a:latin typeface="Times New Roman" pitchFamily="18" charset="0"/>
            </a:endParaRPr>
          </a:p>
          <a:p>
            <a:pPr>
              <a:buFont typeface="Wingdings" pitchFamily="2" charset="2"/>
              <a:buNone/>
            </a:pPr>
            <a:endParaRPr lang="zh-TW" altLang="en-US" dirty="0"/>
          </a:p>
        </p:txBody>
      </p:sp>
      <p:graphicFrame>
        <p:nvGraphicFramePr>
          <p:cNvPr id="73830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6297828"/>
              </p:ext>
            </p:extLst>
          </p:nvPr>
        </p:nvGraphicFramePr>
        <p:xfrm>
          <a:off x="2878882" y="2708920"/>
          <a:ext cx="2989262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56" name="方程式" r:id="rId3" imgW="1498320" imgH="228600" progId="Equation.3">
                  <p:embed/>
                </p:oleObj>
              </mc:Choice>
              <mc:Fallback>
                <p:oleObj name="方程式" r:id="rId3" imgW="149832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78882" y="2708920"/>
                        <a:ext cx="2989262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830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2010151"/>
              </p:ext>
            </p:extLst>
          </p:nvPr>
        </p:nvGraphicFramePr>
        <p:xfrm>
          <a:off x="2699792" y="4653136"/>
          <a:ext cx="352107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57" name="方程式" r:id="rId5" imgW="1765080" imgH="228600" progId="Equation.3">
                  <p:embed/>
                </p:oleObj>
              </mc:Choice>
              <mc:Fallback>
                <p:oleObj name="方程式" r:id="rId5" imgW="176508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9792" y="4653136"/>
                        <a:ext cx="3521075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1879417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9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Example: </a:t>
            </a:r>
            <a:r>
              <a:rPr lang="en-US" altLang="zh-TW">
                <a:latin typeface="Times New Roman" pitchFamily="18" charset="0"/>
              </a:rPr>
              <a:t>4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 i="1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>
                <a:latin typeface="Times New Roman" pitchFamily="18" charset="0"/>
              </a:rPr>
              <a:t>+4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 i="1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>
                <a:latin typeface="Times New Roman" pitchFamily="18" charset="0"/>
              </a:rPr>
              <a:t>+17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 = 0</a:t>
            </a:r>
          </a:p>
        </p:txBody>
      </p:sp>
      <p:sp>
        <p:nvSpPr>
          <p:cNvPr id="739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Solve the IVP: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(0) = –1,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 i="1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>
                <a:latin typeface="Times New Roman" pitchFamily="18" charset="0"/>
              </a:rPr>
              <a:t>(0) = 2</a:t>
            </a:r>
            <a:r>
              <a:rPr lang="en-US" altLang="zh-TW"/>
              <a:t>.</a:t>
            </a:r>
            <a:br>
              <a:rPr lang="en-US" altLang="zh-TW"/>
            </a:br>
            <a:r>
              <a:rPr lang="en-US" altLang="zh-TW"/>
              <a:t>Solution:</a:t>
            </a:r>
            <a:br>
              <a:rPr lang="en-US" altLang="zh-TW"/>
            </a:br>
            <a:r>
              <a:rPr lang="en-US" altLang="zh-TW"/>
              <a:t>The roots of the auxiliary equation </a:t>
            </a:r>
            <a:r>
              <a:rPr lang="en-US" altLang="zh-TW">
                <a:latin typeface="Times New Roman" pitchFamily="18" charset="0"/>
              </a:rPr>
              <a:t>4</a:t>
            </a:r>
            <a:r>
              <a:rPr lang="en-US" altLang="zh-TW" i="1">
                <a:latin typeface="Times New Roman" pitchFamily="18" charset="0"/>
              </a:rPr>
              <a:t>m</a:t>
            </a:r>
            <a:r>
              <a:rPr lang="en-US" altLang="zh-TW" baseline="30000">
                <a:latin typeface="Times New Roman" pitchFamily="18" charset="0"/>
              </a:rPr>
              <a:t>2</a:t>
            </a:r>
            <a:r>
              <a:rPr lang="en-US" altLang="zh-TW">
                <a:latin typeface="Times New Roman" pitchFamily="18" charset="0"/>
              </a:rPr>
              <a:t>+4</a:t>
            </a:r>
            <a:r>
              <a:rPr lang="en-US" altLang="zh-TW" i="1">
                <a:latin typeface="Times New Roman" pitchFamily="18" charset="0"/>
              </a:rPr>
              <a:t>m</a:t>
            </a:r>
            <a:r>
              <a:rPr lang="en-US" altLang="zh-TW">
                <a:latin typeface="Times New Roman" pitchFamily="18" charset="0"/>
              </a:rPr>
              <a:t>+17 = 0</a:t>
            </a:r>
            <a:r>
              <a:rPr lang="en-US" altLang="zh-TW"/>
              <a:t> are </a:t>
            </a:r>
            <a:r>
              <a:rPr lang="en-US" altLang="zh-TW" i="1">
                <a:latin typeface="Times New Roman" pitchFamily="18" charset="0"/>
              </a:rPr>
              <a:t>m</a:t>
            </a:r>
            <a:r>
              <a:rPr lang="en-US" altLang="zh-TW" baseline="-25000">
                <a:latin typeface="Times New Roman" pitchFamily="18" charset="0"/>
              </a:rPr>
              <a:t>1</a:t>
            </a:r>
            <a:r>
              <a:rPr lang="en-US" altLang="zh-TW">
                <a:latin typeface="Times New Roman" pitchFamily="18" charset="0"/>
              </a:rPr>
              <a:t> = – </a:t>
            </a:r>
            <a:r>
              <a:rPr lang="en-US" altLang="zh-TW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½</a:t>
            </a:r>
            <a:r>
              <a:rPr lang="en-US" altLang="zh-TW" i="1">
                <a:latin typeface="Times New Roman" pitchFamily="18" charset="0"/>
                <a:sym typeface="Symbol" pitchFamily="18" charset="2"/>
              </a:rPr>
              <a:t> 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+ 2</a:t>
            </a:r>
            <a:r>
              <a:rPr lang="en-US" altLang="zh-TW" i="1">
                <a:latin typeface="Times New Roman" pitchFamily="18" charset="0"/>
                <a:sym typeface="Symbol" pitchFamily="18" charset="2"/>
              </a:rPr>
              <a:t>i</a:t>
            </a:r>
            <a:r>
              <a:rPr lang="en-US" altLang="zh-TW"/>
              <a:t> and </a:t>
            </a:r>
            <a:r>
              <a:rPr lang="en-US" altLang="zh-TW" i="1">
                <a:latin typeface="Times New Roman" pitchFamily="18" charset="0"/>
              </a:rPr>
              <a:t>m</a:t>
            </a:r>
            <a:r>
              <a:rPr lang="en-US" altLang="zh-TW" baseline="-25000">
                <a:latin typeface="Times New Roman" pitchFamily="18" charset="0"/>
              </a:rPr>
              <a:t>2</a:t>
            </a:r>
            <a:r>
              <a:rPr lang="en-US" altLang="zh-TW">
                <a:latin typeface="Times New Roman" pitchFamily="18" charset="0"/>
              </a:rPr>
              <a:t> = – </a:t>
            </a:r>
            <a:r>
              <a:rPr lang="en-US" altLang="zh-TW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½</a:t>
            </a:r>
            <a:r>
              <a:rPr lang="en-US" altLang="zh-TW" i="1">
                <a:latin typeface="Times New Roman" pitchFamily="18" charset="0"/>
                <a:sym typeface="Symbol" pitchFamily="18" charset="2"/>
              </a:rPr>
              <a:t> </a:t>
            </a:r>
            <a:r>
              <a:rPr lang="en-US" altLang="zh-TW">
                <a:latin typeface="Times New Roman" pitchFamily="18" charset="0"/>
              </a:rPr>
              <a:t>–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 2</a:t>
            </a:r>
            <a:r>
              <a:rPr lang="en-US" altLang="zh-TW" i="1">
                <a:latin typeface="Times New Roman" pitchFamily="18" charset="0"/>
                <a:sym typeface="Symbol" pitchFamily="18" charset="2"/>
              </a:rPr>
              <a:t>i</a:t>
            </a:r>
            <a:br>
              <a:rPr lang="en-US" altLang="zh-TW"/>
            </a:br>
            <a:r>
              <a:rPr lang="en-US" altLang="zh-TW">
                <a:sym typeface="Symbol" pitchFamily="18" charset="2"/>
              </a:rPr>
              <a:t></a:t>
            </a:r>
            <a:r>
              <a:rPr lang="en-US" altLang="zh-TW"/>
              <a:t>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 = </a:t>
            </a:r>
            <a:r>
              <a:rPr lang="en-US" altLang="zh-TW" i="1">
                <a:latin typeface="Times New Roman" pitchFamily="18" charset="0"/>
              </a:rPr>
              <a:t>e</a:t>
            </a:r>
            <a:r>
              <a:rPr lang="en-US" altLang="zh-TW" baseline="30000">
                <a:latin typeface="Times New Roman" pitchFamily="18" charset="0"/>
              </a:rPr>
              <a:t>–</a:t>
            </a:r>
            <a:r>
              <a:rPr lang="en-US" altLang="zh-TW" i="1" baseline="30000">
                <a:latin typeface="Times New Roman" pitchFamily="18" charset="0"/>
              </a:rPr>
              <a:t>x</a:t>
            </a:r>
            <a:r>
              <a:rPr lang="en-US" altLang="zh-TW" baseline="30000">
                <a:latin typeface="Times New Roman" pitchFamily="18" charset="0"/>
              </a:rPr>
              <a:t>/2</a:t>
            </a:r>
            <a:r>
              <a:rPr lang="en-US" altLang="zh-TW">
                <a:latin typeface="Times New Roman" pitchFamily="18" charset="0"/>
              </a:rPr>
              <a:t> (</a:t>
            </a:r>
            <a:r>
              <a:rPr lang="en-US" altLang="zh-TW" i="1">
                <a:latin typeface="Times New Roman" pitchFamily="18" charset="0"/>
              </a:rPr>
              <a:t>c</a:t>
            </a:r>
            <a:r>
              <a:rPr lang="en-US" altLang="zh-TW" baseline="-25000">
                <a:latin typeface="Times New Roman" pitchFamily="18" charset="0"/>
              </a:rPr>
              <a:t>1</a:t>
            </a:r>
            <a:r>
              <a:rPr lang="en-US" altLang="zh-TW">
                <a:latin typeface="Times New Roman" pitchFamily="18" charset="0"/>
              </a:rPr>
              <a:t>cos 2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 + </a:t>
            </a:r>
            <a:r>
              <a:rPr lang="en-US" altLang="zh-TW" i="1">
                <a:latin typeface="Times New Roman" pitchFamily="18" charset="0"/>
              </a:rPr>
              <a:t>c</a:t>
            </a:r>
            <a:r>
              <a:rPr lang="en-US" altLang="zh-TW" baseline="-25000">
                <a:latin typeface="Times New Roman" pitchFamily="18" charset="0"/>
              </a:rPr>
              <a:t>2</a:t>
            </a:r>
            <a:r>
              <a:rPr lang="en-US" altLang="zh-TW">
                <a:latin typeface="Times New Roman" pitchFamily="18" charset="0"/>
                <a:cs typeface="Times New Roman" pitchFamily="18" charset="0"/>
              </a:rPr>
              <a:t>sin </a:t>
            </a:r>
            <a:r>
              <a:rPr lang="en-US" altLang="zh-TW">
                <a:latin typeface="Times New Roman" pitchFamily="18" charset="0"/>
              </a:rPr>
              <a:t>2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, with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(0) = –1,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 i="1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>
                <a:latin typeface="Times New Roman" pitchFamily="18" charset="0"/>
              </a:rPr>
              <a:t>(0) = 2</a:t>
            </a:r>
            <a:br>
              <a:rPr lang="en-US" altLang="zh-TW"/>
            </a:br>
            <a:r>
              <a:rPr lang="en-US" altLang="zh-TW">
                <a:sym typeface="Symbol" pitchFamily="18" charset="2"/>
              </a:rPr>
              <a:t>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 = </a:t>
            </a:r>
            <a:r>
              <a:rPr lang="en-US" altLang="zh-TW" i="1">
                <a:latin typeface="Times New Roman" pitchFamily="18" charset="0"/>
              </a:rPr>
              <a:t>e</a:t>
            </a:r>
            <a:r>
              <a:rPr lang="en-US" altLang="zh-TW" baseline="30000">
                <a:latin typeface="Times New Roman" pitchFamily="18" charset="0"/>
              </a:rPr>
              <a:t>–</a:t>
            </a:r>
            <a:r>
              <a:rPr lang="en-US" altLang="zh-TW" i="1" baseline="30000">
                <a:latin typeface="Times New Roman" pitchFamily="18" charset="0"/>
              </a:rPr>
              <a:t>x</a:t>
            </a:r>
            <a:r>
              <a:rPr lang="en-US" altLang="zh-TW" baseline="30000">
                <a:latin typeface="Times New Roman" pitchFamily="18" charset="0"/>
              </a:rPr>
              <a:t>/2</a:t>
            </a:r>
            <a:r>
              <a:rPr lang="en-US" altLang="zh-TW">
                <a:latin typeface="Times New Roman" pitchFamily="18" charset="0"/>
              </a:rPr>
              <a:t> (– cos 2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 + </a:t>
            </a:r>
            <a:r>
              <a:rPr lang="en-US" altLang="zh-TW">
                <a:latin typeface="Times New Roman" pitchFamily="18" charset="0"/>
                <a:cs typeface="Times New Roman" pitchFamily="18" charset="0"/>
              </a:rPr>
              <a:t>¾ sin </a:t>
            </a:r>
            <a:r>
              <a:rPr lang="en-US" altLang="zh-TW">
                <a:latin typeface="Times New Roman" pitchFamily="18" charset="0"/>
              </a:rPr>
              <a:t>2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)</a:t>
            </a:r>
            <a:br>
              <a:rPr lang="en-US" altLang="zh-TW">
                <a:latin typeface="Times New Roman" pitchFamily="18" charset="0"/>
              </a:rPr>
            </a:br>
            <a:br>
              <a:rPr lang="en-US" altLang="zh-TW">
                <a:latin typeface="Times New Roman" pitchFamily="18" charset="0"/>
              </a:rPr>
            </a:br>
            <a:br>
              <a:rPr lang="en-US" altLang="zh-TW">
                <a:latin typeface="Times New Roman" pitchFamily="18" charset="0"/>
              </a:rPr>
            </a:br>
            <a:br>
              <a:rPr lang="en-US" altLang="zh-TW">
                <a:latin typeface="Times New Roman" pitchFamily="18" charset="0"/>
              </a:rPr>
            </a:br>
            <a:r>
              <a:rPr lang="en-US" altLang="zh-TW">
                <a:latin typeface="Times New Roman" pitchFamily="18" charset="0"/>
              </a:rPr>
              <a:t>                                                  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 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 0, as </a:t>
            </a:r>
            <a:r>
              <a:rPr lang="en-US" altLang="zh-TW" i="1">
                <a:latin typeface="Times New Roman" pitchFamily="18" charset="0"/>
                <a:sym typeface="Symbol" pitchFamily="18" charset="2"/>
              </a:rPr>
              <a:t>x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  </a:t>
            </a:r>
            <a:r>
              <a:rPr lang="en-US" altLang="zh-TW">
                <a:sym typeface="Symbol" pitchFamily="18" charset="2"/>
              </a:rPr>
              <a:t>.</a:t>
            </a:r>
          </a:p>
        </p:txBody>
      </p:sp>
      <p:sp>
        <p:nvSpPr>
          <p:cNvPr id="739336" name="Rectangle 8"/>
          <p:cNvSpPr>
            <a:spLocks noChangeArrowheads="1"/>
          </p:cNvSpPr>
          <p:nvPr/>
        </p:nvSpPr>
        <p:spPr bwMode="auto">
          <a:xfrm>
            <a:off x="2211388" y="4329113"/>
            <a:ext cx="2125662" cy="1960562"/>
          </a:xfrm>
          <a:prstGeom prst="rect">
            <a:avLst/>
          </a:prstGeom>
          <a:solidFill>
            <a:srgbClr val="E5E5E5"/>
          </a:solidFill>
          <a:ln w="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39338" name="Line 10"/>
          <p:cNvSpPr>
            <a:spLocks noChangeShapeType="1"/>
          </p:cNvSpPr>
          <p:nvPr/>
        </p:nvSpPr>
        <p:spPr bwMode="auto">
          <a:xfrm>
            <a:off x="2974975" y="4562475"/>
            <a:ext cx="84138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9339" name="Line 11"/>
          <p:cNvSpPr>
            <a:spLocks noChangeShapeType="1"/>
          </p:cNvSpPr>
          <p:nvPr/>
        </p:nvSpPr>
        <p:spPr bwMode="auto">
          <a:xfrm flipV="1">
            <a:off x="2544763" y="5241925"/>
            <a:ext cx="1587" cy="8413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9340" name="Line 12"/>
          <p:cNvSpPr>
            <a:spLocks noChangeShapeType="1"/>
          </p:cNvSpPr>
          <p:nvPr/>
        </p:nvSpPr>
        <p:spPr bwMode="auto">
          <a:xfrm>
            <a:off x="3025775" y="4329113"/>
            <a:ext cx="1588" cy="1960562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9341" name="Rectangle 13"/>
          <p:cNvSpPr>
            <a:spLocks noChangeArrowheads="1"/>
          </p:cNvSpPr>
          <p:nvPr/>
        </p:nvSpPr>
        <p:spPr bwMode="auto">
          <a:xfrm>
            <a:off x="4492625" y="5192713"/>
            <a:ext cx="79375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400" i="1" baseline="0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739342" name="Line 14"/>
          <p:cNvSpPr>
            <a:spLocks noChangeShapeType="1"/>
          </p:cNvSpPr>
          <p:nvPr/>
        </p:nvSpPr>
        <p:spPr bwMode="auto">
          <a:xfrm>
            <a:off x="2974975" y="4810125"/>
            <a:ext cx="84138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9343" name="Line 15"/>
          <p:cNvSpPr>
            <a:spLocks noChangeShapeType="1"/>
          </p:cNvSpPr>
          <p:nvPr/>
        </p:nvSpPr>
        <p:spPr bwMode="auto">
          <a:xfrm>
            <a:off x="2974975" y="5043488"/>
            <a:ext cx="84138" cy="1587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9344" name="Rectangle 16"/>
          <p:cNvSpPr>
            <a:spLocks noChangeArrowheads="1"/>
          </p:cNvSpPr>
          <p:nvPr/>
        </p:nvSpPr>
        <p:spPr bwMode="auto">
          <a:xfrm>
            <a:off x="2909888" y="4943475"/>
            <a:ext cx="698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 baseline="0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39345" name="Rectangle 17"/>
          <p:cNvSpPr>
            <a:spLocks noChangeArrowheads="1"/>
          </p:cNvSpPr>
          <p:nvPr/>
        </p:nvSpPr>
        <p:spPr bwMode="auto">
          <a:xfrm>
            <a:off x="2992438" y="4005263"/>
            <a:ext cx="79375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400" i="1" baseline="0">
                <a:solidFill>
                  <a:srgbClr val="000000"/>
                </a:solidFill>
                <a:latin typeface="Times New Roman" pitchFamily="18" charset="0"/>
              </a:rPr>
              <a:t>y</a:t>
            </a: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739346" name="Line 18"/>
          <p:cNvSpPr>
            <a:spLocks noChangeShapeType="1"/>
          </p:cNvSpPr>
          <p:nvPr/>
        </p:nvSpPr>
        <p:spPr bwMode="auto">
          <a:xfrm flipV="1">
            <a:off x="2295525" y="5241925"/>
            <a:ext cx="1588" cy="8413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9347" name="Line 19"/>
          <p:cNvSpPr>
            <a:spLocks noChangeShapeType="1"/>
          </p:cNvSpPr>
          <p:nvPr/>
        </p:nvSpPr>
        <p:spPr bwMode="auto">
          <a:xfrm flipV="1">
            <a:off x="3257550" y="5241925"/>
            <a:ext cx="1588" cy="8413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9348" name="Line 20"/>
          <p:cNvSpPr>
            <a:spLocks noChangeShapeType="1"/>
          </p:cNvSpPr>
          <p:nvPr/>
        </p:nvSpPr>
        <p:spPr bwMode="auto">
          <a:xfrm flipV="1">
            <a:off x="3506788" y="5241925"/>
            <a:ext cx="1587" cy="8413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9349" name="Line 21"/>
          <p:cNvSpPr>
            <a:spLocks noChangeShapeType="1"/>
          </p:cNvSpPr>
          <p:nvPr/>
        </p:nvSpPr>
        <p:spPr bwMode="auto">
          <a:xfrm flipV="1">
            <a:off x="3740150" y="5241925"/>
            <a:ext cx="1588" cy="8413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9350" name="Line 22"/>
          <p:cNvSpPr>
            <a:spLocks noChangeShapeType="1"/>
          </p:cNvSpPr>
          <p:nvPr/>
        </p:nvSpPr>
        <p:spPr bwMode="auto">
          <a:xfrm flipV="1">
            <a:off x="3971925" y="5241925"/>
            <a:ext cx="1588" cy="8413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9351" name="Line 23"/>
          <p:cNvSpPr>
            <a:spLocks noChangeShapeType="1"/>
          </p:cNvSpPr>
          <p:nvPr/>
        </p:nvSpPr>
        <p:spPr bwMode="auto">
          <a:xfrm flipV="1">
            <a:off x="4221163" y="5241925"/>
            <a:ext cx="1587" cy="8413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9352" name="Line 24"/>
          <p:cNvSpPr>
            <a:spLocks noChangeShapeType="1"/>
          </p:cNvSpPr>
          <p:nvPr/>
        </p:nvSpPr>
        <p:spPr bwMode="auto">
          <a:xfrm>
            <a:off x="2211388" y="5292725"/>
            <a:ext cx="2125662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9353" name="Line 25"/>
          <p:cNvSpPr>
            <a:spLocks noChangeShapeType="1"/>
          </p:cNvSpPr>
          <p:nvPr/>
        </p:nvSpPr>
        <p:spPr bwMode="auto">
          <a:xfrm>
            <a:off x="2974975" y="5524500"/>
            <a:ext cx="84138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9354" name="Line 26"/>
          <p:cNvSpPr>
            <a:spLocks noChangeShapeType="1"/>
          </p:cNvSpPr>
          <p:nvPr/>
        </p:nvSpPr>
        <p:spPr bwMode="auto">
          <a:xfrm>
            <a:off x="2974975" y="6007100"/>
            <a:ext cx="84138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9355" name="Line 27"/>
          <p:cNvSpPr>
            <a:spLocks noChangeShapeType="1"/>
          </p:cNvSpPr>
          <p:nvPr/>
        </p:nvSpPr>
        <p:spPr bwMode="auto">
          <a:xfrm>
            <a:off x="2974975" y="5773738"/>
            <a:ext cx="84138" cy="1587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9356" name="Line 28"/>
          <p:cNvSpPr>
            <a:spLocks noChangeShapeType="1"/>
          </p:cNvSpPr>
          <p:nvPr/>
        </p:nvSpPr>
        <p:spPr bwMode="auto">
          <a:xfrm>
            <a:off x="2974975" y="6256338"/>
            <a:ext cx="84138" cy="1587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9357" name="Freeform 29"/>
          <p:cNvSpPr>
            <a:spLocks/>
          </p:cNvSpPr>
          <p:nvPr/>
        </p:nvSpPr>
        <p:spPr bwMode="auto">
          <a:xfrm>
            <a:off x="2278063" y="4478338"/>
            <a:ext cx="1925637" cy="1811337"/>
          </a:xfrm>
          <a:custGeom>
            <a:avLst/>
            <a:gdLst>
              <a:gd name="T0" fmla="*/ 0 w 1213"/>
              <a:gd name="T1" fmla="*/ 1141 h 1141"/>
              <a:gd name="T2" fmla="*/ 21 w 1213"/>
              <a:gd name="T3" fmla="*/ 942 h 1141"/>
              <a:gd name="T4" fmla="*/ 31 w 1213"/>
              <a:gd name="T5" fmla="*/ 827 h 1141"/>
              <a:gd name="T6" fmla="*/ 42 w 1213"/>
              <a:gd name="T7" fmla="*/ 712 h 1141"/>
              <a:gd name="T8" fmla="*/ 52 w 1213"/>
              <a:gd name="T9" fmla="*/ 597 h 1141"/>
              <a:gd name="T10" fmla="*/ 63 w 1213"/>
              <a:gd name="T11" fmla="*/ 471 h 1141"/>
              <a:gd name="T12" fmla="*/ 73 w 1213"/>
              <a:gd name="T13" fmla="*/ 366 h 1141"/>
              <a:gd name="T14" fmla="*/ 84 w 1213"/>
              <a:gd name="T15" fmla="*/ 293 h 1141"/>
              <a:gd name="T16" fmla="*/ 94 w 1213"/>
              <a:gd name="T17" fmla="*/ 209 h 1141"/>
              <a:gd name="T18" fmla="*/ 107 w 1213"/>
              <a:gd name="T19" fmla="*/ 134 h 1141"/>
              <a:gd name="T20" fmla="*/ 122 w 1213"/>
              <a:gd name="T21" fmla="*/ 74 h 1141"/>
              <a:gd name="T22" fmla="*/ 134 w 1213"/>
              <a:gd name="T23" fmla="*/ 41 h 1141"/>
              <a:gd name="T24" fmla="*/ 143 w 1213"/>
              <a:gd name="T25" fmla="*/ 20 h 1141"/>
              <a:gd name="T26" fmla="*/ 155 w 1213"/>
              <a:gd name="T27" fmla="*/ 5 h 1141"/>
              <a:gd name="T28" fmla="*/ 167 w 1213"/>
              <a:gd name="T29" fmla="*/ 0 h 1141"/>
              <a:gd name="T30" fmla="*/ 175 w 1213"/>
              <a:gd name="T31" fmla="*/ 7 h 1141"/>
              <a:gd name="T32" fmla="*/ 182 w 1213"/>
              <a:gd name="T33" fmla="*/ 20 h 1141"/>
              <a:gd name="T34" fmla="*/ 199 w 1213"/>
              <a:gd name="T35" fmla="*/ 84 h 1141"/>
              <a:gd name="T36" fmla="*/ 247 w 1213"/>
              <a:gd name="T37" fmla="*/ 287 h 1141"/>
              <a:gd name="T38" fmla="*/ 282 w 1213"/>
              <a:gd name="T39" fmla="*/ 440 h 1141"/>
              <a:gd name="T40" fmla="*/ 316 w 1213"/>
              <a:gd name="T41" fmla="*/ 584 h 1141"/>
              <a:gd name="T42" fmla="*/ 335 w 1213"/>
              <a:gd name="T43" fmla="*/ 649 h 1141"/>
              <a:gd name="T44" fmla="*/ 349 w 1213"/>
              <a:gd name="T45" fmla="*/ 686 h 1141"/>
              <a:gd name="T46" fmla="*/ 356 w 1213"/>
              <a:gd name="T47" fmla="*/ 701 h 1141"/>
              <a:gd name="T48" fmla="*/ 367 w 1213"/>
              <a:gd name="T49" fmla="*/ 721 h 1141"/>
              <a:gd name="T50" fmla="*/ 376 w 1213"/>
              <a:gd name="T51" fmla="*/ 733 h 1141"/>
              <a:gd name="T52" fmla="*/ 385 w 1213"/>
              <a:gd name="T53" fmla="*/ 739 h 1141"/>
              <a:gd name="T54" fmla="*/ 397 w 1213"/>
              <a:gd name="T55" fmla="*/ 743 h 1141"/>
              <a:gd name="T56" fmla="*/ 408 w 1213"/>
              <a:gd name="T57" fmla="*/ 743 h 1141"/>
              <a:gd name="T58" fmla="*/ 421 w 1213"/>
              <a:gd name="T59" fmla="*/ 737 h 1141"/>
              <a:gd name="T60" fmla="*/ 431 w 1213"/>
              <a:gd name="T61" fmla="*/ 730 h 1141"/>
              <a:gd name="T62" fmla="*/ 450 w 1213"/>
              <a:gd name="T63" fmla="*/ 701 h 1141"/>
              <a:gd name="T64" fmla="*/ 460 w 1213"/>
              <a:gd name="T65" fmla="*/ 670 h 1141"/>
              <a:gd name="T66" fmla="*/ 481 w 1213"/>
              <a:gd name="T67" fmla="*/ 628 h 1141"/>
              <a:gd name="T68" fmla="*/ 502 w 1213"/>
              <a:gd name="T69" fmla="*/ 576 h 1141"/>
              <a:gd name="T70" fmla="*/ 533 w 1213"/>
              <a:gd name="T71" fmla="*/ 513 h 1141"/>
              <a:gd name="T72" fmla="*/ 575 w 1213"/>
              <a:gd name="T73" fmla="*/ 450 h 1141"/>
              <a:gd name="T74" fmla="*/ 607 w 1213"/>
              <a:gd name="T75" fmla="*/ 419 h 1141"/>
              <a:gd name="T76" fmla="*/ 623 w 1213"/>
              <a:gd name="T77" fmla="*/ 404 h 1141"/>
              <a:gd name="T78" fmla="*/ 638 w 1213"/>
              <a:gd name="T79" fmla="*/ 398 h 1141"/>
              <a:gd name="T80" fmla="*/ 656 w 1213"/>
              <a:gd name="T81" fmla="*/ 401 h 1141"/>
              <a:gd name="T82" fmla="*/ 680 w 1213"/>
              <a:gd name="T83" fmla="*/ 419 h 1141"/>
              <a:gd name="T84" fmla="*/ 711 w 1213"/>
              <a:gd name="T85" fmla="*/ 450 h 1141"/>
              <a:gd name="T86" fmla="*/ 753 w 1213"/>
              <a:gd name="T87" fmla="*/ 492 h 1141"/>
              <a:gd name="T88" fmla="*/ 795 w 1213"/>
              <a:gd name="T89" fmla="*/ 534 h 1141"/>
              <a:gd name="T90" fmla="*/ 826 w 1213"/>
              <a:gd name="T91" fmla="*/ 555 h 1141"/>
              <a:gd name="T92" fmla="*/ 854 w 1213"/>
              <a:gd name="T93" fmla="*/ 563 h 1141"/>
              <a:gd name="T94" fmla="*/ 878 w 1213"/>
              <a:gd name="T95" fmla="*/ 565 h 1141"/>
              <a:gd name="T96" fmla="*/ 902 w 1213"/>
              <a:gd name="T97" fmla="*/ 562 h 1141"/>
              <a:gd name="T98" fmla="*/ 920 w 1213"/>
              <a:gd name="T99" fmla="*/ 555 h 1141"/>
              <a:gd name="T100" fmla="*/ 972 w 1213"/>
              <a:gd name="T101" fmla="*/ 523 h 1141"/>
              <a:gd name="T102" fmla="*/ 1012 w 1213"/>
              <a:gd name="T103" fmla="*/ 508 h 1141"/>
              <a:gd name="T104" fmla="*/ 1046 w 1213"/>
              <a:gd name="T105" fmla="*/ 497 h 1141"/>
              <a:gd name="T106" fmla="*/ 1067 w 1213"/>
              <a:gd name="T107" fmla="*/ 492 h 1141"/>
              <a:gd name="T108" fmla="*/ 1091 w 1213"/>
              <a:gd name="T109" fmla="*/ 488 h 1141"/>
              <a:gd name="T110" fmla="*/ 1140 w 1213"/>
              <a:gd name="T111" fmla="*/ 492 h 1141"/>
              <a:gd name="T112" fmla="*/ 1213 w 1213"/>
              <a:gd name="T113" fmla="*/ 502 h 1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213" h="1141">
                <a:moveTo>
                  <a:pt x="0" y="1141"/>
                </a:moveTo>
                <a:lnTo>
                  <a:pt x="21" y="942"/>
                </a:lnTo>
                <a:lnTo>
                  <a:pt x="31" y="827"/>
                </a:lnTo>
                <a:lnTo>
                  <a:pt x="42" y="712"/>
                </a:lnTo>
                <a:lnTo>
                  <a:pt x="52" y="597"/>
                </a:lnTo>
                <a:lnTo>
                  <a:pt x="63" y="471"/>
                </a:lnTo>
                <a:lnTo>
                  <a:pt x="73" y="366"/>
                </a:lnTo>
                <a:lnTo>
                  <a:pt x="84" y="293"/>
                </a:lnTo>
                <a:lnTo>
                  <a:pt x="94" y="209"/>
                </a:lnTo>
                <a:lnTo>
                  <a:pt x="107" y="134"/>
                </a:lnTo>
                <a:lnTo>
                  <a:pt x="122" y="74"/>
                </a:lnTo>
                <a:lnTo>
                  <a:pt x="134" y="41"/>
                </a:lnTo>
                <a:lnTo>
                  <a:pt x="143" y="20"/>
                </a:lnTo>
                <a:lnTo>
                  <a:pt x="155" y="5"/>
                </a:lnTo>
                <a:lnTo>
                  <a:pt x="167" y="0"/>
                </a:lnTo>
                <a:lnTo>
                  <a:pt x="175" y="7"/>
                </a:lnTo>
                <a:lnTo>
                  <a:pt x="182" y="20"/>
                </a:lnTo>
                <a:lnTo>
                  <a:pt x="199" y="84"/>
                </a:lnTo>
                <a:lnTo>
                  <a:pt x="247" y="287"/>
                </a:lnTo>
                <a:lnTo>
                  <a:pt x="282" y="440"/>
                </a:lnTo>
                <a:lnTo>
                  <a:pt x="316" y="584"/>
                </a:lnTo>
                <a:lnTo>
                  <a:pt x="335" y="649"/>
                </a:lnTo>
                <a:lnTo>
                  <a:pt x="349" y="686"/>
                </a:lnTo>
                <a:lnTo>
                  <a:pt x="356" y="701"/>
                </a:lnTo>
                <a:lnTo>
                  <a:pt x="367" y="721"/>
                </a:lnTo>
                <a:lnTo>
                  <a:pt x="376" y="733"/>
                </a:lnTo>
                <a:lnTo>
                  <a:pt x="385" y="739"/>
                </a:lnTo>
                <a:lnTo>
                  <a:pt x="397" y="743"/>
                </a:lnTo>
                <a:lnTo>
                  <a:pt x="408" y="743"/>
                </a:lnTo>
                <a:lnTo>
                  <a:pt x="421" y="737"/>
                </a:lnTo>
                <a:lnTo>
                  <a:pt x="431" y="730"/>
                </a:lnTo>
                <a:lnTo>
                  <a:pt x="450" y="701"/>
                </a:lnTo>
                <a:lnTo>
                  <a:pt x="460" y="670"/>
                </a:lnTo>
                <a:lnTo>
                  <a:pt x="481" y="628"/>
                </a:lnTo>
                <a:lnTo>
                  <a:pt x="502" y="576"/>
                </a:lnTo>
                <a:lnTo>
                  <a:pt x="533" y="513"/>
                </a:lnTo>
                <a:lnTo>
                  <a:pt x="575" y="450"/>
                </a:lnTo>
                <a:lnTo>
                  <a:pt x="607" y="419"/>
                </a:lnTo>
                <a:lnTo>
                  <a:pt x="623" y="404"/>
                </a:lnTo>
                <a:lnTo>
                  <a:pt x="638" y="398"/>
                </a:lnTo>
                <a:lnTo>
                  <a:pt x="656" y="401"/>
                </a:lnTo>
                <a:lnTo>
                  <a:pt x="680" y="419"/>
                </a:lnTo>
                <a:lnTo>
                  <a:pt x="711" y="450"/>
                </a:lnTo>
                <a:lnTo>
                  <a:pt x="753" y="492"/>
                </a:lnTo>
                <a:lnTo>
                  <a:pt x="795" y="534"/>
                </a:lnTo>
                <a:lnTo>
                  <a:pt x="826" y="555"/>
                </a:lnTo>
                <a:lnTo>
                  <a:pt x="854" y="563"/>
                </a:lnTo>
                <a:lnTo>
                  <a:pt x="878" y="565"/>
                </a:lnTo>
                <a:lnTo>
                  <a:pt x="902" y="562"/>
                </a:lnTo>
                <a:lnTo>
                  <a:pt x="920" y="555"/>
                </a:lnTo>
                <a:lnTo>
                  <a:pt x="972" y="523"/>
                </a:lnTo>
                <a:lnTo>
                  <a:pt x="1012" y="508"/>
                </a:lnTo>
                <a:lnTo>
                  <a:pt x="1046" y="497"/>
                </a:lnTo>
                <a:lnTo>
                  <a:pt x="1067" y="492"/>
                </a:lnTo>
                <a:lnTo>
                  <a:pt x="1091" y="488"/>
                </a:lnTo>
                <a:lnTo>
                  <a:pt x="1140" y="492"/>
                </a:lnTo>
                <a:lnTo>
                  <a:pt x="1213" y="502"/>
                </a:lnTo>
              </a:path>
            </a:pathLst>
          </a:custGeom>
          <a:noFill/>
          <a:ln w="15875">
            <a:solidFill>
              <a:srgbClr val="00A89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9358" name="Line 30"/>
          <p:cNvSpPr>
            <a:spLocks noChangeShapeType="1"/>
          </p:cNvSpPr>
          <p:nvPr/>
        </p:nvSpPr>
        <p:spPr bwMode="auto">
          <a:xfrm flipV="1">
            <a:off x="2776538" y="5241925"/>
            <a:ext cx="1587" cy="8413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39359" name="Rectangle 31"/>
          <p:cNvSpPr>
            <a:spLocks noChangeArrowheads="1"/>
          </p:cNvSpPr>
          <p:nvPr/>
        </p:nvSpPr>
        <p:spPr bwMode="auto">
          <a:xfrm>
            <a:off x="3224213" y="5345113"/>
            <a:ext cx="698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 baseline="0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34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2839398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Higher-Order Auxiliary Equations</a:t>
            </a:r>
          </a:p>
        </p:txBody>
      </p:sp>
      <p:sp>
        <p:nvSpPr>
          <p:cNvPr id="740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In general, to solve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        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i="1" baseline="-25000" dirty="0">
                <a:latin typeface="Times New Roman" pitchFamily="18" charset="0"/>
              </a:rPr>
              <a:t>n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30000" dirty="0">
                <a:latin typeface="Times New Roman" pitchFamily="18" charset="0"/>
              </a:rPr>
              <a:t>(</a:t>
            </a:r>
            <a:r>
              <a:rPr lang="en-US" altLang="zh-TW" i="1" baseline="30000" dirty="0">
                <a:latin typeface="Times New Roman" pitchFamily="18" charset="0"/>
              </a:rPr>
              <a:t>n</a:t>
            </a:r>
            <a:r>
              <a:rPr lang="en-US" altLang="zh-TW" baseline="30000" dirty="0">
                <a:latin typeface="Times New Roman" pitchFamily="18" charset="0"/>
              </a:rPr>
              <a:t>)</a:t>
            </a:r>
            <a:r>
              <a:rPr lang="en-US" altLang="zh-TW" i="1" baseline="30000" dirty="0">
                <a:latin typeface="Times New Roman" pitchFamily="18" charset="0"/>
              </a:rPr>
              <a:t> </a:t>
            </a:r>
            <a:r>
              <a:rPr lang="en-US" altLang="zh-TW" i="1" dirty="0">
                <a:latin typeface="Times New Roman" pitchFamily="18" charset="0"/>
              </a:rPr>
              <a:t>+ a</a:t>
            </a:r>
            <a:r>
              <a:rPr lang="en-US" altLang="zh-TW" i="1" baseline="-25000" dirty="0">
                <a:latin typeface="Times New Roman" pitchFamily="18" charset="0"/>
              </a:rPr>
              <a:t>n</a:t>
            </a:r>
            <a:r>
              <a:rPr lang="en-US" altLang="zh-TW" baseline="-25000" dirty="0">
                <a:latin typeface="Times New Roman" pitchFamily="18" charset="0"/>
              </a:rPr>
              <a:t>–1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30000" dirty="0">
                <a:latin typeface="Times New Roman" pitchFamily="18" charset="0"/>
              </a:rPr>
              <a:t>(</a:t>
            </a:r>
            <a:r>
              <a:rPr lang="en-US" altLang="zh-TW" i="1" baseline="30000" dirty="0">
                <a:latin typeface="Times New Roman" pitchFamily="18" charset="0"/>
              </a:rPr>
              <a:t>n</a:t>
            </a:r>
            <a:r>
              <a:rPr lang="en-US" altLang="zh-TW" baseline="30000" dirty="0">
                <a:latin typeface="Times New Roman" pitchFamily="18" charset="0"/>
              </a:rPr>
              <a:t>–1)</a:t>
            </a:r>
            <a:r>
              <a:rPr lang="en-US" altLang="zh-TW" i="1" dirty="0">
                <a:latin typeface="Times New Roman" pitchFamily="18" charset="0"/>
              </a:rPr>
              <a:t> + … + a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 i="1" baseline="30000" dirty="0">
                <a:latin typeface="Times New Roman" pitchFamily="18" charset="0"/>
              </a:rPr>
              <a:t> </a:t>
            </a:r>
            <a:r>
              <a:rPr lang="en-US" altLang="zh-TW" i="1" dirty="0">
                <a:latin typeface="Times New Roman" pitchFamily="18" charset="0"/>
              </a:rPr>
              <a:t>+ a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i="1" dirty="0">
                <a:latin typeface="Times New Roman" pitchFamily="18" charset="0"/>
              </a:rPr>
              <a:t> + a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0</a:t>
            </a:r>
            <a:r>
              <a:rPr lang="en-US" altLang="zh-TW" dirty="0"/>
              <a:t>,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where </a:t>
            </a:r>
            <a:r>
              <a:rPr lang="en-US" altLang="zh-TW" i="1" dirty="0" err="1">
                <a:latin typeface="Times New Roman" pitchFamily="18" charset="0"/>
              </a:rPr>
              <a:t>a</a:t>
            </a:r>
            <a:r>
              <a:rPr lang="en-US" altLang="zh-TW" i="1" baseline="-25000" dirty="0" err="1">
                <a:latin typeface="Times New Roman" pitchFamily="18" charset="0"/>
              </a:rPr>
              <a:t>i</a:t>
            </a:r>
            <a:r>
              <a:rPr lang="en-US" altLang="zh-TW" dirty="0">
                <a:latin typeface="Times New Roman" pitchFamily="18" charset="0"/>
              </a:rPr>
              <a:t>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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R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i="1" baseline="-25000" dirty="0">
                <a:latin typeface="Times New Roman" pitchFamily="18" charset="0"/>
              </a:rPr>
              <a:t>n</a:t>
            </a:r>
            <a:r>
              <a:rPr lang="en-US" altLang="zh-TW" dirty="0">
                <a:latin typeface="Times New Roman" pitchFamily="18" charset="0"/>
              </a:rPr>
              <a:t>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</a:t>
            </a:r>
            <a:r>
              <a:rPr lang="en-US" altLang="zh-TW" dirty="0">
                <a:latin typeface="Times New Roman" pitchFamily="18" charset="0"/>
              </a:rPr>
              <a:t> 0</a:t>
            </a:r>
            <a:r>
              <a:rPr lang="en-US" altLang="zh-TW" dirty="0"/>
              <a:t>, we must solve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         </a:t>
            </a:r>
            <a:r>
              <a:rPr lang="en-US" altLang="zh-TW" i="1" dirty="0" err="1">
                <a:latin typeface="Times New Roman" pitchFamily="18" charset="0"/>
              </a:rPr>
              <a:t>a</a:t>
            </a:r>
            <a:r>
              <a:rPr lang="en-US" altLang="zh-TW" i="1" baseline="-25000" dirty="0" err="1">
                <a:latin typeface="Times New Roman" pitchFamily="18" charset="0"/>
              </a:rPr>
              <a:t>n</a:t>
            </a:r>
            <a:r>
              <a:rPr lang="en-US" altLang="zh-TW" i="1" dirty="0" err="1">
                <a:latin typeface="Times New Roman" pitchFamily="18" charset="0"/>
              </a:rPr>
              <a:t>m</a:t>
            </a:r>
            <a:r>
              <a:rPr lang="en-US" altLang="zh-TW" i="1" baseline="30000" dirty="0" err="1">
                <a:latin typeface="Times New Roman" pitchFamily="18" charset="0"/>
              </a:rPr>
              <a:t>n</a:t>
            </a:r>
            <a:r>
              <a:rPr lang="en-US" altLang="zh-TW" i="1" baseline="30000" dirty="0">
                <a:latin typeface="Times New Roman" pitchFamily="18" charset="0"/>
              </a:rPr>
              <a:t> </a:t>
            </a:r>
            <a:r>
              <a:rPr lang="en-US" altLang="zh-TW" i="1" dirty="0">
                <a:latin typeface="Times New Roman" pitchFamily="18" charset="0"/>
              </a:rPr>
              <a:t>+ a</a:t>
            </a:r>
            <a:r>
              <a:rPr lang="en-US" altLang="zh-TW" i="1" baseline="-25000" dirty="0">
                <a:latin typeface="Times New Roman" pitchFamily="18" charset="0"/>
              </a:rPr>
              <a:t>n</a:t>
            </a:r>
            <a:r>
              <a:rPr lang="en-US" altLang="zh-TW" baseline="-25000" dirty="0">
                <a:latin typeface="Times New Roman" pitchFamily="18" charset="0"/>
              </a:rPr>
              <a:t>–1</a:t>
            </a:r>
            <a:r>
              <a:rPr lang="en-US" altLang="zh-TW" i="1" dirty="0">
                <a:latin typeface="Times New Roman" pitchFamily="18" charset="0"/>
              </a:rPr>
              <a:t>m</a:t>
            </a:r>
            <a:r>
              <a:rPr lang="en-US" altLang="zh-TW" i="1" baseline="30000" dirty="0">
                <a:latin typeface="Times New Roman" pitchFamily="18" charset="0"/>
              </a:rPr>
              <a:t>n</a:t>
            </a:r>
            <a:r>
              <a:rPr lang="en-US" altLang="zh-TW" baseline="30000" dirty="0">
                <a:latin typeface="Times New Roman" pitchFamily="18" charset="0"/>
              </a:rPr>
              <a:t>–1</a:t>
            </a:r>
            <a:r>
              <a:rPr lang="en-US" altLang="zh-TW" i="1" dirty="0">
                <a:latin typeface="Times New Roman" pitchFamily="18" charset="0"/>
              </a:rPr>
              <a:t> + … + a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i="1" dirty="0">
                <a:latin typeface="Times New Roman" pitchFamily="18" charset="0"/>
              </a:rPr>
              <a:t>m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i="1" baseline="30000" dirty="0">
                <a:latin typeface="Times New Roman" pitchFamily="18" charset="0"/>
              </a:rPr>
              <a:t> </a:t>
            </a:r>
            <a:r>
              <a:rPr lang="en-US" altLang="zh-TW" i="1" dirty="0">
                <a:latin typeface="Times New Roman" pitchFamily="18" charset="0"/>
              </a:rPr>
              <a:t>+ a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i="1" dirty="0">
                <a:latin typeface="Times New Roman" pitchFamily="18" charset="0"/>
              </a:rPr>
              <a:t>m + a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>
                <a:latin typeface="Times New Roman" pitchFamily="18" charset="0"/>
              </a:rPr>
              <a:t> = 0</a:t>
            </a:r>
            <a:r>
              <a:rPr lang="en-US" altLang="zh-TW" dirty="0"/>
              <a:t>.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The general solution of the DE is:</a:t>
            </a:r>
            <a:br>
              <a:rPr lang="en-US" altLang="zh-TW" dirty="0"/>
            </a:br>
            <a:r>
              <a:rPr lang="en-US" altLang="zh-TW" dirty="0"/>
              <a:t>Case I (no repeated roots):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Case II (with repeated roots):</a:t>
            </a:r>
          </a:p>
        </p:txBody>
      </p:sp>
      <p:graphicFrame>
        <p:nvGraphicFramePr>
          <p:cNvPr id="74035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0600215"/>
              </p:ext>
            </p:extLst>
          </p:nvPr>
        </p:nvGraphicFramePr>
        <p:xfrm>
          <a:off x="2422525" y="4149725"/>
          <a:ext cx="38227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80" name="方程式" r:id="rId3" imgW="1917360" imgH="241200" progId="Equation.3">
                  <p:embed/>
                </p:oleObj>
              </mc:Choice>
              <mc:Fallback>
                <p:oleObj name="方程式" r:id="rId3" imgW="191736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2525" y="4149725"/>
                        <a:ext cx="38227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035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6242908"/>
              </p:ext>
            </p:extLst>
          </p:nvPr>
        </p:nvGraphicFramePr>
        <p:xfrm>
          <a:off x="1592263" y="5157788"/>
          <a:ext cx="704215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81" name="方程式" r:id="rId5" imgW="3530520" imgH="241200" progId="Equation.3">
                  <p:embed/>
                </p:oleObj>
              </mc:Choice>
              <mc:Fallback>
                <p:oleObj name="方程式" r:id="rId5" imgW="353052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2263" y="5157788"/>
                        <a:ext cx="704215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0358" name="AutoShape 6"/>
          <p:cNvSpPr>
            <a:spLocks/>
          </p:cNvSpPr>
          <p:nvPr/>
        </p:nvSpPr>
        <p:spPr bwMode="auto">
          <a:xfrm rot="16200000">
            <a:off x="3707433" y="4037288"/>
            <a:ext cx="144463" cy="3311870"/>
          </a:xfrm>
          <a:prstGeom prst="leftBrace">
            <a:avLst>
              <a:gd name="adj1" fmla="val 182692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740359" name="AutoShape 7"/>
          <p:cNvSpPr>
            <a:spLocks/>
          </p:cNvSpPr>
          <p:nvPr/>
        </p:nvSpPr>
        <p:spPr bwMode="auto">
          <a:xfrm rot="-5400000">
            <a:off x="6859588" y="4438303"/>
            <a:ext cx="215900" cy="2517775"/>
          </a:xfrm>
          <a:prstGeom prst="leftBrace">
            <a:avLst>
              <a:gd name="adj1" fmla="val 97181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740360" name="Text Box 8"/>
          <p:cNvSpPr txBox="1">
            <a:spLocks noChangeArrowheads="1"/>
          </p:cNvSpPr>
          <p:nvPr/>
        </p:nvSpPr>
        <p:spPr bwMode="auto">
          <a:xfrm>
            <a:off x="3079892" y="5765454"/>
            <a:ext cx="1526892" cy="505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altLang="zh-TW" sz="1600" baseline="0" dirty="0"/>
              <a:t>solution form of</a:t>
            </a:r>
            <a:br>
              <a:rPr lang="en-US" altLang="zh-TW" sz="1600" baseline="0" dirty="0"/>
            </a:br>
            <a:r>
              <a:rPr lang="en-US" altLang="zh-TW" sz="1600" baseline="0" dirty="0"/>
              <a:t>repeated roots</a:t>
            </a:r>
          </a:p>
        </p:txBody>
      </p:sp>
      <p:sp>
        <p:nvSpPr>
          <p:cNvPr id="740361" name="Text Box 9"/>
          <p:cNvSpPr txBox="1">
            <a:spLocks noChangeArrowheads="1"/>
          </p:cNvSpPr>
          <p:nvPr/>
        </p:nvSpPr>
        <p:spPr bwMode="auto">
          <a:xfrm>
            <a:off x="6194567" y="5765454"/>
            <a:ext cx="1526892" cy="505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altLang="zh-TW" sz="1600" baseline="0"/>
              <a:t>solution form of</a:t>
            </a:r>
            <a:br>
              <a:rPr lang="en-US" altLang="zh-TW" sz="1600" baseline="0"/>
            </a:br>
            <a:r>
              <a:rPr lang="en-US" altLang="zh-TW" sz="1600" baseline="0"/>
              <a:t>distinct roots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7323286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8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Solution of Repeated Roots (1/2)</a:t>
            </a:r>
          </a:p>
        </p:txBody>
      </p:sp>
      <p:sp>
        <p:nvSpPr>
          <p:cNvPr id="878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For an 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baseline="30000" dirty="0"/>
              <a:t>th</a:t>
            </a:r>
            <a:r>
              <a:rPr lang="en-US" altLang="zh-TW" dirty="0"/>
              <a:t>-order linear DE, assuming that the auxiliary equation of</a:t>
            </a:r>
            <a:br>
              <a:rPr lang="en-US" altLang="zh-TW" sz="800" dirty="0"/>
            </a:br>
            <a:r>
              <a:rPr lang="en-US" altLang="zh-TW" dirty="0"/>
              <a:t>            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i="1" baseline="-25000" dirty="0">
                <a:latin typeface="Times New Roman" pitchFamily="18" charset="0"/>
              </a:rPr>
              <a:t>n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30000" dirty="0">
                <a:latin typeface="Times New Roman" pitchFamily="18" charset="0"/>
              </a:rPr>
              <a:t>(</a:t>
            </a:r>
            <a:r>
              <a:rPr lang="en-US" altLang="zh-TW" i="1" baseline="30000" dirty="0">
                <a:latin typeface="Times New Roman" pitchFamily="18" charset="0"/>
              </a:rPr>
              <a:t>n</a:t>
            </a:r>
            <a:r>
              <a:rPr lang="en-US" altLang="zh-TW" baseline="30000" dirty="0">
                <a:latin typeface="Times New Roman" pitchFamily="18" charset="0"/>
              </a:rPr>
              <a:t>)</a:t>
            </a:r>
            <a:r>
              <a:rPr lang="en-US" altLang="zh-TW" i="1" baseline="30000" dirty="0">
                <a:latin typeface="Times New Roman" pitchFamily="18" charset="0"/>
              </a:rPr>
              <a:t> </a:t>
            </a:r>
            <a:r>
              <a:rPr lang="en-US" altLang="zh-TW" i="1" dirty="0">
                <a:latin typeface="Times New Roman" pitchFamily="18" charset="0"/>
              </a:rPr>
              <a:t>+ a</a:t>
            </a:r>
            <a:r>
              <a:rPr lang="en-US" altLang="zh-TW" i="1" baseline="-25000" dirty="0">
                <a:latin typeface="Times New Roman" pitchFamily="18" charset="0"/>
              </a:rPr>
              <a:t>n</a:t>
            </a:r>
            <a:r>
              <a:rPr lang="en-US" altLang="zh-TW" baseline="-25000" dirty="0">
                <a:latin typeface="Times New Roman" pitchFamily="18" charset="0"/>
              </a:rPr>
              <a:t>–1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30000" dirty="0">
                <a:latin typeface="Times New Roman" pitchFamily="18" charset="0"/>
              </a:rPr>
              <a:t>(</a:t>
            </a:r>
            <a:r>
              <a:rPr lang="en-US" altLang="zh-TW" i="1" baseline="30000" dirty="0">
                <a:latin typeface="Times New Roman" pitchFamily="18" charset="0"/>
              </a:rPr>
              <a:t>n</a:t>
            </a:r>
            <a:r>
              <a:rPr lang="en-US" altLang="zh-TW" baseline="30000" dirty="0">
                <a:latin typeface="Times New Roman" pitchFamily="18" charset="0"/>
              </a:rPr>
              <a:t>–1)</a:t>
            </a:r>
            <a:r>
              <a:rPr lang="en-US" altLang="zh-TW" i="1" dirty="0">
                <a:latin typeface="Times New Roman" pitchFamily="18" charset="0"/>
              </a:rPr>
              <a:t> + … + a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i="1" dirty="0">
                <a:latin typeface="Times New Roman" pitchFamily="18" charset="0"/>
              </a:rPr>
              <a:t> + a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0</a:t>
            </a:r>
            <a:r>
              <a:rPr lang="en-US" altLang="zh-TW" dirty="0"/>
              <a:t> 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has </a:t>
            </a:r>
            <a:r>
              <a:rPr lang="en-US" altLang="zh-TW" i="1" dirty="0">
                <a:latin typeface="Times New Roman" pitchFamily="18" charset="0"/>
              </a:rPr>
              <a:t>k</a:t>
            </a:r>
            <a:r>
              <a:rPr lang="en-US" altLang="zh-TW" dirty="0"/>
              <a:t> repeated roots </a:t>
            </a:r>
            <a:r>
              <a:rPr lang="en-US" altLang="zh-TW" i="1" dirty="0">
                <a:latin typeface="Times New Roman" pitchFamily="18" charset="0"/>
              </a:rPr>
              <a:t>m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/>
              <a:t>. This means that the DE can be expressed as: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                 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D</a:t>
            </a:r>
            <a:r>
              <a:rPr lang="en-US" altLang="zh-TW" dirty="0">
                <a:latin typeface="Times New Roman" pitchFamily="18" charset="0"/>
              </a:rPr>
              <a:t> – </a:t>
            </a:r>
            <a:r>
              <a:rPr lang="en-US" altLang="zh-TW" i="1" dirty="0">
                <a:latin typeface="Times New Roman" pitchFamily="18" charset="0"/>
              </a:rPr>
              <a:t>m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baseline="30000" dirty="0">
                <a:latin typeface="Times New Roman" pitchFamily="18" charset="0"/>
              </a:rPr>
              <a:t>k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D</a:t>
            </a:r>
            <a:r>
              <a:rPr lang="en-US" altLang="zh-TW" dirty="0">
                <a:latin typeface="Times New Roman" pitchFamily="18" charset="0"/>
              </a:rPr>
              <a:t> – </a:t>
            </a:r>
            <a:r>
              <a:rPr lang="en-US" altLang="zh-TW" i="1" dirty="0">
                <a:latin typeface="Times New Roman" pitchFamily="18" charset="0"/>
              </a:rPr>
              <a:t>m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) … (</a:t>
            </a:r>
            <a:r>
              <a:rPr lang="en-US" altLang="zh-TW" i="1" dirty="0">
                <a:latin typeface="Times New Roman" pitchFamily="18" charset="0"/>
              </a:rPr>
              <a:t>D</a:t>
            </a:r>
            <a:r>
              <a:rPr lang="en-US" altLang="zh-TW" dirty="0">
                <a:latin typeface="Times New Roman" pitchFamily="18" charset="0"/>
              </a:rPr>
              <a:t> – </a:t>
            </a:r>
            <a:r>
              <a:rPr lang="en-US" altLang="zh-TW" i="1" dirty="0" err="1">
                <a:latin typeface="Times New Roman" pitchFamily="18" charset="0"/>
              </a:rPr>
              <a:t>m</a:t>
            </a:r>
            <a:r>
              <a:rPr lang="en-US" altLang="zh-TW" i="1" baseline="-25000" dirty="0" err="1">
                <a:latin typeface="Times New Roman" pitchFamily="18" charset="0"/>
              </a:rPr>
              <a:t>n</a:t>
            </a:r>
            <a:r>
              <a:rPr lang="en-US" altLang="zh-TW" baseline="-25000" dirty="0">
                <a:latin typeface="Times New Roman" pitchFamily="18" charset="0"/>
              </a:rPr>
              <a:t>–</a:t>
            </a:r>
            <a:r>
              <a:rPr lang="en-US" altLang="zh-TW" i="1" baseline="-25000" dirty="0">
                <a:latin typeface="Times New Roman" pitchFamily="18" charset="0"/>
              </a:rPr>
              <a:t>k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0</a:t>
            </a:r>
            <a:r>
              <a:rPr lang="en-US" altLang="zh-TW" dirty="0"/>
              <a:t>.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Hence, the solution of 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D</a:t>
            </a:r>
            <a:r>
              <a:rPr lang="en-US" altLang="zh-TW" dirty="0">
                <a:latin typeface="Times New Roman" pitchFamily="18" charset="0"/>
              </a:rPr>
              <a:t> – </a:t>
            </a:r>
            <a:r>
              <a:rPr lang="en-US" altLang="zh-TW" i="1" dirty="0">
                <a:latin typeface="Times New Roman" pitchFamily="18" charset="0"/>
              </a:rPr>
              <a:t>m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baseline="30000" dirty="0" err="1">
                <a:latin typeface="Times New Roman" pitchFamily="18" charset="0"/>
              </a:rPr>
              <a:t>k</a:t>
            </a:r>
            <a:r>
              <a:rPr lang="en-US" altLang="zh-TW" i="1" dirty="0" err="1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0</a:t>
            </a:r>
            <a:r>
              <a:rPr lang="en-US" altLang="zh-TW" dirty="0"/>
              <a:t> will also be a solution of the 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dirty="0"/>
              <a:t>th-order DE.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36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80353277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Solution of Repeated Roots (2/2)</a:t>
            </a:r>
            <a:endParaRPr lang="zh-TW" altLang="en-US"/>
          </a:p>
        </p:txBody>
      </p:sp>
      <p:sp>
        <p:nvSpPr>
          <p:cNvPr id="879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Since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i="1" baseline="30000" dirty="0">
                <a:latin typeface="Times New Roman" pitchFamily="18" charset="0"/>
              </a:rPr>
              <a:t>m</a:t>
            </a:r>
            <a:r>
              <a:rPr lang="en-US" altLang="zh-TW" sz="1400" baseline="30000" dirty="0">
                <a:latin typeface="Times New Roman" pitchFamily="18" charset="0"/>
              </a:rPr>
              <a:t>0</a:t>
            </a:r>
            <a:r>
              <a:rPr lang="en-US" altLang="zh-TW" i="1" baseline="30000" dirty="0">
                <a:latin typeface="Times New Roman" pitchFamily="18" charset="0"/>
              </a:rPr>
              <a:t>x</a:t>
            </a:r>
            <a:r>
              <a:rPr lang="en-US" altLang="zh-TW" dirty="0"/>
              <a:t> is a solution of 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D</a:t>
            </a:r>
            <a:r>
              <a:rPr lang="en-US" altLang="zh-TW" dirty="0">
                <a:latin typeface="Times New Roman" pitchFamily="18" charset="0"/>
              </a:rPr>
              <a:t> – </a:t>
            </a:r>
            <a:r>
              <a:rPr lang="en-US" altLang="zh-TW" i="1" dirty="0">
                <a:latin typeface="Times New Roman" pitchFamily="18" charset="0"/>
              </a:rPr>
              <a:t>m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baseline="30000" dirty="0" err="1">
                <a:latin typeface="Times New Roman" pitchFamily="18" charset="0"/>
              </a:rPr>
              <a:t>k</a:t>
            </a:r>
            <a:r>
              <a:rPr lang="en-US" altLang="zh-TW" i="1" dirty="0" err="1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0</a:t>
            </a:r>
            <a:r>
              <a:rPr lang="en-US" altLang="zh-TW" dirty="0"/>
              <a:t>, let 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                      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i="1" baseline="30000" dirty="0">
                <a:latin typeface="Times New Roman" pitchFamily="18" charset="0"/>
              </a:rPr>
              <a:t>m</a:t>
            </a:r>
            <a:r>
              <a:rPr lang="en-US" altLang="zh-TW" sz="1400" baseline="30000" dirty="0">
                <a:latin typeface="Times New Roman" pitchFamily="18" charset="0"/>
              </a:rPr>
              <a:t>0</a:t>
            </a:r>
            <a:r>
              <a:rPr lang="en-US" altLang="zh-TW" i="1" baseline="30000" dirty="0">
                <a:latin typeface="Times New Roman" pitchFamily="18" charset="0"/>
              </a:rPr>
              <a:t>x</a:t>
            </a:r>
            <a:r>
              <a:rPr lang="en-US" altLang="zh-TW" dirty="0"/>
              <a:t>.</a:t>
            </a:r>
            <a:br>
              <a:rPr lang="en-US" altLang="zh-TW" dirty="0"/>
            </a:br>
            <a:r>
              <a:rPr lang="en-US" altLang="zh-TW" dirty="0"/>
              <a:t>Note that</a:t>
            </a:r>
            <a:br>
              <a:rPr lang="en-US" altLang="zh-TW" dirty="0"/>
            </a:br>
            <a:r>
              <a:rPr lang="en-US" altLang="zh-TW" dirty="0"/>
              <a:t>                  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D</a:t>
            </a:r>
            <a:r>
              <a:rPr lang="en-US" altLang="zh-TW" dirty="0">
                <a:latin typeface="Times New Roman" pitchFamily="18" charset="0"/>
              </a:rPr>
              <a:t> – </a:t>
            </a:r>
            <a:r>
              <a:rPr lang="en-US" altLang="zh-TW" i="1" dirty="0">
                <a:latin typeface="Times New Roman" pitchFamily="18" charset="0"/>
              </a:rPr>
              <a:t>m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>
                <a:latin typeface="Times New Roman" pitchFamily="18" charset="0"/>
              </a:rPr>
              <a:t>)[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i="1" baseline="30000" dirty="0">
                <a:latin typeface="Times New Roman" pitchFamily="18" charset="0"/>
              </a:rPr>
              <a:t>m</a:t>
            </a:r>
            <a:r>
              <a:rPr lang="en-US" altLang="zh-TW" sz="1400" baseline="30000" dirty="0">
                <a:latin typeface="Times New Roman" pitchFamily="18" charset="0"/>
              </a:rPr>
              <a:t>0</a:t>
            </a:r>
            <a:r>
              <a:rPr lang="en-US" altLang="zh-TW" i="1" baseline="30000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] = (</a:t>
            </a:r>
            <a:r>
              <a:rPr lang="en-US" altLang="zh-TW" i="1" dirty="0">
                <a:latin typeface="Times New Roman" pitchFamily="18" charset="0"/>
              </a:rPr>
              <a:t>Du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))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i="1" baseline="30000" dirty="0">
                <a:latin typeface="Times New Roman" pitchFamily="18" charset="0"/>
              </a:rPr>
              <a:t>m</a:t>
            </a:r>
            <a:r>
              <a:rPr lang="en-US" altLang="zh-TW" sz="1400" baseline="30000" dirty="0">
                <a:latin typeface="Times New Roman" pitchFamily="18" charset="0"/>
              </a:rPr>
              <a:t>0</a:t>
            </a:r>
            <a:r>
              <a:rPr lang="en-US" altLang="zh-TW" i="1" baseline="30000" dirty="0">
                <a:latin typeface="Times New Roman" pitchFamily="18" charset="0"/>
              </a:rPr>
              <a:t>x</a:t>
            </a:r>
            <a:r>
              <a:rPr lang="en-US" altLang="zh-TW" dirty="0"/>
              <a:t>.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Applying the operator </a:t>
            </a:r>
            <a:r>
              <a:rPr lang="en-US" altLang="zh-TW" i="1" dirty="0">
                <a:latin typeface="Times New Roman" pitchFamily="18" charset="0"/>
              </a:rPr>
              <a:t>k</a:t>
            </a:r>
            <a:r>
              <a:rPr lang="en-US" altLang="zh-TW" dirty="0"/>
              <a:t> times on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, we have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         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D</a:t>
            </a:r>
            <a:r>
              <a:rPr lang="en-US" altLang="zh-TW" dirty="0">
                <a:latin typeface="Times New Roman" pitchFamily="18" charset="0"/>
              </a:rPr>
              <a:t> – </a:t>
            </a:r>
            <a:r>
              <a:rPr lang="en-US" altLang="zh-TW" i="1" dirty="0">
                <a:latin typeface="Times New Roman" pitchFamily="18" charset="0"/>
              </a:rPr>
              <a:t>m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baseline="30000" dirty="0">
                <a:latin typeface="Times New Roman" pitchFamily="18" charset="0"/>
              </a:rPr>
              <a:t>k</a:t>
            </a:r>
            <a:r>
              <a:rPr lang="en-US" altLang="zh-TW" dirty="0">
                <a:latin typeface="Times New Roman" pitchFamily="18" charset="0"/>
              </a:rPr>
              <a:t>[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i="1" baseline="30000" dirty="0">
                <a:latin typeface="Times New Roman" pitchFamily="18" charset="0"/>
              </a:rPr>
              <a:t>m</a:t>
            </a:r>
            <a:r>
              <a:rPr lang="en-US" altLang="zh-TW" sz="1400" baseline="30000" dirty="0">
                <a:latin typeface="Times New Roman" pitchFamily="18" charset="0"/>
              </a:rPr>
              <a:t>0</a:t>
            </a:r>
            <a:r>
              <a:rPr lang="en-US" altLang="zh-TW" i="1" baseline="30000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] = (</a:t>
            </a:r>
            <a:r>
              <a:rPr lang="en-US" altLang="zh-TW" i="1" dirty="0" err="1">
                <a:latin typeface="Times New Roman" pitchFamily="18" charset="0"/>
              </a:rPr>
              <a:t>D</a:t>
            </a:r>
            <a:r>
              <a:rPr lang="en-US" altLang="zh-TW" i="1" baseline="30000" dirty="0" err="1">
                <a:latin typeface="Times New Roman" pitchFamily="18" charset="0"/>
              </a:rPr>
              <a:t>k</a:t>
            </a:r>
            <a:r>
              <a:rPr lang="en-US" altLang="zh-TW" i="1" dirty="0" err="1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))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i="1" baseline="30000" dirty="0">
                <a:latin typeface="Times New Roman" pitchFamily="18" charset="0"/>
              </a:rPr>
              <a:t>m</a:t>
            </a:r>
            <a:r>
              <a:rPr lang="en-US" altLang="zh-TW" sz="1400" baseline="30000" dirty="0">
                <a:latin typeface="Times New Roman" pitchFamily="18" charset="0"/>
              </a:rPr>
              <a:t>0</a:t>
            </a:r>
            <a:r>
              <a:rPr lang="en-US" altLang="zh-TW" i="1" baseline="30000" dirty="0">
                <a:latin typeface="Times New Roman" pitchFamily="18" charset="0"/>
              </a:rPr>
              <a:t>x</a:t>
            </a:r>
            <a:r>
              <a:rPr lang="en-US" altLang="zh-TW" dirty="0"/>
              <a:t> for any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.</a:t>
            </a:r>
            <a:br>
              <a:rPr lang="en-US" altLang="zh-TW" dirty="0"/>
            </a:br>
            <a:r>
              <a:rPr lang="en-US" altLang="zh-TW" sz="800" dirty="0"/>
              <a:t> </a:t>
            </a:r>
            <a:br>
              <a:rPr lang="en-US" altLang="zh-TW" dirty="0"/>
            </a:br>
            <a:r>
              <a:rPr lang="en-US" altLang="zh-TW" dirty="0"/>
              <a:t>Then,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i="1" baseline="30000" dirty="0">
                <a:latin typeface="Times New Roman" pitchFamily="18" charset="0"/>
              </a:rPr>
              <a:t>m</a:t>
            </a:r>
            <a:r>
              <a:rPr lang="en-US" altLang="zh-TW" sz="1400" baseline="30000" dirty="0">
                <a:latin typeface="Times New Roman" pitchFamily="18" charset="0"/>
              </a:rPr>
              <a:t>0</a:t>
            </a:r>
            <a:r>
              <a:rPr lang="en-US" altLang="zh-TW" i="1" baseline="30000" dirty="0">
                <a:latin typeface="Times New Roman" pitchFamily="18" charset="0"/>
              </a:rPr>
              <a:t>x</a:t>
            </a:r>
            <a:r>
              <a:rPr lang="en-US" altLang="zh-TW" dirty="0">
                <a:sym typeface="Symbol" pitchFamily="18" charset="2"/>
              </a:rPr>
              <a:t> is a solution of the DE  </a:t>
            </a:r>
            <a:r>
              <a:rPr lang="en-US" altLang="zh-TW" i="1" dirty="0" err="1">
                <a:latin typeface="Times New Roman" pitchFamily="18" charset="0"/>
              </a:rPr>
              <a:t>D</a:t>
            </a:r>
            <a:r>
              <a:rPr lang="en-US" altLang="zh-TW" i="1" baseline="30000" dirty="0" err="1">
                <a:latin typeface="Times New Roman" pitchFamily="18" charset="0"/>
              </a:rPr>
              <a:t>k</a:t>
            </a:r>
            <a:r>
              <a:rPr lang="en-US" altLang="zh-TW" i="1" dirty="0" err="1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= 0</a:t>
            </a:r>
            <a:r>
              <a:rPr lang="en-US" altLang="zh-TW" dirty="0">
                <a:sym typeface="Symbol" pitchFamily="18" charset="2"/>
              </a:rPr>
              <a:t>.</a:t>
            </a:r>
            <a:br>
              <a:rPr lang="en-US" altLang="zh-TW" dirty="0">
                <a:sym typeface="Symbol" pitchFamily="18" charset="2"/>
              </a:rPr>
            </a:br>
            <a:br>
              <a:rPr lang="en-US" altLang="zh-TW" sz="900" dirty="0">
                <a:sym typeface="Symbol" pitchFamily="18" charset="2"/>
              </a:rPr>
            </a:br>
            <a:r>
              <a:rPr lang="en-US" altLang="zh-TW" dirty="0">
                <a:sym typeface="Symbol" pitchFamily="18" charset="2"/>
              </a:rPr>
              <a:t>Possible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>
                <a:sym typeface="Symbol" pitchFamily="18" charset="2"/>
              </a:rPr>
              <a:t> that meets this condition is a polynomial with degree less than </a:t>
            </a:r>
            <a:r>
              <a:rPr lang="en-US" altLang="zh-TW" i="1" dirty="0">
                <a:latin typeface="Times New Roman" pitchFamily="18" charset="0"/>
              </a:rPr>
              <a:t>k</a:t>
            </a:r>
            <a:r>
              <a:rPr lang="en-US" altLang="zh-TW" dirty="0">
                <a:sym typeface="Symbol" pitchFamily="18" charset="2"/>
              </a:rPr>
              <a:t>.</a:t>
            </a:r>
            <a:br>
              <a:rPr lang="en-US" altLang="zh-TW" dirty="0">
                <a:sym typeface="Symbol" pitchFamily="18" charset="2"/>
              </a:rPr>
            </a:br>
            <a:br>
              <a:rPr lang="en-US" altLang="zh-TW" sz="900" dirty="0">
                <a:sym typeface="Symbol" pitchFamily="18" charset="2"/>
              </a:rPr>
            </a:br>
            <a:r>
              <a:rPr lang="en-US" altLang="zh-TW" dirty="0">
                <a:sym typeface="Symbol" pitchFamily="18" charset="2"/>
              </a:rPr>
              <a:t>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= (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+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+ … +</a:t>
            </a:r>
            <a:r>
              <a:rPr lang="en-US" altLang="zh-TW" i="1" dirty="0" err="1">
                <a:latin typeface="Times New Roman" pitchFamily="18" charset="0"/>
              </a:rPr>
              <a:t>c</a:t>
            </a:r>
            <a:r>
              <a:rPr lang="en-US" altLang="zh-TW" i="1" baseline="-25000" dirty="0" err="1">
                <a:latin typeface="Times New Roman" pitchFamily="18" charset="0"/>
              </a:rPr>
              <a:t>k</a:t>
            </a:r>
            <a:r>
              <a:rPr lang="en-US" altLang="zh-TW" i="1" dirty="0" err="1">
                <a:latin typeface="Times New Roman" pitchFamily="18" charset="0"/>
              </a:rPr>
              <a:t>x</a:t>
            </a:r>
            <a:r>
              <a:rPr lang="en-US" altLang="zh-TW" i="1" baseline="30000" dirty="0" err="1">
                <a:latin typeface="Times New Roman" pitchFamily="18" charset="0"/>
              </a:rPr>
              <a:t>k</a:t>
            </a:r>
            <a:r>
              <a:rPr lang="en-US" altLang="zh-TW" baseline="30000" dirty="0">
                <a:latin typeface="Times New Roman" pitchFamily="18" charset="0"/>
              </a:rPr>
              <a:t>–1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i="1" baseline="30000" dirty="0">
                <a:latin typeface="Times New Roman" pitchFamily="18" charset="0"/>
              </a:rPr>
              <a:t>m</a:t>
            </a:r>
            <a:r>
              <a:rPr lang="en-US" altLang="zh-TW" sz="1400" baseline="30000" dirty="0">
                <a:latin typeface="Times New Roman" pitchFamily="18" charset="0"/>
              </a:rPr>
              <a:t>0</a:t>
            </a:r>
            <a:r>
              <a:rPr lang="en-US" altLang="zh-TW" i="1" baseline="30000" dirty="0">
                <a:latin typeface="Times New Roman" pitchFamily="18" charset="0"/>
              </a:rPr>
              <a:t>x</a:t>
            </a:r>
            <a:r>
              <a:rPr lang="en-US" altLang="zh-TW" dirty="0">
                <a:sym typeface="Symbol" pitchFamily="18" charset="2"/>
              </a:rPr>
              <a:t> is a family of solutions.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2934627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1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Non-homogeneous Linear DE</a:t>
            </a:r>
          </a:p>
        </p:txBody>
      </p:sp>
      <p:sp>
        <p:nvSpPr>
          <p:cNvPr id="741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To solve a non-homogeneous linear DE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      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i="1" baseline="-25000" dirty="0">
                <a:latin typeface="Times New Roman" pitchFamily="18" charset="0"/>
              </a:rPr>
              <a:t>n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30000" dirty="0">
                <a:latin typeface="Times New Roman" pitchFamily="18" charset="0"/>
              </a:rPr>
              <a:t>(</a:t>
            </a:r>
            <a:r>
              <a:rPr lang="en-US" altLang="zh-TW" i="1" baseline="30000" dirty="0">
                <a:latin typeface="Times New Roman" pitchFamily="18" charset="0"/>
              </a:rPr>
              <a:t>n</a:t>
            </a:r>
            <a:r>
              <a:rPr lang="en-US" altLang="zh-TW" baseline="30000" dirty="0">
                <a:latin typeface="Times New Roman" pitchFamily="18" charset="0"/>
              </a:rPr>
              <a:t>)</a:t>
            </a:r>
            <a:r>
              <a:rPr lang="en-US" altLang="zh-TW" i="1" baseline="30000" dirty="0">
                <a:latin typeface="Times New Roman" pitchFamily="18" charset="0"/>
              </a:rPr>
              <a:t> </a:t>
            </a:r>
            <a:r>
              <a:rPr lang="en-US" altLang="zh-TW" i="1" dirty="0">
                <a:latin typeface="Times New Roman" pitchFamily="18" charset="0"/>
              </a:rPr>
              <a:t>+ a</a:t>
            </a:r>
            <a:r>
              <a:rPr lang="en-US" altLang="zh-TW" i="1" baseline="-25000" dirty="0">
                <a:latin typeface="Times New Roman" pitchFamily="18" charset="0"/>
              </a:rPr>
              <a:t>n</a:t>
            </a:r>
            <a:r>
              <a:rPr lang="en-US" altLang="zh-TW" baseline="-25000" dirty="0">
                <a:latin typeface="Times New Roman" pitchFamily="18" charset="0"/>
              </a:rPr>
              <a:t>-1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30000" dirty="0">
                <a:latin typeface="Times New Roman" pitchFamily="18" charset="0"/>
              </a:rPr>
              <a:t>(</a:t>
            </a:r>
            <a:r>
              <a:rPr lang="en-US" altLang="zh-TW" i="1" baseline="30000" dirty="0">
                <a:latin typeface="Times New Roman" pitchFamily="18" charset="0"/>
              </a:rPr>
              <a:t>n</a:t>
            </a:r>
            <a:r>
              <a:rPr lang="en-US" altLang="zh-TW" baseline="30000" dirty="0">
                <a:latin typeface="Times New Roman" pitchFamily="18" charset="0"/>
              </a:rPr>
              <a:t>–1)</a:t>
            </a:r>
            <a:r>
              <a:rPr lang="en-US" altLang="zh-TW" i="1" dirty="0">
                <a:latin typeface="Times New Roman" pitchFamily="18" charset="0"/>
              </a:rPr>
              <a:t> + … + a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 i="1" baseline="30000" dirty="0">
                <a:latin typeface="Times New Roman" pitchFamily="18" charset="0"/>
              </a:rPr>
              <a:t> </a:t>
            </a:r>
            <a:r>
              <a:rPr lang="en-US" altLang="zh-TW" i="1" dirty="0">
                <a:latin typeface="Times New Roman" pitchFamily="18" charset="0"/>
              </a:rPr>
              <a:t>+ a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i="1" dirty="0">
                <a:latin typeface="Times New Roman" pitchFamily="18" charset="0"/>
              </a:rPr>
              <a:t> + a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g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,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we must do two things: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(1) Find the complementary function </a:t>
            </a:r>
            <a:r>
              <a:rPr lang="en-US" altLang="zh-TW" i="1" dirty="0" err="1">
                <a:latin typeface="Times New Roman" pitchFamily="18" charset="0"/>
              </a:rPr>
              <a:t>y</a:t>
            </a:r>
            <a:r>
              <a:rPr lang="en-US" altLang="zh-TW" i="1" baseline="-25000" dirty="0" err="1">
                <a:latin typeface="Times New Roman" pitchFamily="18" charset="0"/>
              </a:rPr>
              <a:t>c</a:t>
            </a:r>
            <a:r>
              <a:rPr lang="en-US" altLang="zh-TW" dirty="0"/>
              <a:t>;</a:t>
            </a:r>
            <a:br>
              <a:rPr lang="en-US" altLang="zh-TW" dirty="0"/>
            </a:br>
            <a:r>
              <a:rPr lang="en-US" altLang="zh-TW" dirty="0"/>
              <a:t>(2) Find any particular solution </a:t>
            </a:r>
            <a:r>
              <a:rPr lang="en-US" altLang="zh-TW" i="1" dirty="0" err="1">
                <a:latin typeface="Times New Roman" pitchFamily="18" charset="0"/>
              </a:rPr>
              <a:t>y</a:t>
            </a:r>
            <a:r>
              <a:rPr lang="en-US" altLang="zh-TW" i="1" baseline="-25000" dirty="0" err="1">
                <a:latin typeface="Times New Roman" pitchFamily="18" charset="0"/>
              </a:rPr>
              <a:t>p</a:t>
            </a:r>
            <a:r>
              <a:rPr lang="en-US" altLang="zh-TW" dirty="0"/>
              <a:t> of the DE.</a:t>
            </a:r>
            <a:br>
              <a:rPr lang="en-US" altLang="zh-TW" dirty="0"/>
            </a:br>
            <a:r>
              <a:rPr lang="en-US" altLang="zh-TW" dirty="0"/>
              <a:t>     Two methods:</a:t>
            </a:r>
            <a:br>
              <a:rPr lang="en-US" altLang="zh-TW" dirty="0"/>
            </a:br>
            <a:r>
              <a:rPr lang="en-US" altLang="zh-TW" dirty="0"/>
              <a:t>     </a:t>
            </a:r>
            <a:r>
              <a:rPr lang="en-US" altLang="zh-TW" dirty="0">
                <a:sym typeface="Wingdings" pitchFamily="2" charset="2"/>
              </a:rPr>
              <a:t> Method of undetermined coefficients</a:t>
            </a:r>
            <a:br>
              <a:rPr lang="en-US" altLang="zh-TW" dirty="0">
                <a:sym typeface="Wingdings" pitchFamily="2" charset="2"/>
              </a:rPr>
            </a:br>
            <a:r>
              <a:rPr lang="en-US" altLang="zh-TW" dirty="0">
                <a:sym typeface="Wingdings" pitchFamily="2" charset="2"/>
              </a:rPr>
              <a:t>    </a:t>
            </a:r>
            <a:r>
              <a:rPr lang="en-US" altLang="zh-TW" dirty="0"/>
              <a:t> </a:t>
            </a:r>
            <a:r>
              <a:rPr lang="en-US" altLang="zh-TW" dirty="0">
                <a:sym typeface="Wingdings" pitchFamily="2" charset="2"/>
              </a:rPr>
              <a:t> Variation of parameters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38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72051382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2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Undetermined Coefficients (1/2)</a:t>
            </a:r>
          </a:p>
        </p:txBody>
      </p:sp>
      <p:sp>
        <p:nvSpPr>
          <p:cNvPr id="742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The method of undetermined coefficients can be applied under two conditions: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1. </a:t>
            </a:r>
            <a:r>
              <a:rPr lang="en-US" altLang="zh-TW" i="1" dirty="0" err="1">
                <a:latin typeface="Times New Roman" pitchFamily="18" charset="0"/>
              </a:rPr>
              <a:t>a</a:t>
            </a:r>
            <a:r>
              <a:rPr lang="en-US" altLang="zh-TW" i="1" baseline="-25000" dirty="0" err="1">
                <a:latin typeface="Times New Roman" pitchFamily="18" charset="0"/>
              </a:rPr>
              <a:t>i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 err="1">
                <a:latin typeface="Times New Roman" pitchFamily="18" charset="0"/>
              </a:rPr>
              <a:t>i</a:t>
            </a:r>
            <a:r>
              <a:rPr lang="en-US" altLang="zh-TW" dirty="0">
                <a:latin typeface="Times New Roman" pitchFamily="18" charset="0"/>
              </a:rPr>
              <a:t> = 0, 1, …, 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dirty="0"/>
              <a:t>, are constants, and</a:t>
            </a:r>
            <a:br>
              <a:rPr lang="en-US" altLang="zh-TW" dirty="0"/>
            </a:br>
            <a:r>
              <a:rPr lang="en-US" altLang="zh-TW" dirty="0"/>
              <a:t>2. </a:t>
            </a:r>
            <a:r>
              <a:rPr lang="en-US" altLang="zh-TW" i="1" dirty="0">
                <a:latin typeface="Times New Roman" pitchFamily="18" charset="0"/>
              </a:rPr>
              <a:t>g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is a linear combination of functions of the following types:</a:t>
            </a:r>
            <a:br>
              <a:rPr lang="en-US" altLang="zh-TW" dirty="0"/>
            </a:br>
            <a:r>
              <a:rPr lang="en-US" altLang="zh-TW" dirty="0"/>
              <a:t>    </a:t>
            </a:r>
            <a:br>
              <a:rPr lang="en-US" altLang="zh-TW" dirty="0"/>
            </a:br>
            <a:r>
              <a:rPr lang="en-US" altLang="zh-TW" dirty="0"/>
              <a:t>    </a:t>
            </a:r>
            <a:r>
              <a:rPr lang="en-US" altLang="zh-TW" i="1" dirty="0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i="1" dirty="0" err="1">
                <a:latin typeface="Times New Roman" pitchFamily="18" charset="0"/>
              </a:rPr>
              <a:t>p</a:t>
            </a:r>
            <a:r>
              <a:rPr lang="en-US" altLang="zh-TW" i="1" baseline="-25000" dirty="0" err="1">
                <a:latin typeface="Times New Roman" pitchFamily="18" charset="0"/>
              </a:rPr>
              <a:t>n</a:t>
            </a:r>
            <a:r>
              <a:rPr lang="en-US" altLang="zh-TW" i="1" dirty="0" err="1">
                <a:latin typeface="Times New Roman" pitchFamily="18" charset="0"/>
              </a:rPr>
              <a:t>x</a:t>
            </a:r>
            <a:r>
              <a:rPr lang="en-US" altLang="zh-TW" i="1" baseline="30000" dirty="0" err="1">
                <a:latin typeface="Times New Roman" pitchFamily="18" charset="0"/>
              </a:rPr>
              <a:t>n</a:t>
            </a:r>
            <a:r>
              <a:rPr lang="en-US" altLang="zh-TW" i="1" baseline="30000" dirty="0">
                <a:latin typeface="Times New Roman" pitchFamily="18" charset="0"/>
              </a:rPr>
              <a:t> </a:t>
            </a:r>
            <a:r>
              <a:rPr lang="en-US" altLang="zh-TW" i="1" dirty="0">
                <a:latin typeface="Times New Roman" pitchFamily="18" charset="0"/>
              </a:rPr>
              <a:t>+ </a:t>
            </a:r>
            <a:r>
              <a:rPr lang="en-US" altLang="zh-TW" i="1" dirty="0" err="1">
                <a:latin typeface="Times New Roman" pitchFamily="18" charset="0"/>
              </a:rPr>
              <a:t>p</a:t>
            </a:r>
            <a:r>
              <a:rPr lang="en-US" altLang="zh-TW" i="1" baseline="-25000" dirty="0" err="1">
                <a:latin typeface="Times New Roman" pitchFamily="18" charset="0"/>
              </a:rPr>
              <a:t>n</a:t>
            </a:r>
            <a:r>
              <a:rPr lang="en-US" altLang="zh-TW" baseline="-25000" dirty="0">
                <a:latin typeface="Times New Roman" pitchFamily="18" charset="0"/>
              </a:rPr>
              <a:t>–1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i="1" baseline="30000" dirty="0">
                <a:latin typeface="Times New Roman" pitchFamily="18" charset="0"/>
              </a:rPr>
              <a:t>n</a:t>
            </a:r>
            <a:r>
              <a:rPr lang="en-US" altLang="zh-TW" baseline="30000" dirty="0">
                <a:latin typeface="Times New Roman" pitchFamily="18" charset="0"/>
              </a:rPr>
              <a:t>–1</a:t>
            </a:r>
            <a:r>
              <a:rPr lang="en-US" altLang="zh-TW" i="1" dirty="0">
                <a:latin typeface="Times New Roman" pitchFamily="18" charset="0"/>
              </a:rPr>
              <a:t> + … + p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i="1" baseline="30000" dirty="0">
                <a:latin typeface="Times New Roman" pitchFamily="18" charset="0"/>
              </a:rPr>
              <a:t>2 </a:t>
            </a:r>
            <a:r>
              <a:rPr lang="en-US" altLang="zh-TW" i="1" dirty="0">
                <a:latin typeface="Times New Roman" pitchFamily="18" charset="0"/>
              </a:rPr>
              <a:t>+ p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i="1" dirty="0">
                <a:latin typeface="Times New Roman" pitchFamily="18" charset="0"/>
              </a:rPr>
              <a:t>x + p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/>
              <a:t>,</a:t>
            </a:r>
            <a:br>
              <a:rPr lang="en-US" altLang="zh-TW" dirty="0"/>
            </a:br>
            <a:r>
              <a:rPr lang="en-US" altLang="zh-TW" dirty="0"/>
              <a:t>    </a:t>
            </a:r>
            <a:r>
              <a:rPr lang="en-US" altLang="zh-TW" i="1" dirty="0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 err="1">
                <a:latin typeface="Times New Roman" pitchFamily="18" charset="0"/>
              </a:rPr>
              <a:t>e</a:t>
            </a:r>
            <a:r>
              <a:rPr lang="en-US" altLang="zh-TW" i="1" baseline="30000" dirty="0" err="1">
                <a:latin typeface="Times New Roman" pitchFamily="18" charset="0"/>
                <a:sym typeface="Symbol" pitchFamily="18" charset="2"/>
              </a:rPr>
              <a:t></a:t>
            </a:r>
            <a:r>
              <a:rPr lang="en-US" altLang="zh-TW" i="1" baseline="30000" dirty="0" err="1">
                <a:latin typeface="Times New Roman" pitchFamily="18" charset="0"/>
              </a:rPr>
              <a:t>x</a:t>
            </a:r>
            <a:r>
              <a:rPr lang="en-US" altLang="zh-TW" dirty="0"/>
              <a:t>,</a:t>
            </a:r>
            <a:br>
              <a:rPr lang="en-US" altLang="zh-TW" dirty="0"/>
            </a:br>
            <a:r>
              <a:rPr lang="en-US" altLang="zh-TW" dirty="0"/>
              <a:t>    </a:t>
            </a:r>
            <a:r>
              <a:rPr lang="en-US" altLang="zh-TW" i="1" dirty="0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 err="1">
                <a:latin typeface="Times New Roman" pitchFamily="18" charset="0"/>
              </a:rPr>
              <a:t>e</a:t>
            </a:r>
            <a:r>
              <a:rPr lang="en-US" altLang="zh-TW" i="1" baseline="30000" dirty="0" err="1">
                <a:latin typeface="Times New Roman" pitchFamily="18" charset="0"/>
                <a:sym typeface="Symbol" pitchFamily="18" charset="2"/>
              </a:rPr>
              <a:t></a:t>
            </a:r>
            <a:r>
              <a:rPr lang="en-US" altLang="zh-TW" i="1" baseline="30000" dirty="0" err="1">
                <a:latin typeface="Times New Roman" pitchFamily="18" charset="0"/>
              </a:rPr>
              <a:t>x</a:t>
            </a:r>
            <a:r>
              <a:rPr lang="en-US" altLang="zh-TW" dirty="0" err="1">
                <a:latin typeface="Times New Roman" pitchFamily="18" charset="0"/>
              </a:rPr>
              <a:t>sin</a:t>
            </a:r>
            <a:r>
              <a:rPr lang="en-US" altLang="zh-TW" dirty="0">
                <a:latin typeface="Times New Roman" pitchFamily="18" charset="0"/>
              </a:rPr>
              <a:t>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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/>
              <a:t>,</a:t>
            </a:r>
            <a:br>
              <a:rPr lang="en-US" altLang="zh-TW" dirty="0"/>
            </a:br>
            <a:r>
              <a:rPr lang="en-US" altLang="zh-TW" dirty="0"/>
              <a:t>    </a:t>
            </a:r>
            <a:r>
              <a:rPr lang="en-US" altLang="zh-TW" i="1" dirty="0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 err="1">
                <a:latin typeface="Times New Roman" pitchFamily="18" charset="0"/>
              </a:rPr>
              <a:t>e</a:t>
            </a:r>
            <a:r>
              <a:rPr lang="en-US" altLang="zh-TW" i="1" baseline="30000" dirty="0" err="1">
                <a:latin typeface="Times New Roman" pitchFamily="18" charset="0"/>
                <a:sym typeface="Symbol" pitchFamily="18" charset="2"/>
              </a:rPr>
              <a:t></a:t>
            </a:r>
            <a:r>
              <a:rPr lang="en-US" altLang="zh-TW" i="1" baseline="30000" dirty="0" err="1">
                <a:latin typeface="Times New Roman" pitchFamily="18" charset="0"/>
              </a:rPr>
              <a:t>x</a:t>
            </a:r>
            <a:r>
              <a:rPr lang="en-US" altLang="zh-TW" dirty="0" err="1">
                <a:latin typeface="Times New Roman" pitchFamily="18" charset="0"/>
              </a:rPr>
              <a:t>cos</a:t>
            </a:r>
            <a:r>
              <a:rPr lang="en-US" altLang="zh-TW" dirty="0">
                <a:latin typeface="Times New Roman" pitchFamily="18" charset="0"/>
              </a:rPr>
              <a:t>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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/>
              <a:t>.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615941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Examples:</a:t>
            </a:r>
          </a:p>
        </p:txBody>
      </p:sp>
      <p:sp>
        <p:nvSpPr>
          <p:cNvPr id="707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The trivial solution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0</a:t>
            </a:r>
            <a:r>
              <a:rPr lang="en-US" altLang="zh-TW" dirty="0"/>
              <a:t> is the unique solution of the IVP </a:t>
            </a:r>
            <a:r>
              <a:rPr lang="en-US" altLang="zh-TW" dirty="0">
                <a:latin typeface="Times New Roman" pitchFamily="18" charset="0"/>
              </a:rPr>
              <a:t>3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30000" dirty="0">
                <a:latin typeface="Times New Roman" pitchFamily="18" charset="0"/>
              </a:rPr>
              <a:t>(3)</a:t>
            </a:r>
            <a:r>
              <a:rPr lang="en-US" altLang="zh-TW" dirty="0">
                <a:latin typeface="Times New Roman" pitchFamily="18" charset="0"/>
              </a:rPr>
              <a:t> + 5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 dirty="0">
                <a:latin typeface="Times New Roman" pitchFamily="18" charset="0"/>
              </a:rPr>
              <a:t> –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dirty="0">
                <a:latin typeface="Times New Roman" pitchFamily="18" charset="0"/>
              </a:rPr>
              <a:t> + 7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0,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(1) =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dirty="0">
                <a:latin typeface="Times New Roman" pitchFamily="18" charset="0"/>
              </a:rPr>
              <a:t>(1) =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 dirty="0">
                <a:latin typeface="Times New Roman" pitchFamily="18" charset="0"/>
              </a:rPr>
              <a:t>(1) = 0</a:t>
            </a:r>
            <a:r>
              <a:rPr lang="en-US" altLang="zh-TW" dirty="0"/>
              <a:t> on any interval containing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= 1</a:t>
            </a:r>
            <a:r>
              <a:rPr lang="en-US" altLang="zh-TW" dirty="0"/>
              <a:t>.</a:t>
            </a:r>
            <a:br>
              <a:rPr lang="en-US" altLang="zh-TW" dirty="0"/>
            </a:br>
            <a:endParaRPr lang="en-US" altLang="zh-TW" dirty="0"/>
          </a:p>
          <a:p>
            <a:r>
              <a:rPr lang="en-US" altLang="zh-TW"/>
              <a:t>The solution </a:t>
            </a:r>
            <a:r>
              <a:rPr lang="en-US" altLang="zh-TW" i="1">
                <a:latin typeface="Times New Roman" pitchFamily="18" charset="0"/>
              </a:rPr>
              <a:t>y </a:t>
            </a:r>
            <a:r>
              <a:rPr lang="en-US" altLang="zh-TW">
                <a:latin typeface="Times New Roman" pitchFamily="18" charset="0"/>
              </a:rPr>
              <a:t>= 3</a:t>
            </a:r>
            <a:r>
              <a:rPr lang="en-US" altLang="zh-TW" i="1">
                <a:latin typeface="Times New Roman" pitchFamily="18" charset="0"/>
              </a:rPr>
              <a:t>e</a:t>
            </a:r>
            <a:r>
              <a:rPr lang="en-US" altLang="zh-TW" baseline="30000">
                <a:latin typeface="Times New Roman" pitchFamily="18" charset="0"/>
              </a:rPr>
              <a:t>2</a:t>
            </a:r>
            <a:r>
              <a:rPr lang="en-US" altLang="zh-TW" i="1" baseline="30000">
                <a:latin typeface="Times New Roman" pitchFamily="18" charset="0"/>
              </a:rPr>
              <a:t>x </a:t>
            </a:r>
            <a:r>
              <a:rPr lang="en-US" altLang="zh-TW">
                <a:latin typeface="Times New Roman" pitchFamily="18" charset="0"/>
              </a:rPr>
              <a:t>+ </a:t>
            </a:r>
            <a:r>
              <a:rPr lang="en-US" altLang="zh-TW" i="1">
                <a:latin typeface="Times New Roman" pitchFamily="18" charset="0"/>
              </a:rPr>
              <a:t>e</a:t>
            </a:r>
            <a:r>
              <a:rPr lang="en-US" altLang="zh-TW" baseline="30000">
                <a:latin typeface="Times New Roman" pitchFamily="18" charset="0"/>
              </a:rPr>
              <a:t>–2</a:t>
            </a:r>
            <a:r>
              <a:rPr lang="en-US" altLang="zh-TW" i="1" baseline="30000">
                <a:latin typeface="Times New Roman" pitchFamily="18" charset="0"/>
              </a:rPr>
              <a:t>x </a:t>
            </a:r>
            <a:r>
              <a:rPr lang="en-US" altLang="zh-TW">
                <a:latin typeface="Times New Roman" pitchFamily="18" charset="0"/>
              </a:rPr>
              <a:t>– 3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/>
              <a:t> is the unique solution of the IVP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 i="1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>
                <a:latin typeface="Times New Roman" pitchFamily="18" charset="0"/>
              </a:rPr>
              <a:t>– 4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 = 12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,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(0) = 4,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 i="1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>
                <a:latin typeface="Times New Roman" pitchFamily="18" charset="0"/>
              </a:rPr>
              <a:t>(0) =</a:t>
            </a:r>
            <a:r>
              <a:rPr lang="en-US" altLang="zh-TW"/>
              <a:t> 1 on any interval containing 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 = 0</a:t>
            </a:r>
            <a:r>
              <a:rPr lang="en-US" altLang="zh-TW"/>
              <a:t>.</a:t>
            </a:r>
            <a:br>
              <a:rPr lang="en-US" altLang="zh-TW"/>
            </a:br>
            <a:endParaRPr lang="en-US" altLang="zh-TW"/>
          </a:p>
          <a:p>
            <a:r>
              <a:rPr lang="en-US" altLang="zh-TW" dirty="0"/>
              <a:t>The solution family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cx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+ 3</a:t>
            </a:r>
            <a:r>
              <a:rPr lang="en-US" altLang="zh-TW" dirty="0"/>
              <a:t> are solutions of the IVP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 dirty="0">
                <a:latin typeface="Times New Roman" pitchFamily="18" charset="0"/>
              </a:rPr>
              <a:t>– 2</a:t>
            </a:r>
            <a:r>
              <a:rPr lang="en-US" altLang="zh-TW" i="1" dirty="0">
                <a:latin typeface="Times New Roman" pitchFamily="18" charset="0"/>
              </a:rPr>
              <a:t>xy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dirty="0">
                <a:latin typeface="Times New Roman" pitchFamily="18" charset="0"/>
              </a:rPr>
              <a:t> + 2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6,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(0) = 3,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dirty="0">
                <a:latin typeface="Times New Roman" pitchFamily="18" charset="0"/>
              </a:rPr>
              <a:t>(0) = 1</a:t>
            </a:r>
            <a:br>
              <a:rPr lang="en-US" altLang="zh-TW" dirty="0"/>
            </a:br>
            <a:r>
              <a:rPr lang="en-US" altLang="zh-TW" dirty="0">
                <a:sym typeface="Symbol" pitchFamily="18" charset="2"/>
              </a:rPr>
              <a:t>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 = 0</a:t>
            </a:r>
            <a:r>
              <a:rPr lang="en-US" altLang="zh-TW" dirty="0">
                <a:sym typeface="Symbol" pitchFamily="18" charset="2"/>
              </a:rPr>
              <a:t> at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0</a:t>
            </a:r>
            <a:r>
              <a:rPr lang="en-US" altLang="zh-TW" dirty="0">
                <a:sym typeface="Symbol" pitchFamily="18" charset="2"/>
              </a:rPr>
              <a:t>.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8205753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Undetermined Coefficients (2/2)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There are two approaches to find the particular solution given </a:t>
            </a:r>
            <a:r>
              <a:rPr lang="en-US" altLang="zh-TW" i="1" dirty="0">
                <a:latin typeface="Times New Roman" pitchFamily="18" charset="0"/>
              </a:rPr>
              <a:t>g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using the undetermined coefficients principle:</a:t>
            </a:r>
          </a:p>
          <a:p>
            <a:pPr lvl="1"/>
            <a:r>
              <a:rPr lang="en-US" altLang="zh-TW" dirty="0"/>
              <a:t>Superposition approach (section 4.4 in the textbook)</a:t>
            </a:r>
          </a:p>
          <a:p>
            <a:pPr lvl="2"/>
            <a:r>
              <a:rPr lang="en-US" altLang="zh-TW" dirty="0"/>
              <a:t>Assume that 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TW" dirty="0"/>
              <a:t> has similar form as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TW" dirty="0"/>
              <a:t> with some coefficients to be determined</a:t>
            </a:r>
            <a:br>
              <a:rPr lang="en-US" altLang="zh-TW" dirty="0"/>
            </a:br>
            <a:endParaRPr lang="en-US" altLang="zh-TW" dirty="0"/>
          </a:p>
          <a:p>
            <a:pPr lvl="1"/>
            <a:r>
              <a:rPr lang="en-US" altLang="zh-TW" dirty="0"/>
              <a:t>Annihilator approach (section 4.5 in the textbook)</a:t>
            </a:r>
          </a:p>
          <a:p>
            <a:pPr lvl="2"/>
            <a:r>
              <a:rPr lang="en-US" altLang="zh-TW" dirty="0"/>
              <a:t>Try to find a linear operator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TW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TW" dirty="0"/>
              <a:t> such that when applied to both side of the DE turns it into a higher-order homogeneous DE. That is: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          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=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 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 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TW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 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L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(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) =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TW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 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g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(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) = 0</a:t>
            </a:r>
            <a:r>
              <a:rPr lang="en-US" altLang="zh-TW" dirty="0">
                <a:sym typeface="Symbol"/>
              </a:rPr>
              <a:t>.</a:t>
            </a:r>
            <a:br>
              <a:rPr lang="en-US" altLang="zh-TW" dirty="0">
                <a:sym typeface="Symbol"/>
              </a:rPr>
            </a:br>
            <a:br>
              <a:rPr lang="en-US" altLang="zh-TW" dirty="0">
                <a:sym typeface="Symbol"/>
              </a:rPr>
            </a:br>
            <a:r>
              <a:rPr lang="en-US" altLang="zh-TW" dirty="0">
                <a:sym typeface="Symbol"/>
              </a:rPr>
              <a:t>The extra solution subspace of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TW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 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L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(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) = 0</a:t>
            </a:r>
            <a:r>
              <a:rPr lang="en-US" altLang="zh-TW" dirty="0">
                <a:sym typeface="Symbol"/>
              </a:rPr>
              <a:t> should be the subspace of the particular solution.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40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4859674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Example: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 i="1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>
                <a:latin typeface="Times New Roman" pitchFamily="18" charset="0"/>
              </a:rPr>
              <a:t> + 4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 i="1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>
                <a:latin typeface="Times New Roman" pitchFamily="18" charset="0"/>
              </a:rPr>
              <a:t> – 2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 = 2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 baseline="30000">
                <a:latin typeface="Times New Roman" pitchFamily="18" charset="0"/>
              </a:rPr>
              <a:t>2</a:t>
            </a:r>
            <a:r>
              <a:rPr lang="en-US" altLang="zh-TW">
                <a:latin typeface="Times New Roman" pitchFamily="18" charset="0"/>
              </a:rPr>
              <a:t> – 3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 + 6</a:t>
            </a:r>
          </a:p>
        </p:txBody>
      </p:sp>
      <p:sp>
        <p:nvSpPr>
          <p:cNvPr id="743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By guessing, let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 i="1" baseline="-25000">
                <a:latin typeface="Times New Roman" pitchFamily="18" charset="0"/>
              </a:rPr>
              <a:t>p</a:t>
            </a:r>
            <a:r>
              <a:rPr lang="en-US" altLang="zh-TW">
                <a:latin typeface="Times New Roman" pitchFamily="18" charset="0"/>
              </a:rPr>
              <a:t> = </a:t>
            </a:r>
            <a:r>
              <a:rPr lang="en-US" altLang="zh-TW" i="1">
                <a:latin typeface="Times New Roman" pitchFamily="18" charset="0"/>
              </a:rPr>
              <a:t>Ax</a:t>
            </a:r>
            <a:r>
              <a:rPr lang="en-US" altLang="zh-TW" baseline="30000">
                <a:latin typeface="Times New Roman" pitchFamily="18" charset="0"/>
              </a:rPr>
              <a:t>2</a:t>
            </a:r>
            <a:r>
              <a:rPr lang="en-US" altLang="zh-TW">
                <a:latin typeface="Times New Roman" pitchFamily="18" charset="0"/>
              </a:rPr>
              <a:t> + </a:t>
            </a:r>
            <a:r>
              <a:rPr lang="en-US" altLang="zh-TW" i="1">
                <a:latin typeface="Times New Roman" pitchFamily="18" charset="0"/>
              </a:rPr>
              <a:t>Bx</a:t>
            </a:r>
            <a:r>
              <a:rPr lang="en-US" altLang="zh-TW">
                <a:latin typeface="Times New Roman" pitchFamily="18" charset="0"/>
              </a:rPr>
              <a:t> + </a:t>
            </a:r>
            <a:r>
              <a:rPr lang="en-US" altLang="zh-TW" i="1">
                <a:latin typeface="Times New Roman" pitchFamily="18" charset="0"/>
              </a:rPr>
              <a:t>C</a:t>
            </a:r>
            <a:r>
              <a:rPr lang="en-US" altLang="zh-TW"/>
              <a:t>, we have</a:t>
            </a:r>
            <a:br>
              <a:rPr lang="en-US" altLang="zh-TW"/>
            </a:br>
            <a:r>
              <a:rPr lang="en-US" altLang="zh-TW"/>
              <a:t>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 i="1" baseline="-25000">
                <a:latin typeface="Times New Roman" pitchFamily="18" charset="0"/>
              </a:rPr>
              <a:t>p</a:t>
            </a:r>
            <a:r>
              <a:rPr lang="en-US" altLang="zh-TW" i="1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>
                <a:latin typeface="Times New Roman" pitchFamily="18" charset="0"/>
              </a:rPr>
              <a:t> = 2</a:t>
            </a:r>
            <a:r>
              <a:rPr lang="en-US" altLang="zh-TW" i="1">
                <a:latin typeface="Times New Roman" pitchFamily="18" charset="0"/>
              </a:rPr>
              <a:t>Ax</a:t>
            </a:r>
            <a:r>
              <a:rPr lang="en-US" altLang="zh-TW">
                <a:latin typeface="Times New Roman" pitchFamily="18" charset="0"/>
              </a:rPr>
              <a:t> + </a:t>
            </a:r>
            <a:r>
              <a:rPr lang="en-US" altLang="zh-TW" i="1">
                <a:latin typeface="Times New Roman" pitchFamily="18" charset="0"/>
              </a:rPr>
              <a:t>B</a:t>
            </a:r>
            <a:r>
              <a:rPr lang="en-US" altLang="zh-TW"/>
              <a:t>, and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 i="1" baseline="-25000">
                <a:latin typeface="Times New Roman" pitchFamily="18" charset="0"/>
              </a:rPr>
              <a:t>p</a:t>
            </a:r>
            <a:r>
              <a:rPr lang="en-US" altLang="zh-TW" i="1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>
                <a:latin typeface="Times New Roman" pitchFamily="18" charset="0"/>
              </a:rPr>
              <a:t> = 2</a:t>
            </a:r>
            <a:r>
              <a:rPr lang="en-US" altLang="zh-TW" i="1">
                <a:latin typeface="Times New Roman" pitchFamily="18" charset="0"/>
              </a:rPr>
              <a:t>A</a:t>
            </a:r>
            <a:r>
              <a:rPr lang="en-US" altLang="zh-TW"/>
              <a:t>.</a:t>
            </a:r>
            <a:br>
              <a:rPr lang="en-US" altLang="zh-TW"/>
            </a:br>
            <a:br>
              <a:rPr lang="en-US" altLang="zh-TW"/>
            </a:br>
            <a:r>
              <a:rPr lang="en-US" altLang="zh-TW"/>
              <a:t>Therefore:</a:t>
            </a:r>
            <a:br>
              <a:rPr lang="en-US" altLang="zh-TW"/>
            </a:br>
            <a:br>
              <a:rPr lang="en-US" altLang="zh-TW"/>
            </a:br>
            <a:r>
              <a:rPr lang="en-US" altLang="zh-TW"/>
              <a:t>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 i="1" baseline="-25000">
                <a:latin typeface="Times New Roman" pitchFamily="18" charset="0"/>
              </a:rPr>
              <a:t>p</a:t>
            </a:r>
            <a:r>
              <a:rPr lang="en-US" altLang="zh-TW" i="1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>
                <a:latin typeface="Times New Roman" pitchFamily="18" charset="0"/>
              </a:rPr>
              <a:t> + 4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 i="1" baseline="-25000">
                <a:latin typeface="Times New Roman" pitchFamily="18" charset="0"/>
              </a:rPr>
              <a:t>p</a:t>
            </a:r>
            <a:r>
              <a:rPr lang="en-US" altLang="zh-TW" i="1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>
                <a:latin typeface="Times New Roman" pitchFamily="18" charset="0"/>
              </a:rPr>
              <a:t> – 2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 i="1" baseline="-25000">
                <a:latin typeface="Times New Roman" pitchFamily="18" charset="0"/>
              </a:rPr>
              <a:t>p</a:t>
            </a:r>
            <a:br>
              <a:rPr lang="en-US" altLang="zh-TW">
                <a:latin typeface="Times New Roman" pitchFamily="18" charset="0"/>
              </a:rPr>
            </a:br>
            <a:r>
              <a:rPr lang="en-US" altLang="zh-TW">
                <a:latin typeface="Times New Roman" pitchFamily="18" charset="0"/>
              </a:rPr>
              <a:t>    = 2</a:t>
            </a:r>
            <a:r>
              <a:rPr lang="en-US" altLang="zh-TW" i="1">
                <a:latin typeface="Times New Roman" pitchFamily="18" charset="0"/>
              </a:rPr>
              <a:t>A</a:t>
            </a:r>
            <a:r>
              <a:rPr lang="en-US" altLang="zh-TW">
                <a:latin typeface="Times New Roman" pitchFamily="18" charset="0"/>
              </a:rPr>
              <a:t> + 8</a:t>
            </a:r>
            <a:r>
              <a:rPr lang="en-US" altLang="zh-TW" i="1">
                <a:latin typeface="Times New Roman" pitchFamily="18" charset="0"/>
              </a:rPr>
              <a:t>Ax</a:t>
            </a:r>
            <a:r>
              <a:rPr lang="en-US" altLang="zh-TW">
                <a:latin typeface="Times New Roman" pitchFamily="18" charset="0"/>
              </a:rPr>
              <a:t> + </a:t>
            </a:r>
            <a:r>
              <a:rPr lang="en-US" altLang="zh-TW" i="1">
                <a:latin typeface="Times New Roman" pitchFamily="18" charset="0"/>
              </a:rPr>
              <a:t>4B</a:t>
            </a:r>
            <a:r>
              <a:rPr lang="en-US" altLang="zh-TW">
                <a:latin typeface="Times New Roman" pitchFamily="18" charset="0"/>
              </a:rPr>
              <a:t> – 2</a:t>
            </a:r>
            <a:r>
              <a:rPr lang="en-US" altLang="zh-TW" i="1">
                <a:latin typeface="Times New Roman" pitchFamily="18" charset="0"/>
              </a:rPr>
              <a:t>Ax</a:t>
            </a:r>
            <a:r>
              <a:rPr lang="en-US" altLang="zh-TW" baseline="30000">
                <a:latin typeface="Times New Roman" pitchFamily="18" charset="0"/>
              </a:rPr>
              <a:t>2</a:t>
            </a:r>
            <a:r>
              <a:rPr lang="en-US" altLang="zh-TW">
                <a:latin typeface="Times New Roman" pitchFamily="18" charset="0"/>
              </a:rPr>
              <a:t> – 2</a:t>
            </a:r>
            <a:r>
              <a:rPr lang="en-US" altLang="zh-TW" i="1">
                <a:latin typeface="Times New Roman" pitchFamily="18" charset="0"/>
              </a:rPr>
              <a:t>Bx</a:t>
            </a:r>
            <a:r>
              <a:rPr lang="en-US" altLang="zh-TW">
                <a:latin typeface="Times New Roman" pitchFamily="18" charset="0"/>
              </a:rPr>
              <a:t> – 2</a:t>
            </a:r>
            <a:r>
              <a:rPr lang="en-US" altLang="zh-TW" i="1">
                <a:latin typeface="Times New Roman" pitchFamily="18" charset="0"/>
              </a:rPr>
              <a:t>C</a:t>
            </a:r>
            <a:br>
              <a:rPr lang="en-US" altLang="zh-TW">
                <a:latin typeface="Times New Roman" pitchFamily="18" charset="0"/>
              </a:rPr>
            </a:br>
            <a:r>
              <a:rPr lang="en-US" altLang="zh-TW">
                <a:latin typeface="Times New Roman" pitchFamily="18" charset="0"/>
              </a:rPr>
              <a:t>    = – 2</a:t>
            </a:r>
            <a:r>
              <a:rPr lang="en-US" altLang="zh-TW" i="1">
                <a:latin typeface="Times New Roman" pitchFamily="18" charset="0"/>
              </a:rPr>
              <a:t>Ax</a:t>
            </a:r>
            <a:r>
              <a:rPr lang="en-US" altLang="zh-TW" baseline="30000">
                <a:latin typeface="Times New Roman" pitchFamily="18" charset="0"/>
              </a:rPr>
              <a:t>2</a:t>
            </a:r>
            <a:r>
              <a:rPr lang="en-US" altLang="zh-TW">
                <a:latin typeface="Times New Roman" pitchFamily="18" charset="0"/>
              </a:rPr>
              <a:t> + (8</a:t>
            </a:r>
            <a:r>
              <a:rPr lang="en-US" altLang="zh-TW" i="1">
                <a:latin typeface="Times New Roman" pitchFamily="18" charset="0"/>
              </a:rPr>
              <a:t>A</a:t>
            </a:r>
            <a:r>
              <a:rPr lang="en-US" altLang="zh-TW">
                <a:latin typeface="Times New Roman" pitchFamily="18" charset="0"/>
              </a:rPr>
              <a:t> – 2</a:t>
            </a:r>
            <a:r>
              <a:rPr lang="en-US" altLang="zh-TW" i="1">
                <a:latin typeface="Times New Roman" pitchFamily="18" charset="0"/>
              </a:rPr>
              <a:t>B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 + (2</a:t>
            </a:r>
            <a:r>
              <a:rPr lang="en-US" altLang="zh-TW" i="1">
                <a:latin typeface="Times New Roman" pitchFamily="18" charset="0"/>
              </a:rPr>
              <a:t>A </a:t>
            </a:r>
            <a:r>
              <a:rPr lang="en-US" altLang="zh-TW">
                <a:latin typeface="Times New Roman" pitchFamily="18" charset="0"/>
              </a:rPr>
              <a:t>+ </a:t>
            </a:r>
            <a:r>
              <a:rPr lang="en-US" altLang="zh-TW" i="1">
                <a:latin typeface="Times New Roman" pitchFamily="18" charset="0"/>
              </a:rPr>
              <a:t>4B </a:t>
            </a:r>
            <a:r>
              <a:rPr lang="en-US" altLang="zh-TW">
                <a:latin typeface="Times New Roman" pitchFamily="18" charset="0"/>
              </a:rPr>
              <a:t>– 2</a:t>
            </a:r>
            <a:r>
              <a:rPr lang="en-US" altLang="zh-TW" i="1">
                <a:latin typeface="Times New Roman" pitchFamily="18" charset="0"/>
              </a:rPr>
              <a:t>C</a:t>
            </a:r>
            <a:r>
              <a:rPr lang="en-US" altLang="zh-TW">
                <a:latin typeface="Times New Roman" pitchFamily="18" charset="0"/>
              </a:rPr>
              <a:t>)</a:t>
            </a:r>
            <a:br>
              <a:rPr lang="en-US" altLang="zh-TW">
                <a:latin typeface="Times New Roman" pitchFamily="18" charset="0"/>
              </a:rPr>
            </a:br>
            <a:r>
              <a:rPr lang="en-US" altLang="zh-TW">
                <a:latin typeface="Times New Roman" pitchFamily="18" charset="0"/>
              </a:rPr>
              <a:t>    = 2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 baseline="30000">
                <a:latin typeface="Times New Roman" pitchFamily="18" charset="0"/>
              </a:rPr>
              <a:t>2</a:t>
            </a:r>
            <a:r>
              <a:rPr lang="en-US" altLang="zh-TW">
                <a:latin typeface="Times New Roman" pitchFamily="18" charset="0"/>
              </a:rPr>
              <a:t> – 3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 + 6</a:t>
            </a:r>
            <a:r>
              <a:rPr lang="en-US" altLang="zh-TW"/>
              <a:t>.</a:t>
            </a:r>
            <a:br>
              <a:rPr lang="en-US" altLang="zh-TW"/>
            </a:br>
            <a:r>
              <a:rPr lang="en-US" altLang="zh-TW">
                <a:sym typeface="Symbol" pitchFamily="18" charset="2"/>
              </a:rPr>
              <a:t>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 i="1" baseline="-25000">
                <a:latin typeface="Times New Roman" pitchFamily="18" charset="0"/>
              </a:rPr>
              <a:t>p</a:t>
            </a:r>
            <a:r>
              <a:rPr lang="en-US" altLang="zh-TW">
                <a:latin typeface="Times New Roman" pitchFamily="18" charset="0"/>
              </a:rPr>
              <a:t> = – 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 baseline="30000">
                <a:latin typeface="Times New Roman" pitchFamily="18" charset="0"/>
              </a:rPr>
              <a:t>2</a:t>
            </a:r>
            <a:r>
              <a:rPr lang="en-US" altLang="zh-TW">
                <a:latin typeface="Times New Roman" pitchFamily="18" charset="0"/>
              </a:rPr>
              <a:t> – (5/2)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 – 9</a:t>
            </a:r>
            <a:r>
              <a:rPr lang="en-US" altLang="zh-TW">
                <a:sym typeface="Symbol" pitchFamily="18" charset="2"/>
              </a:rPr>
              <a:t>.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41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30880030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Example: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 i="1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>
                <a:latin typeface="Times New Roman" pitchFamily="18" charset="0"/>
              </a:rPr>
              <a:t> –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 i="1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>
                <a:latin typeface="Times New Roman" pitchFamily="18" charset="0"/>
              </a:rPr>
              <a:t> +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 = 2 sin 3</a:t>
            </a:r>
            <a:r>
              <a:rPr lang="en-US" altLang="zh-TW" i="1">
                <a:latin typeface="Times New Roman" pitchFamily="18" charset="0"/>
              </a:rPr>
              <a:t>x</a:t>
            </a:r>
          </a:p>
        </p:txBody>
      </p:sp>
      <p:sp>
        <p:nvSpPr>
          <p:cNvPr id="744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By guessing, let </a:t>
            </a:r>
            <a:r>
              <a:rPr lang="en-US" altLang="zh-TW" i="1" dirty="0" err="1">
                <a:latin typeface="Times New Roman" pitchFamily="18" charset="0"/>
              </a:rPr>
              <a:t>y</a:t>
            </a:r>
            <a:r>
              <a:rPr lang="en-US" altLang="zh-TW" i="1" baseline="-25000" dirty="0" err="1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A </a:t>
            </a:r>
            <a:r>
              <a:rPr lang="en-US" altLang="zh-TW" dirty="0">
                <a:latin typeface="Times New Roman" pitchFamily="18" charset="0"/>
              </a:rPr>
              <a:t>cos 3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B </a:t>
            </a:r>
            <a:r>
              <a:rPr lang="en-US" altLang="zh-TW" dirty="0">
                <a:latin typeface="Times New Roman" pitchFamily="18" charset="0"/>
              </a:rPr>
              <a:t>sin 3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/>
              <a:t>,</a:t>
            </a:r>
            <a:br>
              <a:rPr lang="en-US" altLang="zh-TW" dirty="0"/>
            </a:br>
            <a:r>
              <a:rPr lang="en-US" altLang="zh-TW" dirty="0"/>
              <a:t>we have</a:t>
            </a:r>
            <a:br>
              <a:rPr lang="en-US" altLang="zh-TW" dirty="0"/>
            </a:br>
            <a:r>
              <a:rPr lang="en-US" altLang="zh-TW" dirty="0"/>
              <a:t>           </a:t>
            </a:r>
            <a:r>
              <a:rPr lang="en-US" altLang="zh-TW" i="1" dirty="0" err="1">
                <a:latin typeface="Times New Roman" pitchFamily="18" charset="0"/>
              </a:rPr>
              <a:t>y</a:t>
            </a:r>
            <a:r>
              <a:rPr lang="en-US" altLang="zh-TW" i="1" baseline="-25000" dirty="0" err="1">
                <a:latin typeface="Times New Roman" pitchFamily="18" charset="0"/>
              </a:rPr>
              <a:t>p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dirty="0">
                <a:latin typeface="Times New Roman" pitchFamily="18" charset="0"/>
              </a:rPr>
              <a:t> = – 3</a:t>
            </a:r>
            <a:r>
              <a:rPr lang="en-US" altLang="zh-TW" i="1" dirty="0">
                <a:latin typeface="Times New Roman" pitchFamily="18" charset="0"/>
              </a:rPr>
              <a:t>A </a:t>
            </a:r>
            <a:r>
              <a:rPr lang="en-US" altLang="zh-TW" dirty="0">
                <a:latin typeface="Times New Roman" pitchFamily="18" charset="0"/>
              </a:rPr>
              <a:t>sin 3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+ 3</a:t>
            </a:r>
            <a:r>
              <a:rPr lang="en-US" altLang="zh-TW" i="1" dirty="0">
                <a:latin typeface="Times New Roman" pitchFamily="18" charset="0"/>
              </a:rPr>
              <a:t>B </a:t>
            </a:r>
            <a:r>
              <a:rPr lang="en-US" altLang="zh-TW" dirty="0">
                <a:latin typeface="Times New Roman" pitchFamily="18" charset="0"/>
              </a:rPr>
              <a:t>cos 3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/>
              <a:t>, and</a:t>
            </a:r>
            <a:br>
              <a:rPr lang="en-US" altLang="zh-TW" dirty="0"/>
            </a:br>
            <a:r>
              <a:rPr lang="en-US" altLang="zh-TW" dirty="0"/>
              <a:t>           </a:t>
            </a:r>
            <a:r>
              <a:rPr lang="en-US" altLang="zh-TW" i="1" dirty="0" err="1">
                <a:latin typeface="Times New Roman" pitchFamily="18" charset="0"/>
              </a:rPr>
              <a:t>y</a:t>
            </a:r>
            <a:r>
              <a:rPr lang="en-US" altLang="zh-TW" i="1" baseline="-25000" dirty="0" err="1">
                <a:latin typeface="Times New Roman" pitchFamily="18" charset="0"/>
              </a:rPr>
              <a:t>p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 dirty="0">
                <a:latin typeface="Times New Roman" pitchFamily="18" charset="0"/>
              </a:rPr>
              <a:t> = – 9</a:t>
            </a:r>
            <a:r>
              <a:rPr lang="en-US" altLang="zh-TW" i="1" dirty="0">
                <a:latin typeface="Times New Roman" pitchFamily="18" charset="0"/>
              </a:rPr>
              <a:t>A </a:t>
            </a:r>
            <a:r>
              <a:rPr lang="en-US" altLang="zh-TW" dirty="0">
                <a:latin typeface="Times New Roman" pitchFamily="18" charset="0"/>
              </a:rPr>
              <a:t>cos 3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– 9</a:t>
            </a:r>
            <a:r>
              <a:rPr lang="en-US" altLang="zh-TW" i="1" dirty="0">
                <a:latin typeface="Times New Roman" pitchFamily="18" charset="0"/>
              </a:rPr>
              <a:t>B </a:t>
            </a:r>
            <a:r>
              <a:rPr lang="en-US" altLang="zh-TW" dirty="0">
                <a:latin typeface="Times New Roman" pitchFamily="18" charset="0"/>
              </a:rPr>
              <a:t>sin 3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/>
              <a:t>.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Therefore: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 </a:t>
            </a:r>
            <a:r>
              <a:rPr lang="en-US" altLang="zh-TW" i="1" dirty="0" err="1">
                <a:latin typeface="Times New Roman" pitchFamily="18" charset="0"/>
              </a:rPr>
              <a:t>y</a:t>
            </a:r>
            <a:r>
              <a:rPr lang="en-US" altLang="zh-TW" i="1" baseline="-25000" dirty="0" err="1">
                <a:latin typeface="Times New Roman" pitchFamily="18" charset="0"/>
              </a:rPr>
              <a:t>p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 dirty="0">
                <a:latin typeface="Times New Roman" pitchFamily="18" charset="0"/>
              </a:rPr>
              <a:t> – </a:t>
            </a:r>
            <a:r>
              <a:rPr lang="en-US" altLang="zh-TW" i="1" dirty="0" err="1">
                <a:latin typeface="Times New Roman" pitchFamily="18" charset="0"/>
              </a:rPr>
              <a:t>y</a:t>
            </a:r>
            <a:r>
              <a:rPr lang="en-US" altLang="zh-TW" i="1" baseline="-25000" dirty="0" err="1">
                <a:latin typeface="Times New Roman" pitchFamily="18" charset="0"/>
              </a:rPr>
              <a:t>p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 err="1">
                <a:latin typeface="Times New Roman" pitchFamily="18" charset="0"/>
              </a:rPr>
              <a:t>y</a:t>
            </a:r>
            <a:r>
              <a:rPr lang="en-US" altLang="zh-TW" i="1" baseline="-25000" dirty="0" err="1">
                <a:latin typeface="Times New Roman" pitchFamily="18" charset="0"/>
              </a:rPr>
              <a:t>p</a:t>
            </a:r>
            <a:br>
              <a:rPr lang="en-US" altLang="zh-TW" dirty="0">
                <a:latin typeface="Times New Roman" pitchFamily="18" charset="0"/>
              </a:rPr>
            </a:br>
            <a:r>
              <a:rPr lang="en-US" altLang="zh-TW" dirty="0">
                <a:latin typeface="Times New Roman" pitchFamily="18" charset="0"/>
              </a:rPr>
              <a:t>    = (– 9</a:t>
            </a:r>
            <a:r>
              <a:rPr lang="en-US" altLang="zh-TW" i="1" dirty="0">
                <a:latin typeface="Times New Roman" pitchFamily="18" charset="0"/>
              </a:rPr>
              <a:t>A </a:t>
            </a:r>
            <a:r>
              <a:rPr lang="en-US" altLang="zh-TW" dirty="0">
                <a:latin typeface="Times New Roman" pitchFamily="18" charset="0"/>
              </a:rPr>
              <a:t>–</a:t>
            </a:r>
            <a:r>
              <a:rPr lang="en-US" altLang="zh-TW" i="1" dirty="0">
                <a:latin typeface="Times New Roman" pitchFamily="18" charset="0"/>
              </a:rPr>
              <a:t> 3B </a:t>
            </a:r>
            <a:r>
              <a:rPr lang="en-US" altLang="zh-TW" dirty="0">
                <a:latin typeface="Times New Roman" pitchFamily="18" charset="0"/>
              </a:rPr>
              <a:t>+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 </a:t>
            </a:r>
            <a:r>
              <a:rPr lang="en-US" altLang="zh-TW" dirty="0">
                <a:latin typeface="Times New Roman" pitchFamily="18" charset="0"/>
              </a:rPr>
              <a:t>cos 3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+ (– 9</a:t>
            </a:r>
            <a:r>
              <a:rPr lang="en-US" altLang="zh-TW" i="1" dirty="0">
                <a:latin typeface="Times New Roman" pitchFamily="18" charset="0"/>
              </a:rPr>
              <a:t>B </a:t>
            </a:r>
            <a:r>
              <a:rPr lang="en-US" altLang="zh-TW" dirty="0">
                <a:latin typeface="Times New Roman" pitchFamily="18" charset="0"/>
              </a:rPr>
              <a:t>+ 3</a:t>
            </a:r>
            <a:r>
              <a:rPr lang="en-US" altLang="zh-TW" i="1" dirty="0">
                <a:latin typeface="Times New Roman" pitchFamily="18" charset="0"/>
              </a:rPr>
              <a:t>A </a:t>
            </a:r>
            <a:r>
              <a:rPr lang="en-US" altLang="zh-TW" dirty="0">
                <a:latin typeface="Times New Roman" pitchFamily="18" charset="0"/>
              </a:rPr>
              <a:t>+ </a:t>
            </a:r>
            <a:r>
              <a:rPr lang="en-US" altLang="zh-TW" i="1" dirty="0">
                <a:latin typeface="Times New Roman" pitchFamily="18" charset="0"/>
              </a:rPr>
              <a:t>B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 </a:t>
            </a:r>
            <a:r>
              <a:rPr lang="en-US" altLang="zh-TW" dirty="0">
                <a:latin typeface="Times New Roman" pitchFamily="18" charset="0"/>
              </a:rPr>
              <a:t>sin 3</a:t>
            </a:r>
            <a:r>
              <a:rPr lang="en-US" altLang="zh-TW" i="1" dirty="0">
                <a:latin typeface="Times New Roman" pitchFamily="18" charset="0"/>
              </a:rPr>
              <a:t>x</a:t>
            </a:r>
            <a:br>
              <a:rPr lang="en-US" altLang="zh-TW" dirty="0">
                <a:latin typeface="Times New Roman" pitchFamily="18" charset="0"/>
              </a:rPr>
            </a:br>
            <a:r>
              <a:rPr lang="en-US" altLang="zh-TW" dirty="0">
                <a:latin typeface="Times New Roman" pitchFamily="18" charset="0"/>
              </a:rPr>
              <a:t>    = 2</a:t>
            </a:r>
            <a:r>
              <a:rPr lang="en-US" altLang="zh-TW" i="1" dirty="0">
                <a:latin typeface="Times New Roman" pitchFamily="18" charset="0"/>
              </a:rPr>
              <a:t> </a:t>
            </a:r>
            <a:r>
              <a:rPr lang="en-US" altLang="zh-TW" dirty="0">
                <a:latin typeface="Times New Roman" pitchFamily="18" charset="0"/>
              </a:rPr>
              <a:t>sin 3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/>
              <a:t>.</a:t>
            </a:r>
            <a:br>
              <a:rPr lang="en-US" altLang="zh-TW" dirty="0"/>
            </a:br>
            <a:r>
              <a:rPr lang="en-US" altLang="zh-TW" dirty="0">
                <a:sym typeface="Symbol" pitchFamily="18" charset="2"/>
              </a:rPr>
              <a:t> </a:t>
            </a:r>
            <a:r>
              <a:rPr lang="en-US" altLang="zh-TW" i="1" dirty="0" err="1">
                <a:latin typeface="Times New Roman" pitchFamily="18" charset="0"/>
              </a:rPr>
              <a:t>y</a:t>
            </a:r>
            <a:r>
              <a:rPr lang="en-US" altLang="zh-TW" i="1" baseline="-25000" dirty="0" err="1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 = (6/73) cos 3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– (16/73) sin 3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sym typeface="Symbol" pitchFamily="18" charset="2"/>
              </a:rPr>
              <a:t>.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4558156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Example: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 i="1" baseline="-25000">
                <a:latin typeface="Times New Roman" pitchFamily="18" charset="0"/>
              </a:rPr>
              <a:t>p</a:t>
            </a:r>
            <a:r>
              <a:rPr lang="en-US" altLang="zh-TW"/>
              <a:t> by Superposition</a:t>
            </a:r>
          </a:p>
        </p:txBody>
      </p:sp>
      <p:sp>
        <p:nvSpPr>
          <p:cNvPr id="745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Solve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 dirty="0">
                <a:latin typeface="Times New Roman" pitchFamily="18" charset="0"/>
              </a:rPr>
              <a:t> – 2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dirty="0">
                <a:latin typeface="Times New Roman" pitchFamily="18" charset="0"/>
              </a:rPr>
              <a:t> – 3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4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– 5 + 6</a:t>
            </a:r>
            <a:r>
              <a:rPr lang="en-US" altLang="zh-TW" i="1" dirty="0">
                <a:latin typeface="Times New Roman" pitchFamily="18" charset="0"/>
              </a:rPr>
              <a:t>xe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i="1" baseline="30000" dirty="0">
                <a:latin typeface="Times New Roman" pitchFamily="18" charset="0"/>
              </a:rPr>
              <a:t>x</a:t>
            </a:r>
            <a:r>
              <a:rPr lang="en-US" altLang="zh-TW" dirty="0"/>
              <a:t>.</a:t>
            </a:r>
            <a:br>
              <a:rPr lang="en-US" altLang="zh-TW" dirty="0"/>
            </a:br>
            <a:r>
              <a:rPr lang="en-US" altLang="zh-TW" dirty="0"/>
              <a:t>By super position principle, we divide the problem into two sub-problems, that is,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sz="800" dirty="0"/>
              <a:t>                                                               </a:t>
            </a:r>
            <a:r>
              <a:rPr lang="en-US" altLang="zh-TW" i="1" dirty="0">
                <a:latin typeface="Times New Roman" pitchFamily="18" charset="0"/>
              </a:rPr>
              <a:t>g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i="1" dirty="0">
                <a:latin typeface="Times New Roman" pitchFamily="18" charset="0"/>
              </a:rPr>
              <a:t>g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+ </a:t>
            </a:r>
            <a:r>
              <a:rPr lang="en-US" altLang="zh-TW" i="1" dirty="0">
                <a:latin typeface="Times New Roman" pitchFamily="18" charset="0"/>
              </a:rPr>
              <a:t>g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,</a:t>
            </a:r>
            <a:br>
              <a:rPr lang="en-US" altLang="zh-TW" dirty="0"/>
            </a:br>
            <a:br>
              <a:rPr lang="en-US" altLang="zh-TW" sz="1200" dirty="0"/>
            </a:br>
            <a:r>
              <a:rPr lang="en-US" altLang="zh-TW" dirty="0"/>
              <a:t>where </a:t>
            </a:r>
            <a:r>
              <a:rPr lang="en-US" altLang="zh-TW" i="1" dirty="0">
                <a:latin typeface="Times New Roman" pitchFamily="18" charset="0"/>
              </a:rPr>
              <a:t>g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= 4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– 5</a:t>
            </a:r>
            <a:r>
              <a:rPr lang="en-US" altLang="zh-TW" dirty="0"/>
              <a:t>, and </a:t>
            </a:r>
            <a:r>
              <a:rPr lang="en-US" altLang="zh-TW" i="1" dirty="0">
                <a:latin typeface="Times New Roman" pitchFamily="18" charset="0"/>
              </a:rPr>
              <a:t>g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= 6</a:t>
            </a:r>
            <a:r>
              <a:rPr lang="en-US" altLang="zh-TW" i="1" dirty="0">
                <a:latin typeface="Times New Roman" pitchFamily="18" charset="0"/>
              </a:rPr>
              <a:t>xe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i="1" baseline="30000" dirty="0">
                <a:latin typeface="Times New Roman" pitchFamily="18" charset="0"/>
              </a:rPr>
              <a:t>x</a:t>
            </a:r>
            <a:r>
              <a:rPr lang="en-US" altLang="zh-TW" dirty="0"/>
              <a:t>.</a:t>
            </a:r>
            <a:br>
              <a:rPr lang="en-US" altLang="zh-TW" dirty="0"/>
            </a:br>
            <a:br>
              <a:rPr lang="en-US" altLang="zh-TW" sz="1200" dirty="0"/>
            </a:br>
            <a:r>
              <a:rPr lang="en-US" altLang="zh-TW" dirty="0"/>
              <a:t>By guessing, let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sz="1400" i="1" dirty="0">
                <a:latin typeface="Times New Roman" pitchFamily="18" charset="0"/>
              </a:rPr>
              <a:t>p</a:t>
            </a:r>
            <a:r>
              <a:rPr lang="en-US" altLang="zh-TW" sz="1800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Ax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B</a:t>
            </a:r>
            <a:r>
              <a:rPr lang="en-US" altLang="zh-TW" dirty="0"/>
              <a:t>, and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sz="1600" i="1" dirty="0">
                <a:latin typeface="Times New Roman" pitchFamily="18" charset="0"/>
              </a:rPr>
              <a:t>p</a:t>
            </a:r>
            <a:r>
              <a:rPr lang="en-US" altLang="zh-TW" sz="1800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Cxe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i="1" baseline="30000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Ee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i="1" baseline="30000" dirty="0">
                <a:latin typeface="Times New Roman" pitchFamily="18" charset="0"/>
              </a:rPr>
              <a:t>x</a:t>
            </a:r>
            <a:r>
              <a:rPr lang="en-US" altLang="zh-TW" dirty="0"/>
              <a:t>.</a:t>
            </a:r>
            <a:br>
              <a:rPr lang="en-US" altLang="zh-TW" dirty="0"/>
            </a:br>
            <a:r>
              <a:rPr lang="en-US" altLang="zh-TW" dirty="0"/>
              <a:t>Substitute </a:t>
            </a:r>
            <a:r>
              <a:rPr lang="en-US" altLang="zh-TW" i="1" dirty="0" err="1">
                <a:latin typeface="Times New Roman" pitchFamily="18" charset="0"/>
              </a:rPr>
              <a:t>y</a:t>
            </a:r>
            <a:r>
              <a:rPr lang="en-US" altLang="zh-TW" i="1" baseline="-25000" dirty="0" err="1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Ax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B </a:t>
            </a:r>
            <a:r>
              <a:rPr lang="en-US" altLang="zh-TW" dirty="0">
                <a:latin typeface="Times New Roman" pitchFamily="18" charset="0"/>
              </a:rPr>
              <a:t>+</a:t>
            </a:r>
            <a:r>
              <a:rPr lang="en-US" altLang="zh-TW" i="1" dirty="0">
                <a:latin typeface="Times New Roman" pitchFamily="18" charset="0"/>
              </a:rPr>
              <a:t> Cxe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i="1" baseline="30000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Ee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i="1" baseline="30000" dirty="0">
                <a:latin typeface="Times New Roman" pitchFamily="18" charset="0"/>
              </a:rPr>
              <a:t>x</a:t>
            </a:r>
            <a:r>
              <a:rPr lang="en-US" altLang="zh-TW" dirty="0"/>
              <a:t> into the DE, we have:</a:t>
            </a:r>
            <a:br>
              <a:rPr lang="en-US" altLang="zh-TW" dirty="0"/>
            </a:br>
            <a:r>
              <a:rPr lang="en-US" altLang="zh-TW" dirty="0"/>
              <a:t>               </a:t>
            </a:r>
            <a:r>
              <a:rPr lang="en-US" altLang="zh-TW" i="1" dirty="0" err="1">
                <a:latin typeface="Times New Roman" pitchFamily="18" charset="0"/>
              </a:rPr>
              <a:t>y</a:t>
            </a:r>
            <a:r>
              <a:rPr lang="en-US" altLang="zh-TW" i="1" baseline="-25000" dirty="0" err="1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 = –(4/3)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+ (23/9)</a:t>
            </a:r>
            <a:r>
              <a:rPr lang="en-US" altLang="zh-TW" i="1" dirty="0">
                <a:latin typeface="Times New Roman" pitchFamily="18" charset="0"/>
              </a:rPr>
              <a:t> </a:t>
            </a:r>
            <a:r>
              <a:rPr lang="en-US" altLang="zh-TW" dirty="0">
                <a:latin typeface="Times New Roman" pitchFamily="18" charset="0"/>
              </a:rPr>
              <a:t>–</a:t>
            </a:r>
            <a:r>
              <a:rPr lang="en-US" altLang="zh-TW" i="1" dirty="0">
                <a:latin typeface="Times New Roman" pitchFamily="18" charset="0"/>
              </a:rPr>
              <a:t> </a:t>
            </a:r>
            <a:r>
              <a:rPr lang="en-US" altLang="zh-TW" dirty="0">
                <a:latin typeface="Times New Roman" pitchFamily="18" charset="0"/>
              </a:rPr>
              <a:t>2</a:t>
            </a:r>
            <a:r>
              <a:rPr lang="en-US" altLang="zh-TW" i="1" dirty="0">
                <a:latin typeface="Times New Roman" pitchFamily="18" charset="0"/>
              </a:rPr>
              <a:t>xe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i="1" baseline="30000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– (4/3)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i="1" baseline="30000" dirty="0">
                <a:latin typeface="Times New Roman" pitchFamily="18" charset="0"/>
              </a:rPr>
              <a:t>x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5955203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Example: A Glitch in the Method</a:t>
            </a:r>
          </a:p>
        </p:txBody>
      </p:sp>
      <p:sp>
        <p:nvSpPr>
          <p:cNvPr id="746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Solve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 dirty="0">
                <a:latin typeface="Times New Roman" pitchFamily="18" charset="0"/>
              </a:rPr>
              <a:t> – 5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dirty="0">
                <a:latin typeface="Times New Roman" pitchFamily="18" charset="0"/>
              </a:rPr>
              <a:t> + 4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8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i="1" baseline="30000" dirty="0">
                <a:latin typeface="Times New Roman" pitchFamily="18" charset="0"/>
              </a:rPr>
              <a:t>x</a:t>
            </a:r>
            <a:r>
              <a:rPr lang="en-US" altLang="zh-TW" dirty="0"/>
              <a:t>.</a:t>
            </a:r>
            <a:br>
              <a:rPr lang="en-US" altLang="zh-TW" dirty="0"/>
            </a:br>
            <a:r>
              <a:rPr lang="en-US" altLang="zh-TW" dirty="0"/>
              <a:t>Simply guessing that </a:t>
            </a:r>
            <a:r>
              <a:rPr lang="en-US" altLang="zh-TW" i="1" dirty="0" err="1">
                <a:latin typeface="Times New Roman" pitchFamily="18" charset="0"/>
              </a:rPr>
              <a:t>y</a:t>
            </a:r>
            <a:r>
              <a:rPr lang="en-US" altLang="zh-TW" i="1" baseline="-25000" dirty="0" err="1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 err="1">
                <a:latin typeface="Times New Roman" pitchFamily="18" charset="0"/>
              </a:rPr>
              <a:t>Ae</a:t>
            </a:r>
            <a:r>
              <a:rPr lang="en-US" altLang="zh-TW" i="1" baseline="30000" dirty="0" err="1">
                <a:latin typeface="Times New Roman" pitchFamily="18" charset="0"/>
              </a:rPr>
              <a:t>x</a:t>
            </a:r>
            <a:r>
              <a:rPr lang="en-US" altLang="zh-TW" dirty="0"/>
              <a:t> and substituting </a:t>
            </a:r>
            <a:r>
              <a:rPr lang="en-US" altLang="zh-TW" i="1" dirty="0" err="1">
                <a:latin typeface="Times New Roman" pitchFamily="18" charset="0"/>
              </a:rPr>
              <a:t>y</a:t>
            </a:r>
            <a:r>
              <a:rPr lang="en-US" altLang="zh-TW" i="1" baseline="-25000" dirty="0" err="1">
                <a:latin typeface="Times New Roman" pitchFamily="18" charset="0"/>
              </a:rPr>
              <a:t>p</a:t>
            </a:r>
            <a:r>
              <a:rPr lang="en-US" altLang="zh-TW" dirty="0"/>
              <a:t> into the DE gives us </a:t>
            </a:r>
            <a:r>
              <a:rPr lang="en-US" altLang="zh-TW" dirty="0">
                <a:latin typeface="Times New Roman" pitchFamily="18" charset="0"/>
              </a:rPr>
              <a:t>0 = 8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i="1" baseline="30000" dirty="0">
                <a:latin typeface="Times New Roman" pitchFamily="18" charset="0"/>
              </a:rPr>
              <a:t>x</a:t>
            </a:r>
            <a:r>
              <a:rPr lang="en-US" altLang="zh-TW" dirty="0"/>
              <a:t>.  What went wrong?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If the guessed form of </a:t>
            </a:r>
            <a:r>
              <a:rPr lang="en-US" altLang="zh-TW" i="1" dirty="0" err="1">
                <a:latin typeface="Times New Roman" pitchFamily="18" charset="0"/>
              </a:rPr>
              <a:t>y</a:t>
            </a:r>
            <a:r>
              <a:rPr lang="en-US" altLang="zh-TW" i="1" baseline="-25000" dirty="0" err="1">
                <a:latin typeface="Times New Roman" pitchFamily="18" charset="0"/>
              </a:rPr>
              <a:t>p</a:t>
            </a:r>
            <a:r>
              <a:rPr lang="en-US" altLang="zh-TW" dirty="0"/>
              <a:t> falls in the solution space of </a:t>
            </a:r>
            <a:r>
              <a:rPr lang="en-US" altLang="zh-TW" i="1" dirty="0" err="1">
                <a:latin typeface="Times New Roman" pitchFamily="18" charset="0"/>
              </a:rPr>
              <a:t>y</a:t>
            </a:r>
            <a:r>
              <a:rPr lang="en-US" altLang="zh-TW" i="1" baseline="-25000" dirty="0" err="1">
                <a:latin typeface="Times New Roman" pitchFamily="18" charset="0"/>
              </a:rPr>
              <a:t>c</a:t>
            </a:r>
            <a:r>
              <a:rPr lang="en-US" altLang="zh-TW" dirty="0"/>
              <a:t> (i.e., </a:t>
            </a:r>
            <a:r>
              <a:rPr lang="en-US" altLang="zh-TW" i="1" dirty="0" err="1">
                <a:latin typeface="Times New Roman" pitchFamily="18" charset="0"/>
              </a:rPr>
              <a:t>y</a:t>
            </a:r>
            <a:r>
              <a:rPr lang="en-US" altLang="zh-TW" i="1" baseline="-25000" dirty="0" err="1">
                <a:latin typeface="Times New Roman" pitchFamily="18" charset="0"/>
              </a:rPr>
              <a:t>c</a:t>
            </a:r>
            <a:r>
              <a:rPr lang="en-US" altLang="zh-TW" i="1" baseline="-25000" dirty="0">
                <a:latin typeface="Times New Roman" pitchFamily="18" charset="0"/>
              </a:rPr>
              <a:t> </a:t>
            </a:r>
            <a:r>
              <a:rPr lang="en-US" altLang="zh-TW" dirty="0">
                <a:latin typeface="Times New Roman" pitchFamily="18" charset="0"/>
              </a:rPr>
              <a:t>=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i="1" baseline="30000" dirty="0">
                <a:latin typeface="Times New Roman" pitchFamily="18" charset="0"/>
              </a:rPr>
              <a:t>x</a:t>
            </a:r>
            <a:r>
              <a:rPr lang="en-US" altLang="zh-TW" i="1" dirty="0">
                <a:latin typeface="Times New Roman" pitchFamily="18" charset="0"/>
              </a:rPr>
              <a:t> </a:t>
            </a:r>
            <a:r>
              <a:rPr lang="en-US" altLang="zh-TW" dirty="0">
                <a:latin typeface="Times New Roman" pitchFamily="18" charset="0"/>
              </a:rPr>
              <a:t>+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baseline="30000" dirty="0">
                <a:latin typeface="Times New Roman" pitchFamily="18" charset="0"/>
              </a:rPr>
              <a:t>4</a:t>
            </a:r>
            <a:r>
              <a:rPr lang="en-US" altLang="zh-TW" i="1" baseline="30000" dirty="0">
                <a:latin typeface="Times New Roman" pitchFamily="18" charset="0"/>
              </a:rPr>
              <a:t>x</a:t>
            </a:r>
            <a:r>
              <a:rPr lang="en-US" altLang="zh-TW" dirty="0"/>
              <a:t>), then we always get </a:t>
            </a:r>
            <a:r>
              <a:rPr lang="en-US" altLang="zh-TW" dirty="0">
                <a:latin typeface="Times New Roman" pitchFamily="18" charset="0"/>
              </a:rPr>
              <a:t>0 = </a:t>
            </a:r>
            <a:r>
              <a:rPr lang="en-US" altLang="zh-TW" i="1" dirty="0">
                <a:latin typeface="Times New Roman" pitchFamily="18" charset="0"/>
              </a:rPr>
              <a:t>g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.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Solution, let </a:t>
            </a:r>
            <a:r>
              <a:rPr lang="en-US" altLang="zh-TW" i="1" dirty="0" err="1">
                <a:latin typeface="Times New Roman" pitchFamily="18" charset="0"/>
              </a:rPr>
              <a:t>y</a:t>
            </a:r>
            <a:r>
              <a:rPr lang="en-US" altLang="zh-TW" i="1" baseline="-25000" dirty="0" err="1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 err="1">
                <a:latin typeface="Times New Roman" pitchFamily="18" charset="0"/>
              </a:rPr>
              <a:t>Axe</a:t>
            </a:r>
            <a:r>
              <a:rPr lang="en-US" altLang="zh-TW" i="1" baseline="30000" dirty="0" err="1">
                <a:latin typeface="Times New Roman" pitchFamily="18" charset="0"/>
              </a:rPr>
              <a:t>x</a:t>
            </a:r>
            <a:r>
              <a:rPr lang="en-US" altLang="zh-TW" dirty="0"/>
              <a:t>.  Since the derivatives of </a:t>
            </a:r>
            <a:r>
              <a:rPr lang="en-US" altLang="zh-TW" i="1" dirty="0" err="1">
                <a:latin typeface="Times New Roman" pitchFamily="18" charset="0"/>
              </a:rPr>
              <a:t>y</a:t>
            </a:r>
            <a:r>
              <a:rPr lang="en-US" altLang="zh-TW" i="1" baseline="-25000" dirty="0" err="1">
                <a:latin typeface="Times New Roman" pitchFamily="18" charset="0"/>
              </a:rPr>
              <a:t>p</a:t>
            </a:r>
            <a:r>
              <a:rPr lang="en-US" altLang="zh-TW" dirty="0"/>
              <a:t> contains both the term </a:t>
            </a:r>
            <a:r>
              <a:rPr lang="en-US" altLang="zh-TW" i="1" dirty="0" err="1">
                <a:latin typeface="Times New Roman" pitchFamily="18" charset="0"/>
              </a:rPr>
              <a:t>Ae</a:t>
            </a:r>
            <a:r>
              <a:rPr lang="en-US" altLang="zh-TW" i="1" baseline="30000" dirty="0" err="1">
                <a:latin typeface="Times New Roman" pitchFamily="18" charset="0"/>
              </a:rPr>
              <a:t>x</a:t>
            </a:r>
            <a:r>
              <a:rPr lang="en-US" altLang="zh-TW" dirty="0"/>
              <a:t> and </a:t>
            </a:r>
            <a:r>
              <a:rPr lang="en-US" altLang="zh-TW" i="1" dirty="0" err="1">
                <a:latin typeface="Times New Roman" pitchFamily="18" charset="0"/>
              </a:rPr>
              <a:t>Axe</a:t>
            </a:r>
            <a:r>
              <a:rPr lang="en-US" altLang="zh-TW" i="1" baseline="30000" dirty="0" err="1">
                <a:latin typeface="Times New Roman" pitchFamily="18" charset="0"/>
              </a:rPr>
              <a:t>x</a:t>
            </a:r>
            <a:r>
              <a:rPr lang="en-US" altLang="zh-TW" dirty="0"/>
              <a:t>, it is a reasonable guess for a particular solution.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44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8151831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Summary of Two Cases (1/2)</a:t>
            </a:r>
          </a:p>
        </p:txBody>
      </p:sp>
      <p:sp>
        <p:nvSpPr>
          <p:cNvPr id="74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i="1"/>
              <a:t>Case I</a:t>
            </a:r>
            <a:r>
              <a:rPr lang="en-US" altLang="zh-TW"/>
              <a:t>:</a:t>
            </a:r>
            <a:br>
              <a:rPr lang="en-US" altLang="zh-TW"/>
            </a:br>
            <a:r>
              <a:rPr lang="en-US" altLang="zh-TW"/>
              <a:t>No functions in the assumed particular solution is a solution of the associated homogeneous DE.</a:t>
            </a:r>
            <a:br>
              <a:rPr lang="en-US" altLang="zh-TW"/>
            </a:br>
            <a:r>
              <a:rPr lang="en-US" altLang="zh-TW">
                <a:sym typeface="Symbol" pitchFamily="18" charset="2"/>
              </a:rPr>
              <a:t> Substitute with </a:t>
            </a:r>
            <a:r>
              <a:rPr lang="en-US" altLang="zh-TW" i="1">
                <a:latin typeface="Times New Roman" pitchFamily="18" charset="0"/>
                <a:sym typeface="Symbol" pitchFamily="18" charset="2"/>
              </a:rPr>
              <a:t>y</a:t>
            </a:r>
            <a:r>
              <a:rPr lang="en-US" altLang="zh-TW" i="1" baseline="-25000">
                <a:latin typeface="Times New Roman" pitchFamily="18" charset="0"/>
                <a:sym typeface="Symbol" pitchFamily="18" charset="2"/>
              </a:rPr>
              <a:t>p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 = </a:t>
            </a:r>
            <a:r>
              <a:rPr lang="en-US" altLang="zh-TW">
                <a:sym typeface="Symbol" pitchFamily="18" charset="2"/>
              </a:rPr>
              <a:t>“the form of </a:t>
            </a:r>
            <a:r>
              <a:rPr lang="en-US" altLang="zh-TW" i="1">
                <a:latin typeface="Times New Roman" pitchFamily="18" charset="0"/>
              </a:rPr>
              <a:t>g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>
                <a:sym typeface="Symbol" pitchFamily="18" charset="2"/>
              </a:rPr>
              <a:t>”.</a:t>
            </a:r>
          </a:p>
        </p:txBody>
      </p:sp>
      <p:graphicFrame>
        <p:nvGraphicFramePr>
          <p:cNvPr id="747524" name="Group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2804067"/>
              </p:ext>
            </p:extLst>
          </p:nvPr>
        </p:nvGraphicFramePr>
        <p:xfrm>
          <a:off x="1692275" y="3140968"/>
          <a:ext cx="6261100" cy="3167380"/>
        </p:xfrm>
        <a:graphic>
          <a:graphicData uri="http://schemas.openxmlformats.org/drawingml/2006/table">
            <a:tbl>
              <a:tblPr/>
              <a:tblGrid>
                <a:gridCol w="2157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036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984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55000"/>
                        <a:buFont typeface="Wingdings" pitchFamily="2" charset="2"/>
                        <a:defRPr kumimoji="1" sz="1600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g</a:t>
                      </a:r>
                      <a:r>
                        <a:rPr kumimoji="1" lang="en-US" altLang="zh-TW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(</a:t>
                      </a:r>
                      <a:r>
                        <a:rPr kumimoji="1" lang="en-US" altLang="zh-TW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x</a:t>
                      </a:r>
                      <a:r>
                        <a:rPr kumimoji="1" lang="en-US" altLang="zh-TW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)</a:t>
                      </a:r>
                      <a:endParaRPr kumimoji="1" lang="en-US" altLang="zh-TW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新細明體" charset="-12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55000"/>
                        <a:buFont typeface="Wingdings" pitchFamily="2" charset="2"/>
                        <a:defRPr kumimoji="1" sz="1600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6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</a:rPr>
                        <a:t>y</a:t>
                      </a:r>
                      <a:r>
                        <a:rPr kumimoji="1" lang="en-US" altLang="zh-TW" sz="1600" b="0" i="1" u="none" strike="noStrike" cap="none" normalizeH="0" baseline="-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</a:rPr>
                        <a:t>p</a:t>
                      </a:r>
                      <a:endParaRPr kumimoji="1" lang="en-US" altLang="zh-TW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新細明體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321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55000"/>
                        <a:buFont typeface="Wingdings" pitchFamily="2" charset="2"/>
                        <a:defRPr kumimoji="1" sz="1600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   </a:t>
                      </a:r>
                      <a:r>
                        <a:rPr kumimoji="1" lang="en-US" altLang="zh-TW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1.  </a:t>
                      </a:r>
                      <a:r>
                        <a:rPr kumimoji="1" lang="en-US" altLang="zh-TW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1 </a:t>
                      </a:r>
                      <a:r>
                        <a:rPr kumimoji="1" lang="en-US" altLang="zh-TW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華康中明體" pitchFamily="49" charset="-120"/>
                        </a:rPr>
                        <a:t>(any constant)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   2.</a:t>
                      </a:r>
                      <a:r>
                        <a:rPr kumimoji="1" lang="en-US" altLang="zh-TW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  </a:t>
                      </a:r>
                      <a:r>
                        <a:rPr kumimoji="1" lang="en-US" altLang="zh-TW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x</a:t>
                      </a:r>
                      <a:r>
                        <a:rPr kumimoji="1" lang="en-US" altLang="zh-TW" sz="16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3</a:t>
                      </a:r>
                      <a:r>
                        <a:rPr kumimoji="1" lang="zh-TW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－</a:t>
                      </a:r>
                      <a:r>
                        <a:rPr kumimoji="1" lang="en-US" altLang="zh-TW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x</a:t>
                      </a:r>
                      <a:r>
                        <a:rPr kumimoji="1" lang="zh-TW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＋</a:t>
                      </a:r>
                      <a:r>
                        <a:rPr kumimoji="1" lang="en-US" altLang="zh-TW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1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   3.  </a:t>
                      </a:r>
                      <a:r>
                        <a:rPr kumimoji="1" lang="en-US" altLang="zh-TW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sin4</a:t>
                      </a:r>
                      <a:r>
                        <a:rPr kumimoji="1" lang="en-US" altLang="zh-TW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x</a:t>
                      </a:r>
                      <a:r>
                        <a:rPr kumimoji="1" lang="en-US" altLang="zh-TW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華康中明體" pitchFamily="49" charset="-120"/>
                        </a:rPr>
                        <a:t>, or </a:t>
                      </a:r>
                      <a:r>
                        <a:rPr kumimoji="1" lang="en-US" altLang="zh-TW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cos4</a:t>
                      </a:r>
                      <a:r>
                        <a:rPr kumimoji="1" lang="en-US" altLang="zh-TW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x</a:t>
                      </a:r>
                      <a:endParaRPr kumimoji="1" lang="en-US" altLang="zh-TW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華康中明體" pitchFamily="49" charset="-12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   4.  </a:t>
                      </a:r>
                      <a:r>
                        <a:rPr kumimoji="1" lang="en-US" altLang="zh-TW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e</a:t>
                      </a:r>
                      <a:r>
                        <a:rPr kumimoji="1" lang="en-US" altLang="zh-TW" sz="16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5</a:t>
                      </a:r>
                      <a:r>
                        <a:rPr kumimoji="1" lang="en-US" altLang="zh-TW" sz="1600" b="0" i="1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x</a:t>
                      </a:r>
                      <a:endParaRPr kumimoji="1" lang="en-US" altLang="zh-TW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華康中明體" pitchFamily="49" charset="-12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   5.</a:t>
                      </a:r>
                      <a:r>
                        <a:rPr kumimoji="1" lang="en-US" altLang="zh-TW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  </a:t>
                      </a:r>
                      <a:r>
                        <a:rPr kumimoji="1" lang="en-US" altLang="zh-TW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x</a:t>
                      </a:r>
                      <a:r>
                        <a:rPr kumimoji="1" lang="en-US" altLang="zh-TW" sz="16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2</a:t>
                      </a:r>
                      <a:r>
                        <a:rPr kumimoji="1" lang="en-US" altLang="zh-TW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e</a:t>
                      </a:r>
                      <a:r>
                        <a:rPr kumimoji="1" lang="en-US" altLang="zh-TW" sz="16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5</a:t>
                      </a:r>
                      <a:r>
                        <a:rPr kumimoji="1" lang="en-US" altLang="zh-TW" sz="1600" b="0" i="1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x</a:t>
                      </a:r>
                      <a:endParaRPr kumimoji="1" lang="en-US" altLang="zh-TW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華康中明體" pitchFamily="49" charset="-12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   6.</a:t>
                      </a:r>
                      <a:r>
                        <a:rPr kumimoji="1" lang="en-US" altLang="zh-TW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 </a:t>
                      </a:r>
                      <a:r>
                        <a:rPr kumimoji="1" lang="en-US" altLang="zh-TW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e</a:t>
                      </a:r>
                      <a:r>
                        <a:rPr kumimoji="1" lang="en-US" altLang="zh-TW" sz="16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3</a:t>
                      </a:r>
                      <a:r>
                        <a:rPr kumimoji="1" lang="en-US" altLang="zh-TW" sz="1600" b="0" i="1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x</a:t>
                      </a:r>
                      <a:r>
                        <a:rPr kumimoji="1" lang="en-US" altLang="zh-TW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sin4</a:t>
                      </a:r>
                      <a:r>
                        <a:rPr kumimoji="1" lang="en-US" altLang="zh-TW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x</a:t>
                      </a:r>
                      <a:endParaRPr kumimoji="1" lang="en-US" altLang="zh-TW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華康中明體" pitchFamily="49" charset="-12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   7.</a:t>
                      </a:r>
                      <a:r>
                        <a:rPr kumimoji="1" lang="en-US" altLang="zh-TW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 5</a:t>
                      </a:r>
                      <a:r>
                        <a:rPr kumimoji="1" lang="en-US" altLang="zh-TW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x</a:t>
                      </a:r>
                      <a:r>
                        <a:rPr kumimoji="1" lang="en-US" altLang="zh-TW" sz="16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2</a:t>
                      </a:r>
                      <a:r>
                        <a:rPr kumimoji="1" lang="en-US" altLang="zh-TW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sin4</a:t>
                      </a:r>
                      <a:r>
                        <a:rPr kumimoji="1" lang="en-US" altLang="zh-TW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x</a:t>
                      </a:r>
                      <a:endParaRPr kumimoji="1" lang="en-US" altLang="zh-TW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華康中明體" pitchFamily="49" charset="-12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   8.</a:t>
                      </a:r>
                      <a:r>
                        <a:rPr kumimoji="1" lang="en-US" altLang="zh-TW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 </a:t>
                      </a:r>
                      <a:r>
                        <a:rPr kumimoji="1" lang="en-US" altLang="zh-TW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xe</a:t>
                      </a:r>
                      <a:r>
                        <a:rPr kumimoji="1" lang="en-US" altLang="zh-TW" sz="16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3</a:t>
                      </a:r>
                      <a:r>
                        <a:rPr kumimoji="1" lang="en-US" altLang="zh-TW" sz="1600" b="0" i="1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x</a:t>
                      </a:r>
                      <a:r>
                        <a:rPr kumimoji="1" lang="en-US" altLang="zh-TW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cos4</a:t>
                      </a:r>
                      <a:r>
                        <a:rPr kumimoji="1" lang="en-US" altLang="zh-TW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x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55000"/>
                        <a:buFont typeface="Wingdings" pitchFamily="2" charset="2"/>
                        <a:defRPr kumimoji="1" sz="1600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charset="-12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A</a:t>
                      </a:r>
                      <a:endParaRPr kumimoji="1" lang="en-US" altLang="zh-TW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華康中明體" pitchFamily="49" charset="-12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Ax</a:t>
                      </a:r>
                      <a:r>
                        <a:rPr kumimoji="1" lang="en-US" altLang="zh-TW" sz="16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3</a:t>
                      </a:r>
                      <a:r>
                        <a:rPr kumimoji="1" lang="zh-TW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＋</a:t>
                      </a:r>
                      <a:r>
                        <a:rPr kumimoji="1" lang="en-US" altLang="zh-TW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Bx</a:t>
                      </a:r>
                      <a:r>
                        <a:rPr kumimoji="1" lang="en-US" altLang="zh-TW" sz="16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2</a:t>
                      </a:r>
                      <a:r>
                        <a:rPr kumimoji="1" lang="zh-TW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＋</a:t>
                      </a:r>
                      <a:r>
                        <a:rPr kumimoji="1" lang="en-US" altLang="zh-TW" sz="16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Cx</a:t>
                      </a:r>
                      <a:r>
                        <a:rPr kumimoji="1" lang="zh-TW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＋</a:t>
                      </a:r>
                      <a:r>
                        <a:rPr kumimoji="1" lang="en-US" altLang="zh-TW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E</a:t>
                      </a:r>
                      <a:endParaRPr kumimoji="1" lang="en-US" altLang="zh-TW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華康中明體" pitchFamily="49" charset="-12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A </a:t>
                      </a:r>
                      <a:r>
                        <a:rPr kumimoji="1" lang="en-US" altLang="zh-TW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cos 4</a:t>
                      </a:r>
                      <a:r>
                        <a:rPr kumimoji="1" lang="en-US" altLang="zh-TW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x</a:t>
                      </a:r>
                      <a:r>
                        <a:rPr kumimoji="1" lang="zh-TW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＋</a:t>
                      </a:r>
                      <a:r>
                        <a:rPr kumimoji="1" lang="en-US" altLang="zh-TW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B </a:t>
                      </a:r>
                      <a:r>
                        <a:rPr kumimoji="1" lang="en-US" altLang="zh-TW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sin 4</a:t>
                      </a:r>
                      <a:r>
                        <a:rPr kumimoji="1" lang="en-US" altLang="zh-TW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x</a:t>
                      </a:r>
                      <a:endParaRPr kumimoji="1" lang="en-US" altLang="zh-TW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華康中明體" pitchFamily="49" charset="-12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Ae</a:t>
                      </a:r>
                      <a:r>
                        <a:rPr kumimoji="1" lang="en-US" altLang="zh-TW" sz="16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5</a:t>
                      </a:r>
                      <a:r>
                        <a:rPr kumimoji="1" lang="en-US" altLang="zh-TW" sz="1600" b="0" i="1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x</a:t>
                      </a:r>
                      <a:endParaRPr kumimoji="1" lang="en-US" altLang="zh-TW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華康中明體" pitchFamily="49" charset="-12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(</a:t>
                      </a:r>
                      <a:r>
                        <a:rPr kumimoji="1" lang="en-US" altLang="zh-TW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Ax</a:t>
                      </a:r>
                      <a:r>
                        <a:rPr kumimoji="1" lang="en-US" altLang="zh-TW" sz="16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2</a:t>
                      </a:r>
                      <a:r>
                        <a:rPr kumimoji="1" lang="zh-TW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＋</a:t>
                      </a:r>
                      <a:r>
                        <a:rPr kumimoji="1" lang="en-US" altLang="zh-TW" sz="16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Bx</a:t>
                      </a:r>
                      <a:r>
                        <a:rPr kumimoji="1" lang="zh-TW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＋</a:t>
                      </a:r>
                      <a:r>
                        <a:rPr kumimoji="1" lang="en-US" altLang="zh-TW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C</a:t>
                      </a:r>
                      <a:r>
                        <a:rPr kumimoji="1" lang="en-US" altLang="zh-TW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)</a:t>
                      </a:r>
                      <a:r>
                        <a:rPr kumimoji="1" lang="en-US" altLang="zh-TW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e</a:t>
                      </a:r>
                      <a:r>
                        <a:rPr kumimoji="1" lang="en-US" altLang="zh-TW" sz="16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5</a:t>
                      </a:r>
                      <a:r>
                        <a:rPr kumimoji="1" lang="en-US" altLang="zh-TW" sz="1600" b="0" i="1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x</a:t>
                      </a:r>
                      <a:endParaRPr kumimoji="1" lang="en-US" altLang="zh-TW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華康中明體" pitchFamily="49" charset="-12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Ae</a:t>
                      </a:r>
                      <a:r>
                        <a:rPr kumimoji="1" lang="en-US" altLang="zh-TW" sz="16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3</a:t>
                      </a:r>
                      <a:r>
                        <a:rPr kumimoji="1" lang="en-US" altLang="zh-TW" sz="1600" b="0" i="1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x</a:t>
                      </a:r>
                      <a:r>
                        <a:rPr kumimoji="1" lang="en-US" altLang="zh-TW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cos4</a:t>
                      </a:r>
                      <a:r>
                        <a:rPr kumimoji="1" lang="en-US" altLang="zh-TW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x</a:t>
                      </a:r>
                      <a:r>
                        <a:rPr kumimoji="1" lang="zh-TW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＋</a:t>
                      </a:r>
                      <a:r>
                        <a:rPr kumimoji="1" lang="en-US" altLang="zh-TW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Be</a:t>
                      </a:r>
                      <a:r>
                        <a:rPr kumimoji="1" lang="en-US" altLang="zh-TW" sz="16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3</a:t>
                      </a:r>
                      <a:r>
                        <a:rPr kumimoji="1" lang="en-US" altLang="zh-TW" sz="1600" b="0" i="1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x</a:t>
                      </a:r>
                      <a:r>
                        <a:rPr kumimoji="1" lang="en-US" altLang="zh-TW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sin4</a:t>
                      </a:r>
                      <a:r>
                        <a:rPr kumimoji="1" lang="en-US" altLang="zh-TW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x</a:t>
                      </a:r>
                      <a:r>
                        <a:rPr kumimoji="1" lang="en-US" altLang="zh-TW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(</a:t>
                      </a:r>
                      <a:r>
                        <a:rPr kumimoji="1" lang="en-US" altLang="zh-TW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Ax</a:t>
                      </a:r>
                      <a:r>
                        <a:rPr kumimoji="1" lang="en-US" altLang="zh-TW" sz="16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2</a:t>
                      </a:r>
                      <a:r>
                        <a:rPr kumimoji="1" lang="zh-TW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＋</a:t>
                      </a:r>
                      <a:r>
                        <a:rPr kumimoji="1" lang="en-US" altLang="zh-TW" sz="16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Bx</a:t>
                      </a:r>
                      <a:r>
                        <a:rPr kumimoji="1" lang="zh-TW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＋</a:t>
                      </a:r>
                      <a:r>
                        <a:rPr kumimoji="1" lang="en-US" altLang="zh-TW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C</a:t>
                      </a:r>
                      <a:r>
                        <a:rPr kumimoji="1" lang="en-US" altLang="zh-TW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)cos4</a:t>
                      </a:r>
                      <a:r>
                        <a:rPr kumimoji="1" lang="en-US" altLang="zh-TW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x</a:t>
                      </a:r>
                      <a:r>
                        <a:rPr kumimoji="1" lang="zh-TW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＋</a:t>
                      </a:r>
                      <a:r>
                        <a:rPr kumimoji="1" lang="en-US" altLang="zh-TW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(</a:t>
                      </a:r>
                      <a:r>
                        <a:rPr kumimoji="1" lang="en-US" altLang="zh-TW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Ex</a:t>
                      </a:r>
                      <a:r>
                        <a:rPr kumimoji="1" lang="en-US" altLang="zh-TW" sz="16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2</a:t>
                      </a:r>
                      <a:r>
                        <a:rPr kumimoji="1" lang="zh-TW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＋</a:t>
                      </a:r>
                      <a:r>
                        <a:rPr kumimoji="1" lang="en-US" altLang="zh-TW" sz="16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Fx</a:t>
                      </a:r>
                      <a:r>
                        <a:rPr kumimoji="1" lang="zh-TW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＋</a:t>
                      </a:r>
                      <a:r>
                        <a:rPr kumimoji="1" lang="en-US" altLang="zh-TW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G</a:t>
                      </a:r>
                      <a:r>
                        <a:rPr kumimoji="1" lang="en-US" altLang="zh-TW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)sin4</a:t>
                      </a:r>
                      <a:r>
                        <a:rPr kumimoji="1" lang="en-US" altLang="zh-TW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x</a:t>
                      </a:r>
                      <a:r>
                        <a:rPr kumimoji="1" lang="en-US" altLang="zh-TW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(</a:t>
                      </a:r>
                      <a:r>
                        <a:rPr kumimoji="1" lang="en-US" altLang="zh-TW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Ax</a:t>
                      </a:r>
                      <a:r>
                        <a:rPr kumimoji="1" lang="zh-TW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＋</a:t>
                      </a:r>
                      <a:r>
                        <a:rPr kumimoji="1" lang="en-US" altLang="zh-TW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B</a:t>
                      </a:r>
                      <a:r>
                        <a:rPr kumimoji="1" lang="en-US" altLang="zh-TW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)</a:t>
                      </a:r>
                      <a:r>
                        <a:rPr kumimoji="1" lang="en-US" altLang="zh-TW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e</a:t>
                      </a:r>
                      <a:r>
                        <a:rPr kumimoji="1" lang="en-US" altLang="zh-TW" sz="16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3</a:t>
                      </a:r>
                      <a:r>
                        <a:rPr kumimoji="1" lang="en-US" altLang="zh-TW" sz="1600" b="0" i="1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x</a:t>
                      </a:r>
                      <a:r>
                        <a:rPr kumimoji="1" lang="en-US" altLang="zh-TW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cos4</a:t>
                      </a:r>
                      <a:r>
                        <a:rPr kumimoji="1" lang="en-US" altLang="zh-TW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x</a:t>
                      </a:r>
                      <a:r>
                        <a:rPr kumimoji="1" lang="zh-TW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＋</a:t>
                      </a:r>
                      <a:r>
                        <a:rPr kumimoji="1" lang="en-US" altLang="zh-TW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(</a:t>
                      </a:r>
                      <a:r>
                        <a:rPr kumimoji="1" lang="en-US" altLang="zh-TW" sz="16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Cx</a:t>
                      </a:r>
                      <a:r>
                        <a:rPr kumimoji="1" lang="zh-TW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＋</a:t>
                      </a:r>
                      <a:r>
                        <a:rPr kumimoji="1" lang="en-US" altLang="zh-TW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E</a:t>
                      </a:r>
                      <a:r>
                        <a:rPr kumimoji="1" lang="en-US" altLang="zh-TW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)</a:t>
                      </a:r>
                      <a:r>
                        <a:rPr kumimoji="1" lang="en-US" altLang="zh-TW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e</a:t>
                      </a:r>
                      <a:r>
                        <a:rPr kumimoji="1" lang="en-US" altLang="zh-TW" sz="16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3</a:t>
                      </a:r>
                      <a:r>
                        <a:rPr kumimoji="1" lang="en-US" altLang="zh-TW" sz="1600" b="0" i="1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x</a:t>
                      </a:r>
                      <a:r>
                        <a:rPr kumimoji="1" lang="en-US" altLang="zh-TW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sin4</a:t>
                      </a:r>
                      <a:r>
                        <a:rPr kumimoji="1" lang="en-US" altLang="zh-TW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x</a:t>
                      </a:r>
                      <a:r>
                        <a:rPr kumimoji="1" lang="en-US" altLang="zh-TW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 </a:t>
                      </a:r>
                      <a:endParaRPr kumimoji="1" lang="en-US" altLang="zh-TW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新細明體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96140879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8546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EBFFEB"/>
                </a:solidFill>
              </a14:hiddenFill>
            </a:ext>
          </a:extLst>
        </p:spPr>
        <p:txBody>
          <a:bodyPr/>
          <a:lstStyle/>
          <a:p>
            <a:r>
              <a:rPr lang="en-US" altLang="zh-TW"/>
              <a:t>Summary of Two Cases (2/2)</a:t>
            </a:r>
            <a:endParaRPr lang="zh-TW" altLang="en-US"/>
          </a:p>
        </p:txBody>
      </p:sp>
      <p:sp>
        <p:nvSpPr>
          <p:cNvPr id="748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i="1" dirty="0"/>
              <a:t>Case II</a:t>
            </a:r>
            <a:r>
              <a:rPr lang="en-US" altLang="zh-TW" dirty="0"/>
              <a:t>:</a:t>
            </a:r>
            <a:br>
              <a:rPr lang="en-US" altLang="zh-TW" dirty="0"/>
            </a:br>
            <a:r>
              <a:rPr lang="en-US" altLang="zh-TW" dirty="0"/>
              <a:t>A function in the assumed particular solution is also a solution of the associated homogeneous DE.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>
                <a:sym typeface="Symbol" pitchFamily="18" charset="2"/>
              </a:rPr>
              <a:t> Substitute with </a:t>
            </a:r>
            <a:r>
              <a:rPr lang="en-US" altLang="zh-TW" i="1" dirty="0" err="1">
                <a:latin typeface="Times New Roman" pitchFamily="18" charset="0"/>
                <a:sym typeface="Symbol" pitchFamily="18" charset="2"/>
              </a:rPr>
              <a:t>y</a:t>
            </a:r>
            <a:r>
              <a:rPr lang="en-US" altLang="zh-TW" i="1" baseline="-25000" dirty="0" err="1">
                <a:latin typeface="Times New Roman" pitchFamily="18" charset="0"/>
                <a:sym typeface="Symbol" pitchFamily="18" charset="2"/>
              </a:rPr>
              <a:t>p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 = </a:t>
            </a:r>
            <a:r>
              <a:rPr lang="en-US" altLang="zh-TW" i="1" dirty="0" err="1">
                <a:latin typeface="Times New Roman" pitchFamily="18" charset="0"/>
                <a:sym typeface="Symbol" pitchFamily="18" charset="2"/>
              </a:rPr>
              <a:t>x</a:t>
            </a:r>
            <a:r>
              <a:rPr lang="en-US" altLang="zh-TW" i="1" baseline="30000" dirty="0" err="1">
                <a:latin typeface="Times New Roman" pitchFamily="18" charset="0"/>
                <a:sym typeface="Symbol" pitchFamily="18" charset="2"/>
              </a:rPr>
              <a:t>n</a:t>
            </a:r>
            <a:r>
              <a:rPr lang="en-US" altLang="zh-TW" i="1" baseline="30000" dirty="0">
                <a:latin typeface="Times New Roman" pitchFamily="18" charset="0"/>
                <a:sym typeface="Symbol" pitchFamily="18" charset="2"/>
              </a:rPr>
              <a:t>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 </a:t>
            </a:r>
            <a:r>
              <a:rPr lang="en-US" altLang="zh-TW" dirty="0">
                <a:sym typeface="Symbol" pitchFamily="18" charset="2"/>
              </a:rPr>
              <a:t>“the form of </a:t>
            </a:r>
            <a:r>
              <a:rPr lang="en-US" altLang="zh-TW" i="1" dirty="0">
                <a:latin typeface="Times New Roman" pitchFamily="18" charset="0"/>
              </a:rPr>
              <a:t>g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>
                <a:sym typeface="Symbol" pitchFamily="18" charset="2"/>
              </a:rPr>
              <a:t>”, where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n</a:t>
            </a:r>
            <a:r>
              <a:rPr lang="en-US" altLang="zh-TW" dirty="0">
                <a:sym typeface="Symbol" pitchFamily="18" charset="2"/>
              </a:rPr>
              <a:t> is the smallest positive integer so that </a:t>
            </a:r>
            <a:r>
              <a:rPr lang="en-US" altLang="zh-TW" i="1" dirty="0" err="1">
                <a:latin typeface="Times New Roman" pitchFamily="18" charset="0"/>
                <a:sym typeface="Symbol" pitchFamily="18" charset="2"/>
              </a:rPr>
              <a:t>y</a:t>
            </a:r>
            <a:r>
              <a:rPr lang="en-US" altLang="zh-TW" i="1" baseline="-25000" dirty="0" err="1">
                <a:latin typeface="Times New Roman" pitchFamily="18" charset="0"/>
                <a:sym typeface="Symbol" pitchFamily="18" charset="2"/>
              </a:rPr>
              <a:t>p</a:t>
            </a:r>
            <a:r>
              <a:rPr lang="en-US" altLang="zh-TW" dirty="0">
                <a:sym typeface="Symbol" pitchFamily="18" charset="2"/>
              </a:rPr>
              <a:t> is not in the </a:t>
            </a:r>
            <a:r>
              <a:rPr lang="en-US" altLang="zh-TW" dirty="0"/>
              <a:t>solution space of </a:t>
            </a:r>
            <a:r>
              <a:rPr lang="en-US" altLang="zh-TW" i="1" dirty="0" err="1">
                <a:latin typeface="Times New Roman" pitchFamily="18" charset="0"/>
              </a:rPr>
              <a:t>y</a:t>
            </a:r>
            <a:r>
              <a:rPr lang="en-US" altLang="zh-TW" i="1" baseline="-25000" dirty="0" err="1">
                <a:latin typeface="Times New Roman" pitchFamily="18" charset="0"/>
              </a:rPr>
              <a:t>c</a:t>
            </a:r>
            <a:r>
              <a:rPr lang="en-US" altLang="zh-TW" dirty="0"/>
              <a:t>.</a:t>
            </a:r>
            <a:endParaRPr lang="zh-TW" altLang="en-US" dirty="0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46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7776579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Examples:</a:t>
            </a:r>
          </a:p>
        </p:txBody>
      </p:sp>
      <p:sp>
        <p:nvSpPr>
          <p:cNvPr id="749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Case I</a:t>
            </a:r>
          </a:p>
          <a:p>
            <a:pPr lvl="1"/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 dirty="0">
                <a:latin typeface="Times New Roman" pitchFamily="18" charset="0"/>
              </a:rPr>
              <a:t> – 8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</a:t>
            </a:r>
            <a:r>
              <a:rPr lang="en-US" altLang="zh-TW" dirty="0">
                <a:latin typeface="Times New Roman" pitchFamily="18" charset="0"/>
              </a:rPr>
              <a:t> + 25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5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30000" dirty="0">
                <a:latin typeface="Times New Roman" pitchFamily="18" charset="0"/>
              </a:rPr>
              <a:t>3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baseline="30000" dirty="0">
                <a:latin typeface="Times New Roman" pitchFamily="18" charset="0"/>
              </a:rPr>
              <a:t>–</a:t>
            </a:r>
            <a:r>
              <a:rPr lang="en-US" altLang="zh-TW" i="1" baseline="30000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– 7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baseline="30000" dirty="0">
                <a:latin typeface="Times New Roman" pitchFamily="18" charset="0"/>
              </a:rPr>
              <a:t>–</a:t>
            </a:r>
            <a:r>
              <a:rPr lang="en-US" altLang="zh-TW" i="1" baseline="30000" dirty="0">
                <a:latin typeface="Times New Roman" pitchFamily="18" charset="0"/>
              </a:rPr>
              <a:t>x</a:t>
            </a:r>
          </a:p>
          <a:p>
            <a:pPr lvl="1"/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 dirty="0">
                <a:latin typeface="Times New Roman" pitchFamily="18" charset="0"/>
              </a:rPr>
              <a:t> + 4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x </a:t>
            </a:r>
            <a:r>
              <a:rPr lang="en-US" altLang="zh-TW" dirty="0">
                <a:latin typeface="Times New Roman" pitchFamily="18" charset="0"/>
              </a:rPr>
              <a:t>cos </a:t>
            </a:r>
            <a:r>
              <a:rPr lang="en-US" altLang="zh-TW" i="1" dirty="0">
                <a:latin typeface="Times New Roman" pitchFamily="18" charset="0"/>
              </a:rPr>
              <a:t>x</a:t>
            </a:r>
            <a:endParaRPr lang="en-US" altLang="zh-TW" dirty="0"/>
          </a:p>
          <a:p>
            <a:pPr lvl="1"/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 dirty="0">
                <a:latin typeface="Times New Roman" pitchFamily="18" charset="0"/>
              </a:rPr>
              <a:t> – 9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</a:t>
            </a:r>
            <a:r>
              <a:rPr lang="en-US" altLang="zh-TW" dirty="0">
                <a:latin typeface="Times New Roman" pitchFamily="18" charset="0"/>
              </a:rPr>
              <a:t> + 14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3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 – 5 sin 2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+ 7</a:t>
            </a:r>
            <a:r>
              <a:rPr lang="en-US" altLang="zh-TW" i="1" dirty="0">
                <a:latin typeface="Times New Roman" pitchFamily="18" charset="0"/>
              </a:rPr>
              <a:t>xe</a:t>
            </a:r>
            <a:r>
              <a:rPr lang="en-US" altLang="zh-TW" baseline="30000" dirty="0">
                <a:latin typeface="Times New Roman" pitchFamily="18" charset="0"/>
              </a:rPr>
              <a:t>6</a:t>
            </a:r>
            <a:r>
              <a:rPr lang="en-US" altLang="zh-TW" i="1" baseline="30000" dirty="0">
                <a:latin typeface="Times New Roman" pitchFamily="18" charset="0"/>
              </a:rPr>
              <a:t>x</a:t>
            </a:r>
          </a:p>
          <a:p>
            <a:pPr>
              <a:buFont typeface="Wingdings" pitchFamily="2" charset="2"/>
              <a:buNone/>
            </a:pPr>
            <a:endParaRPr lang="en-US" altLang="zh-TW" dirty="0"/>
          </a:p>
          <a:p>
            <a:r>
              <a:rPr lang="en-US" altLang="zh-TW" dirty="0"/>
              <a:t>Case II</a:t>
            </a:r>
          </a:p>
          <a:p>
            <a:pPr lvl="1"/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 dirty="0">
                <a:latin typeface="Times New Roman" pitchFamily="18" charset="0"/>
              </a:rPr>
              <a:t> – 2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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i="1" baseline="30000" dirty="0">
                <a:latin typeface="Times New Roman" pitchFamily="18" charset="0"/>
              </a:rPr>
              <a:t>x</a:t>
            </a:r>
            <a:endParaRPr lang="en-US" altLang="zh-TW" dirty="0"/>
          </a:p>
          <a:p>
            <a:pPr lvl="1"/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4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+ 10 sin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/>
              <a:t>, 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</a:t>
            </a:r>
            <a:r>
              <a:rPr lang="en-US" altLang="zh-TW" dirty="0">
                <a:latin typeface="Times New Roman" pitchFamily="18" charset="0"/>
              </a:rPr>
              <a:t>) = 0,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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</a:t>
            </a:r>
            <a:r>
              <a:rPr lang="en-US" altLang="zh-TW" dirty="0">
                <a:latin typeface="Times New Roman" pitchFamily="18" charset="0"/>
              </a:rPr>
              <a:t>) = 2</a:t>
            </a:r>
            <a:endParaRPr lang="en-US" altLang="zh-TW" dirty="0"/>
          </a:p>
          <a:p>
            <a:pPr lvl="1"/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 dirty="0">
                <a:latin typeface="Times New Roman" pitchFamily="18" charset="0"/>
              </a:rPr>
              <a:t> – 6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</a:t>
            </a:r>
            <a:r>
              <a:rPr lang="en-US" altLang="zh-TW" dirty="0">
                <a:latin typeface="Times New Roman" pitchFamily="18" charset="0"/>
              </a:rPr>
              <a:t> + 9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6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 + 2 – 12 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baseline="30000" dirty="0">
                <a:latin typeface="Times New Roman" pitchFamily="18" charset="0"/>
              </a:rPr>
              <a:t>3</a:t>
            </a:r>
            <a:r>
              <a:rPr lang="en-US" altLang="zh-TW" i="1" baseline="30000" dirty="0">
                <a:latin typeface="Times New Roman" pitchFamily="18" charset="0"/>
              </a:rPr>
              <a:t>x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39895085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Annihilator Approach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The differential operators that annihilate different </a:t>
            </a:r>
            <a:r>
              <a:rPr lang="en-US" altLang="zh-TW" i="1" dirty="0">
                <a:latin typeface="Times New Roman" pitchFamily="18" charset="0"/>
              </a:rPr>
              <a:t>g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are as follows:</a:t>
            </a:r>
          </a:p>
          <a:p>
            <a:pPr lvl="1"/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i="1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dirty="0"/>
              <a:t> annihilates 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TW" dirty="0"/>
              <a:t>,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/>
              <a:t>,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TW" dirty="0"/>
              <a:t>, …, 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i="1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–1</a:t>
            </a:r>
            <a:r>
              <a:rPr lang="en-US" altLang="zh-TW" dirty="0"/>
              <a:t>.</a:t>
            </a:r>
          </a:p>
          <a:p>
            <a:pPr lvl="1"/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altLang="zh-TW" i="1" dirty="0">
                <a:latin typeface="Symbol" panose="05050102010706020507" pitchFamily="18" charset="2"/>
                <a:cs typeface="Times New Roman" panose="02020603050405020304" pitchFamily="18" charset="0"/>
              </a:rPr>
              <a:t>a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TW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dirty="0"/>
              <a:t> annihilates 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TW" i="1" baseline="30000" dirty="0" err="1">
                <a:latin typeface="Symbol" panose="05050102010706020507" pitchFamily="18" charset="2"/>
                <a:cs typeface="Times New Roman" panose="02020603050405020304" pitchFamily="18" charset="0"/>
              </a:rPr>
              <a:t>a</a:t>
            </a:r>
            <a:r>
              <a:rPr lang="en-US" altLang="zh-TW" i="1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/>
              <a:t>, 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xe</a:t>
            </a:r>
            <a:r>
              <a:rPr lang="en-US" altLang="zh-TW" i="1" baseline="30000" dirty="0" err="1">
                <a:latin typeface="Symbol" panose="05050102010706020507" pitchFamily="18" charset="2"/>
                <a:cs typeface="Times New Roman" panose="02020603050405020304" pitchFamily="18" charset="0"/>
              </a:rPr>
              <a:t>a</a:t>
            </a:r>
            <a:r>
              <a:rPr lang="en-US" altLang="zh-TW" i="1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/>
              <a:t>,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TW" i="1" baseline="30000" dirty="0">
                <a:latin typeface="Symbol" panose="05050102010706020507" pitchFamily="18" charset="2"/>
                <a:cs typeface="Times New Roman" panose="02020603050405020304" pitchFamily="18" charset="0"/>
              </a:rPr>
              <a:t>a</a:t>
            </a:r>
            <a:r>
              <a:rPr lang="en-US" altLang="zh-TW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/>
              <a:t>, …, 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i="1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–1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TW" i="1" baseline="30000" dirty="0">
                <a:latin typeface="Symbol" panose="05050102010706020507" pitchFamily="18" charset="2"/>
                <a:cs typeface="Times New Roman" panose="02020603050405020304" pitchFamily="18" charset="0"/>
              </a:rPr>
              <a:t>a</a:t>
            </a:r>
            <a:r>
              <a:rPr lang="en-US" altLang="zh-TW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/>
              <a:t>.</a:t>
            </a:r>
          </a:p>
          <a:p>
            <a:pPr lvl="1"/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2</a:t>
            </a:r>
            <a:r>
              <a:rPr lang="en-US" altLang="zh-TW" i="1" dirty="0">
                <a:latin typeface="Symbol" panose="05050102010706020507" pitchFamily="18" charset="2"/>
                <a:cs typeface="Times New Roman" panose="02020603050405020304" pitchFamily="18" charset="0"/>
              </a:rPr>
              <a:t>a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(</a:t>
            </a:r>
            <a:r>
              <a:rPr lang="en-US" altLang="zh-TW" i="1" dirty="0">
                <a:latin typeface="Symbol" panose="05050102010706020507" pitchFamily="18" charset="2"/>
                <a:cs typeface="Times New Roman" panose="02020603050405020304" pitchFamily="18" charset="0"/>
              </a:rPr>
              <a:t>a</a:t>
            </a:r>
            <a:r>
              <a:rPr lang="en-US" altLang="zh-TW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altLang="zh-TW" i="1" dirty="0">
                <a:latin typeface="Symbol" panose="05050102010706020507" pitchFamily="18" charset="2"/>
                <a:cs typeface="Times New Roman" panose="02020603050405020304" pitchFamily="18" charset="0"/>
              </a:rPr>
              <a:t>b</a:t>
            </a:r>
            <a:r>
              <a:rPr lang="en-US" altLang="zh-TW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)]</a:t>
            </a:r>
            <a:r>
              <a:rPr lang="en-US" altLang="zh-TW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dirty="0"/>
              <a:t> annihilates 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TW" i="1" baseline="30000" dirty="0" err="1">
                <a:latin typeface="Symbol" panose="05050102010706020507" pitchFamily="18" charset="2"/>
                <a:cs typeface="Times New Roman" panose="02020603050405020304" pitchFamily="18" charset="0"/>
              </a:rPr>
              <a:t>a</a:t>
            </a:r>
            <a:r>
              <a:rPr lang="en-US" altLang="zh-TW" i="1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TW" i="1" dirty="0" err="1">
                <a:latin typeface="Symbol" panose="05050102010706020507" pitchFamily="18" charset="2"/>
                <a:cs typeface="Times New Roman" panose="02020603050405020304" pitchFamily="18" charset="0"/>
              </a:rPr>
              <a:t>b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/>
              <a:t>, 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TW" i="1" baseline="30000" dirty="0" err="1">
                <a:latin typeface="Symbol" panose="05050102010706020507" pitchFamily="18" charset="2"/>
                <a:cs typeface="Times New Roman" panose="02020603050405020304" pitchFamily="18" charset="0"/>
              </a:rPr>
              <a:t>a</a:t>
            </a:r>
            <a:r>
              <a:rPr lang="en-US" altLang="zh-TW" i="1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TW" i="1" dirty="0" err="1">
                <a:latin typeface="Symbol" panose="05050102010706020507" pitchFamily="18" charset="2"/>
                <a:cs typeface="Times New Roman" panose="02020603050405020304" pitchFamily="18" charset="0"/>
              </a:rPr>
              <a:t>b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/>
              <a:t>, 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xe</a:t>
            </a:r>
            <a:r>
              <a:rPr lang="en-US" altLang="zh-TW" i="1" baseline="30000" dirty="0" err="1">
                <a:latin typeface="Symbol" panose="05050102010706020507" pitchFamily="18" charset="2"/>
                <a:cs typeface="Times New Roman" panose="02020603050405020304" pitchFamily="18" charset="0"/>
              </a:rPr>
              <a:t>a</a:t>
            </a:r>
            <a:r>
              <a:rPr lang="en-US" altLang="zh-TW" i="1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TW" i="1" dirty="0" err="1">
                <a:latin typeface="Symbol" panose="05050102010706020507" pitchFamily="18" charset="2"/>
                <a:cs typeface="Times New Roman" panose="02020603050405020304" pitchFamily="18" charset="0"/>
              </a:rPr>
              <a:t>b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/>
              <a:t>, 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xe</a:t>
            </a:r>
            <a:r>
              <a:rPr lang="en-US" altLang="zh-TW" i="1" baseline="30000" dirty="0" err="1">
                <a:latin typeface="Symbol" panose="05050102010706020507" pitchFamily="18" charset="2"/>
                <a:cs typeface="Times New Roman" panose="02020603050405020304" pitchFamily="18" charset="0"/>
              </a:rPr>
              <a:t>a</a:t>
            </a:r>
            <a:r>
              <a:rPr lang="en-US" altLang="zh-TW" i="1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TW" i="1" dirty="0" err="1">
                <a:latin typeface="Symbol" panose="05050102010706020507" pitchFamily="18" charset="2"/>
                <a:cs typeface="Times New Roman" panose="02020603050405020304" pitchFamily="18" charset="0"/>
              </a:rPr>
              <a:t>b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/>
              <a:t>, … , 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i="1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–1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TW" i="1" baseline="30000" dirty="0">
                <a:latin typeface="Symbol" panose="05050102010706020507" pitchFamily="18" charset="2"/>
                <a:cs typeface="Times New Roman" panose="02020603050405020304" pitchFamily="18" charset="0"/>
              </a:rPr>
              <a:t>a</a:t>
            </a:r>
            <a:r>
              <a:rPr lang="en-US" altLang="zh-TW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TW" i="1" dirty="0">
                <a:latin typeface="Symbol" panose="05050102010706020507" pitchFamily="18" charset="2"/>
                <a:cs typeface="Times New Roman" panose="02020603050405020304" pitchFamily="18" charset="0"/>
              </a:rPr>
              <a:t>b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/>
              <a:t>, 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i="1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–1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TW" i="1" baseline="30000" dirty="0">
                <a:latin typeface="Symbol" panose="05050102010706020507" pitchFamily="18" charset="2"/>
                <a:cs typeface="Times New Roman" panose="02020603050405020304" pitchFamily="18" charset="0"/>
              </a:rPr>
              <a:t>a</a:t>
            </a:r>
            <a:r>
              <a:rPr lang="en-US" altLang="zh-TW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TW" i="1" dirty="0">
                <a:latin typeface="Symbol" panose="05050102010706020507" pitchFamily="18" charset="2"/>
                <a:cs typeface="Times New Roman" panose="02020603050405020304" pitchFamily="18" charset="0"/>
              </a:rPr>
              <a:t>b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/>
              <a:t>.</a:t>
            </a:r>
            <a:br>
              <a:rPr lang="en-US" altLang="zh-TW" dirty="0"/>
            </a:br>
            <a:endParaRPr lang="en-US" altLang="zh-TW" dirty="0"/>
          </a:p>
          <a:p>
            <a:r>
              <a:rPr lang="en-US" altLang="zh-TW" dirty="0"/>
              <a:t>Complementary solution to the annihilator DE gives you the form of 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TW" altLang="en-US" dirty="0"/>
              <a:t> </a:t>
            </a:r>
            <a:r>
              <a:rPr lang="zh-TW" altLang="en-US" dirty="0">
                <a:sym typeface="Symbol"/>
              </a:rPr>
              <a:t> </a:t>
            </a:r>
            <a:r>
              <a:rPr lang="en-US" altLang="zh-TW" dirty="0">
                <a:sym typeface="Symbol"/>
              </a:rPr>
              <a:t>you still need to substitute the solution form to determine the coefficients!</a:t>
            </a:r>
            <a:endParaRPr lang="en-US" altLang="zh-TW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48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31308849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Example of Annihilator Approach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Determine the 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TW" dirty="0"/>
              <a:t> form of the DE: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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+ 3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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+ 2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4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TW" dirty="0"/>
              <a:t>.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The annihilator of 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TW" dirty="0"/>
              <a:t> is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TW" dirty="0"/>
              <a:t>. Thus, the root of the auxiliary equation of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= 0</a:t>
            </a:r>
            <a:r>
              <a:rPr lang="en-US" altLang="zh-TW" dirty="0"/>
              <a:t> is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0, 0, 0</a:t>
            </a:r>
            <a:r>
              <a:rPr lang="en-US" altLang="zh-TW" dirty="0"/>
              <a:t>.  The</a:t>
            </a:r>
            <a:br>
              <a:rPr lang="en-US" altLang="zh-TW" dirty="0"/>
            </a:br>
            <a:r>
              <a:rPr lang="en-US" altLang="zh-TW" dirty="0"/>
              <a:t>complementary solution is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TW" dirty="0"/>
              <a:t>.</a:t>
            </a:r>
            <a:br>
              <a:rPr lang="en-US" altLang="zh-TW" dirty="0"/>
            </a:br>
            <a:r>
              <a:rPr lang="en-US" altLang="zh-TW" dirty="0"/>
              <a:t>Therefore, the particular solution should have the form: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                           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Cx</a:t>
            </a:r>
            <a:r>
              <a:rPr lang="en-US" altLang="zh-TW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TW" dirty="0"/>
              <a:t>.</a:t>
            </a:r>
            <a:br>
              <a:rPr lang="en-US" altLang="zh-TW" dirty="0"/>
            </a:br>
            <a:endParaRPr lang="en-US" altLang="zh-TW" dirty="0"/>
          </a:p>
          <a:p>
            <a:r>
              <a:rPr lang="en-US" altLang="zh-TW" dirty="0"/>
              <a:t>One advantage of the annihilator approach is that the 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dirty="0"/>
              <a:t> of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TW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(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) = 0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L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(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) = 0</a:t>
            </a:r>
            <a:r>
              <a:rPr lang="en-US" altLang="zh-TW" dirty="0"/>
              <a:t> can be considered jointly to choose a 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TW" dirty="0"/>
              <a:t> without glitch.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5683840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Boundary-Value Problem</a:t>
            </a:r>
          </a:p>
        </p:txBody>
      </p:sp>
      <p:sp>
        <p:nvSpPr>
          <p:cNvPr id="708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Solving a linear DE with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/>
              <a:t> or its derivatives specified at different points.  For example,</a:t>
            </a:r>
            <a:br>
              <a:rPr lang="en-US" altLang="zh-TW"/>
            </a:br>
            <a:br>
              <a:rPr lang="en-US" altLang="zh-TW"/>
            </a:br>
            <a:r>
              <a:rPr lang="en-US" altLang="zh-TW"/>
              <a:t>Solve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/>
              <a:t>Subject to</a:t>
            </a:r>
          </a:p>
        </p:txBody>
      </p:sp>
      <p:graphicFrame>
        <p:nvGraphicFramePr>
          <p:cNvPr id="70861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8679666"/>
              </p:ext>
            </p:extLst>
          </p:nvPr>
        </p:nvGraphicFramePr>
        <p:xfrm>
          <a:off x="1835696" y="2780928"/>
          <a:ext cx="4565650" cy="841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88" name="方程式" r:id="rId3" imgW="2273040" imgH="419040" progId="Equation.3">
                  <p:embed/>
                </p:oleObj>
              </mc:Choice>
              <mc:Fallback>
                <p:oleObj name="方程式" r:id="rId3" imgW="227304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696" y="2780928"/>
                        <a:ext cx="4565650" cy="841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861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758955"/>
              </p:ext>
            </p:extLst>
          </p:nvPr>
        </p:nvGraphicFramePr>
        <p:xfrm>
          <a:off x="2699296" y="4436690"/>
          <a:ext cx="2549525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89" name="方程式" r:id="rId5" imgW="1269720" imgH="228600" progId="Equation.3">
                  <p:embed/>
                </p:oleObj>
              </mc:Choice>
              <mc:Fallback>
                <p:oleObj name="方程式" r:id="rId5" imgW="126972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9296" y="4436690"/>
                        <a:ext cx="2549525" cy="458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8619" name="Rectangle 11"/>
          <p:cNvSpPr>
            <a:spLocks noChangeArrowheads="1"/>
          </p:cNvSpPr>
          <p:nvPr/>
        </p:nvSpPr>
        <p:spPr bwMode="auto">
          <a:xfrm>
            <a:off x="6965950" y="4046538"/>
            <a:ext cx="1169988" cy="1885950"/>
          </a:xfrm>
          <a:prstGeom prst="rect">
            <a:avLst/>
          </a:prstGeom>
          <a:solidFill>
            <a:srgbClr val="E5E5E5"/>
          </a:solidFill>
          <a:ln w="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08620" name="Freeform 12"/>
          <p:cNvSpPr>
            <a:spLocks/>
          </p:cNvSpPr>
          <p:nvPr/>
        </p:nvSpPr>
        <p:spPr bwMode="auto">
          <a:xfrm>
            <a:off x="6965950" y="5295900"/>
            <a:ext cx="1169988" cy="615950"/>
          </a:xfrm>
          <a:custGeom>
            <a:avLst/>
            <a:gdLst>
              <a:gd name="T0" fmla="*/ 0 w 737"/>
              <a:gd name="T1" fmla="*/ 325 h 388"/>
              <a:gd name="T2" fmla="*/ 12 w 737"/>
              <a:gd name="T3" fmla="*/ 300 h 388"/>
              <a:gd name="T4" fmla="*/ 37 w 737"/>
              <a:gd name="T5" fmla="*/ 263 h 388"/>
              <a:gd name="T6" fmla="*/ 75 w 737"/>
              <a:gd name="T7" fmla="*/ 213 h 388"/>
              <a:gd name="T8" fmla="*/ 125 w 737"/>
              <a:gd name="T9" fmla="*/ 150 h 388"/>
              <a:gd name="T10" fmla="*/ 162 w 737"/>
              <a:gd name="T11" fmla="*/ 100 h 388"/>
              <a:gd name="T12" fmla="*/ 176 w 737"/>
              <a:gd name="T13" fmla="*/ 84 h 388"/>
              <a:gd name="T14" fmla="*/ 228 w 737"/>
              <a:gd name="T15" fmla="*/ 40 h 388"/>
              <a:gd name="T16" fmla="*/ 287 w 737"/>
              <a:gd name="T17" fmla="*/ 13 h 388"/>
              <a:gd name="T18" fmla="*/ 350 w 737"/>
              <a:gd name="T19" fmla="*/ 0 h 388"/>
              <a:gd name="T20" fmla="*/ 400 w 737"/>
              <a:gd name="T21" fmla="*/ 13 h 388"/>
              <a:gd name="T22" fmla="*/ 425 w 737"/>
              <a:gd name="T23" fmla="*/ 25 h 388"/>
              <a:gd name="T24" fmla="*/ 450 w 737"/>
              <a:gd name="T25" fmla="*/ 50 h 388"/>
              <a:gd name="T26" fmla="*/ 475 w 737"/>
              <a:gd name="T27" fmla="*/ 75 h 388"/>
              <a:gd name="T28" fmla="*/ 512 w 737"/>
              <a:gd name="T29" fmla="*/ 125 h 388"/>
              <a:gd name="T30" fmla="*/ 550 w 737"/>
              <a:gd name="T31" fmla="*/ 175 h 388"/>
              <a:gd name="T32" fmla="*/ 600 w 737"/>
              <a:gd name="T33" fmla="*/ 250 h 388"/>
              <a:gd name="T34" fmla="*/ 650 w 737"/>
              <a:gd name="T35" fmla="*/ 325 h 388"/>
              <a:gd name="T36" fmla="*/ 700 w 737"/>
              <a:gd name="T37" fmla="*/ 375 h 388"/>
              <a:gd name="T38" fmla="*/ 737 w 737"/>
              <a:gd name="T39" fmla="*/ 388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37" h="388">
                <a:moveTo>
                  <a:pt x="0" y="325"/>
                </a:moveTo>
                <a:lnTo>
                  <a:pt x="12" y="300"/>
                </a:lnTo>
                <a:lnTo>
                  <a:pt x="37" y="263"/>
                </a:lnTo>
                <a:lnTo>
                  <a:pt x="75" y="213"/>
                </a:lnTo>
                <a:lnTo>
                  <a:pt x="125" y="150"/>
                </a:lnTo>
                <a:lnTo>
                  <a:pt x="162" y="100"/>
                </a:lnTo>
                <a:lnTo>
                  <a:pt x="176" y="84"/>
                </a:lnTo>
                <a:lnTo>
                  <a:pt x="228" y="40"/>
                </a:lnTo>
                <a:lnTo>
                  <a:pt x="287" y="13"/>
                </a:lnTo>
                <a:lnTo>
                  <a:pt x="350" y="0"/>
                </a:lnTo>
                <a:lnTo>
                  <a:pt x="400" y="13"/>
                </a:lnTo>
                <a:lnTo>
                  <a:pt x="425" y="25"/>
                </a:lnTo>
                <a:lnTo>
                  <a:pt x="450" y="50"/>
                </a:lnTo>
                <a:lnTo>
                  <a:pt x="475" y="75"/>
                </a:lnTo>
                <a:lnTo>
                  <a:pt x="512" y="125"/>
                </a:lnTo>
                <a:lnTo>
                  <a:pt x="550" y="175"/>
                </a:lnTo>
                <a:lnTo>
                  <a:pt x="600" y="250"/>
                </a:lnTo>
                <a:lnTo>
                  <a:pt x="650" y="325"/>
                </a:lnTo>
                <a:lnTo>
                  <a:pt x="700" y="375"/>
                </a:lnTo>
                <a:lnTo>
                  <a:pt x="737" y="388"/>
                </a:lnTo>
              </a:path>
            </a:pathLst>
          </a:custGeom>
          <a:noFill/>
          <a:ln w="17463">
            <a:solidFill>
              <a:srgbClr val="00A89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08621" name="Rectangle 13"/>
          <p:cNvSpPr>
            <a:spLocks noChangeArrowheads="1"/>
          </p:cNvSpPr>
          <p:nvPr/>
        </p:nvSpPr>
        <p:spPr bwMode="auto">
          <a:xfrm>
            <a:off x="6607175" y="3968750"/>
            <a:ext cx="603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 i="1" baseline="0">
                <a:solidFill>
                  <a:srgbClr val="000000"/>
                </a:solidFill>
                <a:latin typeface="Times New Roman" pitchFamily="18" charset="0"/>
              </a:rPr>
              <a:t>y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08622" name="Rectangle 14"/>
          <p:cNvSpPr>
            <a:spLocks noChangeArrowheads="1"/>
          </p:cNvSpPr>
          <p:nvPr/>
        </p:nvSpPr>
        <p:spPr bwMode="auto">
          <a:xfrm>
            <a:off x="8374063" y="5811838"/>
            <a:ext cx="619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 i="1" baseline="0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08623" name="Line 15"/>
          <p:cNvSpPr>
            <a:spLocks noChangeShapeType="1"/>
          </p:cNvSpPr>
          <p:nvPr/>
        </p:nvSpPr>
        <p:spPr bwMode="auto">
          <a:xfrm>
            <a:off x="6550025" y="5932488"/>
            <a:ext cx="1784350" cy="15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08624" name="Line 16"/>
          <p:cNvSpPr>
            <a:spLocks noChangeShapeType="1"/>
          </p:cNvSpPr>
          <p:nvPr/>
        </p:nvSpPr>
        <p:spPr bwMode="auto">
          <a:xfrm flipV="1">
            <a:off x="6746875" y="4067175"/>
            <a:ext cx="1588" cy="2024063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08625" name="Line 17"/>
          <p:cNvSpPr>
            <a:spLocks noChangeShapeType="1"/>
          </p:cNvSpPr>
          <p:nvPr/>
        </p:nvSpPr>
        <p:spPr bwMode="auto">
          <a:xfrm>
            <a:off x="6965950" y="6030913"/>
            <a:ext cx="1588" cy="139700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08626" name="Line 18"/>
          <p:cNvSpPr>
            <a:spLocks noChangeShapeType="1"/>
          </p:cNvSpPr>
          <p:nvPr/>
        </p:nvSpPr>
        <p:spPr bwMode="auto">
          <a:xfrm>
            <a:off x="8135938" y="6030913"/>
            <a:ext cx="3175" cy="139700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08627" name="Line 19"/>
          <p:cNvSpPr>
            <a:spLocks noChangeShapeType="1"/>
          </p:cNvSpPr>
          <p:nvPr/>
        </p:nvSpPr>
        <p:spPr bwMode="auto">
          <a:xfrm flipH="1">
            <a:off x="7026275" y="6091238"/>
            <a:ext cx="415925" cy="15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08628" name="Freeform 20"/>
          <p:cNvSpPr>
            <a:spLocks/>
          </p:cNvSpPr>
          <p:nvPr/>
        </p:nvSpPr>
        <p:spPr bwMode="auto">
          <a:xfrm>
            <a:off x="6965950" y="6070600"/>
            <a:ext cx="77788" cy="58738"/>
          </a:xfrm>
          <a:custGeom>
            <a:avLst/>
            <a:gdLst>
              <a:gd name="T0" fmla="*/ 33 w 43"/>
              <a:gd name="T1" fmla="*/ 11 h 32"/>
              <a:gd name="T2" fmla="*/ 43 w 43"/>
              <a:gd name="T3" fmla="*/ 32 h 32"/>
              <a:gd name="T4" fmla="*/ 0 w 43"/>
              <a:gd name="T5" fmla="*/ 11 h 32"/>
              <a:gd name="T6" fmla="*/ 43 w 43"/>
              <a:gd name="T7" fmla="*/ 0 h 32"/>
              <a:gd name="T8" fmla="*/ 33 w 43"/>
              <a:gd name="T9" fmla="*/ 11 h 32"/>
              <a:gd name="T10" fmla="*/ 33 w 43"/>
              <a:gd name="T11" fmla="*/ 11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" h="32">
                <a:moveTo>
                  <a:pt x="33" y="11"/>
                </a:moveTo>
                <a:lnTo>
                  <a:pt x="43" y="32"/>
                </a:lnTo>
                <a:lnTo>
                  <a:pt x="0" y="11"/>
                </a:lnTo>
                <a:lnTo>
                  <a:pt x="43" y="0"/>
                </a:lnTo>
                <a:lnTo>
                  <a:pt x="33" y="11"/>
                </a:lnTo>
                <a:lnTo>
                  <a:pt x="33" y="11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08629" name="Line 21"/>
          <p:cNvSpPr>
            <a:spLocks noChangeShapeType="1"/>
          </p:cNvSpPr>
          <p:nvPr/>
        </p:nvSpPr>
        <p:spPr bwMode="auto">
          <a:xfrm>
            <a:off x="7659688" y="6091238"/>
            <a:ext cx="415925" cy="15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08630" name="Freeform 22"/>
          <p:cNvSpPr>
            <a:spLocks/>
          </p:cNvSpPr>
          <p:nvPr/>
        </p:nvSpPr>
        <p:spPr bwMode="auto">
          <a:xfrm>
            <a:off x="8035925" y="6070600"/>
            <a:ext cx="100013" cy="58738"/>
          </a:xfrm>
          <a:custGeom>
            <a:avLst/>
            <a:gdLst>
              <a:gd name="T0" fmla="*/ 22 w 55"/>
              <a:gd name="T1" fmla="*/ 11 h 32"/>
              <a:gd name="T2" fmla="*/ 0 w 55"/>
              <a:gd name="T3" fmla="*/ 0 h 32"/>
              <a:gd name="T4" fmla="*/ 55 w 55"/>
              <a:gd name="T5" fmla="*/ 11 h 32"/>
              <a:gd name="T6" fmla="*/ 0 w 55"/>
              <a:gd name="T7" fmla="*/ 32 h 32"/>
              <a:gd name="T8" fmla="*/ 22 w 55"/>
              <a:gd name="T9" fmla="*/ 11 h 32"/>
              <a:gd name="T10" fmla="*/ 22 w 55"/>
              <a:gd name="T11" fmla="*/ 11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5" h="32">
                <a:moveTo>
                  <a:pt x="22" y="11"/>
                </a:moveTo>
                <a:lnTo>
                  <a:pt x="0" y="0"/>
                </a:lnTo>
                <a:lnTo>
                  <a:pt x="55" y="11"/>
                </a:lnTo>
                <a:lnTo>
                  <a:pt x="0" y="32"/>
                </a:lnTo>
                <a:lnTo>
                  <a:pt x="22" y="11"/>
                </a:lnTo>
                <a:lnTo>
                  <a:pt x="22" y="11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08631" name="Rectangle 23"/>
          <p:cNvSpPr>
            <a:spLocks noChangeArrowheads="1"/>
          </p:cNvSpPr>
          <p:nvPr/>
        </p:nvSpPr>
        <p:spPr bwMode="auto">
          <a:xfrm>
            <a:off x="7521575" y="5991225"/>
            <a:ext cx="444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 i="1" baseline="0">
                <a:solidFill>
                  <a:srgbClr val="000000"/>
                </a:solidFill>
                <a:latin typeface="Times New Roman" pitchFamily="18" charset="0"/>
              </a:rPr>
              <a:t>I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08632" name="Line 24"/>
          <p:cNvSpPr>
            <a:spLocks noChangeShapeType="1"/>
          </p:cNvSpPr>
          <p:nvPr/>
        </p:nvSpPr>
        <p:spPr bwMode="auto">
          <a:xfrm flipV="1">
            <a:off x="6965950" y="4046538"/>
            <a:ext cx="1588" cy="1885950"/>
          </a:xfrm>
          <a:prstGeom prst="line">
            <a:avLst/>
          </a:prstGeom>
          <a:noFill/>
          <a:ln w="17463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08633" name="Line 25"/>
          <p:cNvSpPr>
            <a:spLocks noChangeShapeType="1"/>
          </p:cNvSpPr>
          <p:nvPr/>
        </p:nvSpPr>
        <p:spPr bwMode="auto">
          <a:xfrm flipV="1">
            <a:off x="8135938" y="4046538"/>
            <a:ext cx="3175" cy="1885950"/>
          </a:xfrm>
          <a:prstGeom prst="line">
            <a:avLst/>
          </a:prstGeom>
          <a:noFill/>
          <a:ln w="17463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08634" name="Freeform 26"/>
          <p:cNvSpPr>
            <a:spLocks/>
          </p:cNvSpPr>
          <p:nvPr/>
        </p:nvSpPr>
        <p:spPr bwMode="auto">
          <a:xfrm>
            <a:off x="6965950" y="4195763"/>
            <a:ext cx="1169988" cy="347662"/>
          </a:xfrm>
          <a:custGeom>
            <a:avLst/>
            <a:gdLst>
              <a:gd name="T0" fmla="*/ 0 w 737"/>
              <a:gd name="T1" fmla="*/ 131 h 219"/>
              <a:gd name="T2" fmla="*/ 25 w 737"/>
              <a:gd name="T3" fmla="*/ 94 h 219"/>
              <a:gd name="T4" fmla="*/ 75 w 737"/>
              <a:gd name="T5" fmla="*/ 56 h 219"/>
              <a:gd name="T6" fmla="*/ 150 w 737"/>
              <a:gd name="T7" fmla="*/ 19 h 219"/>
              <a:gd name="T8" fmla="*/ 205 w 737"/>
              <a:gd name="T9" fmla="*/ 6 h 219"/>
              <a:gd name="T10" fmla="*/ 256 w 737"/>
              <a:gd name="T11" fmla="*/ 0 h 219"/>
              <a:gd name="T12" fmla="*/ 300 w 737"/>
              <a:gd name="T13" fmla="*/ 6 h 219"/>
              <a:gd name="T14" fmla="*/ 337 w 737"/>
              <a:gd name="T15" fmla="*/ 19 h 219"/>
              <a:gd name="T16" fmla="*/ 387 w 737"/>
              <a:gd name="T17" fmla="*/ 44 h 219"/>
              <a:gd name="T18" fmla="*/ 450 w 737"/>
              <a:gd name="T19" fmla="*/ 94 h 219"/>
              <a:gd name="T20" fmla="*/ 512 w 737"/>
              <a:gd name="T21" fmla="*/ 144 h 219"/>
              <a:gd name="T22" fmla="*/ 587 w 737"/>
              <a:gd name="T23" fmla="*/ 194 h 219"/>
              <a:gd name="T24" fmla="*/ 662 w 737"/>
              <a:gd name="T25" fmla="*/ 219 h 219"/>
              <a:gd name="T26" fmla="*/ 737 w 737"/>
              <a:gd name="T27" fmla="*/ 194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37" h="219">
                <a:moveTo>
                  <a:pt x="0" y="131"/>
                </a:moveTo>
                <a:lnTo>
                  <a:pt x="25" y="94"/>
                </a:lnTo>
                <a:lnTo>
                  <a:pt x="75" y="56"/>
                </a:lnTo>
                <a:lnTo>
                  <a:pt x="150" y="19"/>
                </a:lnTo>
                <a:lnTo>
                  <a:pt x="205" y="6"/>
                </a:lnTo>
                <a:lnTo>
                  <a:pt x="256" y="0"/>
                </a:lnTo>
                <a:cubicBezTo>
                  <a:pt x="272" y="0"/>
                  <a:pt x="287" y="3"/>
                  <a:pt x="300" y="6"/>
                </a:cubicBezTo>
                <a:cubicBezTo>
                  <a:pt x="312" y="8"/>
                  <a:pt x="323" y="13"/>
                  <a:pt x="337" y="19"/>
                </a:cubicBezTo>
                <a:lnTo>
                  <a:pt x="387" y="44"/>
                </a:lnTo>
                <a:lnTo>
                  <a:pt x="450" y="94"/>
                </a:lnTo>
                <a:lnTo>
                  <a:pt x="512" y="144"/>
                </a:lnTo>
                <a:lnTo>
                  <a:pt x="587" y="194"/>
                </a:lnTo>
                <a:cubicBezTo>
                  <a:pt x="612" y="206"/>
                  <a:pt x="637" y="219"/>
                  <a:pt x="662" y="219"/>
                </a:cubicBezTo>
                <a:cubicBezTo>
                  <a:pt x="687" y="219"/>
                  <a:pt x="722" y="199"/>
                  <a:pt x="737" y="194"/>
                </a:cubicBezTo>
              </a:path>
            </a:pathLst>
          </a:custGeom>
          <a:noFill/>
          <a:ln w="17463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08635" name="Freeform 27"/>
          <p:cNvSpPr>
            <a:spLocks/>
          </p:cNvSpPr>
          <p:nvPr/>
        </p:nvSpPr>
        <p:spPr bwMode="auto">
          <a:xfrm>
            <a:off x="6965950" y="4543425"/>
            <a:ext cx="1169988" cy="304800"/>
          </a:xfrm>
          <a:custGeom>
            <a:avLst/>
            <a:gdLst>
              <a:gd name="T0" fmla="*/ 0 w 737"/>
              <a:gd name="T1" fmla="*/ 0 h 192"/>
              <a:gd name="T2" fmla="*/ 37 w 737"/>
              <a:gd name="T3" fmla="*/ 37 h 192"/>
              <a:gd name="T4" fmla="*/ 100 w 737"/>
              <a:gd name="T5" fmla="*/ 102 h 192"/>
              <a:gd name="T6" fmla="*/ 150 w 737"/>
              <a:gd name="T7" fmla="*/ 137 h 192"/>
              <a:gd name="T8" fmla="*/ 225 w 737"/>
              <a:gd name="T9" fmla="*/ 175 h 192"/>
              <a:gd name="T10" fmla="*/ 271 w 737"/>
              <a:gd name="T11" fmla="*/ 186 h 192"/>
              <a:gd name="T12" fmla="*/ 325 w 737"/>
              <a:gd name="T13" fmla="*/ 192 h 192"/>
              <a:gd name="T14" fmla="*/ 391 w 737"/>
              <a:gd name="T15" fmla="*/ 192 h 192"/>
              <a:gd name="T16" fmla="*/ 450 w 737"/>
              <a:gd name="T17" fmla="*/ 187 h 192"/>
              <a:gd name="T18" fmla="*/ 526 w 737"/>
              <a:gd name="T19" fmla="*/ 171 h 192"/>
              <a:gd name="T20" fmla="*/ 587 w 737"/>
              <a:gd name="T21" fmla="*/ 150 h 192"/>
              <a:gd name="T22" fmla="*/ 737 w 737"/>
              <a:gd name="T23" fmla="*/ 75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37" h="192">
                <a:moveTo>
                  <a:pt x="0" y="0"/>
                </a:moveTo>
                <a:lnTo>
                  <a:pt x="37" y="37"/>
                </a:lnTo>
                <a:lnTo>
                  <a:pt x="100" y="102"/>
                </a:lnTo>
                <a:lnTo>
                  <a:pt x="150" y="137"/>
                </a:lnTo>
                <a:lnTo>
                  <a:pt x="225" y="175"/>
                </a:lnTo>
                <a:lnTo>
                  <a:pt x="271" y="186"/>
                </a:lnTo>
                <a:lnTo>
                  <a:pt x="325" y="192"/>
                </a:lnTo>
                <a:lnTo>
                  <a:pt x="391" y="192"/>
                </a:lnTo>
                <a:lnTo>
                  <a:pt x="450" y="187"/>
                </a:lnTo>
                <a:lnTo>
                  <a:pt x="526" y="171"/>
                </a:lnTo>
                <a:lnTo>
                  <a:pt x="587" y="150"/>
                </a:lnTo>
                <a:lnTo>
                  <a:pt x="737" y="75"/>
                </a:lnTo>
              </a:path>
            </a:pathLst>
          </a:custGeom>
          <a:noFill/>
          <a:ln w="17463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08636" name="Freeform 28"/>
          <p:cNvSpPr>
            <a:spLocks/>
          </p:cNvSpPr>
          <p:nvPr/>
        </p:nvSpPr>
        <p:spPr bwMode="auto">
          <a:xfrm>
            <a:off x="6965950" y="4911725"/>
            <a:ext cx="1169988" cy="288925"/>
          </a:xfrm>
          <a:custGeom>
            <a:avLst/>
            <a:gdLst>
              <a:gd name="T0" fmla="*/ 0 w 737"/>
              <a:gd name="T1" fmla="*/ 168 h 182"/>
              <a:gd name="T2" fmla="*/ 25 w 737"/>
              <a:gd name="T3" fmla="*/ 155 h 182"/>
              <a:gd name="T4" fmla="*/ 85 w 737"/>
              <a:gd name="T5" fmla="*/ 98 h 182"/>
              <a:gd name="T6" fmla="*/ 121 w 737"/>
              <a:gd name="T7" fmla="*/ 62 h 182"/>
              <a:gd name="T8" fmla="*/ 181 w 737"/>
              <a:gd name="T9" fmla="*/ 23 h 182"/>
              <a:gd name="T10" fmla="*/ 241 w 737"/>
              <a:gd name="T11" fmla="*/ 5 h 182"/>
              <a:gd name="T12" fmla="*/ 308 w 737"/>
              <a:gd name="T13" fmla="*/ 10 h 182"/>
              <a:gd name="T14" fmla="*/ 337 w 737"/>
              <a:gd name="T15" fmla="*/ 20 h 182"/>
              <a:gd name="T16" fmla="*/ 372 w 737"/>
              <a:gd name="T17" fmla="*/ 34 h 182"/>
              <a:gd name="T18" fmla="*/ 425 w 737"/>
              <a:gd name="T19" fmla="*/ 80 h 182"/>
              <a:gd name="T20" fmla="*/ 450 w 737"/>
              <a:gd name="T21" fmla="*/ 105 h 182"/>
              <a:gd name="T22" fmla="*/ 500 w 737"/>
              <a:gd name="T23" fmla="*/ 143 h 182"/>
              <a:gd name="T24" fmla="*/ 556 w 737"/>
              <a:gd name="T25" fmla="*/ 170 h 182"/>
              <a:gd name="T26" fmla="*/ 596 w 737"/>
              <a:gd name="T27" fmla="*/ 182 h 182"/>
              <a:gd name="T28" fmla="*/ 650 w 737"/>
              <a:gd name="T29" fmla="*/ 180 h 182"/>
              <a:gd name="T30" fmla="*/ 737 w 737"/>
              <a:gd name="T31" fmla="*/ 155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37" h="182">
                <a:moveTo>
                  <a:pt x="0" y="168"/>
                </a:moveTo>
                <a:lnTo>
                  <a:pt x="25" y="155"/>
                </a:lnTo>
                <a:cubicBezTo>
                  <a:pt x="39" y="143"/>
                  <a:pt x="69" y="113"/>
                  <a:pt x="85" y="98"/>
                </a:cubicBezTo>
                <a:lnTo>
                  <a:pt x="121" y="62"/>
                </a:lnTo>
                <a:lnTo>
                  <a:pt x="181" y="23"/>
                </a:lnTo>
                <a:cubicBezTo>
                  <a:pt x="201" y="14"/>
                  <a:pt x="220" y="7"/>
                  <a:pt x="241" y="5"/>
                </a:cubicBezTo>
                <a:cubicBezTo>
                  <a:pt x="265" y="0"/>
                  <a:pt x="284" y="3"/>
                  <a:pt x="308" y="10"/>
                </a:cubicBezTo>
                <a:lnTo>
                  <a:pt x="337" y="20"/>
                </a:lnTo>
                <a:lnTo>
                  <a:pt x="372" y="34"/>
                </a:lnTo>
                <a:lnTo>
                  <a:pt x="425" y="80"/>
                </a:lnTo>
                <a:lnTo>
                  <a:pt x="450" y="105"/>
                </a:lnTo>
                <a:lnTo>
                  <a:pt x="500" y="143"/>
                </a:lnTo>
                <a:lnTo>
                  <a:pt x="556" y="170"/>
                </a:lnTo>
                <a:lnTo>
                  <a:pt x="596" y="182"/>
                </a:lnTo>
                <a:lnTo>
                  <a:pt x="650" y="180"/>
                </a:lnTo>
                <a:lnTo>
                  <a:pt x="737" y="155"/>
                </a:lnTo>
              </a:path>
            </a:pathLst>
          </a:custGeom>
          <a:noFill/>
          <a:ln w="17463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08637" name="Freeform 29"/>
          <p:cNvSpPr>
            <a:spLocks/>
          </p:cNvSpPr>
          <p:nvPr/>
        </p:nvSpPr>
        <p:spPr bwMode="auto">
          <a:xfrm>
            <a:off x="6965950" y="5376863"/>
            <a:ext cx="1169988" cy="452437"/>
          </a:xfrm>
          <a:custGeom>
            <a:avLst/>
            <a:gdLst>
              <a:gd name="T0" fmla="*/ 0 w 737"/>
              <a:gd name="T1" fmla="*/ 0 h 285"/>
              <a:gd name="T2" fmla="*/ 12 w 737"/>
              <a:gd name="T3" fmla="*/ 37 h 285"/>
              <a:gd name="T4" fmla="*/ 37 w 737"/>
              <a:gd name="T5" fmla="*/ 62 h 285"/>
              <a:gd name="T6" fmla="*/ 75 w 737"/>
              <a:gd name="T7" fmla="*/ 112 h 285"/>
              <a:gd name="T8" fmla="*/ 112 w 737"/>
              <a:gd name="T9" fmla="*/ 162 h 285"/>
              <a:gd name="T10" fmla="*/ 150 w 737"/>
              <a:gd name="T11" fmla="*/ 200 h 285"/>
              <a:gd name="T12" fmla="*/ 220 w 737"/>
              <a:gd name="T13" fmla="*/ 249 h 285"/>
              <a:gd name="T14" fmla="*/ 284 w 737"/>
              <a:gd name="T15" fmla="*/ 273 h 285"/>
              <a:gd name="T16" fmla="*/ 346 w 737"/>
              <a:gd name="T17" fmla="*/ 285 h 285"/>
              <a:gd name="T18" fmla="*/ 404 w 737"/>
              <a:gd name="T19" fmla="*/ 281 h 285"/>
              <a:gd name="T20" fmla="*/ 450 w 737"/>
              <a:gd name="T21" fmla="*/ 262 h 285"/>
              <a:gd name="T22" fmla="*/ 512 w 737"/>
              <a:gd name="T23" fmla="*/ 225 h 285"/>
              <a:gd name="T24" fmla="*/ 562 w 737"/>
              <a:gd name="T25" fmla="*/ 200 h 285"/>
              <a:gd name="T26" fmla="*/ 600 w 737"/>
              <a:gd name="T27" fmla="*/ 162 h 285"/>
              <a:gd name="T28" fmla="*/ 637 w 737"/>
              <a:gd name="T29" fmla="*/ 137 h 285"/>
              <a:gd name="T30" fmla="*/ 675 w 737"/>
              <a:gd name="T31" fmla="*/ 112 h 285"/>
              <a:gd name="T32" fmla="*/ 737 w 737"/>
              <a:gd name="T33" fmla="*/ 87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37" h="285">
                <a:moveTo>
                  <a:pt x="0" y="0"/>
                </a:moveTo>
                <a:lnTo>
                  <a:pt x="12" y="37"/>
                </a:lnTo>
                <a:lnTo>
                  <a:pt x="37" y="62"/>
                </a:lnTo>
                <a:lnTo>
                  <a:pt x="75" y="112"/>
                </a:lnTo>
                <a:lnTo>
                  <a:pt x="112" y="162"/>
                </a:lnTo>
                <a:lnTo>
                  <a:pt x="150" y="200"/>
                </a:lnTo>
                <a:lnTo>
                  <a:pt x="220" y="249"/>
                </a:lnTo>
                <a:lnTo>
                  <a:pt x="284" y="273"/>
                </a:lnTo>
                <a:lnTo>
                  <a:pt x="346" y="285"/>
                </a:lnTo>
                <a:lnTo>
                  <a:pt x="404" y="281"/>
                </a:lnTo>
                <a:lnTo>
                  <a:pt x="450" y="262"/>
                </a:lnTo>
                <a:lnTo>
                  <a:pt x="512" y="225"/>
                </a:lnTo>
                <a:lnTo>
                  <a:pt x="562" y="200"/>
                </a:lnTo>
                <a:lnTo>
                  <a:pt x="600" y="162"/>
                </a:lnTo>
                <a:lnTo>
                  <a:pt x="637" y="137"/>
                </a:lnTo>
                <a:lnTo>
                  <a:pt x="675" y="112"/>
                </a:lnTo>
                <a:lnTo>
                  <a:pt x="737" y="87"/>
                </a:lnTo>
              </a:path>
            </a:pathLst>
          </a:custGeom>
          <a:noFill/>
          <a:ln w="17463">
            <a:solidFill>
              <a:srgbClr val="00A89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08640" name="Rectangle 32"/>
          <p:cNvSpPr>
            <a:spLocks noChangeArrowheads="1"/>
          </p:cNvSpPr>
          <p:nvPr/>
        </p:nvSpPr>
        <p:spPr bwMode="auto">
          <a:xfrm>
            <a:off x="7204075" y="5495925"/>
            <a:ext cx="4603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 baseline="0">
                <a:solidFill>
                  <a:srgbClr val="000000"/>
                </a:solidFill>
                <a:latin typeface="Times New Roman" pitchFamily="18" charset="0"/>
              </a:rPr>
              <a:t>(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08641" name="Rectangle 33"/>
          <p:cNvSpPr>
            <a:spLocks noChangeArrowheads="1"/>
          </p:cNvSpPr>
          <p:nvPr/>
        </p:nvSpPr>
        <p:spPr bwMode="auto">
          <a:xfrm>
            <a:off x="7262813" y="5495925"/>
            <a:ext cx="2016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 i="1" baseline="0">
                <a:solidFill>
                  <a:srgbClr val="000000"/>
                </a:solidFill>
                <a:latin typeface="Times New Roman" pitchFamily="18" charset="0"/>
              </a:rPr>
              <a:t>a, y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08642" name="Rectangle 34"/>
          <p:cNvSpPr>
            <a:spLocks noChangeArrowheads="1"/>
          </p:cNvSpPr>
          <p:nvPr/>
        </p:nvSpPr>
        <p:spPr bwMode="auto">
          <a:xfrm>
            <a:off x="7480300" y="5594350"/>
            <a:ext cx="52388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800" baseline="0">
                <a:solidFill>
                  <a:srgbClr val="000000"/>
                </a:solidFill>
                <a:latin typeface="Times New Roman" pitchFamily="18" charset="0"/>
              </a:rPr>
              <a:t>0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08643" name="Rectangle 35"/>
          <p:cNvSpPr>
            <a:spLocks noChangeArrowheads="1"/>
          </p:cNvSpPr>
          <p:nvPr/>
        </p:nvSpPr>
        <p:spPr bwMode="auto">
          <a:xfrm>
            <a:off x="7540625" y="5495925"/>
            <a:ext cx="4603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 baseline="0">
                <a:solidFill>
                  <a:srgbClr val="000000"/>
                </a:solidFill>
                <a:latin typeface="Times New Roman" pitchFamily="18" charset="0"/>
              </a:rPr>
              <a:t>)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08644" name="Rectangle 36"/>
          <p:cNvSpPr>
            <a:spLocks noChangeArrowheads="1"/>
          </p:cNvSpPr>
          <p:nvPr/>
        </p:nvSpPr>
        <p:spPr bwMode="auto">
          <a:xfrm>
            <a:off x="7699375" y="5197475"/>
            <a:ext cx="4603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 baseline="0">
                <a:solidFill>
                  <a:srgbClr val="000000"/>
                </a:solidFill>
                <a:latin typeface="Times New Roman" pitchFamily="18" charset="0"/>
              </a:rPr>
              <a:t>(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08645" name="Rectangle 37"/>
          <p:cNvSpPr>
            <a:spLocks noChangeArrowheads="1"/>
          </p:cNvSpPr>
          <p:nvPr/>
        </p:nvSpPr>
        <p:spPr bwMode="auto">
          <a:xfrm>
            <a:off x="7758113" y="5197475"/>
            <a:ext cx="2016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 i="1" baseline="0">
                <a:solidFill>
                  <a:srgbClr val="000000"/>
                </a:solidFill>
                <a:latin typeface="Times New Roman" pitchFamily="18" charset="0"/>
              </a:rPr>
              <a:t>b, y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08646" name="Rectangle 38"/>
          <p:cNvSpPr>
            <a:spLocks noChangeArrowheads="1"/>
          </p:cNvSpPr>
          <p:nvPr/>
        </p:nvSpPr>
        <p:spPr bwMode="auto">
          <a:xfrm>
            <a:off x="7977188" y="5299075"/>
            <a:ext cx="508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800" baseline="0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08647" name="Rectangle 39"/>
          <p:cNvSpPr>
            <a:spLocks noChangeArrowheads="1"/>
          </p:cNvSpPr>
          <p:nvPr/>
        </p:nvSpPr>
        <p:spPr bwMode="auto">
          <a:xfrm>
            <a:off x="8035925" y="5197475"/>
            <a:ext cx="4603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 baseline="0">
                <a:solidFill>
                  <a:srgbClr val="000000"/>
                </a:solidFill>
                <a:latin typeface="Times New Roman" pitchFamily="18" charset="0"/>
              </a:rPr>
              <a:t>)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08652" name="Rectangle 44"/>
          <p:cNvSpPr>
            <a:spLocks noChangeArrowheads="1"/>
          </p:cNvSpPr>
          <p:nvPr/>
        </p:nvSpPr>
        <p:spPr bwMode="auto">
          <a:xfrm>
            <a:off x="7021513" y="3716338"/>
            <a:ext cx="1219886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 dirty="0">
                <a:solidFill>
                  <a:srgbClr val="000000"/>
                </a:solidFill>
                <a:latin typeface="Times New Roman" pitchFamily="18" charset="0"/>
              </a:rPr>
              <a:t>S</a:t>
            </a:r>
            <a:r>
              <a:rPr lang="en-US" altLang="zh-TW" sz="1200" baseline="0" dirty="0">
                <a:solidFill>
                  <a:srgbClr val="000000"/>
                </a:solidFill>
                <a:latin typeface="Times New Roman" pitchFamily="18" charset="0"/>
              </a:rPr>
              <a:t>olutions of the DE</a:t>
            </a:r>
            <a:endParaRPr lang="en-US" altLang="zh-TW" sz="1200" dirty="0">
              <a:latin typeface="Times New Roman" pitchFamily="18" charset="0"/>
            </a:endParaRPr>
          </a:p>
        </p:txBody>
      </p:sp>
      <p:sp>
        <p:nvSpPr>
          <p:cNvPr id="708655" name="Line 47"/>
          <p:cNvSpPr>
            <a:spLocks noChangeShapeType="1"/>
          </p:cNvSpPr>
          <p:nvPr/>
        </p:nvSpPr>
        <p:spPr bwMode="auto">
          <a:xfrm flipH="1">
            <a:off x="7524750" y="3933825"/>
            <a:ext cx="71438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08656" name="Line 48"/>
          <p:cNvSpPr>
            <a:spLocks noChangeShapeType="1"/>
          </p:cNvSpPr>
          <p:nvPr/>
        </p:nvSpPr>
        <p:spPr bwMode="auto">
          <a:xfrm flipH="1">
            <a:off x="7885113" y="5373688"/>
            <a:ext cx="73025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08658" name="Oval 50"/>
          <p:cNvSpPr>
            <a:spLocks noChangeArrowheads="1"/>
          </p:cNvSpPr>
          <p:nvPr/>
        </p:nvSpPr>
        <p:spPr bwMode="auto">
          <a:xfrm>
            <a:off x="7862888" y="5634038"/>
            <a:ext cx="53975" cy="53975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708659" name="Oval 51"/>
          <p:cNvSpPr>
            <a:spLocks noChangeArrowheads="1"/>
          </p:cNvSpPr>
          <p:nvPr/>
        </p:nvSpPr>
        <p:spPr bwMode="auto">
          <a:xfrm>
            <a:off x="7083425" y="5556250"/>
            <a:ext cx="53975" cy="53975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4385232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0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Variation of Parameters (1/3)</a:t>
            </a:r>
          </a:p>
        </p:txBody>
      </p:sp>
      <p:sp>
        <p:nvSpPr>
          <p:cNvPr id="75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To adopt the variation of parameters to a linear 2</a:t>
            </a:r>
            <a:r>
              <a:rPr lang="en-US" altLang="zh-TW" baseline="30000" dirty="0"/>
              <a:t>nd</a:t>
            </a:r>
            <a:r>
              <a:rPr lang="en-US" altLang="zh-TW" dirty="0"/>
              <a:t>-order DE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 i="1" baseline="30000" dirty="0">
                <a:latin typeface="Times New Roman" pitchFamily="18" charset="0"/>
              </a:rPr>
              <a:t> </a:t>
            </a:r>
            <a:r>
              <a:rPr lang="en-US" altLang="zh-TW" i="1" dirty="0">
                <a:latin typeface="Times New Roman" pitchFamily="18" charset="0"/>
              </a:rPr>
              <a:t>+ a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</a:t>
            </a:r>
            <a:r>
              <a:rPr lang="en-US" altLang="zh-TW" i="1" dirty="0">
                <a:latin typeface="Times New Roman" pitchFamily="18" charset="0"/>
              </a:rPr>
              <a:t> + a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g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, one must put the DE in the standard form: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                   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 i="1" baseline="30000" dirty="0">
                <a:latin typeface="Times New Roman" pitchFamily="18" charset="0"/>
              </a:rPr>
              <a:t> </a:t>
            </a:r>
            <a:r>
              <a:rPr lang="en-US" altLang="zh-TW" i="1" dirty="0">
                <a:latin typeface="Times New Roman" pitchFamily="18" charset="0"/>
              </a:rPr>
              <a:t>+ P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</a:t>
            </a:r>
            <a:r>
              <a:rPr lang="en-US" altLang="zh-TW" i="1" dirty="0">
                <a:latin typeface="Times New Roman" pitchFamily="18" charset="0"/>
              </a:rPr>
              <a:t> + Q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.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We seek a particular solution of the form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                    </a:t>
            </a:r>
            <a:r>
              <a:rPr lang="en-US" altLang="zh-TW" i="1" dirty="0" err="1">
                <a:latin typeface="Times New Roman" pitchFamily="18" charset="0"/>
              </a:rPr>
              <a:t>y</a:t>
            </a:r>
            <a:r>
              <a:rPr lang="en-US" altLang="zh-TW" i="1" baseline="-25000" dirty="0" err="1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+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,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where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/>
              <a:t> form a fundamental set of solutions on </a:t>
            </a:r>
            <a:r>
              <a:rPr lang="en-US" altLang="zh-TW" i="1" dirty="0">
                <a:latin typeface="Times New Roman" pitchFamily="18" charset="0"/>
              </a:rPr>
              <a:t>I</a:t>
            </a:r>
            <a:r>
              <a:rPr lang="en-US" altLang="zh-TW" dirty="0"/>
              <a:t> of the associated homogeneous DE.</a:t>
            </a:r>
            <a:br>
              <a:rPr lang="en-US" altLang="zh-TW" dirty="0"/>
            </a:br>
            <a:endParaRPr lang="en-US" altLang="zh-TW" dirty="0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50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6266693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1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Variation of Parameters (2/3)</a:t>
            </a:r>
            <a:endParaRPr lang="zh-TW" altLang="en-US"/>
          </a:p>
        </p:txBody>
      </p:sp>
      <p:sp>
        <p:nvSpPr>
          <p:cNvPr id="751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Take the derivatives </a:t>
            </a:r>
            <a:r>
              <a:rPr lang="en-US" altLang="zh-TW" i="1" dirty="0" err="1">
                <a:latin typeface="Times New Roman" pitchFamily="18" charset="0"/>
              </a:rPr>
              <a:t>y</a:t>
            </a:r>
            <a:r>
              <a:rPr lang="en-US" altLang="zh-TW" i="1" baseline="-25000" dirty="0" err="1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</a:t>
            </a:r>
            <a:r>
              <a:rPr lang="en-US" altLang="zh-TW" dirty="0"/>
              <a:t> and </a:t>
            </a:r>
            <a:r>
              <a:rPr lang="en-US" altLang="zh-TW" i="1" dirty="0" err="1">
                <a:latin typeface="Times New Roman" pitchFamily="18" charset="0"/>
              </a:rPr>
              <a:t>y</a:t>
            </a:r>
            <a:r>
              <a:rPr lang="en-US" altLang="zh-TW" i="1" baseline="-25000" dirty="0" err="1">
                <a:latin typeface="Times New Roman" pitchFamily="18" charset="0"/>
              </a:rPr>
              <a:t>p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 dirty="0"/>
              <a:t>, and substitute them into the DE, we have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If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TW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TW" baseline="30000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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TW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TW" baseline="30000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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TW" dirty="0"/>
              <a:t>, then</a:t>
            </a:r>
          </a:p>
        </p:txBody>
      </p:sp>
      <p:graphicFrame>
        <p:nvGraphicFramePr>
          <p:cNvPr id="75162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9842894"/>
              </p:ext>
            </p:extLst>
          </p:nvPr>
        </p:nvGraphicFramePr>
        <p:xfrm>
          <a:off x="1331913" y="2344588"/>
          <a:ext cx="7072312" cy="2668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5" name="方程式" r:id="rId3" imgW="4051080" imgH="1523880" progId="Equation.3">
                  <p:embed/>
                </p:oleObj>
              </mc:Choice>
              <mc:Fallback>
                <p:oleObj name="方程式" r:id="rId3" imgW="4051080" imgH="1523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913" y="2344588"/>
                        <a:ext cx="7072312" cy="2668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51</a:t>
            </a:fld>
            <a:endParaRPr lang="zh-TW" altLang="en-US" dirty="0"/>
          </a:p>
        </p:txBody>
      </p:sp>
      <p:graphicFrame>
        <p:nvGraphicFramePr>
          <p:cNvPr id="3" name="物件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7289235"/>
              </p:ext>
            </p:extLst>
          </p:nvPr>
        </p:nvGraphicFramePr>
        <p:xfrm>
          <a:off x="4500563" y="5013325"/>
          <a:ext cx="4297362" cy="868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6" name="方程式" r:id="rId5" imgW="2387520" imgH="482400" progId="Equation.3">
                  <p:embed/>
                </p:oleObj>
              </mc:Choice>
              <mc:Fallback>
                <p:oleObj name="方程式" r:id="rId5" imgW="2387520" imgH="4824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0563" y="5013325"/>
                        <a:ext cx="4297362" cy="868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0807816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2642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BBEEE9"/>
                </a:solidFill>
              </a14:hiddenFill>
            </a:ext>
          </a:extLst>
        </p:spPr>
        <p:txBody>
          <a:bodyPr/>
          <a:lstStyle/>
          <a:p>
            <a:r>
              <a:rPr lang="en-US" altLang="zh-TW"/>
              <a:t>Variation of Parameters (3/3)</a:t>
            </a:r>
            <a:endParaRPr lang="zh-TW" altLang="en-US"/>
          </a:p>
        </p:txBody>
      </p:sp>
      <p:sp>
        <p:nvSpPr>
          <p:cNvPr id="75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If we let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= 0</a:t>
            </a:r>
            <a:r>
              <a:rPr lang="en-US" altLang="zh-TW" dirty="0"/>
              <a:t>, then the solution of the system is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can be expressed in terms of determinants: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                                    and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where</a:t>
            </a:r>
          </a:p>
        </p:txBody>
      </p:sp>
      <p:graphicFrame>
        <p:nvGraphicFramePr>
          <p:cNvPr id="75264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8703699"/>
              </p:ext>
            </p:extLst>
          </p:nvPr>
        </p:nvGraphicFramePr>
        <p:xfrm>
          <a:off x="1566316" y="3492500"/>
          <a:ext cx="2314575" cy="719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99" name="Equation" r:id="rId3" imgW="2311200" imgH="723600" progId="Equation.3">
                  <p:embed/>
                </p:oleObj>
              </mc:Choice>
              <mc:Fallback>
                <p:oleObj name="Equation" r:id="rId3" imgW="2311200" imgH="723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6316" y="3492500"/>
                        <a:ext cx="2314575" cy="7191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264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2322363"/>
              </p:ext>
            </p:extLst>
          </p:nvPr>
        </p:nvGraphicFramePr>
        <p:xfrm>
          <a:off x="2898700" y="1844824"/>
          <a:ext cx="2465388" cy="96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00" name="方程式" r:id="rId5" imgW="1218960" imgH="482400" progId="Equation.3">
                  <p:embed/>
                </p:oleObj>
              </mc:Choice>
              <mc:Fallback>
                <p:oleObj name="方程式" r:id="rId5" imgW="1218960" imgH="482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8700" y="1844824"/>
                        <a:ext cx="2465388" cy="968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264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9777215"/>
              </p:ext>
            </p:extLst>
          </p:nvPr>
        </p:nvGraphicFramePr>
        <p:xfrm>
          <a:off x="4941341" y="3429000"/>
          <a:ext cx="2366963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01" name="方程式" r:id="rId7" imgW="1180800" imgH="393480" progId="Equation.3">
                  <p:embed/>
                </p:oleObj>
              </mc:Choice>
              <mc:Fallback>
                <p:oleObj name="方程式" r:id="rId7" imgW="11808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41341" y="3429000"/>
                        <a:ext cx="2366963" cy="787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2647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627302"/>
              </p:ext>
            </p:extLst>
          </p:nvPr>
        </p:nvGraphicFramePr>
        <p:xfrm>
          <a:off x="1540148" y="4836889"/>
          <a:ext cx="6272212" cy="96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02" name="方程式" r:id="rId9" imgW="3136680" imgH="482400" progId="Equation.3">
                  <p:embed/>
                </p:oleObj>
              </mc:Choice>
              <mc:Fallback>
                <p:oleObj name="方程式" r:id="rId9" imgW="3136680" imgH="482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0148" y="4836889"/>
                        <a:ext cx="6272212" cy="968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52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82718300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6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Summary of the Method</a:t>
            </a:r>
          </a:p>
        </p:txBody>
      </p:sp>
      <p:sp>
        <p:nvSpPr>
          <p:cNvPr id="753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To solve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 i="1" baseline="30000" dirty="0">
                <a:latin typeface="Times New Roman" pitchFamily="18" charset="0"/>
              </a:rPr>
              <a:t> </a:t>
            </a:r>
            <a:r>
              <a:rPr lang="en-US" altLang="zh-TW" i="1" dirty="0">
                <a:latin typeface="Times New Roman" pitchFamily="18" charset="0"/>
              </a:rPr>
              <a:t>+ a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</a:t>
            </a:r>
            <a:r>
              <a:rPr lang="en-US" altLang="zh-TW" i="1" dirty="0">
                <a:latin typeface="Times New Roman" pitchFamily="18" charset="0"/>
              </a:rPr>
              <a:t> + a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g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:</a:t>
            </a:r>
          </a:p>
          <a:p>
            <a:pPr lvl="1"/>
            <a:r>
              <a:rPr lang="en-US" altLang="zh-TW" dirty="0"/>
              <a:t>Find </a:t>
            </a:r>
            <a:r>
              <a:rPr lang="en-US" altLang="zh-TW" i="1" dirty="0" err="1">
                <a:latin typeface="Times New Roman" pitchFamily="18" charset="0"/>
              </a:rPr>
              <a:t>y</a:t>
            </a:r>
            <a:r>
              <a:rPr lang="en-US" altLang="zh-TW" i="1" baseline="-25000" dirty="0" err="1">
                <a:latin typeface="Times New Roman" pitchFamily="18" charset="0"/>
              </a:rPr>
              <a:t>c</a:t>
            </a:r>
            <a:r>
              <a:rPr lang="en-US" altLang="zh-TW" i="1" dirty="0">
                <a:latin typeface="Times New Roman" pitchFamily="18" charset="0"/>
              </a:rPr>
              <a:t> = c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/>
              <a:t>.</a:t>
            </a:r>
          </a:p>
          <a:p>
            <a:pPr lvl="1"/>
            <a:r>
              <a:rPr lang="en-US" altLang="zh-TW" dirty="0"/>
              <a:t>Compute the </a:t>
            </a:r>
            <a:r>
              <a:rPr lang="en-US" altLang="zh-TW" dirty="0" err="1"/>
              <a:t>Wronskian</a:t>
            </a:r>
            <a:r>
              <a:rPr lang="en-US" altLang="zh-TW" dirty="0"/>
              <a:t> </a:t>
            </a:r>
            <a:r>
              <a:rPr lang="en-US" altLang="zh-TW" i="1" dirty="0">
                <a:latin typeface="Times New Roman" pitchFamily="18" charset="0"/>
              </a:rPr>
              <a:t>W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))</a:t>
            </a:r>
            <a:r>
              <a:rPr lang="en-US" altLang="zh-TW" dirty="0"/>
              <a:t>.</a:t>
            </a:r>
          </a:p>
          <a:p>
            <a:pPr lvl="1"/>
            <a:r>
              <a:rPr lang="en-US" altLang="zh-TW" dirty="0"/>
              <a:t>Put the DE into standard form: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 i="1" baseline="30000" dirty="0">
                <a:latin typeface="Times New Roman" pitchFamily="18" charset="0"/>
              </a:rPr>
              <a:t> </a:t>
            </a:r>
            <a:r>
              <a:rPr lang="en-US" altLang="zh-TW" i="1" dirty="0">
                <a:latin typeface="Times New Roman" pitchFamily="18" charset="0"/>
              </a:rPr>
              <a:t>+ P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</a:t>
            </a:r>
            <a:r>
              <a:rPr lang="en-US" altLang="zh-TW" i="1" dirty="0">
                <a:latin typeface="Times New Roman" pitchFamily="18" charset="0"/>
              </a:rPr>
              <a:t> + Q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.</a:t>
            </a:r>
          </a:p>
          <a:p>
            <a:pPr lvl="1"/>
            <a:r>
              <a:rPr lang="en-US" altLang="zh-TW" dirty="0"/>
              <a:t>Find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/>
              <a:t> by integrating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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W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/</a:t>
            </a:r>
            <a:r>
              <a:rPr lang="en-US" altLang="zh-TW" i="1" dirty="0">
                <a:latin typeface="Times New Roman" pitchFamily="18" charset="0"/>
              </a:rPr>
              <a:t>W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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W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/</a:t>
            </a:r>
            <a:r>
              <a:rPr lang="en-US" altLang="zh-TW" i="1" dirty="0">
                <a:latin typeface="Times New Roman" pitchFamily="18" charset="0"/>
              </a:rPr>
              <a:t>W</a:t>
            </a:r>
            <a:r>
              <a:rPr lang="en-US" altLang="zh-TW" dirty="0"/>
              <a:t>.</a:t>
            </a:r>
          </a:p>
          <a:p>
            <a:pPr lvl="1"/>
            <a:r>
              <a:rPr lang="en-US" altLang="zh-TW" dirty="0"/>
              <a:t>A particular solution is </a:t>
            </a:r>
            <a:r>
              <a:rPr lang="en-US" altLang="zh-TW" i="1" dirty="0" err="1">
                <a:latin typeface="Times New Roman" pitchFamily="18" charset="0"/>
              </a:rPr>
              <a:t>y</a:t>
            </a:r>
            <a:r>
              <a:rPr lang="en-US" altLang="zh-TW" i="1" baseline="-25000" dirty="0" err="1">
                <a:latin typeface="Times New Roman" pitchFamily="18" charset="0"/>
              </a:rPr>
              <a:t>p</a:t>
            </a:r>
            <a:r>
              <a:rPr lang="en-US" altLang="zh-TW" i="1" dirty="0">
                <a:latin typeface="Times New Roman" pitchFamily="18" charset="0"/>
              </a:rPr>
              <a:t> = u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/>
              <a:t>.</a:t>
            </a:r>
          </a:p>
          <a:p>
            <a:pPr lvl="1"/>
            <a:r>
              <a:rPr lang="en-US" altLang="zh-TW" dirty="0"/>
              <a:t>The general solution is </a:t>
            </a:r>
            <a:r>
              <a:rPr lang="en-US" altLang="zh-TW" i="1" dirty="0">
                <a:latin typeface="Times New Roman" pitchFamily="18" charset="0"/>
              </a:rPr>
              <a:t>y = </a:t>
            </a:r>
            <a:r>
              <a:rPr lang="en-US" altLang="zh-TW" i="1" dirty="0" err="1">
                <a:latin typeface="Times New Roman" pitchFamily="18" charset="0"/>
              </a:rPr>
              <a:t>y</a:t>
            </a:r>
            <a:r>
              <a:rPr lang="en-US" altLang="zh-TW" i="1" baseline="-25000" dirty="0" err="1">
                <a:latin typeface="Times New Roman" pitchFamily="18" charset="0"/>
              </a:rPr>
              <a:t>c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 err="1">
                <a:latin typeface="Times New Roman" pitchFamily="18" charset="0"/>
              </a:rPr>
              <a:t>y</a:t>
            </a:r>
            <a:r>
              <a:rPr lang="en-US" altLang="zh-TW" i="1" baseline="-25000" dirty="0" err="1">
                <a:latin typeface="Times New Roman" pitchFamily="18" charset="0"/>
              </a:rPr>
              <a:t>p</a:t>
            </a:r>
            <a:r>
              <a:rPr lang="en-US" altLang="zh-TW" dirty="0"/>
              <a:t>.</a:t>
            </a:r>
          </a:p>
          <a:p>
            <a:pPr>
              <a:buFont typeface="Wingdings" pitchFamily="2" charset="2"/>
              <a:buNone/>
            </a:pPr>
            <a:endParaRPr lang="en-US" altLang="zh-TW" dirty="0"/>
          </a:p>
          <a:p>
            <a:r>
              <a:rPr lang="en-US" altLang="zh-TW" dirty="0"/>
              <a:t>Note that there is no need to introduce any constants when computing the indefinite integrals of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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</a:t>
            </a:r>
            <a:r>
              <a:rPr lang="en-US" altLang="zh-TW" dirty="0"/>
              <a:t>.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53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3617421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4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Examples:</a:t>
            </a:r>
          </a:p>
        </p:txBody>
      </p:sp>
      <p:sp>
        <p:nvSpPr>
          <p:cNvPr id="754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Solve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 dirty="0">
                <a:latin typeface="Times New Roman" pitchFamily="18" charset="0"/>
              </a:rPr>
              <a:t> – 4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</a:t>
            </a:r>
            <a:r>
              <a:rPr lang="en-US" altLang="zh-TW" dirty="0">
                <a:latin typeface="Times New Roman" pitchFamily="18" charset="0"/>
              </a:rPr>
              <a:t> + 4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+ 1)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i="1" baseline="30000" dirty="0">
                <a:latin typeface="Times New Roman" pitchFamily="18" charset="0"/>
              </a:rPr>
              <a:t>x</a:t>
            </a:r>
            <a:r>
              <a:rPr lang="en-US" altLang="zh-TW" dirty="0"/>
              <a:t>.</a:t>
            </a:r>
          </a:p>
          <a:p>
            <a:pPr>
              <a:buFont typeface="Wingdings" pitchFamily="2" charset="2"/>
              <a:buNone/>
            </a:pPr>
            <a:endParaRPr lang="en-US" altLang="zh-TW" dirty="0"/>
          </a:p>
          <a:p>
            <a:r>
              <a:rPr lang="en-US" altLang="zh-TW" dirty="0"/>
              <a:t>Solve </a:t>
            </a:r>
            <a:r>
              <a:rPr lang="en-US" altLang="zh-TW" dirty="0">
                <a:latin typeface="Times New Roman" pitchFamily="18" charset="0"/>
              </a:rPr>
              <a:t>4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 dirty="0">
                <a:latin typeface="Times New Roman" pitchFamily="18" charset="0"/>
              </a:rPr>
              <a:t> + 36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dirty="0" err="1">
                <a:latin typeface="Times New Roman" pitchFamily="18" charset="0"/>
              </a:rPr>
              <a:t>csc</a:t>
            </a:r>
            <a:r>
              <a:rPr lang="en-US" altLang="zh-TW" dirty="0">
                <a:latin typeface="Times New Roman" pitchFamily="18" charset="0"/>
              </a:rPr>
              <a:t> 3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/>
              <a:t>.</a:t>
            </a:r>
          </a:p>
          <a:p>
            <a:pPr>
              <a:buFont typeface="Wingdings" pitchFamily="2" charset="2"/>
              <a:buNone/>
            </a:pPr>
            <a:endParaRPr lang="en-US" altLang="zh-TW" dirty="0"/>
          </a:p>
          <a:p>
            <a:r>
              <a:rPr lang="en-US" altLang="zh-TW" dirty="0"/>
              <a:t>Solve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 dirty="0">
                <a:latin typeface="Times New Roman" pitchFamily="18" charset="0"/>
              </a:rPr>
              <a:t> –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1/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/>
              <a:t>.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54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85694193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5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Higher-Order Equations</a:t>
            </a:r>
          </a:p>
        </p:txBody>
      </p:sp>
      <p:sp>
        <p:nvSpPr>
          <p:cNvPr id="755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For a linear 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dirty="0"/>
              <a:t>th-order DE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        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30000" dirty="0">
                <a:latin typeface="Times New Roman" pitchFamily="18" charset="0"/>
              </a:rPr>
              <a:t>(</a:t>
            </a:r>
            <a:r>
              <a:rPr lang="en-US" altLang="zh-TW" i="1" baseline="30000" dirty="0">
                <a:latin typeface="Times New Roman" pitchFamily="18" charset="0"/>
              </a:rPr>
              <a:t>n</a:t>
            </a:r>
            <a:r>
              <a:rPr lang="en-US" altLang="zh-TW" baseline="30000" dirty="0">
                <a:latin typeface="Times New Roman" pitchFamily="18" charset="0"/>
              </a:rPr>
              <a:t>)</a:t>
            </a:r>
            <a:r>
              <a:rPr lang="en-US" altLang="zh-TW" i="1" baseline="30000" dirty="0">
                <a:latin typeface="Times New Roman" pitchFamily="18" charset="0"/>
              </a:rPr>
              <a:t> </a:t>
            </a:r>
            <a:r>
              <a:rPr lang="en-US" altLang="zh-TW" i="1" dirty="0">
                <a:latin typeface="Times New Roman" pitchFamily="18" charset="0"/>
              </a:rPr>
              <a:t>+ P</a:t>
            </a:r>
            <a:r>
              <a:rPr lang="en-US" altLang="zh-TW" i="1" baseline="-25000" dirty="0">
                <a:latin typeface="Times New Roman" pitchFamily="18" charset="0"/>
              </a:rPr>
              <a:t>n</a:t>
            </a:r>
            <a:r>
              <a:rPr lang="en-US" altLang="zh-TW" baseline="-25000" dirty="0">
                <a:latin typeface="Times New Roman" pitchFamily="18" charset="0"/>
              </a:rPr>
              <a:t>-1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30000" dirty="0">
                <a:latin typeface="Times New Roman" pitchFamily="18" charset="0"/>
              </a:rPr>
              <a:t>(</a:t>
            </a:r>
            <a:r>
              <a:rPr lang="en-US" altLang="zh-TW" i="1" baseline="30000" dirty="0">
                <a:latin typeface="Times New Roman" pitchFamily="18" charset="0"/>
              </a:rPr>
              <a:t>n</a:t>
            </a:r>
            <a:r>
              <a:rPr lang="en-US" altLang="zh-TW" baseline="30000" dirty="0">
                <a:latin typeface="Times New Roman" pitchFamily="18" charset="0"/>
              </a:rPr>
              <a:t>-1)</a:t>
            </a:r>
            <a:r>
              <a:rPr lang="en-US" altLang="zh-TW" i="1" dirty="0">
                <a:latin typeface="Times New Roman" pitchFamily="18" charset="0"/>
              </a:rPr>
              <a:t> + …+ P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</a:t>
            </a:r>
            <a:r>
              <a:rPr lang="en-US" altLang="zh-TW" i="1" dirty="0">
                <a:latin typeface="Times New Roman" pitchFamily="18" charset="0"/>
              </a:rPr>
              <a:t> + P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,</a:t>
            </a:r>
            <a:br>
              <a:rPr lang="en-US" altLang="zh-TW" dirty="0"/>
            </a:br>
            <a:r>
              <a:rPr lang="en-US" altLang="zh-TW" sz="800" dirty="0"/>
              <a:t> </a:t>
            </a:r>
            <a:br>
              <a:rPr lang="en-US" altLang="zh-TW" dirty="0"/>
            </a:br>
            <a:r>
              <a:rPr lang="en-US" altLang="zh-TW" dirty="0"/>
              <a:t>if </a:t>
            </a:r>
            <a:r>
              <a:rPr lang="en-US" altLang="zh-TW" i="1" dirty="0" err="1">
                <a:latin typeface="Times New Roman" pitchFamily="18" charset="0"/>
              </a:rPr>
              <a:t>y</a:t>
            </a:r>
            <a:r>
              <a:rPr lang="en-US" altLang="zh-TW" i="1" baseline="-25000" dirty="0" err="1">
                <a:latin typeface="Times New Roman" pitchFamily="18" charset="0"/>
              </a:rPr>
              <a:t>c</a:t>
            </a:r>
            <a:r>
              <a:rPr lang="en-US" altLang="zh-TW" i="1" dirty="0">
                <a:latin typeface="Times New Roman" pitchFamily="18" charset="0"/>
              </a:rPr>
              <a:t> = c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 + … + </a:t>
            </a:r>
            <a:r>
              <a:rPr lang="en-US" altLang="zh-TW" i="1" dirty="0" err="1">
                <a:latin typeface="Times New Roman" pitchFamily="18" charset="0"/>
              </a:rPr>
              <a:t>c</a:t>
            </a:r>
            <a:r>
              <a:rPr lang="en-US" altLang="zh-TW" i="1" baseline="-25000" dirty="0" err="1">
                <a:latin typeface="Times New Roman" pitchFamily="18" charset="0"/>
              </a:rPr>
              <a:t>n</a:t>
            </a:r>
            <a:r>
              <a:rPr lang="en-US" altLang="zh-TW" i="1" dirty="0" err="1">
                <a:latin typeface="Times New Roman" pitchFamily="18" charset="0"/>
              </a:rPr>
              <a:t>y</a:t>
            </a:r>
            <a:r>
              <a:rPr lang="en-US" altLang="zh-TW" i="1" baseline="-25000" dirty="0" err="1">
                <a:latin typeface="Times New Roman" pitchFamily="18" charset="0"/>
              </a:rPr>
              <a:t>n</a:t>
            </a:r>
            <a:r>
              <a:rPr lang="en-US" altLang="zh-TW" dirty="0"/>
              <a:t> is the complementary function of the DE, then a particular solution is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         </a:t>
            </a:r>
            <a:r>
              <a:rPr lang="en-US" altLang="zh-TW" i="1" dirty="0" err="1">
                <a:latin typeface="Times New Roman" pitchFamily="18" charset="0"/>
              </a:rPr>
              <a:t>y</a:t>
            </a:r>
            <a:r>
              <a:rPr lang="en-US" altLang="zh-TW" i="1" baseline="-25000" dirty="0" err="1">
                <a:latin typeface="Times New Roman" pitchFamily="18" charset="0"/>
              </a:rPr>
              <a:t>p</a:t>
            </a:r>
            <a:r>
              <a:rPr lang="en-US" altLang="zh-TW" i="1" dirty="0">
                <a:latin typeface="Times New Roman" pitchFamily="18" charset="0"/>
              </a:rPr>
              <a:t> = u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+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+ … +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i="1" baseline="-25000" dirty="0">
                <a:latin typeface="Times New Roman" pitchFamily="18" charset="0"/>
              </a:rPr>
              <a:t>n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 err="1">
                <a:latin typeface="Times New Roman" pitchFamily="18" charset="0"/>
              </a:rPr>
              <a:t>y</a:t>
            </a:r>
            <a:r>
              <a:rPr lang="en-US" altLang="zh-TW" i="1" baseline="-25000" dirty="0" err="1">
                <a:latin typeface="Times New Roman" pitchFamily="18" charset="0"/>
              </a:rPr>
              <a:t>n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,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where </a:t>
            </a:r>
            <a:r>
              <a:rPr lang="en-US" altLang="zh-TW" i="1" dirty="0" err="1">
                <a:latin typeface="Times New Roman" pitchFamily="18" charset="0"/>
              </a:rPr>
              <a:t>u</a:t>
            </a:r>
            <a:r>
              <a:rPr lang="en-US" altLang="zh-TW" i="1" baseline="-25000" dirty="0" err="1">
                <a:latin typeface="Times New Roman" pitchFamily="18" charset="0"/>
              </a:rPr>
              <a:t>k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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 err="1">
                <a:latin typeface="Times New Roman" pitchFamily="18" charset="0"/>
              </a:rPr>
              <a:t>W</a:t>
            </a:r>
            <a:r>
              <a:rPr lang="en-US" altLang="zh-TW" i="1" baseline="-25000" dirty="0" err="1">
                <a:latin typeface="Times New Roman" pitchFamily="18" charset="0"/>
              </a:rPr>
              <a:t>k</a:t>
            </a:r>
            <a:r>
              <a:rPr lang="en-US" altLang="zh-TW" dirty="0">
                <a:latin typeface="Times New Roman" pitchFamily="18" charset="0"/>
              </a:rPr>
              <a:t>/</a:t>
            </a:r>
            <a:r>
              <a:rPr lang="en-US" altLang="zh-TW" i="1" dirty="0">
                <a:latin typeface="Times New Roman" pitchFamily="18" charset="0"/>
              </a:rPr>
              <a:t>W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k</a:t>
            </a:r>
            <a:r>
              <a:rPr lang="en-US" altLang="zh-TW" dirty="0">
                <a:latin typeface="Times New Roman" pitchFamily="18" charset="0"/>
              </a:rPr>
              <a:t> = 1, 2, …, 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itchFamily="18" charset="0"/>
              </a:rPr>
              <a:t>W</a:t>
            </a:r>
            <a:r>
              <a:rPr lang="en-US" altLang="zh-TW" dirty="0"/>
              <a:t> is the </a:t>
            </a:r>
            <a:r>
              <a:rPr lang="en-US" altLang="zh-TW" dirty="0" err="1"/>
              <a:t>Wronskian</a:t>
            </a:r>
            <a:r>
              <a:rPr lang="en-US" altLang="zh-TW" dirty="0"/>
              <a:t> of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, .., </a:t>
            </a:r>
            <a:r>
              <a:rPr lang="en-US" altLang="zh-TW" i="1" dirty="0" err="1">
                <a:latin typeface="Times New Roman" pitchFamily="18" charset="0"/>
              </a:rPr>
              <a:t>y</a:t>
            </a:r>
            <a:r>
              <a:rPr lang="en-US" altLang="zh-TW" i="1" baseline="-25000" dirty="0" err="1">
                <a:latin typeface="Times New Roman" pitchFamily="18" charset="0"/>
              </a:rPr>
              <a:t>n</a:t>
            </a:r>
            <a:r>
              <a:rPr lang="en-US" altLang="zh-TW" dirty="0"/>
              <a:t> and </a:t>
            </a:r>
            <a:r>
              <a:rPr lang="en-US" altLang="zh-TW" i="1" dirty="0" err="1">
                <a:latin typeface="Times New Roman" pitchFamily="18" charset="0"/>
              </a:rPr>
              <a:t>W</a:t>
            </a:r>
            <a:r>
              <a:rPr lang="en-US" altLang="zh-TW" i="1" baseline="-25000" dirty="0" err="1">
                <a:latin typeface="Times New Roman" pitchFamily="18" charset="0"/>
              </a:rPr>
              <a:t>k</a:t>
            </a:r>
            <a:r>
              <a:rPr lang="en-US" altLang="zh-TW" dirty="0"/>
              <a:t> is the determinant obtained by replacing the </a:t>
            </a:r>
            <a:r>
              <a:rPr lang="en-US" altLang="zh-TW" i="1" dirty="0">
                <a:latin typeface="Times New Roman" pitchFamily="18" charset="0"/>
              </a:rPr>
              <a:t>k</a:t>
            </a:r>
            <a:r>
              <a:rPr lang="en-US" altLang="zh-TW" dirty="0"/>
              <a:t>th column of the </a:t>
            </a:r>
            <a:r>
              <a:rPr lang="en-US" altLang="zh-TW" dirty="0" err="1"/>
              <a:t>Wronskian</a:t>
            </a:r>
            <a:r>
              <a:rPr lang="en-US" altLang="zh-TW" dirty="0"/>
              <a:t> by the column </a:t>
            </a:r>
            <a:r>
              <a:rPr lang="en-US" altLang="zh-TW" dirty="0">
                <a:latin typeface="Times New Roman" pitchFamily="18" charset="0"/>
              </a:rPr>
              <a:t>(0, 0, …,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))</a:t>
            </a:r>
            <a:r>
              <a:rPr lang="en-US" altLang="zh-TW" baseline="30000" dirty="0">
                <a:latin typeface="Times New Roman" pitchFamily="18" charset="0"/>
              </a:rPr>
              <a:t>T</a:t>
            </a:r>
            <a:r>
              <a:rPr lang="en-US" altLang="zh-TW" dirty="0"/>
              <a:t>.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55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7268765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67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Cauchy-Euler Equation</a:t>
            </a:r>
          </a:p>
        </p:txBody>
      </p:sp>
      <p:sp>
        <p:nvSpPr>
          <p:cNvPr id="756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Any linear differential equation of the form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/>
              <a:t>where the coefficients </a:t>
            </a:r>
            <a:r>
              <a:rPr lang="en-US" altLang="zh-TW" i="1">
                <a:latin typeface="Times New Roman" pitchFamily="18" charset="0"/>
              </a:rPr>
              <a:t>a</a:t>
            </a:r>
            <a:r>
              <a:rPr lang="en-US" altLang="zh-TW" i="1" baseline="-25000">
                <a:latin typeface="Times New Roman" pitchFamily="18" charset="0"/>
              </a:rPr>
              <a:t>i</a:t>
            </a:r>
            <a:r>
              <a:rPr lang="en-US" altLang="zh-TW"/>
              <a:t> are constants, is called a Cauchy-Euler equation.</a:t>
            </a:r>
            <a:br>
              <a:rPr lang="en-US" altLang="zh-TW"/>
            </a:br>
            <a:endParaRPr lang="en-US" altLang="zh-TW"/>
          </a:p>
          <a:p>
            <a:r>
              <a:rPr lang="en-US" altLang="zh-TW"/>
              <a:t>Note that </a:t>
            </a:r>
            <a:r>
              <a:rPr lang="en-US" altLang="zh-TW" i="1">
                <a:latin typeface="Times New Roman" pitchFamily="18" charset="0"/>
              </a:rPr>
              <a:t>a</a:t>
            </a:r>
            <a:r>
              <a:rPr lang="en-US" altLang="zh-TW" i="1" baseline="-25000">
                <a:latin typeface="Times New Roman" pitchFamily="18" charset="0"/>
              </a:rPr>
              <a:t>n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 i="1" baseline="30000">
                <a:latin typeface="Times New Roman" pitchFamily="18" charset="0"/>
              </a:rPr>
              <a:t>n</a:t>
            </a:r>
            <a:r>
              <a:rPr lang="en-US" altLang="zh-TW">
                <a:latin typeface="Times New Roman" pitchFamily="18" charset="0"/>
              </a:rPr>
              <a:t> = 0</a:t>
            </a:r>
            <a:r>
              <a:rPr lang="en-US" altLang="zh-TW"/>
              <a:t> at 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 = 0</a:t>
            </a:r>
            <a:r>
              <a:rPr lang="en-US" altLang="zh-TW"/>
              <a:t>.  Therefore, we focus on solving the equation on </a:t>
            </a:r>
            <a:r>
              <a:rPr lang="en-US" altLang="zh-TW">
                <a:latin typeface="Times New Roman" pitchFamily="18" charset="0"/>
              </a:rPr>
              <a:t>(0, 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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.</a:t>
            </a:r>
          </a:p>
        </p:txBody>
      </p:sp>
      <p:graphicFrame>
        <p:nvGraphicFramePr>
          <p:cNvPr id="75674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8364064"/>
              </p:ext>
            </p:extLst>
          </p:nvPr>
        </p:nvGraphicFramePr>
        <p:xfrm>
          <a:off x="1600200" y="1916832"/>
          <a:ext cx="6356350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72" name="方程式" r:id="rId3" imgW="3174840" imgH="419040" progId="Equation.3">
                  <p:embed/>
                </p:oleObj>
              </mc:Choice>
              <mc:Fallback>
                <p:oleObj name="方程式" r:id="rId3" imgW="317484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1916832"/>
                        <a:ext cx="6356350" cy="8429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56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60777665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Method of Solution</a:t>
            </a:r>
          </a:p>
        </p:txBody>
      </p:sp>
      <p:sp>
        <p:nvSpPr>
          <p:cNvPr id="757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Assume that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 = 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 i="1" baseline="30000">
                <a:latin typeface="Times New Roman" pitchFamily="18" charset="0"/>
              </a:rPr>
              <a:t>m</a:t>
            </a:r>
            <a:r>
              <a:rPr lang="en-US" altLang="zh-TW"/>
              <a:t> is a solution, we have</a:t>
            </a:r>
          </a:p>
        </p:txBody>
      </p:sp>
      <p:graphicFrame>
        <p:nvGraphicFramePr>
          <p:cNvPr id="75776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2834416"/>
              </p:ext>
            </p:extLst>
          </p:nvPr>
        </p:nvGraphicFramePr>
        <p:xfrm>
          <a:off x="1331913" y="1988840"/>
          <a:ext cx="5448300" cy="3959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96" name="方程式" r:id="rId3" imgW="2717640" imgH="1981080" progId="Equation.3">
                  <p:embed/>
                </p:oleObj>
              </mc:Choice>
              <mc:Fallback>
                <p:oleObj name="方程式" r:id="rId3" imgW="2717640" imgH="1981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913" y="1988840"/>
                        <a:ext cx="5448300" cy="3959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57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56299011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2nd-Order Cauchy-Euler Eq.</a:t>
            </a:r>
          </a:p>
        </p:txBody>
      </p:sp>
      <p:sp>
        <p:nvSpPr>
          <p:cNvPr id="758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For the 2nd-order homogeneous equation: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sz="800" dirty="0"/>
              <a:t> </a:t>
            </a:r>
            <a:r>
              <a:rPr lang="en-US" altLang="zh-TW" dirty="0"/>
              <a:t>             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</a:t>
            </a:r>
            <a:r>
              <a:rPr lang="en-US" altLang="zh-TW" i="1" baseline="30000" dirty="0">
                <a:latin typeface="Times New Roman" pitchFamily="18" charset="0"/>
              </a:rPr>
              <a:t> </a:t>
            </a:r>
            <a:r>
              <a:rPr lang="en-US" altLang="zh-TW" i="1" dirty="0">
                <a:latin typeface="Times New Roman" pitchFamily="18" charset="0"/>
              </a:rPr>
              <a:t>+ </a:t>
            </a:r>
            <a:r>
              <a:rPr lang="en-US" altLang="zh-TW" i="1" dirty="0" err="1">
                <a:latin typeface="Times New Roman" pitchFamily="18" charset="0"/>
              </a:rPr>
              <a:t>bxy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</a:t>
            </a:r>
            <a:r>
              <a:rPr lang="en-US" altLang="zh-TW" i="1" dirty="0">
                <a:latin typeface="Times New Roman" pitchFamily="18" charset="0"/>
              </a:rPr>
              <a:t> + cy</a:t>
            </a:r>
            <a:r>
              <a:rPr lang="en-US" altLang="zh-TW" dirty="0">
                <a:latin typeface="Times New Roman" pitchFamily="18" charset="0"/>
              </a:rPr>
              <a:t> = 0</a:t>
            </a:r>
            <a:r>
              <a:rPr lang="en-US" altLang="zh-TW" dirty="0"/>
              <a:t>,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substituting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 err="1">
                <a:latin typeface="Times New Roman" pitchFamily="18" charset="0"/>
              </a:rPr>
              <a:t>x</a:t>
            </a:r>
            <a:r>
              <a:rPr lang="en-US" altLang="zh-TW" i="1" baseline="30000" dirty="0" err="1">
                <a:latin typeface="Times New Roman" pitchFamily="18" charset="0"/>
              </a:rPr>
              <a:t>m</a:t>
            </a:r>
            <a:r>
              <a:rPr lang="en-US" altLang="zh-TW" dirty="0"/>
              <a:t> leads to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Thus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 err="1">
                <a:latin typeface="Times New Roman" pitchFamily="18" charset="0"/>
              </a:rPr>
              <a:t>x</a:t>
            </a:r>
            <a:r>
              <a:rPr lang="en-US" altLang="zh-TW" i="1" baseline="30000" dirty="0" err="1">
                <a:latin typeface="Times New Roman" pitchFamily="18" charset="0"/>
              </a:rPr>
              <a:t>m</a:t>
            </a:r>
            <a:r>
              <a:rPr lang="en-US" altLang="zh-TW" dirty="0"/>
              <a:t> is a solution of the DE whenever </a:t>
            </a:r>
            <a:r>
              <a:rPr lang="en-US" altLang="zh-TW" i="1" dirty="0">
                <a:latin typeface="Times New Roman" pitchFamily="18" charset="0"/>
              </a:rPr>
              <a:t>m</a:t>
            </a:r>
            <a:r>
              <a:rPr lang="en-US" altLang="zh-TW" dirty="0"/>
              <a:t> is a solution of the auxiliary equation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                </a:t>
            </a:r>
            <a:r>
              <a:rPr lang="en-US" altLang="zh-TW" i="1" dirty="0">
                <a:latin typeface="Times New Roman" pitchFamily="18" charset="0"/>
              </a:rPr>
              <a:t>am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m </a:t>
            </a:r>
            <a:r>
              <a:rPr lang="en-US" altLang="zh-TW" dirty="0">
                <a:latin typeface="Times New Roman" pitchFamily="18" charset="0"/>
              </a:rPr>
              <a:t>–</a:t>
            </a:r>
            <a:r>
              <a:rPr lang="en-US" altLang="zh-TW" i="1" dirty="0">
                <a:latin typeface="Times New Roman" pitchFamily="18" charset="0"/>
              </a:rPr>
              <a:t> </a:t>
            </a:r>
            <a:r>
              <a:rPr lang="en-US" altLang="zh-TW" dirty="0">
                <a:latin typeface="Times New Roman" pitchFamily="18" charset="0"/>
              </a:rPr>
              <a:t>1) + </a:t>
            </a:r>
            <a:r>
              <a:rPr lang="en-US" altLang="zh-TW" i="1" dirty="0" err="1">
                <a:latin typeface="Times New Roman" pitchFamily="18" charset="0"/>
              </a:rPr>
              <a:t>bm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dirty="0">
                <a:latin typeface="Times New Roman" pitchFamily="18" charset="0"/>
              </a:rPr>
              <a:t> = 0</a:t>
            </a:r>
            <a:r>
              <a:rPr lang="en-US" altLang="zh-TW" dirty="0"/>
              <a:t>.</a:t>
            </a:r>
          </a:p>
        </p:txBody>
      </p:sp>
      <p:graphicFrame>
        <p:nvGraphicFramePr>
          <p:cNvPr id="75878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5857430"/>
              </p:ext>
            </p:extLst>
          </p:nvPr>
        </p:nvGraphicFramePr>
        <p:xfrm>
          <a:off x="2051050" y="2874070"/>
          <a:ext cx="5719763" cy="842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20" name="方程式" r:id="rId3" imgW="2857320" imgH="419040" progId="Equation.3">
                  <p:embed/>
                </p:oleObj>
              </mc:Choice>
              <mc:Fallback>
                <p:oleObj name="方程式" r:id="rId3" imgW="285732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050" y="2874070"/>
                        <a:ext cx="5719763" cy="8429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58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62069440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9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Auxiliary Equation Solutions (1/2)</a:t>
            </a:r>
          </a:p>
        </p:txBody>
      </p:sp>
      <p:sp>
        <p:nvSpPr>
          <p:cNvPr id="759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i="1" dirty="0"/>
              <a:t>Case I</a:t>
            </a:r>
            <a:r>
              <a:rPr lang="en-US" altLang="zh-TW" dirty="0"/>
              <a:t>, distinct real roots </a:t>
            </a:r>
            <a:r>
              <a:rPr lang="en-US" altLang="zh-TW" i="1" dirty="0">
                <a:latin typeface="Times New Roman" pitchFamily="18" charset="0"/>
              </a:rPr>
              <a:t>m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≠</a:t>
            </a:r>
            <a:r>
              <a:rPr lang="en-US" altLang="zh-TW" i="1" dirty="0">
                <a:latin typeface="Times New Roman" pitchFamily="18" charset="0"/>
              </a:rPr>
              <a:t>m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/>
              <a:t>:</a:t>
            </a:r>
            <a:br>
              <a:rPr lang="en-US" altLang="zh-TW" dirty="0"/>
            </a:br>
            <a:r>
              <a:rPr lang="en-US" altLang="zh-TW" dirty="0"/>
              <a:t>Then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i="1" baseline="30000" dirty="0">
                <a:latin typeface="Times New Roman" pitchFamily="18" charset="0"/>
              </a:rPr>
              <a:t>m</a:t>
            </a:r>
            <a:r>
              <a:rPr lang="en-US" altLang="zh-TW" sz="1600" baseline="30000" dirty="0">
                <a:latin typeface="Times New Roman" pitchFamily="18" charset="0"/>
              </a:rPr>
              <a:t>1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i="1" baseline="30000" dirty="0">
                <a:latin typeface="Times New Roman" pitchFamily="18" charset="0"/>
              </a:rPr>
              <a:t>m</a:t>
            </a:r>
            <a:r>
              <a:rPr lang="en-US" altLang="zh-TW" sz="1600" baseline="30000" dirty="0">
                <a:latin typeface="Times New Roman" pitchFamily="18" charset="0"/>
              </a:rPr>
              <a:t>2</a:t>
            </a:r>
            <a:r>
              <a:rPr lang="en-US" altLang="zh-TW" dirty="0"/>
              <a:t> form a fundamental set of solutions.  The general solution is</a:t>
            </a:r>
            <a:br>
              <a:rPr lang="en-US" altLang="zh-TW" dirty="0"/>
            </a:br>
            <a:br>
              <a:rPr lang="en-US" altLang="zh-TW" dirty="0"/>
            </a:br>
            <a:endParaRPr lang="en-US" altLang="zh-TW" dirty="0"/>
          </a:p>
          <a:p>
            <a:r>
              <a:rPr lang="en-US" altLang="zh-TW" i="1" dirty="0"/>
              <a:t>Case II</a:t>
            </a:r>
            <a:r>
              <a:rPr lang="en-US" altLang="zh-TW" dirty="0"/>
              <a:t>, repeated real roots </a:t>
            </a:r>
            <a:r>
              <a:rPr lang="en-US" altLang="zh-TW" i="1" dirty="0">
                <a:latin typeface="Times New Roman" pitchFamily="18" charset="0"/>
              </a:rPr>
              <a:t>m</a:t>
            </a:r>
            <a:r>
              <a:rPr lang="en-US" altLang="zh-TW" baseline="-25000" dirty="0">
                <a:latin typeface="Times New Roman" pitchFamily="18" charset="0"/>
              </a:rPr>
              <a:t>1 </a:t>
            </a:r>
            <a:r>
              <a:rPr lang="en-US" altLang="zh-TW" dirty="0">
                <a:latin typeface="Times New Roman" pitchFamily="18" charset="0"/>
              </a:rPr>
              <a:t>= </a:t>
            </a:r>
            <a:r>
              <a:rPr lang="en-US" altLang="zh-TW" i="1" dirty="0">
                <a:latin typeface="Times New Roman" pitchFamily="18" charset="0"/>
              </a:rPr>
              <a:t>m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/>
              <a:t>:</a:t>
            </a:r>
            <a:br>
              <a:rPr lang="en-US" altLang="zh-TW" dirty="0"/>
            </a:br>
            <a:r>
              <a:rPr lang="en-US" altLang="zh-TW" dirty="0"/>
              <a:t>Then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i="1" baseline="30000" dirty="0">
                <a:latin typeface="Times New Roman" pitchFamily="18" charset="0"/>
              </a:rPr>
              <a:t>m</a:t>
            </a:r>
            <a:r>
              <a:rPr lang="en-US" altLang="zh-TW" sz="1600" baseline="30000" dirty="0">
                <a:latin typeface="Times New Roman" pitchFamily="18" charset="0"/>
              </a:rPr>
              <a:t>1</a:t>
            </a:r>
            <a:r>
              <a:rPr lang="en-US" altLang="zh-TW" dirty="0"/>
              <a:t>, by reduction-of-order, the 2nd solution of the DE is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i="1" baseline="30000" dirty="0">
                <a:latin typeface="Times New Roman" pitchFamily="18" charset="0"/>
              </a:rPr>
              <a:t>m</a:t>
            </a:r>
            <a:r>
              <a:rPr lang="en-US" altLang="zh-TW" sz="1600" baseline="30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ln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/>
              <a:t>.  The general solution is</a:t>
            </a:r>
          </a:p>
        </p:txBody>
      </p:sp>
      <p:graphicFrame>
        <p:nvGraphicFramePr>
          <p:cNvPr id="75981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9548371"/>
              </p:ext>
            </p:extLst>
          </p:nvPr>
        </p:nvGraphicFramePr>
        <p:xfrm>
          <a:off x="3209925" y="2708920"/>
          <a:ext cx="2154238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99" name="方程式" r:id="rId3" imgW="1079280" imgH="228600" progId="Equation.3">
                  <p:embed/>
                </p:oleObj>
              </mc:Choice>
              <mc:Fallback>
                <p:oleObj name="方程式" r:id="rId3" imgW="107928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9925" y="2708920"/>
                        <a:ext cx="2154238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59</a:t>
            </a:fld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字方塊 3"/>
              <p:cNvSpPr txBox="1"/>
              <p:nvPr/>
            </p:nvSpPr>
            <p:spPr>
              <a:xfrm>
                <a:off x="3059832" y="4787860"/>
                <a:ext cx="276543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 </a:t>
                </a:r>
                <a14:m>
                  <m:oMath xmlns:m="http://schemas.openxmlformats.org/officeDocument/2006/math">
                    <m:r>
                      <a:rPr lang="en-US" sz="200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/>
                          </a:rPr>
                          <m:t>𝑐</m:t>
                        </m:r>
                      </m:e>
                      <m:sub>
                        <m:r>
                          <a:rPr lang="en-US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sSub>
                          <m:sSub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latin typeface="Cambria Math"/>
                              </a:rPr>
                              <m:t>𝑚</m:t>
                            </m:r>
                          </m:e>
                          <m:sub>
                            <m:r>
                              <a:rPr lang="en-US" sz="2000" b="0" i="1" smtClean="0">
                                <a:latin typeface="Cambria Math"/>
                              </a:rPr>
                              <m:t>1</m:t>
                            </m:r>
                          </m:sub>
                        </m:sSub>
                      </m:sup>
                    </m:sSup>
                    <m:r>
                      <a:rPr lang="en-US" sz="2000" b="0" i="1" smtClean="0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/>
                          </a:rPr>
                          <m:t>𝑐</m:t>
                        </m:r>
                      </m:e>
                      <m:sub>
                        <m:r>
                          <a:rPr lang="en-US" sz="2000" b="0" i="1" smtClean="0">
                            <a:latin typeface="Cambria Math"/>
                          </a:rPr>
                          <m:t>2</m:t>
                        </m:r>
                      </m:sub>
                    </m:sSub>
                    <m:sSup>
                      <m:sSup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i="1">
                            <a:latin typeface="Cambria Math"/>
                          </a:rPr>
                          <m:t>𝑥</m:t>
                        </m:r>
                      </m:e>
                      <m:sup>
                        <m:sSub>
                          <m:sSub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/>
                              </a:rPr>
                              <m:t>𝑚</m:t>
                            </m:r>
                          </m:e>
                          <m:sub>
                            <m:r>
                              <a:rPr lang="en-US" sz="2000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</m:sup>
                    </m:sSup>
                    <m:func>
                      <m:func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/>
                          </a:rPr>
                          <m:t>ln</m:t>
                        </m:r>
                      </m:fName>
                      <m:e>
                        <m:r>
                          <a:rPr lang="en-US" sz="2000" b="0" i="1" smtClean="0">
                            <a:latin typeface="Cambria Math"/>
                          </a:rPr>
                          <m:t>𝑥</m:t>
                        </m:r>
                      </m:e>
                    </m:func>
                  </m:oMath>
                </a14:m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4" name="文字方塊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9832" y="4787860"/>
                <a:ext cx="2765437" cy="400110"/>
              </a:xfrm>
              <a:prstGeom prst="rect">
                <a:avLst/>
              </a:prstGeom>
              <a:blipFill rotWithShape="1">
                <a:blip r:embed="rId5"/>
                <a:stretch>
                  <a:fillRect l="-2423" t="-7576" r="-1322" b="-25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084060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Solutions of a BVP</a:t>
            </a:r>
          </a:p>
        </p:txBody>
      </p:sp>
      <p:sp>
        <p:nvSpPr>
          <p:cNvPr id="70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A BVP can have many, one, or no solutions.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Example: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 cos 4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 sin 4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/>
              <a:t> is a solution family of</a:t>
            </a:r>
            <a:br>
              <a:rPr lang="en-US" altLang="zh-TW" dirty="0"/>
            </a:br>
            <a:r>
              <a:rPr lang="en-US" altLang="zh-TW" dirty="0"/>
              <a:t>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 dirty="0">
                <a:latin typeface="Times New Roman" pitchFamily="18" charset="0"/>
              </a:rPr>
              <a:t> + 16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= 0</a:t>
            </a:r>
            <a:r>
              <a:rPr lang="en-US" altLang="zh-TW" dirty="0"/>
              <a:t>.  What are the solutions of the BVPs with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(1)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(0) = 0</a:t>
            </a:r>
            <a:r>
              <a:rPr lang="en-US" altLang="zh-TW" dirty="0"/>
              <a:t>,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</a:t>
            </a:r>
            <a:r>
              <a:rPr lang="en-US" altLang="zh-TW" dirty="0">
                <a:latin typeface="Times New Roman" pitchFamily="18" charset="0"/>
              </a:rPr>
              <a:t>/2) = 0</a:t>
            </a:r>
            <a:r>
              <a:rPr lang="en-US" altLang="zh-TW" dirty="0"/>
              <a:t>?</a:t>
            </a:r>
            <a:br>
              <a:rPr lang="en-US" altLang="zh-TW" dirty="0"/>
            </a:br>
            <a:r>
              <a:rPr lang="en-US" altLang="zh-TW" dirty="0"/>
              <a:t>(2)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(0) = 0</a:t>
            </a:r>
            <a:r>
              <a:rPr lang="en-US" altLang="zh-TW" dirty="0"/>
              <a:t>,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</a:t>
            </a:r>
            <a:r>
              <a:rPr lang="en-US" altLang="zh-TW" dirty="0">
                <a:latin typeface="Times New Roman" pitchFamily="18" charset="0"/>
              </a:rPr>
              <a:t>/8) = 0</a:t>
            </a:r>
            <a:r>
              <a:rPr lang="en-US" altLang="zh-TW" dirty="0"/>
              <a:t>?</a:t>
            </a:r>
            <a:br>
              <a:rPr lang="en-US" altLang="zh-TW" dirty="0"/>
            </a:br>
            <a:r>
              <a:rPr lang="en-US" altLang="zh-TW" dirty="0"/>
              <a:t>(3)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(0) = 0</a:t>
            </a:r>
            <a:r>
              <a:rPr lang="en-US" altLang="zh-TW" dirty="0"/>
              <a:t>,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</a:t>
            </a:r>
            <a:r>
              <a:rPr lang="en-US" altLang="zh-TW" dirty="0">
                <a:latin typeface="Times New Roman" pitchFamily="18" charset="0"/>
              </a:rPr>
              <a:t>/2) = 1</a:t>
            </a:r>
            <a:r>
              <a:rPr lang="en-US" altLang="zh-TW" dirty="0"/>
              <a:t>?</a:t>
            </a:r>
          </a:p>
        </p:txBody>
      </p:sp>
      <p:sp>
        <p:nvSpPr>
          <p:cNvPr id="709640" name="Line 8"/>
          <p:cNvSpPr>
            <a:spLocks noChangeShapeType="1"/>
          </p:cNvSpPr>
          <p:nvPr/>
        </p:nvSpPr>
        <p:spPr bwMode="auto">
          <a:xfrm>
            <a:off x="4670703" y="4749106"/>
            <a:ext cx="3216275" cy="1587"/>
          </a:xfrm>
          <a:prstGeom prst="line">
            <a:avLst/>
          </a:prstGeom>
          <a:noFill/>
          <a:ln w="28575">
            <a:solidFill>
              <a:srgbClr val="00A89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09641" name="Line 9"/>
          <p:cNvSpPr>
            <a:spLocks noChangeShapeType="1"/>
          </p:cNvSpPr>
          <p:nvPr/>
        </p:nvSpPr>
        <p:spPr bwMode="auto">
          <a:xfrm>
            <a:off x="5291415" y="3733106"/>
            <a:ext cx="141288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09642" name="Line 10"/>
          <p:cNvSpPr>
            <a:spLocks noChangeShapeType="1"/>
          </p:cNvSpPr>
          <p:nvPr/>
        </p:nvSpPr>
        <p:spPr bwMode="auto">
          <a:xfrm>
            <a:off x="5346978" y="3253681"/>
            <a:ext cx="1587" cy="2709862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09643" name="Line 11"/>
          <p:cNvSpPr>
            <a:spLocks noChangeShapeType="1"/>
          </p:cNvSpPr>
          <p:nvPr/>
        </p:nvSpPr>
        <p:spPr bwMode="auto">
          <a:xfrm flipH="1">
            <a:off x="4670703" y="4749106"/>
            <a:ext cx="3216275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09644" name="Line 12"/>
          <p:cNvSpPr>
            <a:spLocks noChangeShapeType="1"/>
          </p:cNvSpPr>
          <p:nvPr/>
        </p:nvSpPr>
        <p:spPr bwMode="auto">
          <a:xfrm>
            <a:off x="5291415" y="5765106"/>
            <a:ext cx="141288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09645" name="Rectangle 13"/>
          <p:cNvSpPr>
            <a:spLocks noChangeArrowheads="1"/>
          </p:cNvSpPr>
          <p:nvPr/>
        </p:nvSpPr>
        <p:spPr bwMode="auto">
          <a:xfrm>
            <a:off x="5178703" y="3140968"/>
            <a:ext cx="1016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i="1" baseline="0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09646" name="Rectangle 14"/>
          <p:cNvSpPr>
            <a:spLocks noChangeArrowheads="1"/>
          </p:cNvSpPr>
          <p:nvPr/>
        </p:nvSpPr>
        <p:spPr bwMode="auto">
          <a:xfrm>
            <a:off x="7944128" y="4580831"/>
            <a:ext cx="635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i="1" baseline="0">
                <a:solidFill>
                  <a:srgbClr val="000000"/>
                </a:solidFill>
                <a:latin typeface="Times New Roman" pitchFamily="18" charset="0"/>
              </a:rPr>
              <a:t>t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09661" name="Rectangle 29"/>
          <p:cNvSpPr>
            <a:spLocks noChangeArrowheads="1"/>
          </p:cNvSpPr>
          <p:nvPr/>
        </p:nvSpPr>
        <p:spPr bwMode="auto">
          <a:xfrm>
            <a:off x="5404128" y="5230118"/>
            <a:ext cx="4953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baseline="0">
                <a:solidFill>
                  <a:srgbClr val="000000"/>
                </a:solidFill>
                <a:latin typeface="Times New Roman" pitchFamily="18" charset="0"/>
              </a:rPr>
              <a:t>(0, 0)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09665" name="Rectangle 33"/>
          <p:cNvSpPr>
            <a:spLocks noChangeArrowheads="1"/>
          </p:cNvSpPr>
          <p:nvPr/>
        </p:nvSpPr>
        <p:spPr bwMode="auto">
          <a:xfrm>
            <a:off x="5150128" y="3564831"/>
            <a:ext cx="1143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baseline="0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09666" name="Rectangle 34"/>
          <p:cNvSpPr>
            <a:spLocks noChangeArrowheads="1"/>
          </p:cNvSpPr>
          <p:nvPr/>
        </p:nvSpPr>
        <p:spPr bwMode="auto">
          <a:xfrm>
            <a:off x="5008840" y="5596831"/>
            <a:ext cx="1905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baseline="0">
                <a:solidFill>
                  <a:srgbClr val="000000"/>
                </a:solidFill>
                <a:latin typeface="Times New Roman" pitchFamily="18" charset="0"/>
              </a:rPr>
              <a:t>-1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709667" name="Line 35"/>
          <p:cNvSpPr>
            <a:spLocks noChangeShapeType="1"/>
          </p:cNvSpPr>
          <p:nvPr/>
        </p:nvSpPr>
        <p:spPr bwMode="auto">
          <a:xfrm flipH="1">
            <a:off x="5967690" y="3507681"/>
            <a:ext cx="85725" cy="1412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09668" name="Freeform 36"/>
          <p:cNvSpPr>
            <a:spLocks/>
          </p:cNvSpPr>
          <p:nvPr/>
        </p:nvSpPr>
        <p:spPr bwMode="auto">
          <a:xfrm>
            <a:off x="5912128" y="3620393"/>
            <a:ext cx="112712" cy="112713"/>
          </a:xfrm>
          <a:custGeom>
            <a:avLst/>
            <a:gdLst>
              <a:gd name="T0" fmla="*/ 35 w 71"/>
              <a:gd name="T1" fmla="*/ 18 h 71"/>
              <a:gd name="T2" fmla="*/ 71 w 71"/>
              <a:gd name="T3" fmla="*/ 18 h 71"/>
              <a:gd name="T4" fmla="*/ 0 w 71"/>
              <a:gd name="T5" fmla="*/ 71 h 71"/>
              <a:gd name="T6" fmla="*/ 18 w 71"/>
              <a:gd name="T7" fmla="*/ 0 h 71"/>
              <a:gd name="T8" fmla="*/ 35 w 71"/>
              <a:gd name="T9" fmla="*/ 18 h 71"/>
              <a:gd name="T10" fmla="*/ 35 w 71"/>
              <a:gd name="T11" fmla="*/ 18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1" h="71">
                <a:moveTo>
                  <a:pt x="35" y="18"/>
                </a:moveTo>
                <a:lnTo>
                  <a:pt x="71" y="18"/>
                </a:lnTo>
                <a:lnTo>
                  <a:pt x="0" y="71"/>
                </a:lnTo>
                <a:lnTo>
                  <a:pt x="18" y="0"/>
                </a:lnTo>
                <a:lnTo>
                  <a:pt x="35" y="18"/>
                </a:lnTo>
                <a:lnTo>
                  <a:pt x="35" y="18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09669" name="Line 37"/>
          <p:cNvSpPr>
            <a:spLocks noChangeShapeType="1"/>
          </p:cNvSpPr>
          <p:nvPr/>
        </p:nvSpPr>
        <p:spPr bwMode="auto">
          <a:xfrm flipH="1">
            <a:off x="5967690" y="3733106"/>
            <a:ext cx="282575" cy="42386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09670" name="Freeform 38"/>
          <p:cNvSpPr>
            <a:spLocks/>
          </p:cNvSpPr>
          <p:nvPr/>
        </p:nvSpPr>
        <p:spPr bwMode="auto">
          <a:xfrm>
            <a:off x="5912128" y="4099818"/>
            <a:ext cx="112712" cy="141288"/>
          </a:xfrm>
          <a:custGeom>
            <a:avLst/>
            <a:gdLst>
              <a:gd name="T0" fmla="*/ 35 w 71"/>
              <a:gd name="T1" fmla="*/ 36 h 89"/>
              <a:gd name="T2" fmla="*/ 71 w 71"/>
              <a:gd name="T3" fmla="*/ 36 h 89"/>
              <a:gd name="T4" fmla="*/ 0 w 71"/>
              <a:gd name="T5" fmla="*/ 89 h 89"/>
              <a:gd name="T6" fmla="*/ 18 w 71"/>
              <a:gd name="T7" fmla="*/ 0 h 89"/>
              <a:gd name="T8" fmla="*/ 35 w 71"/>
              <a:gd name="T9" fmla="*/ 36 h 89"/>
              <a:gd name="T10" fmla="*/ 35 w 71"/>
              <a:gd name="T11" fmla="*/ 36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1" h="89">
                <a:moveTo>
                  <a:pt x="35" y="36"/>
                </a:moveTo>
                <a:lnTo>
                  <a:pt x="71" y="36"/>
                </a:lnTo>
                <a:lnTo>
                  <a:pt x="0" y="89"/>
                </a:lnTo>
                <a:lnTo>
                  <a:pt x="18" y="0"/>
                </a:lnTo>
                <a:lnTo>
                  <a:pt x="35" y="36"/>
                </a:lnTo>
                <a:lnTo>
                  <a:pt x="35" y="3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09671" name="Line 39"/>
          <p:cNvSpPr>
            <a:spLocks noChangeShapeType="1"/>
          </p:cNvSpPr>
          <p:nvPr/>
        </p:nvSpPr>
        <p:spPr bwMode="auto">
          <a:xfrm flipH="1">
            <a:off x="6081990" y="4072831"/>
            <a:ext cx="338138" cy="3667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09672" name="Freeform 40"/>
          <p:cNvSpPr>
            <a:spLocks/>
          </p:cNvSpPr>
          <p:nvPr/>
        </p:nvSpPr>
        <p:spPr bwMode="auto">
          <a:xfrm>
            <a:off x="6024840" y="4382393"/>
            <a:ext cx="112713" cy="141288"/>
          </a:xfrm>
          <a:custGeom>
            <a:avLst/>
            <a:gdLst>
              <a:gd name="T0" fmla="*/ 36 w 71"/>
              <a:gd name="T1" fmla="*/ 36 h 89"/>
              <a:gd name="T2" fmla="*/ 71 w 71"/>
              <a:gd name="T3" fmla="*/ 36 h 89"/>
              <a:gd name="T4" fmla="*/ 0 w 71"/>
              <a:gd name="T5" fmla="*/ 89 h 89"/>
              <a:gd name="T6" fmla="*/ 18 w 71"/>
              <a:gd name="T7" fmla="*/ 0 h 89"/>
              <a:gd name="T8" fmla="*/ 36 w 71"/>
              <a:gd name="T9" fmla="*/ 36 h 89"/>
              <a:gd name="T10" fmla="*/ 36 w 71"/>
              <a:gd name="T11" fmla="*/ 36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1" h="89">
                <a:moveTo>
                  <a:pt x="36" y="36"/>
                </a:moveTo>
                <a:lnTo>
                  <a:pt x="71" y="36"/>
                </a:lnTo>
                <a:lnTo>
                  <a:pt x="0" y="89"/>
                </a:lnTo>
                <a:lnTo>
                  <a:pt x="18" y="0"/>
                </a:lnTo>
                <a:lnTo>
                  <a:pt x="36" y="36"/>
                </a:lnTo>
                <a:lnTo>
                  <a:pt x="36" y="3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09681" name="Line 49"/>
          <p:cNvSpPr>
            <a:spLocks noChangeShapeType="1"/>
          </p:cNvSpPr>
          <p:nvPr/>
        </p:nvSpPr>
        <p:spPr bwMode="auto">
          <a:xfrm flipH="1">
            <a:off x="5967690" y="3507681"/>
            <a:ext cx="85725" cy="1412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09682" name="Line 50"/>
          <p:cNvSpPr>
            <a:spLocks noChangeShapeType="1"/>
          </p:cNvSpPr>
          <p:nvPr/>
        </p:nvSpPr>
        <p:spPr bwMode="auto">
          <a:xfrm flipH="1" flipV="1">
            <a:off x="7480578" y="4918968"/>
            <a:ext cx="112712" cy="33813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09683" name="Line 51"/>
          <p:cNvSpPr>
            <a:spLocks noChangeShapeType="1"/>
          </p:cNvSpPr>
          <p:nvPr/>
        </p:nvSpPr>
        <p:spPr bwMode="auto">
          <a:xfrm flipH="1" flipV="1">
            <a:off x="6153428" y="5107881"/>
            <a:ext cx="141287" cy="33813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09684" name="Line 52"/>
          <p:cNvSpPr>
            <a:spLocks noChangeShapeType="1"/>
          </p:cNvSpPr>
          <p:nvPr/>
        </p:nvSpPr>
        <p:spPr bwMode="auto">
          <a:xfrm flipH="1" flipV="1">
            <a:off x="5420003" y="4918968"/>
            <a:ext cx="84137" cy="31115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09685" name="Line 53"/>
          <p:cNvSpPr>
            <a:spLocks noChangeShapeType="1"/>
          </p:cNvSpPr>
          <p:nvPr/>
        </p:nvSpPr>
        <p:spPr bwMode="auto">
          <a:xfrm>
            <a:off x="4929465" y="4410968"/>
            <a:ext cx="141288" cy="2540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09686" name="Freeform 54"/>
          <p:cNvSpPr>
            <a:spLocks/>
          </p:cNvSpPr>
          <p:nvPr/>
        </p:nvSpPr>
        <p:spPr bwMode="auto">
          <a:xfrm>
            <a:off x="5150128" y="3733106"/>
            <a:ext cx="2540000" cy="2032000"/>
          </a:xfrm>
          <a:custGeom>
            <a:avLst/>
            <a:gdLst>
              <a:gd name="T0" fmla="*/ 0 w 1600"/>
              <a:gd name="T1" fmla="*/ 1013 h 1280"/>
              <a:gd name="T2" fmla="*/ 71 w 1600"/>
              <a:gd name="T3" fmla="*/ 818 h 1280"/>
              <a:gd name="T4" fmla="*/ 124 w 1600"/>
              <a:gd name="T5" fmla="*/ 658 h 1280"/>
              <a:gd name="T6" fmla="*/ 160 w 1600"/>
              <a:gd name="T7" fmla="*/ 533 h 1280"/>
              <a:gd name="T8" fmla="*/ 187 w 1600"/>
              <a:gd name="T9" fmla="*/ 463 h 1280"/>
              <a:gd name="T10" fmla="*/ 213 w 1600"/>
              <a:gd name="T11" fmla="*/ 391 h 1280"/>
              <a:gd name="T12" fmla="*/ 249 w 1600"/>
              <a:gd name="T13" fmla="*/ 302 h 1280"/>
              <a:gd name="T14" fmla="*/ 284 w 1600"/>
              <a:gd name="T15" fmla="*/ 213 h 1280"/>
              <a:gd name="T16" fmla="*/ 320 w 1600"/>
              <a:gd name="T17" fmla="*/ 142 h 1280"/>
              <a:gd name="T18" fmla="*/ 373 w 1600"/>
              <a:gd name="T19" fmla="*/ 71 h 1280"/>
              <a:gd name="T20" fmla="*/ 427 w 1600"/>
              <a:gd name="T21" fmla="*/ 18 h 1280"/>
              <a:gd name="T22" fmla="*/ 462 w 1600"/>
              <a:gd name="T23" fmla="*/ 0 h 1280"/>
              <a:gd name="T24" fmla="*/ 480 w 1600"/>
              <a:gd name="T25" fmla="*/ 0 h 1280"/>
              <a:gd name="T26" fmla="*/ 516 w 1600"/>
              <a:gd name="T27" fmla="*/ 18 h 1280"/>
              <a:gd name="T28" fmla="*/ 551 w 1600"/>
              <a:gd name="T29" fmla="*/ 53 h 1280"/>
              <a:gd name="T30" fmla="*/ 587 w 1600"/>
              <a:gd name="T31" fmla="*/ 107 h 1280"/>
              <a:gd name="T32" fmla="*/ 622 w 1600"/>
              <a:gd name="T33" fmla="*/ 178 h 1280"/>
              <a:gd name="T34" fmla="*/ 667 w 1600"/>
              <a:gd name="T35" fmla="*/ 271 h 1280"/>
              <a:gd name="T36" fmla="*/ 711 w 1600"/>
              <a:gd name="T37" fmla="*/ 427 h 1280"/>
              <a:gd name="T38" fmla="*/ 764 w 1600"/>
              <a:gd name="T39" fmla="*/ 587 h 1280"/>
              <a:gd name="T40" fmla="*/ 818 w 1600"/>
              <a:gd name="T41" fmla="*/ 747 h 1280"/>
              <a:gd name="T42" fmla="*/ 871 w 1600"/>
              <a:gd name="T43" fmla="*/ 889 h 1280"/>
              <a:gd name="T44" fmla="*/ 919 w 1600"/>
              <a:gd name="T45" fmla="*/ 1019 h 1280"/>
              <a:gd name="T46" fmla="*/ 960 w 1600"/>
              <a:gd name="T47" fmla="*/ 1120 h 1280"/>
              <a:gd name="T48" fmla="*/ 1013 w 1600"/>
              <a:gd name="T49" fmla="*/ 1209 h 1280"/>
              <a:gd name="T50" fmla="*/ 1067 w 1600"/>
              <a:gd name="T51" fmla="*/ 1262 h 1280"/>
              <a:gd name="T52" fmla="*/ 1120 w 1600"/>
              <a:gd name="T53" fmla="*/ 1280 h 1280"/>
              <a:gd name="T54" fmla="*/ 1138 w 1600"/>
              <a:gd name="T55" fmla="*/ 1280 h 1280"/>
              <a:gd name="T56" fmla="*/ 1173 w 1600"/>
              <a:gd name="T57" fmla="*/ 1262 h 1280"/>
              <a:gd name="T58" fmla="*/ 1209 w 1600"/>
              <a:gd name="T59" fmla="*/ 1227 h 1280"/>
              <a:gd name="T60" fmla="*/ 1244 w 1600"/>
              <a:gd name="T61" fmla="*/ 1173 h 1280"/>
              <a:gd name="T62" fmla="*/ 1287 w 1600"/>
              <a:gd name="T63" fmla="*/ 1083 h 1280"/>
              <a:gd name="T64" fmla="*/ 1333 w 1600"/>
              <a:gd name="T65" fmla="*/ 978 h 1280"/>
              <a:gd name="T66" fmla="*/ 1387 w 1600"/>
              <a:gd name="T67" fmla="*/ 836 h 1280"/>
              <a:gd name="T68" fmla="*/ 1458 w 1600"/>
              <a:gd name="T69" fmla="*/ 640 h 1280"/>
              <a:gd name="T70" fmla="*/ 1529 w 1600"/>
              <a:gd name="T71" fmla="*/ 427 h 1280"/>
              <a:gd name="T72" fmla="*/ 1600 w 1600"/>
              <a:gd name="T73" fmla="*/ 267 h 1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600" h="1280">
                <a:moveTo>
                  <a:pt x="0" y="1013"/>
                </a:moveTo>
                <a:lnTo>
                  <a:pt x="71" y="818"/>
                </a:lnTo>
                <a:lnTo>
                  <a:pt x="124" y="658"/>
                </a:lnTo>
                <a:lnTo>
                  <a:pt x="160" y="533"/>
                </a:lnTo>
                <a:lnTo>
                  <a:pt x="187" y="463"/>
                </a:lnTo>
                <a:lnTo>
                  <a:pt x="213" y="391"/>
                </a:lnTo>
                <a:lnTo>
                  <a:pt x="249" y="302"/>
                </a:lnTo>
                <a:lnTo>
                  <a:pt x="284" y="213"/>
                </a:lnTo>
                <a:lnTo>
                  <a:pt x="320" y="142"/>
                </a:lnTo>
                <a:lnTo>
                  <a:pt x="373" y="71"/>
                </a:lnTo>
                <a:lnTo>
                  <a:pt x="427" y="18"/>
                </a:lnTo>
                <a:lnTo>
                  <a:pt x="462" y="0"/>
                </a:lnTo>
                <a:lnTo>
                  <a:pt x="480" y="0"/>
                </a:lnTo>
                <a:lnTo>
                  <a:pt x="516" y="18"/>
                </a:lnTo>
                <a:lnTo>
                  <a:pt x="551" y="53"/>
                </a:lnTo>
                <a:lnTo>
                  <a:pt x="587" y="107"/>
                </a:lnTo>
                <a:lnTo>
                  <a:pt x="622" y="178"/>
                </a:lnTo>
                <a:lnTo>
                  <a:pt x="667" y="271"/>
                </a:lnTo>
                <a:lnTo>
                  <a:pt x="711" y="427"/>
                </a:lnTo>
                <a:lnTo>
                  <a:pt x="764" y="587"/>
                </a:lnTo>
                <a:lnTo>
                  <a:pt x="818" y="747"/>
                </a:lnTo>
                <a:lnTo>
                  <a:pt x="871" y="889"/>
                </a:lnTo>
                <a:lnTo>
                  <a:pt x="919" y="1019"/>
                </a:lnTo>
                <a:lnTo>
                  <a:pt x="960" y="1120"/>
                </a:lnTo>
                <a:lnTo>
                  <a:pt x="1013" y="1209"/>
                </a:lnTo>
                <a:lnTo>
                  <a:pt x="1067" y="1262"/>
                </a:lnTo>
                <a:lnTo>
                  <a:pt x="1120" y="1280"/>
                </a:lnTo>
                <a:lnTo>
                  <a:pt x="1138" y="1280"/>
                </a:lnTo>
                <a:lnTo>
                  <a:pt x="1173" y="1262"/>
                </a:lnTo>
                <a:lnTo>
                  <a:pt x="1209" y="1227"/>
                </a:lnTo>
                <a:lnTo>
                  <a:pt x="1244" y="1173"/>
                </a:lnTo>
                <a:lnTo>
                  <a:pt x="1287" y="1083"/>
                </a:lnTo>
                <a:lnTo>
                  <a:pt x="1333" y="978"/>
                </a:lnTo>
                <a:lnTo>
                  <a:pt x="1387" y="836"/>
                </a:lnTo>
                <a:lnTo>
                  <a:pt x="1458" y="640"/>
                </a:lnTo>
                <a:lnTo>
                  <a:pt x="1529" y="427"/>
                </a:lnTo>
                <a:lnTo>
                  <a:pt x="1600" y="267"/>
                </a:lnTo>
              </a:path>
            </a:pathLst>
          </a:custGeom>
          <a:noFill/>
          <a:ln w="28575">
            <a:solidFill>
              <a:srgbClr val="00A89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09687" name="Freeform 55"/>
          <p:cNvSpPr>
            <a:spLocks/>
          </p:cNvSpPr>
          <p:nvPr/>
        </p:nvSpPr>
        <p:spPr bwMode="auto">
          <a:xfrm>
            <a:off x="5167590" y="4241106"/>
            <a:ext cx="2522538" cy="989012"/>
          </a:xfrm>
          <a:custGeom>
            <a:avLst/>
            <a:gdLst>
              <a:gd name="T0" fmla="*/ 0 w 1589"/>
              <a:gd name="T1" fmla="*/ 163 h 623"/>
              <a:gd name="T2" fmla="*/ 32 w 1589"/>
              <a:gd name="T3" fmla="*/ 203 h 623"/>
              <a:gd name="T4" fmla="*/ 61 w 1589"/>
              <a:gd name="T5" fmla="*/ 249 h 623"/>
              <a:gd name="T6" fmla="*/ 114 w 1589"/>
              <a:gd name="T7" fmla="*/ 320 h 623"/>
              <a:gd name="T8" fmla="*/ 180 w 1589"/>
              <a:gd name="T9" fmla="*/ 407 h 623"/>
              <a:gd name="T10" fmla="*/ 238 w 1589"/>
              <a:gd name="T11" fmla="*/ 481 h 623"/>
              <a:gd name="T12" fmla="*/ 309 w 1589"/>
              <a:gd name="T13" fmla="*/ 552 h 623"/>
              <a:gd name="T14" fmla="*/ 380 w 1589"/>
              <a:gd name="T15" fmla="*/ 605 h 623"/>
              <a:gd name="T16" fmla="*/ 434 w 1589"/>
              <a:gd name="T17" fmla="*/ 623 h 623"/>
              <a:gd name="T18" fmla="*/ 487 w 1589"/>
              <a:gd name="T19" fmla="*/ 623 h 623"/>
              <a:gd name="T20" fmla="*/ 558 w 1589"/>
              <a:gd name="T21" fmla="*/ 587 h 623"/>
              <a:gd name="T22" fmla="*/ 647 w 1589"/>
              <a:gd name="T23" fmla="*/ 498 h 623"/>
              <a:gd name="T24" fmla="*/ 771 w 1589"/>
              <a:gd name="T25" fmla="*/ 320 h 623"/>
              <a:gd name="T26" fmla="*/ 843 w 1589"/>
              <a:gd name="T27" fmla="*/ 214 h 623"/>
              <a:gd name="T28" fmla="*/ 931 w 1589"/>
              <a:gd name="T29" fmla="*/ 107 h 623"/>
              <a:gd name="T30" fmla="*/ 1020 w 1589"/>
              <a:gd name="T31" fmla="*/ 36 h 623"/>
              <a:gd name="T32" fmla="*/ 1084 w 1589"/>
              <a:gd name="T33" fmla="*/ 3 h 623"/>
              <a:gd name="T34" fmla="*/ 1127 w 1589"/>
              <a:gd name="T35" fmla="*/ 0 h 623"/>
              <a:gd name="T36" fmla="*/ 1176 w 1589"/>
              <a:gd name="T37" fmla="*/ 7 h 623"/>
              <a:gd name="T38" fmla="*/ 1216 w 1589"/>
              <a:gd name="T39" fmla="*/ 36 h 623"/>
              <a:gd name="T40" fmla="*/ 1269 w 1589"/>
              <a:gd name="T41" fmla="*/ 89 h 623"/>
              <a:gd name="T42" fmla="*/ 1328 w 1589"/>
              <a:gd name="T43" fmla="*/ 155 h 623"/>
              <a:gd name="T44" fmla="*/ 1376 w 1589"/>
              <a:gd name="T45" fmla="*/ 214 h 623"/>
              <a:gd name="T46" fmla="*/ 1447 w 1589"/>
              <a:gd name="T47" fmla="*/ 320 h 623"/>
              <a:gd name="T48" fmla="*/ 1482 w 1589"/>
              <a:gd name="T49" fmla="*/ 374 h 623"/>
              <a:gd name="T50" fmla="*/ 1524 w 1589"/>
              <a:gd name="T51" fmla="*/ 443 h 623"/>
              <a:gd name="T52" fmla="*/ 1553 w 1589"/>
              <a:gd name="T53" fmla="*/ 481 h 623"/>
              <a:gd name="T54" fmla="*/ 1589 w 1589"/>
              <a:gd name="T55" fmla="*/ 516 h 6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589" h="623">
                <a:moveTo>
                  <a:pt x="0" y="163"/>
                </a:moveTo>
                <a:lnTo>
                  <a:pt x="32" y="203"/>
                </a:lnTo>
                <a:lnTo>
                  <a:pt x="61" y="249"/>
                </a:lnTo>
                <a:lnTo>
                  <a:pt x="114" y="320"/>
                </a:lnTo>
                <a:lnTo>
                  <a:pt x="180" y="407"/>
                </a:lnTo>
                <a:lnTo>
                  <a:pt x="238" y="481"/>
                </a:lnTo>
                <a:lnTo>
                  <a:pt x="309" y="552"/>
                </a:lnTo>
                <a:lnTo>
                  <a:pt x="380" y="605"/>
                </a:lnTo>
                <a:lnTo>
                  <a:pt x="434" y="623"/>
                </a:lnTo>
                <a:lnTo>
                  <a:pt x="487" y="623"/>
                </a:lnTo>
                <a:lnTo>
                  <a:pt x="558" y="587"/>
                </a:lnTo>
                <a:lnTo>
                  <a:pt x="647" y="498"/>
                </a:lnTo>
                <a:lnTo>
                  <a:pt x="771" y="320"/>
                </a:lnTo>
                <a:lnTo>
                  <a:pt x="843" y="214"/>
                </a:lnTo>
                <a:lnTo>
                  <a:pt x="931" y="107"/>
                </a:lnTo>
                <a:lnTo>
                  <a:pt x="1020" y="36"/>
                </a:lnTo>
                <a:lnTo>
                  <a:pt x="1084" y="3"/>
                </a:lnTo>
                <a:lnTo>
                  <a:pt x="1127" y="0"/>
                </a:lnTo>
                <a:cubicBezTo>
                  <a:pt x="1142" y="1"/>
                  <a:pt x="1161" y="1"/>
                  <a:pt x="1176" y="7"/>
                </a:cubicBezTo>
                <a:cubicBezTo>
                  <a:pt x="1191" y="13"/>
                  <a:pt x="1200" y="22"/>
                  <a:pt x="1216" y="36"/>
                </a:cubicBezTo>
                <a:lnTo>
                  <a:pt x="1269" y="89"/>
                </a:lnTo>
                <a:lnTo>
                  <a:pt x="1328" y="155"/>
                </a:lnTo>
                <a:lnTo>
                  <a:pt x="1376" y="214"/>
                </a:lnTo>
                <a:lnTo>
                  <a:pt x="1447" y="320"/>
                </a:lnTo>
                <a:lnTo>
                  <a:pt x="1482" y="374"/>
                </a:lnTo>
                <a:lnTo>
                  <a:pt x="1524" y="443"/>
                </a:lnTo>
                <a:lnTo>
                  <a:pt x="1553" y="481"/>
                </a:lnTo>
                <a:lnTo>
                  <a:pt x="1589" y="516"/>
                </a:lnTo>
              </a:path>
            </a:pathLst>
          </a:custGeom>
          <a:noFill/>
          <a:ln w="28575">
            <a:solidFill>
              <a:srgbClr val="00A89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09688" name="Freeform 56"/>
          <p:cNvSpPr>
            <a:spLocks/>
          </p:cNvSpPr>
          <p:nvPr/>
        </p:nvSpPr>
        <p:spPr bwMode="auto">
          <a:xfrm>
            <a:off x="5150128" y="4241106"/>
            <a:ext cx="2540000" cy="1016000"/>
          </a:xfrm>
          <a:custGeom>
            <a:avLst/>
            <a:gdLst>
              <a:gd name="T0" fmla="*/ 0 w 1600"/>
              <a:gd name="T1" fmla="*/ 498 h 640"/>
              <a:gd name="T2" fmla="*/ 0 w 1600"/>
              <a:gd name="T3" fmla="*/ 498 h 640"/>
              <a:gd name="T4" fmla="*/ 53 w 1600"/>
              <a:gd name="T5" fmla="*/ 427 h 640"/>
              <a:gd name="T6" fmla="*/ 75 w 1600"/>
              <a:gd name="T7" fmla="*/ 399 h 640"/>
              <a:gd name="T8" fmla="*/ 107 w 1600"/>
              <a:gd name="T9" fmla="*/ 356 h 640"/>
              <a:gd name="T10" fmla="*/ 124 w 1600"/>
              <a:gd name="T11" fmla="*/ 320 h 640"/>
              <a:gd name="T12" fmla="*/ 160 w 1600"/>
              <a:gd name="T13" fmla="*/ 284 h 640"/>
              <a:gd name="T14" fmla="*/ 178 w 1600"/>
              <a:gd name="T15" fmla="*/ 249 h 640"/>
              <a:gd name="T16" fmla="*/ 231 w 1600"/>
              <a:gd name="T17" fmla="*/ 178 h 640"/>
              <a:gd name="T18" fmla="*/ 303 w 1600"/>
              <a:gd name="T19" fmla="*/ 99 h 640"/>
              <a:gd name="T20" fmla="*/ 373 w 1600"/>
              <a:gd name="T21" fmla="*/ 36 h 640"/>
              <a:gd name="T22" fmla="*/ 423 w 1600"/>
              <a:gd name="T23" fmla="*/ 7 h 640"/>
              <a:gd name="T24" fmla="*/ 462 w 1600"/>
              <a:gd name="T25" fmla="*/ 0 h 640"/>
              <a:gd name="T26" fmla="*/ 511 w 1600"/>
              <a:gd name="T27" fmla="*/ 3 h 640"/>
              <a:gd name="T28" fmla="*/ 547 w 1600"/>
              <a:gd name="T29" fmla="*/ 23 h 640"/>
              <a:gd name="T30" fmla="*/ 583 w 1600"/>
              <a:gd name="T31" fmla="*/ 47 h 640"/>
              <a:gd name="T32" fmla="*/ 622 w 1600"/>
              <a:gd name="T33" fmla="*/ 89 h 640"/>
              <a:gd name="T34" fmla="*/ 679 w 1600"/>
              <a:gd name="T35" fmla="*/ 151 h 640"/>
              <a:gd name="T36" fmla="*/ 729 w 1600"/>
              <a:gd name="T37" fmla="*/ 231 h 640"/>
              <a:gd name="T38" fmla="*/ 800 w 1600"/>
              <a:gd name="T39" fmla="*/ 338 h 640"/>
              <a:gd name="T40" fmla="*/ 889 w 1600"/>
              <a:gd name="T41" fmla="*/ 462 h 640"/>
              <a:gd name="T42" fmla="*/ 960 w 1600"/>
              <a:gd name="T43" fmla="*/ 551 h 640"/>
              <a:gd name="T44" fmla="*/ 1049 w 1600"/>
              <a:gd name="T45" fmla="*/ 622 h 640"/>
              <a:gd name="T46" fmla="*/ 1120 w 1600"/>
              <a:gd name="T47" fmla="*/ 640 h 640"/>
              <a:gd name="T48" fmla="*/ 1173 w 1600"/>
              <a:gd name="T49" fmla="*/ 640 h 640"/>
              <a:gd name="T50" fmla="*/ 1207 w 1600"/>
              <a:gd name="T51" fmla="*/ 623 h 640"/>
              <a:gd name="T52" fmla="*/ 1244 w 1600"/>
              <a:gd name="T53" fmla="*/ 587 h 640"/>
              <a:gd name="T54" fmla="*/ 1319 w 1600"/>
              <a:gd name="T55" fmla="*/ 491 h 640"/>
              <a:gd name="T56" fmla="*/ 1458 w 1600"/>
              <a:gd name="T57" fmla="*/ 320 h 640"/>
              <a:gd name="T58" fmla="*/ 1476 w 1600"/>
              <a:gd name="T59" fmla="*/ 302 h 640"/>
              <a:gd name="T60" fmla="*/ 1493 w 1600"/>
              <a:gd name="T61" fmla="*/ 267 h 640"/>
              <a:gd name="T62" fmla="*/ 1547 w 1600"/>
              <a:gd name="T63" fmla="*/ 196 h 640"/>
              <a:gd name="T64" fmla="*/ 1600 w 1600"/>
              <a:gd name="T65" fmla="*/ 142 h 6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600" h="640">
                <a:moveTo>
                  <a:pt x="0" y="498"/>
                </a:moveTo>
                <a:lnTo>
                  <a:pt x="0" y="498"/>
                </a:lnTo>
                <a:lnTo>
                  <a:pt x="53" y="427"/>
                </a:lnTo>
                <a:lnTo>
                  <a:pt x="75" y="399"/>
                </a:lnTo>
                <a:lnTo>
                  <a:pt x="107" y="356"/>
                </a:lnTo>
                <a:lnTo>
                  <a:pt x="124" y="320"/>
                </a:lnTo>
                <a:lnTo>
                  <a:pt x="160" y="284"/>
                </a:lnTo>
                <a:lnTo>
                  <a:pt x="178" y="249"/>
                </a:lnTo>
                <a:lnTo>
                  <a:pt x="231" y="178"/>
                </a:lnTo>
                <a:lnTo>
                  <a:pt x="303" y="99"/>
                </a:lnTo>
                <a:lnTo>
                  <a:pt x="373" y="36"/>
                </a:lnTo>
                <a:lnTo>
                  <a:pt x="423" y="7"/>
                </a:lnTo>
                <a:lnTo>
                  <a:pt x="462" y="0"/>
                </a:lnTo>
                <a:lnTo>
                  <a:pt x="511" y="3"/>
                </a:lnTo>
                <a:lnTo>
                  <a:pt x="547" y="23"/>
                </a:lnTo>
                <a:lnTo>
                  <a:pt x="583" y="47"/>
                </a:lnTo>
                <a:lnTo>
                  <a:pt x="622" y="89"/>
                </a:lnTo>
                <a:lnTo>
                  <a:pt x="679" y="151"/>
                </a:lnTo>
                <a:lnTo>
                  <a:pt x="729" y="231"/>
                </a:lnTo>
                <a:lnTo>
                  <a:pt x="800" y="338"/>
                </a:lnTo>
                <a:lnTo>
                  <a:pt x="889" y="462"/>
                </a:lnTo>
                <a:lnTo>
                  <a:pt x="960" y="551"/>
                </a:lnTo>
                <a:lnTo>
                  <a:pt x="1049" y="622"/>
                </a:lnTo>
                <a:lnTo>
                  <a:pt x="1120" y="640"/>
                </a:lnTo>
                <a:lnTo>
                  <a:pt x="1173" y="640"/>
                </a:lnTo>
                <a:lnTo>
                  <a:pt x="1207" y="623"/>
                </a:lnTo>
                <a:lnTo>
                  <a:pt x="1244" y="587"/>
                </a:lnTo>
                <a:lnTo>
                  <a:pt x="1319" y="491"/>
                </a:lnTo>
                <a:lnTo>
                  <a:pt x="1458" y="320"/>
                </a:lnTo>
                <a:lnTo>
                  <a:pt x="1476" y="302"/>
                </a:lnTo>
                <a:lnTo>
                  <a:pt x="1493" y="267"/>
                </a:lnTo>
                <a:lnTo>
                  <a:pt x="1547" y="196"/>
                </a:lnTo>
                <a:lnTo>
                  <a:pt x="1600" y="142"/>
                </a:lnTo>
              </a:path>
            </a:pathLst>
          </a:custGeom>
          <a:noFill/>
          <a:ln w="28575">
            <a:solidFill>
              <a:srgbClr val="00A89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09689" name="Freeform 57"/>
          <p:cNvSpPr>
            <a:spLocks/>
          </p:cNvSpPr>
          <p:nvPr/>
        </p:nvSpPr>
        <p:spPr bwMode="auto">
          <a:xfrm>
            <a:off x="5121553" y="4495106"/>
            <a:ext cx="2540000" cy="519112"/>
          </a:xfrm>
          <a:custGeom>
            <a:avLst/>
            <a:gdLst>
              <a:gd name="T0" fmla="*/ 0 w 1600"/>
              <a:gd name="T1" fmla="*/ 267 h 327"/>
              <a:gd name="T2" fmla="*/ 36 w 1600"/>
              <a:gd name="T3" fmla="*/ 249 h 327"/>
              <a:gd name="T4" fmla="*/ 71 w 1600"/>
              <a:gd name="T5" fmla="*/ 213 h 327"/>
              <a:gd name="T6" fmla="*/ 107 w 1600"/>
              <a:gd name="T7" fmla="*/ 178 h 327"/>
              <a:gd name="T8" fmla="*/ 142 w 1600"/>
              <a:gd name="T9" fmla="*/ 160 h 327"/>
              <a:gd name="T10" fmla="*/ 196 w 1600"/>
              <a:gd name="T11" fmla="*/ 124 h 327"/>
              <a:gd name="T12" fmla="*/ 267 w 1600"/>
              <a:gd name="T13" fmla="*/ 71 h 327"/>
              <a:gd name="T14" fmla="*/ 373 w 1600"/>
              <a:gd name="T15" fmla="*/ 18 h 327"/>
              <a:gd name="T16" fmla="*/ 462 w 1600"/>
              <a:gd name="T17" fmla="*/ 0 h 327"/>
              <a:gd name="T18" fmla="*/ 516 w 1600"/>
              <a:gd name="T19" fmla="*/ 0 h 327"/>
              <a:gd name="T20" fmla="*/ 569 w 1600"/>
              <a:gd name="T21" fmla="*/ 18 h 327"/>
              <a:gd name="T22" fmla="*/ 676 w 1600"/>
              <a:gd name="T23" fmla="*/ 71 h 327"/>
              <a:gd name="T24" fmla="*/ 800 w 1600"/>
              <a:gd name="T25" fmla="*/ 160 h 327"/>
              <a:gd name="T26" fmla="*/ 942 w 1600"/>
              <a:gd name="T27" fmla="*/ 249 h 327"/>
              <a:gd name="T28" fmla="*/ 1031 w 1600"/>
              <a:gd name="T29" fmla="*/ 302 h 327"/>
              <a:gd name="T30" fmla="*/ 1084 w 1600"/>
              <a:gd name="T31" fmla="*/ 320 h 327"/>
              <a:gd name="T32" fmla="*/ 1141 w 1600"/>
              <a:gd name="T33" fmla="*/ 327 h 327"/>
              <a:gd name="T34" fmla="*/ 1181 w 1600"/>
              <a:gd name="T35" fmla="*/ 327 h 327"/>
              <a:gd name="T36" fmla="*/ 1209 w 1600"/>
              <a:gd name="T37" fmla="*/ 320 h 327"/>
              <a:gd name="T38" fmla="*/ 1244 w 1600"/>
              <a:gd name="T39" fmla="*/ 302 h 327"/>
              <a:gd name="T40" fmla="*/ 1280 w 1600"/>
              <a:gd name="T41" fmla="*/ 284 h 327"/>
              <a:gd name="T42" fmla="*/ 1351 w 1600"/>
              <a:gd name="T43" fmla="*/ 249 h 327"/>
              <a:gd name="T44" fmla="*/ 1422 w 1600"/>
              <a:gd name="T45" fmla="*/ 213 h 327"/>
              <a:gd name="T46" fmla="*/ 1493 w 1600"/>
              <a:gd name="T47" fmla="*/ 160 h 327"/>
              <a:gd name="T48" fmla="*/ 1600 w 1600"/>
              <a:gd name="T49" fmla="*/ 71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600" h="327">
                <a:moveTo>
                  <a:pt x="0" y="267"/>
                </a:moveTo>
                <a:lnTo>
                  <a:pt x="36" y="249"/>
                </a:lnTo>
                <a:lnTo>
                  <a:pt x="71" y="213"/>
                </a:lnTo>
                <a:lnTo>
                  <a:pt x="107" y="178"/>
                </a:lnTo>
                <a:lnTo>
                  <a:pt x="142" y="160"/>
                </a:lnTo>
                <a:lnTo>
                  <a:pt x="196" y="124"/>
                </a:lnTo>
                <a:lnTo>
                  <a:pt x="267" y="71"/>
                </a:lnTo>
                <a:lnTo>
                  <a:pt x="373" y="18"/>
                </a:lnTo>
                <a:lnTo>
                  <a:pt x="462" y="0"/>
                </a:lnTo>
                <a:lnTo>
                  <a:pt x="516" y="0"/>
                </a:lnTo>
                <a:lnTo>
                  <a:pt x="569" y="18"/>
                </a:lnTo>
                <a:lnTo>
                  <a:pt x="676" y="71"/>
                </a:lnTo>
                <a:lnTo>
                  <a:pt x="800" y="160"/>
                </a:lnTo>
                <a:lnTo>
                  <a:pt x="942" y="249"/>
                </a:lnTo>
                <a:lnTo>
                  <a:pt x="1031" y="302"/>
                </a:lnTo>
                <a:lnTo>
                  <a:pt x="1084" y="320"/>
                </a:lnTo>
                <a:lnTo>
                  <a:pt x="1141" y="327"/>
                </a:lnTo>
                <a:lnTo>
                  <a:pt x="1181" y="327"/>
                </a:lnTo>
                <a:lnTo>
                  <a:pt x="1209" y="320"/>
                </a:lnTo>
                <a:lnTo>
                  <a:pt x="1244" y="302"/>
                </a:lnTo>
                <a:lnTo>
                  <a:pt x="1280" y="284"/>
                </a:lnTo>
                <a:lnTo>
                  <a:pt x="1351" y="249"/>
                </a:lnTo>
                <a:lnTo>
                  <a:pt x="1422" y="213"/>
                </a:lnTo>
                <a:lnTo>
                  <a:pt x="1493" y="160"/>
                </a:lnTo>
                <a:lnTo>
                  <a:pt x="1600" y="71"/>
                </a:lnTo>
              </a:path>
            </a:pathLst>
          </a:custGeom>
          <a:noFill/>
          <a:ln w="28575">
            <a:solidFill>
              <a:srgbClr val="00A89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09696" name="Line 64"/>
          <p:cNvSpPr>
            <a:spLocks noChangeShapeType="1"/>
          </p:cNvSpPr>
          <p:nvPr/>
        </p:nvSpPr>
        <p:spPr bwMode="auto">
          <a:xfrm flipH="1">
            <a:off x="5967690" y="3733106"/>
            <a:ext cx="282575" cy="423862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09697" name="Line 65"/>
          <p:cNvSpPr>
            <a:spLocks noChangeShapeType="1"/>
          </p:cNvSpPr>
          <p:nvPr/>
        </p:nvSpPr>
        <p:spPr bwMode="auto">
          <a:xfrm flipH="1">
            <a:off x="6081990" y="4072831"/>
            <a:ext cx="338138" cy="366712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" name="文字方塊 1"/>
          <p:cNvSpPr txBox="1"/>
          <p:nvPr/>
        </p:nvSpPr>
        <p:spPr>
          <a:xfrm>
            <a:off x="5724128" y="3193231"/>
            <a:ext cx="6447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1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1</a:t>
            </a:r>
            <a:endParaRPr lang="zh-TW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" name="文字方塊 60"/>
          <p:cNvSpPr txBox="1"/>
          <p:nvPr/>
        </p:nvSpPr>
        <p:spPr>
          <a:xfrm>
            <a:off x="6160731" y="3481263"/>
            <a:ext cx="7841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1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1/2</a:t>
            </a:r>
            <a:endParaRPr lang="zh-TW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文字方塊 61"/>
          <p:cNvSpPr txBox="1"/>
          <p:nvPr/>
        </p:nvSpPr>
        <p:spPr>
          <a:xfrm>
            <a:off x="6313131" y="3769295"/>
            <a:ext cx="7841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1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1/4</a:t>
            </a:r>
            <a:endParaRPr lang="zh-TW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文字方塊 62"/>
          <p:cNvSpPr txBox="1"/>
          <p:nvPr/>
        </p:nvSpPr>
        <p:spPr>
          <a:xfrm>
            <a:off x="4572000" y="4149080"/>
            <a:ext cx="6447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1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</a:t>
            </a:r>
            <a:endParaRPr lang="zh-TW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4" name="文字方塊 63"/>
          <p:cNvSpPr txBox="1"/>
          <p:nvPr/>
        </p:nvSpPr>
        <p:spPr>
          <a:xfrm>
            <a:off x="5854939" y="5445224"/>
            <a:ext cx="873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1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–1/2</a:t>
            </a:r>
            <a:endParaRPr lang="zh-TW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5" name="文字方塊 64"/>
          <p:cNvSpPr txBox="1"/>
          <p:nvPr/>
        </p:nvSpPr>
        <p:spPr>
          <a:xfrm>
            <a:off x="7304960" y="5229200"/>
            <a:ext cx="7200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sz="1400" i="1" dirty="0">
                <a:latin typeface="Symbol" panose="05050102010706020507" pitchFamily="18" charset="2"/>
                <a:cs typeface="Times New Roman" panose="02020603050405020304" pitchFamily="18" charset="0"/>
              </a:rPr>
              <a:t>p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/2, 0)</a:t>
            </a:r>
            <a:endParaRPr lang="zh-TW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6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3896458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0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Auxiliary Equation Solutions (2/2)</a:t>
            </a:r>
            <a:endParaRPr lang="zh-TW" altLang="en-US"/>
          </a:p>
        </p:txBody>
      </p:sp>
      <p:sp>
        <p:nvSpPr>
          <p:cNvPr id="760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i="1" dirty="0"/>
              <a:t>Case III</a:t>
            </a:r>
            <a:r>
              <a:rPr lang="en-US" altLang="zh-TW" dirty="0"/>
              <a:t>, conjugate complex roots:</a:t>
            </a:r>
            <a:br>
              <a:rPr lang="en-US" altLang="zh-TW" dirty="0"/>
            </a:br>
            <a:r>
              <a:rPr lang="en-US" altLang="zh-TW" dirty="0"/>
              <a:t>If </a:t>
            </a:r>
            <a:r>
              <a:rPr lang="en-US" altLang="zh-TW" i="1" dirty="0">
                <a:latin typeface="Times New Roman" pitchFamily="18" charset="0"/>
              </a:rPr>
              <a:t>m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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+ </a:t>
            </a:r>
            <a:r>
              <a:rPr lang="en-US" altLang="zh-TW" i="1" dirty="0" err="1">
                <a:latin typeface="Times New Roman" pitchFamily="18" charset="0"/>
                <a:sym typeface="Symbol" pitchFamily="18" charset="2"/>
              </a:rPr>
              <a:t>i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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itchFamily="18" charset="0"/>
              </a:rPr>
              <a:t>m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 </a:t>
            </a:r>
            <a:r>
              <a:rPr lang="en-US" altLang="zh-TW" dirty="0">
                <a:latin typeface="Times New Roman" pitchFamily="18" charset="0"/>
              </a:rPr>
              <a:t>–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 </a:t>
            </a:r>
            <a:r>
              <a:rPr lang="en-US" altLang="zh-TW" i="1" dirty="0" err="1">
                <a:latin typeface="Times New Roman" pitchFamily="18" charset="0"/>
                <a:sym typeface="Symbol" pitchFamily="18" charset="2"/>
              </a:rPr>
              <a:t>i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</a:t>
            </a:r>
            <a:r>
              <a:rPr lang="en-US" altLang="zh-TW" dirty="0"/>
              <a:t>, the general solutions is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endParaRPr lang="en-US" altLang="zh-TW" dirty="0"/>
          </a:p>
          <a:p>
            <a:r>
              <a:rPr lang="en-US" altLang="zh-TW" dirty="0"/>
              <a:t>By proper selection of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/>
              <a:t>, and using Euler’s formula, it can be shown that a general solution can also be represented by</a:t>
            </a:r>
          </a:p>
        </p:txBody>
      </p:sp>
      <p:graphicFrame>
        <p:nvGraphicFramePr>
          <p:cNvPr id="76083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2475353"/>
              </p:ext>
            </p:extLst>
          </p:nvPr>
        </p:nvGraphicFramePr>
        <p:xfrm>
          <a:off x="2987824" y="2420888"/>
          <a:ext cx="2811462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50" name="方程式" r:id="rId3" imgW="1409400" imgH="228600" progId="Equation.3">
                  <p:embed/>
                </p:oleObj>
              </mc:Choice>
              <mc:Fallback>
                <p:oleObj name="方程式" r:id="rId3" imgW="14094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7824" y="2420888"/>
                        <a:ext cx="2811462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083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6336309"/>
              </p:ext>
            </p:extLst>
          </p:nvPr>
        </p:nvGraphicFramePr>
        <p:xfrm>
          <a:off x="2339752" y="4725144"/>
          <a:ext cx="45339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51" name="方程式" r:id="rId5" imgW="2273040" imgH="228600" progId="Equation.3">
                  <p:embed/>
                </p:oleObj>
              </mc:Choice>
              <mc:Fallback>
                <p:oleObj name="方程式" r:id="rId5" imgW="227304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752" y="4725144"/>
                        <a:ext cx="45339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60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38077086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3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Example: Particular Solutions</a:t>
            </a:r>
          </a:p>
        </p:txBody>
      </p:sp>
      <p:sp>
        <p:nvSpPr>
          <p:cNvPr id="763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The method of undetermined coefficients does not in general carry over to variable-coefficient DEs.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Therefore, the variation of parameters method should be used for solving non-homogeneous Cauchy-Euler equations.</a:t>
            </a:r>
          </a:p>
          <a:p>
            <a:pPr>
              <a:buFont typeface="Wingdings" pitchFamily="2" charset="2"/>
              <a:buNone/>
            </a:pPr>
            <a:endParaRPr lang="en-US" altLang="zh-TW" dirty="0"/>
          </a:p>
          <a:p>
            <a:r>
              <a:rPr lang="en-US" altLang="zh-TW" dirty="0"/>
              <a:t>Example: Solve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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3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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+ 3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2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TW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/>
              <a:t>.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61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87624265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Reduction to Constant Coefficient </a:t>
            </a:r>
            <a:r>
              <a:rPr lang="en-US" altLang="zh-TW" dirty="0" err="1"/>
              <a:t>Eqs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A Cauchy-Euler equation can be reduced to a constant coefficient equation by the substitution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TW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TW" dirty="0"/>
              <a:t>.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Note that 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dt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dx</a:t>
            </a:r>
            <a:r>
              <a:rPr lang="en-US" altLang="zh-TW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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dt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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TW" i="1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dt</a:t>
            </a:r>
            <a:r>
              <a:rPr lang="en-US" altLang="zh-TW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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TW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TW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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e</a:t>
            </a:r>
            <a:r>
              <a:rPr lang="en-US" altLang="zh-TW" i="1" baseline="30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t</a:t>
            </a:r>
            <a:r>
              <a:rPr lang="en-US" altLang="zh-TW" dirty="0"/>
              <a:t>.</a:t>
            </a:r>
            <a:br>
              <a:rPr lang="en-US" altLang="zh-TW" dirty="0"/>
            </a:br>
            <a:r>
              <a:rPr lang="en-US" altLang="zh-TW" dirty="0"/>
              <a:t>Thus,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ax</a:t>
            </a:r>
            <a:r>
              <a:rPr lang="en-US" altLang="zh-TW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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bxy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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</a:t>
            </a:r>
            <a:r>
              <a:rPr lang="en-US" altLang="zh-TW" dirty="0"/>
              <a:t> can be reduced to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The constant coefficient technique can be used to solve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TW" dirty="0"/>
              <a:t> and then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TW" dirty="0"/>
              <a:t> in turn.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62</a:t>
            </a:fld>
            <a:endParaRPr lang="zh-TW" altLang="en-US" dirty="0"/>
          </a:p>
        </p:txBody>
      </p:sp>
      <p:graphicFrame>
        <p:nvGraphicFramePr>
          <p:cNvPr id="5" name="物件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8011507"/>
              </p:ext>
            </p:extLst>
          </p:nvPr>
        </p:nvGraphicFramePr>
        <p:xfrm>
          <a:off x="1115616" y="3356992"/>
          <a:ext cx="7772112" cy="9143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16" name="方程式" r:id="rId3" imgW="4317840" imgH="507960" progId="Equation.3">
                  <p:embed/>
                </p:oleObj>
              </mc:Choice>
              <mc:Fallback>
                <p:oleObj name="方程式" r:id="rId3" imgW="4317840" imgH="50796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3356992"/>
                        <a:ext cx="7772112" cy="91432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6132311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49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Nonlinear Equations</a:t>
            </a:r>
            <a:r>
              <a:rPr lang="en-US" altLang="zh-TW" baseline="30000" dirty="0"/>
              <a:t>†</a:t>
            </a:r>
            <a:r>
              <a:rPr lang="en-US" altLang="zh-TW" dirty="0"/>
              <a:t> (1/2)</a:t>
            </a:r>
          </a:p>
        </p:txBody>
      </p:sp>
      <p:sp>
        <p:nvSpPr>
          <p:cNvPr id="764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Nonlinear DEs do not possess superposition property.</a:t>
            </a:r>
            <a:br>
              <a:rPr lang="en-US" altLang="zh-TW" dirty="0"/>
            </a:br>
            <a:endParaRPr lang="en-US" altLang="zh-TW" dirty="0"/>
          </a:p>
          <a:p>
            <a:r>
              <a:rPr lang="en-US" altLang="zh-TW" dirty="0"/>
              <a:t>For example, </a:t>
            </a:r>
            <a:r>
              <a:rPr lang="en-US" altLang="zh-TW" sz="2500" i="1" dirty="0">
                <a:latin typeface="Times New Roman" pitchFamily="18" charset="0"/>
                <a:ea typeface="標楷體" pitchFamily="65" charset="-120"/>
              </a:rPr>
              <a:t>y</a:t>
            </a:r>
            <a:r>
              <a:rPr lang="en-US" altLang="zh-TW" sz="2500" baseline="-30000" dirty="0">
                <a:latin typeface="Times New Roman" pitchFamily="18" charset="0"/>
                <a:ea typeface="標楷體" pitchFamily="65" charset="-120"/>
              </a:rPr>
              <a:t>1</a:t>
            </a:r>
            <a:r>
              <a:rPr lang="en-US" altLang="zh-TW" sz="2500" dirty="0">
                <a:latin typeface="Times New Roman" pitchFamily="18" charset="0"/>
                <a:ea typeface="標楷體" pitchFamily="65" charset="-120"/>
              </a:rPr>
              <a:t> = </a:t>
            </a:r>
            <a:r>
              <a:rPr lang="en-US" altLang="zh-TW" sz="2500" i="1" dirty="0">
                <a:latin typeface="Times New Roman" pitchFamily="18" charset="0"/>
                <a:ea typeface="標楷體" pitchFamily="65" charset="-120"/>
              </a:rPr>
              <a:t>e</a:t>
            </a:r>
            <a:r>
              <a:rPr lang="en-US" altLang="zh-TW" sz="2500" i="1" baseline="30000" dirty="0">
                <a:latin typeface="Times New Roman" pitchFamily="18" charset="0"/>
                <a:ea typeface="標楷體" pitchFamily="65" charset="-120"/>
              </a:rPr>
              <a:t>x</a:t>
            </a:r>
            <a:r>
              <a:rPr lang="en-US" altLang="zh-TW" dirty="0"/>
              <a:t>, </a:t>
            </a:r>
            <a:r>
              <a:rPr lang="en-US" altLang="zh-TW" sz="2500" i="1" dirty="0">
                <a:latin typeface="Times New Roman" pitchFamily="18" charset="0"/>
                <a:ea typeface="標楷體" pitchFamily="65" charset="-120"/>
              </a:rPr>
              <a:t>y</a:t>
            </a:r>
            <a:r>
              <a:rPr lang="en-US" altLang="zh-TW" sz="2500" baseline="-30000" dirty="0">
                <a:latin typeface="Times New Roman" pitchFamily="18" charset="0"/>
                <a:ea typeface="標楷體" pitchFamily="65" charset="-120"/>
              </a:rPr>
              <a:t>2</a:t>
            </a:r>
            <a:r>
              <a:rPr lang="en-US" altLang="zh-TW" sz="2500" dirty="0">
                <a:latin typeface="Times New Roman" pitchFamily="18" charset="0"/>
                <a:ea typeface="標楷體" pitchFamily="65" charset="-120"/>
              </a:rPr>
              <a:t> = </a:t>
            </a:r>
            <a:r>
              <a:rPr lang="en-US" altLang="zh-TW" sz="2500" i="1" dirty="0">
                <a:latin typeface="Times New Roman" pitchFamily="18" charset="0"/>
                <a:ea typeface="標楷體" pitchFamily="65" charset="-120"/>
              </a:rPr>
              <a:t>e</a:t>
            </a:r>
            <a:r>
              <a:rPr lang="en-US" altLang="zh-TW" sz="2500" baseline="30000" dirty="0">
                <a:latin typeface="Times New Roman" pitchFamily="18" charset="0"/>
                <a:ea typeface="標楷體" pitchFamily="65" charset="-120"/>
              </a:rPr>
              <a:t>–</a:t>
            </a:r>
            <a:r>
              <a:rPr lang="en-US" altLang="zh-TW" sz="2500" i="1" baseline="30000" dirty="0">
                <a:latin typeface="Times New Roman" pitchFamily="18" charset="0"/>
                <a:ea typeface="標楷體" pitchFamily="65" charset="-120"/>
              </a:rPr>
              <a:t>x</a:t>
            </a:r>
            <a:r>
              <a:rPr lang="en-US" altLang="zh-TW" dirty="0"/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sz="2500" baseline="-30000" dirty="0">
                <a:latin typeface="Times New Roman" pitchFamily="18" charset="0"/>
                <a:ea typeface="標楷體" pitchFamily="65" charset="-120"/>
              </a:rPr>
              <a:t>3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sz="2500" dirty="0">
                <a:latin typeface="Times New Roman" pitchFamily="18" charset="0"/>
                <a:ea typeface="標楷體" pitchFamily="65" charset="-120"/>
              </a:rPr>
              <a:t>cos </a:t>
            </a:r>
            <a:r>
              <a:rPr lang="en-US" altLang="zh-TW" sz="2500" i="1" dirty="0">
                <a:latin typeface="Times New Roman" pitchFamily="18" charset="0"/>
                <a:ea typeface="標楷體" pitchFamily="65" charset="-120"/>
              </a:rPr>
              <a:t>x</a:t>
            </a:r>
            <a:r>
              <a:rPr lang="en-US" altLang="zh-TW" dirty="0"/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sz="2500" baseline="-30000" dirty="0">
                <a:latin typeface="Times New Roman" pitchFamily="18" charset="0"/>
                <a:ea typeface="標楷體" pitchFamily="65" charset="-120"/>
              </a:rPr>
              <a:t>4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sz="2500" dirty="0">
                <a:latin typeface="Times New Roman" pitchFamily="18" charset="0"/>
                <a:ea typeface="標楷體" pitchFamily="65" charset="-120"/>
              </a:rPr>
              <a:t>sin </a:t>
            </a:r>
            <a:r>
              <a:rPr lang="en-US" altLang="zh-TW" sz="2500" i="1" dirty="0">
                <a:latin typeface="Times New Roman" pitchFamily="18" charset="0"/>
                <a:ea typeface="標楷體" pitchFamily="65" charset="-120"/>
              </a:rPr>
              <a:t>x</a:t>
            </a:r>
            <a:r>
              <a:rPr lang="en-US" altLang="zh-TW" dirty="0"/>
              <a:t> are four linearly independent solutions of the nonlinear 2</a:t>
            </a:r>
            <a:r>
              <a:rPr lang="en-US" altLang="zh-TW" baseline="30000" dirty="0"/>
              <a:t>nd</a:t>
            </a:r>
            <a:r>
              <a:rPr lang="en-US" altLang="zh-TW" dirty="0"/>
              <a:t>-order DE 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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 –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 = 0</a:t>
            </a:r>
            <a:r>
              <a:rPr lang="en-US" altLang="zh-TW" dirty="0"/>
              <a:t> on the interval </a:t>
            </a:r>
            <a:r>
              <a:rPr lang="en-US" altLang="zh-TW" dirty="0">
                <a:latin typeface="Times New Roman" pitchFamily="18" charset="0"/>
              </a:rPr>
              <a:t>(–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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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.  However, the following linear combinations are not solutions:</a:t>
            </a:r>
          </a:p>
          <a:p>
            <a:pPr lvl="1"/>
            <a:r>
              <a:rPr lang="en-US" altLang="zh-TW" sz="2100" i="1" dirty="0">
                <a:latin typeface="Times New Roman" pitchFamily="18" charset="0"/>
                <a:ea typeface="標楷體" pitchFamily="65" charset="-120"/>
              </a:rPr>
              <a:t>y</a:t>
            </a:r>
            <a:r>
              <a:rPr lang="en-US" altLang="zh-TW" sz="2100" dirty="0">
                <a:latin typeface="Times New Roman" pitchFamily="18" charset="0"/>
                <a:ea typeface="標楷體" pitchFamily="65" charset="-120"/>
              </a:rPr>
              <a:t> = </a:t>
            </a:r>
            <a:r>
              <a:rPr lang="en-US" altLang="zh-TW" sz="2100" i="1" dirty="0">
                <a:latin typeface="Times New Roman" pitchFamily="18" charset="0"/>
                <a:ea typeface="標楷體" pitchFamily="65" charset="-120"/>
              </a:rPr>
              <a:t>c</a:t>
            </a:r>
            <a:r>
              <a:rPr lang="en-US" altLang="zh-TW" sz="2100" baseline="-30000" dirty="0">
                <a:latin typeface="Times New Roman" pitchFamily="18" charset="0"/>
                <a:ea typeface="標楷體" pitchFamily="65" charset="-120"/>
              </a:rPr>
              <a:t>1</a:t>
            </a:r>
            <a:r>
              <a:rPr lang="en-US" altLang="zh-TW" sz="2100" i="1" dirty="0">
                <a:latin typeface="Times New Roman" pitchFamily="18" charset="0"/>
                <a:ea typeface="標楷體" pitchFamily="65" charset="-120"/>
              </a:rPr>
              <a:t>e</a:t>
            </a:r>
            <a:r>
              <a:rPr lang="en-US" altLang="zh-TW" sz="2100" i="1" baseline="30000" dirty="0">
                <a:latin typeface="Times New Roman" pitchFamily="18" charset="0"/>
                <a:ea typeface="標楷體" pitchFamily="65" charset="-120"/>
              </a:rPr>
              <a:t>x</a:t>
            </a:r>
            <a:r>
              <a:rPr lang="en-US" altLang="zh-TW" sz="2100" dirty="0">
                <a:latin typeface="Times New Roman" pitchFamily="18" charset="0"/>
                <a:ea typeface="標楷體" pitchFamily="65" charset="-120"/>
              </a:rPr>
              <a:t> + </a:t>
            </a:r>
            <a:r>
              <a:rPr lang="en-US" altLang="zh-TW" sz="2100" i="1" dirty="0">
                <a:latin typeface="Times New Roman" pitchFamily="18" charset="0"/>
                <a:ea typeface="標楷體" pitchFamily="65" charset="-120"/>
              </a:rPr>
              <a:t>c</a:t>
            </a:r>
            <a:r>
              <a:rPr lang="en-US" altLang="zh-TW" sz="2100" baseline="-25000" dirty="0">
                <a:latin typeface="Times New Roman" pitchFamily="18" charset="0"/>
                <a:ea typeface="標楷體" pitchFamily="65" charset="-120"/>
              </a:rPr>
              <a:t>3</a:t>
            </a:r>
            <a:r>
              <a:rPr lang="en-US" altLang="zh-TW" sz="2100" dirty="0">
                <a:latin typeface="Times New Roman" pitchFamily="18" charset="0"/>
                <a:ea typeface="標楷體" pitchFamily="65" charset="-120"/>
              </a:rPr>
              <a:t>cos </a:t>
            </a:r>
            <a:r>
              <a:rPr lang="en-US" altLang="zh-TW" sz="2100" i="1" dirty="0">
                <a:latin typeface="Times New Roman" pitchFamily="18" charset="0"/>
                <a:ea typeface="標楷體" pitchFamily="65" charset="-120"/>
              </a:rPr>
              <a:t>x</a:t>
            </a:r>
            <a:endParaRPr lang="en-US" altLang="zh-TW" sz="2100" dirty="0">
              <a:latin typeface="Times New Roman" pitchFamily="18" charset="0"/>
              <a:ea typeface="標楷體" pitchFamily="65" charset="-120"/>
            </a:endParaRPr>
          </a:p>
          <a:p>
            <a:pPr lvl="1"/>
            <a:r>
              <a:rPr lang="en-US" altLang="zh-TW" sz="2100" i="1" dirty="0">
                <a:latin typeface="Times New Roman" pitchFamily="18" charset="0"/>
                <a:ea typeface="標楷體" pitchFamily="65" charset="-120"/>
              </a:rPr>
              <a:t>y</a:t>
            </a:r>
            <a:r>
              <a:rPr lang="en-US" altLang="zh-TW" sz="2100" dirty="0">
                <a:latin typeface="Times New Roman" pitchFamily="18" charset="0"/>
                <a:ea typeface="標楷體" pitchFamily="65" charset="-120"/>
              </a:rPr>
              <a:t> = </a:t>
            </a:r>
            <a:r>
              <a:rPr lang="en-US" altLang="zh-TW" sz="2100" i="1" dirty="0">
                <a:latin typeface="Times New Roman" pitchFamily="18" charset="0"/>
                <a:ea typeface="標楷體" pitchFamily="65" charset="-120"/>
              </a:rPr>
              <a:t>c</a:t>
            </a:r>
            <a:r>
              <a:rPr lang="en-US" altLang="zh-TW" sz="2100" baseline="-25000" dirty="0">
                <a:latin typeface="Times New Roman" pitchFamily="18" charset="0"/>
                <a:ea typeface="標楷體" pitchFamily="65" charset="-120"/>
              </a:rPr>
              <a:t>2</a:t>
            </a:r>
            <a:r>
              <a:rPr lang="en-US" altLang="zh-TW" sz="2100" i="1" dirty="0">
                <a:latin typeface="Times New Roman" pitchFamily="18" charset="0"/>
                <a:ea typeface="標楷體" pitchFamily="65" charset="-120"/>
              </a:rPr>
              <a:t>e</a:t>
            </a:r>
            <a:r>
              <a:rPr lang="en-US" altLang="zh-TW" sz="2100" baseline="30000" dirty="0">
                <a:latin typeface="Times New Roman" pitchFamily="18" charset="0"/>
                <a:ea typeface="標楷體" pitchFamily="65" charset="-120"/>
              </a:rPr>
              <a:t>–</a:t>
            </a:r>
            <a:r>
              <a:rPr lang="en-US" altLang="zh-TW" sz="2100" i="1" baseline="30000" dirty="0">
                <a:latin typeface="Times New Roman" pitchFamily="18" charset="0"/>
                <a:ea typeface="標楷體" pitchFamily="65" charset="-120"/>
              </a:rPr>
              <a:t>x</a:t>
            </a:r>
            <a:r>
              <a:rPr lang="en-US" altLang="zh-TW" sz="2100" dirty="0">
                <a:latin typeface="Times New Roman" pitchFamily="18" charset="0"/>
                <a:ea typeface="標楷體" pitchFamily="65" charset="-120"/>
              </a:rPr>
              <a:t> + </a:t>
            </a:r>
            <a:r>
              <a:rPr lang="en-US" altLang="zh-TW" sz="2100" i="1" dirty="0">
                <a:latin typeface="Times New Roman" pitchFamily="18" charset="0"/>
                <a:ea typeface="標楷體" pitchFamily="65" charset="-120"/>
              </a:rPr>
              <a:t>c</a:t>
            </a:r>
            <a:r>
              <a:rPr lang="en-US" altLang="zh-TW" sz="2100" baseline="-30000" dirty="0">
                <a:latin typeface="Times New Roman" pitchFamily="18" charset="0"/>
                <a:ea typeface="標楷體" pitchFamily="65" charset="-120"/>
              </a:rPr>
              <a:t>4</a:t>
            </a:r>
            <a:r>
              <a:rPr lang="en-US" altLang="zh-TW" sz="2100" dirty="0">
                <a:latin typeface="Times New Roman" pitchFamily="18" charset="0"/>
                <a:ea typeface="標楷體" pitchFamily="65" charset="-120"/>
              </a:rPr>
              <a:t>sin </a:t>
            </a:r>
            <a:r>
              <a:rPr lang="en-US" altLang="zh-TW" sz="2100" i="1" dirty="0">
                <a:latin typeface="Times New Roman" pitchFamily="18" charset="0"/>
                <a:ea typeface="標楷體" pitchFamily="65" charset="-120"/>
              </a:rPr>
              <a:t>x</a:t>
            </a:r>
          </a:p>
          <a:p>
            <a:pPr lvl="1">
              <a:lnSpc>
                <a:spcPct val="110000"/>
              </a:lnSpc>
              <a:spcBef>
                <a:spcPct val="0"/>
              </a:spcBef>
            </a:pPr>
            <a:r>
              <a:rPr lang="en-US" altLang="zh-TW" sz="2100" i="1" dirty="0">
                <a:latin typeface="Times New Roman" pitchFamily="18" charset="0"/>
                <a:ea typeface="標楷體" pitchFamily="65" charset="-120"/>
              </a:rPr>
              <a:t>y</a:t>
            </a:r>
            <a:r>
              <a:rPr lang="en-US" altLang="zh-TW" sz="2100" dirty="0">
                <a:latin typeface="Times New Roman" pitchFamily="18" charset="0"/>
                <a:ea typeface="標楷體" pitchFamily="65" charset="-120"/>
              </a:rPr>
              <a:t> = </a:t>
            </a:r>
            <a:r>
              <a:rPr lang="en-US" altLang="zh-TW" sz="2100" i="1" dirty="0">
                <a:latin typeface="Times New Roman" pitchFamily="18" charset="0"/>
                <a:ea typeface="標楷體" pitchFamily="65" charset="-120"/>
              </a:rPr>
              <a:t>c</a:t>
            </a:r>
            <a:r>
              <a:rPr lang="en-US" altLang="zh-TW" sz="2100" baseline="-30000" dirty="0">
                <a:latin typeface="Times New Roman" pitchFamily="18" charset="0"/>
                <a:ea typeface="標楷體" pitchFamily="65" charset="-120"/>
              </a:rPr>
              <a:t>1</a:t>
            </a:r>
            <a:r>
              <a:rPr lang="en-US" altLang="zh-TW" sz="2100" i="1" dirty="0">
                <a:latin typeface="Times New Roman" pitchFamily="18" charset="0"/>
                <a:ea typeface="標楷體" pitchFamily="65" charset="-120"/>
              </a:rPr>
              <a:t>e</a:t>
            </a:r>
            <a:r>
              <a:rPr lang="en-US" altLang="zh-TW" sz="2100" i="1" baseline="30000" dirty="0">
                <a:latin typeface="Times New Roman" pitchFamily="18" charset="0"/>
                <a:ea typeface="標楷體" pitchFamily="65" charset="-120"/>
              </a:rPr>
              <a:t>x</a:t>
            </a:r>
            <a:r>
              <a:rPr lang="en-US" altLang="zh-TW" sz="2100" baseline="30000" dirty="0">
                <a:latin typeface="Times New Roman" pitchFamily="18" charset="0"/>
                <a:ea typeface="標楷體" pitchFamily="65" charset="-120"/>
              </a:rPr>
              <a:t> </a:t>
            </a:r>
            <a:r>
              <a:rPr lang="en-US" altLang="zh-TW" sz="2100" dirty="0">
                <a:latin typeface="Times New Roman" pitchFamily="18" charset="0"/>
                <a:ea typeface="標楷體" pitchFamily="65" charset="-120"/>
              </a:rPr>
              <a:t>+ </a:t>
            </a:r>
            <a:r>
              <a:rPr lang="en-US" altLang="zh-TW" sz="2100" i="1" dirty="0">
                <a:latin typeface="Times New Roman" pitchFamily="18" charset="0"/>
                <a:ea typeface="標楷體" pitchFamily="65" charset="-120"/>
              </a:rPr>
              <a:t>c</a:t>
            </a:r>
            <a:r>
              <a:rPr lang="en-US" altLang="zh-TW" sz="2100" baseline="-30000" dirty="0">
                <a:latin typeface="Times New Roman" pitchFamily="18" charset="0"/>
                <a:ea typeface="標楷體" pitchFamily="65" charset="-120"/>
              </a:rPr>
              <a:t>2</a:t>
            </a:r>
            <a:r>
              <a:rPr lang="en-US" altLang="zh-TW" sz="2100" i="1" dirty="0">
                <a:latin typeface="Times New Roman" pitchFamily="18" charset="0"/>
                <a:ea typeface="標楷體" pitchFamily="65" charset="-120"/>
              </a:rPr>
              <a:t>e</a:t>
            </a:r>
            <a:r>
              <a:rPr lang="en-US" altLang="zh-TW" sz="2100" baseline="30000" dirty="0">
                <a:latin typeface="Times New Roman" pitchFamily="18" charset="0"/>
                <a:ea typeface="標楷體" pitchFamily="65" charset="-120"/>
              </a:rPr>
              <a:t>–</a:t>
            </a:r>
            <a:r>
              <a:rPr lang="en-US" altLang="zh-TW" sz="2100" i="1" baseline="30000" dirty="0">
                <a:latin typeface="Times New Roman" pitchFamily="18" charset="0"/>
                <a:ea typeface="標楷體" pitchFamily="65" charset="-120"/>
              </a:rPr>
              <a:t>x</a:t>
            </a:r>
            <a:r>
              <a:rPr lang="en-US" altLang="zh-TW" sz="2100" dirty="0">
                <a:latin typeface="Times New Roman" pitchFamily="18" charset="0"/>
                <a:ea typeface="標楷體" pitchFamily="65" charset="-120"/>
              </a:rPr>
              <a:t> + </a:t>
            </a:r>
            <a:r>
              <a:rPr lang="en-US" altLang="zh-TW" sz="2100" i="1" dirty="0">
                <a:latin typeface="Times New Roman" pitchFamily="18" charset="0"/>
                <a:ea typeface="標楷體" pitchFamily="65" charset="-120"/>
              </a:rPr>
              <a:t>c</a:t>
            </a:r>
            <a:r>
              <a:rPr lang="en-US" altLang="zh-TW" sz="2100" baseline="-30000" dirty="0">
                <a:latin typeface="Times New Roman" pitchFamily="18" charset="0"/>
                <a:ea typeface="標楷體" pitchFamily="65" charset="-120"/>
              </a:rPr>
              <a:t>3</a:t>
            </a:r>
            <a:r>
              <a:rPr lang="en-US" altLang="zh-TW" sz="2100" dirty="0">
                <a:latin typeface="Times New Roman" pitchFamily="18" charset="0"/>
                <a:ea typeface="標楷體" pitchFamily="65" charset="-120"/>
              </a:rPr>
              <a:t>cos </a:t>
            </a:r>
            <a:r>
              <a:rPr lang="en-US" altLang="zh-TW" sz="2100" i="1" dirty="0">
                <a:latin typeface="Times New Roman" pitchFamily="18" charset="0"/>
                <a:ea typeface="標楷體" pitchFamily="65" charset="-120"/>
              </a:rPr>
              <a:t>x </a:t>
            </a:r>
            <a:r>
              <a:rPr lang="en-US" altLang="zh-TW" sz="2100" dirty="0">
                <a:latin typeface="Times New Roman" pitchFamily="18" charset="0"/>
                <a:ea typeface="標楷體" pitchFamily="65" charset="-120"/>
              </a:rPr>
              <a:t>+ c</a:t>
            </a:r>
            <a:r>
              <a:rPr lang="en-US" altLang="zh-TW" sz="2100" baseline="-30000" dirty="0">
                <a:latin typeface="Times New Roman" pitchFamily="18" charset="0"/>
                <a:ea typeface="標楷體" pitchFamily="65" charset="-120"/>
              </a:rPr>
              <a:t>4</a:t>
            </a:r>
            <a:r>
              <a:rPr lang="en-US" altLang="zh-TW" sz="2100" dirty="0">
                <a:latin typeface="Times New Roman" pitchFamily="18" charset="0"/>
                <a:ea typeface="標楷體" pitchFamily="65" charset="-120"/>
              </a:rPr>
              <a:t>sin </a:t>
            </a:r>
            <a:r>
              <a:rPr lang="en-US" altLang="zh-TW" sz="2100" i="1" dirty="0">
                <a:latin typeface="Times New Roman" pitchFamily="18" charset="0"/>
                <a:ea typeface="標楷體" pitchFamily="65" charset="-120"/>
              </a:rPr>
              <a:t>x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63</a:t>
            </a:fld>
            <a:endParaRPr lang="zh-TW" altLang="en-US" dirty="0"/>
          </a:p>
        </p:txBody>
      </p:sp>
      <p:cxnSp>
        <p:nvCxnSpPr>
          <p:cNvPr id="4" name="直線接點 3"/>
          <p:cNvCxnSpPr/>
          <p:nvPr/>
        </p:nvCxnSpPr>
        <p:spPr>
          <a:xfrm>
            <a:off x="611560" y="6237312"/>
            <a:ext cx="820891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字方塊 4"/>
          <p:cNvSpPr txBox="1"/>
          <p:nvPr/>
        </p:nvSpPr>
        <p:spPr>
          <a:xfrm>
            <a:off x="601854" y="6237312"/>
            <a:ext cx="26019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>
                <a:latin typeface="Arial" panose="020B0604020202020204" pitchFamily="34" charset="0"/>
                <a:cs typeface="Arial" panose="020B0604020202020204" pitchFamily="34" charset="0"/>
              </a:rPr>
              <a:t>†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Section 4.10 of the textbook.</a:t>
            </a:r>
          </a:p>
        </p:txBody>
      </p:sp>
    </p:spTree>
    <p:extLst>
      <p:ext uri="{BB962C8B-B14F-4D97-AF65-F5344CB8AC3E}">
        <p14:creationId xmlns:p14="http://schemas.microsoft.com/office/powerpoint/2010/main" val="74858223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59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Nonlinear Equations (2/2)</a:t>
            </a:r>
            <a:endParaRPr lang="zh-TW" altLang="en-US"/>
          </a:p>
        </p:txBody>
      </p:sp>
      <p:sp>
        <p:nvSpPr>
          <p:cNvPr id="765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We could find the one-parameter family of solutions of </a:t>
            </a:r>
            <a:r>
              <a:rPr lang="en-US" altLang="zh-TW" i="1" dirty="0"/>
              <a:t>a few</a:t>
            </a:r>
            <a:r>
              <a:rPr lang="en-US" altLang="zh-TW" dirty="0"/>
              <a:t> non-linear DEs, but these solutions are not general solutions of the DEs.</a:t>
            </a:r>
            <a:br>
              <a:rPr lang="en-US" altLang="zh-TW" dirty="0"/>
            </a:br>
            <a:endParaRPr lang="en-US" altLang="zh-TW" dirty="0"/>
          </a:p>
          <a:p>
            <a:r>
              <a:rPr lang="en-US" altLang="zh-TW" dirty="0"/>
              <a:t>Higher order nonlinear DEs </a:t>
            </a:r>
            <a:r>
              <a:rPr lang="en-US" altLang="zh-TW" i="1" dirty="0"/>
              <a:t>usually</a:t>
            </a:r>
            <a:r>
              <a:rPr lang="en-US" altLang="zh-TW" dirty="0"/>
              <a:t> can not be solved analytically.</a:t>
            </a:r>
            <a:br>
              <a:rPr lang="en-US" altLang="zh-TW" dirty="0"/>
            </a:br>
            <a:endParaRPr lang="en-US" altLang="zh-TW" dirty="0"/>
          </a:p>
          <a:p>
            <a:r>
              <a:rPr lang="en-US" altLang="zh-TW" dirty="0"/>
              <a:t>Realistic physical models are often nonlinear.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64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68582357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69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Reduction of Order</a:t>
            </a:r>
          </a:p>
        </p:txBody>
      </p:sp>
      <p:sp>
        <p:nvSpPr>
          <p:cNvPr id="766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Nonlinear 2</a:t>
            </a:r>
            <a:r>
              <a:rPr lang="en-US" altLang="zh-TW" baseline="30000" dirty="0"/>
              <a:t>nd</a:t>
            </a:r>
            <a:r>
              <a:rPr lang="en-US" altLang="zh-TW" dirty="0"/>
              <a:t>-order DEs of the forms</a:t>
            </a:r>
          </a:p>
          <a:p>
            <a:pPr lvl="1"/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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</a:t>
            </a:r>
            <a:r>
              <a:rPr lang="en-US" altLang="zh-TW" dirty="0">
                <a:latin typeface="Times New Roman" pitchFamily="18" charset="0"/>
              </a:rPr>
              <a:t>) = 0</a:t>
            </a:r>
            <a:endParaRPr lang="en-US" altLang="zh-TW" dirty="0"/>
          </a:p>
          <a:p>
            <a:pPr lvl="1"/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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</a:t>
            </a:r>
            <a:r>
              <a:rPr lang="en-US" altLang="zh-TW" dirty="0">
                <a:latin typeface="Times New Roman" pitchFamily="18" charset="0"/>
              </a:rPr>
              <a:t>) = 0</a:t>
            </a:r>
            <a:endParaRPr lang="en-US" altLang="zh-TW" dirty="0"/>
          </a:p>
          <a:p>
            <a:pPr>
              <a:buFont typeface="Wingdings" pitchFamily="2" charset="2"/>
              <a:buNone/>
            </a:pPr>
            <a:r>
              <a:rPr lang="en-US" altLang="zh-TW" dirty="0"/>
              <a:t>    can be reduced to 1</a:t>
            </a:r>
            <a:r>
              <a:rPr lang="en-US" altLang="zh-TW" baseline="30000" dirty="0"/>
              <a:t>st</a:t>
            </a:r>
            <a:r>
              <a:rPr lang="en-US" altLang="zh-TW" dirty="0"/>
              <a:t>-order DEs by letting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</a:t>
            </a:r>
            <a:r>
              <a:rPr lang="en-US" altLang="zh-TW" dirty="0"/>
              <a:t>.</a:t>
            </a:r>
            <a:br>
              <a:rPr lang="en-US" altLang="zh-TW" dirty="0"/>
            </a:br>
            <a:endParaRPr lang="en-US" altLang="zh-TW" dirty="0"/>
          </a:p>
          <a:p>
            <a:r>
              <a:rPr lang="en-US" altLang="zh-TW" dirty="0"/>
              <a:t>For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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</a:t>
            </a:r>
            <a:r>
              <a:rPr lang="en-US" altLang="zh-TW" dirty="0">
                <a:latin typeface="Times New Roman" pitchFamily="18" charset="0"/>
              </a:rPr>
              <a:t>) = 0</a:t>
            </a:r>
            <a:r>
              <a:rPr lang="en-US" altLang="zh-TW" dirty="0"/>
              <a:t>, we have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</a:t>
            </a:r>
            <a:r>
              <a:rPr lang="en-US" altLang="zh-TW" dirty="0">
                <a:latin typeface="Times New Roman" pitchFamily="18" charset="0"/>
              </a:rPr>
              <a:t>) = 0</a:t>
            </a:r>
            <a:r>
              <a:rPr lang="en-US" altLang="zh-TW" dirty="0"/>
              <a:t>.</a:t>
            </a:r>
            <a:br>
              <a:rPr lang="en-US" altLang="zh-TW" dirty="0"/>
            </a:br>
            <a:endParaRPr lang="en-US" altLang="zh-TW" dirty="0"/>
          </a:p>
          <a:p>
            <a:r>
              <a:rPr lang="en-US" altLang="zh-TW" dirty="0"/>
              <a:t>For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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</a:t>
            </a:r>
            <a:r>
              <a:rPr lang="en-US" altLang="zh-TW" dirty="0">
                <a:latin typeface="Times New Roman" pitchFamily="18" charset="0"/>
              </a:rPr>
              <a:t>) = 0</a:t>
            </a:r>
            <a:r>
              <a:rPr lang="en-US" altLang="zh-TW" dirty="0"/>
              <a:t>, observe that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So the problem becomes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 err="1">
                <a:latin typeface="Times New Roman" pitchFamily="18" charset="0"/>
              </a:rPr>
              <a:t>u</a:t>
            </a:r>
            <a:r>
              <a:rPr lang="en-US" altLang="zh-TW" dirty="0" err="1">
                <a:latin typeface="Times New Roman" pitchFamily="18" charset="0"/>
                <a:sym typeface="Symbol" panose="05050102010706020507" pitchFamily="18" charset="2"/>
              </a:rPr>
              <a:t></a:t>
            </a:r>
            <a:r>
              <a:rPr lang="en-US" altLang="zh-TW" i="1" dirty="0" err="1">
                <a:latin typeface="Times New Roman" pitchFamily="18" charset="0"/>
              </a:rPr>
              <a:t>du</a:t>
            </a:r>
            <a:r>
              <a:rPr lang="en-US" altLang="zh-TW" dirty="0">
                <a:latin typeface="Times New Roman" pitchFamily="18" charset="0"/>
              </a:rPr>
              <a:t>/</a:t>
            </a:r>
            <a:r>
              <a:rPr lang="en-US" altLang="zh-TW" i="1" dirty="0" err="1">
                <a:latin typeface="Times New Roman" pitchFamily="18" charset="0"/>
              </a:rPr>
              <a:t>dy</a:t>
            </a:r>
            <a:r>
              <a:rPr lang="en-US" altLang="zh-TW" dirty="0">
                <a:latin typeface="Times New Roman" pitchFamily="18" charset="0"/>
              </a:rPr>
              <a:t>) = 0</a:t>
            </a:r>
            <a:r>
              <a:rPr lang="en-US" altLang="zh-TW" dirty="0"/>
              <a:t>.</a:t>
            </a:r>
          </a:p>
        </p:txBody>
      </p:sp>
      <p:graphicFrame>
        <p:nvGraphicFramePr>
          <p:cNvPr id="76698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9596955"/>
              </p:ext>
            </p:extLst>
          </p:nvPr>
        </p:nvGraphicFramePr>
        <p:xfrm>
          <a:off x="2936875" y="4682207"/>
          <a:ext cx="3078163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63" name="方程式" r:id="rId3" imgW="1536480" imgH="419040" progId="Equation.3">
                  <p:embed/>
                </p:oleObj>
              </mc:Choice>
              <mc:Fallback>
                <p:oleObj name="方程式" r:id="rId3" imgW="153648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36875" y="4682207"/>
                        <a:ext cx="3078163" cy="835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65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30805885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Example: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/>
              <a:t> missing</a:t>
            </a:r>
          </a:p>
        </p:txBody>
      </p:sp>
      <p:sp>
        <p:nvSpPr>
          <p:cNvPr id="768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Solve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</a:t>
            </a:r>
            <a:r>
              <a:rPr lang="en-US" altLang="zh-TW" dirty="0">
                <a:latin typeface="Times New Roman" pitchFamily="18" charset="0"/>
              </a:rPr>
              <a:t> = 2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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Solution:</a:t>
            </a:r>
            <a:br>
              <a:rPr lang="en-US" altLang="zh-TW" dirty="0"/>
            </a:br>
            <a:r>
              <a:rPr lang="en-US" altLang="zh-TW" dirty="0"/>
              <a:t>Let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</a:t>
            </a:r>
            <a:r>
              <a:rPr lang="en-US" altLang="zh-TW" dirty="0"/>
              <a:t>, </a:t>
            </a:r>
            <a:r>
              <a:rPr lang="en-US" altLang="zh-TW" i="1" dirty="0">
                <a:latin typeface="Times New Roman" pitchFamily="18" charset="0"/>
              </a:rPr>
              <a:t>du</a:t>
            </a:r>
            <a:r>
              <a:rPr lang="en-US" altLang="zh-TW" dirty="0">
                <a:latin typeface="Times New Roman" pitchFamily="18" charset="0"/>
              </a:rPr>
              <a:t>/</a:t>
            </a:r>
            <a:r>
              <a:rPr lang="en-US" altLang="zh-TW" i="1" dirty="0">
                <a:latin typeface="Times New Roman" pitchFamily="18" charset="0"/>
              </a:rPr>
              <a:t>dx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</a:t>
            </a:r>
            <a:r>
              <a:rPr lang="en-US" altLang="zh-TW" dirty="0"/>
              <a:t>, we have </a:t>
            </a:r>
            <a:r>
              <a:rPr lang="en-US" altLang="zh-TW" i="1" dirty="0">
                <a:latin typeface="Times New Roman" pitchFamily="18" charset="0"/>
              </a:rPr>
              <a:t>du</a:t>
            </a:r>
            <a:r>
              <a:rPr lang="en-US" altLang="zh-TW" dirty="0">
                <a:latin typeface="Times New Roman" pitchFamily="18" charset="0"/>
              </a:rPr>
              <a:t>/</a:t>
            </a:r>
            <a:r>
              <a:rPr lang="en-US" altLang="zh-TW" i="1" dirty="0">
                <a:latin typeface="Times New Roman" pitchFamily="18" charset="0"/>
              </a:rPr>
              <a:t>dx</a:t>
            </a:r>
            <a:r>
              <a:rPr lang="en-US" altLang="zh-TW" dirty="0">
                <a:latin typeface="Times New Roman" pitchFamily="18" charset="0"/>
              </a:rPr>
              <a:t> = 2</a:t>
            </a:r>
            <a:r>
              <a:rPr lang="en-US" altLang="zh-TW" i="1" dirty="0">
                <a:latin typeface="Times New Roman" pitchFamily="18" charset="0"/>
              </a:rPr>
              <a:t>xu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>
                <a:sym typeface="Symbol" pitchFamily="18" charset="2"/>
              </a:rPr>
              <a:t> </a:t>
            </a:r>
            <a:r>
              <a:rPr lang="en-US" altLang="zh-TW" dirty="0">
                <a:latin typeface="Times New Roman" pitchFamily="18" charset="0"/>
              </a:rPr>
              <a:t>(1/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) </a:t>
            </a:r>
            <a:r>
              <a:rPr lang="en-US" altLang="zh-TW" i="1" dirty="0">
                <a:latin typeface="Times New Roman" pitchFamily="18" charset="0"/>
              </a:rPr>
              <a:t>du</a:t>
            </a:r>
            <a:r>
              <a:rPr lang="en-US" altLang="zh-TW" dirty="0">
                <a:latin typeface="Times New Roman" pitchFamily="18" charset="0"/>
              </a:rPr>
              <a:t> = 2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</a:t>
            </a:r>
            <a:r>
              <a:rPr lang="en-US" altLang="zh-TW" i="1" dirty="0">
                <a:latin typeface="Times New Roman" pitchFamily="18" charset="0"/>
              </a:rPr>
              <a:t>dx</a:t>
            </a:r>
            <a:r>
              <a:rPr lang="en-US" altLang="zh-TW" dirty="0">
                <a:latin typeface="Times New Roman" pitchFamily="18" charset="0"/>
              </a:rPr>
              <a:t> </a:t>
            </a:r>
            <a:r>
              <a:rPr lang="en-US" altLang="zh-TW" dirty="0"/>
              <a:t> </a:t>
            </a:r>
            <a:r>
              <a:rPr lang="en-US" altLang="zh-TW" dirty="0">
                <a:sym typeface="Symbol" pitchFamily="18" charset="2"/>
              </a:rPr>
              <a:t> 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baseline="30000" dirty="0">
                <a:latin typeface="Times New Roman" pitchFamily="18" charset="0"/>
              </a:rPr>
              <a:t>–2</a:t>
            </a:r>
            <a:r>
              <a:rPr lang="en-US" altLang="zh-TW" i="1" dirty="0">
                <a:latin typeface="Times New Roman" pitchFamily="18" charset="0"/>
              </a:rPr>
              <a:t>du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dirty="0">
                <a:sym typeface="Symbol" pitchFamily="18" charset="2"/>
              </a:rPr>
              <a:t> </a:t>
            </a:r>
            <a:r>
              <a:rPr lang="en-US" altLang="zh-TW" dirty="0">
                <a:latin typeface="Times New Roman" pitchFamily="18" charset="0"/>
              </a:rPr>
              <a:t>2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</a:t>
            </a:r>
            <a:r>
              <a:rPr lang="en-US" altLang="zh-TW" i="1" dirty="0">
                <a:latin typeface="Times New Roman" pitchFamily="18" charset="0"/>
              </a:rPr>
              <a:t>dx</a:t>
            </a:r>
            <a:br>
              <a:rPr lang="en-US" altLang="zh-TW" i="1" dirty="0">
                <a:latin typeface="Times New Roman" pitchFamily="18" charset="0"/>
              </a:rPr>
            </a:br>
            <a:r>
              <a:rPr lang="en-US" altLang="zh-TW" dirty="0">
                <a:sym typeface="Symbol" pitchFamily="18" charset="2"/>
              </a:rPr>
              <a:t> </a:t>
            </a:r>
            <a:r>
              <a:rPr lang="en-US" altLang="zh-TW" dirty="0">
                <a:latin typeface="Times New Roman" pitchFamily="18" charset="0"/>
              </a:rPr>
              <a:t>–</a:t>
            </a:r>
            <a:r>
              <a:rPr lang="en-US" altLang="zh-TW" dirty="0">
                <a:sym typeface="Symbol" pitchFamily="18" charset="2"/>
              </a:rPr>
              <a:t>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baseline="30000" dirty="0">
                <a:latin typeface="Times New Roman" pitchFamily="18" charset="0"/>
              </a:rPr>
              <a:t>–1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i="1" dirty="0">
                <a:latin typeface="Times New Roman" pitchFamily="18" charset="0"/>
              </a:rPr>
              <a:t>       </a:t>
            </a:r>
            <a:r>
              <a:rPr lang="en-US" altLang="zh-TW" dirty="0">
                <a:sym typeface="Symbol" pitchFamily="18" charset="2"/>
              </a:rPr>
              <a:t> </a:t>
            </a:r>
            <a:r>
              <a:rPr lang="en-US" altLang="zh-TW" dirty="0">
                <a:latin typeface="Times New Roman" pitchFamily="18" charset="0"/>
              </a:rPr>
              <a:t>–</a:t>
            </a:r>
            <a:r>
              <a:rPr lang="en-US" altLang="zh-TW" dirty="0">
                <a:sym typeface="Symbol" pitchFamily="18" charset="2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</a:t>
            </a:r>
            <a:r>
              <a:rPr lang="en-US" altLang="zh-TW" dirty="0">
                <a:latin typeface="Times New Roman" pitchFamily="18" charset="0"/>
              </a:rPr>
              <a:t>) </a:t>
            </a:r>
            <a:r>
              <a:rPr lang="en-US" altLang="zh-TW" baseline="30000" dirty="0">
                <a:latin typeface="Times New Roman" pitchFamily="18" charset="0"/>
              </a:rPr>
              <a:t>–1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br>
              <a:rPr lang="en-US" altLang="zh-TW" i="1" dirty="0">
                <a:latin typeface="Times New Roman" pitchFamily="18" charset="0"/>
              </a:rPr>
            </a:br>
            <a:r>
              <a:rPr lang="en-US" altLang="zh-TW" dirty="0">
                <a:sym typeface="Symbol" pitchFamily="18" charset="2"/>
              </a:rPr>
              <a:t> </a:t>
            </a:r>
            <a:r>
              <a:rPr lang="en-US" altLang="zh-TW" i="1" dirty="0" err="1">
                <a:latin typeface="Times New Roman" pitchFamily="18" charset="0"/>
              </a:rPr>
              <a:t>dy</a:t>
            </a:r>
            <a:r>
              <a:rPr lang="en-US" altLang="zh-TW" dirty="0">
                <a:latin typeface="Times New Roman" pitchFamily="18" charset="0"/>
              </a:rPr>
              <a:t>/</a:t>
            </a:r>
            <a:r>
              <a:rPr lang="en-US" altLang="zh-TW" i="1" dirty="0">
                <a:latin typeface="Times New Roman" pitchFamily="18" charset="0"/>
              </a:rPr>
              <a:t>dx</a:t>
            </a:r>
            <a:r>
              <a:rPr lang="en-US" altLang="zh-TW" dirty="0">
                <a:latin typeface="Times New Roman" pitchFamily="18" charset="0"/>
              </a:rPr>
              <a:t> = –(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) </a:t>
            </a:r>
            <a:r>
              <a:rPr lang="en-US" altLang="zh-TW" baseline="30000" dirty="0">
                <a:latin typeface="Times New Roman" pitchFamily="18" charset="0"/>
              </a:rPr>
              <a:t>–1</a:t>
            </a:r>
            <a:br>
              <a:rPr lang="en-US" altLang="zh-TW" i="1" dirty="0">
                <a:latin typeface="Times New Roman" pitchFamily="18" charset="0"/>
              </a:rPr>
            </a:br>
            <a:r>
              <a:rPr lang="en-US" altLang="zh-TW" dirty="0">
                <a:sym typeface="Symbol" pitchFamily="18" charset="2"/>
              </a:rPr>
              <a:t>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–</a:t>
            </a:r>
            <a:r>
              <a:rPr lang="en-US" altLang="zh-TW" dirty="0">
                <a:sym typeface="Symbol" pitchFamily="18" charset="2"/>
              </a:rPr>
              <a:t> 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) </a:t>
            </a:r>
            <a:r>
              <a:rPr lang="en-US" altLang="zh-TW" baseline="30000" dirty="0">
                <a:latin typeface="Times New Roman" pitchFamily="18" charset="0"/>
              </a:rPr>
              <a:t>–1 </a:t>
            </a:r>
            <a:r>
              <a:rPr lang="en-US" altLang="zh-TW" i="1" dirty="0">
                <a:latin typeface="Times New Roman" pitchFamily="18" charset="0"/>
              </a:rPr>
              <a:t>dx</a:t>
            </a:r>
            <a:br>
              <a:rPr lang="en-US" altLang="zh-TW" i="1" dirty="0">
                <a:latin typeface="Times New Roman" pitchFamily="18" charset="0"/>
              </a:rPr>
            </a:br>
            <a:endParaRPr lang="en-US" altLang="zh-TW" i="1" dirty="0">
              <a:latin typeface="Times New Roman" pitchFamily="18" charset="0"/>
            </a:endParaRPr>
          </a:p>
        </p:txBody>
      </p:sp>
      <p:graphicFrame>
        <p:nvGraphicFramePr>
          <p:cNvPr id="76800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4613573"/>
              </p:ext>
            </p:extLst>
          </p:nvPr>
        </p:nvGraphicFramePr>
        <p:xfrm>
          <a:off x="1129730" y="4890864"/>
          <a:ext cx="3370262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87" name="方程式" r:id="rId3" imgW="1688760" imgH="457200" progId="Equation.3">
                  <p:embed/>
                </p:oleObj>
              </mc:Choice>
              <mc:Fallback>
                <p:oleObj name="方程式" r:id="rId3" imgW="168876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9730" y="4890864"/>
                        <a:ext cx="3370262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66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03868538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9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Example: 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/>
              <a:t> missing</a:t>
            </a:r>
          </a:p>
        </p:txBody>
      </p:sp>
      <p:sp>
        <p:nvSpPr>
          <p:cNvPr id="769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Solve </a:t>
            </a:r>
            <a:r>
              <a:rPr lang="en-US" altLang="zh-TW" i="1" dirty="0" err="1">
                <a:latin typeface="Times New Roman" pitchFamily="18" charset="0"/>
              </a:rPr>
              <a:t>yy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</a:t>
            </a:r>
            <a:r>
              <a:rPr lang="en-US" altLang="zh-TW" dirty="0">
                <a:latin typeface="Times New Roman" pitchFamily="18" charset="0"/>
              </a:rPr>
              <a:t> = (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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Solution:</a:t>
            </a:r>
            <a:br>
              <a:rPr lang="en-US" altLang="zh-TW" dirty="0"/>
            </a:br>
            <a:r>
              <a:rPr lang="en-US" altLang="zh-TW" dirty="0"/>
              <a:t>Let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</a:t>
            </a:r>
            <a:r>
              <a:rPr lang="en-US" altLang="zh-TW" dirty="0"/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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u du</a:t>
            </a:r>
            <a:r>
              <a:rPr lang="en-US" altLang="zh-TW" dirty="0">
                <a:latin typeface="Times New Roman" pitchFamily="18" charset="0"/>
              </a:rPr>
              <a:t>/</a:t>
            </a:r>
            <a:r>
              <a:rPr lang="en-US" altLang="zh-TW" i="1" dirty="0" err="1">
                <a:latin typeface="Times New Roman" pitchFamily="18" charset="0"/>
              </a:rPr>
              <a:t>dy</a:t>
            </a:r>
            <a:r>
              <a:rPr lang="en-US" altLang="zh-TW" dirty="0"/>
              <a:t>, we have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>
                <a:sym typeface="Symbol" pitchFamily="18" charset="2"/>
              </a:rPr>
              <a:t>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ln |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u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| = ln |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| +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c</a:t>
            </a:r>
            <a:r>
              <a:rPr lang="en-US" altLang="zh-TW" baseline="-25000" dirty="0">
                <a:latin typeface="Times New Roman" pitchFamily="18" charset="0"/>
                <a:sym typeface="Symbol" pitchFamily="18" charset="2"/>
              </a:rPr>
              <a:t>1</a:t>
            </a:r>
            <a:r>
              <a:rPr lang="en-US" altLang="zh-TW" dirty="0">
                <a:sym typeface="Symbol" pitchFamily="18" charset="2"/>
              </a:rPr>
              <a:t>   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u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 =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c</a:t>
            </a:r>
            <a:r>
              <a:rPr lang="en-US" altLang="zh-TW" baseline="-25000" dirty="0">
                <a:latin typeface="Times New Roman" pitchFamily="18" charset="0"/>
                <a:sym typeface="Symbol" pitchFamily="18" charset="2"/>
              </a:rPr>
              <a:t>2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y</a:t>
            </a:r>
            <a:br>
              <a:rPr lang="en-US" altLang="zh-TW" dirty="0">
                <a:sym typeface="Symbol" pitchFamily="18" charset="2"/>
              </a:rPr>
            </a:br>
            <a:br>
              <a:rPr lang="en-US" altLang="zh-TW" sz="1200" dirty="0"/>
            </a:br>
            <a:r>
              <a:rPr lang="en-US" altLang="zh-TW" dirty="0">
                <a:sym typeface="Symbol" pitchFamily="18" charset="2"/>
              </a:rPr>
              <a:t> 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 (</a:t>
            </a:r>
            <a:r>
              <a:rPr lang="en-US" altLang="zh-TW" dirty="0">
                <a:latin typeface="Times New Roman" pitchFamily="18" charset="0"/>
              </a:rPr>
              <a:t>1/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) </a:t>
            </a:r>
            <a:r>
              <a:rPr lang="en-US" altLang="zh-TW" i="1" dirty="0" err="1">
                <a:latin typeface="Times New Roman" pitchFamily="18" charset="0"/>
              </a:rPr>
              <a:t>dy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 =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c</a:t>
            </a:r>
            <a:r>
              <a:rPr lang="en-US" altLang="zh-TW" baseline="-25000" dirty="0">
                <a:latin typeface="Times New Roman" pitchFamily="18" charset="0"/>
                <a:sym typeface="Symbol" pitchFamily="18" charset="2"/>
              </a:rPr>
              <a:t>2</a:t>
            </a:r>
            <a:r>
              <a:rPr lang="en-US" altLang="zh-TW" dirty="0">
                <a:sym typeface="Symbol" pitchFamily="18" charset="2"/>
              </a:rPr>
              <a:t>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 </a:t>
            </a:r>
            <a:r>
              <a:rPr lang="en-US" altLang="zh-TW" i="1" dirty="0">
                <a:latin typeface="Times New Roman" pitchFamily="18" charset="0"/>
              </a:rPr>
              <a:t>dx</a:t>
            </a:r>
            <a:br>
              <a:rPr lang="en-US" altLang="zh-TW" i="1" dirty="0">
                <a:latin typeface="Times New Roman" pitchFamily="18" charset="0"/>
              </a:rPr>
            </a:br>
            <a:br>
              <a:rPr lang="en-US" altLang="zh-TW" sz="1200" i="1" dirty="0">
                <a:latin typeface="Times New Roman" pitchFamily="18" charset="0"/>
              </a:rPr>
            </a:br>
            <a:r>
              <a:rPr lang="en-US" altLang="zh-TW" dirty="0">
                <a:sym typeface="Symbol" pitchFamily="18" charset="2"/>
              </a:rPr>
              <a:t>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 =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c</a:t>
            </a:r>
            <a:r>
              <a:rPr lang="en-US" altLang="zh-TW" baseline="-250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3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e</a:t>
            </a:r>
            <a:r>
              <a:rPr lang="en-US" altLang="zh-TW" i="1" baseline="300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c</a:t>
            </a:r>
            <a:r>
              <a:rPr lang="en-US" altLang="zh-TW" sz="1400" baseline="300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2</a:t>
            </a:r>
            <a:r>
              <a:rPr lang="en-US" altLang="zh-TW" i="1" baseline="300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x</a:t>
            </a:r>
            <a:r>
              <a:rPr lang="en-US" altLang="zh-TW" dirty="0">
                <a:sym typeface="Symbol" pitchFamily="18" charset="2"/>
              </a:rPr>
              <a:t>.</a:t>
            </a:r>
            <a:br>
              <a:rPr lang="en-US" altLang="zh-TW" i="1" dirty="0">
                <a:latin typeface="Times New Roman" pitchFamily="18" charset="0"/>
              </a:rPr>
            </a:br>
            <a:endParaRPr lang="zh-TW" altLang="en-US" i="1" dirty="0">
              <a:latin typeface="Times New Roman" pitchFamily="18" charset="0"/>
            </a:endParaRPr>
          </a:p>
        </p:txBody>
      </p:sp>
      <p:graphicFrame>
        <p:nvGraphicFramePr>
          <p:cNvPr id="76902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6069409"/>
              </p:ext>
            </p:extLst>
          </p:nvPr>
        </p:nvGraphicFramePr>
        <p:xfrm>
          <a:off x="1147763" y="3068960"/>
          <a:ext cx="3424237" cy="91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53" name="方程式" r:id="rId3" imgW="1714320" imgH="457200" progId="Equation.3">
                  <p:embed/>
                </p:oleObj>
              </mc:Choice>
              <mc:Fallback>
                <p:oleObj name="方程式" r:id="rId3" imgW="171432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7763" y="3068960"/>
                        <a:ext cx="3424237" cy="917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67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634617726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Example: Taylor Series Solution (1/2)</a:t>
            </a:r>
          </a:p>
        </p:txBody>
      </p:sp>
      <p:sp>
        <p:nvSpPr>
          <p:cNvPr id="770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Let us assume that a solution of the IVP exists:</a:t>
            </a:r>
            <a:br>
              <a:rPr lang="en-US" altLang="zh-TW" dirty="0"/>
            </a:b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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–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(0) = –1,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</a:t>
            </a:r>
            <a:r>
              <a:rPr lang="en-US" altLang="zh-TW" dirty="0">
                <a:latin typeface="Times New Roman" pitchFamily="18" charset="0"/>
              </a:rPr>
              <a:t>(0) = 1</a:t>
            </a:r>
            <a:r>
              <a:rPr lang="en-US" altLang="zh-TW" dirty="0"/>
              <a:t>.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If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is analytic at </a:t>
            </a:r>
            <a:r>
              <a:rPr lang="en-US" altLang="zh-TW" dirty="0">
                <a:latin typeface="Times New Roman" pitchFamily="18" charset="0"/>
              </a:rPr>
              <a:t>0</a:t>
            </a:r>
            <a:r>
              <a:rPr lang="en-US" altLang="zh-TW" dirty="0"/>
              <a:t>, we have the following Taylor series expansion centered at 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TW" dirty="0"/>
              <a:t>: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Note that </a:t>
            </a:r>
          </a:p>
        </p:txBody>
      </p:sp>
      <p:graphicFrame>
        <p:nvGraphicFramePr>
          <p:cNvPr id="77005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1285181"/>
              </p:ext>
            </p:extLst>
          </p:nvPr>
        </p:nvGraphicFramePr>
        <p:xfrm>
          <a:off x="1776413" y="5084763"/>
          <a:ext cx="5729287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917" name="方程式" r:id="rId3" imgW="2882880" imgH="228600" progId="Equation.3">
                  <p:embed/>
                </p:oleObj>
              </mc:Choice>
              <mc:Fallback>
                <p:oleObj name="方程式" r:id="rId3" imgW="288288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6413" y="5084763"/>
                        <a:ext cx="5729287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68</a:t>
            </a:fld>
            <a:endParaRPr lang="zh-TW" altLang="en-US" dirty="0"/>
          </a:p>
        </p:txBody>
      </p:sp>
      <p:graphicFrame>
        <p:nvGraphicFramePr>
          <p:cNvPr id="4" name="物件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4755350"/>
              </p:ext>
            </p:extLst>
          </p:nvPr>
        </p:nvGraphicFramePr>
        <p:xfrm>
          <a:off x="1835150" y="3429000"/>
          <a:ext cx="5773738" cy="790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918" name="方程式" r:id="rId5" imgW="2882900" imgH="393700" progId="Equation.3">
                  <p:embed/>
                </p:oleObj>
              </mc:Choice>
              <mc:Fallback>
                <p:oleObj name="方程式" r:id="rId5" imgW="2882900" imgH="3937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150" y="3429000"/>
                        <a:ext cx="5773738" cy="790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44072388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Example: Taylor Series Solution (2/2)</a:t>
            </a:r>
            <a:endParaRPr lang="zh-TW" altLang="en-US"/>
          </a:p>
        </p:txBody>
      </p:sp>
      <p:sp>
        <p:nvSpPr>
          <p:cNvPr id="771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TW" dirty="0"/>
              <a:t>For higher order derivatives, we have: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endParaRPr lang="en-US" altLang="zh-TW" dirty="0"/>
          </a:p>
          <a:p>
            <a:pPr>
              <a:buFont typeface="Wingdings" pitchFamily="2" charset="2"/>
              <a:buNone/>
            </a:pPr>
            <a:r>
              <a:rPr lang="en-US" altLang="zh-TW" dirty="0"/>
              <a:t>and so on.</a:t>
            </a:r>
          </a:p>
          <a:p>
            <a:pPr>
              <a:buFont typeface="Wingdings" pitchFamily="2" charset="2"/>
              <a:buNone/>
            </a:pPr>
            <a:endParaRPr lang="en-US" altLang="zh-TW" dirty="0"/>
          </a:p>
          <a:p>
            <a:pPr>
              <a:buFont typeface="Wingdings" pitchFamily="2" charset="2"/>
              <a:buNone/>
            </a:pPr>
            <a:r>
              <a:rPr lang="en-US" altLang="zh-TW" dirty="0"/>
              <a:t>Therefore, we have:</a:t>
            </a:r>
          </a:p>
        </p:txBody>
      </p:sp>
      <p:graphicFrame>
        <p:nvGraphicFramePr>
          <p:cNvPr id="77107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9007639"/>
              </p:ext>
            </p:extLst>
          </p:nvPr>
        </p:nvGraphicFramePr>
        <p:xfrm>
          <a:off x="1642914" y="1797050"/>
          <a:ext cx="4652963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021" name="方程式" r:id="rId3" imgW="2323800" imgH="393480" progId="Equation.3">
                  <p:embed/>
                </p:oleObj>
              </mc:Choice>
              <mc:Fallback>
                <p:oleObj name="方程式" r:id="rId3" imgW="23238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2914" y="1797050"/>
                        <a:ext cx="4652963" cy="792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107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5247489"/>
              </p:ext>
            </p:extLst>
          </p:nvPr>
        </p:nvGraphicFramePr>
        <p:xfrm>
          <a:off x="1547664" y="2636838"/>
          <a:ext cx="5999163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022" name="方程式" r:id="rId5" imgW="2997000" imgH="393480" progId="Equation.3">
                  <p:embed/>
                </p:oleObj>
              </mc:Choice>
              <mc:Fallback>
                <p:oleObj name="方程式" r:id="rId5" imgW="29970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664" y="2636838"/>
                        <a:ext cx="5999163" cy="792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107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7422953"/>
              </p:ext>
            </p:extLst>
          </p:nvPr>
        </p:nvGraphicFramePr>
        <p:xfrm>
          <a:off x="1881535" y="4581128"/>
          <a:ext cx="5138737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023" name="方程式" r:id="rId7" imgW="2565360" imgH="393480" progId="Equation.3">
                  <p:embed/>
                </p:oleObj>
              </mc:Choice>
              <mc:Fallback>
                <p:oleObj name="方程式" r:id="rId7" imgW="256536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81535" y="4581128"/>
                        <a:ext cx="5138737" cy="792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69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433190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Homogeneous Equations</a:t>
            </a:r>
          </a:p>
        </p:txBody>
      </p:sp>
      <p:sp>
        <p:nvSpPr>
          <p:cNvPr id="710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For a linear 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baseline="30000" dirty="0"/>
              <a:t>th</a:t>
            </a:r>
            <a:r>
              <a:rPr lang="en-US" altLang="zh-TW" dirty="0"/>
              <a:t>-order differential equation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>
                <a:sym typeface="Symbol" pitchFamily="18" charset="2"/>
              </a:rPr>
            </a:br>
            <a:r>
              <a:rPr lang="en-US" altLang="zh-TW" dirty="0">
                <a:sym typeface="Symbol" pitchFamily="18" charset="2"/>
              </a:rPr>
              <a:t>if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g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(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) = 0</a:t>
            </a:r>
            <a:r>
              <a:rPr lang="en-US" altLang="zh-TW" dirty="0">
                <a:sym typeface="Symbol" pitchFamily="18" charset="2"/>
              </a:rPr>
              <a:t>, it is called a homogeneous differential equation, otherwise, it is non-homogeneous.</a:t>
            </a:r>
            <a:br>
              <a:rPr lang="en-US" altLang="zh-TW" dirty="0">
                <a:sym typeface="Symbol" pitchFamily="18" charset="2"/>
              </a:rPr>
            </a:br>
            <a:br>
              <a:rPr lang="en-US" altLang="zh-TW" dirty="0">
                <a:sym typeface="Symbol" pitchFamily="18" charset="2"/>
              </a:rPr>
            </a:br>
            <a:r>
              <a:rPr lang="en-US" altLang="zh-TW" dirty="0">
                <a:sym typeface="Symbol" pitchFamily="18" charset="2"/>
              </a:rPr>
              <a:t>Note that: the solution of a non-homogeneous differential equation is based on the solution to its associated homogeneous differential equation.</a:t>
            </a:r>
            <a:endParaRPr lang="en-US" altLang="zh-TW" dirty="0"/>
          </a:p>
        </p:txBody>
      </p:sp>
      <p:graphicFrame>
        <p:nvGraphicFramePr>
          <p:cNvPr id="71066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3412158"/>
              </p:ext>
            </p:extLst>
          </p:nvPr>
        </p:nvGraphicFramePr>
        <p:xfrm>
          <a:off x="1090613" y="1916113"/>
          <a:ext cx="6964362" cy="841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32" name="方程式" r:id="rId3" imgW="3466800" imgH="419040" progId="Equation.3">
                  <p:embed/>
                </p:oleObj>
              </mc:Choice>
              <mc:Fallback>
                <p:oleObj name="方程式" r:id="rId3" imgW="346680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0613" y="1916113"/>
                        <a:ext cx="6964362" cy="841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8656497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Differential Operators</a:t>
            </a:r>
          </a:p>
        </p:txBody>
      </p:sp>
      <p:sp>
        <p:nvSpPr>
          <p:cNvPr id="71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The symbol </a:t>
            </a:r>
            <a:r>
              <a:rPr lang="en-US" altLang="zh-TW" i="1" dirty="0">
                <a:latin typeface="Times New Roman" pitchFamily="18" charset="0"/>
              </a:rPr>
              <a:t>D</a:t>
            </a:r>
            <a:r>
              <a:rPr lang="en-US" altLang="zh-TW" dirty="0"/>
              <a:t>, defined by </a:t>
            </a:r>
            <a:r>
              <a:rPr lang="en-US" altLang="zh-TW" i="1" dirty="0" err="1">
                <a:latin typeface="Times New Roman" pitchFamily="18" charset="0"/>
              </a:rPr>
              <a:t>Dy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 err="1">
                <a:latin typeface="Times New Roman" pitchFamily="18" charset="0"/>
              </a:rPr>
              <a:t>dy</a:t>
            </a:r>
            <a:r>
              <a:rPr lang="en-US" altLang="zh-TW" dirty="0">
                <a:latin typeface="Times New Roman" pitchFamily="18" charset="0"/>
              </a:rPr>
              <a:t>/</a:t>
            </a:r>
            <a:r>
              <a:rPr lang="en-US" altLang="zh-TW" i="1" dirty="0">
                <a:latin typeface="Times New Roman" pitchFamily="18" charset="0"/>
              </a:rPr>
              <a:t>dx</a:t>
            </a:r>
            <a:r>
              <a:rPr lang="en-US" altLang="zh-TW" dirty="0"/>
              <a:t>, is called a </a:t>
            </a:r>
            <a:r>
              <a:rPr lang="en-US" altLang="zh-TW" b="1" dirty="0"/>
              <a:t>differential operator</a:t>
            </a:r>
            <a:r>
              <a:rPr lang="en-US" altLang="zh-TW" dirty="0"/>
              <a:t>.  </a:t>
            </a:r>
            <a:r>
              <a:rPr lang="en-US" altLang="zh-TW" i="1" dirty="0">
                <a:latin typeface="Times New Roman" pitchFamily="18" charset="0"/>
              </a:rPr>
              <a:t>D</a:t>
            </a:r>
            <a:r>
              <a:rPr lang="en-US" altLang="zh-TW" dirty="0"/>
              <a:t> transforms a function into another function.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Example: </a:t>
            </a:r>
            <a:r>
              <a:rPr lang="en-US" altLang="zh-TW" i="1" dirty="0">
                <a:latin typeface="Times New Roman" pitchFamily="18" charset="0"/>
              </a:rPr>
              <a:t>D</a:t>
            </a:r>
            <a:r>
              <a:rPr lang="en-US" altLang="zh-TW" dirty="0">
                <a:latin typeface="Times New Roman" pitchFamily="18" charset="0"/>
              </a:rPr>
              <a:t>(cos 4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= –4sin 4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</a:t>
            </a:r>
            <a:r>
              <a:rPr lang="en-US" altLang="zh-TW" i="1" dirty="0">
                <a:latin typeface="Times New Roman" pitchFamily="18" charset="0"/>
              </a:rPr>
              <a:t>  D</a:t>
            </a:r>
            <a:r>
              <a:rPr lang="en-US" altLang="zh-TW" dirty="0">
                <a:latin typeface="Times New Roman" pitchFamily="18" charset="0"/>
              </a:rPr>
              <a:t>(5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30000" dirty="0">
                <a:latin typeface="Times New Roman" pitchFamily="18" charset="0"/>
              </a:rPr>
              <a:t>3</a:t>
            </a:r>
            <a:r>
              <a:rPr lang="en-US" altLang="zh-TW" dirty="0">
                <a:latin typeface="Times New Roman" pitchFamily="18" charset="0"/>
              </a:rPr>
              <a:t> – 6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) = 15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 – 12</a:t>
            </a:r>
            <a:r>
              <a:rPr lang="en-US" altLang="zh-TW" i="1" dirty="0">
                <a:latin typeface="Times New Roman" pitchFamily="18" charset="0"/>
              </a:rPr>
              <a:t>x</a:t>
            </a:r>
            <a:br>
              <a:rPr lang="en-US" altLang="zh-TW" dirty="0"/>
            </a:br>
            <a:endParaRPr lang="en-US" altLang="zh-TW" dirty="0"/>
          </a:p>
          <a:p>
            <a:r>
              <a:rPr lang="en-US" altLang="zh-TW" dirty="0"/>
              <a:t>Polynomial expressions involving </a:t>
            </a:r>
            <a:r>
              <a:rPr lang="en-US" altLang="zh-TW" i="1" dirty="0">
                <a:latin typeface="Times New Roman" pitchFamily="18" charset="0"/>
              </a:rPr>
              <a:t>D</a:t>
            </a:r>
            <a:r>
              <a:rPr lang="en-US" altLang="zh-TW" dirty="0"/>
              <a:t>, such as </a:t>
            </a:r>
            <a:r>
              <a:rPr lang="en-US" altLang="zh-TW" i="1" dirty="0">
                <a:latin typeface="Times New Roman" pitchFamily="18" charset="0"/>
              </a:rPr>
              <a:t>D</a:t>
            </a:r>
            <a:r>
              <a:rPr lang="zh-TW" altLang="en-US" dirty="0">
                <a:latin typeface="Times New Roman" pitchFamily="18" charset="0"/>
              </a:rPr>
              <a:t> </a:t>
            </a:r>
            <a:r>
              <a:rPr lang="en-US" altLang="zh-TW" dirty="0">
                <a:latin typeface="Times New Roman" pitchFamily="18" charset="0"/>
              </a:rPr>
              <a:t>+ 3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itchFamily="18" charset="0"/>
              </a:rPr>
              <a:t>D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 + 3</a:t>
            </a:r>
            <a:r>
              <a:rPr lang="en-US" altLang="zh-TW" i="1" dirty="0">
                <a:latin typeface="Times New Roman" pitchFamily="18" charset="0"/>
              </a:rPr>
              <a:t>D</a:t>
            </a:r>
            <a:r>
              <a:rPr lang="zh-TW" altLang="en-US" dirty="0">
                <a:latin typeface="Times New Roman" pitchFamily="18" charset="0"/>
              </a:rPr>
              <a:t> </a:t>
            </a:r>
            <a:r>
              <a:rPr lang="en-US" altLang="zh-TW" dirty="0">
                <a:latin typeface="Times New Roman" pitchFamily="18" charset="0"/>
              </a:rPr>
              <a:t>– 4</a:t>
            </a:r>
            <a:r>
              <a:rPr lang="en-US" altLang="zh-TW" dirty="0"/>
              <a:t> are also differential operators.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8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5012010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Linear Operator</a:t>
            </a:r>
          </a:p>
        </p:txBody>
      </p:sp>
      <p:sp>
        <p:nvSpPr>
          <p:cNvPr id="712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An 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baseline="30000" dirty="0"/>
              <a:t>th</a:t>
            </a:r>
            <a:r>
              <a:rPr lang="en-US" altLang="zh-TW" dirty="0"/>
              <a:t>-order differential operator is defined as: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i="1" dirty="0">
                <a:latin typeface="Times New Roman" pitchFamily="18" charset="0"/>
              </a:rPr>
              <a:t>L = a</a:t>
            </a:r>
            <a:r>
              <a:rPr lang="en-US" altLang="zh-TW" i="1" baseline="-25000" dirty="0">
                <a:latin typeface="Times New Roman" pitchFamily="18" charset="0"/>
              </a:rPr>
              <a:t>n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 err="1">
                <a:latin typeface="Times New Roman" pitchFamily="18" charset="0"/>
              </a:rPr>
              <a:t>D</a:t>
            </a:r>
            <a:r>
              <a:rPr lang="en-US" altLang="zh-TW" i="1" baseline="30000" dirty="0" err="1">
                <a:latin typeface="Times New Roman" pitchFamily="18" charset="0"/>
              </a:rPr>
              <a:t>n</a:t>
            </a:r>
            <a:r>
              <a:rPr lang="zh-TW" altLang="en-US" dirty="0">
                <a:latin typeface="Times New Roman" pitchFamily="18" charset="0"/>
              </a:rPr>
              <a:t>＋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i="1" baseline="-25000" dirty="0">
                <a:latin typeface="Times New Roman" pitchFamily="18" charset="0"/>
              </a:rPr>
              <a:t>n-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 err="1">
                <a:latin typeface="Times New Roman" pitchFamily="18" charset="0"/>
              </a:rPr>
              <a:t>D</a:t>
            </a:r>
            <a:r>
              <a:rPr lang="en-US" altLang="zh-TW" i="1" baseline="30000" dirty="0" err="1">
                <a:latin typeface="Times New Roman" pitchFamily="18" charset="0"/>
              </a:rPr>
              <a:t>n</a:t>
            </a:r>
            <a:r>
              <a:rPr lang="en-US" altLang="zh-TW" i="1" baseline="30000" dirty="0">
                <a:latin typeface="Times New Roman" pitchFamily="18" charset="0"/>
              </a:rPr>
              <a:t>–</a:t>
            </a:r>
            <a:r>
              <a:rPr lang="en-US" altLang="zh-TW" baseline="30000" dirty="0">
                <a:latin typeface="Times New Roman" pitchFamily="18" charset="0"/>
              </a:rPr>
              <a:t>1</a:t>
            </a:r>
            <a:r>
              <a:rPr lang="zh-TW" altLang="en-US" dirty="0">
                <a:latin typeface="Times New Roman" pitchFamily="18" charset="0"/>
              </a:rPr>
              <a:t>＋</a:t>
            </a:r>
            <a:r>
              <a:rPr lang="en-US" altLang="zh-TW" dirty="0">
                <a:latin typeface="Times New Roman" pitchFamily="18" charset="0"/>
              </a:rPr>
              <a:t>…</a:t>
            </a:r>
            <a:r>
              <a:rPr lang="zh-TW" altLang="en-US" dirty="0">
                <a:latin typeface="Times New Roman" pitchFamily="18" charset="0"/>
              </a:rPr>
              <a:t>＋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D</a:t>
            </a:r>
            <a:r>
              <a:rPr lang="zh-TW" altLang="en-US" dirty="0">
                <a:latin typeface="Times New Roman" pitchFamily="18" charset="0"/>
              </a:rPr>
              <a:t>＋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br>
              <a:rPr lang="en-US" altLang="zh-TW" dirty="0">
                <a:latin typeface="Times New Roman" pitchFamily="18" charset="0"/>
              </a:rPr>
            </a:br>
            <a:br>
              <a:rPr lang="en-US" altLang="zh-TW" dirty="0"/>
            </a:br>
            <a:r>
              <a:rPr lang="en-US" altLang="zh-TW" i="1" dirty="0">
                <a:latin typeface="Times New Roman" pitchFamily="18" charset="0"/>
              </a:rPr>
              <a:t>L</a:t>
            </a:r>
            <a:r>
              <a:rPr lang="en-US" altLang="zh-TW" dirty="0"/>
              <a:t> is a linear operator, that is,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           </a:t>
            </a:r>
            <a:r>
              <a:rPr lang="en-US" altLang="zh-TW" i="1" dirty="0">
                <a:latin typeface="Times New Roman" pitchFamily="18" charset="0"/>
              </a:rPr>
              <a:t>L</a:t>
            </a:r>
            <a:r>
              <a:rPr lang="en-US" altLang="zh-TW" dirty="0">
                <a:latin typeface="Times New Roman" pitchFamily="18" charset="0"/>
              </a:rPr>
              <a:t>{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</a:t>
            </a:r>
            <a:r>
              <a:rPr lang="en-US" altLang="zh-TW" dirty="0">
                <a:latin typeface="Times New Roman" pitchFamily="18" charset="0"/>
              </a:rPr>
              <a:t>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zh-TW" altLang="en-US" dirty="0">
                <a:latin typeface="Times New Roman" pitchFamily="18" charset="0"/>
              </a:rPr>
              <a:t>＋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</a:t>
            </a:r>
            <a:r>
              <a:rPr lang="en-US" altLang="zh-TW" dirty="0">
                <a:latin typeface="Times New Roman" pitchFamily="18" charset="0"/>
              </a:rPr>
              <a:t> </a:t>
            </a:r>
            <a:r>
              <a:rPr lang="en-US" altLang="zh-TW" i="1" dirty="0">
                <a:latin typeface="Times New Roman" pitchFamily="18" charset="0"/>
              </a:rPr>
              <a:t>g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)}</a:t>
            </a:r>
            <a:r>
              <a:rPr lang="zh-TW" altLang="en-US" dirty="0">
                <a:latin typeface="Times New Roman" pitchFamily="18" charset="0"/>
              </a:rPr>
              <a:t>＝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 </a:t>
            </a:r>
            <a:r>
              <a:rPr lang="en-US" altLang="zh-TW" i="1" dirty="0">
                <a:latin typeface="Times New Roman" pitchFamily="18" charset="0"/>
              </a:rPr>
              <a:t>L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))</a:t>
            </a:r>
            <a:r>
              <a:rPr lang="zh-TW" altLang="en-US" dirty="0">
                <a:latin typeface="Times New Roman" pitchFamily="18" charset="0"/>
              </a:rPr>
              <a:t>＋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 </a:t>
            </a:r>
            <a:r>
              <a:rPr lang="en-US" altLang="zh-TW" i="1" dirty="0">
                <a:latin typeface="Times New Roman" pitchFamily="18" charset="0"/>
              </a:rPr>
              <a:t>L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g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))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005100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3783</TotalTime>
  <Words>2154</Words>
  <Application>Microsoft Office PowerPoint</Application>
  <PresentationFormat>如螢幕大小 (4:3)</PresentationFormat>
  <Paragraphs>350</Paragraphs>
  <Slides>69</Slides>
  <Notes>3</Notes>
  <HiddenSlides>0</HiddenSlides>
  <MMClips>0</MMClips>
  <ScaleCrop>false</ScaleCrop>
  <HeadingPairs>
    <vt:vector size="8" baseType="variant">
      <vt:variant>
        <vt:lpstr>使用字型</vt:lpstr>
      </vt:variant>
      <vt:variant>
        <vt:i4>9</vt:i4>
      </vt:variant>
      <vt:variant>
        <vt:lpstr>佈景主題</vt:lpstr>
      </vt:variant>
      <vt:variant>
        <vt:i4>1</vt:i4>
      </vt:variant>
      <vt:variant>
        <vt:lpstr>內嵌 OLE 伺服程式</vt:lpstr>
      </vt:variant>
      <vt:variant>
        <vt:i4>2</vt:i4>
      </vt:variant>
      <vt:variant>
        <vt:lpstr>投影片標題</vt:lpstr>
      </vt:variant>
      <vt:variant>
        <vt:i4>69</vt:i4>
      </vt:variant>
    </vt:vector>
  </HeadingPairs>
  <TitlesOfParts>
    <vt:vector size="81" baseType="lpstr">
      <vt:lpstr>華康中明體</vt:lpstr>
      <vt:lpstr>新細明體</vt:lpstr>
      <vt:lpstr>標楷體</vt:lpstr>
      <vt:lpstr>Arial</vt:lpstr>
      <vt:lpstr>Calibri</vt:lpstr>
      <vt:lpstr>Cambria Math</vt:lpstr>
      <vt:lpstr>Symbol</vt:lpstr>
      <vt:lpstr>Times New Roman</vt:lpstr>
      <vt:lpstr>Wingdings</vt:lpstr>
      <vt:lpstr>Office 佈景主題</vt:lpstr>
      <vt:lpstr>方程式</vt:lpstr>
      <vt:lpstr>Equation</vt:lpstr>
      <vt:lpstr>High Order Differential Equations</vt:lpstr>
      <vt:lpstr>Initial-Value Problems</vt:lpstr>
      <vt:lpstr>Existence of a Unique Solution</vt:lpstr>
      <vt:lpstr>Examples:</vt:lpstr>
      <vt:lpstr>Boundary-Value Problem</vt:lpstr>
      <vt:lpstr>Solutions of a BVP</vt:lpstr>
      <vt:lpstr>Homogeneous Equations</vt:lpstr>
      <vt:lpstr>Differential Operators</vt:lpstr>
      <vt:lpstr>Linear Operator</vt:lpstr>
      <vt:lpstr>“D” Representation of DEs</vt:lpstr>
      <vt:lpstr>Superposition Principle</vt:lpstr>
      <vt:lpstr>Linear Dependency</vt:lpstr>
      <vt:lpstr>Wronskian</vt:lpstr>
      <vt:lpstr>Criterion for Linear Independency</vt:lpstr>
      <vt:lpstr>Wronskian Independence Checks</vt:lpstr>
      <vt:lpstr>Fundamental Set of Solutions</vt:lpstr>
      <vt:lpstr>General Solution (1/2)</vt:lpstr>
      <vt:lpstr>General Solution (2/2)</vt:lpstr>
      <vt:lpstr>Example: Linear Combo. of Solutions</vt:lpstr>
      <vt:lpstr>Nonhomogeneous Solutions (1/2)</vt:lpstr>
      <vt:lpstr>Nonhomogeneous Solutions (2/2)</vt:lpstr>
      <vt:lpstr>Complementary Function</vt:lpstr>
      <vt:lpstr>Superposition Principle for DE</vt:lpstr>
      <vt:lpstr>Example of Superposition Principle</vt:lpstr>
      <vt:lpstr>Reduction of Order</vt:lpstr>
      <vt:lpstr>Example: y" – y = 0, y1(x) = ex, find y2</vt:lpstr>
      <vt:lpstr>Solution by Reduction of Order (1/2)</vt:lpstr>
      <vt:lpstr>Solution by Reduction of Order (2/2)</vt:lpstr>
      <vt:lpstr>Example: x2y" – 3xy' + 4y = 0</vt:lpstr>
      <vt:lpstr>Constant Coefficients DE</vt:lpstr>
      <vt:lpstr>Auxiliary Equations</vt:lpstr>
      <vt:lpstr>General Solutions (1/2)</vt:lpstr>
      <vt:lpstr>General Solutions (2/2)</vt:lpstr>
      <vt:lpstr>Example: 4y"+4y'+17y = 0</vt:lpstr>
      <vt:lpstr>Higher-Order Auxiliary Equations</vt:lpstr>
      <vt:lpstr>Solution of Repeated Roots (1/2)</vt:lpstr>
      <vt:lpstr>Solution of Repeated Roots (2/2)</vt:lpstr>
      <vt:lpstr>Non-homogeneous Linear DE</vt:lpstr>
      <vt:lpstr>Undetermined Coefficients (1/2)</vt:lpstr>
      <vt:lpstr>Undetermined Coefficients (2/2)</vt:lpstr>
      <vt:lpstr>Example: y" + 4y' – 2y = 2x2 – 3x + 6</vt:lpstr>
      <vt:lpstr>Example: y" – y' + y = 2 sin 3x</vt:lpstr>
      <vt:lpstr>Example: yp by Superposition</vt:lpstr>
      <vt:lpstr>Example: A Glitch in the Method</vt:lpstr>
      <vt:lpstr>Summary of Two Cases (1/2)</vt:lpstr>
      <vt:lpstr>Summary of Two Cases (2/2)</vt:lpstr>
      <vt:lpstr>Examples:</vt:lpstr>
      <vt:lpstr>Annihilator Approach</vt:lpstr>
      <vt:lpstr>Example of Annihilator Approach</vt:lpstr>
      <vt:lpstr>Variation of Parameters (1/3)</vt:lpstr>
      <vt:lpstr>Variation of Parameters (2/3)</vt:lpstr>
      <vt:lpstr>Variation of Parameters (3/3)</vt:lpstr>
      <vt:lpstr>Summary of the Method</vt:lpstr>
      <vt:lpstr>Examples:</vt:lpstr>
      <vt:lpstr>Higher-Order Equations</vt:lpstr>
      <vt:lpstr>Cauchy-Euler Equation</vt:lpstr>
      <vt:lpstr>Method of Solution</vt:lpstr>
      <vt:lpstr>2nd-Order Cauchy-Euler Eq.</vt:lpstr>
      <vt:lpstr>Auxiliary Equation Solutions (1/2)</vt:lpstr>
      <vt:lpstr>Auxiliary Equation Solutions (2/2)</vt:lpstr>
      <vt:lpstr>Example: Particular Solutions</vt:lpstr>
      <vt:lpstr>Reduction to Constant Coefficient Eqs</vt:lpstr>
      <vt:lpstr>Nonlinear Equations† (1/2)</vt:lpstr>
      <vt:lpstr>Nonlinear Equations (2/2)</vt:lpstr>
      <vt:lpstr>Reduction of Order</vt:lpstr>
      <vt:lpstr>Example: y missing</vt:lpstr>
      <vt:lpstr>Example: x missing</vt:lpstr>
      <vt:lpstr>Example: Taylor Series Solution (1/2)</vt:lpstr>
      <vt:lpstr>Example: Taylor Series Solution (2/2)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Digital Circuit Design</dc:title>
  <dc:creator>cjtsai</dc:creator>
  <cp:lastModifiedBy>cjtsai</cp:lastModifiedBy>
  <cp:revision>186</cp:revision>
  <cp:lastPrinted>2013-09-14T08:17:20Z</cp:lastPrinted>
  <dcterms:created xsi:type="dcterms:W3CDTF">2013-02-18T04:14:25Z</dcterms:created>
  <dcterms:modified xsi:type="dcterms:W3CDTF">2019-11-02T01:59:41Z</dcterms:modified>
</cp:coreProperties>
</file>