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1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331" r:id="rId9"/>
    <p:sldId id="267" r:id="rId10"/>
    <p:sldId id="268" r:id="rId11"/>
    <p:sldId id="269" r:id="rId12"/>
    <p:sldId id="273" r:id="rId13"/>
    <p:sldId id="274" r:id="rId14"/>
    <p:sldId id="275" r:id="rId15"/>
    <p:sldId id="276" r:id="rId16"/>
    <p:sldId id="277" r:id="rId17"/>
    <p:sldId id="294" r:id="rId18"/>
    <p:sldId id="278" r:id="rId19"/>
    <p:sldId id="279" r:id="rId20"/>
    <p:sldId id="280" r:id="rId21"/>
    <p:sldId id="281" r:id="rId22"/>
    <p:sldId id="282" r:id="rId23"/>
    <p:sldId id="33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6" r:id="rId33"/>
    <p:sldId id="297" r:id="rId34"/>
    <p:sldId id="298" r:id="rId35"/>
    <p:sldId id="299" r:id="rId36"/>
    <p:sldId id="270" r:id="rId37"/>
    <p:sldId id="271" r:id="rId38"/>
    <p:sldId id="272" r:id="rId39"/>
    <p:sldId id="311" r:id="rId40"/>
    <p:sldId id="312" r:id="rId41"/>
    <p:sldId id="313" r:id="rId42"/>
    <p:sldId id="314" r:id="rId43"/>
    <p:sldId id="306" r:id="rId44"/>
    <p:sldId id="307" r:id="rId45"/>
    <p:sldId id="300" r:id="rId46"/>
    <p:sldId id="301" r:id="rId47"/>
    <p:sldId id="302" r:id="rId48"/>
    <p:sldId id="303" r:id="rId49"/>
    <p:sldId id="291" r:id="rId50"/>
    <p:sldId id="292" r:id="rId51"/>
    <p:sldId id="293" r:id="rId52"/>
    <p:sldId id="304" r:id="rId53"/>
    <p:sldId id="305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29" r:id="rId69"/>
    <p:sldId id="330" r:id="rId70"/>
  </p:sldIdLst>
  <p:sldSz cx="9144000" cy="6858000" type="screen4x3"/>
  <p:notesSz cx="7104063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59" autoAdjust="0"/>
  </p:normalViewPr>
  <p:slideViewPr>
    <p:cSldViewPr>
      <p:cViewPr varScale="1">
        <p:scale>
          <a:sx n="125" d="100"/>
          <a:sy n="125" d="100"/>
        </p:scale>
        <p:origin x="119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4" Type="http://schemas.openxmlformats.org/officeDocument/2006/relationships/image" Target="../media/image48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wmf"/><Relationship Id="rId1" Type="http://schemas.openxmlformats.org/officeDocument/2006/relationships/image" Target="../media/image78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4" Type="http://schemas.openxmlformats.org/officeDocument/2006/relationships/image" Target="../media/image86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wmf"/><Relationship Id="rId1" Type="http://schemas.openxmlformats.org/officeDocument/2006/relationships/image" Target="../media/image95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w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wmf"/><Relationship Id="rId1" Type="http://schemas.openxmlformats.org/officeDocument/2006/relationships/image" Target="../media/image106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Relationship Id="rId4" Type="http://schemas.openxmlformats.org/officeDocument/2006/relationships/image" Target="../media/image112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wmf"/></Relationships>
</file>

<file path=ppt/drawings/_rels/vmlDrawing5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5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wmf"/><Relationship Id="rId1" Type="http://schemas.openxmlformats.org/officeDocument/2006/relationships/image" Target="../media/image118.wmf"/></Relationships>
</file>

<file path=ppt/drawings/_rels/vmlDrawing5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wmf"/><Relationship Id="rId2" Type="http://schemas.openxmlformats.org/officeDocument/2006/relationships/image" Target="../media/image121.wmf"/><Relationship Id="rId1" Type="http://schemas.openxmlformats.org/officeDocument/2006/relationships/image" Target="../media/image120.wmf"/><Relationship Id="rId4" Type="http://schemas.openxmlformats.org/officeDocument/2006/relationships/image" Target="../media/image123.wmf"/></Relationships>
</file>

<file path=ppt/drawings/_rels/vmlDrawing5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wmf"/></Relationships>
</file>

<file path=ppt/drawings/_rels/vmlDrawing5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wmf"/><Relationship Id="rId1" Type="http://schemas.openxmlformats.org/officeDocument/2006/relationships/image" Target="../media/image128.wmf"/></Relationships>
</file>

<file path=ppt/drawings/_rels/vmlDrawing5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wmf"/></Relationships>
</file>

<file path=ppt/drawings/_rels/vmlDrawing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wmf"/><Relationship Id="rId1" Type="http://schemas.openxmlformats.org/officeDocument/2006/relationships/image" Target="../media/image134.wmf"/></Relationships>
</file>

<file path=ppt/drawings/_rels/vmlDrawing6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wmf"/><Relationship Id="rId1" Type="http://schemas.openxmlformats.org/officeDocument/2006/relationships/image" Target="../media/image136.w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wmf"/></Relationships>
</file>

<file path=ppt/drawings/_rels/vmlDrawing6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wmf"/><Relationship Id="rId1" Type="http://schemas.openxmlformats.org/officeDocument/2006/relationships/image" Target="../media/image13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3992" y="1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6DFCE73-D4D2-47E2-9FD3-C9423A2497CA}" type="datetimeFigureOut">
              <a:rPr lang="zh-TW" altLang="en-US" smtClean="0"/>
              <a:t>2020/1/6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65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11B0E1D-AA82-4552-8C4E-CF760B87F8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958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B0E1D-AA82-4552-8C4E-CF760B87F823}" type="slidenum">
              <a:rPr lang="zh-TW" altLang="en-US" smtClean="0"/>
              <a:t>69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3862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/>
          <p:cNvSpPr>
            <a:spLocks noChangeArrowheads="1"/>
          </p:cNvSpPr>
          <p:nvPr userDrawn="1"/>
        </p:nvSpPr>
        <p:spPr bwMode="auto">
          <a:xfrm>
            <a:off x="6269604" y="53910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-5096" y="952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07704" y="1196751"/>
            <a:ext cx="6696744" cy="2403699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915616" y="4509120"/>
            <a:ext cx="6688832" cy="1296368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684E-F0E7-4F1B-8171-AFFAC7CD3DBF}" type="datetime1">
              <a:rPr lang="zh-TW" altLang="en-US" smtClean="0"/>
              <a:t>2020/1/6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1" name="Line 18"/>
          <p:cNvSpPr>
            <a:spLocks noChangeShapeType="1"/>
          </p:cNvSpPr>
          <p:nvPr userDrawn="1"/>
        </p:nvSpPr>
        <p:spPr bwMode="auto">
          <a:xfrm>
            <a:off x="900113" y="5805488"/>
            <a:ext cx="7920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2" name="Line 19"/>
          <p:cNvSpPr>
            <a:spLocks noChangeShapeType="1"/>
          </p:cNvSpPr>
          <p:nvPr userDrawn="1"/>
        </p:nvSpPr>
        <p:spPr bwMode="auto">
          <a:xfrm>
            <a:off x="8675688" y="3789040"/>
            <a:ext cx="0" cy="22323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3" name="Picture 21" descr="nctu_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100965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412776"/>
            <a:ext cx="8003232" cy="471338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E339-1E99-48ED-BA37-4F5E00DB2719}" type="datetime1">
              <a:rPr lang="zh-TW" altLang="en-US" smtClean="0"/>
              <a:t>2020/1/6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/>
          <p:cNvSpPr>
            <a:spLocks noChangeArrowheads="1"/>
          </p:cNvSpPr>
          <p:nvPr userDrawn="1"/>
        </p:nvSpPr>
        <p:spPr bwMode="auto">
          <a:xfrm>
            <a:off x="6269604" y="53146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-5096" y="188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19671" y="4406900"/>
            <a:ext cx="687504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91469-E635-4936-BD6A-B7A6151146C4}" type="datetime1">
              <a:rPr lang="zh-TW" altLang="en-US" smtClean="0"/>
              <a:t>2020/1/6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3568" y="1412776"/>
            <a:ext cx="3888432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6016" y="1412776"/>
            <a:ext cx="3970784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4286-3734-4D06-9DBD-6F3C54D191B5}" type="datetime1">
              <a:rPr lang="zh-TW" altLang="en-US" smtClean="0"/>
              <a:t>2020/1/6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A15A-4F2F-46DC-851F-9F2792FE60D4}" type="datetime1">
              <a:rPr lang="zh-TW" altLang="en-US" smtClean="0"/>
              <a:t>2020/1/6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ECB1-0D2E-4996-AD7F-0E9AC458952A}" type="datetime1">
              <a:rPr lang="zh-TW" altLang="en-US" smtClean="0"/>
              <a:t>2020/1/6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 userDrawn="1"/>
        </p:nvSpPr>
        <p:spPr bwMode="auto">
          <a:xfrm>
            <a:off x="3128" y="452"/>
            <a:ext cx="530027" cy="48768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6892440" y="1181388"/>
            <a:ext cx="1800000" cy="1620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8003232" cy="4713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AD758735-A0C4-4147-8D59-39AA4D4CF161}" type="datetime1">
              <a:rPr lang="zh-TW" altLang="en-US" smtClean="0"/>
              <a:t>2020/1/6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39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539552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cxnSp>
        <p:nvCxnSpPr>
          <p:cNvPr id="8" name="直線接點 7"/>
          <p:cNvCxnSpPr/>
          <p:nvPr userDrawn="1"/>
        </p:nvCxnSpPr>
        <p:spPr>
          <a:xfrm>
            <a:off x="269776" y="1232964"/>
            <a:ext cx="841573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 userDrawn="1"/>
        </p:nvSpPr>
        <p:spPr>
          <a:xfrm>
            <a:off x="8708824" y="6407750"/>
            <a:ext cx="3802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>
                <a:latin typeface="Arial" pitchFamily="34" charset="0"/>
                <a:cs typeface="Arial" pitchFamily="34" charset="0"/>
              </a:rPr>
              <a:t>/69</a:t>
            </a:r>
            <a:endParaRPr lang="zh-TW" alt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q"/>
        <a:defRPr sz="24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21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23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2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8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9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3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5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7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39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7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1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44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45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47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49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0" Type="http://schemas.openxmlformats.org/officeDocument/2006/relationships/image" Target="../media/image51.wmf"/><Relationship Id="rId4" Type="http://schemas.openxmlformats.org/officeDocument/2006/relationships/image" Target="../media/image48.wmf"/><Relationship Id="rId9" Type="http://schemas.openxmlformats.org/officeDocument/2006/relationships/oleObject" Target="../embeddings/oleObject49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48.wmf"/><Relationship Id="rId4" Type="http://schemas.openxmlformats.org/officeDocument/2006/relationships/image" Target="../media/image53.wmf"/><Relationship Id="rId9" Type="http://schemas.openxmlformats.org/officeDocument/2006/relationships/oleObject" Target="../embeddings/oleObject54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6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59.bin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59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58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61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62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65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64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67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70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71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72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75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7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76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79.w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78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3" Type="http://schemas.openxmlformats.org/officeDocument/2006/relationships/oleObject" Target="../embeddings/oleObject79.bin"/><Relationship Id="rId7" Type="http://schemas.openxmlformats.org/officeDocument/2006/relationships/oleObject" Target="../embeddings/oleObject8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80.bin"/><Relationship Id="rId4" Type="http://schemas.openxmlformats.org/officeDocument/2006/relationships/image" Target="../media/image80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oleObject" Target="../embeddings/oleObject82.bin"/><Relationship Id="rId7" Type="http://schemas.openxmlformats.org/officeDocument/2006/relationships/oleObject" Target="../embeddings/oleObject8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84.wmf"/><Relationship Id="rId5" Type="http://schemas.openxmlformats.org/officeDocument/2006/relationships/oleObject" Target="../embeddings/oleObject83.bin"/><Relationship Id="rId10" Type="http://schemas.openxmlformats.org/officeDocument/2006/relationships/image" Target="../media/image86.wmf"/><Relationship Id="rId4" Type="http://schemas.openxmlformats.org/officeDocument/2006/relationships/image" Target="../media/image83.wmf"/><Relationship Id="rId9" Type="http://schemas.openxmlformats.org/officeDocument/2006/relationships/oleObject" Target="../embeddings/oleObject85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oleObject" Target="../embeddings/oleObject86.bin"/><Relationship Id="rId7" Type="http://schemas.openxmlformats.org/officeDocument/2006/relationships/oleObject" Target="../embeddings/oleObject8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88.wmf"/><Relationship Id="rId5" Type="http://schemas.openxmlformats.org/officeDocument/2006/relationships/oleObject" Target="../embeddings/oleObject87.bin"/><Relationship Id="rId4" Type="http://schemas.openxmlformats.org/officeDocument/2006/relationships/image" Target="../media/image87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91.w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90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3" Type="http://schemas.openxmlformats.org/officeDocument/2006/relationships/oleObject" Target="../embeddings/oleObject91.bin"/><Relationship Id="rId7" Type="http://schemas.openxmlformats.org/officeDocument/2006/relationships/oleObject" Target="../embeddings/oleObject9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93.wmf"/><Relationship Id="rId5" Type="http://schemas.openxmlformats.org/officeDocument/2006/relationships/oleObject" Target="../embeddings/oleObject92.bin"/><Relationship Id="rId4" Type="http://schemas.openxmlformats.org/officeDocument/2006/relationships/image" Target="../media/image92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96.wmf"/><Relationship Id="rId5" Type="http://schemas.openxmlformats.org/officeDocument/2006/relationships/oleObject" Target="../embeddings/oleObject95.bin"/><Relationship Id="rId4" Type="http://schemas.openxmlformats.org/officeDocument/2006/relationships/image" Target="../media/image95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3" Type="http://schemas.openxmlformats.org/officeDocument/2006/relationships/oleObject" Target="../embeddings/oleObject96.bin"/><Relationship Id="rId7" Type="http://schemas.openxmlformats.org/officeDocument/2006/relationships/oleObject" Target="../embeddings/oleObject9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98.wmf"/><Relationship Id="rId5" Type="http://schemas.openxmlformats.org/officeDocument/2006/relationships/oleObject" Target="../embeddings/oleObject97.bin"/><Relationship Id="rId4" Type="http://schemas.openxmlformats.org/officeDocument/2006/relationships/image" Target="../media/image97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101.wmf"/><Relationship Id="rId5" Type="http://schemas.openxmlformats.org/officeDocument/2006/relationships/oleObject" Target="../embeddings/oleObject100.bin"/><Relationship Id="rId4" Type="http://schemas.openxmlformats.org/officeDocument/2006/relationships/image" Target="../media/image10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10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102.bin"/><Relationship Id="rId5" Type="http://schemas.openxmlformats.org/officeDocument/2006/relationships/image" Target="../media/image102.wmf"/><Relationship Id="rId4" Type="http://schemas.openxmlformats.org/officeDocument/2006/relationships/oleObject" Target="../embeddings/oleObject101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104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105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107.wmf"/><Relationship Id="rId5" Type="http://schemas.openxmlformats.org/officeDocument/2006/relationships/oleObject" Target="../embeddings/oleObject106.bin"/><Relationship Id="rId4" Type="http://schemas.openxmlformats.org/officeDocument/2006/relationships/image" Target="../media/image106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108.w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wmf"/><Relationship Id="rId3" Type="http://schemas.openxmlformats.org/officeDocument/2006/relationships/oleObject" Target="../embeddings/oleObject108.bin"/><Relationship Id="rId7" Type="http://schemas.openxmlformats.org/officeDocument/2006/relationships/oleObject" Target="../embeddings/oleObject1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6" Type="http://schemas.openxmlformats.org/officeDocument/2006/relationships/image" Target="../media/image110.wmf"/><Relationship Id="rId5" Type="http://schemas.openxmlformats.org/officeDocument/2006/relationships/oleObject" Target="../embeddings/oleObject109.bin"/><Relationship Id="rId10" Type="http://schemas.openxmlformats.org/officeDocument/2006/relationships/image" Target="../media/image112.wmf"/><Relationship Id="rId4" Type="http://schemas.openxmlformats.org/officeDocument/2006/relationships/image" Target="../media/image109.wmf"/><Relationship Id="rId9" Type="http://schemas.openxmlformats.org/officeDocument/2006/relationships/oleObject" Target="../embeddings/oleObject111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113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114.w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3" Type="http://schemas.openxmlformats.org/officeDocument/2006/relationships/oleObject" Target="../embeddings/oleObject114.bin"/><Relationship Id="rId7" Type="http://schemas.openxmlformats.org/officeDocument/2006/relationships/oleObject" Target="../embeddings/oleObject1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6" Type="http://schemas.openxmlformats.org/officeDocument/2006/relationships/image" Target="../media/image116.wmf"/><Relationship Id="rId5" Type="http://schemas.openxmlformats.org/officeDocument/2006/relationships/oleObject" Target="../embeddings/oleObject115.bin"/><Relationship Id="rId4" Type="http://schemas.openxmlformats.org/officeDocument/2006/relationships/image" Target="../media/image115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6" Type="http://schemas.openxmlformats.org/officeDocument/2006/relationships/image" Target="../media/image119.wmf"/><Relationship Id="rId5" Type="http://schemas.openxmlformats.org/officeDocument/2006/relationships/oleObject" Target="../embeddings/oleObject118.bin"/><Relationship Id="rId4" Type="http://schemas.openxmlformats.org/officeDocument/2006/relationships/image" Target="../media/image11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wmf"/><Relationship Id="rId3" Type="http://schemas.openxmlformats.org/officeDocument/2006/relationships/oleObject" Target="../embeddings/oleObject119.bin"/><Relationship Id="rId7" Type="http://schemas.openxmlformats.org/officeDocument/2006/relationships/oleObject" Target="../embeddings/oleObject1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Relationship Id="rId6" Type="http://schemas.openxmlformats.org/officeDocument/2006/relationships/image" Target="../media/image121.wmf"/><Relationship Id="rId5" Type="http://schemas.openxmlformats.org/officeDocument/2006/relationships/oleObject" Target="../embeddings/oleObject120.bin"/><Relationship Id="rId10" Type="http://schemas.openxmlformats.org/officeDocument/2006/relationships/image" Target="../media/image123.wmf"/><Relationship Id="rId4" Type="http://schemas.openxmlformats.org/officeDocument/2006/relationships/image" Target="../media/image120.wmf"/><Relationship Id="rId9" Type="http://schemas.openxmlformats.org/officeDocument/2006/relationships/oleObject" Target="../embeddings/oleObject122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wmf"/><Relationship Id="rId3" Type="http://schemas.openxmlformats.org/officeDocument/2006/relationships/oleObject" Target="../embeddings/oleObject123.bin"/><Relationship Id="rId7" Type="http://schemas.openxmlformats.org/officeDocument/2006/relationships/oleObject" Target="../embeddings/oleObject1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Relationship Id="rId6" Type="http://schemas.openxmlformats.org/officeDocument/2006/relationships/image" Target="../media/image125.wmf"/><Relationship Id="rId5" Type="http://schemas.openxmlformats.org/officeDocument/2006/relationships/oleObject" Target="../embeddings/oleObject124.bin"/><Relationship Id="rId4" Type="http://schemas.openxmlformats.org/officeDocument/2006/relationships/image" Target="../media/image124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127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8.vml"/><Relationship Id="rId6" Type="http://schemas.openxmlformats.org/officeDocument/2006/relationships/image" Target="../media/image129.wmf"/><Relationship Id="rId5" Type="http://schemas.openxmlformats.org/officeDocument/2006/relationships/oleObject" Target="../embeddings/oleObject128.bin"/><Relationship Id="rId4" Type="http://schemas.openxmlformats.org/officeDocument/2006/relationships/image" Target="../media/image128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3" Type="http://schemas.openxmlformats.org/officeDocument/2006/relationships/oleObject" Target="../embeddings/oleObject129.bin"/><Relationship Id="rId7" Type="http://schemas.openxmlformats.org/officeDocument/2006/relationships/oleObject" Target="../embeddings/oleObject1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9.vml"/><Relationship Id="rId6" Type="http://schemas.openxmlformats.org/officeDocument/2006/relationships/image" Target="../media/image131.wmf"/><Relationship Id="rId5" Type="http://schemas.openxmlformats.org/officeDocument/2006/relationships/oleObject" Target="../embeddings/oleObject130.bin"/><Relationship Id="rId4" Type="http://schemas.openxmlformats.org/officeDocument/2006/relationships/image" Target="../media/image130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133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1.vml"/><Relationship Id="rId6" Type="http://schemas.openxmlformats.org/officeDocument/2006/relationships/image" Target="../media/image135.wmf"/><Relationship Id="rId5" Type="http://schemas.openxmlformats.org/officeDocument/2006/relationships/oleObject" Target="../embeddings/oleObject134.bin"/><Relationship Id="rId4" Type="http://schemas.openxmlformats.org/officeDocument/2006/relationships/image" Target="../media/image134.w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2.vml"/><Relationship Id="rId6" Type="http://schemas.openxmlformats.org/officeDocument/2006/relationships/image" Target="../media/image137.wmf"/><Relationship Id="rId5" Type="http://schemas.openxmlformats.org/officeDocument/2006/relationships/oleObject" Target="../embeddings/oleObject136.bin"/><Relationship Id="rId4" Type="http://schemas.openxmlformats.org/officeDocument/2006/relationships/image" Target="../media/image136.w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138.w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4.vml"/><Relationship Id="rId6" Type="http://schemas.openxmlformats.org/officeDocument/2006/relationships/oleObject" Target="../embeddings/oleObject139.bin"/><Relationship Id="rId5" Type="http://schemas.openxmlformats.org/officeDocument/2006/relationships/image" Target="../media/image139.wmf"/><Relationship Id="rId4" Type="http://schemas.openxmlformats.org/officeDocument/2006/relationships/oleObject" Target="../embeddings/oleObject13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The Laplace Transform</a:t>
            </a:r>
            <a:r>
              <a:rPr lang="en-US" altLang="zh-TW" baseline="30000" dirty="0"/>
              <a:t>†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en-US" altLang="zh-TW" dirty="0">
                <a:ea typeface="標楷體" pitchFamily="65" charset="-120"/>
              </a:rPr>
              <a:t>National </a:t>
            </a:r>
            <a:r>
              <a:rPr lang="en-US" altLang="zh-TW" dirty="0" err="1">
                <a:ea typeface="標楷體" pitchFamily="65" charset="-120"/>
              </a:rPr>
              <a:t>Chiao</a:t>
            </a:r>
            <a:r>
              <a:rPr lang="en-US" altLang="zh-TW" dirty="0">
                <a:ea typeface="標楷體" pitchFamily="65" charset="-120"/>
              </a:rPr>
              <a:t> Tung University</a:t>
            </a:r>
          </a:p>
          <a:p>
            <a:pPr algn="r" eaLnBrk="1" hangingPunct="1"/>
            <a:r>
              <a:rPr lang="en-US" altLang="zh-TW" dirty="0">
                <a:ea typeface="標楷體" pitchFamily="65" charset="-120"/>
              </a:rPr>
              <a:t>Chun-Jen Tsai</a:t>
            </a:r>
          </a:p>
          <a:p>
            <a:pPr algn="r" eaLnBrk="1" hangingPunct="1"/>
            <a:r>
              <a:rPr lang="en-US" altLang="zh-TW" dirty="0"/>
              <a:t>10</a:t>
            </a:r>
            <a:r>
              <a:rPr lang="en-US" altLang="zh-TW" dirty="0">
                <a:ea typeface="標楷體" pitchFamily="65" charset="-120"/>
              </a:rPr>
              <a:t>/23/2019</a:t>
            </a:r>
            <a:endParaRPr lang="en-US" altLang="zh-TW" sz="2000" dirty="0">
              <a:ea typeface="標楷體" pitchFamily="65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899592" y="5799205"/>
            <a:ext cx="19308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/>
              <a:t>† Chapter 7 in the textbook.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08372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Linearity of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{}</a:t>
            </a:r>
          </a:p>
        </p:txBody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a sum of functions, we can write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whenever both integrals converge for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 &gt;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, where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 is some constant.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Hence,</a:t>
            </a:r>
          </a:p>
        </p:txBody>
      </p:sp>
      <p:graphicFrame>
        <p:nvGraphicFramePr>
          <p:cNvPr id="89190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479448"/>
              </p:ext>
            </p:extLst>
          </p:nvPr>
        </p:nvGraphicFramePr>
        <p:xfrm>
          <a:off x="1258888" y="1988840"/>
          <a:ext cx="6926262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12" name="方程式" r:id="rId3" imgW="3454200" imgH="355320" progId="Equation.3">
                  <p:embed/>
                </p:oleObj>
              </mc:Choice>
              <mc:Fallback>
                <p:oleObj name="方程式" r:id="rId3" imgW="34542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988840"/>
                        <a:ext cx="6926262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90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449616"/>
              </p:ext>
            </p:extLst>
          </p:nvPr>
        </p:nvGraphicFramePr>
        <p:xfrm>
          <a:off x="1403648" y="4556472"/>
          <a:ext cx="3101975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13" name="方程式" r:id="rId5" imgW="1549080" imgH="660240" progId="Equation.3">
                  <p:embed/>
                </p:oleObj>
              </mc:Choice>
              <mc:Fallback>
                <p:oleObj name="方程式" r:id="rId5" imgW="154908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4556472"/>
                        <a:ext cx="3101975" cy="132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44169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{3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 baseline="30000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+ 2sin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3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}</a:t>
            </a:r>
          </a:p>
        </p:txBody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{3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 baseline="30000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+ 2sin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3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} = 3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 baseline="30000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} +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{2sin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3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}</a:t>
            </a:r>
            <a:br>
              <a:rPr lang="en-US" altLang="zh-TW">
                <a:latin typeface="Times New Roman" pitchFamily="18" charset="0"/>
              </a:rPr>
            </a:br>
            <a:r>
              <a:rPr lang="en-US" altLang="zh-TW">
                <a:latin typeface="Times New Roman" pitchFamily="18" charset="0"/>
              </a:rPr>
              <a:t>                             = 3/(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 – 2) +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{1 – cos 6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}</a:t>
            </a:r>
            <a:br>
              <a:rPr lang="en-US" altLang="zh-TW">
                <a:latin typeface="Times New Roman" pitchFamily="18" charset="0"/>
              </a:rPr>
            </a:br>
            <a:r>
              <a:rPr lang="en-US" altLang="zh-TW">
                <a:latin typeface="Times New Roman" pitchFamily="18" charset="0"/>
              </a:rPr>
              <a:t>                             = 3/(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 – 2) + [1/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/(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+ 36)], 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 &gt; 2.</a:t>
            </a:r>
            <a:endParaRPr lang="zh-TW" altLang="en-US">
              <a:latin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71702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5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Transform of Basic Functions</a:t>
            </a:r>
            <a:endParaRPr lang="zh-TW" altLang="en-US"/>
          </a:p>
        </p:txBody>
      </p:sp>
      <p:sp>
        <p:nvSpPr>
          <p:cNvPr id="96358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zh-TW" altLang="en-US" sz="2000"/>
              <a:t> </a:t>
            </a:r>
            <a:br>
              <a:rPr lang="zh-TW" altLang="en-US" sz="2000"/>
            </a:br>
            <a:br>
              <a:rPr lang="zh-TW" altLang="en-US" sz="2000"/>
            </a:br>
            <a:endParaRPr lang="zh-TW" altLang="en-US" sz="2000"/>
          </a:p>
          <a:p>
            <a:br>
              <a:rPr lang="zh-TW" altLang="en-US" sz="2000"/>
            </a:br>
            <a:br>
              <a:rPr lang="zh-TW" altLang="en-US" sz="2000"/>
            </a:br>
            <a:endParaRPr lang="zh-TW" altLang="en-US" sz="2000"/>
          </a:p>
          <a:p>
            <a:r>
              <a:rPr lang="en-US" altLang="zh-TW" sz="2000"/>
              <a:t> </a:t>
            </a:r>
            <a:br>
              <a:rPr lang="en-US" altLang="zh-TW" sz="2000"/>
            </a:br>
            <a:br>
              <a:rPr lang="en-US" altLang="zh-TW" sz="2000"/>
            </a:br>
            <a:endParaRPr lang="en-US" altLang="zh-TW" sz="2000"/>
          </a:p>
          <a:p>
            <a:r>
              <a:rPr lang="en-US" altLang="zh-TW" sz="2000"/>
              <a:t> </a:t>
            </a:r>
          </a:p>
        </p:txBody>
      </p:sp>
      <p:sp>
        <p:nvSpPr>
          <p:cNvPr id="96359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TW" altLang="en-US" sz="2000" dirty="0"/>
              <a:t> </a:t>
            </a:r>
            <a:br>
              <a:rPr lang="zh-TW" altLang="en-US" sz="2000" dirty="0"/>
            </a:br>
            <a:br>
              <a:rPr lang="zh-TW" altLang="en-US" sz="2000" dirty="0"/>
            </a:br>
            <a:endParaRPr lang="zh-TW" altLang="en-US" sz="2000" dirty="0"/>
          </a:p>
          <a:p>
            <a:r>
              <a:rPr lang="zh-TW" altLang="en-US" sz="2000" dirty="0"/>
              <a:t> </a:t>
            </a:r>
            <a:br>
              <a:rPr lang="zh-TW" altLang="en-US" sz="2000" dirty="0"/>
            </a:br>
            <a:br>
              <a:rPr lang="zh-TW" altLang="en-US" sz="2000" dirty="0"/>
            </a:br>
            <a:endParaRPr lang="zh-TW" altLang="en-US" sz="2000" dirty="0"/>
          </a:p>
          <a:p>
            <a:r>
              <a:rPr lang="zh-TW" altLang="en-US" sz="2000" dirty="0"/>
              <a:t> </a:t>
            </a:r>
            <a:br>
              <a:rPr lang="zh-TW" altLang="en-US" sz="2000" dirty="0"/>
            </a:br>
            <a:r>
              <a:rPr lang="zh-TW" altLang="en-US" sz="2000" dirty="0"/>
              <a:t> </a:t>
            </a:r>
          </a:p>
        </p:txBody>
      </p:sp>
      <p:graphicFrame>
        <p:nvGraphicFramePr>
          <p:cNvPr id="96359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902303"/>
              </p:ext>
            </p:extLst>
          </p:nvPr>
        </p:nvGraphicFramePr>
        <p:xfrm>
          <a:off x="1331640" y="1341438"/>
          <a:ext cx="8890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34" name="方程式" r:id="rId3" imgW="596880" imgH="393480" progId="Equation.3">
                  <p:embed/>
                </p:oleObj>
              </mc:Choice>
              <mc:Fallback>
                <p:oleObj name="方程式" r:id="rId3" imgW="596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341438"/>
                        <a:ext cx="88900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359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463688"/>
              </p:ext>
            </p:extLst>
          </p:nvPr>
        </p:nvGraphicFramePr>
        <p:xfrm>
          <a:off x="1289050" y="2280568"/>
          <a:ext cx="25622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35" name="方程式" r:id="rId5" imgW="1714320" imgH="393480" progId="Equation.3">
                  <p:embed/>
                </p:oleObj>
              </mc:Choice>
              <mc:Fallback>
                <p:oleObj name="方程式" r:id="rId5" imgW="17143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9050" y="2280568"/>
                        <a:ext cx="256222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359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628911"/>
              </p:ext>
            </p:extLst>
          </p:nvPr>
        </p:nvGraphicFramePr>
        <p:xfrm>
          <a:off x="1260475" y="3283868"/>
          <a:ext cx="187166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36" name="方程式" r:id="rId7" imgW="1257120" imgH="393480" progId="Equation.3">
                  <p:embed/>
                </p:oleObj>
              </mc:Choice>
              <mc:Fallback>
                <p:oleObj name="方程式" r:id="rId7" imgW="12571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0475" y="3283868"/>
                        <a:ext cx="1871663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359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260858"/>
              </p:ext>
            </p:extLst>
          </p:nvPr>
        </p:nvGraphicFramePr>
        <p:xfrm>
          <a:off x="1258888" y="4234781"/>
          <a:ext cx="19907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37" name="方程式" r:id="rId9" imgW="1333440" imgH="393480" progId="Equation.3">
                  <p:embed/>
                </p:oleObj>
              </mc:Choice>
              <mc:Fallback>
                <p:oleObj name="方程式" r:id="rId9" imgW="13334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4234781"/>
                        <a:ext cx="199072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359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004229"/>
              </p:ext>
            </p:extLst>
          </p:nvPr>
        </p:nvGraphicFramePr>
        <p:xfrm>
          <a:off x="5292080" y="1341438"/>
          <a:ext cx="19748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38" name="方程式" r:id="rId11" imgW="1320480" imgH="393480" progId="Equation.3">
                  <p:embed/>
                </p:oleObj>
              </mc:Choice>
              <mc:Fallback>
                <p:oleObj name="方程式" r:id="rId11" imgW="1320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1341438"/>
                        <a:ext cx="197485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359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8420322"/>
              </p:ext>
            </p:extLst>
          </p:nvPr>
        </p:nvGraphicFramePr>
        <p:xfrm>
          <a:off x="5295900" y="2275806"/>
          <a:ext cx="190341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39" name="方程式" r:id="rId13" imgW="1269720" imgH="393480" progId="Equation.3">
                  <p:embed/>
                </p:oleObj>
              </mc:Choice>
              <mc:Fallback>
                <p:oleObj name="方程式" r:id="rId13" imgW="12697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5900" y="2275806"/>
                        <a:ext cx="1903413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359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091273"/>
              </p:ext>
            </p:extLst>
          </p:nvPr>
        </p:nvGraphicFramePr>
        <p:xfrm>
          <a:off x="5292725" y="3283868"/>
          <a:ext cx="201771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40" name="方程式" r:id="rId15" imgW="1346040" imgH="393480" progId="Equation.3">
                  <p:embed/>
                </p:oleObj>
              </mc:Choice>
              <mc:Fallback>
                <p:oleObj name="方程式" r:id="rId15" imgW="1346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283868"/>
                        <a:ext cx="2017713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86285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Existence of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)}</a:t>
            </a:r>
          </a:p>
        </p:txBody>
      </p:sp>
      <p:sp>
        <p:nvSpPr>
          <p:cNvPr id="89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/>
              <a:t>Theorem:</a:t>
            </a:r>
            <a:r>
              <a:rPr lang="en-US" altLang="zh-TW"/>
              <a:t> 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is piecewise continuous on </a:t>
            </a:r>
            <a:r>
              <a:rPr lang="en-US" altLang="zh-TW">
                <a:latin typeface="Times New Roman" pitchFamily="18" charset="0"/>
              </a:rPr>
              <a:t>[0,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and that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is of exponential order for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&gt;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, where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 is a constant, then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)}</a:t>
            </a:r>
            <a:r>
              <a:rPr lang="en-US" altLang="zh-TW"/>
              <a:t> converges.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r>
              <a:rPr lang="en-US" altLang="zh-TW" b="1"/>
              <a:t>Definition:</a:t>
            </a:r>
            <a:r>
              <a:rPr lang="en-US" altLang="zh-TW"/>
              <a:t> A function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is said to be of exponential order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if there exists constants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 &gt; 0</a:t>
            </a:r>
            <a:r>
              <a:rPr lang="en-US" altLang="zh-TW"/>
              <a:t>, and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&gt; 0</a:t>
            </a:r>
            <a:br>
              <a:rPr lang="en-US" altLang="zh-TW"/>
            </a:br>
            <a:r>
              <a:rPr lang="en-US" altLang="zh-TW"/>
              <a:t>such that </a:t>
            </a:r>
            <a:r>
              <a:rPr lang="en-US" altLang="zh-TW">
                <a:latin typeface="Times New Roman" pitchFamily="18" charset="0"/>
              </a:rPr>
              <a:t>|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)|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 </a:t>
            </a:r>
            <a:r>
              <a:rPr lang="en-US" altLang="zh-TW" i="1">
                <a:latin typeface="Times New Roman" pitchFamily="18" charset="0"/>
              </a:rPr>
              <a:t>Me</a:t>
            </a:r>
            <a:r>
              <a:rPr lang="en-US" altLang="zh-TW" i="1" baseline="30000">
                <a:latin typeface="Times New Roman" pitchFamily="18" charset="0"/>
              </a:rPr>
              <a:t>ct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/>
              <a:t>for all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&gt;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.</a:t>
            </a:r>
          </a:p>
        </p:txBody>
      </p:sp>
      <p:grpSp>
        <p:nvGrpSpPr>
          <p:cNvPr id="894980" name="Group 4"/>
          <p:cNvGrpSpPr>
            <a:grpSpLocks/>
          </p:cNvGrpSpPr>
          <p:nvPr/>
        </p:nvGrpSpPr>
        <p:grpSpPr bwMode="auto">
          <a:xfrm>
            <a:off x="3132138" y="2564904"/>
            <a:ext cx="2808287" cy="1789112"/>
            <a:chOff x="1085" y="2768"/>
            <a:chExt cx="2363" cy="1505"/>
          </a:xfrm>
        </p:grpSpPr>
        <p:sp>
          <p:nvSpPr>
            <p:cNvPr id="894981" name="Line 5"/>
            <p:cNvSpPr>
              <a:spLocks noChangeShapeType="1"/>
            </p:cNvSpPr>
            <p:nvPr/>
          </p:nvSpPr>
          <p:spPr bwMode="auto">
            <a:xfrm>
              <a:off x="1085" y="3930"/>
              <a:ext cx="2248" cy="1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4982" name="Line 6"/>
            <p:cNvSpPr>
              <a:spLocks noChangeShapeType="1"/>
            </p:cNvSpPr>
            <p:nvPr/>
          </p:nvSpPr>
          <p:spPr bwMode="auto">
            <a:xfrm flipV="1">
              <a:off x="1447" y="2825"/>
              <a:ext cx="1" cy="1448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4983" name="Rectangle 7"/>
            <p:cNvSpPr>
              <a:spLocks noChangeArrowheads="1"/>
            </p:cNvSpPr>
            <p:nvPr/>
          </p:nvSpPr>
          <p:spPr bwMode="auto">
            <a:xfrm>
              <a:off x="1181" y="2768"/>
              <a:ext cx="5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 i="1">
                  <a:solidFill>
                    <a:srgbClr val="000000"/>
                  </a:solidFill>
                  <a:latin typeface="Times New Roman" pitchFamily="18" charset="0"/>
                </a:rPr>
                <a:t>f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84" name="Rectangle 8"/>
            <p:cNvSpPr>
              <a:spLocks noChangeArrowheads="1"/>
            </p:cNvSpPr>
            <p:nvPr/>
          </p:nvSpPr>
          <p:spPr bwMode="auto">
            <a:xfrm>
              <a:off x="1219" y="2768"/>
              <a:ext cx="68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85" name="Rectangle 9"/>
            <p:cNvSpPr>
              <a:spLocks noChangeArrowheads="1"/>
            </p:cNvSpPr>
            <p:nvPr/>
          </p:nvSpPr>
          <p:spPr bwMode="auto">
            <a:xfrm>
              <a:off x="1276" y="2768"/>
              <a:ext cx="5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86" name="Rectangle 10"/>
            <p:cNvSpPr>
              <a:spLocks noChangeArrowheads="1"/>
            </p:cNvSpPr>
            <p:nvPr/>
          </p:nvSpPr>
          <p:spPr bwMode="auto">
            <a:xfrm>
              <a:off x="1315" y="2768"/>
              <a:ext cx="68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87" name="Rectangle 11"/>
            <p:cNvSpPr>
              <a:spLocks noChangeArrowheads="1"/>
            </p:cNvSpPr>
            <p:nvPr/>
          </p:nvSpPr>
          <p:spPr bwMode="auto">
            <a:xfrm>
              <a:off x="1637" y="3989"/>
              <a:ext cx="101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 i="1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88" name="Rectangle 12"/>
            <p:cNvSpPr>
              <a:spLocks noChangeArrowheads="1"/>
            </p:cNvSpPr>
            <p:nvPr/>
          </p:nvSpPr>
          <p:spPr bwMode="auto">
            <a:xfrm>
              <a:off x="1923" y="3989"/>
              <a:ext cx="5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89" name="Rectangle 13"/>
            <p:cNvSpPr>
              <a:spLocks noChangeArrowheads="1"/>
            </p:cNvSpPr>
            <p:nvPr/>
          </p:nvSpPr>
          <p:spPr bwMode="auto">
            <a:xfrm>
              <a:off x="1963" y="4083"/>
              <a:ext cx="74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90" name="Rectangle 14"/>
            <p:cNvSpPr>
              <a:spLocks noChangeArrowheads="1"/>
            </p:cNvSpPr>
            <p:nvPr/>
          </p:nvSpPr>
          <p:spPr bwMode="auto">
            <a:xfrm>
              <a:off x="2399" y="3989"/>
              <a:ext cx="57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91" name="Rectangle 15"/>
            <p:cNvSpPr>
              <a:spLocks noChangeArrowheads="1"/>
            </p:cNvSpPr>
            <p:nvPr/>
          </p:nvSpPr>
          <p:spPr bwMode="auto">
            <a:xfrm>
              <a:off x="2439" y="4083"/>
              <a:ext cx="75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92" name="Rectangle 16"/>
            <p:cNvSpPr>
              <a:spLocks noChangeArrowheads="1"/>
            </p:cNvSpPr>
            <p:nvPr/>
          </p:nvSpPr>
          <p:spPr bwMode="auto">
            <a:xfrm>
              <a:off x="2876" y="3989"/>
              <a:ext cx="5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93" name="Rectangle 17"/>
            <p:cNvSpPr>
              <a:spLocks noChangeArrowheads="1"/>
            </p:cNvSpPr>
            <p:nvPr/>
          </p:nvSpPr>
          <p:spPr bwMode="auto">
            <a:xfrm>
              <a:off x="2914" y="4083"/>
              <a:ext cx="74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94" name="Rectangle 18"/>
            <p:cNvSpPr>
              <a:spLocks noChangeArrowheads="1"/>
            </p:cNvSpPr>
            <p:nvPr/>
          </p:nvSpPr>
          <p:spPr bwMode="auto">
            <a:xfrm>
              <a:off x="3125" y="3989"/>
              <a:ext cx="101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 i="1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95" name="Rectangle 19"/>
            <p:cNvSpPr>
              <a:spLocks noChangeArrowheads="1"/>
            </p:cNvSpPr>
            <p:nvPr/>
          </p:nvSpPr>
          <p:spPr bwMode="auto">
            <a:xfrm>
              <a:off x="3391" y="3798"/>
              <a:ext cx="5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4996" name="Line 20"/>
            <p:cNvSpPr>
              <a:spLocks noChangeShapeType="1"/>
            </p:cNvSpPr>
            <p:nvPr/>
          </p:nvSpPr>
          <p:spPr bwMode="auto">
            <a:xfrm flipV="1">
              <a:off x="1676" y="3873"/>
              <a:ext cx="1" cy="95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4997" name="Line 21"/>
            <p:cNvSpPr>
              <a:spLocks noChangeShapeType="1"/>
            </p:cNvSpPr>
            <p:nvPr/>
          </p:nvSpPr>
          <p:spPr bwMode="auto">
            <a:xfrm flipV="1">
              <a:off x="3162" y="3873"/>
              <a:ext cx="1" cy="95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4998" name="Line 22"/>
            <p:cNvSpPr>
              <a:spLocks noChangeShapeType="1"/>
            </p:cNvSpPr>
            <p:nvPr/>
          </p:nvSpPr>
          <p:spPr bwMode="auto">
            <a:xfrm flipV="1">
              <a:off x="1981" y="3320"/>
              <a:ext cx="1" cy="591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4999" name="Line 23"/>
            <p:cNvSpPr>
              <a:spLocks noChangeShapeType="1"/>
            </p:cNvSpPr>
            <p:nvPr/>
          </p:nvSpPr>
          <p:spPr bwMode="auto">
            <a:xfrm flipV="1">
              <a:off x="2457" y="3378"/>
              <a:ext cx="1" cy="533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5000" name="Line 24"/>
            <p:cNvSpPr>
              <a:spLocks noChangeShapeType="1"/>
            </p:cNvSpPr>
            <p:nvPr/>
          </p:nvSpPr>
          <p:spPr bwMode="auto">
            <a:xfrm flipV="1">
              <a:off x="2933" y="3320"/>
              <a:ext cx="1" cy="591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5001" name="Freeform 25"/>
            <p:cNvSpPr>
              <a:spLocks/>
            </p:cNvSpPr>
            <p:nvPr/>
          </p:nvSpPr>
          <p:spPr bwMode="auto">
            <a:xfrm>
              <a:off x="1447" y="3320"/>
              <a:ext cx="515" cy="307"/>
            </a:xfrm>
            <a:custGeom>
              <a:avLst/>
              <a:gdLst>
                <a:gd name="T0" fmla="*/ 0 w 515"/>
                <a:gd name="T1" fmla="*/ 0 h 307"/>
                <a:gd name="T2" fmla="*/ 19 w 515"/>
                <a:gd name="T3" fmla="*/ 38 h 307"/>
                <a:gd name="T4" fmla="*/ 50 w 515"/>
                <a:gd name="T5" fmla="*/ 85 h 307"/>
                <a:gd name="T6" fmla="*/ 95 w 515"/>
                <a:gd name="T7" fmla="*/ 133 h 307"/>
                <a:gd name="T8" fmla="*/ 128 w 515"/>
                <a:gd name="T9" fmla="*/ 166 h 307"/>
                <a:gd name="T10" fmla="*/ 176 w 515"/>
                <a:gd name="T11" fmla="*/ 205 h 307"/>
                <a:gd name="T12" fmla="*/ 245 w 515"/>
                <a:gd name="T13" fmla="*/ 250 h 307"/>
                <a:gd name="T14" fmla="*/ 284 w 515"/>
                <a:gd name="T15" fmla="*/ 274 h 307"/>
                <a:gd name="T16" fmla="*/ 320 w 515"/>
                <a:gd name="T17" fmla="*/ 289 h 307"/>
                <a:gd name="T18" fmla="*/ 371 w 515"/>
                <a:gd name="T19" fmla="*/ 301 h 307"/>
                <a:gd name="T20" fmla="*/ 420 w 515"/>
                <a:gd name="T21" fmla="*/ 305 h 307"/>
                <a:gd name="T22" fmla="*/ 473 w 515"/>
                <a:gd name="T23" fmla="*/ 307 h 307"/>
                <a:gd name="T24" fmla="*/ 515 w 515"/>
                <a:gd name="T25" fmla="*/ 305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5" h="307">
                  <a:moveTo>
                    <a:pt x="0" y="0"/>
                  </a:moveTo>
                  <a:lnTo>
                    <a:pt x="19" y="38"/>
                  </a:lnTo>
                  <a:lnTo>
                    <a:pt x="50" y="85"/>
                  </a:lnTo>
                  <a:lnTo>
                    <a:pt x="95" y="133"/>
                  </a:lnTo>
                  <a:lnTo>
                    <a:pt x="128" y="166"/>
                  </a:lnTo>
                  <a:lnTo>
                    <a:pt x="176" y="205"/>
                  </a:lnTo>
                  <a:lnTo>
                    <a:pt x="245" y="250"/>
                  </a:lnTo>
                  <a:lnTo>
                    <a:pt x="284" y="274"/>
                  </a:lnTo>
                  <a:lnTo>
                    <a:pt x="320" y="289"/>
                  </a:lnTo>
                  <a:lnTo>
                    <a:pt x="371" y="301"/>
                  </a:lnTo>
                  <a:lnTo>
                    <a:pt x="420" y="305"/>
                  </a:lnTo>
                  <a:lnTo>
                    <a:pt x="473" y="307"/>
                  </a:lnTo>
                  <a:lnTo>
                    <a:pt x="515" y="305"/>
                  </a:lnTo>
                </a:path>
              </a:pathLst>
            </a:custGeom>
            <a:noFill/>
            <a:ln w="30163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5002" name="Freeform 26"/>
            <p:cNvSpPr>
              <a:spLocks/>
            </p:cNvSpPr>
            <p:nvPr/>
          </p:nvSpPr>
          <p:spPr bwMode="auto">
            <a:xfrm>
              <a:off x="1988" y="3194"/>
              <a:ext cx="476" cy="191"/>
            </a:xfrm>
            <a:custGeom>
              <a:avLst/>
              <a:gdLst>
                <a:gd name="T0" fmla="*/ 0 w 476"/>
                <a:gd name="T1" fmla="*/ 134 h 191"/>
                <a:gd name="T2" fmla="*/ 47 w 476"/>
                <a:gd name="T3" fmla="*/ 80 h 191"/>
                <a:gd name="T4" fmla="*/ 76 w 476"/>
                <a:gd name="T5" fmla="*/ 57 h 191"/>
                <a:gd name="T6" fmla="*/ 104 w 476"/>
                <a:gd name="T7" fmla="*/ 32 h 191"/>
                <a:gd name="T8" fmla="*/ 133 w 476"/>
                <a:gd name="T9" fmla="*/ 19 h 191"/>
                <a:gd name="T10" fmla="*/ 167 w 476"/>
                <a:gd name="T11" fmla="*/ 5 h 191"/>
                <a:gd name="T12" fmla="*/ 209 w 476"/>
                <a:gd name="T13" fmla="*/ 0 h 191"/>
                <a:gd name="T14" fmla="*/ 248 w 476"/>
                <a:gd name="T15" fmla="*/ 17 h 191"/>
                <a:gd name="T16" fmla="*/ 281 w 476"/>
                <a:gd name="T17" fmla="*/ 38 h 191"/>
                <a:gd name="T18" fmla="*/ 324 w 476"/>
                <a:gd name="T19" fmla="*/ 76 h 191"/>
                <a:gd name="T20" fmla="*/ 343 w 476"/>
                <a:gd name="T21" fmla="*/ 96 h 191"/>
                <a:gd name="T22" fmla="*/ 374 w 476"/>
                <a:gd name="T23" fmla="*/ 137 h 191"/>
                <a:gd name="T24" fmla="*/ 400 w 476"/>
                <a:gd name="T25" fmla="*/ 172 h 191"/>
                <a:gd name="T26" fmla="*/ 438 w 476"/>
                <a:gd name="T27" fmla="*/ 191 h 191"/>
                <a:gd name="T28" fmla="*/ 476 w 476"/>
                <a:gd name="T2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6" h="191">
                  <a:moveTo>
                    <a:pt x="0" y="134"/>
                  </a:moveTo>
                  <a:lnTo>
                    <a:pt x="47" y="80"/>
                  </a:lnTo>
                  <a:lnTo>
                    <a:pt x="76" y="57"/>
                  </a:lnTo>
                  <a:lnTo>
                    <a:pt x="104" y="32"/>
                  </a:lnTo>
                  <a:lnTo>
                    <a:pt x="133" y="19"/>
                  </a:lnTo>
                  <a:lnTo>
                    <a:pt x="167" y="5"/>
                  </a:lnTo>
                  <a:lnTo>
                    <a:pt x="209" y="0"/>
                  </a:lnTo>
                  <a:lnTo>
                    <a:pt x="248" y="17"/>
                  </a:lnTo>
                  <a:lnTo>
                    <a:pt x="281" y="38"/>
                  </a:lnTo>
                  <a:lnTo>
                    <a:pt x="324" y="76"/>
                  </a:lnTo>
                  <a:lnTo>
                    <a:pt x="343" y="96"/>
                  </a:lnTo>
                  <a:lnTo>
                    <a:pt x="374" y="137"/>
                  </a:lnTo>
                  <a:lnTo>
                    <a:pt x="400" y="172"/>
                  </a:lnTo>
                  <a:lnTo>
                    <a:pt x="438" y="191"/>
                  </a:lnTo>
                  <a:lnTo>
                    <a:pt x="476" y="191"/>
                  </a:lnTo>
                </a:path>
              </a:pathLst>
            </a:custGeom>
            <a:noFill/>
            <a:ln w="30163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5003" name="Freeform 27"/>
            <p:cNvSpPr>
              <a:spLocks/>
            </p:cNvSpPr>
            <p:nvPr/>
          </p:nvSpPr>
          <p:spPr bwMode="auto">
            <a:xfrm>
              <a:off x="2457" y="3320"/>
              <a:ext cx="476" cy="496"/>
            </a:xfrm>
            <a:custGeom>
              <a:avLst/>
              <a:gdLst>
                <a:gd name="T0" fmla="*/ 0 w 476"/>
                <a:gd name="T1" fmla="*/ 496 h 496"/>
                <a:gd name="T2" fmla="*/ 19 w 476"/>
                <a:gd name="T3" fmla="*/ 496 h 496"/>
                <a:gd name="T4" fmla="*/ 48 w 476"/>
                <a:gd name="T5" fmla="*/ 487 h 496"/>
                <a:gd name="T6" fmla="*/ 76 w 476"/>
                <a:gd name="T7" fmla="*/ 477 h 496"/>
                <a:gd name="T8" fmla="*/ 108 w 476"/>
                <a:gd name="T9" fmla="*/ 454 h 496"/>
                <a:gd name="T10" fmla="*/ 133 w 476"/>
                <a:gd name="T11" fmla="*/ 439 h 496"/>
                <a:gd name="T12" fmla="*/ 152 w 476"/>
                <a:gd name="T13" fmla="*/ 420 h 496"/>
                <a:gd name="T14" fmla="*/ 189 w 476"/>
                <a:gd name="T15" fmla="*/ 376 h 496"/>
                <a:gd name="T16" fmla="*/ 204 w 476"/>
                <a:gd name="T17" fmla="*/ 349 h 496"/>
                <a:gd name="T18" fmla="*/ 209 w 476"/>
                <a:gd name="T19" fmla="*/ 324 h 496"/>
                <a:gd name="T20" fmla="*/ 222 w 476"/>
                <a:gd name="T21" fmla="*/ 280 h 496"/>
                <a:gd name="T22" fmla="*/ 231 w 476"/>
                <a:gd name="T23" fmla="*/ 244 h 496"/>
                <a:gd name="T24" fmla="*/ 240 w 476"/>
                <a:gd name="T25" fmla="*/ 208 h 496"/>
                <a:gd name="T26" fmla="*/ 246 w 476"/>
                <a:gd name="T27" fmla="*/ 172 h 496"/>
                <a:gd name="T28" fmla="*/ 261 w 476"/>
                <a:gd name="T29" fmla="*/ 130 h 496"/>
                <a:gd name="T30" fmla="*/ 286 w 476"/>
                <a:gd name="T31" fmla="*/ 95 h 496"/>
                <a:gd name="T32" fmla="*/ 324 w 476"/>
                <a:gd name="T33" fmla="*/ 46 h 496"/>
                <a:gd name="T34" fmla="*/ 362 w 476"/>
                <a:gd name="T35" fmla="*/ 19 h 496"/>
                <a:gd name="T36" fmla="*/ 390 w 476"/>
                <a:gd name="T37" fmla="*/ 7 h 496"/>
                <a:gd name="T38" fmla="*/ 414 w 476"/>
                <a:gd name="T39" fmla="*/ 1 h 496"/>
                <a:gd name="T40" fmla="*/ 476 w 476"/>
                <a:gd name="T41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6" h="496">
                  <a:moveTo>
                    <a:pt x="0" y="496"/>
                  </a:moveTo>
                  <a:lnTo>
                    <a:pt x="19" y="496"/>
                  </a:lnTo>
                  <a:lnTo>
                    <a:pt x="48" y="487"/>
                  </a:lnTo>
                  <a:lnTo>
                    <a:pt x="76" y="477"/>
                  </a:lnTo>
                  <a:lnTo>
                    <a:pt x="108" y="454"/>
                  </a:lnTo>
                  <a:lnTo>
                    <a:pt x="133" y="439"/>
                  </a:lnTo>
                  <a:lnTo>
                    <a:pt x="152" y="420"/>
                  </a:lnTo>
                  <a:lnTo>
                    <a:pt x="189" y="376"/>
                  </a:lnTo>
                  <a:lnTo>
                    <a:pt x="204" y="349"/>
                  </a:lnTo>
                  <a:lnTo>
                    <a:pt x="209" y="324"/>
                  </a:lnTo>
                  <a:lnTo>
                    <a:pt x="222" y="280"/>
                  </a:lnTo>
                  <a:lnTo>
                    <a:pt x="231" y="244"/>
                  </a:lnTo>
                  <a:lnTo>
                    <a:pt x="240" y="208"/>
                  </a:lnTo>
                  <a:lnTo>
                    <a:pt x="246" y="172"/>
                  </a:lnTo>
                  <a:lnTo>
                    <a:pt x="261" y="130"/>
                  </a:lnTo>
                  <a:lnTo>
                    <a:pt x="286" y="95"/>
                  </a:lnTo>
                  <a:lnTo>
                    <a:pt x="324" y="46"/>
                  </a:lnTo>
                  <a:lnTo>
                    <a:pt x="362" y="19"/>
                  </a:lnTo>
                  <a:lnTo>
                    <a:pt x="390" y="7"/>
                  </a:lnTo>
                  <a:lnTo>
                    <a:pt x="414" y="1"/>
                  </a:lnTo>
                  <a:lnTo>
                    <a:pt x="476" y="0"/>
                  </a:lnTo>
                </a:path>
              </a:pathLst>
            </a:custGeom>
            <a:noFill/>
            <a:ln w="30163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5004" name="Freeform 28"/>
            <p:cNvSpPr>
              <a:spLocks/>
            </p:cNvSpPr>
            <p:nvPr/>
          </p:nvSpPr>
          <p:spPr bwMode="auto">
            <a:xfrm>
              <a:off x="2933" y="3568"/>
              <a:ext cx="515" cy="153"/>
            </a:xfrm>
            <a:custGeom>
              <a:avLst/>
              <a:gdLst>
                <a:gd name="T0" fmla="*/ 0 w 515"/>
                <a:gd name="T1" fmla="*/ 0 h 153"/>
                <a:gd name="T2" fmla="*/ 19 w 515"/>
                <a:gd name="T3" fmla="*/ 19 h 153"/>
                <a:gd name="T4" fmla="*/ 34 w 515"/>
                <a:gd name="T5" fmla="*/ 38 h 153"/>
                <a:gd name="T6" fmla="*/ 57 w 515"/>
                <a:gd name="T7" fmla="*/ 57 h 153"/>
                <a:gd name="T8" fmla="*/ 109 w 515"/>
                <a:gd name="T9" fmla="*/ 92 h 153"/>
                <a:gd name="T10" fmla="*/ 172 w 515"/>
                <a:gd name="T11" fmla="*/ 122 h 153"/>
                <a:gd name="T12" fmla="*/ 235 w 515"/>
                <a:gd name="T13" fmla="*/ 143 h 153"/>
                <a:gd name="T14" fmla="*/ 280 w 515"/>
                <a:gd name="T15" fmla="*/ 149 h 153"/>
                <a:gd name="T16" fmla="*/ 324 w 515"/>
                <a:gd name="T17" fmla="*/ 153 h 153"/>
                <a:gd name="T18" fmla="*/ 382 w 515"/>
                <a:gd name="T19" fmla="*/ 146 h 153"/>
                <a:gd name="T20" fmla="*/ 433 w 515"/>
                <a:gd name="T21" fmla="*/ 134 h 153"/>
                <a:gd name="T22" fmla="*/ 515 w 515"/>
                <a:gd name="T2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5" h="153">
                  <a:moveTo>
                    <a:pt x="0" y="0"/>
                  </a:moveTo>
                  <a:lnTo>
                    <a:pt x="19" y="19"/>
                  </a:lnTo>
                  <a:lnTo>
                    <a:pt x="34" y="38"/>
                  </a:lnTo>
                  <a:lnTo>
                    <a:pt x="57" y="57"/>
                  </a:lnTo>
                  <a:lnTo>
                    <a:pt x="109" y="92"/>
                  </a:lnTo>
                  <a:lnTo>
                    <a:pt x="172" y="122"/>
                  </a:lnTo>
                  <a:lnTo>
                    <a:pt x="235" y="143"/>
                  </a:lnTo>
                  <a:lnTo>
                    <a:pt x="280" y="149"/>
                  </a:lnTo>
                  <a:lnTo>
                    <a:pt x="324" y="153"/>
                  </a:lnTo>
                  <a:lnTo>
                    <a:pt x="382" y="146"/>
                  </a:lnTo>
                  <a:lnTo>
                    <a:pt x="433" y="134"/>
                  </a:lnTo>
                  <a:lnTo>
                    <a:pt x="515" y="115"/>
                  </a:lnTo>
                </a:path>
              </a:pathLst>
            </a:custGeom>
            <a:noFill/>
            <a:ln w="30163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07377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Examples: Exponential Order</a:t>
            </a:r>
          </a:p>
        </p:txBody>
      </p:sp>
      <p:sp>
        <p:nvSpPr>
          <p:cNvPr id="89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functions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–t</a:t>
            </a:r>
            <a:r>
              <a:rPr lang="en-US" altLang="zh-TW" dirty="0"/>
              <a:t>, and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2 </a:t>
            </a:r>
            <a:r>
              <a:rPr lang="en-US" altLang="zh-TW" dirty="0" err="1">
                <a:latin typeface="Times New Roman" pitchFamily="18" charset="0"/>
              </a:rPr>
              <a:t>cos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 are all of exponential order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 = 1</a:t>
            </a:r>
            <a:r>
              <a:rPr lang="en-US" altLang="zh-TW" dirty="0"/>
              <a:t> for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&gt; 0</a:t>
            </a:r>
            <a:r>
              <a:rPr lang="en-US" altLang="zh-TW" dirty="0"/>
              <a:t>, since we have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>
                <a:latin typeface="Times New Roman" pitchFamily="18" charset="0"/>
              </a:rPr>
              <a:t>|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|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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t</a:t>
            </a:r>
            <a:r>
              <a:rPr lang="en-US" altLang="zh-TW" dirty="0"/>
              <a:t>, </a:t>
            </a:r>
            <a:r>
              <a:rPr lang="en-US" altLang="zh-TW" dirty="0">
                <a:latin typeface="Times New Roman" pitchFamily="18" charset="0"/>
              </a:rPr>
              <a:t>|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–t</a:t>
            </a:r>
            <a:r>
              <a:rPr lang="en-US" altLang="zh-TW" dirty="0">
                <a:latin typeface="Times New Roman" pitchFamily="18" charset="0"/>
              </a:rPr>
              <a:t> |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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t</a:t>
            </a:r>
            <a:r>
              <a:rPr lang="en-US" altLang="zh-TW" dirty="0"/>
              <a:t>, </a:t>
            </a:r>
            <a:r>
              <a:rPr lang="en-US" altLang="zh-TW" dirty="0">
                <a:latin typeface="Times New Roman" pitchFamily="18" charset="0"/>
              </a:rPr>
              <a:t>| 2 </a:t>
            </a:r>
            <a:r>
              <a:rPr lang="en-US" altLang="zh-TW" dirty="0" err="1">
                <a:latin typeface="Times New Roman" pitchFamily="18" charset="0"/>
              </a:rPr>
              <a:t>cos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|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 2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t</a:t>
            </a:r>
            <a:r>
              <a:rPr lang="en-US" altLang="zh-TW" dirty="0"/>
              <a:t>.</a:t>
            </a:r>
          </a:p>
        </p:txBody>
      </p:sp>
      <p:sp>
        <p:nvSpPr>
          <p:cNvPr id="896004" name="Line 4"/>
          <p:cNvSpPr>
            <a:spLocks noChangeShapeType="1"/>
          </p:cNvSpPr>
          <p:nvPr/>
        </p:nvSpPr>
        <p:spPr bwMode="auto">
          <a:xfrm flipV="1">
            <a:off x="2555875" y="3704084"/>
            <a:ext cx="0" cy="1871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6005" name="Line 5"/>
          <p:cNvSpPr>
            <a:spLocks noChangeShapeType="1"/>
          </p:cNvSpPr>
          <p:nvPr/>
        </p:nvSpPr>
        <p:spPr bwMode="auto">
          <a:xfrm>
            <a:off x="2411413" y="5286822"/>
            <a:ext cx="33131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6006" name="Text Box 6"/>
          <p:cNvSpPr txBox="1">
            <a:spLocks noChangeArrowheads="1"/>
          </p:cNvSpPr>
          <p:nvPr/>
        </p:nvSpPr>
        <p:spPr bwMode="auto">
          <a:xfrm>
            <a:off x="5867400" y="5209034"/>
            <a:ext cx="635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i="1">
                <a:latin typeface="Times New Roman" pitchFamily="18" charset="0"/>
              </a:rPr>
              <a:t>t</a:t>
            </a:r>
          </a:p>
        </p:txBody>
      </p:sp>
      <p:sp>
        <p:nvSpPr>
          <p:cNvPr id="896007" name="Text Box 7"/>
          <p:cNvSpPr txBox="1">
            <a:spLocks noChangeArrowheads="1"/>
          </p:cNvSpPr>
          <p:nvPr/>
        </p:nvSpPr>
        <p:spPr bwMode="auto">
          <a:xfrm>
            <a:off x="2087563" y="3486597"/>
            <a:ext cx="279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</a:p>
        </p:txBody>
      </p:sp>
      <p:sp>
        <p:nvSpPr>
          <p:cNvPr id="896008" name="Freeform 8"/>
          <p:cNvSpPr>
            <a:spLocks/>
          </p:cNvSpPr>
          <p:nvPr/>
        </p:nvSpPr>
        <p:spPr bwMode="auto">
          <a:xfrm>
            <a:off x="2339975" y="3486597"/>
            <a:ext cx="2087563" cy="1584325"/>
          </a:xfrm>
          <a:custGeom>
            <a:avLst/>
            <a:gdLst>
              <a:gd name="T0" fmla="*/ 0 w 1315"/>
              <a:gd name="T1" fmla="*/ 998 h 998"/>
              <a:gd name="T2" fmla="*/ 816 w 1315"/>
              <a:gd name="T3" fmla="*/ 726 h 998"/>
              <a:gd name="T4" fmla="*/ 1315 w 1315"/>
              <a:gd name="T5" fmla="*/ 0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5" h="998">
                <a:moveTo>
                  <a:pt x="0" y="998"/>
                </a:moveTo>
                <a:cubicBezTo>
                  <a:pt x="298" y="945"/>
                  <a:pt x="597" y="892"/>
                  <a:pt x="816" y="726"/>
                </a:cubicBezTo>
                <a:cubicBezTo>
                  <a:pt x="1035" y="560"/>
                  <a:pt x="1175" y="280"/>
                  <a:pt x="1315" y="0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6009" name="Freeform 9"/>
          <p:cNvSpPr>
            <a:spLocks/>
          </p:cNvSpPr>
          <p:nvPr/>
        </p:nvSpPr>
        <p:spPr bwMode="auto">
          <a:xfrm>
            <a:off x="2484438" y="4135884"/>
            <a:ext cx="1943100" cy="684213"/>
          </a:xfrm>
          <a:custGeom>
            <a:avLst/>
            <a:gdLst>
              <a:gd name="T0" fmla="*/ 0 w 1224"/>
              <a:gd name="T1" fmla="*/ 408 h 431"/>
              <a:gd name="T2" fmla="*/ 589 w 1224"/>
              <a:gd name="T3" fmla="*/ 363 h 431"/>
              <a:gd name="T4" fmla="*/ 1224 w 1224"/>
              <a:gd name="T5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24" h="431">
                <a:moveTo>
                  <a:pt x="0" y="408"/>
                </a:moveTo>
                <a:cubicBezTo>
                  <a:pt x="192" y="419"/>
                  <a:pt x="385" y="431"/>
                  <a:pt x="589" y="363"/>
                </a:cubicBezTo>
                <a:cubicBezTo>
                  <a:pt x="793" y="295"/>
                  <a:pt x="1008" y="147"/>
                  <a:pt x="1224" y="0"/>
                </a:cubicBezTo>
              </a:path>
            </a:pathLst>
          </a:custGeom>
          <a:noFill/>
          <a:ln w="19050" cmpd="sng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6010" name="Line 10"/>
          <p:cNvSpPr>
            <a:spLocks noChangeShapeType="1"/>
          </p:cNvSpPr>
          <p:nvPr/>
        </p:nvSpPr>
        <p:spPr bwMode="auto">
          <a:xfrm>
            <a:off x="3708400" y="4567684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6011" name="Text Box 11"/>
          <p:cNvSpPr txBox="1">
            <a:spLocks noChangeArrowheads="1"/>
          </p:cNvSpPr>
          <p:nvPr/>
        </p:nvSpPr>
        <p:spPr bwMode="auto">
          <a:xfrm>
            <a:off x="3603625" y="5445572"/>
            <a:ext cx="127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i="1">
                <a:latin typeface="Times New Roman" pitchFamily="18" charset="0"/>
              </a:rPr>
              <a:t>T</a:t>
            </a:r>
          </a:p>
        </p:txBody>
      </p:sp>
      <p:sp>
        <p:nvSpPr>
          <p:cNvPr id="896012" name="Text Box 12"/>
          <p:cNvSpPr txBox="1">
            <a:spLocks noChangeArrowheads="1"/>
          </p:cNvSpPr>
          <p:nvPr/>
        </p:nvSpPr>
        <p:spPr bwMode="auto">
          <a:xfrm>
            <a:off x="4572000" y="3991422"/>
            <a:ext cx="279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</a:p>
        </p:txBody>
      </p:sp>
      <p:sp>
        <p:nvSpPr>
          <p:cNvPr id="896013" name="Text Box 13"/>
          <p:cNvSpPr txBox="1">
            <a:spLocks noChangeArrowheads="1"/>
          </p:cNvSpPr>
          <p:nvPr/>
        </p:nvSpPr>
        <p:spPr bwMode="auto">
          <a:xfrm>
            <a:off x="4572000" y="3284984"/>
            <a:ext cx="9763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i="1">
                <a:latin typeface="Times New Roman" pitchFamily="18" charset="0"/>
              </a:rPr>
              <a:t>Me</a:t>
            </a:r>
            <a:r>
              <a:rPr lang="en-US" altLang="zh-TW" i="1" baseline="30000">
                <a:latin typeface="Times New Roman" pitchFamily="18" charset="0"/>
              </a:rPr>
              <a:t>ct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>
                <a:latin typeface="Times New Roman" pitchFamily="18" charset="0"/>
              </a:rPr>
              <a:t> &gt; 0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56207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Proof of Existence of </a:t>
            </a:r>
            <a:r>
              <a:rPr lang="en-US" altLang="zh-TW" i="1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)}</a:t>
            </a:r>
          </a:p>
        </p:txBody>
      </p:sp>
      <p:sp>
        <p:nvSpPr>
          <p:cNvPr id="89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By the additive interval property of definite integrals,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 integral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/>
              <a:t> exists (finite interval,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piecewise continuous).  Now,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>
                <a:sym typeface="Symbol" pitchFamily="18" charset="2"/>
              </a:rPr>
              <a:t>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/>
              <a:t> exists as well </a:t>
            </a:r>
            <a:r>
              <a:rPr lang="en-US" altLang="zh-TW">
                <a:sym typeface="Symbol" pitchFamily="18" charset="2"/>
              </a:rPr>
              <a:t></a:t>
            </a:r>
            <a:r>
              <a:rPr lang="en-US" altLang="zh-TW"/>
              <a:t>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)}</a:t>
            </a:r>
            <a:r>
              <a:rPr lang="en-US" altLang="zh-TW"/>
              <a:t> converges.</a:t>
            </a:r>
          </a:p>
        </p:txBody>
      </p:sp>
      <p:graphicFrame>
        <p:nvGraphicFramePr>
          <p:cNvPr id="8970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705695"/>
              </p:ext>
            </p:extLst>
          </p:nvPr>
        </p:nvGraphicFramePr>
        <p:xfrm>
          <a:off x="2051050" y="1844824"/>
          <a:ext cx="5805488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2" name="方程式" r:id="rId3" imgW="2869920" imgH="355320" progId="Equation.3">
                  <p:embed/>
                </p:oleObj>
              </mc:Choice>
              <mc:Fallback>
                <p:oleObj name="方程式" r:id="rId3" imgW="28699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1844824"/>
                        <a:ext cx="5805488" cy="712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702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890962"/>
              </p:ext>
            </p:extLst>
          </p:nvPr>
        </p:nvGraphicFramePr>
        <p:xfrm>
          <a:off x="1476375" y="3356992"/>
          <a:ext cx="6859588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3" name="方程式" r:id="rId5" imgW="3429000" imgH="888840" progId="Equation.3">
                  <p:embed/>
                </p:oleObj>
              </mc:Choice>
              <mc:Fallback>
                <p:oleObj name="方程式" r:id="rId5" imgW="342900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356992"/>
                        <a:ext cx="6859588" cy="177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34109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Transform of Piecewise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</a:p>
        </p:txBody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Evaluate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)}</a:t>
            </a:r>
            <a:r>
              <a:rPr lang="en-US" altLang="zh-TW"/>
              <a:t> for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Solution:</a:t>
            </a:r>
          </a:p>
        </p:txBody>
      </p:sp>
      <p:graphicFrame>
        <p:nvGraphicFramePr>
          <p:cNvPr id="8980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963471"/>
              </p:ext>
            </p:extLst>
          </p:nvPr>
        </p:nvGraphicFramePr>
        <p:xfrm>
          <a:off x="1358900" y="3501008"/>
          <a:ext cx="6092825" cy="243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6" name="方程式" r:id="rId3" imgW="3047760" imgH="1218960" progId="Equation.3">
                  <p:embed/>
                </p:oleObj>
              </mc:Choice>
              <mc:Fallback>
                <p:oleObj name="方程式" r:id="rId3" imgW="3047760" imgH="1218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8900" y="3501008"/>
                        <a:ext cx="6092825" cy="2432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80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416443"/>
              </p:ext>
            </p:extLst>
          </p:nvPr>
        </p:nvGraphicFramePr>
        <p:xfrm>
          <a:off x="1258888" y="1916832"/>
          <a:ext cx="26162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7" name="方程式" r:id="rId5" imgW="1295280" imgH="457200" progId="Equation.3">
                  <p:embed/>
                </p:oleObj>
              </mc:Choice>
              <mc:Fallback>
                <p:oleObj name="方程式" r:id="rId5" imgW="12952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916832"/>
                        <a:ext cx="2616200" cy="91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98054" name="Group 6"/>
          <p:cNvGrpSpPr>
            <a:grpSpLocks/>
          </p:cNvGrpSpPr>
          <p:nvPr/>
        </p:nvGrpSpPr>
        <p:grpSpPr bwMode="auto">
          <a:xfrm>
            <a:off x="4953000" y="1700808"/>
            <a:ext cx="3003550" cy="2047875"/>
            <a:chOff x="3034" y="1117"/>
            <a:chExt cx="2056" cy="1402"/>
          </a:xfrm>
        </p:grpSpPr>
        <p:sp>
          <p:nvSpPr>
            <p:cNvPr id="898055" name="Line 7"/>
            <p:cNvSpPr>
              <a:spLocks noChangeShapeType="1"/>
            </p:cNvSpPr>
            <p:nvPr/>
          </p:nvSpPr>
          <p:spPr bwMode="auto">
            <a:xfrm>
              <a:off x="3367" y="2168"/>
              <a:ext cx="1033" cy="1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8056" name="Line 8"/>
            <p:cNvSpPr>
              <a:spLocks noChangeShapeType="1"/>
            </p:cNvSpPr>
            <p:nvPr/>
          </p:nvSpPr>
          <p:spPr bwMode="auto">
            <a:xfrm>
              <a:off x="4400" y="1486"/>
              <a:ext cx="572" cy="1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8057" name="Line 9"/>
            <p:cNvSpPr>
              <a:spLocks noChangeShapeType="1"/>
            </p:cNvSpPr>
            <p:nvPr/>
          </p:nvSpPr>
          <p:spPr bwMode="auto">
            <a:xfrm>
              <a:off x="3034" y="2168"/>
              <a:ext cx="1956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8058" name="Rectangle 10"/>
            <p:cNvSpPr>
              <a:spLocks noChangeArrowheads="1"/>
            </p:cNvSpPr>
            <p:nvPr/>
          </p:nvSpPr>
          <p:spPr bwMode="auto">
            <a:xfrm>
              <a:off x="5045" y="2057"/>
              <a:ext cx="45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8059" name="Rectangle 11"/>
            <p:cNvSpPr>
              <a:spLocks noChangeArrowheads="1"/>
            </p:cNvSpPr>
            <p:nvPr/>
          </p:nvSpPr>
          <p:spPr bwMode="auto">
            <a:xfrm>
              <a:off x="3219" y="1117"/>
              <a:ext cx="73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8060" name="Line 12"/>
            <p:cNvSpPr>
              <a:spLocks noChangeShapeType="1"/>
            </p:cNvSpPr>
            <p:nvPr/>
          </p:nvSpPr>
          <p:spPr bwMode="auto">
            <a:xfrm flipV="1">
              <a:off x="3699" y="2113"/>
              <a:ext cx="1" cy="11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8061" name="Line 13"/>
            <p:cNvSpPr>
              <a:spLocks noChangeShapeType="1"/>
            </p:cNvSpPr>
            <p:nvPr/>
          </p:nvSpPr>
          <p:spPr bwMode="auto">
            <a:xfrm flipV="1">
              <a:off x="3367" y="1191"/>
              <a:ext cx="1" cy="132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8062" name="Line 14"/>
            <p:cNvSpPr>
              <a:spLocks noChangeShapeType="1"/>
            </p:cNvSpPr>
            <p:nvPr/>
          </p:nvSpPr>
          <p:spPr bwMode="auto">
            <a:xfrm flipV="1">
              <a:off x="4049" y="2113"/>
              <a:ext cx="1" cy="11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8063" name="Line 15"/>
            <p:cNvSpPr>
              <a:spLocks noChangeShapeType="1"/>
            </p:cNvSpPr>
            <p:nvPr/>
          </p:nvSpPr>
          <p:spPr bwMode="auto">
            <a:xfrm flipV="1">
              <a:off x="4400" y="2113"/>
              <a:ext cx="1" cy="11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8064" name="Line 16"/>
            <p:cNvSpPr>
              <a:spLocks noChangeShapeType="1"/>
            </p:cNvSpPr>
            <p:nvPr/>
          </p:nvSpPr>
          <p:spPr bwMode="auto">
            <a:xfrm flipV="1">
              <a:off x="4750" y="2113"/>
              <a:ext cx="1" cy="11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8065" name="Line 17"/>
            <p:cNvSpPr>
              <a:spLocks noChangeShapeType="1"/>
            </p:cNvSpPr>
            <p:nvPr/>
          </p:nvSpPr>
          <p:spPr bwMode="auto">
            <a:xfrm flipH="1">
              <a:off x="3311" y="1818"/>
              <a:ext cx="111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8066" name="Line 18"/>
            <p:cNvSpPr>
              <a:spLocks noChangeShapeType="1"/>
            </p:cNvSpPr>
            <p:nvPr/>
          </p:nvSpPr>
          <p:spPr bwMode="auto">
            <a:xfrm flipH="1">
              <a:off x="3311" y="1467"/>
              <a:ext cx="111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8067" name="Rectangle 19"/>
            <p:cNvSpPr>
              <a:spLocks noChangeArrowheads="1"/>
            </p:cNvSpPr>
            <p:nvPr/>
          </p:nvSpPr>
          <p:spPr bwMode="auto">
            <a:xfrm>
              <a:off x="3182" y="1375"/>
              <a:ext cx="82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8068" name="Rectangle 20"/>
            <p:cNvSpPr>
              <a:spLocks noChangeArrowheads="1"/>
            </p:cNvSpPr>
            <p:nvPr/>
          </p:nvSpPr>
          <p:spPr bwMode="auto">
            <a:xfrm>
              <a:off x="4363" y="2241"/>
              <a:ext cx="83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898069" name="Oval 21"/>
            <p:cNvSpPr>
              <a:spLocks noChangeArrowheads="1"/>
            </p:cNvSpPr>
            <p:nvPr/>
          </p:nvSpPr>
          <p:spPr bwMode="auto">
            <a:xfrm>
              <a:off x="4351" y="1439"/>
              <a:ext cx="91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48301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Behavior of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as 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/>
              <a:t> </a:t>
            </a:r>
            <a:r>
              <a:rPr lang="en-US" altLang="zh-TW">
                <a:sym typeface="Symbol" pitchFamily="18" charset="2"/>
              </a:rPr>
              <a:t> </a:t>
            </a:r>
          </a:p>
        </p:txBody>
      </p:sp>
      <p:sp>
        <p:nvSpPr>
          <p:cNvPr id="91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is piecewise continuous on </a:t>
            </a:r>
            <a:r>
              <a:rPr lang="en-US" altLang="zh-TW" dirty="0">
                <a:latin typeface="Times New Roman" pitchFamily="18" charset="0"/>
              </a:rPr>
              <a:t>[0, </a:t>
            </a:r>
            <a:r>
              <a:rPr lang="en-US" altLang="zh-TW" dirty="0"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of exponential order for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&gt;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, then </a:t>
            </a:r>
            <a:r>
              <a:rPr lang="en-US" altLang="zh-TW" dirty="0" err="1">
                <a:latin typeface="Times New Roman" pitchFamily="18" charset="0"/>
              </a:rPr>
              <a:t>lim</a:t>
            </a:r>
            <a:r>
              <a:rPr lang="en-US" altLang="zh-TW" i="1" baseline="-25000" dirty="0" err="1">
                <a:latin typeface="Times New Roman" pitchFamily="18" charset="0"/>
              </a:rPr>
              <a:t>s</a:t>
            </a:r>
            <a:r>
              <a:rPr lang="en-US" altLang="zh-TW" baseline="-25000" dirty="0">
                <a:sym typeface="Symbol" pitchFamily="18" charset="2"/>
              </a:rPr>
              <a:t>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)} = 0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b="1" dirty="0"/>
              <a:t>Proof:</a:t>
            </a:r>
            <a:br>
              <a:rPr lang="en-US" altLang="zh-TW" dirty="0"/>
            </a:br>
            <a:r>
              <a:rPr lang="en-US" altLang="zh-TW" dirty="0"/>
              <a:t>Since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piecewise continuous on </a:t>
            </a:r>
            <a:r>
              <a:rPr lang="en-US" altLang="zh-TW" dirty="0">
                <a:latin typeface="Times New Roman" pitchFamily="18" charset="0"/>
              </a:rPr>
              <a:t>0 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≤ 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 ≤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, it is necessarily bounded on the interval.  That is</a:t>
            </a:r>
            <a:br>
              <a:rPr lang="en-US" altLang="zh-TW" dirty="0"/>
            </a:br>
            <a:r>
              <a:rPr lang="en-US" altLang="zh-TW" dirty="0">
                <a:latin typeface="Times New Roman" pitchFamily="18" charset="0"/>
              </a:rPr>
              <a:t>|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)| 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0</a:t>
            </a:r>
            <a:r>
              <a:rPr lang="en-US" altLang="zh-TW" i="1" baseline="30000" dirty="0">
                <a:latin typeface="Times New Roman" pitchFamily="18" charset="0"/>
              </a:rPr>
              <a:t>t</a:t>
            </a:r>
            <a:r>
              <a:rPr lang="en-US" altLang="zh-TW" dirty="0"/>
              <a:t>.  Also, </a:t>
            </a:r>
            <a:r>
              <a:rPr lang="en-US" altLang="zh-TW" dirty="0">
                <a:latin typeface="Times New Roman" pitchFamily="18" charset="0"/>
              </a:rPr>
              <a:t>|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)| 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altLang="zh-TW" i="1" baseline="30000" dirty="0">
                <a:latin typeface="Times New Roman" pitchFamily="18" charset="0"/>
              </a:rPr>
              <a:t>t</a:t>
            </a:r>
            <a:r>
              <a:rPr lang="en-US" altLang="zh-TW" dirty="0"/>
              <a:t> for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&gt;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.  If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/>
              <a:t> denotes the maximum of 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}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 denotes the maximum of </a:t>
            </a:r>
            <a:r>
              <a:rPr lang="en-US" altLang="zh-TW" dirty="0">
                <a:latin typeface="Times New Roman" pitchFamily="18" charset="0"/>
              </a:rPr>
              <a:t>{0,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altLang="zh-TW" dirty="0">
                <a:latin typeface="Times New Roman" pitchFamily="18" charset="0"/>
              </a:rPr>
              <a:t>}</a:t>
            </a:r>
            <a:r>
              <a:rPr lang="en-US" altLang="zh-TW" dirty="0"/>
              <a:t>, then for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 &gt;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:</a:t>
            </a:r>
          </a:p>
        </p:txBody>
      </p:sp>
      <p:graphicFrame>
        <p:nvGraphicFramePr>
          <p:cNvPr id="9113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830118"/>
              </p:ext>
            </p:extLst>
          </p:nvPr>
        </p:nvGraphicFramePr>
        <p:xfrm>
          <a:off x="1495450" y="4509120"/>
          <a:ext cx="5884862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83" name="方程式" r:id="rId3" imgW="2933640" imgH="888840" progId="Equation.3">
                  <p:embed/>
                </p:oleObj>
              </mc:Choice>
              <mc:Fallback>
                <p:oleObj name="方程式" r:id="rId3" imgW="293364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5450" y="4509120"/>
                        <a:ext cx="5884862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22535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Inverse Laplace Transform</a:t>
            </a:r>
          </a:p>
        </p:txBody>
      </p:sp>
      <p:sp>
        <p:nvSpPr>
          <p:cNvPr id="89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>
                <a:sym typeface="Symbol" pitchFamily="18" charset="2"/>
              </a:rPr>
              <a:t>If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>
                <a:sym typeface="Symbol" pitchFamily="18" charset="2"/>
              </a:rPr>
              <a:t> is the Laplace transform of a function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>
                <a:sym typeface="Symbol" pitchFamily="18" charset="2"/>
              </a:rPr>
              <a:t>, namely,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)}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then we say that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the inverse Laplace transform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that is,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latin typeface="English111 Vivace BT" pitchFamily="66" charset="0"/>
              </a:rPr>
              <a:t>                          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)}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Example: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latin typeface="Times New Roman" pitchFamily="18" charset="0"/>
              </a:rPr>
              <a:t>1 =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{1/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}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{1/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}</a:t>
            </a:r>
            <a:r>
              <a:rPr lang="en-US" altLang="zh-TW" dirty="0"/>
              <a:t>, and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–3</a:t>
            </a:r>
            <a:r>
              <a:rPr lang="en-US" altLang="zh-TW" i="1" baseline="30000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{1/(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 + 3)}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18222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Examples: Inverse Transforms</a:t>
            </a:r>
          </a:p>
        </p:txBody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Evaluate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 baseline="30000">
                <a:latin typeface="Times New Roman" pitchFamily="18" charset="0"/>
              </a:rPr>
              <a:t>–1</a:t>
            </a:r>
            <a:r>
              <a:rPr lang="en-US" altLang="zh-TW">
                <a:latin typeface="Times New Roman" pitchFamily="18" charset="0"/>
              </a:rPr>
              <a:t>{1/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 baseline="30000">
                <a:latin typeface="Times New Roman" pitchFamily="18" charset="0"/>
              </a:rPr>
              <a:t>5</a:t>
            </a:r>
            <a:r>
              <a:rPr lang="en-US" altLang="zh-TW">
                <a:latin typeface="Times New Roman" pitchFamily="18" charset="0"/>
              </a:rPr>
              <a:t>}</a:t>
            </a:r>
            <a:br>
              <a:rPr lang="en-US" altLang="zh-TW"/>
            </a:br>
            <a:r>
              <a:rPr lang="en-US" altLang="zh-TW"/>
              <a:t>Solution: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r>
              <a:rPr lang="en-US" altLang="zh-TW"/>
              <a:t>Evaluate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 baseline="30000">
                <a:latin typeface="Times New Roman" pitchFamily="18" charset="0"/>
              </a:rPr>
              <a:t>–1</a:t>
            </a:r>
            <a:r>
              <a:rPr lang="en-US" altLang="zh-TW">
                <a:latin typeface="Times New Roman" pitchFamily="18" charset="0"/>
              </a:rPr>
              <a:t>{1/(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+ 7)}</a:t>
            </a:r>
            <a:br>
              <a:rPr lang="en-US" altLang="zh-TW"/>
            </a:br>
            <a:r>
              <a:rPr lang="en-US" altLang="zh-TW"/>
              <a:t>Solution:</a:t>
            </a:r>
          </a:p>
        </p:txBody>
      </p:sp>
      <p:graphicFrame>
        <p:nvGraphicFramePr>
          <p:cNvPr id="9001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817383"/>
              </p:ext>
            </p:extLst>
          </p:nvPr>
        </p:nvGraphicFramePr>
        <p:xfrm>
          <a:off x="2195513" y="2276872"/>
          <a:ext cx="36576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0" name="方程式" r:id="rId3" imgW="1828800" imgH="431640" progId="Equation.3">
                  <p:embed/>
                </p:oleObj>
              </mc:Choice>
              <mc:Fallback>
                <p:oleObj name="方程式" r:id="rId3" imgW="18288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2276872"/>
                        <a:ext cx="36576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01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866838"/>
              </p:ext>
            </p:extLst>
          </p:nvPr>
        </p:nvGraphicFramePr>
        <p:xfrm>
          <a:off x="1835150" y="4581128"/>
          <a:ext cx="5461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1" name="方程式" r:id="rId5" imgW="2730240" imgH="507960" progId="Equation.3">
                  <p:embed/>
                </p:oleObj>
              </mc:Choice>
              <mc:Fallback>
                <p:oleObj name="方程式" r:id="rId5" imgW="273024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4581128"/>
                        <a:ext cx="54610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2571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Transform of a Function</a:t>
            </a:r>
          </a:p>
        </p:txBody>
      </p:sp>
      <p:sp>
        <p:nvSpPr>
          <p:cNvPr id="88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Some operators transform a function into another function: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Differentiation:                   , or  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= 2</a:t>
            </a:r>
            <a:r>
              <a:rPr lang="en-US" altLang="zh-TW" i="1">
                <a:latin typeface="Times New Roman" pitchFamily="18" charset="0"/>
              </a:rPr>
              <a:t>x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Indefinite Integration: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Definite Integration:</a:t>
            </a:r>
            <a:br>
              <a:rPr lang="en-US" altLang="zh-TW"/>
            </a:br>
            <a:br>
              <a:rPr lang="en-US" altLang="zh-TW"/>
            </a:br>
            <a:r>
              <a:rPr lang="en-US" altLang="zh-TW">
                <a:sym typeface="Symbol" pitchFamily="18" charset="2"/>
              </a:rPr>
              <a:t> A function may have nicer property in the</a:t>
            </a:r>
            <a:br>
              <a:rPr lang="en-US" altLang="zh-TW">
                <a:sym typeface="Symbol" pitchFamily="18" charset="2"/>
              </a:rPr>
            </a:br>
            <a:r>
              <a:rPr lang="en-US" altLang="zh-TW">
                <a:sym typeface="Symbol" pitchFamily="18" charset="2"/>
              </a:rPr>
              <a:t>     transformed domain!</a:t>
            </a:r>
          </a:p>
        </p:txBody>
      </p:sp>
      <p:graphicFrame>
        <p:nvGraphicFramePr>
          <p:cNvPr id="8847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819158"/>
              </p:ext>
            </p:extLst>
          </p:nvPr>
        </p:nvGraphicFramePr>
        <p:xfrm>
          <a:off x="3347864" y="2348880"/>
          <a:ext cx="1397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3" name="方程式" r:id="rId3" imgW="698400" imgH="393480" progId="Equation.3">
                  <p:embed/>
                </p:oleObj>
              </mc:Choice>
              <mc:Fallback>
                <p:oleObj name="方程式" r:id="rId3" imgW="6984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2348880"/>
                        <a:ext cx="1397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474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984079"/>
              </p:ext>
            </p:extLst>
          </p:nvPr>
        </p:nvGraphicFramePr>
        <p:xfrm>
          <a:off x="4284663" y="2996952"/>
          <a:ext cx="187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4" name="方程式" r:id="rId5" imgW="939600" imgH="419040" progId="Equation.3">
                  <p:embed/>
                </p:oleObj>
              </mc:Choice>
              <mc:Fallback>
                <p:oleObj name="方程式" r:id="rId5" imgW="9396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2996952"/>
                        <a:ext cx="1879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474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44409"/>
              </p:ext>
            </p:extLst>
          </p:nvPr>
        </p:nvGraphicFramePr>
        <p:xfrm>
          <a:off x="4140200" y="3861048"/>
          <a:ext cx="1371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5" name="方程式" r:id="rId7" imgW="685800" imgH="330120" progId="Equation.3">
                  <p:embed/>
                </p:oleObj>
              </mc:Choice>
              <mc:Fallback>
                <p:oleObj name="方程式" r:id="rId7" imgW="68580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3861048"/>
                        <a:ext cx="13716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92267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22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Linearity of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 baseline="30000">
                <a:latin typeface="Times New Roman" pitchFamily="18" charset="0"/>
              </a:rPr>
              <a:t>–1</a:t>
            </a:r>
            <a:r>
              <a:rPr lang="en-US" altLang="zh-TW">
                <a:latin typeface="Times New Roman" pitchFamily="18" charset="0"/>
              </a:rPr>
              <a:t>{}</a:t>
            </a:r>
          </a:p>
        </p:txBody>
      </p:sp>
      <p:sp>
        <p:nvSpPr>
          <p:cNvPr id="90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inverse Laplace transform is also a linear transform; that is, for constant </a:t>
            </a:r>
            <a:r>
              <a:rPr lang="en-US" altLang="zh-TW" i="1">
                <a:sym typeface="Symbol" pitchFamily="18" charset="2"/>
              </a:rPr>
              <a:t></a:t>
            </a:r>
            <a:r>
              <a:rPr lang="en-US" altLang="zh-TW"/>
              <a:t> and </a:t>
            </a:r>
            <a:r>
              <a:rPr lang="en-US" altLang="zh-TW" i="1">
                <a:sym typeface="Symbol" pitchFamily="18" charset="2"/>
              </a:rPr>
              <a:t></a:t>
            </a:r>
            <a:r>
              <a:rPr lang="en-US" altLang="zh-TW"/>
              <a:t>,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r>
              <a:rPr lang="en-US" altLang="zh-TW"/>
              <a:t>Example: Evaluate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 baseline="30000">
                <a:latin typeface="Times New Roman" pitchFamily="18" charset="0"/>
              </a:rPr>
              <a:t>–1</a:t>
            </a:r>
            <a:r>
              <a:rPr lang="en-US" altLang="zh-TW">
                <a:latin typeface="Times New Roman" pitchFamily="18" charset="0"/>
              </a:rPr>
              <a:t>{(–2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 + 6) / 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+ 4)} </a:t>
            </a:r>
            <a:br>
              <a:rPr lang="en-US" altLang="zh-TW"/>
            </a:br>
            <a:endParaRPr lang="en-US" altLang="zh-TW"/>
          </a:p>
        </p:txBody>
      </p:sp>
      <p:graphicFrame>
        <p:nvGraphicFramePr>
          <p:cNvPr id="901124" name="Object 4"/>
          <p:cNvGraphicFramePr>
            <a:graphicFrameLocks noChangeAspect="1"/>
          </p:cNvGraphicFramePr>
          <p:nvPr/>
        </p:nvGraphicFramePr>
        <p:xfrm>
          <a:off x="1374775" y="2540000"/>
          <a:ext cx="60769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4" name="方程式" r:id="rId3" imgW="3035160" imgH="228600" progId="Equation.3">
                  <p:embed/>
                </p:oleObj>
              </mc:Choice>
              <mc:Fallback>
                <p:oleObj name="方程式" r:id="rId3" imgW="30351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4775" y="2540000"/>
                        <a:ext cx="60769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12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260746"/>
              </p:ext>
            </p:extLst>
          </p:nvPr>
        </p:nvGraphicFramePr>
        <p:xfrm>
          <a:off x="1331913" y="3861048"/>
          <a:ext cx="5992812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5" name="方程式" r:id="rId5" imgW="2997000" imgH="1117440" progId="Equation.3">
                  <p:embed/>
                </p:oleObj>
              </mc:Choice>
              <mc:Fallback>
                <p:oleObj name="方程式" r:id="rId5" imgW="2997000" imgH="1117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861048"/>
                        <a:ext cx="5992812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953333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Partial Fractions (1/2)</a:t>
            </a:r>
          </a:p>
        </p:txBody>
      </p:sp>
      <p:sp>
        <p:nvSpPr>
          <p:cNvPr id="90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Evaluate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Solution:</a:t>
            </a:r>
            <a:br>
              <a:rPr lang="en-US" altLang="zh-TW"/>
            </a:br>
            <a:r>
              <a:rPr lang="en-US" altLang="zh-TW"/>
              <a:t>There exists unique constants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B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such that: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By comparing terms, we have</a:t>
            </a:r>
          </a:p>
        </p:txBody>
      </p:sp>
      <p:graphicFrame>
        <p:nvGraphicFramePr>
          <p:cNvPr id="902148" name="Object 4"/>
          <p:cNvGraphicFramePr>
            <a:graphicFrameLocks noChangeAspect="1"/>
          </p:cNvGraphicFramePr>
          <p:nvPr/>
        </p:nvGraphicFramePr>
        <p:xfrm>
          <a:off x="2628900" y="1773238"/>
          <a:ext cx="316706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8" name="方程式" r:id="rId3" imgW="1587240" imgH="482400" progId="Equation.3">
                  <p:embed/>
                </p:oleObj>
              </mc:Choice>
              <mc:Fallback>
                <p:oleObj name="方程式" r:id="rId3" imgW="158724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8900" y="1773238"/>
                        <a:ext cx="3167063" cy="96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21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642827"/>
              </p:ext>
            </p:extLst>
          </p:nvPr>
        </p:nvGraphicFramePr>
        <p:xfrm>
          <a:off x="1435100" y="3356992"/>
          <a:ext cx="6016625" cy="177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9" name="方程式" r:id="rId5" imgW="3009600" imgH="888840" progId="Equation.3">
                  <p:embed/>
                </p:oleObj>
              </mc:Choice>
              <mc:Fallback>
                <p:oleObj name="方程式" r:id="rId5" imgW="300960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100" y="3356992"/>
                        <a:ext cx="6016625" cy="177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253666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Partial Fractions (2/2)</a:t>
            </a:r>
            <a:endParaRPr lang="zh-TW" altLang="en-US"/>
          </a:p>
        </p:txBody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/>
              <a:t>    Partial fractions: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Therefore</a:t>
            </a:r>
          </a:p>
        </p:txBody>
      </p:sp>
      <p:graphicFrame>
        <p:nvGraphicFramePr>
          <p:cNvPr id="90317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370661"/>
              </p:ext>
            </p:extLst>
          </p:nvPr>
        </p:nvGraphicFramePr>
        <p:xfrm>
          <a:off x="1698625" y="1772816"/>
          <a:ext cx="5610225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2" name="方程式" r:id="rId3" imgW="2806560" imgH="444240" progId="Equation.3">
                  <p:embed/>
                </p:oleObj>
              </mc:Choice>
              <mc:Fallback>
                <p:oleObj name="方程式" r:id="rId3" imgW="280656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772816"/>
                        <a:ext cx="5610225" cy="884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31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078469"/>
              </p:ext>
            </p:extLst>
          </p:nvPr>
        </p:nvGraphicFramePr>
        <p:xfrm>
          <a:off x="1619672" y="3400003"/>
          <a:ext cx="6257925" cy="269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3" name="方程式" r:id="rId5" imgW="3136680" imgH="1346040" progId="Equation.3">
                  <p:embed/>
                </p:oleObj>
              </mc:Choice>
              <mc:Fallback>
                <p:oleObj name="方程式" r:id="rId5" imgW="3136680" imgH="1346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3400003"/>
                        <a:ext cx="6257925" cy="269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30587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Partial Fraction Decompositions</a:t>
            </a:r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Inverse Laplace transform usually involves partial fractions decomposition, let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be a polynomial function with degree less than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:</a:t>
            </a:r>
          </a:p>
          <a:p>
            <a:pPr lvl="1"/>
            <a:r>
              <a:rPr lang="en-US" altLang="zh-TW" dirty="0"/>
              <a:t>Linear factor decomposition: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, …,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dirty="0"/>
              <a:t> are constants.</a:t>
            </a:r>
          </a:p>
          <a:p>
            <a:pPr lvl="1"/>
            <a:r>
              <a:rPr lang="en-US" altLang="zh-TW" dirty="0"/>
              <a:t>Quadratic factor decomposition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, …,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, …, </a:t>
            </a:r>
            <a:r>
              <a:rPr lang="en-US" altLang="zh-TW" i="1" dirty="0" err="1">
                <a:latin typeface="Times New Roman" pitchFamily="18" charset="0"/>
              </a:rPr>
              <a:t>B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 are constants.</a:t>
            </a:r>
          </a:p>
        </p:txBody>
      </p:sp>
      <p:graphicFrame>
        <p:nvGraphicFramePr>
          <p:cNvPr id="979973" name="Object 5"/>
          <p:cNvGraphicFramePr>
            <a:graphicFrameLocks noChangeAspect="1"/>
          </p:cNvGraphicFramePr>
          <p:nvPr>
            <p:extLst/>
          </p:nvPr>
        </p:nvGraphicFramePr>
        <p:xfrm>
          <a:off x="2533650" y="3068960"/>
          <a:ext cx="3776663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8" name="方程式" r:id="rId3" imgW="2501640" imgH="419040" progId="Equation.3">
                  <p:embed/>
                </p:oleObj>
              </mc:Choice>
              <mc:Fallback>
                <p:oleObj name="方程式" r:id="rId3" imgW="2501640" imgH="419040" progId="Equation.3">
                  <p:embed/>
                  <p:pic>
                    <p:nvPicPr>
                      <p:cNvPr id="9799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3650" y="3068960"/>
                        <a:ext cx="3776663" cy="630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/>
          </p:nvPr>
        </p:nvGraphicFramePr>
        <p:xfrm>
          <a:off x="1842021" y="4653136"/>
          <a:ext cx="6402387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9" name="方程式" r:id="rId5" imgW="4241800" imgH="419100" progId="Equation.3">
                  <p:embed/>
                </p:oleObj>
              </mc:Choice>
              <mc:Fallback>
                <p:oleObj name="方程式" r:id="rId5" imgW="4241800" imgH="419100" progId="Equation.3">
                  <p:embed/>
                  <p:pic>
                    <p:nvPicPr>
                      <p:cNvPr id="5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2021" y="4653136"/>
                        <a:ext cx="6402387" cy="63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9836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Transforming a Derivative</a:t>
            </a:r>
          </a:p>
        </p:txBody>
      </p:sp>
      <p:sp>
        <p:nvSpPr>
          <p:cNvPr id="90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What is the Laplace transform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sz="1600" i="1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?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Note that this derivation only works if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f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>
                <a:sym typeface="Symbol" pitchFamily="18" charset="2"/>
              </a:rPr>
              <a:t> is a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     continuous function</a:t>
            </a:r>
            <a:endParaRPr lang="en-US" altLang="zh-TW" dirty="0"/>
          </a:p>
        </p:txBody>
      </p:sp>
      <p:graphicFrame>
        <p:nvGraphicFramePr>
          <p:cNvPr id="90419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205508"/>
              </p:ext>
            </p:extLst>
          </p:nvPr>
        </p:nvGraphicFramePr>
        <p:xfrm>
          <a:off x="1317625" y="2060848"/>
          <a:ext cx="6410325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8" name="方程式" r:id="rId3" imgW="3213000" imgH="558720" progId="Equation.3">
                  <p:embed/>
                </p:oleObj>
              </mc:Choice>
              <mc:Fallback>
                <p:oleObj name="方程式" r:id="rId3" imgW="3213000" imgH="558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7625" y="2060848"/>
                        <a:ext cx="6410325" cy="1117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419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39335"/>
              </p:ext>
            </p:extLst>
          </p:nvPr>
        </p:nvGraphicFramePr>
        <p:xfrm>
          <a:off x="2838450" y="3970610"/>
          <a:ext cx="30162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9" name="方程式" r:id="rId5" imgW="1511280" imgH="215640" progId="Equation.3">
                  <p:embed/>
                </p:oleObj>
              </mc:Choice>
              <mc:Fallback>
                <p:oleObj name="方程式" r:id="rId5" imgW="15112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8450" y="3970610"/>
                        <a:ext cx="301625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882857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Derivative Transform Theorem</a:t>
            </a:r>
            <a:endParaRPr lang="zh-TW" altLang="en-US"/>
          </a:p>
        </p:txBody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Theorem:</a:t>
            </a:r>
            <a:r>
              <a:rPr lang="en-US" altLang="zh-TW" dirty="0"/>
              <a:t> If the function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continuous and piecewise smooth for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 0</a:t>
            </a:r>
            <a:r>
              <a:rPr lang="en-US" altLang="zh-TW" dirty="0">
                <a:sym typeface="Symbol" pitchFamily="18" charset="2"/>
              </a:rPr>
              <a:t> and is of exponential order as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 +</a:t>
            </a:r>
            <a:r>
              <a:rPr lang="en-US" altLang="zh-TW" dirty="0">
                <a:sym typeface="Symbol" pitchFamily="18" charset="2"/>
              </a:rPr>
              <a:t>, so that there exist nonnegative constants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M</a:t>
            </a:r>
            <a:r>
              <a:rPr lang="en-US" altLang="zh-TW" dirty="0">
                <a:sym typeface="Symbol" pitchFamily="18" charset="2"/>
              </a:rPr>
              <a:t>,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dirty="0">
                <a:sym typeface="Symbol" pitchFamily="18" charset="2"/>
              </a:rPr>
              <a:t>, and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zh-TW" dirty="0">
                <a:sym typeface="Symbol" pitchFamily="18" charset="2"/>
              </a:rPr>
              <a:t> such that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                     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|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f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)| 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Me</a:t>
            </a:r>
            <a:r>
              <a:rPr lang="en-US" altLang="zh-TW" i="1" baseline="30000" dirty="0" err="1">
                <a:latin typeface="Times New Roman" pitchFamily="18" charset="0"/>
                <a:sym typeface="Symbol" pitchFamily="18" charset="2"/>
              </a:rPr>
              <a:t>ct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   for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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zh-TW" dirty="0">
                <a:sym typeface="Symbol" pitchFamily="18" charset="2"/>
              </a:rPr>
              <a:t>.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Then </a:t>
            </a:r>
            <a:r>
              <a:rPr lang="en-US" altLang="zh-TW" dirty="0">
                <a:latin typeface="English111 Vivace BT" pitchFamily="66" charset="0"/>
                <a:sym typeface="Symbol" pitchFamily="18" charset="2"/>
              </a:rPr>
              <a:t>L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{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f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)}</a:t>
            </a:r>
            <a:r>
              <a:rPr lang="en-US" altLang="zh-TW" dirty="0">
                <a:sym typeface="Symbol" pitchFamily="18" charset="2"/>
              </a:rPr>
              <a:t> exists for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s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&gt;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dirty="0">
                <a:sym typeface="Symbol" pitchFamily="18" charset="2"/>
              </a:rPr>
              <a:t>, and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b="1" dirty="0">
                <a:sym typeface="Symbol" pitchFamily="18" charset="2"/>
              </a:rPr>
              <a:t>Proof: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Perform (finite) piece-by-piece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integration of</a:t>
            </a:r>
          </a:p>
        </p:txBody>
      </p:sp>
      <p:graphicFrame>
        <p:nvGraphicFramePr>
          <p:cNvPr id="98406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249777"/>
              </p:ext>
            </p:extLst>
          </p:nvPr>
        </p:nvGraphicFramePr>
        <p:xfrm>
          <a:off x="2627784" y="4221336"/>
          <a:ext cx="30670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0" name="方程式" r:id="rId3" imgW="1536480" imgH="215640" progId="Equation.3">
                  <p:embed/>
                </p:oleObj>
              </mc:Choice>
              <mc:Fallback>
                <p:oleObj name="方程式" r:id="rId3" imgW="15364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4221336"/>
                        <a:ext cx="306705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40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138416"/>
              </p:ext>
            </p:extLst>
          </p:nvPr>
        </p:nvGraphicFramePr>
        <p:xfrm>
          <a:off x="3716338" y="5661248"/>
          <a:ext cx="164782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1" name="方程式" r:id="rId5" imgW="825480" imgH="330120" progId="Equation.3">
                  <p:embed/>
                </p:oleObj>
              </mc:Choice>
              <mc:Fallback>
                <p:oleObj name="方程式" r:id="rId5" imgW="82548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6338" y="5661248"/>
                        <a:ext cx="1647825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84070" name="Picture 6" descr="IMG_140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813" y="2708920"/>
            <a:ext cx="2427287" cy="358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97840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General Derivative Transform</a:t>
            </a:r>
          </a:p>
        </p:txBody>
      </p:sp>
      <p:sp>
        <p:nvSpPr>
          <p:cNvPr id="90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Theorem:</a:t>
            </a:r>
            <a:r>
              <a:rPr lang="en-US" altLang="zh-TW" dirty="0"/>
              <a:t> If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f 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/>
              <a:t>, …, </a:t>
            </a:r>
            <a:r>
              <a:rPr lang="en-US" altLang="zh-TW" i="1" dirty="0">
                <a:latin typeface="Times New Roman" pitchFamily="18" charset="0"/>
              </a:rPr>
              <a:t>f 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–1)</a:t>
            </a:r>
            <a:r>
              <a:rPr lang="en-US" altLang="zh-TW" dirty="0"/>
              <a:t> are continuous on </a:t>
            </a:r>
            <a:r>
              <a:rPr lang="en-US" altLang="zh-TW" dirty="0">
                <a:latin typeface="Times New Roman" pitchFamily="18" charset="0"/>
              </a:rPr>
              <a:t>[0,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are of exponential order and if </a:t>
            </a:r>
            <a:r>
              <a:rPr lang="en-US" altLang="zh-TW" i="1" dirty="0">
                <a:latin typeface="Times New Roman" pitchFamily="18" charset="0"/>
              </a:rPr>
              <a:t>f 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)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piecewise continuous on </a:t>
            </a:r>
            <a:r>
              <a:rPr lang="en-US" altLang="zh-TW" dirty="0">
                <a:latin typeface="Times New Roman" pitchFamily="18" charset="0"/>
              </a:rPr>
              <a:t>[0,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then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)}</a:t>
            </a:r>
            <a:r>
              <a:rPr lang="en-US" altLang="zh-TW" dirty="0"/>
              <a:t>.</a:t>
            </a:r>
          </a:p>
        </p:txBody>
      </p:sp>
      <p:graphicFrame>
        <p:nvGraphicFramePr>
          <p:cNvPr id="9052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006027"/>
              </p:ext>
            </p:extLst>
          </p:nvPr>
        </p:nvGraphicFramePr>
        <p:xfrm>
          <a:off x="1565275" y="2852936"/>
          <a:ext cx="7038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7" name="方程式" r:id="rId3" imgW="3543120" imgH="228600" progId="Equation.3">
                  <p:embed/>
                </p:oleObj>
              </mc:Choice>
              <mc:Fallback>
                <p:oleObj name="方程式" r:id="rId3" imgW="35431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275" y="2852936"/>
                        <a:ext cx="703897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24118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Solving Linear IVPs (1/2)</a:t>
            </a:r>
          </a:p>
        </p:txBody>
      </p:sp>
      <p:sp>
        <p:nvSpPr>
          <p:cNvPr id="90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Laplace transform of a linear DE with constant coefficients becomes an algebraic equation in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That is,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becomes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or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 err="1">
                <a:latin typeface="Times New Roman" pitchFamily="18" charset="0"/>
              </a:rPr>
              <a:t>s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– </a:t>
            </a:r>
            <a:r>
              <a:rPr lang="en-US" altLang="zh-TW" i="1" dirty="0" err="1">
                <a:latin typeface="Times New Roman" pitchFamily="18" charset="0"/>
              </a:rPr>
              <a:t>s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(0) – </a:t>
            </a:r>
            <a:r>
              <a:rPr lang="en-US" altLang="zh-TW" i="1" dirty="0" err="1">
                <a:latin typeface="Times New Roman" pitchFamily="18" charset="0"/>
              </a:rPr>
              <a:t>s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(0) – … –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–1)</a:t>
            </a:r>
            <a:r>
              <a:rPr lang="en-US" altLang="zh-TW" dirty="0">
                <a:latin typeface="Times New Roman" pitchFamily="18" charset="0"/>
              </a:rPr>
              <a:t>(0)]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+</a:t>
            </a: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 err="1">
                <a:latin typeface="Times New Roman" pitchFamily="18" charset="0"/>
              </a:rPr>
              <a:t>s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– </a:t>
            </a:r>
            <a:r>
              <a:rPr lang="en-US" altLang="zh-TW" i="1" dirty="0" err="1">
                <a:latin typeface="Times New Roman" pitchFamily="18" charset="0"/>
              </a:rPr>
              <a:t>s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(0) – … –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–2)</a:t>
            </a:r>
            <a:r>
              <a:rPr lang="en-US" altLang="zh-TW" dirty="0">
                <a:latin typeface="Times New Roman" pitchFamily="18" charset="0"/>
              </a:rPr>
              <a:t>(0)]+…+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</a:p>
        </p:txBody>
      </p:sp>
      <p:graphicFrame>
        <p:nvGraphicFramePr>
          <p:cNvPr id="9062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90992"/>
              </p:ext>
            </p:extLst>
          </p:nvPr>
        </p:nvGraphicFramePr>
        <p:xfrm>
          <a:off x="2528888" y="2420888"/>
          <a:ext cx="4894262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48" name="方程式" r:id="rId3" imgW="2743200" imgH="482400" progId="Equation.3">
                  <p:embed/>
                </p:oleObj>
              </mc:Choice>
              <mc:Fallback>
                <p:oleObj name="方程式" r:id="rId3" imgW="274320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8888" y="2420888"/>
                        <a:ext cx="4894262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62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935208"/>
              </p:ext>
            </p:extLst>
          </p:nvPr>
        </p:nvGraphicFramePr>
        <p:xfrm>
          <a:off x="2133600" y="3644850"/>
          <a:ext cx="58229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49" name="方程式" r:id="rId5" imgW="3263760" imgH="482400" progId="Equation.3">
                  <p:embed/>
                </p:oleObj>
              </mc:Choice>
              <mc:Fallback>
                <p:oleObj name="方程式" r:id="rId5" imgW="326376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644850"/>
                        <a:ext cx="5822950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224767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Solving Linear IVPs (2/2)</a:t>
            </a:r>
            <a:endParaRPr lang="zh-TW" alt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412776"/>
            <a:ext cx="8136904" cy="4713387"/>
          </a:xfrm>
        </p:spPr>
        <p:txBody>
          <a:bodyPr/>
          <a:lstStyle/>
          <a:p>
            <a:r>
              <a:rPr lang="en-US" altLang="zh-TW" dirty="0"/>
              <a:t>Given initial conditions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sz="2000" dirty="0">
                <a:latin typeface="Times New Roman" pitchFamily="18" charset="0"/>
              </a:rPr>
              <a:t>(0)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sz="2000" dirty="0">
                <a:latin typeface="Times New Roman" pitchFamily="18" charset="0"/>
              </a:rPr>
              <a:t>(0)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…,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–1)</a:t>
            </a:r>
            <a:r>
              <a:rPr lang="en-US" altLang="zh-TW" sz="2000" dirty="0">
                <a:latin typeface="Times New Roman" pitchFamily="18" charset="0"/>
              </a:rPr>
              <a:t>(0)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we have </a:t>
            </a:r>
            <a:r>
              <a:rPr lang="en-US" altLang="zh-TW" i="1" dirty="0">
                <a:latin typeface="Times New Roman" pitchFamily="18" charset="0"/>
              </a:rPr>
              <a:t>Z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or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Z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 err="1">
                <a:latin typeface="Times New Roman" pitchFamily="18" charset="0"/>
              </a:rPr>
              <a:t>a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s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…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and</a:t>
            </a:r>
            <a:br>
              <a:rPr lang="en-US" altLang="zh-TW" dirty="0"/>
            </a:br>
            <a:r>
              <a:rPr lang="en-US" altLang="zh-TW" dirty="0"/>
              <a:t>           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= (</a:t>
            </a:r>
            <a:r>
              <a:rPr lang="en-US" altLang="zh-TW" i="1" dirty="0" err="1">
                <a:latin typeface="Times New Roman" pitchFamily="18" charset="0"/>
              </a:rPr>
              <a:t>a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s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–2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…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(0)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                      +(</a:t>
            </a:r>
            <a:r>
              <a:rPr lang="en-US" altLang="zh-TW" i="1" dirty="0" err="1">
                <a:latin typeface="Times New Roman" pitchFamily="18" charset="0"/>
              </a:rPr>
              <a:t>a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s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–2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–3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…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(0)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                      + </a:t>
            </a:r>
            <a:r>
              <a:rPr lang="en-US" altLang="zh-TW" i="1" dirty="0">
                <a:latin typeface="Times New Roman" pitchFamily="18" charset="0"/>
              </a:rPr>
              <a:t>… 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 err="1">
                <a:latin typeface="Times New Roman" pitchFamily="18" charset="0"/>
              </a:rPr>
              <a:t>a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–1)</a:t>
            </a:r>
            <a:r>
              <a:rPr lang="en-US" altLang="zh-TW" dirty="0">
                <a:latin typeface="Times New Roman" pitchFamily="18" charset="0"/>
              </a:rPr>
              <a:t>(0)</a:t>
            </a:r>
            <a:r>
              <a:rPr lang="en-US" altLang="zh-TW" dirty="0"/>
              <a:t>.</a:t>
            </a:r>
          </a:p>
        </p:txBody>
      </p:sp>
      <p:sp>
        <p:nvSpPr>
          <p:cNvPr id="907269" name="AutoShape 5"/>
          <p:cNvSpPr>
            <a:spLocks/>
          </p:cNvSpPr>
          <p:nvPr/>
        </p:nvSpPr>
        <p:spPr bwMode="auto">
          <a:xfrm rot="16200000">
            <a:off x="3779838" y="3129087"/>
            <a:ext cx="144462" cy="576262"/>
          </a:xfrm>
          <a:prstGeom prst="leftBrace">
            <a:avLst>
              <a:gd name="adj1" fmla="val 33242"/>
              <a:gd name="adj2" fmla="val 50000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7270" name="AutoShape 6"/>
          <p:cNvSpPr>
            <a:spLocks/>
          </p:cNvSpPr>
          <p:nvPr/>
        </p:nvSpPr>
        <p:spPr bwMode="auto">
          <a:xfrm rot="16200000">
            <a:off x="4716462" y="3121150"/>
            <a:ext cx="144463" cy="576262"/>
          </a:xfrm>
          <a:prstGeom prst="leftBrace">
            <a:avLst>
              <a:gd name="adj1" fmla="val 33242"/>
              <a:gd name="adj2" fmla="val 50000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7272" name="Freeform 8"/>
          <p:cNvSpPr>
            <a:spLocks/>
          </p:cNvSpPr>
          <p:nvPr/>
        </p:nvSpPr>
        <p:spPr bwMode="auto">
          <a:xfrm>
            <a:off x="4787900" y="3381499"/>
            <a:ext cx="792163" cy="263525"/>
          </a:xfrm>
          <a:custGeom>
            <a:avLst/>
            <a:gdLst>
              <a:gd name="T0" fmla="*/ 0 w 499"/>
              <a:gd name="T1" fmla="*/ 68 h 166"/>
              <a:gd name="T2" fmla="*/ 91 w 499"/>
              <a:gd name="T3" fmla="*/ 159 h 166"/>
              <a:gd name="T4" fmla="*/ 318 w 499"/>
              <a:gd name="T5" fmla="*/ 23 h 166"/>
              <a:gd name="T6" fmla="*/ 499 w 499"/>
              <a:gd name="T7" fmla="*/ 2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9" h="166">
                <a:moveTo>
                  <a:pt x="0" y="68"/>
                </a:moveTo>
                <a:cubicBezTo>
                  <a:pt x="19" y="117"/>
                  <a:pt x="38" y="166"/>
                  <a:pt x="91" y="159"/>
                </a:cubicBezTo>
                <a:cubicBezTo>
                  <a:pt x="144" y="152"/>
                  <a:pt x="250" y="46"/>
                  <a:pt x="318" y="23"/>
                </a:cubicBezTo>
                <a:cubicBezTo>
                  <a:pt x="386" y="0"/>
                  <a:pt x="442" y="11"/>
                  <a:pt x="499" y="23"/>
                </a:cubicBezTo>
              </a:path>
            </a:pathLst>
          </a:custGeom>
          <a:noFill/>
          <a:ln w="9525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07273" name="Text Box 9"/>
          <p:cNvSpPr txBox="1">
            <a:spLocks noChangeArrowheads="1"/>
          </p:cNvSpPr>
          <p:nvPr/>
        </p:nvSpPr>
        <p:spPr bwMode="auto">
          <a:xfrm>
            <a:off x="5570538" y="3279899"/>
            <a:ext cx="15185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200" dirty="0">
                <a:solidFill>
                  <a:srgbClr val="0000FF"/>
                </a:solidFill>
              </a:rPr>
              <a:t>steady state behavior</a:t>
            </a:r>
          </a:p>
        </p:txBody>
      </p:sp>
      <p:sp>
        <p:nvSpPr>
          <p:cNvPr id="907274" name="Freeform 10"/>
          <p:cNvSpPr>
            <a:spLocks/>
          </p:cNvSpPr>
          <p:nvPr/>
        </p:nvSpPr>
        <p:spPr bwMode="auto">
          <a:xfrm flipH="1">
            <a:off x="3068638" y="3346574"/>
            <a:ext cx="792162" cy="263525"/>
          </a:xfrm>
          <a:custGeom>
            <a:avLst/>
            <a:gdLst>
              <a:gd name="T0" fmla="*/ 0 w 499"/>
              <a:gd name="T1" fmla="*/ 68 h 166"/>
              <a:gd name="T2" fmla="*/ 91 w 499"/>
              <a:gd name="T3" fmla="*/ 159 h 166"/>
              <a:gd name="T4" fmla="*/ 318 w 499"/>
              <a:gd name="T5" fmla="*/ 23 h 166"/>
              <a:gd name="T6" fmla="*/ 499 w 499"/>
              <a:gd name="T7" fmla="*/ 2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9" h="166">
                <a:moveTo>
                  <a:pt x="0" y="68"/>
                </a:moveTo>
                <a:cubicBezTo>
                  <a:pt x="19" y="117"/>
                  <a:pt x="38" y="166"/>
                  <a:pt x="91" y="159"/>
                </a:cubicBezTo>
                <a:cubicBezTo>
                  <a:pt x="144" y="152"/>
                  <a:pt x="250" y="46"/>
                  <a:pt x="318" y="23"/>
                </a:cubicBezTo>
                <a:cubicBezTo>
                  <a:pt x="386" y="0"/>
                  <a:pt x="442" y="11"/>
                  <a:pt x="499" y="23"/>
                </a:cubicBezTo>
              </a:path>
            </a:pathLst>
          </a:custGeom>
          <a:noFill/>
          <a:ln w="9525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07275" name="Text Box 11"/>
          <p:cNvSpPr txBox="1">
            <a:spLocks noChangeArrowheads="1"/>
          </p:cNvSpPr>
          <p:nvPr/>
        </p:nvSpPr>
        <p:spPr bwMode="auto">
          <a:xfrm>
            <a:off x="1765721" y="3255815"/>
            <a:ext cx="13252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200" dirty="0">
                <a:solidFill>
                  <a:srgbClr val="0000FF"/>
                </a:solidFill>
              </a:rPr>
              <a:t>transient behavior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28</a:t>
            </a:fld>
            <a:endParaRPr lang="zh-TW" altLang="en-US" dirty="0"/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101992"/>
              </p:ext>
            </p:extLst>
          </p:nvPr>
        </p:nvGraphicFramePr>
        <p:xfrm>
          <a:off x="2627784" y="2508374"/>
          <a:ext cx="251424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5" name="方程式" r:id="rId3" imgW="1257120" imgH="419040" progId="Equation.3">
                  <p:embed/>
                </p:oleObj>
              </mc:Choice>
              <mc:Fallback>
                <p:oleObj name="方程式" r:id="rId3" imgW="125712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27784" y="2508374"/>
                        <a:ext cx="2514240" cy="838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25121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                                   (1/2) </a:t>
            </a:r>
          </a:p>
        </p:txBody>
      </p:sp>
      <p:sp>
        <p:nvSpPr>
          <p:cNvPr id="90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 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 err="1">
                <a:latin typeface="Times New Roman" pitchFamily="18" charset="0"/>
              </a:rPr>
              <a:t>dt</a:t>
            </a:r>
            <a:r>
              <a:rPr lang="en-US" altLang="zh-TW" dirty="0">
                <a:latin typeface="Times New Roman" pitchFamily="18" charset="0"/>
              </a:rPr>
              <a:t>} = </a:t>
            </a:r>
            <a:r>
              <a:rPr lang="en-US" altLang="zh-TW" i="1" dirty="0" err="1">
                <a:latin typeface="Times New Roman" pitchFamily="18" charset="0"/>
              </a:rPr>
              <a:t>sY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zh-TW" altLang="en-US" dirty="0">
                <a:latin typeface="Times New Roman" pitchFamily="18" charset="0"/>
              </a:rPr>
              <a:t>－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(0) = </a:t>
            </a:r>
            <a:r>
              <a:rPr lang="en-US" altLang="zh-TW" i="1" dirty="0" err="1">
                <a:latin typeface="Times New Roman" pitchFamily="18" charset="0"/>
              </a:rPr>
              <a:t>sY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－</a:t>
            </a:r>
            <a:r>
              <a:rPr lang="en-US" altLang="zh-TW" dirty="0">
                <a:latin typeface="Times New Roman" pitchFamily="18" charset="0"/>
              </a:rPr>
              <a:t>6</a:t>
            </a:r>
            <a:r>
              <a:rPr lang="en-US" altLang="zh-TW" dirty="0"/>
              <a:t>, and  </a:t>
            </a:r>
            <a:br>
              <a:rPr lang="en-US" altLang="zh-TW" dirty="0"/>
            </a:br>
            <a:r>
              <a:rPr lang="en-US" altLang="zh-TW" dirty="0"/>
              <a:t>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{sin2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} = 2/(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+ 4)</a:t>
            </a:r>
            <a:r>
              <a:rPr lang="en-US" altLang="zh-TW" dirty="0"/>
              <a:t>, we have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or</a:t>
            </a:r>
          </a:p>
        </p:txBody>
      </p:sp>
      <p:graphicFrame>
        <p:nvGraphicFramePr>
          <p:cNvPr id="9082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429173"/>
              </p:ext>
            </p:extLst>
          </p:nvPr>
        </p:nvGraphicFramePr>
        <p:xfrm>
          <a:off x="2843808" y="209327"/>
          <a:ext cx="4341812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67" name="方程式" r:id="rId3" imgW="1739880" imgH="393480" progId="Equation.3">
                  <p:embed/>
                </p:oleObj>
              </mc:Choice>
              <mc:Fallback>
                <p:oleObj name="方程式" r:id="rId3" imgW="1739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209327"/>
                        <a:ext cx="4341812" cy="987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82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676601"/>
              </p:ext>
            </p:extLst>
          </p:nvPr>
        </p:nvGraphicFramePr>
        <p:xfrm>
          <a:off x="2339975" y="1550938"/>
          <a:ext cx="40163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68" name="方程式" r:id="rId5" imgW="1993680" imgH="431640" progId="Equation.3">
                  <p:embed/>
                </p:oleObj>
              </mc:Choice>
              <mc:Fallback>
                <p:oleObj name="方程式" r:id="rId5" imgW="19936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1550938"/>
                        <a:ext cx="4016375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829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054797"/>
              </p:ext>
            </p:extLst>
          </p:nvPr>
        </p:nvGraphicFramePr>
        <p:xfrm>
          <a:off x="1901825" y="3212976"/>
          <a:ext cx="3317875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69" name="方程式" r:id="rId7" imgW="1650960" imgH="393480" progId="Equation.3">
                  <p:embed/>
                </p:oleObj>
              </mc:Choice>
              <mc:Fallback>
                <p:oleObj name="方程式" r:id="rId7" imgW="16509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1825" y="3212976"/>
                        <a:ext cx="3317875" cy="795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82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692925"/>
              </p:ext>
            </p:extLst>
          </p:nvPr>
        </p:nvGraphicFramePr>
        <p:xfrm>
          <a:off x="1979613" y="4221088"/>
          <a:ext cx="2959100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70" name="方程式" r:id="rId9" imgW="1473120" imgH="393480" progId="Equation.3">
                  <p:embed/>
                </p:oleObj>
              </mc:Choice>
              <mc:Fallback>
                <p:oleObj name="方程式" r:id="rId9" imgW="14731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221088"/>
                        <a:ext cx="2959100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829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629396"/>
              </p:ext>
            </p:extLst>
          </p:nvPr>
        </p:nvGraphicFramePr>
        <p:xfrm>
          <a:off x="1393825" y="5013176"/>
          <a:ext cx="6273800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71" name="方程式" r:id="rId11" imgW="3124080" imgH="444240" progId="Equation.3">
                  <p:embed/>
                </p:oleObj>
              </mc:Choice>
              <mc:Fallback>
                <p:oleObj name="方程式" r:id="rId11" imgW="31240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825" y="5013176"/>
                        <a:ext cx="6273800" cy="896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24303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Integral Transform</a:t>
            </a:r>
          </a:p>
        </p:txBody>
      </p:sp>
      <p:sp>
        <p:nvSpPr>
          <p:cNvPr id="88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a function of two variables, then a definite integral of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 w.r.t. one of the variable leads to a function of the other variable.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Example:</a:t>
            </a: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r>
              <a:rPr lang="en-US" altLang="zh-TW"/>
              <a:t>Improper integral of a function defines how integration can be calculated over an infinite interval:</a:t>
            </a:r>
          </a:p>
        </p:txBody>
      </p:sp>
      <p:graphicFrame>
        <p:nvGraphicFramePr>
          <p:cNvPr id="8857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747914"/>
              </p:ext>
            </p:extLst>
          </p:nvPr>
        </p:nvGraphicFramePr>
        <p:xfrm>
          <a:off x="2771800" y="2780928"/>
          <a:ext cx="1955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0" name="方程式" r:id="rId3" imgW="977760" imgH="330120" progId="Equation.3">
                  <p:embed/>
                </p:oleObj>
              </mc:Choice>
              <mc:Fallback>
                <p:oleObj name="方程式" r:id="rId3" imgW="97776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780928"/>
                        <a:ext cx="19558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576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931606"/>
              </p:ext>
            </p:extLst>
          </p:nvPr>
        </p:nvGraphicFramePr>
        <p:xfrm>
          <a:off x="2124075" y="5013176"/>
          <a:ext cx="4622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1" name="方程式" r:id="rId5" imgW="2311200" imgH="342720" progId="Equation.3">
                  <p:embed/>
                </p:oleObj>
              </mc:Choice>
              <mc:Fallback>
                <p:oleObj name="方程式" r:id="rId5" imgW="2311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5013176"/>
                        <a:ext cx="46228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738298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                                   (2/2)</a:t>
            </a:r>
          </a:p>
        </p:txBody>
      </p:sp>
      <p:sp>
        <p:nvSpPr>
          <p:cNvPr id="90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/>
              <a:t>    Assume that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we have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 = 8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B</a:t>
            </a:r>
            <a:r>
              <a:rPr lang="en-US" altLang="zh-TW">
                <a:latin typeface="Times New Roman" pitchFamily="18" charset="0"/>
              </a:rPr>
              <a:t> = –2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>
                <a:latin typeface="Times New Roman" pitchFamily="18" charset="0"/>
              </a:rPr>
              <a:t> = 6</a:t>
            </a:r>
            <a:r>
              <a:rPr lang="en-US" altLang="zh-TW"/>
              <a:t>.  Therefore</a:t>
            </a:r>
          </a:p>
          <a:p>
            <a:pPr>
              <a:buFont typeface="Wingdings" pitchFamily="2" charset="2"/>
              <a:buNone/>
            </a:pPr>
            <a:endParaRPr lang="en-US" altLang="zh-TW"/>
          </a:p>
        </p:txBody>
      </p:sp>
      <p:graphicFrame>
        <p:nvGraphicFramePr>
          <p:cNvPr id="9093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924459"/>
              </p:ext>
            </p:extLst>
          </p:nvPr>
        </p:nvGraphicFramePr>
        <p:xfrm>
          <a:off x="1762125" y="1916832"/>
          <a:ext cx="3954463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34" name="方程式" r:id="rId3" imgW="1968480" imgH="444240" progId="Equation.3">
                  <p:embed/>
                </p:oleObj>
              </mc:Choice>
              <mc:Fallback>
                <p:oleObj name="方程式" r:id="rId3" imgW="19684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1916832"/>
                        <a:ext cx="3954463" cy="896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931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854112"/>
              </p:ext>
            </p:extLst>
          </p:nvPr>
        </p:nvGraphicFramePr>
        <p:xfrm>
          <a:off x="1665288" y="3429000"/>
          <a:ext cx="6362700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35" name="方程式" r:id="rId5" imgW="3174840" imgH="431640" progId="Equation.3">
                  <p:embed/>
                </p:oleObj>
              </mc:Choice>
              <mc:Fallback>
                <p:oleObj name="方程式" r:id="rId5" imgW="31748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5288" y="3429000"/>
                        <a:ext cx="6362700" cy="86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93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249817"/>
              </p:ext>
            </p:extLst>
          </p:nvPr>
        </p:nvGraphicFramePr>
        <p:xfrm>
          <a:off x="1692275" y="4509120"/>
          <a:ext cx="40719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36" name="方程式" r:id="rId7" imgW="2031840" imgH="228600" progId="Equation.3">
                  <p:embed/>
                </p:oleObj>
              </mc:Choice>
              <mc:Fallback>
                <p:oleObj name="方程式" r:id="rId7" imgW="20318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4509120"/>
                        <a:ext cx="4071938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932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89873"/>
              </p:ext>
            </p:extLst>
          </p:nvPr>
        </p:nvGraphicFramePr>
        <p:xfrm>
          <a:off x="2843808" y="188640"/>
          <a:ext cx="4341812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37" name="方程式" r:id="rId9" imgW="1739880" imgH="393480" progId="Equation.3">
                  <p:embed/>
                </p:oleObj>
              </mc:Choice>
              <mc:Fallback>
                <p:oleObj name="方程式" r:id="rId9" imgW="1739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88640"/>
                        <a:ext cx="4341812" cy="987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096209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</a:t>
            </a:r>
          </a:p>
        </p:txBody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Solution:</a:t>
            </a:r>
          </a:p>
        </p:txBody>
      </p:sp>
      <p:graphicFrame>
        <p:nvGraphicFramePr>
          <p:cNvPr id="9103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646071"/>
              </p:ext>
            </p:extLst>
          </p:nvPr>
        </p:nvGraphicFramePr>
        <p:xfrm>
          <a:off x="2771800" y="476473"/>
          <a:ext cx="5849937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15" name="方程式" r:id="rId3" imgW="2323800" imgH="228600" progId="Equation.3">
                  <p:embed/>
                </p:oleObj>
              </mc:Choice>
              <mc:Fallback>
                <p:oleObj name="方程式" r:id="rId3" imgW="23238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476473"/>
                        <a:ext cx="5849937" cy="576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034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414905"/>
              </p:ext>
            </p:extLst>
          </p:nvPr>
        </p:nvGraphicFramePr>
        <p:xfrm>
          <a:off x="1400175" y="1916832"/>
          <a:ext cx="4972050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16" name="方程式" r:id="rId5" imgW="2476440" imgH="482400" progId="Equation.3">
                  <p:embed/>
                </p:oleObj>
              </mc:Choice>
              <mc:Fallback>
                <p:oleObj name="方程式" r:id="rId5" imgW="247644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0175" y="1916832"/>
                        <a:ext cx="4972050" cy="969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034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196543"/>
              </p:ext>
            </p:extLst>
          </p:nvPr>
        </p:nvGraphicFramePr>
        <p:xfrm>
          <a:off x="1436688" y="2852936"/>
          <a:ext cx="6591300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17" name="方程式" r:id="rId7" imgW="3301920" imgH="393480" progId="Equation.3">
                  <p:embed/>
                </p:oleObj>
              </mc:Choice>
              <mc:Fallback>
                <p:oleObj name="方程式" r:id="rId7" imgW="33019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6688" y="2852936"/>
                        <a:ext cx="6591300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0343" name="Object 7"/>
          <p:cNvGraphicFramePr>
            <a:graphicFrameLocks noChangeAspect="1"/>
          </p:cNvGraphicFramePr>
          <p:nvPr/>
        </p:nvGraphicFramePr>
        <p:xfrm>
          <a:off x="1465263" y="3600450"/>
          <a:ext cx="4762500" cy="177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18" name="方程式" r:id="rId9" imgW="2374560" imgH="888840" progId="Equation.3">
                  <p:embed/>
                </p:oleObj>
              </mc:Choice>
              <mc:Fallback>
                <p:oleObj name="方程式" r:id="rId9" imgW="237456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263" y="3600450"/>
                        <a:ext cx="4762500" cy="177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0344" name="Object 8"/>
          <p:cNvGraphicFramePr>
            <a:graphicFrameLocks noChangeAspect="1"/>
          </p:cNvGraphicFramePr>
          <p:nvPr/>
        </p:nvGraphicFramePr>
        <p:xfrm>
          <a:off x="1476375" y="5513388"/>
          <a:ext cx="5722938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19" name="方程式" r:id="rId11" imgW="2844720" imgH="393480" progId="Equation.3">
                  <p:embed/>
                </p:oleObj>
              </mc:Choice>
              <mc:Fallback>
                <p:oleObj name="方程式" r:id="rId11" imgW="28447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5513388"/>
                        <a:ext cx="5722938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64236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/>
              <a:t>-axis Translation Theorem</a:t>
            </a:r>
          </a:p>
        </p:txBody>
      </p:sp>
      <p:sp>
        <p:nvSpPr>
          <p:cNvPr id="91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Theorem:</a:t>
            </a:r>
            <a:r>
              <a:rPr lang="en-US" altLang="zh-TW" dirty="0"/>
              <a:t> If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)}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/>
              <a:t> is any real number, then</a:t>
            </a:r>
            <a:br>
              <a:rPr lang="en-US" altLang="zh-TW" dirty="0"/>
            </a:br>
            <a:r>
              <a:rPr lang="en-US" altLang="zh-TW" dirty="0"/>
              <a:t>                        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i="1" baseline="30000" dirty="0" err="1">
                <a:latin typeface="Times New Roman" pitchFamily="18" charset="0"/>
              </a:rPr>
              <a:t>at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)}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b="1" dirty="0"/>
              <a:t>Proof:</a:t>
            </a:r>
            <a:br>
              <a:rPr lang="en-US" altLang="zh-TW" dirty="0"/>
            </a:br>
            <a:endParaRPr lang="en-US" altLang="zh-TW" dirty="0"/>
          </a:p>
        </p:txBody>
      </p:sp>
      <p:graphicFrame>
        <p:nvGraphicFramePr>
          <p:cNvPr id="91238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237026"/>
              </p:ext>
            </p:extLst>
          </p:nvPr>
        </p:nvGraphicFramePr>
        <p:xfrm>
          <a:off x="1844650" y="2996952"/>
          <a:ext cx="4527550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31" name="方程式" r:id="rId3" imgW="2247840" imgH="939600" progId="Equation.3">
                  <p:embed/>
                </p:oleObj>
              </mc:Choice>
              <mc:Fallback>
                <p:oleObj name="方程式" r:id="rId3" imgW="2247840" imgH="93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50" y="2996952"/>
                        <a:ext cx="4527550" cy="188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866191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latin typeface="Times New Roman" pitchFamily="18" charset="0"/>
              </a:rPr>
              <a:t>5</a:t>
            </a:r>
            <a:r>
              <a:rPr lang="en-US" altLang="zh-TW" i="1" baseline="30000">
                <a:latin typeface="Times New Roman" pitchFamily="18" charset="0"/>
              </a:rPr>
              <a:t>t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 baseline="30000">
                <a:latin typeface="Times New Roman" pitchFamily="18" charset="0"/>
              </a:rPr>
              <a:t>3</a:t>
            </a:r>
            <a:r>
              <a:rPr lang="en-US" altLang="zh-TW">
                <a:latin typeface="Times New Roman" pitchFamily="18" charset="0"/>
              </a:rPr>
              <a:t>} and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latin typeface="Times New Roman" pitchFamily="18" charset="0"/>
              </a:rPr>
              <a:t>–2</a:t>
            </a:r>
            <a:r>
              <a:rPr lang="en-US" altLang="zh-TW" i="1" baseline="30000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cos 4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}</a:t>
            </a:r>
          </a:p>
        </p:txBody>
      </p:sp>
      <p:sp>
        <p:nvSpPr>
          <p:cNvPr id="91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Solution:</a:t>
            </a:r>
            <a:br>
              <a:rPr lang="en-US" altLang="zh-TW"/>
            </a:br>
            <a:endParaRPr lang="en-US" altLang="zh-TW"/>
          </a:p>
        </p:txBody>
      </p:sp>
      <p:graphicFrame>
        <p:nvGraphicFramePr>
          <p:cNvPr id="9134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543403"/>
              </p:ext>
            </p:extLst>
          </p:nvPr>
        </p:nvGraphicFramePr>
        <p:xfrm>
          <a:off x="1619250" y="2060848"/>
          <a:ext cx="525621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2" name="方程式" r:id="rId3" imgW="2616120" imgH="444240" progId="Equation.3">
                  <p:embed/>
                </p:oleObj>
              </mc:Choice>
              <mc:Fallback>
                <p:oleObj name="方程式" r:id="rId3" imgW="261612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2060848"/>
                        <a:ext cx="5256213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34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957746"/>
              </p:ext>
            </p:extLst>
          </p:nvPr>
        </p:nvGraphicFramePr>
        <p:xfrm>
          <a:off x="1619250" y="3500711"/>
          <a:ext cx="5449888" cy="142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3" name="方程式" r:id="rId5" imgW="2717640" imgH="711000" progId="Equation.3">
                  <p:embed/>
                </p:oleObj>
              </mc:Choice>
              <mc:Fallback>
                <p:oleObj name="方程式" r:id="rId5" imgW="271764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3500711"/>
                        <a:ext cx="5449888" cy="1427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25040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Inverse of 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/>
              <a:t>-axis Translation</a:t>
            </a:r>
          </a:p>
        </p:txBody>
      </p:sp>
      <p:sp>
        <p:nvSpPr>
          <p:cNvPr id="91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inverse Laplace transform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can be computed multiplying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)}</a:t>
            </a:r>
            <a:r>
              <a:rPr lang="en-US" altLang="zh-TW" dirty="0"/>
              <a:t> by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at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Example: Compute </a:t>
            </a:r>
            <a:r>
              <a:rPr lang="en-US" altLang="zh-TW" i="1" dirty="0">
                <a:latin typeface="English111 Vivace BT" pitchFamily="66" charset="0"/>
              </a:rPr>
              <a:t>L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{(2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+5)/(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–3)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}.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Since</a:t>
            </a:r>
            <a:br>
              <a:rPr lang="en-US" altLang="zh-TW" dirty="0"/>
            </a:br>
            <a:r>
              <a:rPr lang="en-US" altLang="zh-TW" dirty="0"/>
              <a:t> </a:t>
            </a:r>
          </a:p>
        </p:txBody>
      </p:sp>
      <p:graphicFrame>
        <p:nvGraphicFramePr>
          <p:cNvPr id="914436" name="Object 4"/>
          <p:cNvGraphicFramePr>
            <a:graphicFrameLocks noChangeAspect="1"/>
          </p:cNvGraphicFramePr>
          <p:nvPr/>
        </p:nvGraphicFramePr>
        <p:xfrm>
          <a:off x="2195513" y="2565400"/>
          <a:ext cx="524668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3" name="方程式" r:id="rId3" imgW="2616120" imgH="253800" progId="Equation.3">
                  <p:embed/>
                </p:oleObj>
              </mc:Choice>
              <mc:Fallback>
                <p:oleObj name="方程式" r:id="rId3" imgW="26161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2565400"/>
                        <a:ext cx="5246687" cy="5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4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28558"/>
              </p:ext>
            </p:extLst>
          </p:nvPr>
        </p:nvGraphicFramePr>
        <p:xfrm>
          <a:off x="2343150" y="3789040"/>
          <a:ext cx="2600325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4" name="方程式" r:id="rId5" imgW="1447560" imgH="444240" progId="Equation.3">
                  <p:embed/>
                </p:oleObj>
              </mc:Choice>
              <mc:Fallback>
                <p:oleObj name="方程式" r:id="rId5" imgW="144756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3150" y="3789040"/>
                        <a:ext cx="2600325" cy="801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4439" name="Object 7"/>
          <p:cNvGraphicFramePr>
            <a:graphicFrameLocks noChangeAspect="1"/>
          </p:cNvGraphicFramePr>
          <p:nvPr/>
        </p:nvGraphicFramePr>
        <p:xfrm>
          <a:off x="1331913" y="4775200"/>
          <a:ext cx="6499225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5" name="方程式" r:id="rId7" imgW="3593880" imgH="736560" progId="Equation.3">
                  <p:embed/>
                </p:oleObj>
              </mc:Choice>
              <mc:Fallback>
                <p:oleObj name="方程式" r:id="rId7" imgW="3593880" imgH="736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775200"/>
                        <a:ext cx="6499225" cy="1327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641867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 – 6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 + 9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latin typeface="Times New Roman" pitchFamily="18" charset="0"/>
              </a:rPr>
              <a:t>3</a:t>
            </a:r>
            <a:r>
              <a:rPr lang="en-US" altLang="zh-TW" i="1" baseline="30000">
                <a:latin typeface="Times New Roman" pitchFamily="18" charset="0"/>
              </a:rPr>
              <a:t>t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1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Solve the DE with initial conditions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(0) = 2,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(0) = 17</a:t>
            </a:r>
            <a:r>
              <a:rPr lang="en-US" altLang="zh-TW"/>
              <a:t>.</a:t>
            </a:r>
          </a:p>
        </p:txBody>
      </p:sp>
      <p:graphicFrame>
        <p:nvGraphicFramePr>
          <p:cNvPr id="91750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34008"/>
              </p:ext>
            </p:extLst>
          </p:nvPr>
        </p:nvGraphicFramePr>
        <p:xfrm>
          <a:off x="1462088" y="2708920"/>
          <a:ext cx="3245832" cy="159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1" name="方程式" r:id="rId3" imgW="1803240" imgH="888840" progId="Equation.3">
                  <p:embed/>
                </p:oleObj>
              </mc:Choice>
              <mc:Fallback>
                <p:oleObj name="方程式" r:id="rId3" imgW="180324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2088" y="2708920"/>
                        <a:ext cx="3245832" cy="1599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750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448643"/>
              </p:ext>
            </p:extLst>
          </p:nvPr>
        </p:nvGraphicFramePr>
        <p:xfrm>
          <a:off x="1475656" y="4509120"/>
          <a:ext cx="6514992" cy="159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2" name="方程式" r:id="rId5" imgW="3619440" imgH="888840" progId="Equation.3">
                  <p:embed/>
                </p:oleObj>
              </mc:Choice>
              <mc:Fallback>
                <p:oleObj name="方程式" r:id="rId5" imgW="361944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4509120"/>
                        <a:ext cx="6514992" cy="1599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35</a:t>
            </a:fld>
            <a:endParaRPr lang="zh-TW" altLang="en-US" dirty="0"/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841171"/>
              </p:ext>
            </p:extLst>
          </p:nvPr>
        </p:nvGraphicFramePr>
        <p:xfrm>
          <a:off x="1412875" y="1916113"/>
          <a:ext cx="6242050" cy="75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3" name="方程式" r:id="rId7" imgW="3466800" imgH="419040" progId="Equation.3">
                  <p:embed/>
                </p:oleObj>
              </mc:Choice>
              <mc:Fallback>
                <p:oleObj name="方程式" r:id="rId7" imgW="3466800" imgH="419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2875" y="1916113"/>
                        <a:ext cx="6242050" cy="754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53886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Unit Step Function</a:t>
            </a:r>
          </a:p>
        </p:txBody>
      </p:sp>
      <p:sp>
        <p:nvSpPr>
          <p:cNvPr id="91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unit step function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defined to be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often denoted as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i="1" baseline="-25000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 Note that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i="1" baseline="-25000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only defined on the non-negative axis since the Laplace transform is only defined on this domain.</a:t>
            </a:r>
          </a:p>
        </p:txBody>
      </p:sp>
      <p:graphicFrame>
        <p:nvGraphicFramePr>
          <p:cNvPr id="91955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038560"/>
              </p:ext>
            </p:extLst>
          </p:nvPr>
        </p:nvGraphicFramePr>
        <p:xfrm>
          <a:off x="2838450" y="1916832"/>
          <a:ext cx="3028950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9" name="方程式" r:id="rId3" imgW="1511280" imgH="457200" progId="Equation.3">
                  <p:embed/>
                </p:oleObj>
              </mc:Choice>
              <mc:Fallback>
                <p:oleObj name="方程式" r:id="rId3" imgW="15112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8450" y="1916832"/>
                        <a:ext cx="3028950" cy="912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9558" name="Line 6"/>
          <p:cNvSpPr>
            <a:spLocks noChangeShapeType="1"/>
          </p:cNvSpPr>
          <p:nvPr/>
        </p:nvSpPr>
        <p:spPr bwMode="auto">
          <a:xfrm>
            <a:off x="3746773" y="5403776"/>
            <a:ext cx="1119188" cy="1587"/>
          </a:xfrm>
          <a:prstGeom prst="line">
            <a:avLst/>
          </a:prstGeom>
          <a:noFill/>
          <a:ln w="31750">
            <a:solidFill>
              <a:srgbClr val="00A89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19559" name="Line 7"/>
          <p:cNvSpPr>
            <a:spLocks noChangeShapeType="1"/>
          </p:cNvSpPr>
          <p:nvPr/>
        </p:nvSpPr>
        <p:spPr bwMode="auto">
          <a:xfrm>
            <a:off x="3203848" y="5403776"/>
            <a:ext cx="2654300" cy="1587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19560" name="Line 8"/>
          <p:cNvSpPr>
            <a:spLocks noChangeShapeType="1"/>
          </p:cNvSpPr>
          <p:nvPr/>
        </p:nvSpPr>
        <p:spPr bwMode="auto">
          <a:xfrm>
            <a:off x="4897711" y="4829101"/>
            <a:ext cx="1023937" cy="1587"/>
          </a:xfrm>
          <a:prstGeom prst="line">
            <a:avLst/>
          </a:prstGeom>
          <a:noFill/>
          <a:ln w="31750">
            <a:solidFill>
              <a:srgbClr val="00A89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19561" name="Rectangle 9"/>
          <p:cNvSpPr>
            <a:spLocks noChangeArrowheads="1"/>
          </p:cNvSpPr>
          <p:nvPr/>
        </p:nvSpPr>
        <p:spPr bwMode="auto">
          <a:xfrm>
            <a:off x="5921648" y="5211688"/>
            <a:ext cx="69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2000" i="1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19562" name="Rectangle 10"/>
          <p:cNvSpPr>
            <a:spLocks noChangeArrowheads="1"/>
          </p:cNvSpPr>
          <p:nvPr/>
        </p:nvSpPr>
        <p:spPr bwMode="auto">
          <a:xfrm>
            <a:off x="3395936" y="4221088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2000">
                <a:solidFill>
                  <a:srgbClr val="000000"/>
                </a:solidFill>
                <a:latin typeface="Times New Roman" pitchFamily="18" charset="0"/>
              </a:rPr>
              <a:t>8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19563" name="Line 11"/>
          <p:cNvSpPr>
            <a:spLocks noChangeShapeType="1"/>
          </p:cNvSpPr>
          <p:nvPr/>
        </p:nvSpPr>
        <p:spPr bwMode="auto">
          <a:xfrm flipV="1">
            <a:off x="3746773" y="4316338"/>
            <a:ext cx="1588" cy="17272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19564" name="Line 12"/>
          <p:cNvSpPr>
            <a:spLocks noChangeShapeType="1"/>
          </p:cNvSpPr>
          <p:nvPr/>
        </p:nvSpPr>
        <p:spPr bwMode="auto">
          <a:xfrm flipV="1">
            <a:off x="4897711" y="5308526"/>
            <a:ext cx="1587" cy="192087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19565" name="Line 13"/>
          <p:cNvSpPr>
            <a:spLocks noChangeShapeType="1"/>
          </p:cNvSpPr>
          <p:nvPr/>
        </p:nvSpPr>
        <p:spPr bwMode="auto">
          <a:xfrm flipH="1">
            <a:off x="3683273" y="4829101"/>
            <a:ext cx="160338" cy="1587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19566" name="Rectangle 14"/>
          <p:cNvSpPr>
            <a:spLocks noChangeArrowheads="1"/>
          </p:cNvSpPr>
          <p:nvPr/>
        </p:nvSpPr>
        <p:spPr bwMode="auto">
          <a:xfrm>
            <a:off x="3459436" y="4637013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20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19567" name="Rectangle 15"/>
          <p:cNvSpPr>
            <a:spLocks noChangeArrowheads="1"/>
          </p:cNvSpPr>
          <p:nvPr/>
        </p:nvSpPr>
        <p:spPr bwMode="auto">
          <a:xfrm>
            <a:off x="4802461" y="5500613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2000" i="1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19568" name="Oval 16"/>
          <p:cNvSpPr>
            <a:spLocks noChangeArrowheads="1"/>
          </p:cNvSpPr>
          <p:nvPr/>
        </p:nvSpPr>
        <p:spPr bwMode="auto">
          <a:xfrm>
            <a:off x="4816748" y="4748138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19569" name="Line 17"/>
          <p:cNvSpPr>
            <a:spLocks noChangeShapeType="1"/>
          </p:cNvSpPr>
          <p:nvPr/>
        </p:nvSpPr>
        <p:spPr bwMode="auto">
          <a:xfrm>
            <a:off x="3749948" y="5405363"/>
            <a:ext cx="1131888" cy="1588"/>
          </a:xfrm>
          <a:prstGeom prst="line">
            <a:avLst/>
          </a:prstGeom>
          <a:noFill/>
          <a:ln w="31750">
            <a:solidFill>
              <a:srgbClr val="00A89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662436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Rewrite of a Piecewise Function</a:t>
            </a:r>
          </a:p>
        </p:txBody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A piecewise defined function can be rewritten in a compact form using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For example,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is the same as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–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) + </a:t>
            </a:r>
            <a:r>
              <a:rPr lang="en-US" altLang="zh-TW" i="1">
                <a:latin typeface="Times New Roman" pitchFamily="18" charset="0"/>
              </a:rPr>
              <a:t>h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</a:t>
            </a:r>
          </a:p>
        </p:txBody>
      </p:sp>
      <p:graphicFrame>
        <p:nvGraphicFramePr>
          <p:cNvPr id="92058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751690"/>
              </p:ext>
            </p:extLst>
          </p:nvPr>
        </p:nvGraphicFramePr>
        <p:xfrm>
          <a:off x="2674938" y="3140968"/>
          <a:ext cx="2976562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3" name="方程式" r:id="rId3" imgW="1485720" imgH="457200" progId="Equation.3">
                  <p:embed/>
                </p:oleObj>
              </mc:Choice>
              <mc:Fallback>
                <p:oleObj name="方程式" r:id="rId3" imgW="14857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4938" y="3140968"/>
                        <a:ext cx="2976562" cy="912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0581" name="Group 5"/>
          <p:cNvGrpSpPr>
            <a:grpSpLocks/>
          </p:cNvGrpSpPr>
          <p:nvPr/>
        </p:nvGrpSpPr>
        <p:grpSpPr bwMode="auto">
          <a:xfrm>
            <a:off x="2160588" y="5157788"/>
            <a:ext cx="5291137" cy="1563687"/>
            <a:chOff x="667" y="2413"/>
            <a:chExt cx="4523" cy="1337"/>
          </a:xfrm>
        </p:grpSpPr>
        <p:sp>
          <p:nvSpPr>
            <p:cNvPr id="920582" name="Line 6"/>
            <p:cNvSpPr>
              <a:spLocks noChangeShapeType="1"/>
            </p:cNvSpPr>
            <p:nvPr/>
          </p:nvSpPr>
          <p:spPr bwMode="auto">
            <a:xfrm flipV="1">
              <a:off x="1066" y="241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583" name="Line 7"/>
            <p:cNvSpPr>
              <a:spLocks noChangeShapeType="1"/>
            </p:cNvSpPr>
            <p:nvPr/>
          </p:nvSpPr>
          <p:spPr bwMode="auto">
            <a:xfrm>
              <a:off x="1066" y="3413"/>
              <a:ext cx="140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584" name="Text Box 8"/>
            <p:cNvSpPr txBox="1">
              <a:spLocks noChangeArrowheads="1"/>
            </p:cNvSpPr>
            <p:nvPr/>
          </p:nvSpPr>
          <p:spPr bwMode="auto">
            <a:xfrm>
              <a:off x="2458" y="3378"/>
              <a:ext cx="200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 sz="1400" i="1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920585" name="Text Box 9"/>
            <p:cNvSpPr txBox="1">
              <a:spLocks noChangeArrowheads="1"/>
            </p:cNvSpPr>
            <p:nvPr/>
          </p:nvSpPr>
          <p:spPr bwMode="auto">
            <a:xfrm>
              <a:off x="704" y="2413"/>
              <a:ext cx="367" cy="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 sz="1400" i="1">
                  <a:latin typeface="Times New Roman" pitchFamily="18" charset="0"/>
                </a:rPr>
                <a:t>y</a:t>
              </a:r>
              <a:r>
                <a:rPr lang="en-US" altLang="zh-TW" sz="1400">
                  <a:latin typeface="Times New Roman" pitchFamily="18" charset="0"/>
                </a:rPr>
                <a:t>(</a:t>
              </a:r>
              <a:r>
                <a:rPr lang="en-US" altLang="zh-TW" sz="1400" i="1">
                  <a:latin typeface="Times New Roman" pitchFamily="18" charset="0"/>
                </a:rPr>
                <a:t>t</a:t>
              </a:r>
              <a:r>
                <a:rPr lang="en-US" altLang="zh-TW" sz="1400"/>
                <a:t>)</a:t>
              </a:r>
            </a:p>
          </p:txBody>
        </p:sp>
        <p:sp>
          <p:nvSpPr>
            <p:cNvPr id="920586" name="Line 10"/>
            <p:cNvSpPr>
              <a:spLocks noChangeShapeType="1"/>
            </p:cNvSpPr>
            <p:nvPr/>
          </p:nvSpPr>
          <p:spPr bwMode="auto">
            <a:xfrm flipV="1">
              <a:off x="3243" y="241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587" name="Line 11"/>
            <p:cNvSpPr>
              <a:spLocks noChangeShapeType="1"/>
            </p:cNvSpPr>
            <p:nvPr/>
          </p:nvSpPr>
          <p:spPr bwMode="auto">
            <a:xfrm>
              <a:off x="3243" y="3413"/>
              <a:ext cx="17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588" name="Text Box 12"/>
            <p:cNvSpPr txBox="1">
              <a:spLocks noChangeArrowheads="1"/>
            </p:cNvSpPr>
            <p:nvPr/>
          </p:nvSpPr>
          <p:spPr bwMode="auto">
            <a:xfrm>
              <a:off x="4991" y="3378"/>
              <a:ext cx="199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 sz="1400" i="1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920589" name="Text Box 13"/>
            <p:cNvSpPr txBox="1">
              <a:spLocks noChangeArrowheads="1"/>
            </p:cNvSpPr>
            <p:nvPr/>
          </p:nvSpPr>
          <p:spPr bwMode="auto">
            <a:xfrm>
              <a:off x="2698" y="2413"/>
              <a:ext cx="596" cy="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 sz="1400" i="1">
                  <a:latin typeface="Times New Roman" pitchFamily="18" charset="0"/>
                </a:rPr>
                <a:t>y</a:t>
              </a:r>
              <a:r>
                <a:rPr lang="en-US" altLang="zh-TW" sz="1400">
                  <a:latin typeface="Times New Roman" pitchFamily="18" charset="0"/>
                </a:rPr>
                <a:t>(</a:t>
              </a:r>
              <a:r>
                <a:rPr lang="en-US" altLang="zh-TW" sz="1400" i="1">
                  <a:latin typeface="Times New Roman" pitchFamily="18" charset="0"/>
                </a:rPr>
                <a:t>t – a</a:t>
              </a:r>
              <a:r>
                <a:rPr lang="en-US" altLang="zh-TW" sz="1400"/>
                <a:t>)</a:t>
              </a:r>
            </a:p>
          </p:txBody>
        </p:sp>
        <p:sp>
          <p:nvSpPr>
            <p:cNvPr id="920590" name="Freeform 14"/>
            <p:cNvSpPr>
              <a:spLocks/>
            </p:cNvSpPr>
            <p:nvPr/>
          </p:nvSpPr>
          <p:spPr bwMode="auto">
            <a:xfrm>
              <a:off x="3493" y="2740"/>
              <a:ext cx="1383" cy="516"/>
            </a:xfrm>
            <a:custGeom>
              <a:avLst/>
              <a:gdLst>
                <a:gd name="T0" fmla="*/ 0 w 1383"/>
                <a:gd name="T1" fmla="*/ 208 h 516"/>
                <a:gd name="T2" fmla="*/ 113 w 1383"/>
                <a:gd name="T3" fmla="*/ 17 h 516"/>
                <a:gd name="T4" fmla="*/ 385 w 1383"/>
                <a:gd name="T5" fmla="*/ 108 h 516"/>
                <a:gd name="T6" fmla="*/ 612 w 1383"/>
                <a:gd name="T7" fmla="*/ 380 h 516"/>
                <a:gd name="T8" fmla="*/ 975 w 1383"/>
                <a:gd name="T9" fmla="*/ 289 h 516"/>
                <a:gd name="T10" fmla="*/ 1383 w 1383"/>
                <a:gd name="T1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3" h="516">
                  <a:moveTo>
                    <a:pt x="0" y="208"/>
                  </a:moveTo>
                  <a:cubicBezTo>
                    <a:pt x="19" y="176"/>
                    <a:pt x="49" y="34"/>
                    <a:pt x="113" y="17"/>
                  </a:cubicBezTo>
                  <a:cubicBezTo>
                    <a:pt x="177" y="0"/>
                    <a:pt x="302" y="48"/>
                    <a:pt x="385" y="108"/>
                  </a:cubicBezTo>
                  <a:cubicBezTo>
                    <a:pt x="468" y="168"/>
                    <a:pt x="514" y="350"/>
                    <a:pt x="612" y="380"/>
                  </a:cubicBezTo>
                  <a:cubicBezTo>
                    <a:pt x="710" y="410"/>
                    <a:pt x="847" y="266"/>
                    <a:pt x="975" y="289"/>
                  </a:cubicBezTo>
                  <a:cubicBezTo>
                    <a:pt x="1103" y="312"/>
                    <a:pt x="1243" y="414"/>
                    <a:pt x="1383" y="516"/>
                  </a:cubicBezTo>
                </a:path>
              </a:pathLst>
            </a:custGeom>
            <a:noFill/>
            <a:ln w="19050" cmpd="sng">
              <a:solidFill>
                <a:srgbClr val="00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591" name="Line 15"/>
            <p:cNvSpPr>
              <a:spLocks noChangeShapeType="1"/>
            </p:cNvSpPr>
            <p:nvPr/>
          </p:nvSpPr>
          <p:spPr bwMode="auto">
            <a:xfrm>
              <a:off x="3490" y="3355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592" name="Text Box 16"/>
            <p:cNvSpPr txBox="1">
              <a:spLocks noChangeArrowheads="1"/>
            </p:cNvSpPr>
            <p:nvPr/>
          </p:nvSpPr>
          <p:spPr bwMode="auto">
            <a:xfrm>
              <a:off x="3399" y="3489"/>
              <a:ext cx="233" cy="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 sz="1400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920593" name="Line 17"/>
            <p:cNvSpPr>
              <a:spLocks noChangeShapeType="1"/>
            </p:cNvSpPr>
            <p:nvPr/>
          </p:nvSpPr>
          <p:spPr bwMode="auto">
            <a:xfrm flipV="1">
              <a:off x="3490" y="2976"/>
              <a:ext cx="0" cy="3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594" name="Freeform 18"/>
            <p:cNvSpPr>
              <a:spLocks/>
            </p:cNvSpPr>
            <p:nvPr/>
          </p:nvSpPr>
          <p:spPr bwMode="auto">
            <a:xfrm>
              <a:off x="3091" y="2936"/>
              <a:ext cx="409" cy="205"/>
            </a:xfrm>
            <a:custGeom>
              <a:avLst/>
              <a:gdLst>
                <a:gd name="T0" fmla="*/ 409 w 409"/>
                <a:gd name="T1" fmla="*/ 0 h 205"/>
                <a:gd name="T2" fmla="*/ 318 w 409"/>
                <a:gd name="T3" fmla="*/ 182 h 205"/>
                <a:gd name="T4" fmla="*/ 182 w 409"/>
                <a:gd name="T5" fmla="*/ 136 h 205"/>
                <a:gd name="T6" fmla="*/ 91 w 409"/>
                <a:gd name="T7" fmla="*/ 136 h 205"/>
                <a:gd name="T8" fmla="*/ 0 w 409"/>
                <a:gd name="T9" fmla="*/ 18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05">
                  <a:moveTo>
                    <a:pt x="409" y="0"/>
                  </a:moveTo>
                  <a:cubicBezTo>
                    <a:pt x="382" y="79"/>
                    <a:pt x="356" y="159"/>
                    <a:pt x="318" y="182"/>
                  </a:cubicBezTo>
                  <a:cubicBezTo>
                    <a:pt x="280" y="205"/>
                    <a:pt x="220" y="144"/>
                    <a:pt x="182" y="136"/>
                  </a:cubicBezTo>
                  <a:cubicBezTo>
                    <a:pt x="144" y="128"/>
                    <a:pt x="121" y="128"/>
                    <a:pt x="91" y="136"/>
                  </a:cubicBezTo>
                  <a:cubicBezTo>
                    <a:pt x="61" y="144"/>
                    <a:pt x="30" y="163"/>
                    <a:pt x="0" y="182"/>
                  </a:cubicBezTo>
                </a:path>
              </a:pathLst>
            </a:custGeom>
            <a:noFill/>
            <a:ln w="19050" cap="flat" cmpd="sng">
              <a:solidFill>
                <a:srgbClr val="0066FF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595" name="Freeform 19"/>
            <p:cNvSpPr>
              <a:spLocks/>
            </p:cNvSpPr>
            <p:nvPr/>
          </p:nvSpPr>
          <p:spPr bwMode="auto">
            <a:xfrm>
              <a:off x="1069" y="2750"/>
              <a:ext cx="1383" cy="516"/>
            </a:xfrm>
            <a:custGeom>
              <a:avLst/>
              <a:gdLst>
                <a:gd name="T0" fmla="*/ 0 w 1383"/>
                <a:gd name="T1" fmla="*/ 208 h 516"/>
                <a:gd name="T2" fmla="*/ 113 w 1383"/>
                <a:gd name="T3" fmla="*/ 17 h 516"/>
                <a:gd name="T4" fmla="*/ 385 w 1383"/>
                <a:gd name="T5" fmla="*/ 108 h 516"/>
                <a:gd name="T6" fmla="*/ 612 w 1383"/>
                <a:gd name="T7" fmla="*/ 380 h 516"/>
                <a:gd name="T8" fmla="*/ 975 w 1383"/>
                <a:gd name="T9" fmla="*/ 289 h 516"/>
                <a:gd name="T10" fmla="*/ 1383 w 1383"/>
                <a:gd name="T1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3" h="516">
                  <a:moveTo>
                    <a:pt x="0" y="208"/>
                  </a:moveTo>
                  <a:cubicBezTo>
                    <a:pt x="19" y="176"/>
                    <a:pt x="49" y="34"/>
                    <a:pt x="113" y="17"/>
                  </a:cubicBezTo>
                  <a:cubicBezTo>
                    <a:pt x="177" y="0"/>
                    <a:pt x="302" y="48"/>
                    <a:pt x="385" y="108"/>
                  </a:cubicBezTo>
                  <a:cubicBezTo>
                    <a:pt x="468" y="168"/>
                    <a:pt x="514" y="350"/>
                    <a:pt x="612" y="380"/>
                  </a:cubicBezTo>
                  <a:cubicBezTo>
                    <a:pt x="710" y="410"/>
                    <a:pt x="847" y="266"/>
                    <a:pt x="975" y="289"/>
                  </a:cubicBezTo>
                  <a:cubicBezTo>
                    <a:pt x="1103" y="312"/>
                    <a:pt x="1243" y="414"/>
                    <a:pt x="1383" y="516"/>
                  </a:cubicBezTo>
                </a:path>
              </a:pathLst>
            </a:custGeom>
            <a:noFill/>
            <a:ln w="19050" cmpd="sng">
              <a:solidFill>
                <a:srgbClr val="00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596" name="Freeform 20"/>
            <p:cNvSpPr>
              <a:spLocks/>
            </p:cNvSpPr>
            <p:nvPr/>
          </p:nvSpPr>
          <p:spPr bwMode="auto">
            <a:xfrm>
              <a:off x="667" y="2946"/>
              <a:ext cx="409" cy="205"/>
            </a:xfrm>
            <a:custGeom>
              <a:avLst/>
              <a:gdLst>
                <a:gd name="T0" fmla="*/ 409 w 409"/>
                <a:gd name="T1" fmla="*/ 0 h 205"/>
                <a:gd name="T2" fmla="*/ 318 w 409"/>
                <a:gd name="T3" fmla="*/ 182 h 205"/>
                <a:gd name="T4" fmla="*/ 182 w 409"/>
                <a:gd name="T5" fmla="*/ 136 h 205"/>
                <a:gd name="T6" fmla="*/ 91 w 409"/>
                <a:gd name="T7" fmla="*/ 136 h 205"/>
                <a:gd name="T8" fmla="*/ 0 w 409"/>
                <a:gd name="T9" fmla="*/ 18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05">
                  <a:moveTo>
                    <a:pt x="409" y="0"/>
                  </a:moveTo>
                  <a:cubicBezTo>
                    <a:pt x="382" y="79"/>
                    <a:pt x="356" y="159"/>
                    <a:pt x="318" y="182"/>
                  </a:cubicBezTo>
                  <a:cubicBezTo>
                    <a:pt x="280" y="205"/>
                    <a:pt x="220" y="144"/>
                    <a:pt x="182" y="136"/>
                  </a:cubicBezTo>
                  <a:cubicBezTo>
                    <a:pt x="144" y="128"/>
                    <a:pt x="121" y="128"/>
                    <a:pt x="91" y="136"/>
                  </a:cubicBezTo>
                  <a:cubicBezTo>
                    <a:pt x="61" y="144"/>
                    <a:pt x="30" y="163"/>
                    <a:pt x="0" y="182"/>
                  </a:cubicBezTo>
                </a:path>
              </a:pathLst>
            </a:custGeom>
            <a:noFill/>
            <a:ln w="19050" cap="flat" cmpd="sng">
              <a:solidFill>
                <a:srgbClr val="0066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597" name="Line 21"/>
            <p:cNvSpPr>
              <a:spLocks noChangeShapeType="1"/>
            </p:cNvSpPr>
            <p:nvPr/>
          </p:nvSpPr>
          <p:spPr bwMode="auto">
            <a:xfrm>
              <a:off x="3081" y="3410"/>
              <a:ext cx="409" cy="0"/>
            </a:xfrm>
            <a:prstGeom prst="line">
              <a:avLst/>
            </a:prstGeom>
            <a:noFill/>
            <a:ln w="19050">
              <a:solidFill>
                <a:srgbClr val="00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598" name="Oval 22"/>
            <p:cNvSpPr>
              <a:spLocks noChangeArrowheads="1"/>
            </p:cNvSpPr>
            <p:nvPr/>
          </p:nvSpPr>
          <p:spPr bwMode="auto">
            <a:xfrm>
              <a:off x="3465" y="2951"/>
              <a:ext cx="46" cy="4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50968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Laplace Transform of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),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 &gt; 0</a:t>
            </a:r>
          </a:p>
        </p:txBody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By definition,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Therefore,</a:t>
            </a:r>
          </a:p>
        </p:txBody>
      </p:sp>
      <p:graphicFrame>
        <p:nvGraphicFramePr>
          <p:cNvPr id="96768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411189"/>
              </p:ext>
            </p:extLst>
          </p:nvPr>
        </p:nvGraphicFramePr>
        <p:xfrm>
          <a:off x="2063750" y="1916113"/>
          <a:ext cx="4973638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6" name="方程式" r:id="rId3" imgW="2489040" imgH="888840" progId="Equation.3">
                  <p:embed/>
                </p:oleObj>
              </mc:Choice>
              <mc:Fallback>
                <p:oleObj name="方程式" r:id="rId3" imgW="248904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0" y="1916113"/>
                        <a:ext cx="4973638" cy="177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768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784607"/>
              </p:ext>
            </p:extLst>
          </p:nvPr>
        </p:nvGraphicFramePr>
        <p:xfrm>
          <a:off x="2401888" y="4076700"/>
          <a:ext cx="403383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7" name="方程式" r:id="rId5" imgW="2019240" imgH="419040" progId="Equation.3">
                  <p:embed/>
                </p:oleObj>
              </mc:Choice>
              <mc:Fallback>
                <p:oleObj name="方程式" r:id="rId5" imgW="20192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1888" y="4076700"/>
                        <a:ext cx="4033837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574872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-axis Translation Theorem</a:t>
            </a:r>
          </a:p>
        </p:txBody>
      </p:sp>
      <p:sp>
        <p:nvSpPr>
          <p:cNvPr id="97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/>
              <a:t>Theorem:</a:t>
            </a:r>
            <a:r>
              <a:rPr lang="en-US" altLang="zh-TW"/>
              <a:t> 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)}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 &gt; 0</a:t>
            </a:r>
            <a:r>
              <a:rPr lang="en-US" altLang="zh-TW"/>
              <a:t>, then</a:t>
            </a:r>
            <a:br>
              <a:rPr lang="en-US" altLang="zh-TW"/>
            </a:br>
            <a:r>
              <a:rPr lang="en-US" altLang="zh-TW"/>
              <a:t>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 </a:t>
            </a:r>
            <a:r>
              <a:rPr lang="en-US" altLang="zh-TW">
                <a:latin typeface="Times New Roman" pitchFamily="18" charset="0"/>
              </a:rPr>
              <a:t>–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 </a:t>
            </a:r>
            <a:r>
              <a:rPr lang="en-US" altLang="zh-TW">
                <a:latin typeface="Times New Roman" pitchFamily="18" charset="0"/>
              </a:rPr>
              <a:t>–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)} =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latin typeface="Times New Roman" pitchFamily="18" charset="0"/>
              </a:rPr>
              <a:t>–</a:t>
            </a:r>
            <a:r>
              <a:rPr lang="en-US" altLang="zh-TW" i="1" baseline="30000">
                <a:latin typeface="Times New Roman" pitchFamily="18" charset="0"/>
              </a:rPr>
              <a:t>as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 b="1"/>
              <a:t>Proof: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Let </a:t>
            </a:r>
            <a:r>
              <a:rPr lang="en-US" altLang="zh-TW" i="1">
                <a:latin typeface="Times New Roman" pitchFamily="18" charset="0"/>
              </a:rPr>
              <a:t>v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dv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dt</a:t>
            </a:r>
            <a:r>
              <a:rPr lang="en-US" altLang="zh-TW"/>
              <a:t>,</a:t>
            </a:r>
            <a:br>
              <a:rPr lang="en-US" altLang="zh-TW"/>
            </a:br>
            <a:endParaRPr lang="en-US" altLang="zh-TW"/>
          </a:p>
        </p:txBody>
      </p:sp>
      <p:graphicFrame>
        <p:nvGraphicFramePr>
          <p:cNvPr id="9728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990791"/>
              </p:ext>
            </p:extLst>
          </p:nvPr>
        </p:nvGraphicFramePr>
        <p:xfrm>
          <a:off x="1476375" y="2708920"/>
          <a:ext cx="6432550" cy="204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48" name="方程式" r:id="rId3" imgW="3174840" imgH="1015920" progId="Equation.3">
                  <p:embed/>
                </p:oleObj>
              </mc:Choice>
              <mc:Fallback>
                <p:oleObj name="方程式" r:id="rId3" imgW="3174840" imgH="1015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708920"/>
                        <a:ext cx="6432550" cy="204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280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911328"/>
              </p:ext>
            </p:extLst>
          </p:nvPr>
        </p:nvGraphicFramePr>
        <p:xfrm>
          <a:off x="1369838" y="5301208"/>
          <a:ext cx="658653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49" name="方程式" r:id="rId5" imgW="3251160" imgH="330120" progId="Equation.3">
                  <p:embed/>
                </p:oleObj>
              </mc:Choice>
              <mc:Fallback>
                <p:oleObj name="方程式" r:id="rId5" imgW="325116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9838" y="5301208"/>
                        <a:ext cx="6586538" cy="66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32404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Laplace Transform</a:t>
            </a:r>
          </a:p>
        </p:txBody>
      </p:sp>
      <p:sp>
        <p:nvSpPr>
          <p:cNvPr id="88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Definition:</a:t>
            </a:r>
            <a:r>
              <a:rPr lang="en-US" altLang="zh-TW" dirty="0"/>
              <a:t> Let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be a function defined for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</a:t>
            </a:r>
            <a:r>
              <a:rPr lang="en-US" altLang="zh-TW" dirty="0">
                <a:latin typeface="Times New Roman" pitchFamily="18" charset="0"/>
              </a:rPr>
              <a:t> 0</a:t>
            </a:r>
            <a:r>
              <a:rPr lang="en-US" altLang="zh-TW" dirty="0"/>
              <a:t>, then the integral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is said to be the </a:t>
            </a:r>
            <a:r>
              <a:rPr lang="en-US" altLang="zh-TW" b="1" dirty="0"/>
              <a:t>Laplace transform</a:t>
            </a:r>
            <a:r>
              <a:rPr lang="en-US" altLang="zh-TW" dirty="0"/>
              <a:t>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, provided the integral converges.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result of the Laplace transform is a function of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/>
              <a:t>, usually referred to as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</a:p>
        </p:txBody>
      </p:sp>
      <p:graphicFrame>
        <p:nvGraphicFramePr>
          <p:cNvPr id="88678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211874"/>
              </p:ext>
            </p:extLst>
          </p:nvPr>
        </p:nvGraphicFramePr>
        <p:xfrm>
          <a:off x="2827338" y="2132856"/>
          <a:ext cx="3073400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7" name="方程式" r:id="rId3" imgW="1523880" imgH="355320" progId="Equation.3">
                  <p:embed/>
                </p:oleObj>
              </mc:Choice>
              <mc:Fallback>
                <p:oleObj name="方程式" r:id="rId3" imgW="152388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7338" y="2132856"/>
                        <a:ext cx="3073400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86747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Inverse of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-axis Translation</a:t>
            </a:r>
          </a:p>
        </p:txBody>
      </p:sp>
      <p:sp>
        <p:nvSpPr>
          <p:cNvPr id="97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>
                <a:latin typeface="English111 Vivace BT" pitchFamily="66" charset="0"/>
              </a:rPr>
              <a:t>L </a:t>
            </a:r>
            <a:r>
              <a:rPr lang="en-US" altLang="zh-TW" baseline="30000">
                <a:latin typeface="Times New Roman" pitchFamily="18" charset="0"/>
              </a:rPr>
              <a:t>–1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)}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 &gt; 0</a:t>
            </a:r>
            <a:r>
              <a:rPr lang="en-US" altLang="zh-TW"/>
              <a:t>, the inverse form of the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-axis translation theorem is: </a:t>
            </a: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r>
              <a:rPr lang="en-US" altLang="zh-TW"/>
              <a:t>Example:</a:t>
            </a:r>
          </a:p>
        </p:txBody>
      </p:sp>
      <p:graphicFrame>
        <p:nvGraphicFramePr>
          <p:cNvPr id="9738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929903"/>
              </p:ext>
            </p:extLst>
          </p:nvPr>
        </p:nvGraphicFramePr>
        <p:xfrm>
          <a:off x="2303463" y="2276872"/>
          <a:ext cx="4024312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72" name="方程式" r:id="rId3" imgW="2006280" imgH="228600" progId="Equation.3">
                  <p:embed/>
                </p:oleObj>
              </mc:Choice>
              <mc:Fallback>
                <p:oleObj name="方程式" r:id="rId3" imgW="20062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3463" y="2276872"/>
                        <a:ext cx="4024312" cy="452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383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253455"/>
              </p:ext>
            </p:extLst>
          </p:nvPr>
        </p:nvGraphicFramePr>
        <p:xfrm>
          <a:off x="1460500" y="3501008"/>
          <a:ext cx="649605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73" name="方程式" r:id="rId5" imgW="3238200" imgH="482400" progId="Equation.3">
                  <p:embed/>
                </p:oleObj>
              </mc:Choice>
              <mc:Fallback>
                <p:oleObj name="方程式" r:id="rId5" imgW="323820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0" y="3501008"/>
                        <a:ext cx="6496050" cy="954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756257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Alternative Form of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-axis Translation</a:t>
            </a:r>
          </a:p>
        </p:txBody>
      </p:sp>
      <p:sp>
        <p:nvSpPr>
          <p:cNvPr id="974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</a:extLst>
        </p:spPr>
        <p:txBody>
          <a:bodyPr/>
          <a:lstStyle/>
          <a:p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we can derive an alternative form: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Example: Since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zh-TW" altLang="en-US" i="1" dirty="0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 dirty="0">
                <a:latin typeface="Times New Roman" pitchFamily="18" charset="0"/>
              </a:rPr>
              <a:t>) = cos 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zh-TW" altLang="en-US" i="1" dirty="0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 dirty="0">
                <a:latin typeface="Times New Roman" pitchFamily="18" charset="0"/>
              </a:rPr>
              <a:t>) = –cos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,</a:t>
            </a:r>
          </a:p>
        </p:txBody>
      </p:sp>
      <p:graphicFrame>
        <p:nvGraphicFramePr>
          <p:cNvPr id="9748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391344"/>
              </p:ext>
            </p:extLst>
          </p:nvPr>
        </p:nvGraphicFramePr>
        <p:xfrm>
          <a:off x="1237753" y="1988840"/>
          <a:ext cx="7078663" cy="189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8" name="方程式" r:id="rId3" imgW="3543120" imgH="952200" progId="Equation.3">
                  <p:embed/>
                </p:oleObj>
              </mc:Choice>
              <mc:Fallback>
                <p:oleObj name="方程式" r:id="rId3" imgW="3543120" imgH="952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7753" y="1988840"/>
                        <a:ext cx="7078663" cy="1893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48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433950"/>
              </p:ext>
            </p:extLst>
          </p:nvPr>
        </p:nvGraphicFramePr>
        <p:xfrm>
          <a:off x="1187624" y="4577878"/>
          <a:ext cx="5907087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9" name="方程式" r:id="rId5" imgW="2933640" imgH="393480" progId="Equation.3">
                  <p:embed/>
                </p:oleObj>
              </mc:Choice>
              <mc:Fallback>
                <p:oleObj name="方程式" r:id="rId5" imgW="29336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4577878"/>
                        <a:ext cx="5907087" cy="795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138743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</a:t>
            </a:r>
          </a:p>
        </p:txBody>
      </p:sp>
      <p:sp>
        <p:nvSpPr>
          <p:cNvPr id="97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Note that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3cos </a:t>
            </a:r>
            <a:r>
              <a:rPr lang="en-US" altLang="zh-TW" i="1">
                <a:latin typeface="Times New Roman" pitchFamily="18" charset="0"/>
              </a:rPr>
              <a:t>t 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zh-TW" altLang="en-US" i="1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we have</a:t>
            </a:r>
            <a:br>
              <a:rPr lang="en-US" altLang="zh-TW"/>
            </a:b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} +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} = 3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{cos </a:t>
            </a:r>
            <a:r>
              <a:rPr lang="en-US" altLang="zh-TW" i="1">
                <a:latin typeface="Times New Roman" pitchFamily="18" charset="0"/>
              </a:rPr>
              <a:t>t 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zh-TW" altLang="en-US" i="1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>
                <a:latin typeface="Times New Roman" pitchFamily="18" charset="0"/>
              </a:rPr>
              <a:t>)}</a:t>
            </a:r>
            <a:r>
              <a:rPr lang="en-US" altLang="zh-TW"/>
              <a:t>,</a:t>
            </a:r>
            <a:br>
              <a:rPr lang="en-US" altLang="zh-TW"/>
            </a:br>
            <a:endParaRPr lang="en-US" altLang="zh-TW"/>
          </a:p>
        </p:txBody>
      </p:sp>
      <p:graphicFrame>
        <p:nvGraphicFramePr>
          <p:cNvPr id="9758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063"/>
              </p:ext>
            </p:extLst>
          </p:nvPr>
        </p:nvGraphicFramePr>
        <p:xfrm>
          <a:off x="2771800" y="302419"/>
          <a:ext cx="5576887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77" name="方程式" r:id="rId3" imgW="3085920" imgH="457200" progId="Equation.3">
                  <p:embed/>
                </p:oleObj>
              </mc:Choice>
              <mc:Fallback>
                <p:oleObj name="方程式" r:id="rId3" imgW="30859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302419"/>
                        <a:ext cx="5576887" cy="822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58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569614"/>
              </p:ext>
            </p:extLst>
          </p:nvPr>
        </p:nvGraphicFramePr>
        <p:xfrm>
          <a:off x="1414463" y="2420888"/>
          <a:ext cx="6181725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78" name="Equation" r:id="rId5" imgW="6184800" imgH="787320" progId="Equation.3">
                  <p:embed/>
                </p:oleObj>
              </mc:Choice>
              <mc:Fallback>
                <p:oleObj name="Equation" r:id="rId5" imgW="618480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4463" y="2420888"/>
                        <a:ext cx="6181725" cy="790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587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309103"/>
              </p:ext>
            </p:extLst>
          </p:nvPr>
        </p:nvGraphicFramePr>
        <p:xfrm>
          <a:off x="1477963" y="3429000"/>
          <a:ext cx="7097712" cy="176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79" name="方程式" r:id="rId7" imgW="3555720" imgH="888840" progId="Equation.3">
                  <p:embed/>
                </p:oleObj>
              </mc:Choice>
              <mc:Fallback>
                <p:oleObj name="方程式" r:id="rId7" imgW="355572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7963" y="3429000"/>
                        <a:ext cx="7097712" cy="1768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13414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Derivatives of Transforms</a:t>
            </a:r>
          </a:p>
        </p:txBody>
      </p:sp>
      <p:sp>
        <p:nvSpPr>
          <p:cNvPr id="92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Theorem:</a:t>
            </a:r>
            <a:r>
              <a:rPr lang="en-US" altLang="zh-TW" dirty="0"/>
              <a:t> If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piecewise continuous and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of exponential order, then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b="1" dirty="0"/>
              <a:t>Proof:</a:t>
            </a:r>
            <a:br>
              <a:rPr lang="en-US" altLang="zh-TW" b="1" dirty="0"/>
            </a:br>
            <a:br>
              <a:rPr lang="en-US" altLang="zh-TW" b="1" dirty="0"/>
            </a:br>
            <a:br>
              <a:rPr lang="en-US" altLang="zh-TW" b="1" dirty="0"/>
            </a:br>
            <a:br>
              <a:rPr lang="en-US" altLang="zh-TW" b="1" dirty="0"/>
            </a:br>
            <a:br>
              <a:rPr lang="en-US" altLang="zh-TW" b="1" dirty="0"/>
            </a:br>
            <a:r>
              <a:rPr lang="en-US" altLang="zh-TW" b="1" dirty="0"/>
              <a:t>Note:</a:t>
            </a:r>
          </a:p>
        </p:txBody>
      </p:sp>
      <p:graphicFrame>
        <p:nvGraphicFramePr>
          <p:cNvPr id="92877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449318"/>
              </p:ext>
            </p:extLst>
          </p:nvPr>
        </p:nvGraphicFramePr>
        <p:xfrm>
          <a:off x="2012528" y="3461618"/>
          <a:ext cx="5511800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6" name="方程式" r:id="rId3" imgW="2755800" imgH="736560" progId="Equation.3">
                  <p:embed/>
                </p:oleObj>
              </mc:Choice>
              <mc:Fallback>
                <p:oleObj name="方程式" r:id="rId3" imgW="2755800" imgH="736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528" y="3461618"/>
                        <a:ext cx="5511800" cy="147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87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333366"/>
              </p:ext>
            </p:extLst>
          </p:nvPr>
        </p:nvGraphicFramePr>
        <p:xfrm>
          <a:off x="1725613" y="5373216"/>
          <a:ext cx="29972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7" name="方程式" r:id="rId5" imgW="1498320" imgH="393480" progId="Equation.3">
                  <p:embed/>
                </p:oleObj>
              </mc:Choice>
              <mc:Fallback>
                <p:oleObj name="方程式" r:id="rId5" imgW="14983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613" y="5373216"/>
                        <a:ext cx="299720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877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786506"/>
              </p:ext>
            </p:extLst>
          </p:nvPr>
        </p:nvGraphicFramePr>
        <p:xfrm>
          <a:off x="2790825" y="2060848"/>
          <a:ext cx="40132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8" name="方程式" r:id="rId7" imgW="2006280" imgH="393480" progId="Equation.3">
                  <p:embed/>
                </p:oleObj>
              </mc:Choice>
              <mc:Fallback>
                <p:oleObj name="方程式" r:id="rId7" imgW="2006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0825" y="2060848"/>
                        <a:ext cx="4013200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8777" name="Text Box 9"/>
          <p:cNvSpPr txBox="1">
            <a:spLocks noChangeArrowheads="1"/>
          </p:cNvSpPr>
          <p:nvPr/>
        </p:nvSpPr>
        <p:spPr bwMode="auto">
          <a:xfrm>
            <a:off x="7645226" y="4633972"/>
            <a:ext cx="3642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2800" dirty="0"/>
              <a:t>#</a:t>
            </a:r>
          </a:p>
        </p:txBody>
      </p:sp>
      <p:graphicFrame>
        <p:nvGraphicFramePr>
          <p:cNvPr id="92877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631985"/>
              </p:ext>
            </p:extLst>
          </p:nvPr>
        </p:nvGraphicFramePr>
        <p:xfrm>
          <a:off x="4746625" y="5373142"/>
          <a:ext cx="29210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9" name="方程式" r:id="rId9" imgW="1460160" imgH="393480" progId="Equation.3">
                  <p:embed/>
                </p:oleObj>
              </mc:Choice>
              <mc:Fallback>
                <p:oleObj name="方程式" r:id="rId9" imgW="1460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25" y="5373142"/>
                        <a:ext cx="292100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93699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th-Order Derivatives of Transforms</a:t>
            </a:r>
          </a:p>
        </p:txBody>
      </p:sp>
      <p:sp>
        <p:nvSpPr>
          <p:cNvPr id="92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Theorem:</a:t>
            </a:r>
            <a:r>
              <a:rPr lang="en-US" altLang="zh-TW" dirty="0"/>
              <a:t>  If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)}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 = 1,2,3…</a:t>
            </a:r>
            <a:r>
              <a:rPr lang="en-US" altLang="zh-TW" dirty="0"/>
              <a:t>, then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b="1" dirty="0"/>
              <a:t>Proof:</a:t>
            </a:r>
            <a:br>
              <a:rPr lang="en-US" altLang="zh-TW" dirty="0"/>
            </a:br>
            <a:r>
              <a:rPr lang="en-US" altLang="zh-TW" dirty="0"/>
              <a:t>The proof can be done by mathematical induction. Here, we only check the 2</a:t>
            </a:r>
            <a:r>
              <a:rPr lang="en-US" altLang="zh-TW" baseline="30000" dirty="0"/>
              <a:t>nd</a:t>
            </a:r>
            <a:r>
              <a:rPr lang="en-US" altLang="zh-TW" dirty="0"/>
              <a:t>-order case.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Example: Compute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t </a:t>
            </a:r>
            <a:r>
              <a:rPr lang="en-US" altLang="zh-TW" dirty="0">
                <a:latin typeface="Times New Roman" pitchFamily="18" charset="0"/>
              </a:rPr>
              <a:t>sin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i="1" dirty="0" err="1">
                <a:latin typeface="Times New Roman" pitchFamily="18" charset="0"/>
              </a:rPr>
              <a:t>kt</a:t>
            </a:r>
            <a:r>
              <a:rPr lang="en-US" altLang="zh-TW" dirty="0">
                <a:latin typeface="Times New Roman" pitchFamily="18" charset="0"/>
              </a:rPr>
              <a:t>}</a:t>
            </a:r>
            <a:r>
              <a:rPr lang="en-US" altLang="zh-TW" dirty="0"/>
              <a:t>.</a:t>
            </a:r>
          </a:p>
        </p:txBody>
      </p:sp>
      <p:graphicFrame>
        <p:nvGraphicFramePr>
          <p:cNvPr id="92979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600765"/>
              </p:ext>
            </p:extLst>
          </p:nvPr>
        </p:nvGraphicFramePr>
        <p:xfrm>
          <a:off x="2657475" y="1700808"/>
          <a:ext cx="3427413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12" name="方程式" r:id="rId3" imgW="1714320" imgH="419040" progId="Equation.3">
                  <p:embed/>
                </p:oleObj>
              </mc:Choice>
              <mc:Fallback>
                <p:oleObj name="方程式" r:id="rId3" imgW="17143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7475" y="1700808"/>
                        <a:ext cx="3427413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979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859203"/>
              </p:ext>
            </p:extLst>
          </p:nvPr>
        </p:nvGraphicFramePr>
        <p:xfrm>
          <a:off x="1258888" y="5229200"/>
          <a:ext cx="7202487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13" name="方程式" r:id="rId5" imgW="3581280" imgH="431640" progId="Equation.3">
                  <p:embed/>
                </p:oleObj>
              </mc:Choice>
              <mc:Fallback>
                <p:oleObj name="方程式" r:id="rId5" imgW="35812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229200"/>
                        <a:ext cx="7202487" cy="86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979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634317"/>
              </p:ext>
            </p:extLst>
          </p:nvPr>
        </p:nvGraphicFramePr>
        <p:xfrm>
          <a:off x="1547813" y="3645024"/>
          <a:ext cx="65532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14" name="方程式" r:id="rId7" imgW="3276360" imgH="419040" progId="Equation.3">
                  <p:embed/>
                </p:oleObj>
              </mc:Choice>
              <mc:Fallback>
                <p:oleObj name="方程式" r:id="rId7" imgW="32763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3645024"/>
                        <a:ext cx="6553200" cy="842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665362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42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Convolution of Two Functions</a:t>
            </a:r>
          </a:p>
        </p:txBody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/>
              <a:t> are piecewise continuous on </a:t>
            </a:r>
            <a:r>
              <a:rPr lang="en-US" altLang="zh-TW">
                <a:latin typeface="Times New Roman" pitchFamily="18" charset="0"/>
              </a:rPr>
              <a:t>[0,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then a special product, denoted by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 sz="2000">
                <a:latin typeface="Times New Roman" pitchFamily="18" charset="0"/>
                <a:sym typeface="Symbol" pitchFamily="18" charset="2"/>
              </a:rPr>
              <a:t>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/>
              <a:t>, is defined by the integral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and is called the convolution of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/>
              <a:t>.  The convolution is a function of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.  Note that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 sz="2000">
                <a:latin typeface="Times New Roman" pitchFamily="18" charset="0"/>
                <a:sym typeface="Symbol" pitchFamily="18" charset="2"/>
              </a:rPr>
              <a:t>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 sz="2000">
                <a:latin typeface="Times New Roman" pitchFamily="18" charset="0"/>
                <a:sym typeface="Symbol" pitchFamily="18" charset="2"/>
              </a:rPr>
              <a:t>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.</a:t>
            </a:r>
            <a:br>
              <a:rPr lang="en-US" altLang="zh-TW"/>
            </a:br>
            <a:endParaRPr lang="en-US" altLang="zh-TW"/>
          </a:p>
          <a:p>
            <a:r>
              <a:rPr lang="en-US" altLang="zh-TW"/>
              <a:t>Example:</a:t>
            </a:r>
          </a:p>
        </p:txBody>
      </p:sp>
      <p:graphicFrame>
        <p:nvGraphicFramePr>
          <p:cNvPr id="9318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000977"/>
              </p:ext>
            </p:extLst>
          </p:nvPr>
        </p:nvGraphicFramePr>
        <p:xfrm>
          <a:off x="2843213" y="2420888"/>
          <a:ext cx="3116262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4" name="方程式" r:id="rId3" imgW="1549080" imgH="330120" progId="Equation.3">
                  <p:embed/>
                </p:oleObj>
              </mc:Choice>
              <mc:Fallback>
                <p:oleObj name="方程式" r:id="rId3" imgW="154908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2420888"/>
                        <a:ext cx="3116262" cy="665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301242"/>
              </p:ext>
            </p:extLst>
          </p:nvPr>
        </p:nvGraphicFramePr>
        <p:xfrm>
          <a:off x="1560513" y="4797152"/>
          <a:ext cx="618013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5" name="方程式" r:id="rId5" imgW="3073320" imgH="393480" progId="Equation.3">
                  <p:embed/>
                </p:oleObj>
              </mc:Choice>
              <mc:Fallback>
                <p:oleObj name="方程式" r:id="rId5" imgW="30733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0513" y="4797152"/>
                        <a:ext cx="6180137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699803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Convolution Theorem</a:t>
            </a:r>
          </a:p>
        </p:txBody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/>
              <a:t>Theorem:</a:t>
            </a:r>
            <a:r>
              <a:rPr lang="en-US" altLang="zh-TW"/>
              <a:t> 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are piecewise continuous on </a:t>
            </a:r>
            <a:r>
              <a:rPr lang="en-US" altLang="zh-TW">
                <a:latin typeface="Times New Roman" pitchFamily="18" charset="0"/>
              </a:rPr>
              <a:t>[0,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and of exponential order, then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 b="1"/>
              <a:t>Proof: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Let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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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dt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d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</a:t>
            </a:r>
            <a:r>
              <a:rPr lang="en-US" altLang="zh-TW"/>
              <a:t>, so that</a:t>
            </a:r>
            <a:endParaRPr lang="zh-TW" altLang="en-US"/>
          </a:p>
        </p:txBody>
      </p:sp>
      <p:graphicFrame>
        <p:nvGraphicFramePr>
          <p:cNvPr id="93286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800836"/>
              </p:ext>
            </p:extLst>
          </p:nvPr>
        </p:nvGraphicFramePr>
        <p:xfrm>
          <a:off x="2451100" y="2348880"/>
          <a:ext cx="50006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65" name="方程式" r:id="rId3" imgW="2501640" imgH="215640" progId="Equation.3">
                  <p:embed/>
                </p:oleObj>
              </mc:Choice>
              <mc:Fallback>
                <p:oleObj name="方程式" r:id="rId3" imgW="2501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2348880"/>
                        <a:ext cx="5000625" cy="433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28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587054"/>
              </p:ext>
            </p:extLst>
          </p:nvPr>
        </p:nvGraphicFramePr>
        <p:xfrm>
          <a:off x="1319213" y="3140968"/>
          <a:ext cx="5557837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66" name="方程式" r:id="rId5" imgW="2781000" imgH="787320" progId="Equation.3">
                  <p:embed/>
                </p:oleObj>
              </mc:Choice>
              <mc:Fallback>
                <p:oleObj name="方程式" r:id="rId5" imgW="278100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9213" y="3140968"/>
                        <a:ext cx="5557837" cy="158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28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79823"/>
              </p:ext>
            </p:extLst>
          </p:nvPr>
        </p:nvGraphicFramePr>
        <p:xfrm>
          <a:off x="1731963" y="5157192"/>
          <a:ext cx="6499225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67" name="方程式" r:id="rId7" imgW="3251160" imgH="380880" progId="Equation.3">
                  <p:embed/>
                </p:oleObj>
              </mc:Choice>
              <mc:Fallback>
                <p:oleObj name="方程式" r:id="rId7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1963" y="5157192"/>
                        <a:ext cx="6499225" cy="763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659510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Compute </a:t>
            </a:r>
            <a:endParaRPr lang="en-US" altLang="zh-TW" dirty="0">
              <a:latin typeface="Times New Roman" pitchFamily="18" charset="0"/>
            </a:endParaRPr>
          </a:p>
        </p:txBody>
      </p:sp>
      <p:sp>
        <p:nvSpPr>
          <p:cNvPr id="93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Solution: </a:t>
            </a:r>
          </a:p>
        </p:txBody>
      </p:sp>
      <p:graphicFrame>
        <p:nvGraphicFramePr>
          <p:cNvPr id="9338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789557"/>
              </p:ext>
            </p:extLst>
          </p:nvPr>
        </p:nvGraphicFramePr>
        <p:xfrm>
          <a:off x="4788024" y="-26988"/>
          <a:ext cx="2698750" cy="111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2" name="方程式" r:id="rId3" imgW="1346040" imgH="558720" progId="Equation.3">
                  <p:embed/>
                </p:oleObj>
              </mc:Choice>
              <mc:Fallback>
                <p:oleObj name="方程式" r:id="rId3" imgW="1346040" imgH="558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-26988"/>
                        <a:ext cx="2698750" cy="1119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38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051335"/>
              </p:ext>
            </p:extLst>
          </p:nvPr>
        </p:nvGraphicFramePr>
        <p:xfrm>
          <a:off x="1242020" y="1772816"/>
          <a:ext cx="6210300" cy="201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3" name="方程式" r:id="rId5" imgW="3098520" imgH="1002960" progId="Equation.3">
                  <p:embed/>
                </p:oleObj>
              </mc:Choice>
              <mc:Fallback>
                <p:oleObj name="方程式" r:id="rId5" imgW="3098520" imgH="1002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2020" y="1772816"/>
                        <a:ext cx="6210300" cy="2014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9956081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Inverse Form of Convolution</a:t>
            </a:r>
          </a:p>
        </p:txBody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Example: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Let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= 1/(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</a:t>
            </a:r>
          </a:p>
        </p:txBody>
      </p:sp>
      <p:graphicFrame>
        <p:nvGraphicFramePr>
          <p:cNvPr id="9349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265938"/>
              </p:ext>
            </p:extLst>
          </p:nvPr>
        </p:nvGraphicFramePr>
        <p:xfrm>
          <a:off x="1872803" y="1988840"/>
          <a:ext cx="2843213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3" name="方程式" r:id="rId3" imgW="1422360" imgH="228600" progId="Equation.3">
                  <p:embed/>
                </p:oleObj>
              </mc:Choice>
              <mc:Fallback>
                <p:oleObj name="方程式" r:id="rId3" imgW="1422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2803" y="1988840"/>
                        <a:ext cx="2843213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49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059367"/>
              </p:ext>
            </p:extLst>
          </p:nvPr>
        </p:nvGraphicFramePr>
        <p:xfrm>
          <a:off x="2555776" y="2729037"/>
          <a:ext cx="2062163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4" name="方程式" r:id="rId5" imgW="1028520" imgH="457200" progId="Equation.3">
                  <p:embed/>
                </p:oleObj>
              </mc:Choice>
              <mc:Fallback>
                <p:oleObj name="方程式" r:id="rId5" imgW="10285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2729037"/>
                        <a:ext cx="2062163" cy="915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491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963396"/>
              </p:ext>
            </p:extLst>
          </p:nvPr>
        </p:nvGraphicFramePr>
        <p:xfrm>
          <a:off x="1330325" y="4293096"/>
          <a:ext cx="7202488" cy="178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5" name="方程式" r:id="rId7" imgW="3593880" imgH="888840" progId="Equation.3">
                  <p:embed/>
                </p:oleObj>
              </mc:Choice>
              <mc:Fallback>
                <p:oleObj name="方程式" r:id="rId7" imgW="359388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0325" y="4293096"/>
                        <a:ext cx="7202488" cy="1782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48</a:t>
            </a:fld>
            <a:endParaRPr lang="zh-TW" altLang="en-US" dirty="0"/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id="{4B636C82-D102-4F88-BCD4-760531D1558E}"/>
              </a:ext>
            </a:extLst>
          </p:cNvPr>
          <p:cNvCxnSpPr/>
          <p:nvPr/>
        </p:nvCxnSpPr>
        <p:spPr>
          <a:xfrm>
            <a:off x="827584" y="6165304"/>
            <a:ext cx="77052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>
            <a:extLst>
              <a:ext uri="{FF2B5EF4-FFF2-40B4-BE49-F238E27FC236}">
                <a16:creationId xmlns:a16="http://schemas.microsoft.com/office/drawing/2014/main" id="{549D6B3A-9390-47EC-A858-99274E87FD52}"/>
              </a:ext>
            </a:extLst>
          </p:cNvPr>
          <p:cNvSpPr txBox="1"/>
          <p:nvPr/>
        </p:nvSpPr>
        <p:spPr>
          <a:xfrm>
            <a:off x="827584" y="6165304"/>
            <a:ext cx="3714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† sin </a:t>
            </a:r>
            <a:r>
              <a:rPr lang="en-US" altLang="zh-TW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 </a:t>
            </a:r>
            <a:r>
              <a:rPr lang="en-US" altLang="zh-TW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[cos(</a:t>
            </a:r>
            <a:r>
              <a:rPr lang="en-US" altLang="zh-TW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zh-TW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cos(</a:t>
            </a:r>
            <a:r>
              <a:rPr lang="en-US" altLang="zh-TW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)]/2.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5045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Transforms of Integrals</a:t>
            </a:r>
          </a:p>
        </p:txBody>
      </p:sp>
      <p:sp>
        <p:nvSpPr>
          <p:cNvPr id="97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/>
              <a:t>Theorem:</a:t>
            </a:r>
            <a:r>
              <a:rPr lang="en-US" altLang="zh-TW"/>
              <a:t> The Laplace transform of the integral of a piecewise continuous function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of exponential order is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 inverse form is: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 </a:t>
            </a:r>
            <a:br>
              <a:rPr lang="en-US" altLang="zh-TW"/>
            </a:br>
            <a:r>
              <a:rPr lang="en-US" altLang="zh-TW"/>
              <a:t>(Recall that: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f'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)} = </a:t>
            </a:r>
            <a:r>
              <a:rPr lang="en-US" altLang="zh-TW" i="1">
                <a:latin typeface="Times New Roman" pitchFamily="18" charset="0"/>
              </a:rPr>
              <a:t>sF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) –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(0)</a:t>
            </a:r>
            <a:r>
              <a:rPr lang="en-US" altLang="zh-TW"/>
              <a:t>).</a:t>
            </a:r>
          </a:p>
        </p:txBody>
      </p:sp>
      <p:graphicFrame>
        <p:nvGraphicFramePr>
          <p:cNvPr id="9769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659873"/>
              </p:ext>
            </p:extLst>
          </p:nvPr>
        </p:nvGraphicFramePr>
        <p:xfrm>
          <a:off x="2915816" y="2420888"/>
          <a:ext cx="2711450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0" name="方程式" r:id="rId3" imgW="1346040" imgH="393480" progId="Equation.3">
                  <p:embed/>
                </p:oleObj>
              </mc:Choice>
              <mc:Fallback>
                <p:oleObj name="方程式" r:id="rId3" imgW="1346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420888"/>
                        <a:ext cx="2711450" cy="788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69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65456"/>
              </p:ext>
            </p:extLst>
          </p:nvPr>
        </p:nvGraphicFramePr>
        <p:xfrm>
          <a:off x="2843213" y="3642246"/>
          <a:ext cx="299085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1" name="方程式" r:id="rId5" imgW="1485720" imgH="431640" progId="Equation.3">
                  <p:embed/>
                </p:oleObj>
              </mc:Choice>
              <mc:Fallback>
                <p:oleObj name="方程式" r:id="rId5" imgW="14857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3642246"/>
                        <a:ext cx="2990850" cy="865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50356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{1}</a:t>
            </a:r>
          </a:p>
        </p:txBody>
      </p:sp>
      <p:sp>
        <p:nvSpPr>
          <p:cNvPr id="88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By definition: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provided 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 &gt; 0</a:t>
            </a:r>
            <a:r>
              <a:rPr lang="en-US" altLang="zh-TW"/>
              <a:t>.  The integral diverges for 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 &lt; 0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/>
            </a:br>
            <a:endParaRPr lang="en-US" altLang="zh-TW"/>
          </a:p>
        </p:txBody>
      </p:sp>
      <p:graphicFrame>
        <p:nvGraphicFramePr>
          <p:cNvPr id="8878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684378"/>
              </p:ext>
            </p:extLst>
          </p:nvPr>
        </p:nvGraphicFramePr>
        <p:xfrm>
          <a:off x="1568450" y="2060848"/>
          <a:ext cx="4751388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1" name="方程式" r:id="rId3" imgW="2374560" imgH="888840" progId="Equation.3">
                  <p:embed/>
                </p:oleObj>
              </mc:Choice>
              <mc:Fallback>
                <p:oleObj name="方程式" r:id="rId3" imgW="237456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8450" y="2060848"/>
                        <a:ext cx="4751388" cy="177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858557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Proof of Transform of Integrals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8947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Since </a:t>
                </a:r>
                <a:r>
                  <a:rPr lang="en-US" altLang="zh-TW" i="1" dirty="0">
                    <a:latin typeface="Times New Roman" pitchFamily="18" charset="0"/>
                  </a:rPr>
                  <a:t>f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)</a:t>
                </a:r>
                <a:r>
                  <a:rPr lang="en-US" altLang="zh-TW" dirty="0"/>
                  <a:t> is piecewise continuous, by fundamental theorem of calculus, if </a:t>
                </a:r>
                <a:r>
                  <a:rPr lang="en-US" altLang="zh-TW" i="1" dirty="0">
                    <a:latin typeface="Times New Roman" pitchFamily="18" charset="0"/>
                  </a:rPr>
                  <a:t>g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) =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altLang="zh-TW" sz="20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sz="2000" b="0" i="1" smtClean="0">
                            <a:latin typeface="Cambria Math"/>
                          </a:rPr>
                          <m:t>0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altLang="zh-TW" sz="2000" i="1" dirty="0">
                            <a:latin typeface="Times New Roman" pitchFamily="18" charset="0"/>
                          </a:rPr>
                          <m:t>t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zh-TW" sz="2000" i="1" dirty="0">
                            <a:latin typeface="Times New Roman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en-US" altLang="zh-TW" sz="2000" dirty="0">
                            <a:latin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TW" sz="2000" i="1" dirty="0">
                            <a:latin typeface="Symbol" pitchFamily="18" charset="2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altLang="zh-TW" sz="2000" dirty="0">
                            <a:latin typeface="Times New Roman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TW" sz="2000" i="1" dirty="0">
                            <a:latin typeface="Times New Roman" pitchFamily="18" charset="0"/>
                          </a:rPr>
                          <m:t>d</m:t>
                        </m:r>
                        <m:r>
                          <m:rPr>
                            <m:nor/>
                          </m:rPr>
                          <a:rPr lang="en-US" altLang="zh-TW" sz="2000" i="1" dirty="0">
                            <a:latin typeface="Symbol" pitchFamily="18" charset="2"/>
                          </a:rPr>
                          <m:t>t</m:t>
                        </m:r>
                      </m:e>
                    </m:nary>
                  </m:oMath>
                </a14:m>
                <a:r>
                  <a:rPr lang="en-US" altLang="zh-TW" dirty="0"/>
                  <a:t>, </a:t>
                </a:r>
                <a:r>
                  <a:rPr lang="en-US" altLang="zh-TW" i="1" dirty="0">
                    <a:latin typeface="Times New Roman" pitchFamily="18" charset="0"/>
                  </a:rPr>
                  <a:t>g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)</a:t>
                </a:r>
                <a:r>
                  <a:rPr lang="en-US" altLang="zh-TW" dirty="0"/>
                  <a:t> is continuous and </a:t>
                </a:r>
                <a:r>
                  <a:rPr lang="en-US" altLang="zh-TW" i="1" dirty="0">
                    <a:latin typeface="Times New Roman" pitchFamily="18" charset="0"/>
                  </a:rPr>
                  <a:t>g'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) = </a:t>
                </a:r>
                <a:r>
                  <a:rPr lang="en-US" altLang="zh-TW" i="1" dirty="0">
                    <a:latin typeface="Times New Roman" pitchFamily="18" charset="0"/>
                  </a:rPr>
                  <a:t>f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)</a:t>
                </a:r>
                <a:r>
                  <a:rPr lang="en-US" altLang="zh-TW" dirty="0"/>
                  <a:t> where </a:t>
                </a:r>
                <a:r>
                  <a:rPr lang="en-US" altLang="zh-TW" i="1" dirty="0">
                    <a:latin typeface="Times New Roman" pitchFamily="18" charset="0"/>
                  </a:rPr>
                  <a:t>f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)</a:t>
                </a:r>
                <a:r>
                  <a:rPr lang="en-US" altLang="zh-TW" dirty="0"/>
                  <a:t> is continuous.</a:t>
                </a:r>
                <a:br>
                  <a:rPr lang="en-US" altLang="zh-TW" dirty="0"/>
                </a:br>
                <a:r>
                  <a:rPr lang="en-US" altLang="zh-TW" dirty="0"/>
                  <a:t>Because </a:t>
                </a:r>
                <a:r>
                  <a:rPr lang="en-US" altLang="zh-TW" i="1" dirty="0">
                    <a:latin typeface="Times New Roman" pitchFamily="18" charset="0"/>
                  </a:rPr>
                  <a:t>f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)</a:t>
                </a:r>
                <a:r>
                  <a:rPr lang="en-US" altLang="zh-TW" dirty="0"/>
                  <a:t> is of exponential order, there exists constants </a:t>
                </a:r>
                <a:r>
                  <a:rPr lang="en-US" altLang="zh-TW" i="1" dirty="0">
                    <a:latin typeface="Times New Roman" pitchFamily="18" charset="0"/>
                  </a:rPr>
                  <a:t>M</a:t>
                </a:r>
                <a:r>
                  <a:rPr lang="en-US" altLang="zh-TW" dirty="0"/>
                  <a:t> and </a:t>
                </a:r>
                <a:r>
                  <a:rPr lang="en-US" altLang="zh-TW" i="1" dirty="0">
                    <a:latin typeface="Times New Roman" pitchFamily="18" charset="0"/>
                  </a:rPr>
                  <a:t>c</a:t>
                </a:r>
                <a:r>
                  <a:rPr lang="en-US" altLang="zh-TW" dirty="0"/>
                  <a:t> such that</a:t>
                </a:r>
                <a:br>
                  <a:rPr lang="en-US" altLang="zh-TW" dirty="0"/>
                </a:br>
                <a:br>
                  <a:rPr lang="en-US" altLang="zh-TW" dirty="0"/>
                </a:br>
                <a:br>
                  <a:rPr lang="en-US" altLang="zh-TW" dirty="0"/>
                </a:br>
                <a:r>
                  <a:rPr lang="en-US" altLang="zh-TW" dirty="0">
                    <a:sym typeface="Symbol" pitchFamily="18" charset="2"/>
                  </a:rPr>
                  <a:t> </a:t>
                </a:r>
                <a:r>
                  <a:rPr lang="en-US" altLang="zh-TW" i="1" dirty="0">
                    <a:latin typeface="Times New Roman" pitchFamily="18" charset="0"/>
                  </a:rPr>
                  <a:t>g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)</a:t>
                </a:r>
                <a:r>
                  <a:rPr lang="en-US" altLang="zh-TW" dirty="0">
                    <a:sym typeface="Symbol" pitchFamily="18" charset="2"/>
                  </a:rPr>
                  <a:t> </a:t>
                </a:r>
                <a:r>
                  <a:rPr lang="en-US" altLang="zh-TW" dirty="0"/>
                  <a:t>is of exponential order as 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 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</a:t>
                </a:r>
                <a:r>
                  <a:rPr lang="en-US" altLang="zh-TW" dirty="0">
                    <a:latin typeface="Times New Roman" pitchFamily="18" charset="0"/>
                  </a:rPr>
                  <a:t> +</a:t>
                </a:r>
                <a:r>
                  <a:rPr lang="en-US" altLang="zh-TW" dirty="0">
                    <a:latin typeface="Times New Roman" pitchFamily="18" charset="0"/>
                    <a:sym typeface="Symbol" pitchFamily="18" charset="2"/>
                  </a:rPr>
                  <a:t></a:t>
                </a:r>
                <a:r>
                  <a:rPr lang="en-US" altLang="zh-TW" dirty="0"/>
                  <a:t>.</a:t>
                </a:r>
                <a:br>
                  <a:rPr lang="en-US" altLang="zh-TW" dirty="0"/>
                </a:br>
                <a:r>
                  <a:rPr lang="en-US" altLang="zh-TW" dirty="0"/>
                  <a:t>Thus, </a:t>
                </a:r>
                <a:r>
                  <a:rPr lang="en-US" altLang="zh-TW" dirty="0">
                    <a:latin typeface="English111 Vivace BT" pitchFamily="66" charset="0"/>
                  </a:rPr>
                  <a:t>L</a:t>
                </a:r>
                <a:r>
                  <a:rPr lang="en-US" altLang="zh-TW" dirty="0">
                    <a:latin typeface="Times New Roman" pitchFamily="18" charset="0"/>
                  </a:rPr>
                  <a:t>{</a:t>
                </a:r>
                <a:r>
                  <a:rPr lang="en-US" altLang="zh-TW" i="1" dirty="0">
                    <a:latin typeface="Times New Roman" pitchFamily="18" charset="0"/>
                  </a:rPr>
                  <a:t>f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)} = </a:t>
                </a:r>
                <a:r>
                  <a:rPr lang="en-US" altLang="zh-TW" dirty="0">
                    <a:latin typeface="English111 Vivace BT" pitchFamily="66" charset="0"/>
                  </a:rPr>
                  <a:t>L</a:t>
                </a:r>
                <a:r>
                  <a:rPr lang="en-US" altLang="zh-TW" dirty="0">
                    <a:latin typeface="Times New Roman" pitchFamily="18" charset="0"/>
                  </a:rPr>
                  <a:t>{</a:t>
                </a:r>
                <a:r>
                  <a:rPr lang="en-US" altLang="zh-TW" i="1" dirty="0">
                    <a:latin typeface="Times New Roman" pitchFamily="18" charset="0"/>
                  </a:rPr>
                  <a:t>g'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)} = </a:t>
                </a:r>
                <a:r>
                  <a:rPr lang="en-US" altLang="zh-TW" i="1" dirty="0" err="1">
                    <a:latin typeface="Times New Roman" pitchFamily="18" charset="0"/>
                  </a:rPr>
                  <a:t>s</a:t>
                </a:r>
                <a:r>
                  <a:rPr lang="en-US" altLang="zh-TW" dirty="0" err="1">
                    <a:latin typeface="English111 Vivace BT" pitchFamily="66" charset="0"/>
                  </a:rPr>
                  <a:t>L</a:t>
                </a:r>
                <a:r>
                  <a:rPr lang="en-US" altLang="zh-TW" dirty="0">
                    <a:latin typeface="Times New Roman" pitchFamily="18" charset="0"/>
                  </a:rPr>
                  <a:t>{</a:t>
                </a:r>
                <a:r>
                  <a:rPr lang="en-US" altLang="zh-TW" i="1" dirty="0">
                    <a:latin typeface="Times New Roman" pitchFamily="18" charset="0"/>
                  </a:rPr>
                  <a:t>g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t</a:t>
                </a:r>
                <a:r>
                  <a:rPr lang="en-US" altLang="zh-TW" dirty="0">
                    <a:latin typeface="Times New Roman" pitchFamily="18" charset="0"/>
                  </a:rPr>
                  <a:t>)} – </a:t>
                </a:r>
                <a:r>
                  <a:rPr lang="en-US" altLang="zh-TW" i="1" dirty="0">
                    <a:latin typeface="Times New Roman" pitchFamily="18" charset="0"/>
                  </a:rPr>
                  <a:t>g</a:t>
                </a:r>
                <a:r>
                  <a:rPr lang="en-US" altLang="zh-TW" dirty="0">
                    <a:latin typeface="Times New Roman" pitchFamily="18" charset="0"/>
                  </a:rPr>
                  <a:t>(0)</a:t>
                </a:r>
                <a:r>
                  <a:rPr lang="en-US" altLang="zh-TW" dirty="0"/>
                  <a:t>.</a:t>
                </a:r>
                <a:br>
                  <a:rPr lang="en-US" altLang="zh-TW" dirty="0"/>
                </a:br>
                <a:r>
                  <a:rPr lang="en-US" altLang="zh-TW" dirty="0"/>
                  <a:t>But </a:t>
                </a:r>
                <a:r>
                  <a:rPr lang="en-US" altLang="zh-TW" i="1" dirty="0">
                    <a:latin typeface="Times New Roman" pitchFamily="18" charset="0"/>
                  </a:rPr>
                  <a:t>g</a:t>
                </a:r>
                <a:r>
                  <a:rPr lang="en-US" altLang="zh-TW" dirty="0">
                    <a:latin typeface="Times New Roman" pitchFamily="18" charset="0"/>
                  </a:rPr>
                  <a:t>(0) = 0</a:t>
                </a:r>
                <a:r>
                  <a:rPr lang="en-US" altLang="zh-TW" dirty="0"/>
                  <a:t>, therefore,</a:t>
                </a:r>
              </a:p>
            </p:txBody>
          </p:sp>
        </mc:Choice>
        <mc:Fallback xmlns="">
          <p:sp>
            <p:nvSpPr>
              <p:cNvPr id="97894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1">
                <a:blip r:embed="rId3"/>
                <a:stretch>
                  <a:fillRect l="-533" t="-103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789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212223"/>
              </p:ext>
            </p:extLst>
          </p:nvPr>
        </p:nvGraphicFramePr>
        <p:xfrm>
          <a:off x="1619250" y="3284984"/>
          <a:ext cx="6440488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92" name="方程式" r:id="rId4" imgW="3200400" imgH="393480" progId="Equation.3">
                  <p:embed/>
                </p:oleObj>
              </mc:Choice>
              <mc:Fallback>
                <p:oleObj name="方程式" r:id="rId4" imgW="32004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3284984"/>
                        <a:ext cx="6440488" cy="788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895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360590"/>
              </p:ext>
            </p:extLst>
          </p:nvPr>
        </p:nvGraphicFramePr>
        <p:xfrm>
          <a:off x="2743200" y="5229200"/>
          <a:ext cx="3989388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93" name="方程式" r:id="rId6" imgW="1981080" imgH="393480" progId="Equation.3">
                  <p:embed/>
                </p:oleObj>
              </mc:Choice>
              <mc:Fallback>
                <p:oleObj name="方程式" r:id="rId6" imgW="1981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5229200"/>
                        <a:ext cx="3989388" cy="788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4273573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Inverse by Integration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Starting with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sin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) = 1/(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+1) </a:t>
            </a:r>
            <a:r>
              <a:rPr lang="en-US" altLang="zh-TW"/>
              <a:t> we have:</a:t>
            </a:r>
          </a:p>
        </p:txBody>
      </p:sp>
      <p:graphicFrame>
        <p:nvGraphicFramePr>
          <p:cNvPr id="9779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456584"/>
              </p:ext>
            </p:extLst>
          </p:nvPr>
        </p:nvGraphicFramePr>
        <p:xfrm>
          <a:off x="1416050" y="2060848"/>
          <a:ext cx="6083300" cy="285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9" name="方程式" r:id="rId3" imgW="3022560" imgH="1422360" progId="Equation.3">
                  <p:embed/>
                </p:oleObj>
              </mc:Choice>
              <mc:Fallback>
                <p:oleObj name="方程式" r:id="rId3" imgW="3022560" imgH="1422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6050" y="2060848"/>
                        <a:ext cx="6083300" cy="285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680195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Integral Equations</a:t>
            </a:r>
          </a:p>
        </p:txBody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We can use convolution theorem to solve differential equations as well as “integral equations”.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For example, the Volterra integral equation: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where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h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are known.</a:t>
            </a:r>
          </a:p>
        </p:txBody>
      </p:sp>
      <p:graphicFrame>
        <p:nvGraphicFramePr>
          <p:cNvPr id="93798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357465"/>
              </p:ext>
            </p:extLst>
          </p:nvPr>
        </p:nvGraphicFramePr>
        <p:xfrm>
          <a:off x="2700338" y="2996952"/>
          <a:ext cx="39401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4" name="方程式" r:id="rId3" imgW="1955520" imgH="355320" progId="Equation.3">
                  <p:embed/>
                </p:oleObj>
              </mc:Choice>
              <mc:Fallback>
                <p:oleObj name="方程式" r:id="rId3" imgW="19555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2996952"/>
                        <a:ext cx="3940175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666562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</a:p>
        </p:txBody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Solution: notice that </a:t>
            </a:r>
            <a:r>
              <a:rPr lang="en-US" altLang="zh-TW" i="1" dirty="0">
                <a:latin typeface="Times New Roman" pitchFamily="18" charset="0"/>
              </a:rPr>
              <a:t>h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t</a:t>
            </a:r>
            <a:r>
              <a:rPr lang="en-US" altLang="zh-TW" dirty="0"/>
              <a:t>.  Take the Laplace transform of each term: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inverse transform then gives: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    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3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30000" dirty="0">
                <a:latin typeface="Times New Roman" pitchFamily="18" charset="0"/>
              </a:rPr>
              <a:t>3</a:t>
            </a:r>
            <a:r>
              <a:rPr lang="en-US" altLang="zh-TW" dirty="0">
                <a:latin typeface="Times New Roman" pitchFamily="18" charset="0"/>
              </a:rPr>
              <a:t> + 1 – 2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–t</a:t>
            </a:r>
            <a:r>
              <a:rPr lang="en-US" altLang="zh-TW" dirty="0"/>
              <a:t>.</a:t>
            </a:r>
          </a:p>
        </p:txBody>
      </p:sp>
      <p:graphicFrame>
        <p:nvGraphicFramePr>
          <p:cNvPr id="9390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663925"/>
              </p:ext>
            </p:extLst>
          </p:nvPr>
        </p:nvGraphicFramePr>
        <p:xfrm>
          <a:off x="2119313" y="2276872"/>
          <a:ext cx="3902075" cy="162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6" name="方程式" r:id="rId3" imgW="1955520" imgH="812520" progId="Equation.3">
                  <p:embed/>
                </p:oleObj>
              </mc:Choice>
              <mc:Fallback>
                <p:oleObj name="方程式" r:id="rId3" imgW="195552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313" y="2276872"/>
                        <a:ext cx="3902075" cy="1622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901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15530"/>
              </p:ext>
            </p:extLst>
          </p:nvPr>
        </p:nvGraphicFramePr>
        <p:xfrm>
          <a:off x="2699792" y="310927"/>
          <a:ext cx="47688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7" name="方程式" r:id="rId5" imgW="1904760" imgH="355320" progId="Equation.3">
                  <p:embed/>
                </p:oleObj>
              </mc:Choice>
              <mc:Fallback>
                <p:oleObj name="方程式" r:id="rId5" imgW="190476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310927"/>
                        <a:ext cx="4768850" cy="885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8918365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Series Circuits</a:t>
            </a:r>
          </a:p>
        </p:txBody>
      </p:sp>
      <p:sp>
        <p:nvSpPr>
          <p:cNvPr id="94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current in a circuit is governed by the integrodifferential equation</a:t>
            </a:r>
          </a:p>
        </p:txBody>
      </p:sp>
      <p:graphicFrame>
        <p:nvGraphicFramePr>
          <p:cNvPr id="9400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959646"/>
              </p:ext>
            </p:extLst>
          </p:nvPr>
        </p:nvGraphicFramePr>
        <p:xfrm>
          <a:off x="2116138" y="2276872"/>
          <a:ext cx="4364037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7" name="方程式" r:id="rId3" imgW="2184120" imgH="393480" progId="Equation.3">
                  <p:embed/>
                </p:oleObj>
              </mc:Choice>
              <mc:Fallback>
                <p:oleObj name="方程式" r:id="rId3" imgW="21841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6138" y="2276872"/>
                        <a:ext cx="4364037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群組 3"/>
          <p:cNvGrpSpPr/>
          <p:nvPr/>
        </p:nvGrpSpPr>
        <p:grpSpPr>
          <a:xfrm>
            <a:off x="2700338" y="3573016"/>
            <a:ext cx="2771775" cy="1633537"/>
            <a:chOff x="2700338" y="3789363"/>
            <a:chExt cx="2771775" cy="1633537"/>
          </a:xfrm>
        </p:grpSpPr>
        <p:sp>
          <p:nvSpPr>
            <p:cNvPr id="940037" name="Rectangle 5"/>
            <p:cNvSpPr>
              <a:spLocks noChangeArrowheads="1"/>
            </p:cNvSpPr>
            <p:nvPr/>
          </p:nvSpPr>
          <p:spPr bwMode="auto">
            <a:xfrm>
              <a:off x="4006850" y="5164138"/>
              <a:ext cx="144463" cy="258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700" i="1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0038" name="Rectangle 6"/>
            <p:cNvSpPr>
              <a:spLocks noChangeArrowheads="1"/>
            </p:cNvSpPr>
            <p:nvPr/>
          </p:nvSpPr>
          <p:spPr bwMode="auto">
            <a:xfrm>
              <a:off x="4033838" y="4230688"/>
              <a:ext cx="120650" cy="258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700" i="1">
                  <a:solidFill>
                    <a:srgbClr val="000000"/>
                  </a:solidFill>
                  <a:latin typeface="Times New Roman" pitchFamily="18" charset="0"/>
                </a:rPr>
                <a:t>L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0039" name="Rectangle 7"/>
            <p:cNvSpPr>
              <a:spLocks noChangeArrowheads="1"/>
            </p:cNvSpPr>
            <p:nvPr/>
          </p:nvSpPr>
          <p:spPr bwMode="auto">
            <a:xfrm>
              <a:off x="5340350" y="4391025"/>
              <a:ext cx="131763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7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0040" name="Rectangle 8"/>
            <p:cNvSpPr>
              <a:spLocks noChangeArrowheads="1"/>
            </p:cNvSpPr>
            <p:nvPr/>
          </p:nvSpPr>
          <p:spPr bwMode="auto">
            <a:xfrm>
              <a:off x="2940050" y="4364038"/>
              <a:ext cx="131763" cy="258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700" i="1">
                  <a:solidFill>
                    <a:srgbClr val="000000"/>
                  </a:solidFill>
                  <a:latin typeface="Times New Roman" pitchFamily="18" charset="0"/>
                </a:rPr>
                <a:t>E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0041" name="Freeform 9"/>
            <p:cNvSpPr>
              <a:spLocks/>
            </p:cNvSpPr>
            <p:nvPr/>
          </p:nvSpPr>
          <p:spPr bwMode="auto">
            <a:xfrm>
              <a:off x="2994025" y="4789488"/>
              <a:ext cx="1039813" cy="187325"/>
            </a:xfrm>
            <a:custGeom>
              <a:avLst/>
              <a:gdLst>
                <a:gd name="T0" fmla="*/ 39 w 39"/>
                <a:gd name="T1" fmla="*/ 7 h 7"/>
                <a:gd name="T2" fmla="*/ 0 w 39"/>
                <a:gd name="T3" fmla="*/ 7 h 7"/>
                <a:gd name="T4" fmla="*/ 0 w 39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">
                  <a:moveTo>
                    <a:pt x="39" y="7"/>
                  </a:move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0042" name="Freeform 10"/>
            <p:cNvSpPr>
              <a:spLocks/>
            </p:cNvSpPr>
            <p:nvPr/>
          </p:nvSpPr>
          <p:spPr bwMode="auto">
            <a:xfrm>
              <a:off x="2994025" y="4013200"/>
              <a:ext cx="644525" cy="215900"/>
            </a:xfrm>
            <a:custGeom>
              <a:avLst/>
              <a:gdLst>
                <a:gd name="T0" fmla="*/ 0 w 406"/>
                <a:gd name="T1" fmla="*/ 136 h 136"/>
                <a:gd name="T2" fmla="*/ 0 w 406"/>
                <a:gd name="T3" fmla="*/ 2 h 136"/>
                <a:gd name="T4" fmla="*/ 406 w 406"/>
                <a:gd name="T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6" h="136">
                  <a:moveTo>
                    <a:pt x="0" y="136"/>
                  </a:moveTo>
                  <a:lnTo>
                    <a:pt x="0" y="2"/>
                  </a:lnTo>
                  <a:lnTo>
                    <a:pt x="406" y="0"/>
                  </a:lnTo>
                </a:path>
              </a:pathLst>
            </a:custGeom>
            <a:noFill/>
            <a:ln w="26988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0043" name="Freeform 11"/>
            <p:cNvSpPr>
              <a:spLocks/>
            </p:cNvSpPr>
            <p:nvPr/>
          </p:nvSpPr>
          <p:spPr bwMode="auto">
            <a:xfrm>
              <a:off x="4167188" y="4683125"/>
              <a:ext cx="1065212" cy="293688"/>
            </a:xfrm>
            <a:custGeom>
              <a:avLst/>
              <a:gdLst>
                <a:gd name="T0" fmla="*/ 40 w 40"/>
                <a:gd name="T1" fmla="*/ 0 h 11"/>
                <a:gd name="T2" fmla="*/ 40 w 40"/>
                <a:gd name="T3" fmla="*/ 11 h 11"/>
                <a:gd name="T4" fmla="*/ 0 w 4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1">
                  <a:moveTo>
                    <a:pt x="40" y="0"/>
                  </a:moveTo>
                  <a:lnTo>
                    <a:pt x="40" y="11"/>
                  </a:lnTo>
                  <a:lnTo>
                    <a:pt x="0" y="11"/>
                  </a:lnTo>
                </a:path>
              </a:pathLst>
            </a:custGeom>
            <a:noFill/>
            <a:ln w="26988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0044" name="Freeform 12"/>
            <p:cNvSpPr>
              <a:spLocks/>
            </p:cNvSpPr>
            <p:nvPr/>
          </p:nvSpPr>
          <p:spPr bwMode="auto">
            <a:xfrm>
              <a:off x="5180013" y="4362450"/>
              <a:ext cx="79375" cy="320675"/>
            </a:xfrm>
            <a:custGeom>
              <a:avLst/>
              <a:gdLst>
                <a:gd name="T0" fmla="*/ 2 w 3"/>
                <a:gd name="T1" fmla="*/ 0 h 12"/>
                <a:gd name="T2" fmla="*/ 3 w 3"/>
                <a:gd name="T3" fmla="*/ 1 h 12"/>
                <a:gd name="T4" fmla="*/ 0 w 3"/>
                <a:gd name="T5" fmla="*/ 3 h 12"/>
                <a:gd name="T6" fmla="*/ 3 w 3"/>
                <a:gd name="T7" fmla="*/ 5 h 12"/>
                <a:gd name="T8" fmla="*/ 0 w 3"/>
                <a:gd name="T9" fmla="*/ 7 h 12"/>
                <a:gd name="T10" fmla="*/ 3 w 3"/>
                <a:gd name="T11" fmla="*/ 9 h 12"/>
                <a:gd name="T12" fmla="*/ 0 w 3"/>
                <a:gd name="T13" fmla="*/ 11 h 12"/>
                <a:gd name="T14" fmla="*/ 2 w 3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lnTo>
                    <a:pt x="3" y="1"/>
                  </a:lnTo>
                  <a:lnTo>
                    <a:pt x="0" y="3"/>
                  </a:lnTo>
                  <a:lnTo>
                    <a:pt x="3" y="5"/>
                  </a:lnTo>
                  <a:lnTo>
                    <a:pt x="0" y="7"/>
                  </a:lnTo>
                  <a:lnTo>
                    <a:pt x="3" y="9"/>
                  </a:lnTo>
                  <a:lnTo>
                    <a:pt x="0" y="11"/>
                  </a:lnTo>
                  <a:lnTo>
                    <a:pt x="2" y="12"/>
                  </a:lnTo>
                </a:path>
              </a:pathLst>
            </a:custGeom>
            <a:noFill/>
            <a:ln w="26988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0045" name="Freeform 13"/>
            <p:cNvSpPr>
              <a:spLocks/>
            </p:cNvSpPr>
            <p:nvPr/>
          </p:nvSpPr>
          <p:spPr bwMode="auto">
            <a:xfrm>
              <a:off x="4533900" y="4013200"/>
              <a:ext cx="698500" cy="349250"/>
            </a:xfrm>
            <a:custGeom>
              <a:avLst/>
              <a:gdLst>
                <a:gd name="T0" fmla="*/ 0 w 440"/>
                <a:gd name="T1" fmla="*/ 0 h 220"/>
                <a:gd name="T2" fmla="*/ 440 w 440"/>
                <a:gd name="T3" fmla="*/ 2 h 220"/>
                <a:gd name="T4" fmla="*/ 440 w 440"/>
                <a:gd name="T5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0" h="220">
                  <a:moveTo>
                    <a:pt x="0" y="0"/>
                  </a:moveTo>
                  <a:lnTo>
                    <a:pt x="440" y="2"/>
                  </a:lnTo>
                  <a:lnTo>
                    <a:pt x="440" y="220"/>
                  </a:lnTo>
                </a:path>
              </a:pathLst>
            </a:custGeom>
            <a:noFill/>
            <a:ln w="26988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0046" name="Line 14"/>
            <p:cNvSpPr>
              <a:spLocks noChangeShapeType="1"/>
            </p:cNvSpPr>
            <p:nvPr/>
          </p:nvSpPr>
          <p:spPr bwMode="auto">
            <a:xfrm>
              <a:off x="4033838" y="4843463"/>
              <a:ext cx="1587" cy="292100"/>
            </a:xfrm>
            <a:prstGeom prst="line">
              <a:avLst/>
            </a:prstGeom>
            <a:noFill/>
            <a:ln w="26988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0047" name="Line 15"/>
            <p:cNvSpPr>
              <a:spLocks noChangeShapeType="1"/>
            </p:cNvSpPr>
            <p:nvPr/>
          </p:nvSpPr>
          <p:spPr bwMode="auto">
            <a:xfrm>
              <a:off x="4167188" y="4843463"/>
              <a:ext cx="1587" cy="292100"/>
            </a:xfrm>
            <a:prstGeom prst="line">
              <a:avLst/>
            </a:prstGeom>
            <a:noFill/>
            <a:ln w="26988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0048" name="Oval 16"/>
            <p:cNvSpPr>
              <a:spLocks noChangeArrowheads="1"/>
            </p:cNvSpPr>
            <p:nvPr/>
          </p:nvSpPr>
          <p:spPr bwMode="auto">
            <a:xfrm>
              <a:off x="2700338" y="4221163"/>
              <a:ext cx="576262" cy="576262"/>
            </a:xfrm>
            <a:prstGeom prst="ellipse">
              <a:avLst/>
            </a:prstGeom>
            <a:noFill/>
            <a:ln w="28575">
              <a:solidFill>
                <a:srgbClr val="00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3" name="群組 2"/>
            <p:cNvGrpSpPr/>
            <p:nvPr/>
          </p:nvGrpSpPr>
          <p:grpSpPr>
            <a:xfrm>
              <a:off x="3635375" y="3789363"/>
              <a:ext cx="906463" cy="420687"/>
              <a:chOff x="3635375" y="3789363"/>
              <a:chExt cx="906463" cy="420687"/>
            </a:xfrm>
          </p:grpSpPr>
          <p:sp>
            <p:nvSpPr>
              <p:cNvPr id="940050" name="Freeform 18"/>
              <p:cNvSpPr>
                <a:spLocks/>
              </p:cNvSpPr>
              <p:nvPr/>
            </p:nvSpPr>
            <p:spPr bwMode="auto">
              <a:xfrm>
                <a:off x="4180111" y="3795087"/>
                <a:ext cx="218752" cy="231807"/>
              </a:xfrm>
              <a:custGeom>
                <a:avLst/>
                <a:gdLst>
                  <a:gd name="T0" fmla="*/ 0 w 153"/>
                  <a:gd name="T1" fmla="*/ 162 h 162"/>
                  <a:gd name="T2" fmla="*/ 1 w 153"/>
                  <a:gd name="T3" fmla="*/ 108 h 162"/>
                  <a:gd name="T4" fmla="*/ 7 w 153"/>
                  <a:gd name="T5" fmla="*/ 76 h 162"/>
                  <a:gd name="T6" fmla="*/ 15 w 153"/>
                  <a:gd name="T7" fmla="*/ 52 h 162"/>
                  <a:gd name="T8" fmla="*/ 37 w 153"/>
                  <a:gd name="T9" fmla="*/ 18 h 162"/>
                  <a:gd name="T10" fmla="*/ 56 w 153"/>
                  <a:gd name="T11" fmla="*/ 5 h 162"/>
                  <a:gd name="T12" fmla="*/ 73 w 153"/>
                  <a:gd name="T13" fmla="*/ 0 h 162"/>
                  <a:gd name="T14" fmla="*/ 93 w 153"/>
                  <a:gd name="T15" fmla="*/ 0 h 162"/>
                  <a:gd name="T16" fmla="*/ 111 w 153"/>
                  <a:gd name="T17" fmla="*/ 12 h 162"/>
                  <a:gd name="T18" fmla="*/ 131 w 153"/>
                  <a:gd name="T19" fmla="*/ 42 h 162"/>
                  <a:gd name="T20" fmla="*/ 145 w 153"/>
                  <a:gd name="T21" fmla="*/ 72 h 162"/>
                  <a:gd name="T22" fmla="*/ 151 w 153"/>
                  <a:gd name="T23" fmla="*/ 98 h 162"/>
                  <a:gd name="T24" fmla="*/ 153 w 153"/>
                  <a:gd name="T25" fmla="*/ 12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3" h="162">
                    <a:moveTo>
                      <a:pt x="0" y="162"/>
                    </a:moveTo>
                    <a:lnTo>
                      <a:pt x="1" y="108"/>
                    </a:lnTo>
                    <a:lnTo>
                      <a:pt x="7" y="76"/>
                    </a:lnTo>
                    <a:lnTo>
                      <a:pt x="15" y="52"/>
                    </a:lnTo>
                    <a:lnTo>
                      <a:pt x="37" y="18"/>
                    </a:lnTo>
                    <a:lnTo>
                      <a:pt x="56" y="5"/>
                    </a:lnTo>
                    <a:lnTo>
                      <a:pt x="73" y="0"/>
                    </a:lnTo>
                    <a:lnTo>
                      <a:pt x="93" y="0"/>
                    </a:lnTo>
                    <a:lnTo>
                      <a:pt x="111" y="12"/>
                    </a:lnTo>
                    <a:lnTo>
                      <a:pt x="131" y="42"/>
                    </a:lnTo>
                    <a:lnTo>
                      <a:pt x="145" y="72"/>
                    </a:lnTo>
                    <a:lnTo>
                      <a:pt x="151" y="98"/>
                    </a:lnTo>
                    <a:lnTo>
                      <a:pt x="153" y="124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40051" name="Freeform 19"/>
              <p:cNvSpPr>
                <a:spLocks/>
              </p:cNvSpPr>
              <p:nvPr/>
            </p:nvSpPr>
            <p:spPr bwMode="auto">
              <a:xfrm>
                <a:off x="4330235" y="3789363"/>
                <a:ext cx="211603" cy="228945"/>
              </a:xfrm>
              <a:custGeom>
                <a:avLst/>
                <a:gdLst>
                  <a:gd name="T0" fmla="*/ 0 w 148"/>
                  <a:gd name="T1" fmla="*/ 78 h 160"/>
                  <a:gd name="T2" fmla="*/ 16 w 148"/>
                  <a:gd name="T3" fmla="*/ 27 h 160"/>
                  <a:gd name="T4" fmla="*/ 32 w 148"/>
                  <a:gd name="T5" fmla="*/ 12 h 160"/>
                  <a:gd name="T6" fmla="*/ 54 w 148"/>
                  <a:gd name="T7" fmla="*/ 0 h 160"/>
                  <a:gd name="T8" fmla="*/ 78 w 148"/>
                  <a:gd name="T9" fmla="*/ 0 h 160"/>
                  <a:gd name="T10" fmla="*/ 94 w 148"/>
                  <a:gd name="T11" fmla="*/ 8 h 160"/>
                  <a:gd name="T12" fmla="*/ 106 w 148"/>
                  <a:gd name="T13" fmla="*/ 24 h 160"/>
                  <a:gd name="T14" fmla="*/ 120 w 148"/>
                  <a:gd name="T15" fmla="*/ 44 h 160"/>
                  <a:gd name="T16" fmla="*/ 130 w 148"/>
                  <a:gd name="T17" fmla="*/ 70 h 160"/>
                  <a:gd name="T18" fmla="*/ 140 w 148"/>
                  <a:gd name="T19" fmla="*/ 112 h 160"/>
                  <a:gd name="T20" fmla="*/ 148 w 148"/>
                  <a:gd name="T2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8" h="160">
                    <a:moveTo>
                      <a:pt x="0" y="78"/>
                    </a:moveTo>
                    <a:lnTo>
                      <a:pt x="16" y="27"/>
                    </a:lnTo>
                    <a:lnTo>
                      <a:pt x="32" y="12"/>
                    </a:lnTo>
                    <a:lnTo>
                      <a:pt x="54" y="0"/>
                    </a:lnTo>
                    <a:lnTo>
                      <a:pt x="78" y="0"/>
                    </a:lnTo>
                    <a:lnTo>
                      <a:pt x="94" y="8"/>
                    </a:lnTo>
                    <a:lnTo>
                      <a:pt x="106" y="24"/>
                    </a:lnTo>
                    <a:lnTo>
                      <a:pt x="120" y="44"/>
                    </a:lnTo>
                    <a:lnTo>
                      <a:pt x="130" y="70"/>
                    </a:lnTo>
                    <a:lnTo>
                      <a:pt x="140" y="112"/>
                    </a:lnTo>
                    <a:lnTo>
                      <a:pt x="148" y="160"/>
                    </a:lnTo>
                  </a:path>
                </a:pathLst>
              </a:custGeom>
              <a:noFill/>
              <a:ln w="27051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40052" name="Freeform 20"/>
              <p:cNvSpPr>
                <a:spLocks/>
              </p:cNvSpPr>
              <p:nvPr/>
            </p:nvSpPr>
            <p:spPr bwMode="auto">
              <a:xfrm>
                <a:off x="4315937" y="3898112"/>
                <a:ext cx="88645" cy="311938"/>
              </a:xfrm>
              <a:custGeom>
                <a:avLst/>
                <a:gdLst>
                  <a:gd name="T0" fmla="*/ 50 w 62"/>
                  <a:gd name="T1" fmla="*/ 0 h 218"/>
                  <a:gd name="T2" fmla="*/ 56 w 62"/>
                  <a:gd name="T3" fmla="*/ 44 h 218"/>
                  <a:gd name="T4" fmla="*/ 62 w 62"/>
                  <a:gd name="T5" fmla="*/ 90 h 218"/>
                  <a:gd name="T6" fmla="*/ 58 w 62"/>
                  <a:gd name="T7" fmla="*/ 148 h 218"/>
                  <a:gd name="T8" fmla="*/ 54 w 62"/>
                  <a:gd name="T9" fmla="*/ 176 h 218"/>
                  <a:gd name="T10" fmla="*/ 48 w 62"/>
                  <a:gd name="T11" fmla="*/ 196 h 218"/>
                  <a:gd name="T12" fmla="*/ 42 w 62"/>
                  <a:gd name="T13" fmla="*/ 206 h 218"/>
                  <a:gd name="T14" fmla="*/ 31 w 62"/>
                  <a:gd name="T15" fmla="*/ 218 h 218"/>
                  <a:gd name="T16" fmla="*/ 14 w 62"/>
                  <a:gd name="T17" fmla="*/ 202 h 218"/>
                  <a:gd name="T18" fmla="*/ 8 w 62"/>
                  <a:gd name="T19" fmla="*/ 182 h 218"/>
                  <a:gd name="T20" fmla="*/ 2 w 62"/>
                  <a:gd name="T21" fmla="*/ 146 h 218"/>
                  <a:gd name="T22" fmla="*/ 0 w 62"/>
                  <a:gd name="T23" fmla="*/ 92 h 218"/>
                  <a:gd name="T24" fmla="*/ 2 w 62"/>
                  <a:gd name="T25" fmla="*/ 41 h 218"/>
                  <a:gd name="T26" fmla="*/ 9 w 62"/>
                  <a:gd name="T27" fmla="*/ 1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218">
                    <a:moveTo>
                      <a:pt x="50" y="0"/>
                    </a:moveTo>
                    <a:lnTo>
                      <a:pt x="56" y="44"/>
                    </a:lnTo>
                    <a:lnTo>
                      <a:pt x="62" y="90"/>
                    </a:lnTo>
                    <a:lnTo>
                      <a:pt x="58" y="148"/>
                    </a:lnTo>
                    <a:lnTo>
                      <a:pt x="54" y="176"/>
                    </a:lnTo>
                    <a:lnTo>
                      <a:pt x="48" y="196"/>
                    </a:lnTo>
                    <a:lnTo>
                      <a:pt x="42" y="206"/>
                    </a:lnTo>
                    <a:lnTo>
                      <a:pt x="31" y="218"/>
                    </a:lnTo>
                    <a:lnTo>
                      <a:pt x="14" y="202"/>
                    </a:lnTo>
                    <a:lnTo>
                      <a:pt x="8" y="182"/>
                    </a:lnTo>
                    <a:lnTo>
                      <a:pt x="2" y="146"/>
                    </a:lnTo>
                    <a:lnTo>
                      <a:pt x="0" y="92"/>
                    </a:lnTo>
                    <a:lnTo>
                      <a:pt x="2" y="41"/>
                    </a:lnTo>
                    <a:lnTo>
                      <a:pt x="9" y="1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40053" name="Freeform 21"/>
              <p:cNvSpPr>
                <a:spLocks/>
              </p:cNvSpPr>
              <p:nvPr/>
            </p:nvSpPr>
            <p:spPr bwMode="auto">
              <a:xfrm>
                <a:off x="4180111" y="3900974"/>
                <a:ext cx="90074" cy="303353"/>
              </a:xfrm>
              <a:custGeom>
                <a:avLst/>
                <a:gdLst>
                  <a:gd name="T0" fmla="*/ 51 w 63"/>
                  <a:gd name="T1" fmla="*/ 0 h 212"/>
                  <a:gd name="T2" fmla="*/ 59 w 63"/>
                  <a:gd name="T3" fmla="*/ 40 h 212"/>
                  <a:gd name="T4" fmla="*/ 63 w 63"/>
                  <a:gd name="T5" fmla="*/ 90 h 212"/>
                  <a:gd name="T6" fmla="*/ 59 w 63"/>
                  <a:gd name="T7" fmla="*/ 146 h 212"/>
                  <a:gd name="T8" fmla="*/ 53 w 63"/>
                  <a:gd name="T9" fmla="*/ 176 h 212"/>
                  <a:gd name="T10" fmla="*/ 45 w 63"/>
                  <a:gd name="T11" fmla="*/ 198 h 212"/>
                  <a:gd name="T12" fmla="*/ 27 w 63"/>
                  <a:gd name="T13" fmla="*/ 212 h 212"/>
                  <a:gd name="T14" fmla="*/ 15 w 63"/>
                  <a:gd name="T15" fmla="*/ 200 h 212"/>
                  <a:gd name="T16" fmla="*/ 4 w 63"/>
                  <a:gd name="T17" fmla="*/ 172 h 212"/>
                  <a:gd name="T18" fmla="*/ 0 w 63"/>
                  <a:gd name="T19" fmla="*/ 144 h 212"/>
                  <a:gd name="T20" fmla="*/ 0 w 63"/>
                  <a:gd name="T21" fmla="*/ 89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212">
                    <a:moveTo>
                      <a:pt x="51" y="0"/>
                    </a:moveTo>
                    <a:lnTo>
                      <a:pt x="59" y="40"/>
                    </a:lnTo>
                    <a:lnTo>
                      <a:pt x="63" y="90"/>
                    </a:lnTo>
                    <a:lnTo>
                      <a:pt x="59" y="146"/>
                    </a:lnTo>
                    <a:lnTo>
                      <a:pt x="53" y="176"/>
                    </a:lnTo>
                    <a:lnTo>
                      <a:pt x="45" y="198"/>
                    </a:lnTo>
                    <a:lnTo>
                      <a:pt x="27" y="212"/>
                    </a:lnTo>
                    <a:lnTo>
                      <a:pt x="15" y="200"/>
                    </a:lnTo>
                    <a:lnTo>
                      <a:pt x="4" y="172"/>
                    </a:lnTo>
                    <a:lnTo>
                      <a:pt x="0" y="144"/>
                    </a:lnTo>
                    <a:lnTo>
                      <a:pt x="0" y="89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40054" name="Freeform 22"/>
              <p:cNvSpPr>
                <a:spLocks/>
              </p:cNvSpPr>
              <p:nvPr/>
            </p:nvSpPr>
            <p:spPr bwMode="auto">
              <a:xfrm>
                <a:off x="3915606" y="3795087"/>
                <a:ext cx="208744" cy="168847"/>
              </a:xfrm>
              <a:custGeom>
                <a:avLst/>
                <a:gdLst>
                  <a:gd name="T0" fmla="*/ 0 w 146"/>
                  <a:gd name="T1" fmla="*/ 118 h 118"/>
                  <a:gd name="T2" fmla="*/ 4 w 146"/>
                  <a:gd name="T3" fmla="*/ 86 h 118"/>
                  <a:gd name="T4" fmla="*/ 12 w 146"/>
                  <a:gd name="T5" fmla="*/ 52 h 118"/>
                  <a:gd name="T6" fmla="*/ 32 w 146"/>
                  <a:gd name="T7" fmla="*/ 22 h 118"/>
                  <a:gd name="T8" fmla="*/ 54 w 146"/>
                  <a:gd name="T9" fmla="*/ 6 h 118"/>
                  <a:gd name="T10" fmla="*/ 77 w 146"/>
                  <a:gd name="T11" fmla="*/ 0 h 118"/>
                  <a:gd name="T12" fmla="*/ 98 w 146"/>
                  <a:gd name="T13" fmla="*/ 5 h 118"/>
                  <a:gd name="T14" fmla="*/ 113 w 146"/>
                  <a:gd name="T15" fmla="*/ 18 h 118"/>
                  <a:gd name="T16" fmla="*/ 134 w 146"/>
                  <a:gd name="T17" fmla="*/ 42 h 118"/>
                  <a:gd name="T18" fmla="*/ 146 w 146"/>
                  <a:gd name="T19" fmla="*/ 7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6" h="118">
                    <a:moveTo>
                      <a:pt x="0" y="118"/>
                    </a:moveTo>
                    <a:lnTo>
                      <a:pt x="4" y="86"/>
                    </a:lnTo>
                    <a:lnTo>
                      <a:pt x="12" y="52"/>
                    </a:lnTo>
                    <a:lnTo>
                      <a:pt x="32" y="22"/>
                    </a:lnTo>
                    <a:lnTo>
                      <a:pt x="54" y="6"/>
                    </a:lnTo>
                    <a:lnTo>
                      <a:pt x="77" y="0"/>
                    </a:lnTo>
                    <a:lnTo>
                      <a:pt x="98" y="5"/>
                    </a:lnTo>
                    <a:lnTo>
                      <a:pt x="113" y="18"/>
                    </a:lnTo>
                    <a:lnTo>
                      <a:pt x="134" y="42"/>
                    </a:lnTo>
                    <a:lnTo>
                      <a:pt x="146" y="72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40055" name="Freeform 23"/>
              <p:cNvSpPr>
                <a:spLocks/>
              </p:cNvSpPr>
              <p:nvPr/>
            </p:nvSpPr>
            <p:spPr bwMode="auto">
              <a:xfrm>
                <a:off x="4044284" y="3882372"/>
                <a:ext cx="95793" cy="327678"/>
              </a:xfrm>
              <a:custGeom>
                <a:avLst/>
                <a:gdLst>
                  <a:gd name="T0" fmla="*/ 54 w 67"/>
                  <a:gd name="T1" fmla="*/ 0 h 229"/>
                  <a:gd name="T2" fmla="*/ 64 w 67"/>
                  <a:gd name="T3" fmla="*/ 67 h 229"/>
                  <a:gd name="T4" fmla="*/ 67 w 67"/>
                  <a:gd name="T5" fmla="*/ 104 h 229"/>
                  <a:gd name="T6" fmla="*/ 64 w 67"/>
                  <a:gd name="T7" fmla="*/ 146 h 229"/>
                  <a:gd name="T8" fmla="*/ 57 w 67"/>
                  <a:gd name="T9" fmla="*/ 188 h 229"/>
                  <a:gd name="T10" fmla="*/ 54 w 67"/>
                  <a:gd name="T11" fmla="*/ 206 h 229"/>
                  <a:gd name="T12" fmla="*/ 41 w 67"/>
                  <a:gd name="T13" fmla="*/ 229 h 229"/>
                  <a:gd name="T14" fmla="*/ 23 w 67"/>
                  <a:gd name="T15" fmla="*/ 229 h 229"/>
                  <a:gd name="T16" fmla="*/ 15 w 67"/>
                  <a:gd name="T17" fmla="*/ 214 h 229"/>
                  <a:gd name="T18" fmla="*/ 8 w 67"/>
                  <a:gd name="T19" fmla="*/ 190 h 229"/>
                  <a:gd name="T20" fmla="*/ 2 w 67"/>
                  <a:gd name="T21" fmla="*/ 151 h 229"/>
                  <a:gd name="T22" fmla="*/ 0 w 67"/>
                  <a:gd name="T23" fmla="*/ 103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7" h="229">
                    <a:moveTo>
                      <a:pt x="54" y="0"/>
                    </a:moveTo>
                    <a:lnTo>
                      <a:pt x="64" y="67"/>
                    </a:lnTo>
                    <a:lnTo>
                      <a:pt x="67" y="104"/>
                    </a:lnTo>
                    <a:lnTo>
                      <a:pt x="64" y="146"/>
                    </a:lnTo>
                    <a:lnTo>
                      <a:pt x="57" y="188"/>
                    </a:lnTo>
                    <a:lnTo>
                      <a:pt x="54" y="206"/>
                    </a:lnTo>
                    <a:lnTo>
                      <a:pt x="41" y="229"/>
                    </a:lnTo>
                    <a:lnTo>
                      <a:pt x="23" y="229"/>
                    </a:lnTo>
                    <a:lnTo>
                      <a:pt x="15" y="214"/>
                    </a:lnTo>
                    <a:lnTo>
                      <a:pt x="8" y="190"/>
                    </a:lnTo>
                    <a:lnTo>
                      <a:pt x="2" y="151"/>
                    </a:lnTo>
                    <a:lnTo>
                      <a:pt x="0" y="103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40056" name="Freeform 24"/>
              <p:cNvSpPr>
                <a:spLocks/>
              </p:cNvSpPr>
              <p:nvPr/>
            </p:nvSpPr>
            <p:spPr bwMode="auto">
              <a:xfrm>
                <a:off x="3635375" y="3792225"/>
                <a:ext cx="211603" cy="226083"/>
              </a:xfrm>
              <a:custGeom>
                <a:avLst/>
                <a:gdLst>
                  <a:gd name="T0" fmla="*/ 0 w 148"/>
                  <a:gd name="T1" fmla="*/ 158 h 158"/>
                  <a:gd name="T2" fmla="*/ 4 w 148"/>
                  <a:gd name="T3" fmla="*/ 110 h 158"/>
                  <a:gd name="T4" fmla="*/ 10 w 148"/>
                  <a:gd name="T5" fmla="*/ 74 h 158"/>
                  <a:gd name="T6" fmla="*/ 18 w 148"/>
                  <a:gd name="T7" fmla="*/ 50 h 158"/>
                  <a:gd name="T8" fmla="*/ 36 w 148"/>
                  <a:gd name="T9" fmla="*/ 20 h 158"/>
                  <a:gd name="T10" fmla="*/ 56 w 148"/>
                  <a:gd name="T11" fmla="*/ 4 h 158"/>
                  <a:gd name="T12" fmla="*/ 84 w 148"/>
                  <a:gd name="T13" fmla="*/ 0 h 158"/>
                  <a:gd name="T14" fmla="*/ 107 w 148"/>
                  <a:gd name="T15" fmla="*/ 8 h 158"/>
                  <a:gd name="T16" fmla="*/ 121 w 148"/>
                  <a:gd name="T17" fmla="*/ 20 h 158"/>
                  <a:gd name="T18" fmla="*/ 148 w 148"/>
                  <a:gd name="T19" fmla="*/ 74 h 158"/>
                  <a:gd name="T20" fmla="*/ 148 w 148"/>
                  <a:gd name="T21" fmla="*/ 7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8" h="158">
                    <a:moveTo>
                      <a:pt x="0" y="158"/>
                    </a:moveTo>
                    <a:lnTo>
                      <a:pt x="4" y="110"/>
                    </a:lnTo>
                    <a:lnTo>
                      <a:pt x="10" y="74"/>
                    </a:lnTo>
                    <a:lnTo>
                      <a:pt x="18" y="50"/>
                    </a:lnTo>
                    <a:lnTo>
                      <a:pt x="36" y="20"/>
                    </a:lnTo>
                    <a:lnTo>
                      <a:pt x="56" y="4"/>
                    </a:lnTo>
                    <a:lnTo>
                      <a:pt x="84" y="0"/>
                    </a:lnTo>
                    <a:lnTo>
                      <a:pt x="107" y="8"/>
                    </a:lnTo>
                    <a:lnTo>
                      <a:pt x="121" y="20"/>
                    </a:lnTo>
                    <a:lnTo>
                      <a:pt x="148" y="74"/>
                    </a:lnTo>
                    <a:lnTo>
                      <a:pt x="148" y="74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40057" name="Freeform 25"/>
              <p:cNvSpPr>
                <a:spLocks/>
              </p:cNvSpPr>
              <p:nvPr/>
            </p:nvSpPr>
            <p:spPr bwMode="auto">
              <a:xfrm>
                <a:off x="3775491" y="3898112"/>
                <a:ext cx="91504" cy="311938"/>
              </a:xfrm>
              <a:custGeom>
                <a:avLst/>
                <a:gdLst>
                  <a:gd name="T0" fmla="*/ 48 w 64"/>
                  <a:gd name="T1" fmla="*/ 0 h 218"/>
                  <a:gd name="T2" fmla="*/ 58 w 64"/>
                  <a:gd name="T3" fmla="*/ 42 h 218"/>
                  <a:gd name="T4" fmla="*/ 64 w 64"/>
                  <a:gd name="T5" fmla="*/ 90 h 218"/>
                  <a:gd name="T6" fmla="*/ 64 w 64"/>
                  <a:gd name="T7" fmla="*/ 134 h 218"/>
                  <a:gd name="T8" fmla="*/ 58 w 64"/>
                  <a:gd name="T9" fmla="*/ 178 h 218"/>
                  <a:gd name="T10" fmla="*/ 46 w 64"/>
                  <a:gd name="T11" fmla="*/ 206 h 218"/>
                  <a:gd name="T12" fmla="*/ 31 w 64"/>
                  <a:gd name="T13" fmla="*/ 218 h 218"/>
                  <a:gd name="T14" fmla="*/ 16 w 64"/>
                  <a:gd name="T15" fmla="*/ 202 h 218"/>
                  <a:gd name="T16" fmla="*/ 8 w 64"/>
                  <a:gd name="T17" fmla="*/ 174 h 218"/>
                  <a:gd name="T18" fmla="*/ 0 w 64"/>
                  <a:gd name="T19" fmla="*/ 126 h 218"/>
                  <a:gd name="T20" fmla="*/ 0 w 64"/>
                  <a:gd name="T21" fmla="*/ 74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218">
                    <a:moveTo>
                      <a:pt x="48" y="0"/>
                    </a:moveTo>
                    <a:lnTo>
                      <a:pt x="58" y="42"/>
                    </a:lnTo>
                    <a:lnTo>
                      <a:pt x="64" y="90"/>
                    </a:lnTo>
                    <a:lnTo>
                      <a:pt x="64" y="134"/>
                    </a:lnTo>
                    <a:lnTo>
                      <a:pt x="58" y="178"/>
                    </a:lnTo>
                    <a:lnTo>
                      <a:pt x="46" y="206"/>
                    </a:lnTo>
                    <a:lnTo>
                      <a:pt x="31" y="218"/>
                    </a:lnTo>
                    <a:lnTo>
                      <a:pt x="16" y="202"/>
                    </a:lnTo>
                    <a:lnTo>
                      <a:pt x="8" y="174"/>
                    </a:lnTo>
                    <a:lnTo>
                      <a:pt x="0" y="126"/>
                    </a:lnTo>
                    <a:lnTo>
                      <a:pt x="0" y="74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40058" name="Freeform 26"/>
              <p:cNvSpPr>
                <a:spLocks/>
              </p:cNvSpPr>
              <p:nvPr/>
            </p:nvSpPr>
            <p:spPr bwMode="auto">
              <a:xfrm>
                <a:off x="3775491" y="3795087"/>
                <a:ext cx="220182" cy="217498"/>
              </a:xfrm>
              <a:custGeom>
                <a:avLst/>
                <a:gdLst>
                  <a:gd name="T0" fmla="*/ 0 w 154"/>
                  <a:gd name="T1" fmla="*/ 152 h 152"/>
                  <a:gd name="T2" fmla="*/ 4 w 154"/>
                  <a:gd name="T3" fmla="*/ 106 h 152"/>
                  <a:gd name="T4" fmla="*/ 18 w 154"/>
                  <a:gd name="T5" fmla="*/ 54 h 152"/>
                  <a:gd name="T6" fmla="*/ 30 w 154"/>
                  <a:gd name="T7" fmla="*/ 30 h 152"/>
                  <a:gd name="T8" fmla="*/ 48 w 154"/>
                  <a:gd name="T9" fmla="*/ 12 h 152"/>
                  <a:gd name="T10" fmla="*/ 66 w 154"/>
                  <a:gd name="T11" fmla="*/ 2 h 152"/>
                  <a:gd name="T12" fmla="*/ 84 w 154"/>
                  <a:gd name="T13" fmla="*/ 0 h 152"/>
                  <a:gd name="T14" fmla="*/ 97 w 154"/>
                  <a:gd name="T15" fmla="*/ 3 h 152"/>
                  <a:gd name="T16" fmla="*/ 113 w 154"/>
                  <a:gd name="T17" fmla="*/ 13 h 152"/>
                  <a:gd name="T18" fmla="*/ 142 w 154"/>
                  <a:gd name="T19" fmla="*/ 54 h 152"/>
                  <a:gd name="T20" fmla="*/ 152 w 154"/>
                  <a:gd name="T21" fmla="*/ 92 h 152"/>
                  <a:gd name="T22" fmla="*/ 154 w 154"/>
                  <a:gd name="T2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152">
                    <a:moveTo>
                      <a:pt x="0" y="152"/>
                    </a:moveTo>
                    <a:lnTo>
                      <a:pt x="4" y="106"/>
                    </a:lnTo>
                    <a:lnTo>
                      <a:pt x="18" y="54"/>
                    </a:lnTo>
                    <a:lnTo>
                      <a:pt x="30" y="30"/>
                    </a:lnTo>
                    <a:lnTo>
                      <a:pt x="48" y="12"/>
                    </a:lnTo>
                    <a:lnTo>
                      <a:pt x="66" y="2"/>
                    </a:lnTo>
                    <a:lnTo>
                      <a:pt x="84" y="0"/>
                    </a:lnTo>
                    <a:lnTo>
                      <a:pt x="97" y="3"/>
                    </a:lnTo>
                    <a:lnTo>
                      <a:pt x="113" y="13"/>
                    </a:lnTo>
                    <a:lnTo>
                      <a:pt x="142" y="54"/>
                    </a:lnTo>
                    <a:lnTo>
                      <a:pt x="152" y="92"/>
                    </a:lnTo>
                    <a:lnTo>
                      <a:pt x="154" y="136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40059" name="Freeform 27"/>
              <p:cNvSpPr>
                <a:spLocks/>
              </p:cNvSpPr>
              <p:nvPr/>
            </p:nvSpPr>
            <p:spPr bwMode="auto">
              <a:xfrm>
                <a:off x="3909887" y="3961072"/>
                <a:ext cx="88645" cy="240393"/>
              </a:xfrm>
              <a:custGeom>
                <a:avLst/>
                <a:gdLst>
                  <a:gd name="T0" fmla="*/ 62 w 62"/>
                  <a:gd name="T1" fmla="*/ 6 h 168"/>
                  <a:gd name="T2" fmla="*/ 62 w 62"/>
                  <a:gd name="T3" fmla="*/ 46 h 168"/>
                  <a:gd name="T4" fmla="*/ 60 w 62"/>
                  <a:gd name="T5" fmla="*/ 88 h 168"/>
                  <a:gd name="T6" fmla="*/ 54 w 62"/>
                  <a:gd name="T7" fmla="*/ 122 h 168"/>
                  <a:gd name="T8" fmla="*/ 42 w 62"/>
                  <a:gd name="T9" fmla="*/ 162 h 168"/>
                  <a:gd name="T10" fmla="*/ 28 w 62"/>
                  <a:gd name="T11" fmla="*/ 168 h 168"/>
                  <a:gd name="T12" fmla="*/ 18 w 62"/>
                  <a:gd name="T13" fmla="*/ 164 h 168"/>
                  <a:gd name="T14" fmla="*/ 8 w 62"/>
                  <a:gd name="T15" fmla="*/ 137 h 168"/>
                  <a:gd name="T16" fmla="*/ 4 w 62"/>
                  <a:gd name="T17" fmla="*/ 98 h 168"/>
                  <a:gd name="T18" fmla="*/ 0 w 62"/>
                  <a:gd name="T19" fmla="*/ 58 h 168"/>
                  <a:gd name="T20" fmla="*/ 4 w 62"/>
                  <a:gd name="T2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168">
                    <a:moveTo>
                      <a:pt x="62" y="6"/>
                    </a:moveTo>
                    <a:lnTo>
                      <a:pt x="62" y="46"/>
                    </a:lnTo>
                    <a:lnTo>
                      <a:pt x="60" y="88"/>
                    </a:lnTo>
                    <a:lnTo>
                      <a:pt x="54" y="122"/>
                    </a:lnTo>
                    <a:lnTo>
                      <a:pt x="42" y="162"/>
                    </a:lnTo>
                    <a:lnTo>
                      <a:pt x="28" y="168"/>
                    </a:lnTo>
                    <a:lnTo>
                      <a:pt x="18" y="164"/>
                    </a:lnTo>
                    <a:lnTo>
                      <a:pt x="8" y="137"/>
                    </a:lnTo>
                    <a:lnTo>
                      <a:pt x="4" y="98"/>
                    </a:lnTo>
                    <a:lnTo>
                      <a:pt x="0" y="58"/>
                    </a:lnTo>
                    <a:lnTo>
                      <a:pt x="4" y="0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40060" name="Freeform 28"/>
              <p:cNvSpPr>
                <a:spLocks/>
              </p:cNvSpPr>
              <p:nvPr/>
            </p:nvSpPr>
            <p:spPr bwMode="auto">
              <a:xfrm>
                <a:off x="4047144" y="3795087"/>
                <a:ext cx="208744" cy="243254"/>
              </a:xfrm>
              <a:custGeom>
                <a:avLst/>
                <a:gdLst>
                  <a:gd name="T0" fmla="*/ 0 w 146"/>
                  <a:gd name="T1" fmla="*/ 170 h 170"/>
                  <a:gd name="T2" fmla="*/ 0 w 146"/>
                  <a:gd name="T3" fmla="*/ 138 h 170"/>
                  <a:gd name="T4" fmla="*/ 2 w 146"/>
                  <a:gd name="T5" fmla="*/ 108 h 170"/>
                  <a:gd name="T6" fmla="*/ 6 w 146"/>
                  <a:gd name="T7" fmla="*/ 80 h 170"/>
                  <a:gd name="T8" fmla="*/ 16 w 146"/>
                  <a:gd name="T9" fmla="*/ 50 h 170"/>
                  <a:gd name="T10" fmla="*/ 40 w 146"/>
                  <a:gd name="T11" fmla="*/ 18 h 170"/>
                  <a:gd name="T12" fmla="*/ 52 w 146"/>
                  <a:gd name="T13" fmla="*/ 5 h 170"/>
                  <a:gd name="T14" fmla="*/ 75 w 146"/>
                  <a:gd name="T15" fmla="*/ 0 h 170"/>
                  <a:gd name="T16" fmla="*/ 94 w 146"/>
                  <a:gd name="T17" fmla="*/ 3 h 170"/>
                  <a:gd name="T18" fmla="*/ 112 w 146"/>
                  <a:gd name="T19" fmla="*/ 18 h 170"/>
                  <a:gd name="T20" fmla="*/ 132 w 146"/>
                  <a:gd name="T21" fmla="*/ 46 h 170"/>
                  <a:gd name="T22" fmla="*/ 146 w 146"/>
                  <a:gd name="T23" fmla="*/ 7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6" h="170">
                    <a:moveTo>
                      <a:pt x="0" y="170"/>
                    </a:moveTo>
                    <a:lnTo>
                      <a:pt x="0" y="138"/>
                    </a:lnTo>
                    <a:lnTo>
                      <a:pt x="2" y="108"/>
                    </a:lnTo>
                    <a:lnTo>
                      <a:pt x="6" y="80"/>
                    </a:lnTo>
                    <a:lnTo>
                      <a:pt x="16" y="50"/>
                    </a:lnTo>
                    <a:lnTo>
                      <a:pt x="40" y="18"/>
                    </a:lnTo>
                    <a:lnTo>
                      <a:pt x="52" y="5"/>
                    </a:lnTo>
                    <a:lnTo>
                      <a:pt x="75" y="0"/>
                    </a:lnTo>
                    <a:lnTo>
                      <a:pt x="94" y="3"/>
                    </a:lnTo>
                    <a:lnTo>
                      <a:pt x="112" y="18"/>
                    </a:lnTo>
                    <a:lnTo>
                      <a:pt x="132" y="46"/>
                    </a:lnTo>
                    <a:lnTo>
                      <a:pt x="146" y="78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0331526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Single-loop LRC Circuit</a:t>
            </a:r>
          </a:p>
        </p:txBody>
      </p:sp>
      <p:sp>
        <p:nvSpPr>
          <p:cNvPr id="941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Given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L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 = 0.1h</a:t>
            </a:r>
            <a:r>
              <a:rPr lang="en-US" altLang="zh-TW">
                <a:ea typeface="華康中黑體" pitchFamily="49" charset="-120"/>
              </a:rPr>
              <a:t>, 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R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 = 2</a:t>
            </a:r>
            <a:r>
              <a:rPr lang="en-US" altLang="zh-TW">
                <a:latin typeface="Times New Roman" pitchFamily="18" charset="0"/>
                <a:ea typeface="華康中黑體" pitchFamily="49" charset="-120"/>
                <a:sym typeface="Symbol" pitchFamily="18" charset="2"/>
              </a:rPr>
              <a:t></a:t>
            </a:r>
            <a:r>
              <a:rPr lang="en-US" altLang="zh-TW">
                <a:ea typeface="華康中黑體" pitchFamily="49" charset="-120"/>
              </a:rPr>
              <a:t>, 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C 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= 0.1f</a:t>
            </a:r>
            <a:r>
              <a:rPr lang="en-US" altLang="zh-TW">
                <a:ea typeface="華康中黑體" pitchFamily="49" charset="-120"/>
              </a:rPr>
              <a:t>, 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i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(0) = 0</a:t>
            </a:r>
            <a:r>
              <a:rPr lang="en-US" altLang="zh-TW"/>
              <a:t>, and </a:t>
            </a:r>
            <a:br>
              <a:rPr lang="en-US" altLang="zh-TW"/>
            </a:b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E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(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t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) = 120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t</a:t>
            </a:r>
            <a:r>
              <a:rPr lang="zh-TW" altLang="en-US">
                <a:latin typeface="Times New Roman" pitchFamily="18" charset="0"/>
                <a:ea typeface="華康中黑體" pitchFamily="49" charset="-120"/>
              </a:rPr>
              <a:t>－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120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t</a:t>
            </a:r>
            <a:r>
              <a:rPr lang="en-US" altLang="zh-TW">
                <a:latin typeface="English111 Vivace BT" pitchFamily="66" charset="0"/>
                <a:ea typeface="華康中黑體" pitchFamily="49" charset="-120"/>
              </a:rPr>
              <a:t>U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(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t</a:t>
            </a:r>
            <a:r>
              <a:rPr lang="zh-TW" altLang="en-US">
                <a:latin typeface="Times New Roman" pitchFamily="18" charset="0"/>
                <a:ea typeface="華康中黑體" pitchFamily="49" charset="-120"/>
              </a:rPr>
              <a:t>－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1)</a:t>
            </a:r>
            <a:r>
              <a:rPr lang="en-US" altLang="zh-TW"/>
              <a:t>, find 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i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(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t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)</a:t>
            </a:r>
            <a:r>
              <a:rPr lang="en-US" altLang="zh-TW"/>
              <a:t>.</a:t>
            </a:r>
            <a:br>
              <a:rPr lang="en-US" altLang="zh-TW"/>
            </a:br>
            <a:r>
              <a:rPr lang="en-US" altLang="zh-TW"/>
              <a:t>Solution:</a:t>
            </a:r>
            <a:br>
              <a:rPr lang="en-US" altLang="zh-TW"/>
            </a:br>
            <a:r>
              <a:rPr lang="en-US" altLang="zh-TW"/>
              <a:t>Since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and                                  , we have</a:t>
            </a:r>
          </a:p>
        </p:txBody>
      </p:sp>
      <p:graphicFrame>
        <p:nvGraphicFramePr>
          <p:cNvPr id="9410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2433827"/>
              </p:ext>
            </p:extLst>
          </p:nvPr>
        </p:nvGraphicFramePr>
        <p:xfrm>
          <a:off x="2470150" y="2348880"/>
          <a:ext cx="5702300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82" name="方程式" r:id="rId3" imgW="2831760" imgH="393480" progId="Equation.3">
                  <p:embed/>
                </p:oleObj>
              </mc:Choice>
              <mc:Fallback>
                <p:oleObj name="方程式" r:id="rId3" imgW="2831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0150" y="2348880"/>
                        <a:ext cx="5702300" cy="795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10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35728"/>
              </p:ext>
            </p:extLst>
          </p:nvPr>
        </p:nvGraphicFramePr>
        <p:xfrm>
          <a:off x="1763688" y="3140968"/>
          <a:ext cx="2714625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83" name="方程式" r:id="rId5" imgW="1358640" imgH="355320" progId="Equation.3">
                  <p:embed/>
                </p:oleObj>
              </mc:Choice>
              <mc:Fallback>
                <p:oleObj name="方程式" r:id="rId5" imgW="13586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3140968"/>
                        <a:ext cx="2714625" cy="712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10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539496"/>
              </p:ext>
            </p:extLst>
          </p:nvPr>
        </p:nvGraphicFramePr>
        <p:xfrm>
          <a:off x="1352550" y="3789040"/>
          <a:ext cx="6243638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84" name="方程式" r:id="rId7" imgW="3162240" imgH="431640" progId="Equation.3">
                  <p:embed/>
                </p:oleObj>
              </mc:Choice>
              <mc:Fallback>
                <p:oleObj name="方程式" r:id="rId7" imgW="31622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2550" y="3789040"/>
                        <a:ext cx="6243638" cy="858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10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416958"/>
              </p:ext>
            </p:extLst>
          </p:nvPr>
        </p:nvGraphicFramePr>
        <p:xfrm>
          <a:off x="1331913" y="4725144"/>
          <a:ext cx="698341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85" name="方程式" r:id="rId9" imgW="3492360" imgH="457200" progId="Equation.3">
                  <p:embed/>
                </p:oleObj>
              </mc:Choice>
              <mc:Fallback>
                <p:oleObj name="方程式" r:id="rId9" imgW="349236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725144"/>
                        <a:ext cx="6983412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6846038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continued</a:t>
            </a:r>
          </a:p>
        </p:txBody>
      </p:sp>
      <p:graphicFrame>
        <p:nvGraphicFramePr>
          <p:cNvPr id="94208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720517"/>
              </p:ext>
            </p:extLst>
          </p:nvPr>
        </p:nvGraphicFramePr>
        <p:xfrm>
          <a:off x="971550" y="1628800"/>
          <a:ext cx="7723188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5" name="方程式" r:id="rId3" imgW="3911400" imgH="482400" progId="Equation.3">
                  <p:embed/>
                </p:oleObj>
              </mc:Choice>
              <mc:Fallback>
                <p:oleObj name="方程式" r:id="rId3" imgW="391140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628800"/>
                        <a:ext cx="7723188" cy="960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084" name="Rectangle 4"/>
          <p:cNvSpPr>
            <a:spLocks noChangeArrowheads="1"/>
          </p:cNvSpPr>
          <p:nvPr/>
        </p:nvSpPr>
        <p:spPr bwMode="auto">
          <a:xfrm>
            <a:off x="2983384" y="3109540"/>
            <a:ext cx="3332163" cy="2132013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42085" name="Freeform 5"/>
          <p:cNvSpPr>
            <a:spLocks/>
          </p:cNvSpPr>
          <p:nvPr/>
        </p:nvSpPr>
        <p:spPr bwMode="auto">
          <a:xfrm>
            <a:off x="3010372" y="3409578"/>
            <a:ext cx="2732087" cy="1693862"/>
          </a:xfrm>
          <a:custGeom>
            <a:avLst/>
            <a:gdLst>
              <a:gd name="T0" fmla="*/ 0 w 1721"/>
              <a:gd name="T1" fmla="*/ 258 h 1067"/>
              <a:gd name="T2" fmla="*/ 0 w 1721"/>
              <a:gd name="T3" fmla="*/ 241 h 1067"/>
              <a:gd name="T4" fmla="*/ 34 w 1721"/>
              <a:gd name="T5" fmla="*/ 207 h 1067"/>
              <a:gd name="T6" fmla="*/ 69 w 1721"/>
              <a:gd name="T7" fmla="*/ 172 h 1067"/>
              <a:gd name="T8" fmla="*/ 120 w 1721"/>
              <a:gd name="T9" fmla="*/ 120 h 1067"/>
              <a:gd name="T10" fmla="*/ 189 w 1721"/>
              <a:gd name="T11" fmla="*/ 69 h 1067"/>
              <a:gd name="T12" fmla="*/ 275 w 1721"/>
              <a:gd name="T13" fmla="*/ 34 h 1067"/>
              <a:gd name="T14" fmla="*/ 395 w 1721"/>
              <a:gd name="T15" fmla="*/ 5 h 1067"/>
              <a:gd name="T16" fmla="*/ 516 w 1721"/>
              <a:gd name="T17" fmla="*/ 0 h 1067"/>
              <a:gd name="T18" fmla="*/ 792 w 1721"/>
              <a:gd name="T19" fmla="*/ 0 h 1067"/>
              <a:gd name="T20" fmla="*/ 809 w 1721"/>
              <a:gd name="T21" fmla="*/ 0 h 1067"/>
              <a:gd name="T22" fmla="*/ 809 w 1721"/>
              <a:gd name="T23" fmla="*/ 17 h 1067"/>
              <a:gd name="T24" fmla="*/ 809 w 1721"/>
              <a:gd name="T25" fmla="*/ 69 h 1067"/>
              <a:gd name="T26" fmla="*/ 809 w 1721"/>
              <a:gd name="T27" fmla="*/ 138 h 1067"/>
              <a:gd name="T28" fmla="*/ 809 w 1721"/>
              <a:gd name="T29" fmla="*/ 224 h 1067"/>
              <a:gd name="T30" fmla="*/ 815 w 1721"/>
              <a:gd name="T31" fmla="*/ 433 h 1067"/>
              <a:gd name="T32" fmla="*/ 826 w 1721"/>
              <a:gd name="T33" fmla="*/ 671 h 1067"/>
              <a:gd name="T34" fmla="*/ 843 w 1721"/>
              <a:gd name="T35" fmla="*/ 843 h 1067"/>
              <a:gd name="T36" fmla="*/ 861 w 1721"/>
              <a:gd name="T37" fmla="*/ 998 h 1067"/>
              <a:gd name="T38" fmla="*/ 878 w 1721"/>
              <a:gd name="T39" fmla="*/ 1050 h 1067"/>
              <a:gd name="T40" fmla="*/ 895 w 1721"/>
              <a:gd name="T41" fmla="*/ 1067 h 1067"/>
              <a:gd name="T42" fmla="*/ 912 w 1721"/>
              <a:gd name="T43" fmla="*/ 1033 h 1067"/>
              <a:gd name="T44" fmla="*/ 947 w 1721"/>
              <a:gd name="T45" fmla="*/ 947 h 1067"/>
              <a:gd name="T46" fmla="*/ 1015 w 1721"/>
              <a:gd name="T47" fmla="*/ 723 h 1067"/>
              <a:gd name="T48" fmla="*/ 1050 w 1721"/>
              <a:gd name="T49" fmla="*/ 602 h 1067"/>
              <a:gd name="T50" fmla="*/ 1084 w 1721"/>
              <a:gd name="T51" fmla="*/ 516 h 1067"/>
              <a:gd name="T52" fmla="*/ 1127 w 1721"/>
              <a:gd name="T53" fmla="*/ 437 h 1067"/>
              <a:gd name="T54" fmla="*/ 1187 w 1721"/>
              <a:gd name="T55" fmla="*/ 379 h 1067"/>
              <a:gd name="T56" fmla="*/ 1256 w 1721"/>
              <a:gd name="T57" fmla="*/ 327 h 1067"/>
              <a:gd name="T58" fmla="*/ 1342 w 1721"/>
              <a:gd name="T59" fmla="*/ 293 h 1067"/>
              <a:gd name="T60" fmla="*/ 1446 w 1721"/>
              <a:gd name="T61" fmla="*/ 275 h 1067"/>
              <a:gd name="T62" fmla="*/ 1549 w 1721"/>
              <a:gd name="T63" fmla="*/ 275 h 1067"/>
              <a:gd name="T64" fmla="*/ 1704 w 1721"/>
              <a:gd name="T65" fmla="*/ 275 h 1067"/>
              <a:gd name="T66" fmla="*/ 1721 w 1721"/>
              <a:gd name="T67" fmla="*/ 275 h 1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21" h="1067">
                <a:moveTo>
                  <a:pt x="0" y="258"/>
                </a:moveTo>
                <a:lnTo>
                  <a:pt x="0" y="241"/>
                </a:lnTo>
                <a:lnTo>
                  <a:pt x="34" y="207"/>
                </a:lnTo>
                <a:lnTo>
                  <a:pt x="69" y="172"/>
                </a:lnTo>
                <a:lnTo>
                  <a:pt x="120" y="120"/>
                </a:lnTo>
                <a:lnTo>
                  <a:pt x="189" y="69"/>
                </a:lnTo>
                <a:lnTo>
                  <a:pt x="275" y="34"/>
                </a:lnTo>
                <a:lnTo>
                  <a:pt x="395" y="5"/>
                </a:lnTo>
                <a:lnTo>
                  <a:pt x="516" y="0"/>
                </a:lnTo>
                <a:lnTo>
                  <a:pt x="792" y="0"/>
                </a:lnTo>
                <a:lnTo>
                  <a:pt x="809" y="0"/>
                </a:lnTo>
                <a:lnTo>
                  <a:pt x="809" y="17"/>
                </a:lnTo>
                <a:lnTo>
                  <a:pt x="809" y="69"/>
                </a:lnTo>
                <a:lnTo>
                  <a:pt x="809" y="138"/>
                </a:lnTo>
                <a:lnTo>
                  <a:pt x="809" y="224"/>
                </a:lnTo>
                <a:lnTo>
                  <a:pt x="815" y="433"/>
                </a:lnTo>
                <a:lnTo>
                  <a:pt x="826" y="671"/>
                </a:lnTo>
                <a:lnTo>
                  <a:pt x="843" y="843"/>
                </a:lnTo>
                <a:lnTo>
                  <a:pt x="861" y="998"/>
                </a:lnTo>
                <a:lnTo>
                  <a:pt x="878" y="1050"/>
                </a:lnTo>
                <a:lnTo>
                  <a:pt x="895" y="1067"/>
                </a:lnTo>
                <a:lnTo>
                  <a:pt x="912" y="1033"/>
                </a:lnTo>
                <a:lnTo>
                  <a:pt x="947" y="947"/>
                </a:lnTo>
                <a:lnTo>
                  <a:pt x="1015" y="723"/>
                </a:lnTo>
                <a:lnTo>
                  <a:pt x="1050" y="602"/>
                </a:lnTo>
                <a:lnTo>
                  <a:pt x="1084" y="516"/>
                </a:lnTo>
                <a:lnTo>
                  <a:pt x="1127" y="437"/>
                </a:lnTo>
                <a:lnTo>
                  <a:pt x="1187" y="379"/>
                </a:lnTo>
                <a:lnTo>
                  <a:pt x="1256" y="327"/>
                </a:lnTo>
                <a:lnTo>
                  <a:pt x="1342" y="293"/>
                </a:lnTo>
                <a:lnTo>
                  <a:pt x="1446" y="275"/>
                </a:lnTo>
                <a:lnTo>
                  <a:pt x="1549" y="275"/>
                </a:lnTo>
                <a:lnTo>
                  <a:pt x="1704" y="275"/>
                </a:lnTo>
                <a:lnTo>
                  <a:pt x="1721" y="275"/>
                </a:lnTo>
              </a:path>
            </a:pathLst>
          </a:custGeom>
          <a:noFill/>
          <a:ln w="26988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086" name="Rectangle 6"/>
          <p:cNvSpPr>
            <a:spLocks noChangeArrowheads="1"/>
          </p:cNvSpPr>
          <p:nvPr/>
        </p:nvSpPr>
        <p:spPr bwMode="auto">
          <a:xfrm>
            <a:off x="2723081" y="2996952"/>
            <a:ext cx="17953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dirty="0">
                <a:solidFill>
                  <a:srgbClr val="000000"/>
                </a:solidFill>
                <a:latin typeface="Times New Roman" pitchFamily="18" charset="0"/>
              </a:rPr>
              <a:t>20</a:t>
            </a:r>
            <a:endParaRPr lang="en-US" altLang="zh-TW" sz="1400" dirty="0">
              <a:latin typeface="Times New Roman" pitchFamily="18" charset="0"/>
            </a:endParaRPr>
          </a:p>
        </p:txBody>
      </p:sp>
      <p:sp>
        <p:nvSpPr>
          <p:cNvPr id="942087" name="Rectangle 7"/>
          <p:cNvSpPr>
            <a:spLocks noChangeArrowheads="1"/>
          </p:cNvSpPr>
          <p:nvPr/>
        </p:nvSpPr>
        <p:spPr bwMode="auto">
          <a:xfrm>
            <a:off x="2954809" y="2780928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700" i="1">
                <a:solidFill>
                  <a:srgbClr val="000000"/>
                </a:solidFill>
                <a:latin typeface="Times New Roman" pitchFamily="18" charset="0"/>
              </a:rPr>
              <a:t>i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42088" name="Line 8"/>
          <p:cNvSpPr>
            <a:spLocks noChangeShapeType="1"/>
          </p:cNvSpPr>
          <p:nvPr/>
        </p:nvSpPr>
        <p:spPr bwMode="auto">
          <a:xfrm>
            <a:off x="2983384" y="3463553"/>
            <a:ext cx="80963" cy="1587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089" name="Line 9"/>
          <p:cNvSpPr>
            <a:spLocks noChangeShapeType="1"/>
          </p:cNvSpPr>
          <p:nvPr/>
        </p:nvSpPr>
        <p:spPr bwMode="auto">
          <a:xfrm>
            <a:off x="2983384" y="3819153"/>
            <a:ext cx="3332163" cy="1587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090" name="Line 10"/>
          <p:cNvSpPr>
            <a:spLocks noChangeShapeType="1"/>
          </p:cNvSpPr>
          <p:nvPr/>
        </p:nvSpPr>
        <p:spPr bwMode="auto">
          <a:xfrm>
            <a:off x="2983384" y="4174753"/>
            <a:ext cx="80963" cy="1587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091" name="Line 11"/>
          <p:cNvSpPr>
            <a:spLocks noChangeShapeType="1"/>
          </p:cNvSpPr>
          <p:nvPr/>
        </p:nvSpPr>
        <p:spPr bwMode="auto">
          <a:xfrm>
            <a:off x="2983384" y="4530353"/>
            <a:ext cx="80963" cy="1587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092" name="Line 12"/>
          <p:cNvSpPr>
            <a:spLocks noChangeShapeType="1"/>
          </p:cNvSpPr>
          <p:nvPr/>
        </p:nvSpPr>
        <p:spPr bwMode="auto">
          <a:xfrm>
            <a:off x="2983384" y="4912940"/>
            <a:ext cx="80963" cy="1588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093" name="Line 13"/>
          <p:cNvSpPr>
            <a:spLocks noChangeShapeType="1"/>
          </p:cNvSpPr>
          <p:nvPr/>
        </p:nvSpPr>
        <p:spPr bwMode="auto">
          <a:xfrm flipV="1">
            <a:off x="3639022" y="5185990"/>
            <a:ext cx="1587" cy="555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094" name="Line 14"/>
          <p:cNvSpPr>
            <a:spLocks noChangeShapeType="1"/>
          </p:cNvSpPr>
          <p:nvPr/>
        </p:nvSpPr>
        <p:spPr bwMode="auto">
          <a:xfrm flipV="1">
            <a:off x="4294659" y="5185990"/>
            <a:ext cx="1588" cy="555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095" name="Line 15"/>
          <p:cNvSpPr>
            <a:spLocks noChangeShapeType="1"/>
          </p:cNvSpPr>
          <p:nvPr/>
        </p:nvSpPr>
        <p:spPr bwMode="auto">
          <a:xfrm flipV="1">
            <a:off x="4921722" y="5185990"/>
            <a:ext cx="1587" cy="555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096" name="Line 16"/>
          <p:cNvSpPr>
            <a:spLocks noChangeShapeType="1"/>
          </p:cNvSpPr>
          <p:nvPr/>
        </p:nvSpPr>
        <p:spPr bwMode="auto">
          <a:xfrm flipV="1">
            <a:off x="5577359" y="5185990"/>
            <a:ext cx="1588" cy="555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097" name="Line 17"/>
          <p:cNvSpPr>
            <a:spLocks noChangeShapeType="1"/>
          </p:cNvSpPr>
          <p:nvPr/>
        </p:nvSpPr>
        <p:spPr bwMode="auto">
          <a:xfrm flipV="1">
            <a:off x="6232997" y="5185990"/>
            <a:ext cx="1587" cy="555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098" name="Rectangle 18"/>
          <p:cNvSpPr>
            <a:spLocks noChangeArrowheads="1"/>
          </p:cNvSpPr>
          <p:nvPr/>
        </p:nvSpPr>
        <p:spPr bwMode="auto">
          <a:xfrm>
            <a:off x="2729726" y="3379540"/>
            <a:ext cx="17953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10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942099" name="Rectangle 19"/>
          <p:cNvSpPr>
            <a:spLocks noChangeArrowheads="1"/>
          </p:cNvSpPr>
          <p:nvPr/>
        </p:nvSpPr>
        <p:spPr bwMode="auto">
          <a:xfrm>
            <a:off x="2820984" y="3708152"/>
            <a:ext cx="8976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 sz="1400" dirty="0">
              <a:latin typeface="Times New Roman" pitchFamily="18" charset="0"/>
            </a:endParaRPr>
          </a:p>
        </p:txBody>
      </p:sp>
      <p:sp>
        <p:nvSpPr>
          <p:cNvPr id="942100" name="Rectangle 20"/>
          <p:cNvSpPr>
            <a:spLocks noChangeArrowheads="1"/>
          </p:cNvSpPr>
          <p:nvPr/>
        </p:nvSpPr>
        <p:spPr bwMode="auto">
          <a:xfrm>
            <a:off x="2676968" y="4063752"/>
            <a:ext cx="2388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-10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942101" name="Rectangle 21"/>
          <p:cNvSpPr>
            <a:spLocks noChangeArrowheads="1"/>
          </p:cNvSpPr>
          <p:nvPr/>
        </p:nvSpPr>
        <p:spPr bwMode="auto">
          <a:xfrm>
            <a:off x="2676968" y="4417765"/>
            <a:ext cx="2388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-20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942102" name="Rectangle 22"/>
          <p:cNvSpPr>
            <a:spLocks noChangeArrowheads="1"/>
          </p:cNvSpPr>
          <p:nvPr/>
        </p:nvSpPr>
        <p:spPr bwMode="auto">
          <a:xfrm>
            <a:off x="2676968" y="4800352"/>
            <a:ext cx="2388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-30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942103" name="Rectangle 23"/>
          <p:cNvSpPr>
            <a:spLocks noChangeArrowheads="1"/>
          </p:cNvSpPr>
          <p:nvPr/>
        </p:nvSpPr>
        <p:spPr bwMode="auto">
          <a:xfrm>
            <a:off x="2927822" y="5239965"/>
            <a:ext cx="8976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942104" name="Rectangle 24"/>
          <p:cNvSpPr>
            <a:spLocks noChangeArrowheads="1"/>
          </p:cNvSpPr>
          <p:nvPr/>
        </p:nvSpPr>
        <p:spPr bwMode="auto">
          <a:xfrm>
            <a:off x="3502497" y="5239965"/>
            <a:ext cx="2244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0.5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942105" name="Rectangle 25"/>
          <p:cNvSpPr>
            <a:spLocks noChangeArrowheads="1"/>
          </p:cNvSpPr>
          <p:nvPr/>
        </p:nvSpPr>
        <p:spPr bwMode="auto">
          <a:xfrm>
            <a:off x="4239097" y="5239965"/>
            <a:ext cx="8976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942106" name="Rectangle 26"/>
          <p:cNvSpPr>
            <a:spLocks noChangeArrowheads="1"/>
          </p:cNvSpPr>
          <p:nvPr/>
        </p:nvSpPr>
        <p:spPr bwMode="auto">
          <a:xfrm>
            <a:off x="4785197" y="5239965"/>
            <a:ext cx="2244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1.5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942107" name="Rectangle 27"/>
          <p:cNvSpPr>
            <a:spLocks noChangeArrowheads="1"/>
          </p:cNvSpPr>
          <p:nvPr/>
        </p:nvSpPr>
        <p:spPr bwMode="auto">
          <a:xfrm>
            <a:off x="5523384" y="5239965"/>
            <a:ext cx="8976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942108" name="Rectangle 28"/>
          <p:cNvSpPr>
            <a:spLocks noChangeArrowheads="1"/>
          </p:cNvSpPr>
          <p:nvPr/>
        </p:nvSpPr>
        <p:spPr bwMode="auto">
          <a:xfrm>
            <a:off x="6096472" y="5239965"/>
            <a:ext cx="2244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2.5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942109" name="Line 29"/>
          <p:cNvSpPr>
            <a:spLocks noChangeShapeType="1"/>
          </p:cNvSpPr>
          <p:nvPr/>
        </p:nvSpPr>
        <p:spPr bwMode="auto">
          <a:xfrm>
            <a:off x="6232997" y="3463553"/>
            <a:ext cx="82550" cy="1587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10" name="Line 30"/>
          <p:cNvSpPr>
            <a:spLocks noChangeShapeType="1"/>
          </p:cNvSpPr>
          <p:nvPr/>
        </p:nvSpPr>
        <p:spPr bwMode="auto">
          <a:xfrm>
            <a:off x="6232997" y="4174753"/>
            <a:ext cx="82550" cy="1587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11" name="Line 31"/>
          <p:cNvSpPr>
            <a:spLocks noChangeShapeType="1"/>
          </p:cNvSpPr>
          <p:nvPr/>
        </p:nvSpPr>
        <p:spPr bwMode="auto">
          <a:xfrm>
            <a:off x="6232997" y="4530353"/>
            <a:ext cx="82550" cy="1587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12" name="Line 32"/>
          <p:cNvSpPr>
            <a:spLocks noChangeShapeType="1"/>
          </p:cNvSpPr>
          <p:nvPr/>
        </p:nvSpPr>
        <p:spPr bwMode="auto">
          <a:xfrm>
            <a:off x="6232997" y="4912940"/>
            <a:ext cx="82550" cy="1588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13" name="Line 33"/>
          <p:cNvSpPr>
            <a:spLocks noChangeShapeType="1"/>
          </p:cNvSpPr>
          <p:nvPr/>
        </p:nvSpPr>
        <p:spPr bwMode="auto">
          <a:xfrm>
            <a:off x="3119909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14" name="Line 34"/>
          <p:cNvSpPr>
            <a:spLocks noChangeShapeType="1"/>
          </p:cNvSpPr>
          <p:nvPr/>
        </p:nvSpPr>
        <p:spPr bwMode="auto">
          <a:xfrm>
            <a:off x="3256434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15" name="Line 35"/>
          <p:cNvSpPr>
            <a:spLocks noChangeShapeType="1"/>
          </p:cNvSpPr>
          <p:nvPr/>
        </p:nvSpPr>
        <p:spPr bwMode="auto">
          <a:xfrm>
            <a:off x="3365972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16" name="Line 36"/>
          <p:cNvSpPr>
            <a:spLocks noChangeShapeType="1"/>
          </p:cNvSpPr>
          <p:nvPr/>
        </p:nvSpPr>
        <p:spPr bwMode="auto">
          <a:xfrm>
            <a:off x="3502497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17" name="Line 37"/>
          <p:cNvSpPr>
            <a:spLocks noChangeShapeType="1"/>
          </p:cNvSpPr>
          <p:nvPr/>
        </p:nvSpPr>
        <p:spPr bwMode="auto">
          <a:xfrm>
            <a:off x="3639022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18" name="Line 38"/>
          <p:cNvSpPr>
            <a:spLocks noChangeShapeType="1"/>
          </p:cNvSpPr>
          <p:nvPr/>
        </p:nvSpPr>
        <p:spPr bwMode="auto">
          <a:xfrm>
            <a:off x="3775547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19" name="Line 39"/>
          <p:cNvSpPr>
            <a:spLocks noChangeShapeType="1"/>
          </p:cNvSpPr>
          <p:nvPr/>
        </p:nvSpPr>
        <p:spPr bwMode="auto">
          <a:xfrm>
            <a:off x="3912072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20" name="Line 40"/>
          <p:cNvSpPr>
            <a:spLocks noChangeShapeType="1"/>
          </p:cNvSpPr>
          <p:nvPr/>
        </p:nvSpPr>
        <p:spPr bwMode="auto">
          <a:xfrm>
            <a:off x="4048597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21" name="Line 41"/>
          <p:cNvSpPr>
            <a:spLocks noChangeShapeType="1"/>
          </p:cNvSpPr>
          <p:nvPr/>
        </p:nvSpPr>
        <p:spPr bwMode="auto">
          <a:xfrm>
            <a:off x="4158134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22" name="Line 42"/>
          <p:cNvSpPr>
            <a:spLocks noChangeShapeType="1"/>
          </p:cNvSpPr>
          <p:nvPr/>
        </p:nvSpPr>
        <p:spPr bwMode="auto">
          <a:xfrm>
            <a:off x="4294659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23" name="Line 43"/>
          <p:cNvSpPr>
            <a:spLocks noChangeShapeType="1"/>
          </p:cNvSpPr>
          <p:nvPr/>
        </p:nvSpPr>
        <p:spPr bwMode="auto">
          <a:xfrm>
            <a:off x="4402609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24" name="Line 44"/>
          <p:cNvSpPr>
            <a:spLocks noChangeShapeType="1"/>
          </p:cNvSpPr>
          <p:nvPr/>
        </p:nvSpPr>
        <p:spPr bwMode="auto">
          <a:xfrm>
            <a:off x="4539134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25" name="Line 45"/>
          <p:cNvSpPr>
            <a:spLocks noChangeShapeType="1"/>
          </p:cNvSpPr>
          <p:nvPr/>
        </p:nvSpPr>
        <p:spPr bwMode="auto">
          <a:xfrm>
            <a:off x="4677247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26" name="Line 46"/>
          <p:cNvSpPr>
            <a:spLocks noChangeShapeType="1"/>
          </p:cNvSpPr>
          <p:nvPr/>
        </p:nvSpPr>
        <p:spPr bwMode="auto">
          <a:xfrm>
            <a:off x="4813772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27" name="Line 47"/>
          <p:cNvSpPr>
            <a:spLocks noChangeShapeType="1"/>
          </p:cNvSpPr>
          <p:nvPr/>
        </p:nvSpPr>
        <p:spPr bwMode="auto">
          <a:xfrm>
            <a:off x="4950297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28" name="Line 48"/>
          <p:cNvSpPr>
            <a:spLocks noChangeShapeType="1"/>
          </p:cNvSpPr>
          <p:nvPr/>
        </p:nvSpPr>
        <p:spPr bwMode="auto">
          <a:xfrm>
            <a:off x="5058247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29" name="Line 49"/>
          <p:cNvSpPr>
            <a:spLocks noChangeShapeType="1"/>
          </p:cNvSpPr>
          <p:nvPr/>
        </p:nvSpPr>
        <p:spPr bwMode="auto">
          <a:xfrm>
            <a:off x="5194772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30" name="Line 50"/>
          <p:cNvSpPr>
            <a:spLocks noChangeShapeType="1"/>
          </p:cNvSpPr>
          <p:nvPr/>
        </p:nvSpPr>
        <p:spPr bwMode="auto">
          <a:xfrm>
            <a:off x="5331297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31" name="Line 51"/>
          <p:cNvSpPr>
            <a:spLocks noChangeShapeType="1"/>
          </p:cNvSpPr>
          <p:nvPr/>
        </p:nvSpPr>
        <p:spPr bwMode="auto">
          <a:xfrm>
            <a:off x="5440834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32" name="Line 52"/>
          <p:cNvSpPr>
            <a:spLocks noChangeShapeType="1"/>
          </p:cNvSpPr>
          <p:nvPr/>
        </p:nvSpPr>
        <p:spPr bwMode="auto">
          <a:xfrm>
            <a:off x="5577359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33" name="Line 53"/>
          <p:cNvSpPr>
            <a:spLocks noChangeShapeType="1"/>
          </p:cNvSpPr>
          <p:nvPr/>
        </p:nvSpPr>
        <p:spPr bwMode="auto">
          <a:xfrm>
            <a:off x="5713884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34" name="Line 54"/>
          <p:cNvSpPr>
            <a:spLocks noChangeShapeType="1"/>
          </p:cNvSpPr>
          <p:nvPr/>
        </p:nvSpPr>
        <p:spPr bwMode="auto">
          <a:xfrm>
            <a:off x="5850409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35" name="Line 55"/>
          <p:cNvSpPr>
            <a:spLocks noChangeShapeType="1"/>
          </p:cNvSpPr>
          <p:nvPr/>
        </p:nvSpPr>
        <p:spPr bwMode="auto">
          <a:xfrm>
            <a:off x="5986934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36" name="Line 56"/>
          <p:cNvSpPr>
            <a:spLocks noChangeShapeType="1"/>
          </p:cNvSpPr>
          <p:nvPr/>
        </p:nvSpPr>
        <p:spPr bwMode="auto">
          <a:xfrm>
            <a:off x="6123459" y="3109540"/>
            <a:ext cx="1588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37" name="Line 57"/>
          <p:cNvSpPr>
            <a:spLocks noChangeShapeType="1"/>
          </p:cNvSpPr>
          <p:nvPr/>
        </p:nvSpPr>
        <p:spPr bwMode="auto">
          <a:xfrm>
            <a:off x="6232997" y="3109540"/>
            <a:ext cx="1587" cy="80963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42138" name="Rectangle 58"/>
          <p:cNvSpPr>
            <a:spLocks noChangeArrowheads="1"/>
          </p:cNvSpPr>
          <p:nvPr/>
        </p:nvSpPr>
        <p:spPr bwMode="auto">
          <a:xfrm>
            <a:off x="6369522" y="3655640"/>
            <a:ext cx="603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700" i="1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530134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Transform of a Periodic Function</a:t>
            </a:r>
          </a:p>
        </p:txBody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If a periodic function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has period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&gt; 0</a:t>
            </a:r>
            <a:r>
              <a:rPr lang="en-US" altLang="zh-TW"/>
              <a:t>, then</a:t>
            </a:r>
            <a:br>
              <a:rPr lang="en-US" altLang="zh-TW"/>
            </a:b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 + T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  The Laplace transform of a periodic function can be obtained by integration over one period.</a:t>
            </a:r>
            <a:br>
              <a:rPr lang="en-US" altLang="zh-TW"/>
            </a:br>
            <a:endParaRPr lang="en-US" altLang="zh-TW"/>
          </a:p>
          <a:p>
            <a:r>
              <a:rPr lang="en-US" altLang="zh-TW" b="1"/>
              <a:t>Theorem:</a:t>
            </a:r>
            <a:r>
              <a:rPr lang="en-US" altLang="zh-TW"/>
              <a:t> 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piecewise continuous on </a:t>
            </a:r>
            <a:r>
              <a:rPr lang="en-US" altLang="zh-TW">
                <a:latin typeface="Times New Roman" pitchFamily="18" charset="0"/>
              </a:rPr>
              <a:t>[0,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of exponential order, and periodic with period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, then</a:t>
            </a:r>
          </a:p>
        </p:txBody>
      </p:sp>
      <p:graphicFrame>
        <p:nvGraphicFramePr>
          <p:cNvPr id="94310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59971"/>
              </p:ext>
            </p:extLst>
          </p:nvPr>
        </p:nvGraphicFramePr>
        <p:xfrm>
          <a:off x="2790825" y="4005064"/>
          <a:ext cx="4013200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59" name="方程式" r:id="rId3" imgW="1993680" imgH="393480" progId="Equation.3">
                  <p:embed/>
                </p:oleObj>
              </mc:Choice>
              <mc:Fallback>
                <p:oleObj name="方程式" r:id="rId3" imgW="1993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0825" y="4005064"/>
                        <a:ext cx="4013200" cy="795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9593568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8CD15D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Proof of Periodic Transform Theorem</a:t>
            </a:r>
          </a:p>
        </p:txBody>
      </p:sp>
      <p:sp>
        <p:nvSpPr>
          <p:cNvPr id="94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/>
              <a:t>Proof: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let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, then the 2</a:t>
            </a:r>
            <a:r>
              <a:rPr lang="en-US" altLang="zh-TW" baseline="30000"/>
              <a:t>nd</a:t>
            </a:r>
            <a:r>
              <a:rPr lang="en-US" altLang="zh-TW"/>
              <a:t> term becomes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Therefore</a:t>
            </a:r>
          </a:p>
        </p:txBody>
      </p:sp>
      <p:graphicFrame>
        <p:nvGraphicFramePr>
          <p:cNvPr id="9441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159964"/>
              </p:ext>
            </p:extLst>
          </p:nvPr>
        </p:nvGraphicFramePr>
        <p:xfrm>
          <a:off x="1098401" y="1852117"/>
          <a:ext cx="5057775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97" name="方程式" r:id="rId3" imgW="2501640" imgH="355320" progId="Equation.3">
                  <p:embed/>
                </p:oleObj>
              </mc:Choice>
              <mc:Fallback>
                <p:oleObj name="方程式" r:id="rId3" imgW="25016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8401" y="1852117"/>
                        <a:ext cx="5057775" cy="712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41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672237"/>
              </p:ext>
            </p:extLst>
          </p:nvPr>
        </p:nvGraphicFramePr>
        <p:xfrm>
          <a:off x="1343025" y="2996952"/>
          <a:ext cx="6037263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98" name="方程式" r:id="rId5" imgW="2997000" imgH="711000" progId="Equation.3">
                  <p:embed/>
                </p:oleObj>
              </mc:Choice>
              <mc:Fallback>
                <p:oleObj name="方程式" r:id="rId5" imgW="299700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2996952"/>
                        <a:ext cx="6037263" cy="1425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41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671631"/>
              </p:ext>
            </p:extLst>
          </p:nvPr>
        </p:nvGraphicFramePr>
        <p:xfrm>
          <a:off x="1393825" y="4797152"/>
          <a:ext cx="4762500" cy="152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99" name="方程式" r:id="rId7" imgW="2361960" imgH="761760" progId="Equation.3">
                  <p:embed/>
                </p:oleObj>
              </mc:Choice>
              <mc:Fallback>
                <p:oleObj name="方程式" r:id="rId7" imgW="2361960" imgH="7617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825" y="4797152"/>
                        <a:ext cx="4762500" cy="152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737577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Square-Wave Transform</a:t>
            </a:r>
          </a:p>
        </p:txBody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Find the transform of a square-wave.</a:t>
            </a:r>
            <a:br>
              <a:rPr lang="en-US" altLang="zh-TW"/>
            </a:br>
            <a:r>
              <a:rPr lang="en-US" altLang="zh-TW"/>
              <a:t>Solution:</a:t>
            </a:r>
            <a:br>
              <a:rPr lang="en-US" altLang="zh-TW"/>
            </a:br>
            <a:r>
              <a:rPr lang="en-US" altLang="zh-TW"/>
              <a:t>One period of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can be defined as:</a:t>
            </a:r>
          </a:p>
        </p:txBody>
      </p:sp>
      <p:graphicFrame>
        <p:nvGraphicFramePr>
          <p:cNvPr id="94515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089464"/>
              </p:ext>
            </p:extLst>
          </p:nvPr>
        </p:nvGraphicFramePr>
        <p:xfrm>
          <a:off x="2124075" y="2636912"/>
          <a:ext cx="262413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64" name="方程式" r:id="rId3" imgW="1307880" imgH="457200" progId="Equation.3">
                  <p:embed/>
                </p:oleObj>
              </mc:Choice>
              <mc:Fallback>
                <p:oleObj name="方程式" r:id="rId3" imgW="13078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2636912"/>
                        <a:ext cx="2624138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515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943019"/>
              </p:ext>
            </p:extLst>
          </p:nvPr>
        </p:nvGraphicFramePr>
        <p:xfrm>
          <a:off x="1331913" y="3645024"/>
          <a:ext cx="5538787" cy="2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65" name="方程式" r:id="rId5" imgW="2768400" imgH="1269720" progId="Equation.3">
                  <p:embed/>
                </p:oleObj>
              </mc:Choice>
              <mc:Fallback>
                <p:oleObj name="方程式" r:id="rId5" imgW="2768400" imgH="1269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645024"/>
                        <a:ext cx="5538787" cy="254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45184" name="Group 32"/>
          <p:cNvGrpSpPr>
            <a:grpSpLocks/>
          </p:cNvGrpSpPr>
          <p:nvPr/>
        </p:nvGrpSpPr>
        <p:grpSpPr bwMode="auto">
          <a:xfrm>
            <a:off x="5940425" y="2900363"/>
            <a:ext cx="2674938" cy="1249362"/>
            <a:chOff x="3742" y="1827"/>
            <a:chExt cx="1685" cy="787"/>
          </a:xfrm>
        </p:grpSpPr>
        <p:sp>
          <p:nvSpPr>
            <p:cNvPr id="945158" name="Line 6"/>
            <p:cNvSpPr>
              <a:spLocks noChangeShapeType="1"/>
            </p:cNvSpPr>
            <p:nvPr/>
          </p:nvSpPr>
          <p:spPr bwMode="auto">
            <a:xfrm>
              <a:off x="4882" y="2426"/>
              <a:ext cx="293" cy="1"/>
            </a:xfrm>
            <a:prstGeom prst="line">
              <a:avLst/>
            </a:prstGeom>
            <a:noFill/>
            <a:ln w="23813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59" name="Line 7"/>
            <p:cNvSpPr>
              <a:spLocks noChangeShapeType="1"/>
            </p:cNvSpPr>
            <p:nvPr/>
          </p:nvSpPr>
          <p:spPr bwMode="auto">
            <a:xfrm>
              <a:off x="4268" y="2426"/>
              <a:ext cx="293" cy="1"/>
            </a:xfrm>
            <a:prstGeom prst="line">
              <a:avLst/>
            </a:prstGeom>
            <a:noFill/>
            <a:ln w="23813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60" name="Line 8"/>
            <p:cNvSpPr>
              <a:spLocks noChangeShapeType="1"/>
            </p:cNvSpPr>
            <p:nvPr/>
          </p:nvSpPr>
          <p:spPr bwMode="auto">
            <a:xfrm>
              <a:off x="3800" y="2426"/>
              <a:ext cx="156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61" name="Rectangle 9"/>
            <p:cNvSpPr>
              <a:spLocks noChangeArrowheads="1"/>
            </p:cNvSpPr>
            <p:nvPr/>
          </p:nvSpPr>
          <p:spPr bwMode="auto">
            <a:xfrm>
              <a:off x="5394" y="2339"/>
              <a:ext cx="3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5162" name="Line 10"/>
            <p:cNvSpPr>
              <a:spLocks noChangeShapeType="1"/>
            </p:cNvSpPr>
            <p:nvPr/>
          </p:nvSpPr>
          <p:spPr bwMode="auto">
            <a:xfrm flipV="1">
              <a:off x="3961" y="1856"/>
              <a:ext cx="1" cy="746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63" name="Line 11"/>
            <p:cNvSpPr>
              <a:spLocks noChangeShapeType="1"/>
            </p:cNvSpPr>
            <p:nvPr/>
          </p:nvSpPr>
          <p:spPr bwMode="auto">
            <a:xfrm flipV="1">
              <a:off x="4268" y="2382"/>
              <a:ext cx="1" cy="8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64" name="Line 12"/>
            <p:cNvSpPr>
              <a:spLocks noChangeShapeType="1"/>
            </p:cNvSpPr>
            <p:nvPr/>
          </p:nvSpPr>
          <p:spPr bwMode="auto">
            <a:xfrm flipH="1">
              <a:off x="3917" y="2119"/>
              <a:ext cx="88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65" name="Rectangle 13"/>
            <p:cNvSpPr>
              <a:spLocks noChangeArrowheads="1"/>
            </p:cNvSpPr>
            <p:nvPr/>
          </p:nvSpPr>
          <p:spPr bwMode="auto">
            <a:xfrm>
              <a:off x="3742" y="1827"/>
              <a:ext cx="7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 i="1">
                  <a:solidFill>
                    <a:srgbClr val="000000"/>
                  </a:solidFill>
                  <a:latin typeface="Times New Roman" pitchFamily="18" charset="0"/>
                </a:rPr>
                <a:t>E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5166" name="Rectangle 14"/>
            <p:cNvSpPr>
              <a:spLocks noChangeArrowheads="1"/>
            </p:cNvSpPr>
            <p:nvPr/>
          </p:nvSpPr>
          <p:spPr bwMode="auto">
            <a:xfrm>
              <a:off x="3815" y="1827"/>
              <a:ext cx="4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5167" name="Rectangle 15"/>
            <p:cNvSpPr>
              <a:spLocks noChangeArrowheads="1"/>
            </p:cNvSpPr>
            <p:nvPr/>
          </p:nvSpPr>
          <p:spPr bwMode="auto">
            <a:xfrm>
              <a:off x="3844" y="1827"/>
              <a:ext cx="3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5168" name="Rectangle 16"/>
            <p:cNvSpPr>
              <a:spLocks noChangeArrowheads="1"/>
            </p:cNvSpPr>
            <p:nvPr/>
          </p:nvSpPr>
          <p:spPr bwMode="auto">
            <a:xfrm>
              <a:off x="3888" y="1827"/>
              <a:ext cx="4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5169" name="Rectangle 17"/>
            <p:cNvSpPr>
              <a:spLocks noChangeArrowheads="1"/>
            </p:cNvSpPr>
            <p:nvPr/>
          </p:nvSpPr>
          <p:spPr bwMode="auto">
            <a:xfrm>
              <a:off x="4224" y="2470"/>
              <a:ext cx="6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5170" name="Rectangle 18"/>
            <p:cNvSpPr>
              <a:spLocks noChangeArrowheads="1"/>
            </p:cNvSpPr>
            <p:nvPr/>
          </p:nvSpPr>
          <p:spPr bwMode="auto">
            <a:xfrm>
              <a:off x="4838" y="2455"/>
              <a:ext cx="6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5171" name="Rectangle 19"/>
            <p:cNvSpPr>
              <a:spLocks noChangeArrowheads="1"/>
            </p:cNvSpPr>
            <p:nvPr/>
          </p:nvSpPr>
          <p:spPr bwMode="auto">
            <a:xfrm>
              <a:off x="3830" y="2032"/>
              <a:ext cx="6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5172" name="Rectangle 20"/>
            <p:cNvSpPr>
              <a:spLocks noChangeArrowheads="1"/>
            </p:cNvSpPr>
            <p:nvPr/>
          </p:nvSpPr>
          <p:spPr bwMode="auto">
            <a:xfrm>
              <a:off x="4546" y="2455"/>
              <a:ext cx="6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5173" name="Rectangle 21"/>
            <p:cNvSpPr>
              <a:spLocks noChangeArrowheads="1"/>
            </p:cNvSpPr>
            <p:nvPr/>
          </p:nvSpPr>
          <p:spPr bwMode="auto">
            <a:xfrm>
              <a:off x="5146" y="2455"/>
              <a:ext cx="6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Times New Roman" pitchFamily="18" charset="0"/>
                </a:rPr>
                <a:t>4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945174" name="Line 22"/>
            <p:cNvSpPr>
              <a:spLocks noChangeShapeType="1"/>
            </p:cNvSpPr>
            <p:nvPr/>
          </p:nvSpPr>
          <p:spPr bwMode="auto">
            <a:xfrm flipV="1">
              <a:off x="4575" y="2382"/>
              <a:ext cx="1" cy="8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75" name="Line 23"/>
            <p:cNvSpPr>
              <a:spLocks noChangeShapeType="1"/>
            </p:cNvSpPr>
            <p:nvPr/>
          </p:nvSpPr>
          <p:spPr bwMode="auto">
            <a:xfrm flipV="1">
              <a:off x="4882" y="2382"/>
              <a:ext cx="1" cy="8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76" name="Line 24"/>
            <p:cNvSpPr>
              <a:spLocks noChangeShapeType="1"/>
            </p:cNvSpPr>
            <p:nvPr/>
          </p:nvSpPr>
          <p:spPr bwMode="auto">
            <a:xfrm flipV="1">
              <a:off x="5175" y="2382"/>
              <a:ext cx="1" cy="8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77" name="Line 25"/>
            <p:cNvSpPr>
              <a:spLocks noChangeShapeType="1"/>
            </p:cNvSpPr>
            <p:nvPr/>
          </p:nvSpPr>
          <p:spPr bwMode="auto">
            <a:xfrm flipH="1">
              <a:off x="3961" y="2119"/>
              <a:ext cx="307" cy="1"/>
            </a:xfrm>
            <a:prstGeom prst="line">
              <a:avLst/>
            </a:prstGeom>
            <a:noFill/>
            <a:ln w="23813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78" name="Line 26"/>
            <p:cNvSpPr>
              <a:spLocks noChangeShapeType="1"/>
            </p:cNvSpPr>
            <p:nvPr/>
          </p:nvSpPr>
          <p:spPr bwMode="auto">
            <a:xfrm flipH="1">
              <a:off x="4561" y="2119"/>
              <a:ext cx="321" cy="1"/>
            </a:xfrm>
            <a:prstGeom prst="line">
              <a:avLst/>
            </a:prstGeom>
            <a:noFill/>
            <a:ln w="23813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79" name="Line 27"/>
            <p:cNvSpPr>
              <a:spLocks noChangeShapeType="1"/>
            </p:cNvSpPr>
            <p:nvPr/>
          </p:nvSpPr>
          <p:spPr bwMode="auto">
            <a:xfrm flipH="1">
              <a:off x="5175" y="2119"/>
              <a:ext cx="161" cy="1"/>
            </a:xfrm>
            <a:prstGeom prst="line">
              <a:avLst/>
            </a:prstGeom>
            <a:noFill/>
            <a:ln w="23813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80" name="Line 28"/>
            <p:cNvSpPr>
              <a:spLocks noChangeShapeType="1"/>
            </p:cNvSpPr>
            <p:nvPr/>
          </p:nvSpPr>
          <p:spPr bwMode="auto">
            <a:xfrm flipV="1">
              <a:off x="4268" y="2119"/>
              <a:ext cx="1" cy="263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81" name="Line 29"/>
            <p:cNvSpPr>
              <a:spLocks noChangeShapeType="1"/>
            </p:cNvSpPr>
            <p:nvPr/>
          </p:nvSpPr>
          <p:spPr bwMode="auto">
            <a:xfrm flipV="1">
              <a:off x="4575" y="2119"/>
              <a:ext cx="1" cy="263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82" name="Line 30"/>
            <p:cNvSpPr>
              <a:spLocks noChangeShapeType="1"/>
            </p:cNvSpPr>
            <p:nvPr/>
          </p:nvSpPr>
          <p:spPr bwMode="auto">
            <a:xfrm flipV="1">
              <a:off x="4882" y="2119"/>
              <a:ext cx="1" cy="263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183" name="Line 31"/>
            <p:cNvSpPr>
              <a:spLocks noChangeShapeType="1"/>
            </p:cNvSpPr>
            <p:nvPr/>
          </p:nvSpPr>
          <p:spPr bwMode="auto">
            <a:xfrm flipV="1">
              <a:off x="5175" y="2119"/>
              <a:ext cx="1" cy="263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03615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}</a:t>
            </a:r>
          </a:p>
        </p:txBody>
      </p:sp>
      <p:sp>
        <p:nvSpPr>
          <p:cNvPr id="88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By definition: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Using integration by parts and apply </a:t>
            </a:r>
            <a:r>
              <a:rPr lang="en-US" altLang="zh-TW" dirty="0" err="1"/>
              <a:t>l’Hospital’s</a:t>
            </a:r>
            <a:r>
              <a:rPr lang="en-US" altLang="zh-TW" dirty="0"/>
              <a:t> rule to get </a:t>
            </a:r>
            <a:r>
              <a:rPr lang="en-US" altLang="zh-TW" dirty="0" err="1">
                <a:latin typeface="Times New Roman" pitchFamily="18" charset="0"/>
              </a:rPr>
              <a:t>lim</a:t>
            </a:r>
            <a:r>
              <a:rPr lang="en-US" altLang="zh-TW" i="1" baseline="-25000" dirty="0" err="1">
                <a:latin typeface="Times New Roman" pitchFamily="18" charset="0"/>
              </a:rPr>
              <a:t>t</a:t>
            </a:r>
            <a:r>
              <a:rPr lang="en-US" altLang="zh-TW" baseline="-25000" dirty="0">
                <a:latin typeface="Times New Roman" pitchFamily="18" charset="0"/>
              </a:rPr>
              <a:t>→∞</a:t>
            </a:r>
            <a:r>
              <a:rPr lang="en-US" altLang="zh-TW" i="1" dirty="0" err="1">
                <a:latin typeface="Times New Roman" pitchFamily="18" charset="0"/>
              </a:rPr>
              <a:t>te</a:t>
            </a:r>
            <a:r>
              <a:rPr lang="en-US" altLang="zh-TW" i="1" baseline="30000" dirty="0">
                <a:latin typeface="Times New Roman" pitchFamily="18" charset="0"/>
              </a:rPr>
              <a:t>–</a:t>
            </a:r>
            <a:r>
              <a:rPr lang="en-US" altLang="zh-TW" i="1" baseline="30000" dirty="0" err="1">
                <a:latin typeface="Times New Roman" pitchFamily="18" charset="0"/>
              </a:rPr>
              <a:t>st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=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0,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 &gt; 0</a:t>
            </a:r>
            <a:r>
              <a:rPr lang="en-US" altLang="zh-TW" dirty="0"/>
              <a:t>, we have:</a:t>
            </a:r>
            <a:endParaRPr lang="zh-TW" altLang="en-US" dirty="0"/>
          </a:p>
        </p:txBody>
      </p:sp>
      <p:graphicFrame>
        <p:nvGraphicFramePr>
          <p:cNvPr id="8888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731400"/>
              </p:ext>
            </p:extLst>
          </p:nvPr>
        </p:nvGraphicFramePr>
        <p:xfrm>
          <a:off x="3347864" y="1484784"/>
          <a:ext cx="20574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2" name="方程式" r:id="rId3" imgW="1028520" imgH="355320" progId="Equation.3">
                  <p:embed/>
                </p:oleObj>
              </mc:Choice>
              <mc:Fallback>
                <p:oleObj name="方程式" r:id="rId3" imgW="10285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1484784"/>
                        <a:ext cx="2057400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88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605039"/>
              </p:ext>
            </p:extLst>
          </p:nvPr>
        </p:nvGraphicFramePr>
        <p:xfrm>
          <a:off x="2771800" y="3179167"/>
          <a:ext cx="3498850" cy="197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3" name="方程式" r:id="rId5" imgW="1752480" imgH="990360" progId="Equation.3">
                  <p:embed/>
                </p:oleObj>
              </mc:Choice>
              <mc:Fallback>
                <p:oleObj name="方程式" r:id="rId5" imgW="1752480" imgH="990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3179167"/>
                        <a:ext cx="3498850" cy="1978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8895989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Periodic Input Voltage (1/3)</a:t>
            </a:r>
          </a:p>
        </p:txBody>
      </p:sp>
      <p:sp>
        <p:nvSpPr>
          <p:cNvPr id="94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DE for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in a single-loop LR series circuit is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Determine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when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>
                <a:latin typeface="Times New Roman" pitchFamily="18" charset="0"/>
              </a:rPr>
              <a:t>(0) = 0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the square-wave as in the previous example.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Solution: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Since </a:t>
            </a:r>
          </a:p>
        </p:txBody>
      </p:sp>
      <p:graphicFrame>
        <p:nvGraphicFramePr>
          <p:cNvPr id="94618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705778"/>
              </p:ext>
            </p:extLst>
          </p:nvPr>
        </p:nvGraphicFramePr>
        <p:xfrm>
          <a:off x="3348038" y="1772816"/>
          <a:ext cx="2087562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02" name="方程式" r:id="rId3" imgW="1041120" imgH="393480" progId="Equation.3">
                  <p:embed/>
                </p:oleObj>
              </mc:Choice>
              <mc:Fallback>
                <p:oleObj name="方程式" r:id="rId3" imgW="10411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1772816"/>
                        <a:ext cx="2087562" cy="788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618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385313"/>
              </p:ext>
            </p:extLst>
          </p:nvPr>
        </p:nvGraphicFramePr>
        <p:xfrm>
          <a:off x="1258888" y="3933056"/>
          <a:ext cx="7199312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03" name="方程式" r:id="rId5" imgW="3593880" imgH="419040" progId="Equation.3">
                  <p:embed/>
                </p:oleObj>
              </mc:Choice>
              <mc:Fallback>
                <p:oleObj name="方程式" r:id="rId5" imgW="35938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3933056"/>
                        <a:ext cx="7199312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618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62378"/>
              </p:ext>
            </p:extLst>
          </p:nvPr>
        </p:nvGraphicFramePr>
        <p:xfrm>
          <a:off x="1331913" y="5229200"/>
          <a:ext cx="311785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04" name="方程式" r:id="rId7" imgW="1562040" imgH="393480" progId="Equation.3">
                  <p:embed/>
                </p:oleObj>
              </mc:Choice>
              <mc:Fallback>
                <p:oleObj name="方程式" r:id="rId7" imgW="1562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229200"/>
                        <a:ext cx="311785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618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755913"/>
              </p:ext>
            </p:extLst>
          </p:nvPr>
        </p:nvGraphicFramePr>
        <p:xfrm>
          <a:off x="4560888" y="5229200"/>
          <a:ext cx="4259262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05" name="方程式" r:id="rId9" imgW="2133360" imgH="393480" progId="Equation.3">
                  <p:embed/>
                </p:oleObj>
              </mc:Choice>
              <mc:Fallback>
                <p:oleObj name="方程式" r:id="rId9" imgW="2133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0888" y="5229200"/>
                        <a:ext cx="4259262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5714060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Periodic Input Voltage (2/3)</a:t>
            </a:r>
          </a:p>
        </p:txBody>
      </p:sp>
      <p:sp>
        <p:nvSpPr>
          <p:cNvPr id="94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/>
              <a:t>    Since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we have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By applying the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-axis translation theorem:</a:t>
            </a:r>
          </a:p>
        </p:txBody>
      </p:sp>
      <p:graphicFrame>
        <p:nvGraphicFramePr>
          <p:cNvPr id="9472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373756"/>
              </p:ext>
            </p:extLst>
          </p:nvPr>
        </p:nvGraphicFramePr>
        <p:xfrm>
          <a:off x="2484438" y="1412776"/>
          <a:ext cx="378460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69" name="方程式" r:id="rId3" imgW="1892160" imgH="419040" progId="Equation.3">
                  <p:embed/>
                </p:oleObj>
              </mc:Choice>
              <mc:Fallback>
                <p:oleObj name="方程式" r:id="rId3" imgW="1892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1412776"/>
                        <a:ext cx="3784600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720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516625"/>
              </p:ext>
            </p:extLst>
          </p:nvPr>
        </p:nvGraphicFramePr>
        <p:xfrm>
          <a:off x="1827213" y="2492896"/>
          <a:ext cx="5984875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70" name="方程式" r:id="rId5" imgW="2997000" imgH="431640" progId="Equation.3">
                  <p:embed/>
                </p:oleObj>
              </mc:Choice>
              <mc:Fallback>
                <p:oleObj name="方程式" r:id="rId5" imgW="29970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7213" y="2492896"/>
                        <a:ext cx="5984875" cy="862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720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680828"/>
              </p:ext>
            </p:extLst>
          </p:nvPr>
        </p:nvGraphicFramePr>
        <p:xfrm>
          <a:off x="1547813" y="4077072"/>
          <a:ext cx="6958012" cy="162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71" name="方程式" r:id="rId7" imgW="3479760" imgH="812520" progId="Equation.3">
                  <p:embed/>
                </p:oleObj>
              </mc:Choice>
              <mc:Fallback>
                <p:oleObj name="方程式" r:id="rId7" imgW="347976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4077072"/>
                        <a:ext cx="6958012" cy="1620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628690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Periodic Input Voltage (3/3)</a:t>
            </a:r>
          </a:p>
        </p:txBody>
      </p:sp>
      <p:sp>
        <p:nvSpPr>
          <p:cNvPr id="94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/>
              <a:t>    Therefore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For example, if </a:t>
            </a:r>
            <a:r>
              <a:rPr lang="en-US" altLang="zh-TW" i="1">
                <a:latin typeface="Times New Roman" pitchFamily="18" charset="0"/>
              </a:rPr>
              <a:t>R</a:t>
            </a:r>
            <a:r>
              <a:rPr lang="en-US" altLang="zh-TW">
                <a:latin typeface="Times New Roman" pitchFamily="18" charset="0"/>
              </a:rPr>
              <a:t> = 1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>
                <a:latin typeface="Times New Roman" pitchFamily="18" charset="0"/>
              </a:rPr>
              <a:t> = 1</a:t>
            </a:r>
            <a:r>
              <a:rPr lang="en-US" altLang="zh-TW"/>
              <a:t>, and </a:t>
            </a:r>
            <a:r>
              <a:rPr lang="en-US" altLang="zh-TW">
                <a:latin typeface="Times New Roman" pitchFamily="18" charset="0"/>
              </a:rPr>
              <a:t>0 </a:t>
            </a:r>
            <a:r>
              <a:rPr lang="en-US" altLang="zh-TW">
                <a:latin typeface="Times New Roman" pitchFamily="18" charset="0"/>
                <a:cs typeface="Arial" charset="0"/>
              </a:rPr>
              <a:t>≤ </a:t>
            </a:r>
            <a:r>
              <a:rPr lang="en-US" altLang="zh-TW" i="1">
                <a:latin typeface="Times New Roman" pitchFamily="18" charset="0"/>
                <a:cs typeface="Arial" charset="0"/>
              </a:rPr>
              <a:t>t</a:t>
            </a:r>
            <a:r>
              <a:rPr lang="en-US" altLang="zh-TW">
                <a:latin typeface="Times New Roman" pitchFamily="18" charset="0"/>
                <a:cs typeface="Arial" charset="0"/>
              </a:rPr>
              <a:t> &lt; 4</a:t>
            </a:r>
            <a:r>
              <a:rPr lang="en-US" altLang="zh-TW">
                <a:cs typeface="Arial" charset="0"/>
              </a:rPr>
              <a:t>, we have</a:t>
            </a:r>
          </a:p>
        </p:txBody>
      </p:sp>
      <p:graphicFrame>
        <p:nvGraphicFramePr>
          <p:cNvPr id="9482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2205857"/>
              </p:ext>
            </p:extLst>
          </p:nvPr>
        </p:nvGraphicFramePr>
        <p:xfrm>
          <a:off x="1741488" y="1772816"/>
          <a:ext cx="6484937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9" name="方程式" r:id="rId3" imgW="3225600" imgH="431640" progId="Equation.3">
                  <p:embed/>
                </p:oleObj>
              </mc:Choice>
              <mc:Fallback>
                <p:oleObj name="方程式" r:id="rId3" imgW="32256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1772816"/>
                        <a:ext cx="6484937" cy="86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48229" name="Group 5"/>
          <p:cNvGrpSpPr>
            <a:grpSpLocks/>
          </p:cNvGrpSpPr>
          <p:nvPr/>
        </p:nvGrpSpPr>
        <p:grpSpPr bwMode="auto">
          <a:xfrm>
            <a:off x="2700338" y="3683000"/>
            <a:ext cx="3584575" cy="2482850"/>
            <a:chOff x="2835" y="2296"/>
            <a:chExt cx="2258" cy="1564"/>
          </a:xfrm>
        </p:grpSpPr>
        <p:sp>
          <p:nvSpPr>
            <p:cNvPr id="948230" name="Rectangle 6"/>
            <p:cNvSpPr>
              <a:spLocks noChangeArrowheads="1"/>
            </p:cNvSpPr>
            <p:nvPr/>
          </p:nvSpPr>
          <p:spPr bwMode="auto">
            <a:xfrm>
              <a:off x="3030" y="2459"/>
              <a:ext cx="1984" cy="1268"/>
            </a:xfrm>
            <a:prstGeom prst="rect">
              <a:avLst/>
            </a:prstGeom>
            <a:solidFill>
              <a:srgbClr val="E5E5E5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31" name="Rectangle 7"/>
            <p:cNvSpPr>
              <a:spLocks noChangeArrowheads="1"/>
            </p:cNvSpPr>
            <p:nvPr/>
          </p:nvSpPr>
          <p:spPr bwMode="auto">
            <a:xfrm>
              <a:off x="3014" y="2296"/>
              <a:ext cx="3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32" name="Line 8"/>
            <p:cNvSpPr>
              <a:spLocks noChangeShapeType="1"/>
            </p:cNvSpPr>
            <p:nvPr/>
          </p:nvSpPr>
          <p:spPr bwMode="auto">
            <a:xfrm>
              <a:off x="3030" y="2718"/>
              <a:ext cx="49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33" name="Line 9"/>
            <p:cNvSpPr>
              <a:spLocks noChangeShapeType="1"/>
            </p:cNvSpPr>
            <p:nvPr/>
          </p:nvSpPr>
          <p:spPr bwMode="auto">
            <a:xfrm>
              <a:off x="3030" y="3483"/>
              <a:ext cx="1984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34" name="Line 10"/>
            <p:cNvSpPr>
              <a:spLocks noChangeShapeType="1"/>
            </p:cNvSpPr>
            <p:nvPr/>
          </p:nvSpPr>
          <p:spPr bwMode="auto">
            <a:xfrm>
              <a:off x="3030" y="3223"/>
              <a:ext cx="49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35" name="Line 11"/>
            <p:cNvSpPr>
              <a:spLocks noChangeShapeType="1"/>
            </p:cNvSpPr>
            <p:nvPr/>
          </p:nvSpPr>
          <p:spPr bwMode="auto">
            <a:xfrm>
              <a:off x="3030" y="2978"/>
              <a:ext cx="49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36" name="Rectangle 12"/>
            <p:cNvSpPr>
              <a:spLocks noChangeArrowheads="1"/>
            </p:cNvSpPr>
            <p:nvPr/>
          </p:nvSpPr>
          <p:spPr bwMode="auto">
            <a:xfrm>
              <a:off x="2932" y="2377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37" name="Rectangle 13"/>
            <p:cNvSpPr>
              <a:spLocks noChangeArrowheads="1"/>
            </p:cNvSpPr>
            <p:nvPr/>
          </p:nvSpPr>
          <p:spPr bwMode="auto">
            <a:xfrm>
              <a:off x="2835" y="2621"/>
              <a:ext cx="14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1.5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38" name="Rectangle 14"/>
            <p:cNvSpPr>
              <a:spLocks noChangeArrowheads="1"/>
            </p:cNvSpPr>
            <p:nvPr/>
          </p:nvSpPr>
          <p:spPr bwMode="auto">
            <a:xfrm>
              <a:off x="2932" y="2881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39" name="Rectangle 15"/>
            <p:cNvSpPr>
              <a:spLocks noChangeArrowheads="1"/>
            </p:cNvSpPr>
            <p:nvPr/>
          </p:nvSpPr>
          <p:spPr bwMode="auto">
            <a:xfrm>
              <a:off x="2835" y="3125"/>
              <a:ext cx="14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0.5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40" name="Rectangle 16"/>
            <p:cNvSpPr>
              <a:spLocks noChangeArrowheads="1"/>
            </p:cNvSpPr>
            <p:nvPr/>
          </p:nvSpPr>
          <p:spPr bwMode="auto">
            <a:xfrm>
              <a:off x="2932" y="3369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41" name="Line 17"/>
            <p:cNvSpPr>
              <a:spLocks noChangeShapeType="1"/>
            </p:cNvSpPr>
            <p:nvPr/>
          </p:nvSpPr>
          <p:spPr bwMode="auto">
            <a:xfrm>
              <a:off x="3128" y="2459"/>
              <a:ext cx="2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42" name="Line 18"/>
            <p:cNvSpPr>
              <a:spLocks noChangeShapeType="1"/>
            </p:cNvSpPr>
            <p:nvPr/>
          </p:nvSpPr>
          <p:spPr bwMode="auto">
            <a:xfrm>
              <a:off x="3226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43" name="Line 19"/>
            <p:cNvSpPr>
              <a:spLocks noChangeShapeType="1"/>
            </p:cNvSpPr>
            <p:nvPr/>
          </p:nvSpPr>
          <p:spPr bwMode="auto">
            <a:xfrm>
              <a:off x="3323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44" name="Line 20"/>
            <p:cNvSpPr>
              <a:spLocks noChangeShapeType="1"/>
            </p:cNvSpPr>
            <p:nvPr/>
          </p:nvSpPr>
          <p:spPr bwMode="auto">
            <a:xfrm>
              <a:off x="3420" y="2459"/>
              <a:ext cx="2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45" name="Line 21"/>
            <p:cNvSpPr>
              <a:spLocks noChangeShapeType="1"/>
            </p:cNvSpPr>
            <p:nvPr/>
          </p:nvSpPr>
          <p:spPr bwMode="auto">
            <a:xfrm>
              <a:off x="3517" y="2459"/>
              <a:ext cx="2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46" name="Line 22"/>
            <p:cNvSpPr>
              <a:spLocks noChangeShapeType="1"/>
            </p:cNvSpPr>
            <p:nvPr/>
          </p:nvSpPr>
          <p:spPr bwMode="auto">
            <a:xfrm>
              <a:off x="3616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47" name="Line 23"/>
            <p:cNvSpPr>
              <a:spLocks noChangeShapeType="1"/>
            </p:cNvSpPr>
            <p:nvPr/>
          </p:nvSpPr>
          <p:spPr bwMode="auto">
            <a:xfrm>
              <a:off x="3713" y="2459"/>
              <a:ext cx="2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48" name="Line 24"/>
            <p:cNvSpPr>
              <a:spLocks noChangeShapeType="1"/>
            </p:cNvSpPr>
            <p:nvPr/>
          </p:nvSpPr>
          <p:spPr bwMode="auto">
            <a:xfrm>
              <a:off x="3811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49" name="Line 25"/>
            <p:cNvSpPr>
              <a:spLocks noChangeShapeType="1"/>
            </p:cNvSpPr>
            <p:nvPr/>
          </p:nvSpPr>
          <p:spPr bwMode="auto">
            <a:xfrm>
              <a:off x="3908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50" name="Line 26"/>
            <p:cNvSpPr>
              <a:spLocks noChangeShapeType="1"/>
            </p:cNvSpPr>
            <p:nvPr/>
          </p:nvSpPr>
          <p:spPr bwMode="auto">
            <a:xfrm>
              <a:off x="4005" y="2459"/>
              <a:ext cx="2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51" name="Line 27"/>
            <p:cNvSpPr>
              <a:spLocks noChangeShapeType="1"/>
            </p:cNvSpPr>
            <p:nvPr/>
          </p:nvSpPr>
          <p:spPr bwMode="auto">
            <a:xfrm>
              <a:off x="4104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52" name="Line 28"/>
            <p:cNvSpPr>
              <a:spLocks noChangeShapeType="1"/>
            </p:cNvSpPr>
            <p:nvPr/>
          </p:nvSpPr>
          <p:spPr bwMode="auto">
            <a:xfrm>
              <a:off x="4201" y="2459"/>
              <a:ext cx="2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53" name="Line 29"/>
            <p:cNvSpPr>
              <a:spLocks noChangeShapeType="1"/>
            </p:cNvSpPr>
            <p:nvPr/>
          </p:nvSpPr>
          <p:spPr bwMode="auto">
            <a:xfrm>
              <a:off x="4283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54" name="Line 30"/>
            <p:cNvSpPr>
              <a:spLocks noChangeShapeType="1"/>
            </p:cNvSpPr>
            <p:nvPr/>
          </p:nvSpPr>
          <p:spPr bwMode="auto">
            <a:xfrm>
              <a:off x="4380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55" name="Line 31"/>
            <p:cNvSpPr>
              <a:spLocks noChangeShapeType="1"/>
            </p:cNvSpPr>
            <p:nvPr/>
          </p:nvSpPr>
          <p:spPr bwMode="auto">
            <a:xfrm>
              <a:off x="4477" y="2459"/>
              <a:ext cx="2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56" name="Line 32"/>
            <p:cNvSpPr>
              <a:spLocks noChangeShapeType="1"/>
            </p:cNvSpPr>
            <p:nvPr/>
          </p:nvSpPr>
          <p:spPr bwMode="auto">
            <a:xfrm>
              <a:off x="4575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57" name="Line 33"/>
            <p:cNvSpPr>
              <a:spLocks noChangeShapeType="1"/>
            </p:cNvSpPr>
            <p:nvPr/>
          </p:nvSpPr>
          <p:spPr bwMode="auto">
            <a:xfrm>
              <a:off x="4673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58" name="Line 34"/>
            <p:cNvSpPr>
              <a:spLocks noChangeShapeType="1"/>
            </p:cNvSpPr>
            <p:nvPr/>
          </p:nvSpPr>
          <p:spPr bwMode="auto">
            <a:xfrm>
              <a:off x="4770" y="2459"/>
              <a:ext cx="2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59" name="Line 35"/>
            <p:cNvSpPr>
              <a:spLocks noChangeShapeType="1"/>
            </p:cNvSpPr>
            <p:nvPr/>
          </p:nvSpPr>
          <p:spPr bwMode="auto">
            <a:xfrm>
              <a:off x="4868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60" name="Line 36"/>
            <p:cNvSpPr>
              <a:spLocks noChangeShapeType="1"/>
            </p:cNvSpPr>
            <p:nvPr/>
          </p:nvSpPr>
          <p:spPr bwMode="auto">
            <a:xfrm>
              <a:off x="4965" y="2459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61" name="Line 37"/>
            <p:cNvSpPr>
              <a:spLocks noChangeShapeType="1"/>
            </p:cNvSpPr>
            <p:nvPr/>
          </p:nvSpPr>
          <p:spPr bwMode="auto">
            <a:xfrm>
              <a:off x="4965" y="2718"/>
              <a:ext cx="49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62" name="Line 38"/>
            <p:cNvSpPr>
              <a:spLocks noChangeShapeType="1"/>
            </p:cNvSpPr>
            <p:nvPr/>
          </p:nvSpPr>
          <p:spPr bwMode="auto">
            <a:xfrm>
              <a:off x="4965" y="3223"/>
              <a:ext cx="49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63" name="Line 39"/>
            <p:cNvSpPr>
              <a:spLocks noChangeShapeType="1"/>
            </p:cNvSpPr>
            <p:nvPr/>
          </p:nvSpPr>
          <p:spPr bwMode="auto">
            <a:xfrm>
              <a:off x="4965" y="2978"/>
              <a:ext cx="49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64" name="Rectangle 40"/>
            <p:cNvSpPr>
              <a:spLocks noChangeArrowheads="1"/>
            </p:cNvSpPr>
            <p:nvPr/>
          </p:nvSpPr>
          <p:spPr bwMode="auto">
            <a:xfrm>
              <a:off x="5062" y="3385"/>
              <a:ext cx="3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65" name="Rectangle 41"/>
            <p:cNvSpPr>
              <a:spLocks noChangeArrowheads="1"/>
            </p:cNvSpPr>
            <p:nvPr/>
          </p:nvSpPr>
          <p:spPr bwMode="auto">
            <a:xfrm>
              <a:off x="2998" y="3726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66" name="Rectangle 42"/>
            <p:cNvSpPr>
              <a:spLocks noChangeArrowheads="1"/>
            </p:cNvSpPr>
            <p:nvPr/>
          </p:nvSpPr>
          <p:spPr bwMode="auto">
            <a:xfrm>
              <a:off x="3485" y="3726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67" name="Rectangle 43"/>
            <p:cNvSpPr>
              <a:spLocks noChangeArrowheads="1"/>
            </p:cNvSpPr>
            <p:nvPr/>
          </p:nvSpPr>
          <p:spPr bwMode="auto">
            <a:xfrm>
              <a:off x="3973" y="3726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68" name="Rectangle 44"/>
            <p:cNvSpPr>
              <a:spLocks noChangeArrowheads="1"/>
            </p:cNvSpPr>
            <p:nvPr/>
          </p:nvSpPr>
          <p:spPr bwMode="auto">
            <a:xfrm>
              <a:off x="4445" y="3726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69" name="Rectangle 45"/>
            <p:cNvSpPr>
              <a:spLocks noChangeArrowheads="1"/>
            </p:cNvSpPr>
            <p:nvPr/>
          </p:nvSpPr>
          <p:spPr bwMode="auto">
            <a:xfrm>
              <a:off x="4933" y="3726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4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8270" name="Line 46"/>
            <p:cNvSpPr>
              <a:spLocks noChangeShapeType="1"/>
            </p:cNvSpPr>
            <p:nvPr/>
          </p:nvSpPr>
          <p:spPr bwMode="auto">
            <a:xfrm flipV="1">
              <a:off x="3517" y="3678"/>
              <a:ext cx="2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71" name="Line 47"/>
            <p:cNvSpPr>
              <a:spLocks noChangeShapeType="1"/>
            </p:cNvSpPr>
            <p:nvPr/>
          </p:nvSpPr>
          <p:spPr bwMode="auto">
            <a:xfrm flipV="1">
              <a:off x="4005" y="3678"/>
              <a:ext cx="2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72" name="Line 48"/>
            <p:cNvSpPr>
              <a:spLocks noChangeShapeType="1"/>
            </p:cNvSpPr>
            <p:nvPr/>
          </p:nvSpPr>
          <p:spPr bwMode="auto">
            <a:xfrm flipV="1">
              <a:off x="4477" y="3678"/>
              <a:ext cx="2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73" name="Line 49"/>
            <p:cNvSpPr>
              <a:spLocks noChangeShapeType="1"/>
            </p:cNvSpPr>
            <p:nvPr/>
          </p:nvSpPr>
          <p:spPr bwMode="auto">
            <a:xfrm flipV="1">
              <a:off x="4965" y="3678"/>
              <a:ext cx="1" cy="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274" name="Freeform 50"/>
            <p:cNvSpPr>
              <a:spLocks/>
            </p:cNvSpPr>
            <p:nvPr/>
          </p:nvSpPr>
          <p:spPr bwMode="auto">
            <a:xfrm>
              <a:off x="3047" y="3125"/>
              <a:ext cx="1918" cy="342"/>
            </a:xfrm>
            <a:custGeom>
              <a:avLst/>
              <a:gdLst>
                <a:gd name="T0" fmla="*/ 0 w 118"/>
                <a:gd name="T1" fmla="*/ 21 h 21"/>
                <a:gd name="T2" fmla="*/ 3 w 118"/>
                <a:gd name="T3" fmla="*/ 18 h 21"/>
                <a:gd name="T4" fmla="*/ 9 w 118"/>
                <a:gd name="T5" fmla="*/ 13 h 21"/>
                <a:gd name="T6" fmla="*/ 17 w 118"/>
                <a:gd name="T7" fmla="*/ 7 h 21"/>
                <a:gd name="T8" fmla="*/ 29 w 118"/>
                <a:gd name="T9" fmla="*/ 2 h 21"/>
                <a:gd name="T10" fmla="*/ 30 w 118"/>
                <a:gd name="T11" fmla="*/ 3 h 21"/>
                <a:gd name="T12" fmla="*/ 32 w 118"/>
                <a:gd name="T13" fmla="*/ 4 h 21"/>
                <a:gd name="T14" fmla="*/ 35 w 118"/>
                <a:gd name="T15" fmla="*/ 6 h 21"/>
                <a:gd name="T16" fmla="*/ 39 w 118"/>
                <a:gd name="T17" fmla="*/ 8 h 21"/>
                <a:gd name="T18" fmla="*/ 44 w 118"/>
                <a:gd name="T19" fmla="*/ 10 h 21"/>
                <a:gd name="T20" fmla="*/ 49 w 118"/>
                <a:gd name="T21" fmla="*/ 12 h 21"/>
                <a:gd name="T22" fmla="*/ 54 w 118"/>
                <a:gd name="T23" fmla="*/ 13 h 21"/>
                <a:gd name="T24" fmla="*/ 59 w 118"/>
                <a:gd name="T25" fmla="*/ 14 h 21"/>
                <a:gd name="T26" fmla="*/ 60 w 118"/>
                <a:gd name="T27" fmla="*/ 14 h 21"/>
                <a:gd name="T28" fmla="*/ 62 w 118"/>
                <a:gd name="T29" fmla="*/ 12 h 21"/>
                <a:gd name="T30" fmla="*/ 65 w 118"/>
                <a:gd name="T31" fmla="*/ 10 h 21"/>
                <a:gd name="T32" fmla="*/ 69 w 118"/>
                <a:gd name="T33" fmla="*/ 7 h 21"/>
                <a:gd name="T34" fmla="*/ 74 w 118"/>
                <a:gd name="T35" fmla="*/ 4 h 21"/>
                <a:gd name="T36" fmla="*/ 79 w 118"/>
                <a:gd name="T37" fmla="*/ 2 h 21"/>
                <a:gd name="T38" fmla="*/ 84 w 118"/>
                <a:gd name="T39" fmla="*/ 0 h 21"/>
                <a:gd name="T40" fmla="*/ 88 w 118"/>
                <a:gd name="T41" fmla="*/ 0 h 21"/>
                <a:gd name="T42" fmla="*/ 89 w 118"/>
                <a:gd name="T43" fmla="*/ 0 h 21"/>
                <a:gd name="T44" fmla="*/ 91 w 118"/>
                <a:gd name="T45" fmla="*/ 1 h 21"/>
                <a:gd name="T46" fmla="*/ 94 w 118"/>
                <a:gd name="T47" fmla="*/ 3 h 21"/>
                <a:gd name="T48" fmla="*/ 97 w 118"/>
                <a:gd name="T49" fmla="*/ 5 h 21"/>
                <a:gd name="T50" fmla="*/ 102 w 118"/>
                <a:gd name="T51" fmla="*/ 8 h 21"/>
                <a:gd name="T52" fmla="*/ 107 w 118"/>
                <a:gd name="T53" fmla="*/ 10 h 21"/>
                <a:gd name="T54" fmla="*/ 112 w 118"/>
                <a:gd name="T55" fmla="*/ 12 h 21"/>
                <a:gd name="T56" fmla="*/ 118 w 118"/>
                <a:gd name="T5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21">
                  <a:moveTo>
                    <a:pt x="0" y="21"/>
                  </a:moveTo>
                  <a:lnTo>
                    <a:pt x="3" y="18"/>
                  </a:lnTo>
                  <a:lnTo>
                    <a:pt x="9" y="13"/>
                  </a:lnTo>
                  <a:lnTo>
                    <a:pt x="17" y="7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2" y="4"/>
                  </a:lnTo>
                  <a:lnTo>
                    <a:pt x="35" y="6"/>
                  </a:lnTo>
                  <a:lnTo>
                    <a:pt x="39" y="8"/>
                  </a:lnTo>
                  <a:lnTo>
                    <a:pt x="44" y="10"/>
                  </a:lnTo>
                  <a:lnTo>
                    <a:pt x="49" y="12"/>
                  </a:lnTo>
                  <a:lnTo>
                    <a:pt x="54" y="13"/>
                  </a:lnTo>
                  <a:lnTo>
                    <a:pt x="59" y="14"/>
                  </a:lnTo>
                  <a:lnTo>
                    <a:pt x="60" y="14"/>
                  </a:lnTo>
                  <a:lnTo>
                    <a:pt x="62" y="12"/>
                  </a:lnTo>
                  <a:lnTo>
                    <a:pt x="65" y="10"/>
                  </a:lnTo>
                  <a:lnTo>
                    <a:pt x="69" y="7"/>
                  </a:lnTo>
                  <a:lnTo>
                    <a:pt x="74" y="4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91" y="1"/>
                  </a:lnTo>
                  <a:lnTo>
                    <a:pt x="94" y="3"/>
                  </a:lnTo>
                  <a:lnTo>
                    <a:pt x="97" y="5"/>
                  </a:lnTo>
                  <a:lnTo>
                    <a:pt x="102" y="8"/>
                  </a:lnTo>
                  <a:lnTo>
                    <a:pt x="107" y="10"/>
                  </a:lnTo>
                  <a:lnTo>
                    <a:pt x="112" y="12"/>
                  </a:lnTo>
                  <a:lnTo>
                    <a:pt x="118" y="14"/>
                  </a:lnTo>
                </a:path>
              </a:pathLst>
            </a:custGeom>
            <a:noFill/>
            <a:ln w="19050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765636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Unit Impulse</a:t>
            </a:r>
          </a:p>
        </p:txBody>
      </p:sp>
      <p:sp>
        <p:nvSpPr>
          <p:cNvPr id="949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Quite often, the input to a physical system is a short period, large magnitude function.  This type of function can be described by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function </a:t>
            </a:r>
            <a:r>
              <a:rPr lang="en-US" altLang="zh-TW" i="1" dirty="0">
                <a:sym typeface="Symbol" pitchFamily="18" charset="2"/>
              </a:rPr>
              <a:t></a:t>
            </a:r>
            <a:r>
              <a:rPr lang="en-US" altLang="zh-TW" i="1" baseline="-25000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called unit impulse because</a:t>
            </a:r>
          </a:p>
        </p:txBody>
      </p:sp>
      <p:graphicFrame>
        <p:nvGraphicFramePr>
          <p:cNvPr id="9492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26995"/>
              </p:ext>
            </p:extLst>
          </p:nvPr>
        </p:nvGraphicFramePr>
        <p:xfrm>
          <a:off x="1331913" y="2564904"/>
          <a:ext cx="3365500" cy="171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60" name="方程式" r:id="rId3" imgW="2234880" imgH="1143000" progId="Equation.3">
                  <p:embed/>
                </p:oleObj>
              </mc:Choice>
              <mc:Fallback>
                <p:oleObj name="方程式" r:id="rId3" imgW="2234880" imgH="1143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564904"/>
                        <a:ext cx="3365500" cy="171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92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705214"/>
              </p:ext>
            </p:extLst>
          </p:nvPr>
        </p:nvGraphicFramePr>
        <p:xfrm>
          <a:off x="3275856" y="4941168"/>
          <a:ext cx="235902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61" name="方程式" r:id="rId5" imgW="1168200" imgH="355320" progId="Equation.3">
                  <p:embed/>
                </p:oleObj>
              </mc:Choice>
              <mc:Fallback>
                <p:oleObj name="方程式" r:id="rId5" imgW="11682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4941168"/>
                        <a:ext cx="2359025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49254" name="Group 6"/>
          <p:cNvGrpSpPr>
            <a:grpSpLocks/>
          </p:cNvGrpSpPr>
          <p:nvPr/>
        </p:nvGrpSpPr>
        <p:grpSpPr bwMode="auto">
          <a:xfrm>
            <a:off x="5168900" y="2708920"/>
            <a:ext cx="3435350" cy="1436688"/>
            <a:chOff x="1938" y="1389"/>
            <a:chExt cx="2164" cy="905"/>
          </a:xfrm>
        </p:grpSpPr>
        <p:sp>
          <p:nvSpPr>
            <p:cNvPr id="949255" name="Rectangle 7"/>
            <p:cNvSpPr>
              <a:spLocks noChangeArrowheads="1"/>
            </p:cNvSpPr>
            <p:nvPr/>
          </p:nvSpPr>
          <p:spPr bwMode="auto">
            <a:xfrm>
              <a:off x="1938" y="1612"/>
              <a:ext cx="143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1/2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9256" name="Rectangle 8"/>
            <p:cNvSpPr>
              <a:spLocks noChangeArrowheads="1"/>
            </p:cNvSpPr>
            <p:nvPr/>
          </p:nvSpPr>
          <p:spPr bwMode="auto">
            <a:xfrm>
              <a:off x="2088" y="1612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9257" name="Line 9"/>
            <p:cNvSpPr>
              <a:spLocks noChangeShapeType="1"/>
            </p:cNvSpPr>
            <p:nvPr/>
          </p:nvSpPr>
          <p:spPr bwMode="auto">
            <a:xfrm>
              <a:off x="3783" y="2067"/>
              <a:ext cx="243" cy="2"/>
            </a:xfrm>
            <a:prstGeom prst="line">
              <a:avLst/>
            </a:prstGeom>
            <a:noFill/>
            <a:ln w="17463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58" name="Line 10"/>
            <p:cNvSpPr>
              <a:spLocks noChangeShapeType="1"/>
            </p:cNvSpPr>
            <p:nvPr/>
          </p:nvSpPr>
          <p:spPr bwMode="auto">
            <a:xfrm>
              <a:off x="2210" y="2067"/>
              <a:ext cx="317" cy="2"/>
            </a:xfrm>
            <a:prstGeom prst="line">
              <a:avLst/>
            </a:prstGeom>
            <a:noFill/>
            <a:ln w="17463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59" name="Line 11"/>
            <p:cNvSpPr>
              <a:spLocks noChangeShapeType="1"/>
            </p:cNvSpPr>
            <p:nvPr/>
          </p:nvSpPr>
          <p:spPr bwMode="auto">
            <a:xfrm>
              <a:off x="1968" y="2067"/>
              <a:ext cx="2058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60" name="Rectangle 12"/>
            <p:cNvSpPr>
              <a:spLocks noChangeArrowheads="1"/>
            </p:cNvSpPr>
            <p:nvPr/>
          </p:nvSpPr>
          <p:spPr bwMode="auto">
            <a:xfrm>
              <a:off x="4071" y="1976"/>
              <a:ext cx="31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9261" name="Line 13"/>
            <p:cNvSpPr>
              <a:spLocks noChangeShapeType="1"/>
            </p:cNvSpPr>
            <p:nvPr/>
          </p:nvSpPr>
          <p:spPr bwMode="auto">
            <a:xfrm flipV="1">
              <a:off x="2225" y="1538"/>
              <a:ext cx="2" cy="7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62" name="Line 14"/>
            <p:cNvSpPr>
              <a:spLocks noChangeShapeType="1"/>
            </p:cNvSpPr>
            <p:nvPr/>
          </p:nvSpPr>
          <p:spPr bwMode="auto">
            <a:xfrm flipH="1">
              <a:off x="2180" y="1704"/>
              <a:ext cx="7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63" name="Rectangle 15"/>
            <p:cNvSpPr>
              <a:spLocks noChangeArrowheads="1"/>
            </p:cNvSpPr>
            <p:nvPr/>
          </p:nvSpPr>
          <p:spPr bwMode="auto">
            <a:xfrm>
              <a:off x="2150" y="1389"/>
              <a:ext cx="5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9264" name="Line 16"/>
            <p:cNvSpPr>
              <a:spLocks noChangeShapeType="1"/>
            </p:cNvSpPr>
            <p:nvPr/>
          </p:nvSpPr>
          <p:spPr bwMode="auto">
            <a:xfrm flipH="1">
              <a:off x="2527" y="1720"/>
              <a:ext cx="1256" cy="1"/>
            </a:xfrm>
            <a:prstGeom prst="line">
              <a:avLst/>
            </a:prstGeom>
            <a:noFill/>
            <a:ln w="17463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65" name="Line 17"/>
            <p:cNvSpPr>
              <a:spLocks noChangeShapeType="1"/>
            </p:cNvSpPr>
            <p:nvPr/>
          </p:nvSpPr>
          <p:spPr bwMode="auto">
            <a:xfrm flipV="1">
              <a:off x="2527" y="2021"/>
              <a:ext cx="2" cy="9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66" name="Line 18"/>
            <p:cNvSpPr>
              <a:spLocks noChangeShapeType="1"/>
            </p:cNvSpPr>
            <p:nvPr/>
          </p:nvSpPr>
          <p:spPr bwMode="auto">
            <a:xfrm flipV="1">
              <a:off x="2527" y="1704"/>
              <a:ext cx="2" cy="30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67" name="Line 19"/>
            <p:cNvSpPr>
              <a:spLocks noChangeShapeType="1"/>
            </p:cNvSpPr>
            <p:nvPr/>
          </p:nvSpPr>
          <p:spPr bwMode="auto">
            <a:xfrm flipV="1">
              <a:off x="3783" y="2021"/>
              <a:ext cx="1" cy="9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68" name="Line 20"/>
            <p:cNvSpPr>
              <a:spLocks noChangeShapeType="1"/>
            </p:cNvSpPr>
            <p:nvPr/>
          </p:nvSpPr>
          <p:spPr bwMode="auto">
            <a:xfrm flipV="1">
              <a:off x="3783" y="1704"/>
              <a:ext cx="1" cy="30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69" name="Line 21"/>
            <p:cNvSpPr>
              <a:spLocks noChangeShapeType="1"/>
            </p:cNvSpPr>
            <p:nvPr/>
          </p:nvSpPr>
          <p:spPr bwMode="auto">
            <a:xfrm flipV="1">
              <a:off x="3164" y="2021"/>
              <a:ext cx="1" cy="9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70" name="Rectangle 22"/>
            <p:cNvSpPr>
              <a:spLocks noChangeArrowheads="1"/>
            </p:cNvSpPr>
            <p:nvPr/>
          </p:nvSpPr>
          <p:spPr bwMode="auto">
            <a:xfrm>
              <a:off x="2391" y="2127"/>
              <a:ext cx="23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r>
                <a:rPr lang="en-US" altLang="zh-TW" sz="1400" baseline="-250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 – </a:t>
              </a:r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en-US" altLang="zh-TW" sz="1400" i="1">
                <a:latin typeface="Times New Roman" pitchFamily="18" charset="0"/>
              </a:endParaRPr>
            </a:p>
          </p:txBody>
        </p:sp>
        <p:sp>
          <p:nvSpPr>
            <p:cNvPr id="949271" name="Line 23"/>
            <p:cNvSpPr>
              <a:spLocks noChangeShapeType="1"/>
            </p:cNvSpPr>
            <p:nvPr/>
          </p:nvSpPr>
          <p:spPr bwMode="auto">
            <a:xfrm flipV="1">
              <a:off x="2527" y="1598"/>
              <a:ext cx="2" cy="9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72" name="Line 24"/>
            <p:cNvSpPr>
              <a:spLocks noChangeShapeType="1"/>
            </p:cNvSpPr>
            <p:nvPr/>
          </p:nvSpPr>
          <p:spPr bwMode="auto">
            <a:xfrm flipV="1">
              <a:off x="3783" y="1598"/>
              <a:ext cx="1" cy="9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73" name="Line 25"/>
            <p:cNvSpPr>
              <a:spLocks noChangeShapeType="1"/>
            </p:cNvSpPr>
            <p:nvPr/>
          </p:nvSpPr>
          <p:spPr bwMode="auto">
            <a:xfrm>
              <a:off x="3270" y="1644"/>
              <a:ext cx="46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74" name="Freeform 26"/>
            <p:cNvSpPr>
              <a:spLocks/>
            </p:cNvSpPr>
            <p:nvPr/>
          </p:nvSpPr>
          <p:spPr bwMode="auto">
            <a:xfrm>
              <a:off x="3723" y="1614"/>
              <a:ext cx="60" cy="45"/>
            </a:xfrm>
            <a:custGeom>
              <a:avLst/>
              <a:gdLst>
                <a:gd name="T0" fmla="*/ 11 w 42"/>
                <a:gd name="T1" fmla="*/ 21 h 32"/>
                <a:gd name="T2" fmla="*/ 0 w 42"/>
                <a:gd name="T3" fmla="*/ 0 h 32"/>
                <a:gd name="T4" fmla="*/ 42 w 42"/>
                <a:gd name="T5" fmla="*/ 21 h 32"/>
                <a:gd name="T6" fmla="*/ 0 w 42"/>
                <a:gd name="T7" fmla="*/ 32 h 32"/>
                <a:gd name="T8" fmla="*/ 11 w 42"/>
                <a:gd name="T9" fmla="*/ 21 h 32"/>
                <a:gd name="T10" fmla="*/ 11 w 42"/>
                <a:gd name="T11" fmla="*/ 21 h 32"/>
                <a:gd name="T12" fmla="*/ 11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11" y="21"/>
                  </a:moveTo>
                  <a:lnTo>
                    <a:pt x="0" y="0"/>
                  </a:lnTo>
                  <a:lnTo>
                    <a:pt x="42" y="21"/>
                  </a:lnTo>
                  <a:lnTo>
                    <a:pt x="0" y="32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75" name="Line 27"/>
            <p:cNvSpPr>
              <a:spLocks noChangeShapeType="1"/>
            </p:cNvSpPr>
            <p:nvPr/>
          </p:nvSpPr>
          <p:spPr bwMode="auto">
            <a:xfrm flipH="1">
              <a:off x="2573" y="1644"/>
              <a:ext cx="49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76" name="Freeform 28"/>
            <p:cNvSpPr>
              <a:spLocks/>
            </p:cNvSpPr>
            <p:nvPr/>
          </p:nvSpPr>
          <p:spPr bwMode="auto">
            <a:xfrm>
              <a:off x="2527" y="1614"/>
              <a:ext cx="62" cy="45"/>
            </a:xfrm>
            <a:custGeom>
              <a:avLst/>
              <a:gdLst>
                <a:gd name="T0" fmla="*/ 32 w 43"/>
                <a:gd name="T1" fmla="*/ 21 h 32"/>
                <a:gd name="T2" fmla="*/ 43 w 43"/>
                <a:gd name="T3" fmla="*/ 32 h 32"/>
                <a:gd name="T4" fmla="*/ 0 w 43"/>
                <a:gd name="T5" fmla="*/ 21 h 32"/>
                <a:gd name="T6" fmla="*/ 43 w 43"/>
                <a:gd name="T7" fmla="*/ 0 h 32"/>
                <a:gd name="T8" fmla="*/ 32 w 43"/>
                <a:gd name="T9" fmla="*/ 21 h 32"/>
                <a:gd name="T10" fmla="*/ 32 w 43"/>
                <a:gd name="T11" fmla="*/ 21 h 32"/>
                <a:gd name="T12" fmla="*/ 32 w 43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2">
                  <a:moveTo>
                    <a:pt x="32" y="21"/>
                  </a:moveTo>
                  <a:lnTo>
                    <a:pt x="43" y="32"/>
                  </a:lnTo>
                  <a:lnTo>
                    <a:pt x="0" y="21"/>
                  </a:lnTo>
                  <a:lnTo>
                    <a:pt x="43" y="0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277" name="Rectangle 29"/>
            <p:cNvSpPr>
              <a:spLocks noChangeArrowheads="1"/>
            </p:cNvSpPr>
            <p:nvPr/>
          </p:nvSpPr>
          <p:spPr bwMode="auto">
            <a:xfrm>
              <a:off x="3102" y="1552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9278" name="Rectangle 30"/>
            <p:cNvSpPr>
              <a:spLocks noChangeArrowheads="1"/>
            </p:cNvSpPr>
            <p:nvPr/>
          </p:nvSpPr>
          <p:spPr bwMode="auto">
            <a:xfrm>
              <a:off x="3164" y="1552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949279" name="Rectangle 31"/>
            <p:cNvSpPr>
              <a:spLocks noChangeArrowheads="1"/>
            </p:cNvSpPr>
            <p:nvPr/>
          </p:nvSpPr>
          <p:spPr bwMode="auto">
            <a:xfrm>
              <a:off x="3651" y="2160"/>
              <a:ext cx="24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 dirty="0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r>
                <a:rPr lang="en-US" altLang="zh-TW" sz="1400" baseline="-25000" dirty="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r>
                <a:rPr lang="en-US" altLang="zh-TW" sz="1400" dirty="0">
                  <a:solidFill>
                    <a:srgbClr val="000000"/>
                  </a:solidFill>
                  <a:latin typeface="Times New Roman" pitchFamily="18" charset="0"/>
                </a:rPr>
                <a:t> + </a:t>
              </a:r>
              <a:r>
                <a:rPr lang="en-US" altLang="zh-TW" sz="1400" i="1" dirty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en-US" altLang="zh-TW" sz="1400" i="1" dirty="0">
                <a:latin typeface="Times New Roman" pitchFamily="18" charset="0"/>
              </a:endParaRPr>
            </a:p>
          </p:txBody>
        </p:sp>
        <p:sp>
          <p:nvSpPr>
            <p:cNvPr id="949280" name="Rectangle 32"/>
            <p:cNvSpPr>
              <a:spLocks noChangeArrowheads="1"/>
            </p:cNvSpPr>
            <p:nvPr/>
          </p:nvSpPr>
          <p:spPr bwMode="auto">
            <a:xfrm>
              <a:off x="3131" y="2160"/>
              <a:ext cx="67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r>
                <a:rPr lang="en-US" altLang="zh-TW" sz="1400" baseline="-250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 sz="1400" i="1">
                <a:latin typeface="Times New Roman" pitchFamily="18" charset="0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782927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Dirac Delta Function</a:t>
            </a:r>
          </a:p>
        </p:txBody>
      </p:sp>
      <p:sp>
        <p:nvSpPr>
          <p:cNvPr id="95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Define                                       The function </a:t>
            </a:r>
            <a:r>
              <a:rPr lang="en-US" altLang="zh-TW" i="1" dirty="0">
                <a:sym typeface="Symbol" pitchFamily="18" charset="2"/>
              </a:rPr>
              <a:t>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</a:t>
            </a: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is called Dirac delta function.  </a:t>
            </a:r>
            <a:r>
              <a:rPr lang="en-US" altLang="zh-TW" i="1" dirty="0">
                <a:sym typeface="Symbol" pitchFamily="18" charset="2"/>
              </a:rPr>
              <a:t>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characterized by:</a:t>
            </a:r>
          </a:p>
        </p:txBody>
      </p:sp>
      <p:graphicFrame>
        <p:nvGraphicFramePr>
          <p:cNvPr id="9502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705870"/>
              </p:ext>
            </p:extLst>
          </p:nvPr>
        </p:nvGraphicFramePr>
        <p:xfrm>
          <a:off x="2270497" y="1426865"/>
          <a:ext cx="29495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41" name="方程式" r:id="rId3" imgW="1460160" imgH="279360" progId="Equation.3">
                  <p:embed/>
                </p:oleObj>
              </mc:Choice>
              <mc:Fallback>
                <p:oleObj name="方程式" r:id="rId3" imgW="146016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497" y="1426865"/>
                        <a:ext cx="2949575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02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767072"/>
              </p:ext>
            </p:extLst>
          </p:nvPr>
        </p:nvGraphicFramePr>
        <p:xfrm>
          <a:off x="2130425" y="2564904"/>
          <a:ext cx="3162300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42" name="方程式" r:id="rId5" imgW="1574640" imgH="482400" progId="Equation.3">
                  <p:embed/>
                </p:oleObj>
              </mc:Choice>
              <mc:Fallback>
                <p:oleObj name="方程式" r:id="rId5" imgW="157464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0425" y="2564904"/>
                        <a:ext cx="3162300" cy="969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027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452980"/>
              </p:ext>
            </p:extLst>
          </p:nvPr>
        </p:nvGraphicFramePr>
        <p:xfrm>
          <a:off x="2108200" y="3577729"/>
          <a:ext cx="275113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43" name="方程式" r:id="rId7" imgW="1358640" imgH="355320" progId="Equation.3">
                  <p:embed/>
                </p:oleObj>
              </mc:Choice>
              <mc:Fallback>
                <p:oleObj name="方程式" r:id="rId7" imgW="13586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3577729"/>
                        <a:ext cx="2751138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6446421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Transform of </a:t>
            </a:r>
            <a:r>
              <a:rPr lang="en-US" altLang="zh-TW" i="1">
                <a:sym typeface="Symbol" pitchFamily="18" charset="2"/>
              </a:rPr>
              <a:t>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)</a:t>
            </a:r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Theorem:</a:t>
            </a:r>
            <a:r>
              <a:rPr lang="en-US" altLang="zh-TW" dirty="0"/>
              <a:t> For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&gt; 0</a:t>
            </a:r>
            <a:r>
              <a:rPr lang="en-US" altLang="zh-TW" dirty="0"/>
              <a:t>,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sym typeface="Symbol" pitchFamily="18" charset="2"/>
              </a:rPr>
              <a:t>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)}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</a:t>
            </a:r>
            <a:r>
              <a:rPr lang="en-US" altLang="zh-TW" i="1" baseline="30000" dirty="0">
                <a:latin typeface="Times New Roman" pitchFamily="18" charset="0"/>
              </a:rPr>
              <a:t>st</a:t>
            </a:r>
            <a:r>
              <a:rPr lang="en-US" altLang="zh-TW" sz="1200" baseline="30000" dirty="0">
                <a:latin typeface="Times New Roman" pitchFamily="18" charset="0"/>
              </a:rPr>
              <a:t>0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b="1" dirty="0"/>
              <a:t>Proof:</a:t>
            </a:r>
            <a:br>
              <a:rPr lang="en-US" altLang="zh-TW" dirty="0"/>
            </a:br>
            <a:endParaRPr lang="en-US" altLang="zh-TW" dirty="0"/>
          </a:p>
        </p:txBody>
      </p:sp>
      <p:graphicFrame>
        <p:nvGraphicFramePr>
          <p:cNvPr id="9513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475028"/>
              </p:ext>
            </p:extLst>
          </p:nvPr>
        </p:nvGraphicFramePr>
        <p:xfrm>
          <a:off x="1331913" y="2132856"/>
          <a:ext cx="7385050" cy="279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51" name="方程式" r:id="rId3" imgW="3670200" imgH="1384200" progId="Equation.3">
                  <p:embed/>
                </p:oleObj>
              </mc:Choice>
              <mc:Fallback>
                <p:oleObj name="方程式" r:id="rId3" imgW="3670200" imgH="1384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132856"/>
                        <a:ext cx="7385050" cy="2795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1301" name="Line 5"/>
          <p:cNvSpPr>
            <a:spLocks noChangeShapeType="1"/>
          </p:cNvSpPr>
          <p:nvPr/>
        </p:nvSpPr>
        <p:spPr bwMode="auto">
          <a:xfrm>
            <a:off x="755576" y="6021288"/>
            <a:ext cx="784887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1302" name="Text Box 6"/>
          <p:cNvSpPr txBox="1">
            <a:spLocks noChangeArrowheads="1"/>
          </p:cNvSpPr>
          <p:nvPr/>
        </p:nvSpPr>
        <p:spPr bwMode="auto">
          <a:xfrm>
            <a:off x="827584" y="6093841"/>
            <a:ext cx="72090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600" dirty="0">
                <a:latin typeface="Arial" panose="020B0604020202020204" pitchFamily="34" charset="0"/>
                <a:cs typeface="Arial" panose="020B0604020202020204" pitchFamily="34" charset="0"/>
              </a:rPr>
              <a:t>Note that </a:t>
            </a:r>
            <a:r>
              <a:rPr lang="en-US" altLang="zh-TW" sz="1600" dirty="0">
                <a:latin typeface="English111 Vivace BT" pitchFamily="66" charset="0"/>
              </a:rPr>
              <a:t>L</a:t>
            </a:r>
            <a:r>
              <a:rPr lang="en-US" altLang="zh-TW" sz="1600" dirty="0">
                <a:latin typeface="Times New Roman" pitchFamily="18" charset="0"/>
              </a:rPr>
              <a:t>{</a:t>
            </a:r>
            <a:r>
              <a:rPr lang="en-US" altLang="zh-TW" sz="1600" i="1" dirty="0">
                <a:sym typeface="Symbol" pitchFamily="18" charset="2"/>
              </a:rPr>
              <a:t></a:t>
            </a:r>
            <a:r>
              <a:rPr lang="en-US" altLang="zh-TW" sz="1600" dirty="0">
                <a:latin typeface="Times New Roman" pitchFamily="18" charset="0"/>
              </a:rPr>
              <a:t>(</a:t>
            </a:r>
            <a:r>
              <a:rPr lang="en-US" altLang="zh-TW" sz="1600" i="1" dirty="0">
                <a:latin typeface="Times New Roman" pitchFamily="18" charset="0"/>
              </a:rPr>
              <a:t>t</a:t>
            </a:r>
            <a:r>
              <a:rPr lang="en-US" altLang="zh-TW" sz="1600" dirty="0">
                <a:latin typeface="Times New Roman" pitchFamily="18" charset="0"/>
              </a:rPr>
              <a:t>)} = 1</a:t>
            </a:r>
            <a:r>
              <a:rPr lang="en-US" altLang="zh-TW" sz="1600" dirty="0"/>
              <a:t>. </a:t>
            </a:r>
            <a:r>
              <a:rPr lang="en-US" altLang="zh-TW" sz="1600" i="1" dirty="0">
                <a:latin typeface="Times New Roman" pitchFamily="18" charset="0"/>
                <a:sym typeface="Symbol" pitchFamily="18" charset="2"/>
              </a:rPr>
              <a:t></a:t>
            </a:r>
            <a:r>
              <a:rPr lang="en-US" altLang="zh-TW" sz="1600" dirty="0">
                <a:latin typeface="Times New Roman" pitchFamily="18" charset="0"/>
              </a:rPr>
              <a:t>(</a:t>
            </a:r>
            <a:r>
              <a:rPr lang="en-US" altLang="zh-TW" sz="1600" i="1" dirty="0">
                <a:latin typeface="Times New Roman" pitchFamily="18" charset="0"/>
              </a:rPr>
              <a:t>t</a:t>
            </a:r>
            <a:r>
              <a:rPr lang="en-US" altLang="zh-TW" sz="1600" dirty="0">
                <a:latin typeface="Times New Roman" pitchFamily="18" charset="0"/>
              </a:rPr>
              <a:t>)</a:t>
            </a:r>
            <a:r>
              <a:rPr lang="en-US" altLang="zh-TW" sz="1600" dirty="0">
                <a:latin typeface="Arial" panose="020B0604020202020204" pitchFamily="34" charset="0"/>
                <a:cs typeface="Arial" panose="020B0604020202020204" pitchFamily="34" charset="0"/>
              </a:rPr>
              <a:t> is not a “normal” function since </a:t>
            </a:r>
            <a:r>
              <a:rPr lang="en-US" altLang="zh-TW" sz="1600" dirty="0">
                <a:latin typeface="English111 Vivace BT" pitchFamily="66" charset="0"/>
              </a:rPr>
              <a:t>L</a:t>
            </a:r>
            <a:r>
              <a:rPr lang="en-US" altLang="zh-TW" sz="1600" dirty="0">
                <a:latin typeface="Times New Roman" pitchFamily="18" charset="0"/>
              </a:rPr>
              <a:t>{</a:t>
            </a:r>
            <a:r>
              <a:rPr lang="en-US" altLang="zh-TW" sz="1600" i="1" dirty="0">
                <a:latin typeface="Times New Roman" pitchFamily="18" charset="0"/>
                <a:sym typeface="Symbol" pitchFamily="18" charset="2"/>
              </a:rPr>
              <a:t></a:t>
            </a:r>
            <a:r>
              <a:rPr lang="en-US" altLang="zh-TW" sz="1600" dirty="0">
                <a:latin typeface="Times New Roman" pitchFamily="18" charset="0"/>
              </a:rPr>
              <a:t>(</a:t>
            </a:r>
            <a:r>
              <a:rPr lang="en-US" altLang="zh-TW" sz="1600" i="1" dirty="0">
                <a:latin typeface="Times New Roman" pitchFamily="18" charset="0"/>
              </a:rPr>
              <a:t>t</a:t>
            </a:r>
            <a:r>
              <a:rPr lang="en-US" altLang="zh-TW" sz="1600" dirty="0">
                <a:latin typeface="Times New Roman" pitchFamily="18" charset="0"/>
              </a:rPr>
              <a:t>)} </a:t>
            </a:r>
            <a:r>
              <a:rPr lang="en-US" altLang="zh-TW" sz="1600" dirty="0">
                <a:latin typeface="Times New Roman" pitchFamily="18" charset="0"/>
                <a:sym typeface="Symbol" pitchFamily="18" charset="2"/>
              </a:rPr>
              <a:t></a:t>
            </a:r>
            <a:r>
              <a:rPr lang="en-US" altLang="zh-TW" sz="16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1</a:t>
            </a:r>
            <a:r>
              <a:rPr lang="en-US" altLang="zh-TW" sz="1600" dirty="0"/>
              <a:t> as </a:t>
            </a:r>
            <a:r>
              <a:rPr lang="en-US" altLang="zh-TW" sz="1600" i="1" dirty="0">
                <a:latin typeface="Times New Roman" pitchFamily="18" charset="0"/>
              </a:rPr>
              <a:t>s</a:t>
            </a:r>
            <a:r>
              <a:rPr lang="en-US" altLang="zh-TW" sz="1600" dirty="0">
                <a:latin typeface="Times New Roman" pitchFamily="18" charset="0"/>
              </a:rPr>
              <a:t> </a:t>
            </a:r>
            <a:r>
              <a:rPr lang="en-US" altLang="zh-TW" sz="1600" dirty="0">
                <a:latin typeface="Times New Roman" pitchFamily="18" charset="0"/>
                <a:sym typeface="Symbol" pitchFamily="18" charset="2"/>
              </a:rPr>
              <a:t> </a:t>
            </a:r>
            <a:r>
              <a:rPr lang="en-US" altLang="zh-TW" sz="16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∞</a:t>
            </a:r>
            <a:r>
              <a:rPr lang="en-US" altLang="zh-TW" sz="1600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790206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Two IVPs (1/2)</a:t>
            </a:r>
          </a:p>
        </p:txBody>
      </p:sp>
      <p:sp>
        <p:nvSpPr>
          <p:cNvPr id="95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Solve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4</a:t>
            </a:r>
            <a:r>
              <a:rPr lang="en-US" altLang="zh-TW" i="1" dirty="0">
                <a:sym typeface="Symbol" pitchFamily="18" charset="2"/>
              </a:rPr>
              <a:t>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– 2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with initial conditions</a:t>
            </a:r>
            <a:br>
              <a:rPr lang="en-US" altLang="zh-TW" dirty="0"/>
            </a:br>
            <a:r>
              <a:rPr lang="en-US" altLang="zh-TW" dirty="0"/>
              <a:t>(a)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(0) = 1,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(0) = 0</a:t>
            </a:r>
            <a:r>
              <a:rPr lang="en-US" altLang="zh-TW" dirty="0"/>
              <a:t>, and (b)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(0) = 0,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(0) 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Solution (a):</a:t>
            </a:r>
            <a:br>
              <a:rPr lang="en-US" altLang="zh-TW" dirty="0"/>
            </a:br>
            <a:r>
              <a:rPr lang="en-US" altLang="zh-TW" dirty="0"/>
              <a:t>The Laplace transform is: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–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) = 4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–2</a:t>
            </a:r>
            <a:r>
              <a:rPr lang="en-US" altLang="zh-TW" i="1" baseline="30000" dirty="0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 baseline="30000" dirty="0">
                <a:latin typeface="Times New Roman" pitchFamily="18" charset="0"/>
              </a:rPr>
              <a:t>s</a:t>
            </a:r>
            <a:r>
              <a:rPr lang="en-US" altLang="zh-TW" dirty="0"/>
              <a:t>,</a:t>
            </a:r>
          </a:p>
        </p:txBody>
      </p:sp>
      <p:graphicFrame>
        <p:nvGraphicFramePr>
          <p:cNvPr id="9523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043938"/>
              </p:ext>
            </p:extLst>
          </p:nvPr>
        </p:nvGraphicFramePr>
        <p:xfrm>
          <a:off x="1187624" y="3284984"/>
          <a:ext cx="4181475" cy="1141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2" name="方程式" r:id="rId3" imgW="2336760" imgH="634680" progId="Equation.3">
                  <p:embed/>
                </p:oleObj>
              </mc:Choice>
              <mc:Fallback>
                <p:oleObj name="方程式" r:id="rId3" imgW="2336760" imgH="634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3284984"/>
                        <a:ext cx="4181475" cy="1141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2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494333"/>
              </p:ext>
            </p:extLst>
          </p:nvPr>
        </p:nvGraphicFramePr>
        <p:xfrm>
          <a:off x="1187624" y="4653136"/>
          <a:ext cx="4132263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3" name="方程式" r:id="rId5" imgW="2286000" imgH="457200" progId="Equation.3">
                  <p:embed/>
                </p:oleObj>
              </mc:Choice>
              <mc:Fallback>
                <p:oleObj name="方程式" r:id="rId5" imgW="2286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4653136"/>
                        <a:ext cx="4132263" cy="823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326" name="Line 6"/>
          <p:cNvSpPr>
            <a:spLocks noChangeShapeType="1"/>
          </p:cNvSpPr>
          <p:nvPr/>
        </p:nvSpPr>
        <p:spPr bwMode="auto">
          <a:xfrm>
            <a:off x="5985073" y="4438179"/>
            <a:ext cx="25114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27" name="Rectangle 7"/>
          <p:cNvSpPr>
            <a:spLocks noChangeArrowheads="1"/>
          </p:cNvSpPr>
          <p:nvPr/>
        </p:nvSpPr>
        <p:spPr bwMode="auto">
          <a:xfrm>
            <a:off x="6105723" y="3415829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52328" name="Rectangle 8"/>
          <p:cNvSpPr>
            <a:spLocks noChangeArrowheads="1"/>
          </p:cNvSpPr>
          <p:nvPr/>
        </p:nvSpPr>
        <p:spPr bwMode="auto">
          <a:xfrm>
            <a:off x="8566348" y="4334991"/>
            <a:ext cx="381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52329" name="Line 9"/>
          <p:cNvSpPr>
            <a:spLocks noChangeShapeType="1"/>
          </p:cNvSpPr>
          <p:nvPr/>
        </p:nvSpPr>
        <p:spPr bwMode="auto">
          <a:xfrm flipV="1">
            <a:off x="6227960" y="3485679"/>
            <a:ext cx="1588" cy="188753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30" name="Line 10"/>
          <p:cNvSpPr>
            <a:spLocks noChangeShapeType="1"/>
          </p:cNvSpPr>
          <p:nvPr/>
        </p:nvSpPr>
        <p:spPr bwMode="auto">
          <a:xfrm flipV="1">
            <a:off x="6712148" y="4385791"/>
            <a:ext cx="1587" cy="1047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31" name="Line 11"/>
          <p:cNvSpPr>
            <a:spLocks noChangeShapeType="1"/>
          </p:cNvSpPr>
          <p:nvPr/>
        </p:nvSpPr>
        <p:spPr bwMode="auto">
          <a:xfrm flipV="1">
            <a:off x="7197923" y="4385791"/>
            <a:ext cx="1587" cy="1047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32" name="Line 12"/>
          <p:cNvSpPr>
            <a:spLocks noChangeShapeType="1"/>
          </p:cNvSpPr>
          <p:nvPr/>
        </p:nvSpPr>
        <p:spPr bwMode="auto">
          <a:xfrm flipH="1">
            <a:off x="6175573" y="4125441"/>
            <a:ext cx="8572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33" name="Rectangle 13"/>
          <p:cNvSpPr>
            <a:spLocks noChangeArrowheads="1"/>
          </p:cNvSpPr>
          <p:nvPr/>
        </p:nvSpPr>
        <p:spPr bwMode="auto">
          <a:xfrm>
            <a:off x="6002535" y="4490566"/>
            <a:ext cx="1158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-1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52334" name="Line 14"/>
          <p:cNvSpPr>
            <a:spLocks noChangeShapeType="1"/>
          </p:cNvSpPr>
          <p:nvPr/>
        </p:nvSpPr>
        <p:spPr bwMode="auto">
          <a:xfrm flipV="1">
            <a:off x="7682110" y="4385791"/>
            <a:ext cx="1588" cy="1047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35" name="Rectangle 15"/>
          <p:cNvSpPr>
            <a:spLocks noChangeArrowheads="1"/>
          </p:cNvSpPr>
          <p:nvPr/>
        </p:nvSpPr>
        <p:spPr bwMode="auto">
          <a:xfrm>
            <a:off x="7128073" y="4490566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52336" name="Line 16"/>
          <p:cNvSpPr>
            <a:spLocks noChangeShapeType="1"/>
          </p:cNvSpPr>
          <p:nvPr/>
        </p:nvSpPr>
        <p:spPr bwMode="auto">
          <a:xfrm flipH="1">
            <a:off x="6175573" y="3969866"/>
            <a:ext cx="8572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37" name="Rectangle 17"/>
          <p:cNvSpPr>
            <a:spLocks noChangeArrowheads="1"/>
          </p:cNvSpPr>
          <p:nvPr/>
        </p:nvSpPr>
        <p:spPr bwMode="auto">
          <a:xfrm>
            <a:off x="6070798" y="4177829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952338" name="Line 18"/>
          <p:cNvSpPr>
            <a:spLocks noChangeShapeType="1"/>
          </p:cNvSpPr>
          <p:nvPr/>
        </p:nvSpPr>
        <p:spPr bwMode="auto">
          <a:xfrm flipH="1">
            <a:off x="6175573" y="3814291"/>
            <a:ext cx="8572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39" name="Rectangle 19"/>
          <p:cNvSpPr>
            <a:spLocks noChangeArrowheads="1"/>
          </p:cNvSpPr>
          <p:nvPr/>
        </p:nvSpPr>
        <p:spPr bwMode="auto">
          <a:xfrm>
            <a:off x="8150423" y="4490566"/>
            <a:ext cx="1460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4</a:t>
            </a:r>
            <a:r>
              <a:rPr lang="en-US" altLang="zh-TW" sz="1100">
                <a:solidFill>
                  <a:srgbClr val="000000"/>
                </a:solidFill>
                <a:sym typeface="Symbol" pitchFamily="18" charset="2"/>
              </a:rPr>
              <a:t></a:t>
            </a:r>
          </a:p>
        </p:txBody>
      </p:sp>
      <p:sp>
        <p:nvSpPr>
          <p:cNvPr id="952340" name="Line 20"/>
          <p:cNvSpPr>
            <a:spLocks noChangeShapeType="1"/>
          </p:cNvSpPr>
          <p:nvPr/>
        </p:nvSpPr>
        <p:spPr bwMode="auto">
          <a:xfrm flipV="1">
            <a:off x="8167885" y="4385791"/>
            <a:ext cx="1588" cy="1047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41" name="Line 21"/>
          <p:cNvSpPr>
            <a:spLocks noChangeShapeType="1"/>
          </p:cNvSpPr>
          <p:nvPr/>
        </p:nvSpPr>
        <p:spPr bwMode="auto">
          <a:xfrm flipH="1">
            <a:off x="6175573" y="4282604"/>
            <a:ext cx="857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42" name="Line 22"/>
          <p:cNvSpPr>
            <a:spLocks noChangeShapeType="1"/>
          </p:cNvSpPr>
          <p:nvPr/>
        </p:nvSpPr>
        <p:spPr bwMode="auto">
          <a:xfrm flipH="1">
            <a:off x="6175573" y="3658716"/>
            <a:ext cx="8572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43" name="Line 23"/>
          <p:cNvSpPr>
            <a:spLocks noChangeShapeType="1"/>
          </p:cNvSpPr>
          <p:nvPr/>
        </p:nvSpPr>
        <p:spPr bwMode="auto">
          <a:xfrm flipH="1">
            <a:off x="6175573" y="4593754"/>
            <a:ext cx="857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44" name="Line 24"/>
          <p:cNvSpPr>
            <a:spLocks noChangeShapeType="1"/>
          </p:cNvSpPr>
          <p:nvPr/>
        </p:nvSpPr>
        <p:spPr bwMode="auto">
          <a:xfrm flipH="1">
            <a:off x="6175573" y="4749329"/>
            <a:ext cx="857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45" name="Line 25"/>
          <p:cNvSpPr>
            <a:spLocks noChangeShapeType="1"/>
          </p:cNvSpPr>
          <p:nvPr/>
        </p:nvSpPr>
        <p:spPr bwMode="auto">
          <a:xfrm flipH="1">
            <a:off x="6175573" y="4904904"/>
            <a:ext cx="857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46" name="Line 26"/>
          <p:cNvSpPr>
            <a:spLocks noChangeShapeType="1"/>
          </p:cNvSpPr>
          <p:nvPr/>
        </p:nvSpPr>
        <p:spPr bwMode="auto">
          <a:xfrm flipH="1">
            <a:off x="6175573" y="5062066"/>
            <a:ext cx="8572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47" name="Line 27"/>
          <p:cNvSpPr>
            <a:spLocks noChangeShapeType="1"/>
          </p:cNvSpPr>
          <p:nvPr/>
        </p:nvSpPr>
        <p:spPr bwMode="auto">
          <a:xfrm flipH="1">
            <a:off x="6175573" y="5217641"/>
            <a:ext cx="8572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48" name="Freeform 28"/>
          <p:cNvSpPr>
            <a:spLocks/>
          </p:cNvSpPr>
          <p:nvPr/>
        </p:nvSpPr>
        <p:spPr bwMode="auto">
          <a:xfrm>
            <a:off x="7215385" y="3814291"/>
            <a:ext cx="1298575" cy="1247775"/>
          </a:xfrm>
          <a:custGeom>
            <a:avLst/>
            <a:gdLst>
              <a:gd name="T0" fmla="*/ 0 w 818"/>
              <a:gd name="T1" fmla="*/ 292 h 786"/>
              <a:gd name="T2" fmla="*/ 22 w 818"/>
              <a:gd name="T3" fmla="*/ 229 h 786"/>
              <a:gd name="T4" fmla="*/ 55 w 818"/>
              <a:gd name="T5" fmla="*/ 131 h 786"/>
              <a:gd name="T6" fmla="*/ 87 w 818"/>
              <a:gd name="T7" fmla="*/ 44 h 786"/>
              <a:gd name="T8" fmla="*/ 109 w 818"/>
              <a:gd name="T9" fmla="*/ 11 h 786"/>
              <a:gd name="T10" fmla="*/ 131 w 818"/>
              <a:gd name="T11" fmla="*/ 0 h 786"/>
              <a:gd name="T12" fmla="*/ 142 w 818"/>
              <a:gd name="T13" fmla="*/ 0 h 786"/>
              <a:gd name="T14" fmla="*/ 153 w 818"/>
              <a:gd name="T15" fmla="*/ 11 h 786"/>
              <a:gd name="T16" fmla="*/ 164 w 818"/>
              <a:gd name="T17" fmla="*/ 22 h 786"/>
              <a:gd name="T18" fmla="*/ 185 w 818"/>
              <a:gd name="T19" fmla="*/ 55 h 786"/>
              <a:gd name="T20" fmla="*/ 207 w 818"/>
              <a:gd name="T21" fmla="*/ 98 h 786"/>
              <a:gd name="T22" fmla="*/ 229 w 818"/>
              <a:gd name="T23" fmla="*/ 164 h 786"/>
              <a:gd name="T24" fmla="*/ 251 w 818"/>
              <a:gd name="T25" fmla="*/ 262 h 786"/>
              <a:gd name="T26" fmla="*/ 284 w 818"/>
              <a:gd name="T27" fmla="*/ 393 h 786"/>
              <a:gd name="T28" fmla="*/ 294 w 818"/>
              <a:gd name="T29" fmla="*/ 448 h 786"/>
              <a:gd name="T30" fmla="*/ 305 w 818"/>
              <a:gd name="T31" fmla="*/ 513 h 786"/>
              <a:gd name="T32" fmla="*/ 342 w 818"/>
              <a:gd name="T33" fmla="*/ 650 h 786"/>
              <a:gd name="T34" fmla="*/ 360 w 818"/>
              <a:gd name="T35" fmla="*/ 699 h 786"/>
              <a:gd name="T36" fmla="*/ 382 w 818"/>
              <a:gd name="T37" fmla="*/ 742 h 786"/>
              <a:gd name="T38" fmla="*/ 414 w 818"/>
              <a:gd name="T39" fmla="*/ 775 h 786"/>
              <a:gd name="T40" fmla="*/ 436 w 818"/>
              <a:gd name="T41" fmla="*/ 786 h 786"/>
              <a:gd name="T42" fmla="*/ 447 w 818"/>
              <a:gd name="T43" fmla="*/ 786 h 786"/>
              <a:gd name="T44" fmla="*/ 462 w 818"/>
              <a:gd name="T45" fmla="*/ 774 h 786"/>
              <a:gd name="T46" fmla="*/ 483 w 818"/>
              <a:gd name="T47" fmla="*/ 750 h 786"/>
              <a:gd name="T48" fmla="*/ 502 w 818"/>
              <a:gd name="T49" fmla="*/ 721 h 786"/>
              <a:gd name="T50" fmla="*/ 518 w 818"/>
              <a:gd name="T51" fmla="*/ 690 h 786"/>
              <a:gd name="T52" fmla="*/ 531 w 818"/>
              <a:gd name="T53" fmla="*/ 657 h 786"/>
              <a:gd name="T54" fmla="*/ 552 w 818"/>
              <a:gd name="T55" fmla="*/ 585 h 786"/>
              <a:gd name="T56" fmla="*/ 567 w 818"/>
              <a:gd name="T57" fmla="*/ 513 h 786"/>
              <a:gd name="T58" fmla="*/ 589 w 818"/>
              <a:gd name="T59" fmla="*/ 393 h 786"/>
              <a:gd name="T60" fmla="*/ 600 w 818"/>
              <a:gd name="T61" fmla="*/ 306 h 786"/>
              <a:gd name="T62" fmla="*/ 633 w 818"/>
              <a:gd name="T63" fmla="*/ 175 h 786"/>
              <a:gd name="T64" fmla="*/ 654 w 818"/>
              <a:gd name="T65" fmla="*/ 109 h 786"/>
              <a:gd name="T66" fmla="*/ 676 w 818"/>
              <a:gd name="T67" fmla="*/ 55 h 786"/>
              <a:gd name="T68" fmla="*/ 692 w 818"/>
              <a:gd name="T69" fmla="*/ 32 h 786"/>
              <a:gd name="T70" fmla="*/ 708 w 818"/>
              <a:gd name="T71" fmla="*/ 14 h 786"/>
              <a:gd name="T72" fmla="*/ 728 w 818"/>
              <a:gd name="T73" fmla="*/ 2 h 786"/>
              <a:gd name="T74" fmla="*/ 752 w 818"/>
              <a:gd name="T75" fmla="*/ 4 h 786"/>
              <a:gd name="T76" fmla="*/ 768 w 818"/>
              <a:gd name="T77" fmla="*/ 16 h 786"/>
              <a:gd name="T78" fmla="*/ 780 w 818"/>
              <a:gd name="T79" fmla="*/ 36 h 786"/>
              <a:gd name="T80" fmla="*/ 796 w 818"/>
              <a:gd name="T81" fmla="*/ 62 h 786"/>
              <a:gd name="T82" fmla="*/ 807 w 818"/>
              <a:gd name="T83" fmla="*/ 87 h 786"/>
              <a:gd name="T84" fmla="*/ 818 w 818"/>
              <a:gd name="T85" fmla="*/ 12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18" h="786">
                <a:moveTo>
                  <a:pt x="0" y="292"/>
                </a:moveTo>
                <a:lnTo>
                  <a:pt x="22" y="229"/>
                </a:lnTo>
                <a:lnTo>
                  <a:pt x="55" y="131"/>
                </a:lnTo>
                <a:lnTo>
                  <a:pt x="87" y="44"/>
                </a:lnTo>
                <a:lnTo>
                  <a:pt x="109" y="11"/>
                </a:lnTo>
                <a:lnTo>
                  <a:pt x="131" y="0"/>
                </a:lnTo>
                <a:lnTo>
                  <a:pt x="142" y="0"/>
                </a:lnTo>
                <a:lnTo>
                  <a:pt x="153" y="11"/>
                </a:lnTo>
                <a:lnTo>
                  <a:pt x="164" y="22"/>
                </a:lnTo>
                <a:lnTo>
                  <a:pt x="185" y="55"/>
                </a:lnTo>
                <a:lnTo>
                  <a:pt x="207" y="98"/>
                </a:lnTo>
                <a:lnTo>
                  <a:pt x="229" y="164"/>
                </a:lnTo>
                <a:lnTo>
                  <a:pt x="251" y="262"/>
                </a:lnTo>
                <a:lnTo>
                  <a:pt x="284" y="393"/>
                </a:lnTo>
                <a:lnTo>
                  <a:pt x="294" y="448"/>
                </a:lnTo>
                <a:lnTo>
                  <a:pt x="305" y="513"/>
                </a:lnTo>
                <a:lnTo>
                  <a:pt x="342" y="650"/>
                </a:lnTo>
                <a:lnTo>
                  <a:pt x="360" y="699"/>
                </a:lnTo>
                <a:lnTo>
                  <a:pt x="382" y="742"/>
                </a:lnTo>
                <a:lnTo>
                  <a:pt x="414" y="775"/>
                </a:lnTo>
                <a:lnTo>
                  <a:pt x="436" y="786"/>
                </a:lnTo>
                <a:lnTo>
                  <a:pt x="447" y="786"/>
                </a:lnTo>
                <a:lnTo>
                  <a:pt x="462" y="774"/>
                </a:lnTo>
                <a:lnTo>
                  <a:pt x="483" y="750"/>
                </a:lnTo>
                <a:lnTo>
                  <a:pt x="502" y="721"/>
                </a:lnTo>
                <a:lnTo>
                  <a:pt x="518" y="690"/>
                </a:lnTo>
                <a:lnTo>
                  <a:pt x="531" y="657"/>
                </a:lnTo>
                <a:lnTo>
                  <a:pt x="552" y="585"/>
                </a:lnTo>
                <a:lnTo>
                  <a:pt x="567" y="513"/>
                </a:lnTo>
                <a:lnTo>
                  <a:pt x="589" y="393"/>
                </a:lnTo>
                <a:lnTo>
                  <a:pt x="600" y="306"/>
                </a:lnTo>
                <a:lnTo>
                  <a:pt x="633" y="175"/>
                </a:lnTo>
                <a:lnTo>
                  <a:pt x="654" y="109"/>
                </a:lnTo>
                <a:lnTo>
                  <a:pt x="676" y="55"/>
                </a:lnTo>
                <a:lnTo>
                  <a:pt x="692" y="32"/>
                </a:lnTo>
                <a:lnTo>
                  <a:pt x="708" y="14"/>
                </a:lnTo>
                <a:lnTo>
                  <a:pt x="728" y="2"/>
                </a:lnTo>
                <a:lnTo>
                  <a:pt x="752" y="4"/>
                </a:lnTo>
                <a:lnTo>
                  <a:pt x="768" y="16"/>
                </a:lnTo>
                <a:lnTo>
                  <a:pt x="780" y="36"/>
                </a:lnTo>
                <a:lnTo>
                  <a:pt x="796" y="62"/>
                </a:lnTo>
                <a:lnTo>
                  <a:pt x="807" y="87"/>
                </a:lnTo>
                <a:lnTo>
                  <a:pt x="818" y="120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49" name="Freeform 29"/>
          <p:cNvSpPr>
            <a:spLocks/>
          </p:cNvSpPr>
          <p:nvPr/>
        </p:nvSpPr>
        <p:spPr bwMode="auto">
          <a:xfrm>
            <a:off x="6245423" y="4281016"/>
            <a:ext cx="969962" cy="312738"/>
          </a:xfrm>
          <a:custGeom>
            <a:avLst/>
            <a:gdLst>
              <a:gd name="T0" fmla="*/ 2 w 611"/>
              <a:gd name="T1" fmla="*/ 0 h 197"/>
              <a:gd name="T2" fmla="*/ 0 w 611"/>
              <a:gd name="T3" fmla="*/ 1 h 197"/>
              <a:gd name="T4" fmla="*/ 29 w 611"/>
              <a:gd name="T5" fmla="*/ 12 h 197"/>
              <a:gd name="T6" fmla="*/ 54 w 611"/>
              <a:gd name="T7" fmla="*/ 23 h 197"/>
              <a:gd name="T8" fmla="*/ 80 w 611"/>
              <a:gd name="T9" fmla="*/ 39 h 197"/>
              <a:gd name="T10" fmla="*/ 109 w 611"/>
              <a:gd name="T11" fmla="*/ 66 h 197"/>
              <a:gd name="T12" fmla="*/ 142 w 611"/>
              <a:gd name="T13" fmla="*/ 99 h 197"/>
              <a:gd name="T14" fmla="*/ 182 w 611"/>
              <a:gd name="T15" fmla="*/ 138 h 197"/>
              <a:gd name="T16" fmla="*/ 224 w 611"/>
              <a:gd name="T17" fmla="*/ 171 h 197"/>
              <a:gd name="T18" fmla="*/ 260 w 611"/>
              <a:gd name="T19" fmla="*/ 186 h 197"/>
              <a:gd name="T20" fmla="*/ 295 w 611"/>
              <a:gd name="T21" fmla="*/ 197 h 197"/>
              <a:gd name="T22" fmla="*/ 316 w 611"/>
              <a:gd name="T23" fmla="*/ 197 h 197"/>
              <a:gd name="T24" fmla="*/ 335 w 611"/>
              <a:gd name="T25" fmla="*/ 195 h 197"/>
              <a:gd name="T26" fmla="*/ 349 w 611"/>
              <a:gd name="T27" fmla="*/ 186 h 197"/>
              <a:gd name="T28" fmla="*/ 371 w 611"/>
              <a:gd name="T29" fmla="*/ 171 h 197"/>
              <a:gd name="T30" fmla="*/ 393 w 611"/>
              <a:gd name="T31" fmla="*/ 153 h 197"/>
              <a:gd name="T32" fmla="*/ 419 w 611"/>
              <a:gd name="T33" fmla="*/ 126 h 197"/>
              <a:gd name="T34" fmla="*/ 447 w 611"/>
              <a:gd name="T35" fmla="*/ 99 h 197"/>
              <a:gd name="T36" fmla="*/ 480 w 611"/>
              <a:gd name="T37" fmla="*/ 66 h 197"/>
              <a:gd name="T38" fmla="*/ 524 w 611"/>
              <a:gd name="T39" fmla="*/ 34 h 197"/>
              <a:gd name="T40" fmla="*/ 567 w 611"/>
              <a:gd name="T41" fmla="*/ 12 h 197"/>
              <a:gd name="T42" fmla="*/ 611 w 611"/>
              <a:gd name="T43" fmla="*/ 1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1" h="197">
                <a:moveTo>
                  <a:pt x="2" y="0"/>
                </a:moveTo>
                <a:lnTo>
                  <a:pt x="0" y="1"/>
                </a:lnTo>
                <a:lnTo>
                  <a:pt x="29" y="12"/>
                </a:lnTo>
                <a:lnTo>
                  <a:pt x="54" y="23"/>
                </a:lnTo>
                <a:lnTo>
                  <a:pt x="80" y="39"/>
                </a:lnTo>
                <a:lnTo>
                  <a:pt x="109" y="66"/>
                </a:lnTo>
                <a:lnTo>
                  <a:pt x="142" y="99"/>
                </a:lnTo>
                <a:lnTo>
                  <a:pt x="182" y="138"/>
                </a:lnTo>
                <a:lnTo>
                  <a:pt x="224" y="171"/>
                </a:lnTo>
                <a:lnTo>
                  <a:pt x="260" y="186"/>
                </a:lnTo>
                <a:lnTo>
                  <a:pt x="295" y="197"/>
                </a:lnTo>
                <a:lnTo>
                  <a:pt x="316" y="197"/>
                </a:lnTo>
                <a:lnTo>
                  <a:pt x="335" y="195"/>
                </a:lnTo>
                <a:lnTo>
                  <a:pt x="349" y="186"/>
                </a:lnTo>
                <a:lnTo>
                  <a:pt x="371" y="171"/>
                </a:lnTo>
                <a:lnTo>
                  <a:pt x="393" y="153"/>
                </a:lnTo>
                <a:lnTo>
                  <a:pt x="419" y="126"/>
                </a:lnTo>
                <a:lnTo>
                  <a:pt x="447" y="99"/>
                </a:lnTo>
                <a:lnTo>
                  <a:pt x="480" y="66"/>
                </a:lnTo>
                <a:lnTo>
                  <a:pt x="524" y="34"/>
                </a:lnTo>
                <a:lnTo>
                  <a:pt x="567" y="12"/>
                </a:lnTo>
                <a:lnTo>
                  <a:pt x="611" y="1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50" name="Freeform 30"/>
          <p:cNvSpPr>
            <a:spLocks/>
          </p:cNvSpPr>
          <p:nvPr/>
        </p:nvSpPr>
        <p:spPr bwMode="auto">
          <a:xfrm>
            <a:off x="7215385" y="4282604"/>
            <a:ext cx="1228725" cy="311150"/>
          </a:xfrm>
          <a:custGeom>
            <a:avLst/>
            <a:gdLst>
              <a:gd name="T0" fmla="*/ 0 w 774"/>
              <a:gd name="T1" fmla="*/ 0 h 196"/>
              <a:gd name="T2" fmla="*/ 30 w 774"/>
              <a:gd name="T3" fmla="*/ 5 h 196"/>
              <a:gd name="T4" fmla="*/ 65 w 774"/>
              <a:gd name="T5" fmla="*/ 22 h 196"/>
              <a:gd name="T6" fmla="*/ 98 w 774"/>
              <a:gd name="T7" fmla="*/ 54 h 196"/>
              <a:gd name="T8" fmla="*/ 142 w 774"/>
              <a:gd name="T9" fmla="*/ 98 h 196"/>
              <a:gd name="T10" fmla="*/ 185 w 774"/>
              <a:gd name="T11" fmla="*/ 142 h 196"/>
              <a:gd name="T12" fmla="*/ 218 w 774"/>
              <a:gd name="T13" fmla="*/ 163 h 196"/>
              <a:gd name="T14" fmla="*/ 262 w 774"/>
              <a:gd name="T15" fmla="*/ 185 h 196"/>
              <a:gd name="T16" fmla="*/ 294 w 774"/>
              <a:gd name="T17" fmla="*/ 196 h 196"/>
              <a:gd name="T18" fmla="*/ 333 w 774"/>
              <a:gd name="T19" fmla="*/ 191 h 196"/>
              <a:gd name="T20" fmla="*/ 371 w 774"/>
              <a:gd name="T21" fmla="*/ 174 h 196"/>
              <a:gd name="T22" fmla="*/ 414 w 774"/>
              <a:gd name="T23" fmla="*/ 142 h 196"/>
              <a:gd name="T24" fmla="*/ 458 w 774"/>
              <a:gd name="T25" fmla="*/ 98 h 196"/>
              <a:gd name="T26" fmla="*/ 491 w 774"/>
              <a:gd name="T27" fmla="*/ 54 h 196"/>
              <a:gd name="T28" fmla="*/ 528 w 774"/>
              <a:gd name="T29" fmla="*/ 26 h 196"/>
              <a:gd name="T30" fmla="*/ 567 w 774"/>
              <a:gd name="T31" fmla="*/ 2 h 196"/>
              <a:gd name="T32" fmla="*/ 600 w 774"/>
              <a:gd name="T33" fmla="*/ 0 h 196"/>
              <a:gd name="T34" fmla="*/ 642 w 774"/>
              <a:gd name="T35" fmla="*/ 5 h 196"/>
              <a:gd name="T36" fmla="*/ 676 w 774"/>
              <a:gd name="T37" fmla="*/ 22 h 196"/>
              <a:gd name="T38" fmla="*/ 719 w 774"/>
              <a:gd name="T39" fmla="*/ 65 h 196"/>
              <a:gd name="T40" fmla="*/ 774 w 774"/>
              <a:gd name="T41" fmla="*/ 12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4" h="196">
                <a:moveTo>
                  <a:pt x="0" y="0"/>
                </a:moveTo>
                <a:lnTo>
                  <a:pt x="30" y="5"/>
                </a:lnTo>
                <a:lnTo>
                  <a:pt x="65" y="22"/>
                </a:lnTo>
                <a:lnTo>
                  <a:pt x="98" y="54"/>
                </a:lnTo>
                <a:lnTo>
                  <a:pt x="142" y="98"/>
                </a:lnTo>
                <a:lnTo>
                  <a:pt x="185" y="142"/>
                </a:lnTo>
                <a:lnTo>
                  <a:pt x="218" y="163"/>
                </a:lnTo>
                <a:lnTo>
                  <a:pt x="262" y="185"/>
                </a:lnTo>
                <a:lnTo>
                  <a:pt x="294" y="196"/>
                </a:lnTo>
                <a:lnTo>
                  <a:pt x="333" y="191"/>
                </a:lnTo>
                <a:lnTo>
                  <a:pt x="371" y="174"/>
                </a:lnTo>
                <a:lnTo>
                  <a:pt x="414" y="142"/>
                </a:lnTo>
                <a:lnTo>
                  <a:pt x="458" y="98"/>
                </a:lnTo>
                <a:lnTo>
                  <a:pt x="491" y="54"/>
                </a:lnTo>
                <a:lnTo>
                  <a:pt x="528" y="26"/>
                </a:lnTo>
                <a:lnTo>
                  <a:pt x="567" y="2"/>
                </a:lnTo>
                <a:lnTo>
                  <a:pt x="600" y="0"/>
                </a:lnTo>
                <a:lnTo>
                  <a:pt x="642" y="5"/>
                </a:lnTo>
                <a:lnTo>
                  <a:pt x="676" y="22"/>
                </a:lnTo>
                <a:lnTo>
                  <a:pt x="719" y="65"/>
                </a:lnTo>
                <a:lnTo>
                  <a:pt x="774" y="12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2351" name="Rectangle 31"/>
          <p:cNvSpPr>
            <a:spLocks noChangeArrowheads="1"/>
          </p:cNvSpPr>
          <p:nvPr/>
        </p:nvSpPr>
        <p:spPr bwMode="auto">
          <a:xfrm>
            <a:off x="7180460" y="4490566"/>
            <a:ext cx="762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</a:t>
            </a:r>
            <a:endParaRPr lang="en-US" altLang="zh-TW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92200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Two IVPs (2/2)</a:t>
            </a:r>
          </a:p>
        </p:txBody>
      </p:sp>
      <p:sp>
        <p:nvSpPr>
          <p:cNvPr id="95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Solution (b)</a:t>
            </a:r>
            <a:br>
              <a:rPr lang="en-US" altLang="zh-TW"/>
            </a:br>
            <a:r>
              <a:rPr lang="en-US" altLang="zh-TW"/>
              <a:t>The Laplace transform is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Therefore,</a:t>
            </a:r>
          </a:p>
        </p:txBody>
      </p:sp>
      <p:graphicFrame>
        <p:nvGraphicFramePr>
          <p:cNvPr id="9533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183940"/>
              </p:ext>
            </p:extLst>
          </p:nvPr>
        </p:nvGraphicFramePr>
        <p:xfrm>
          <a:off x="4644008" y="1577926"/>
          <a:ext cx="1746250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6" name="方程式" r:id="rId3" imgW="876240" imgH="419040" progId="Equation.3">
                  <p:embed/>
                </p:oleObj>
              </mc:Choice>
              <mc:Fallback>
                <p:oleObj name="方程式" r:id="rId3" imgW="8762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1577926"/>
                        <a:ext cx="1746250" cy="842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33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867562"/>
              </p:ext>
            </p:extLst>
          </p:nvPr>
        </p:nvGraphicFramePr>
        <p:xfrm>
          <a:off x="1412875" y="3068960"/>
          <a:ext cx="3443288" cy="137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7" name="方程式" r:id="rId5" imgW="1726920" imgH="685800" progId="Equation.3">
                  <p:embed/>
                </p:oleObj>
              </mc:Choice>
              <mc:Fallback>
                <p:oleObj name="方程式" r:id="rId5" imgW="1726920" imgH="68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2875" y="3068960"/>
                        <a:ext cx="3443288" cy="1379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3350" name="Line 6"/>
          <p:cNvSpPr>
            <a:spLocks noChangeShapeType="1"/>
          </p:cNvSpPr>
          <p:nvPr/>
        </p:nvSpPr>
        <p:spPr bwMode="auto">
          <a:xfrm>
            <a:off x="5741988" y="3998913"/>
            <a:ext cx="2503487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51" name="Rectangle 7"/>
          <p:cNvSpPr>
            <a:spLocks noChangeArrowheads="1"/>
          </p:cNvSpPr>
          <p:nvPr/>
        </p:nvSpPr>
        <p:spPr bwMode="auto">
          <a:xfrm>
            <a:off x="5862638" y="2997200"/>
            <a:ext cx="6985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953352" name="Rectangle 8"/>
          <p:cNvSpPr>
            <a:spLocks noChangeArrowheads="1"/>
          </p:cNvSpPr>
          <p:nvPr/>
        </p:nvSpPr>
        <p:spPr bwMode="auto">
          <a:xfrm>
            <a:off x="8315325" y="3895725"/>
            <a:ext cx="42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953353" name="Line 9"/>
          <p:cNvSpPr>
            <a:spLocks noChangeShapeType="1"/>
          </p:cNvSpPr>
          <p:nvPr/>
        </p:nvSpPr>
        <p:spPr bwMode="auto">
          <a:xfrm flipV="1">
            <a:off x="5983288" y="3067050"/>
            <a:ext cx="3175" cy="1863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54" name="Line 10"/>
          <p:cNvSpPr>
            <a:spLocks noChangeShapeType="1"/>
          </p:cNvSpPr>
          <p:nvPr/>
        </p:nvSpPr>
        <p:spPr bwMode="auto">
          <a:xfrm flipV="1">
            <a:off x="6467475" y="3963988"/>
            <a:ext cx="3175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55" name="Line 11"/>
          <p:cNvSpPr>
            <a:spLocks noChangeShapeType="1"/>
          </p:cNvSpPr>
          <p:nvPr/>
        </p:nvSpPr>
        <p:spPr bwMode="auto">
          <a:xfrm flipV="1">
            <a:off x="6950075" y="3946525"/>
            <a:ext cx="3175" cy="1031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56" name="Line 12"/>
          <p:cNvSpPr>
            <a:spLocks noChangeShapeType="1"/>
          </p:cNvSpPr>
          <p:nvPr/>
        </p:nvSpPr>
        <p:spPr bwMode="auto">
          <a:xfrm flipH="1">
            <a:off x="5932488" y="3687763"/>
            <a:ext cx="85725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57" name="Rectangle 13"/>
          <p:cNvSpPr>
            <a:spLocks noChangeArrowheads="1"/>
          </p:cNvSpPr>
          <p:nvPr/>
        </p:nvSpPr>
        <p:spPr bwMode="auto">
          <a:xfrm>
            <a:off x="5759450" y="4049713"/>
            <a:ext cx="1270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-1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953358" name="Line 14"/>
          <p:cNvSpPr>
            <a:spLocks noChangeShapeType="1"/>
          </p:cNvSpPr>
          <p:nvPr/>
        </p:nvSpPr>
        <p:spPr bwMode="auto">
          <a:xfrm flipH="1">
            <a:off x="5932488" y="3532188"/>
            <a:ext cx="85725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59" name="Rectangle 15"/>
          <p:cNvSpPr>
            <a:spLocks noChangeArrowheads="1"/>
          </p:cNvSpPr>
          <p:nvPr/>
        </p:nvSpPr>
        <p:spPr bwMode="auto">
          <a:xfrm>
            <a:off x="5827713" y="3740150"/>
            <a:ext cx="746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953360" name="Line 16"/>
          <p:cNvSpPr>
            <a:spLocks noChangeShapeType="1"/>
          </p:cNvSpPr>
          <p:nvPr/>
        </p:nvSpPr>
        <p:spPr bwMode="auto">
          <a:xfrm flipH="1">
            <a:off x="5932488" y="3376613"/>
            <a:ext cx="85725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61" name="Line 17"/>
          <p:cNvSpPr>
            <a:spLocks noChangeShapeType="1"/>
          </p:cNvSpPr>
          <p:nvPr/>
        </p:nvSpPr>
        <p:spPr bwMode="auto">
          <a:xfrm flipH="1">
            <a:off x="5932488" y="3843338"/>
            <a:ext cx="85725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62" name="Line 18"/>
          <p:cNvSpPr>
            <a:spLocks noChangeShapeType="1"/>
          </p:cNvSpPr>
          <p:nvPr/>
        </p:nvSpPr>
        <p:spPr bwMode="auto">
          <a:xfrm flipH="1">
            <a:off x="5932488" y="3221038"/>
            <a:ext cx="85725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63" name="Line 19"/>
          <p:cNvSpPr>
            <a:spLocks noChangeShapeType="1"/>
          </p:cNvSpPr>
          <p:nvPr/>
        </p:nvSpPr>
        <p:spPr bwMode="auto">
          <a:xfrm flipH="1">
            <a:off x="5932488" y="4154488"/>
            <a:ext cx="85725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64" name="Line 20"/>
          <p:cNvSpPr>
            <a:spLocks noChangeShapeType="1"/>
          </p:cNvSpPr>
          <p:nvPr/>
        </p:nvSpPr>
        <p:spPr bwMode="auto">
          <a:xfrm flipH="1">
            <a:off x="5932488" y="4310063"/>
            <a:ext cx="857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65" name="Line 21"/>
          <p:cNvSpPr>
            <a:spLocks noChangeShapeType="1"/>
          </p:cNvSpPr>
          <p:nvPr/>
        </p:nvSpPr>
        <p:spPr bwMode="auto">
          <a:xfrm flipH="1">
            <a:off x="5932488" y="4464050"/>
            <a:ext cx="85725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66" name="Line 22"/>
          <p:cNvSpPr>
            <a:spLocks noChangeShapeType="1"/>
          </p:cNvSpPr>
          <p:nvPr/>
        </p:nvSpPr>
        <p:spPr bwMode="auto">
          <a:xfrm flipH="1">
            <a:off x="5932488" y="4619625"/>
            <a:ext cx="85725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67" name="Line 23"/>
          <p:cNvSpPr>
            <a:spLocks noChangeShapeType="1"/>
          </p:cNvSpPr>
          <p:nvPr/>
        </p:nvSpPr>
        <p:spPr bwMode="auto">
          <a:xfrm flipH="1">
            <a:off x="5932488" y="4775200"/>
            <a:ext cx="85725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68" name="Line 24"/>
          <p:cNvSpPr>
            <a:spLocks noChangeShapeType="1"/>
          </p:cNvSpPr>
          <p:nvPr/>
        </p:nvSpPr>
        <p:spPr bwMode="auto">
          <a:xfrm flipV="1">
            <a:off x="7918450" y="3946525"/>
            <a:ext cx="3175" cy="1031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69" name="Line 25"/>
          <p:cNvSpPr>
            <a:spLocks noChangeShapeType="1"/>
          </p:cNvSpPr>
          <p:nvPr/>
        </p:nvSpPr>
        <p:spPr bwMode="auto">
          <a:xfrm flipV="1">
            <a:off x="7434263" y="3946525"/>
            <a:ext cx="3175" cy="1031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3370" name="Rectangle 26"/>
          <p:cNvSpPr>
            <a:spLocks noChangeArrowheads="1"/>
          </p:cNvSpPr>
          <p:nvPr/>
        </p:nvSpPr>
        <p:spPr bwMode="auto">
          <a:xfrm>
            <a:off x="6859588" y="4033838"/>
            <a:ext cx="1603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</a:t>
            </a:r>
            <a:endParaRPr lang="en-US" altLang="zh-TW" sz="1200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953371" name="Rectangle 27"/>
          <p:cNvSpPr>
            <a:spLocks noChangeArrowheads="1"/>
          </p:cNvSpPr>
          <p:nvPr/>
        </p:nvSpPr>
        <p:spPr bwMode="auto">
          <a:xfrm>
            <a:off x="7940675" y="4033838"/>
            <a:ext cx="16033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r>
              <a:rPr lang="en-US" altLang="zh-TW" sz="1200">
                <a:solidFill>
                  <a:srgbClr val="000000"/>
                </a:solidFill>
                <a:sym typeface="Symbol" pitchFamily="18" charset="2"/>
              </a:rPr>
              <a:t></a:t>
            </a:r>
          </a:p>
        </p:txBody>
      </p:sp>
      <p:sp>
        <p:nvSpPr>
          <p:cNvPr id="953372" name="Freeform 28"/>
          <p:cNvSpPr>
            <a:spLocks/>
          </p:cNvSpPr>
          <p:nvPr/>
        </p:nvSpPr>
        <p:spPr bwMode="auto">
          <a:xfrm>
            <a:off x="5983288" y="3376613"/>
            <a:ext cx="2297112" cy="1243012"/>
          </a:xfrm>
          <a:custGeom>
            <a:avLst/>
            <a:gdLst>
              <a:gd name="T0" fmla="*/ 0 w 1447"/>
              <a:gd name="T1" fmla="*/ 392 h 783"/>
              <a:gd name="T2" fmla="*/ 609 w 1447"/>
              <a:gd name="T3" fmla="*/ 392 h 783"/>
              <a:gd name="T4" fmla="*/ 620 w 1447"/>
              <a:gd name="T5" fmla="*/ 370 h 783"/>
              <a:gd name="T6" fmla="*/ 631 w 1447"/>
              <a:gd name="T7" fmla="*/ 315 h 783"/>
              <a:gd name="T8" fmla="*/ 664 w 1447"/>
              <a:gd name="T9" fmla="*/ 185 h 783"/>
              <a:gd name="T10" fmla="*/ 685 w 1447"/>
              <a:gd name="T11" fmla="*/ 120 h 783"/>
              <a:gd name="T12" fmla="*/ 710 w 1447"/>
              <a:gd name="T13" fmla="*/ 57 h 783"/>
              <a:gd name="T14" fmla="*/ 734 w 1447"/>
              <a:gd name="T15" fmla="*/ 18 h 783"/>
              <a:gd name="T16" fmla="*/ 762 w 1447"/>
              <a:gd name="T17" fmla="*/ 0 h 783"/>
              <a:gd name="T18" fmla="*/ 762 w 1447"/>
              <a:gd name="T19" fmla="*/ 0 h 783"/>
              <a:gd name="T20" fmla="*/ 782 w 1447"/>
              <a:gd name="T21" fmla="*/ 3 h 783"/>
              <a:gd name="T22" fmla="*/ 800 w 1447"/>
              <a:gd name="T23" fmla="*/ 21 h 783"/>
              <a:gd name="T24" fmla="*/ 827 w 1447"/>
              <a:gd name="T25" fmla="*/ 98 h 783"/>
              <a:gd name="T26" fmla="*/ 875 w 1447"/>
              <a:gd name="T27" fmla="*/ 258 h 783"/>
              <a:gd name="T28" fmla="*/ 914 w 1447"/>
              <a:gd name="T29" fmla="*/ 392 h 783"/>
              <a:gd name="T30" fmla="*/ 925 w 1447"/>
              <a:gd name="T31" fmla="*/ 446 h 783"/>
              <a:gd name="T32" fmla="*/ 938 w 1447"/>
              <a:gd name="T33" fmla="*/ 510 h 783"/>
              <a:gd name="T34" fmla="*/ 950 w 1447"/>
              <a:gd name="T35" fmla="*/ 576 h 783"/>
              <a:gd name="T36" fmla="*/ 968 w 1447"/>
              <a:gd name="T37" fmla="*/ 642 h 783"/>
              <a:gd name="T38" fmla="*/ 990 w 1447"/>
              <a:gd name="T39" fmla="*/ 696 h 783"/>
              <a:gd name="T40" fmla="*/ 1012 w 1447"/>
              <a:gd name="T41" fmla="*/ 740 h 783"/>
              <a:gd name="T42" fmla="*/ 1034 w 1447"/>
              <a:gd name="T43" fmla="*/ 772 h 783"/>
              <a:gd name="T44" fmla="*/ 1052 w 1447"/>
              <a:gd name="T45" fmla="*/ 780 h 783"/>
              <a:gd name="T46" fmla="*/ 1077 w 1447"/>
              <a:gd name="T47" fmla="*/ 783 h 783"/>
              <a:gd name="T48" fmla="*/ 1094 w 1447"/>
              <a:gd name="T49" fmla="*/ 768 h 783"/>
              <a:gd name="T50" fmla="*/ 1109 w 1447"/>
              <a:gd name="T51" fmla="*/ 750 h 783"/>
              <a:gd name="T52" fmla="*/ 1130 w 1447"/>
              <a:gd name="T53" fmla="*/ 711 h 783"/>
              <a:gd name="T54" fmla="*/ 1145 w 1447"/>
              <a:gd name="T55" fmla="*/ 660 h 783"/>
              <a:gd name="T56" fmla="*/ 1164 w 1447"/>
              <a:gd name="T57" fmla="*/ 598 h 783"/>
              <a:gd name="T58" fmla="*/ 1186 w 1447"/>
              <a:gd name="T59" fmla="*/ 511 h 783"/>
              <a:gd name="T60" fmla="*/ 1217 w 1447"/>
              <a:gd name="T61" fmla="*/ 396 h 783"/>
              <a:gd name="T62" fmla="*/ 1235 w 1447"/>
              <a:gd name="T63" fmla="*/ 303 h 783"/>
              <a:gd name="T64" fmla="*/ 1262 w 1447"/>
              <a:gd name="T65" fmla="*/ 185 h 783"/>
              <a:gd name="T66" fmla="*/ 1284 w 1447"/>
              <a:gd name="T67" fmla="*/ 120 h 783"/>
              <a:gd name="T68" fmla="*/ 1306 w 1447"/>
              <a:gd name="T69" fmla="*/ 54 h 783"/>
              <a:gd name="T70" fmla="*/ 1327 w 1447"/>
              <a:gd name="T71" fmla="*/ 22 h 783"/>
              <a:gd name="T72" fmla="*/ 1360 w 1447"/>
              <a:gd name="T73" fmla="*/ 0 h 783"/>
              <a:gd name="T74" fmla="*/ 1382 w 1447"/>
              <a:gd name="T75" fmla="*/ 11 h 783"/>
              <a:gd name="T76" fmla="*/ 1394 w 1447"/>
              <a:gd name="T77" fmla="*/ 27 h 783"/>
              <a:gd name="T78" fmla="*/ 1403 w 1447"/>
              <a:gd name="T79" fmla="*/ 44 h 783"/>
              <a:gd name="T80" fmla="*/ 1418 w 1447"/>
              <a:gd name="T81" fmla="*/ 63 h 783"/>
              <a:gd name="T82" fmla="*/ 1430 w 1447"/>
              <a:gd name="T83" fmla="*/ 90 h 783"/>
              <a:gd name="T84" fmla="*/ 1447 w 1447"/>
              <a:gd name="T85" fmla="*/ 120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47" h="783">
                <a:moveTo>
                  <a:pt x="0" y="392"/>
                </a:moveTo>
                <a:lnTo>
                  <a:pt x="609" y="392"/>
                </a:lnTo>
                <a:lnTo>
                  <a:pt x="620" y="370"/>
                </a:lnTo>
                <a:lnTo>
                  <a:pt x="631" y="315"/>
                </a:lnTo>
                <a:lnTo>
                  <a:pt x="664" y="185"/>
                </a:lnTo>
                <a:lnTo>
                  <a:pt x="685" y="120"/>
                </a:lnTo>
                <a:lnTo>
                  <a:pt x="710" y="57"/>
                </a:lnTo>
                <a:lnTo>
                  <a:pt x="734" y="18"/>
                </a:lnTo>
                <a:lnTo>
                  <a:pt x="762" y="0"/>
                </a:lnTo>
                <a:lnTo>
                  <a:pt x="762" y="0"/>
                </a:lnTo>
                <a:lnTo>
                  <a:pt x="782" y="3"/>
                </a:lnTo>
                <a:lnTo>
                  <a:pt x="800" y="21"/>
                </a:lnTo>
                <a:lnTo>
                  <a:pt x="827" y="98"/>
                </a:lnTo>
                <a:lnTo>
                  <a:pt x="875" y="258"/>
                </a:lnTo>
                <a:lnTo>
                  <a:pt x="914" y="392"/>
                </a:lnTo>
                <a:lnTo>
                  <a:pt x="925" y="446"/>
                </a:lnTo>
                <a:lnTo>
                  <a:pt x="938" y="510"/>
                </a:lnTo>
                <a:lnTo>
                  <a:pt x="950" y="576"/>
                </a:lnTo>
                <a:lnTo>
                  <a:pt x="968" y="642"/>
                </a:lnTo>
                <a:lnTo>
                  <a:pt x="990" y="696"/>
                </a:lnTo>
                <a:lnTo>
                  <a:pt x="1012" y="740"/>
                </a:lnTo>
                <a:lnTo>
                  <a:pt x="1034" y="772"/>
                </a:lnTo>
                <a:lnTo>
                  <a:pt x="1052" y="780"/>
                </a:lnTo>
                <a:lnTo>
                  <a:pt x="1077" y="783"/>
                </a:lnTo>
                <a:lnTo>
                  <a:pt x="1094" y="768"/>
                </a:lnTo>
                <a:lnTo>
                  <a:pt x="1109" y="750"/>
                </a:lnTo>
                <a:lnTo>
                  <a:pt x="1130" y="711"/>
                </a:lnTo>
                <a:lnTo>
                  <a:pt x="1145" y="660"/>
                </a:lnTo>
                <a:lnTo>
                  <a:pt x="1164" y="598"/>
                </a:lnTo>
                <a:lnTo>
                  <a:pt x="1186" y="511"/>
                </a:lnTo>
                <a:lnTo>
                  <a:pt x="1217" y="396"/>
                </a:lnTo>
                <a:lnTo>
                  <a:pt x="1235" y="303"/>
                </a:lnTo>
                <a:lnTo>
                  <a:pt x="1262" y="185"/>
                </a:lnTo>
                <a:lnTo>
                  <a:pt x="1284" y="120"/>
                </a:lnTo>
                <a:lnTo>
                  <a:pt x="1306" y="54"/>
                </a:lnTo>
                <a:lnTo>
                  <a:pt x="1327" y="22"/>
                </a:lnTo>
                <a:lnTo>
                  <a:pt x="1360" y="0"/>
                </a:lnTo>
                <a:lnTo>
                  <a:pt x="1382" y="11"/>
                </a:lnTo>
                <a:lnTo>
                  <a:pt x="1394" y="27"/>
                </a:lnTo>
                <a:lnTo>
                  <a:pt x="1403" y="44"/>
                </a:lnTo>
                <a:lnTo>
                  <a:pt x="1418" y="63"/>
                </a:lnTo>
                <a:lnTo>
                  <a:pt x="1430" y="90"/>
                </a:lnTo>
                <a:lnTo>
                  <a:pt x="1447" y="120"/>
                </a:lnTo>
              </a:path>
            </a:pathLst>
          </a:custGeom>
          <a:noFill/>
          <a:ln w="19050" cmpd="sng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659319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Impulse Response</a:t>
            </a:r>
          </a:p>
        </p:txBody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Consider a 2</a:t>
            </a:r>
            <a:r>
              <a:rPr lang="en-US" altLang="zh-TW" baseline="30000"/>
              <a:t>nd</a:t>
            </a:r>
            <a:r>
              <a:rPr lang="en-US" altLang="zh-TW"/>
              <a:t>-order linear system with unit impulse input at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:</a:t>
            </a:r>
            <a:br>
              <a:rPr lang="en-US" altLang="zh-TW"/>
            </a:br>
            <a:r>
              <a:rPr lang="en-US" altLang="zh-TW"/>
              <a:t>        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 baseline="-25000">
                <a:latin typeface="Times New Roman" pitchFamily="18" charset="0"/>
              </a:rPr>
              <a:t>1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baseline="-25000">
                <a:latin typeface="Times New Roman" pitchFamily="18" charset="0"/>
              </a:rPr>
              <a:t> </a:t>
            </a:r>
            <a:r>
              <a:rPr lang="en-US" altLang="zh-TW">
                <a:latin typeface="Times New Roman" pitchFamily="18" charset="0"/>
              </a:rPr>
              <a:t>+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sym typeface="Symbol" pitchFamily="18" charset="2"/>
              </a:rPr>
              <a:t>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 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(0) = 0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i="1">
                <a:latin typeface="Times New Roman" pitchFamily="18" charset="0"/>
              </a:rPr>
              <a:t> </a:t>
            </a:r>
            <a:r>
              <a:rPr lang="en-US" altLang="zh-TW">
                <a:latin typeface="Times New Roman" pitchFamily="18" charset="0"/>
              </a:rPr>
              <a:t>(0) = 0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 sz="1200"/>
            </a:br>
            <a:r>
              <a:rPr lang="en-US" altLang="zh-TW"/>
              <a:t>Applying Laplace transform to the system: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 sz="1200"/>
            </a:br>
            <a:r>
              <a:rPr lang="en-US" altLang="zh-TW" i="1">
                <a:latin typeface="Times New Roman" pitchFamily="18" charset="0"/>
              </a:rPr>
              <a:t>w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the zero-state response of the system to a unit impulse, therefore, </a:t>
            </a:r>
            <a:r>
              <a:rPr lang="en-US" altLang="zh-TW" i="1">
                <a:latin typeface="Times New Roman" pitchFamily="18" charset="0"/>
              </a:rPr>
              <a:t>w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called the impulse response of the system.</a:t>
            </a:r>
          </a:p>
        </p:txBody>
      </p:sp>
      <p:graphicFrame>
        <p:nvGraphicFramePr>
          <p:cNvPr id="95437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510953"/>
              </p:ext>
            </p:extLst>
          </p:nvPr>
        </p:nvGraphicFramePr>
        <p:xfrm>
          <a:off x="1274763" y="3140968"/>
          <a:ext cx="7364412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23" name="方程式" r:id="rId3" imgW="4114800" imgH="457200" progId="Equation.3">
                  <p:embed/>
                </p:oleObj>
              </mc:Choice>
              <mc:Fallback>
                <p:oleObj name="方程式" r:id="rId3" imgW="41148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763" y="3140968"/>
                        <a:ext cx="7364412" cy="820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565618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4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Linear Dynamic Systems</a:t>
            </a:r>
          </a:p>
        </p:txBody>
      </p:sp>
      <p:sp>
        <p:nvSpPr>
          <p:cNvPr id="95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Recall that for a general linear dynamic system, we have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 i="1">
                <a:latin typeface="Times New Roman" pitchFamily="18" charset="0"/>
              </a:rPr>
              <a:t>W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) = 1/</a:t>
            </a:r>
            <a:r>
              <a:rPr lang="en-US" altLang="zh-TW" i="1">
                <a:latin typeface="Times New Roman" pitchFamily="18" charset="0"/>
              </a:rPr>
              <a:t>Z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s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called the transfer function of the system.  Note that</a:t>
            </a:r>
          </a:p>
        </p:txBody>
      </p:sp>
      <p:graphicFrame>
        <p:nvGraphicFramePr>
          <p:cNvPr id="95539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95598"/>
              </p:ext>
            </p:extLst>
          </p:nvPr>
        </p:nvGraphicFramePr>
        <p:xfrm>
          <a:off x="2371725" y="1988840"/>
          <a:ext cx="257333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04" name="方程式" r:id="rId4" imgW="1295280" imgH="419040" progId="Equation.3">
                  <p:embed/>
                </p:oleObj>
              </mc:Choice>
              <mc:Fallback>
                <p:oleObj name="方程式" r:id="rId4" imgW="1295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1725" y="1988840"/>
                        <a:ext cx="2573338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539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484368"/>
              </p:ext>
            </p:extLst>
          </p:nvPr>
        </p:nvGraphicFramePr>
        <p:xfrm>
          <a:off x="2063750" y="3861048"/>
          <a:ext cx="48418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05" name="方程式" r:id="rId6" imgW="2438280" imgH="228600" progId="Equation.3">
                  <p:embed/>
                </p:oleObj>
              </mc:Choice>
              <mc:Fallback>
                <p:oleObj name="方程式" r:id="rId6" imgW="24382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0" y="3861048"/>
                        <a:ext cx="484187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5398" name="AutoShape 6"/>
          <p:cNvSpPr>
            <a:spLocks/>
          </p:cNvSpPr>
          <p:nvPr/>
        </p:nvSpPr>
        <p:spPr bwMode="auto">
          <a:xfrm rot="-5400000">
            <a:off x="3685381" y="3476080"/>
            <a:ext cx="144463" cy="1828800"/>
          </a:xfrm>
          <a:prstGeom prst="leftBrace">
            <a:avLst>
              <a:gd name="adj1" fmla="val 10549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55399" name="AutoShape 7"/>
          <p:cNvSpPr>
            <a:spLocks/>
          </p:cNvSpPr>
          <p:nvPr/>
        </p:nvSpPr>
        <p:spPr bwMode="auto">
          <a:xfrm rot="-5400000">
            <a:off x="5774531" y="3476080"/>
            <a:ext cx="144463" cy="1828800"/>
          </a:xfrm>
          <a:prstGeom prst="leftBrace">
            <a:avLst>
              <a:gd name="adj1" fmla="val 10549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55400" name="Line 8"/>
          <p:cNvSpPr>
            <a:spLocks noChangeShapeType="1"/>
          </p:cNvSpPr>
          <p:nvPr/>
        </p:nvSpPr>
        <p:spPr bwMode="auto">
          <a:xfrm flipH="1">
            <a:off x="3492500" y="4462711"/>
            <a:ext cx="24765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5401" name="Line 9"/>
          <p:cNvSpPr>
            <a:spLocks noChangeShapeType="1"/>
          </p:cNvSpPr>
          <p:nvPr/>
        </p:nvSpPr>
        <p:spPr bwMode="auto">
          <a:xfrm>
            <a:off x="5867400" y="4462711"/>
            <a:ext cx="2889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55402" name="Text Box 10"/>
          <p:cNvSpPr txBox="1">
            <a:spLocks noChangeArrowheads="1"/>
          </p:cNvSpPr>
          <p:nvPr/>
        </p:nvSpPr>
        <p:spPr bwMode="auto">
          <a:xfrm>
            <a:off x="2268538" y="4672261"/>
            <a:ext cx="2203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/>
              <a:t>zero-state response</a:t>
            </a:r>
          </a:p>
        </p:txBody>
      </p:sp>
      <p:sp>
        <p:nvSpPr>
          <p:cNvPr id="955403" name="Text Box 11"/>
          <p:cNvSpPr txBox="1">
            <a:spLocks noChangeArrowheads="1"/>
          </p:cNvSpPr>
          <p:nvPr/>
        </p:nvSpPr>
        <p:spPr bwMode="auto">
          <a:xfrm>
            <a:off x="5464175" y="4653211"/>
            <a:ext cx="2203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/>
              <a:t>zero-input response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43095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at</a:t>
            </a:r>
            <a:r>
              <a:rPr lang="en-US" altLang="zh-TW">
                <a:latin typeface="Times New Roman" pitchFamily="18" charset="0"/>
              </a:rPr>
              <a:t>}</a:t>
            </a:r>
          </a:p>
        </p:txBody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By definition:</a:t>
            </a:r>
            <a:endParaRPr lang="zh-TW" altLang="en-US"/>
          </a:p>
        </p:txBody>
      </p:sp>
      <p:graphicFrame>
        <p:nvGraphicFramePr>
          <p:cNvPr id="8898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229184"/>
              </p:ext>
            </p:extLst>
          </p:nvPr>
        </p:nvGraphicFramePr>
        <p:xfrm>
          <a:off x="1433513" y="1988840"/>
          <a:ext cx="4241800" cy="261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9" name="方程式" r:id="rId3" imgW="2120760" imgH="1307880" progId="Equation.3">
                  <p:embed/>
                </p:oleObj>
              </mc:Choice>
              <mc:Fallback>
                <p:oleObj name="方程式" r:id="rId3" imgW="2120760" imgH="1307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3513" y="1988840"/>
                        <a:ext cx="4241800" cy="2616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41265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altLang="zh-TW" dirty="0"/>
              <a:t>Example: </a:t>
            </a:r>
            <a:r>
              <a:rPr lang="en-US" altLang="zh-TW" dirty="0">
                <a:latin typeface="English111 Vivace BT" pitchFamily="66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 err="1">
                <a:latin typeface="Times New Roman" pitchFamily="18" charset="0"/>
              </a:rPr>
              <a:t>t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},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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N</a:t>
            </a:r>
            <a:endParaRPr lang="zh-TW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Similarly, let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dv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dt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dirty="0"/>
            </a:b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245933"/>
              </p:ext>
            </p:extLst>
          </p:nvPr>
        </p:nvGraphicFramePr>
        <p:xfrm>
          <a:off x="1077416" y="1985963"/>
          <a:ext cx="7239000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64" name="方程式" r:id="rId3" imgW="3619440" imgH="1333440" progId="Equation.3">
                  <p:embed/>
                </p:oleObj>
              </mc:Choice>
              <mc:Fallback>
                <p:oleObj name="方程式" r:id="rId3" imgW="3619440" imgH="13334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7416" y="1985963"/>
                        <a:ext cx="7239000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693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>
                <a:latin typeface="English111 Vivace BT" pitchFamily="66" charset="0"/>
              </a:rPr>
              <a:t>L</a:t>
            </a:r>
            <a:r>
              <a:rPr lang="en-US" altLang="zh-TW">
                <a:latin typeface="Times New Roman" pitchFamily="18" charset="0"/>
              </a:rPr>
              <a:t>{sin 2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}</a:t>
            </a:r>
          </a:p>
        </p:txBody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By definition:</a:t>
            </a:r>
          </a:p>
        </p:txBody>
      </p:sp>
      <p:graphicFrame>
        <p:nvGraphicFramePr>
          <p:cNvPr id="89088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354851"/>
              </p:ext>
            </p:extLst>
          </p:nvPr>
        </p:nvGraphicFramePr>
        <p:xfrm>
          <a:off x="1308100" y="1700808"/>
          <a:ext cx="751205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" name="方程式" r:id="rId3" imgW="3759120" imgH="939600" progId="Equation.3">
                  <p:embed/>
                </p:oleObj>
              </mc:Choice>
              <mc:Fallback>
                <p:oleObj name="方程式" r:id="rId3" imgW="3759120" imgH="93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8100" y="1700808"/>
                        <a:ext cx="7512050" cy="187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88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66811"/>
              </p:ext>
            </p:extLst>
          </p:nvPr>
        </p:nvGraphicFramePr>
        <p:xfrm>
          <a:off x="2506663" y="3745508"/>
          <a:ext cx="5953125" cy="192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9" name="方程式" r:id="rId5" imgW="2971800" imgH="965160" progId="Equation.3">
                  <p:embed/>
                </p:oleObj>
              </mc:Choice>
              <mc:Fallback>
                <p:oleObj name="方程式" r:id="rId5" imgW="297180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6663" y="3745508"/>
                        <a:ext cx="5953125" cy="1925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58347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</TotalTime>
  <Words>1729</Words>
  <Application>Microsoft Office PowerPoint</Application>
  <PresentationFormat>如螢幕大小 (4:3)</PresentationFormat>
  <Paragraphs>329</Paragraphs>
  <Slides>69</Slides>
  <Notes>1</Notes>
  <HiddenSlides>0</HiddenSlides>
  <MMClips>0</MMClips>
  <ScaleCrop>false</ScaleCrop>
  <HeadingPairs>
    <vt:vector size="8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69</vt:i4>
      </vt:variant>
    </vt:vector>
  </HeadingPairs>
  <TitlesOfParts>
    <vt:vector size="82" baseType="lpstr">
      <vt:lpstr>華康中黑體</vt:lpstr>
      <vt:lpstr>新細明體</vt:lpstr>
      <vt:lpstr>標楷體</vt:lpstr>
      <vt:lpstr>Arial</vt:lpstr>
      <vt:lpstr>Calibri</vt:lpstr>
      <vt:lpstr>Cambria Math</vt:lpstr>
      <vt:lpstr>English111 Vivace BT</vt:lpstr>
      <vt:lpstr>Symbol</vt:lpstr>
      <vt:lpstr>Times New Roman</vt:lpstr>
      <vt:lpstr>Wingdings</vt:lpstr>
      <vt:lpstr>Office 佈景主題</vt:lpstr>
      <vt:lpstr>方程式</vt:lpstr>
      <vt:lpstr>Equation</vt:lpstr>
      <vt:lpstr>The Laplace Transform†</vt:lpstr>
      <vt:lpstr>Transform of a Function</vt:lpstr>
      <vt:lpstr>Integral Transform</vt:lpstr>
      <vt:lpstr>Laplace Transform</vt:lpstr>
      <vt:lpstr>Example: L{1}</vt:lpstr>
      <vt:lpstr>Example: L{t}</vt:lpstr>
      <vt:lpstr>Example: L{eat}</vt:lpstr>
      <vt:lpstr>Example: L{tn}, n  N</vt:lpstr>
      <vt:lpstr>Example: L{sin 2t}</vt:lpstr>
      <vt:lpstr>Linearity of L{}</vt:lpstr>
      <vt:lpstr>Example: L{3e2t + 2sin23t}</vt:lpstr>
      <vt:lpstr>Transform of Basic Functions</vt:lpstr>
      <vt:lpstr>Existence of L{f(t)}</vt:lpstr>
      <vt:lpstr>Examples: Exponential Order</vt:lpstr>
      <vt:lpstr>Proof of Existence of L{f(t)}</vt:lpstr>
      <vt:lpstr>Example: Transform of Piecewise f(t)</vt:lpstr>
      <vt:lpstr>Behavior of F(s) as s  </vt:lpstr>
      <vt:lpstr>Inverse Laplace Transform</vt:lpstr>
      <vt:lpstr>Examples: Inverse Transforms</vt:lpstr>
      <vt:lpstr>Linearity of L–1{}</vt:lpstr>
      <vt:lpstr>Example: Partial Fractions (1/2)</vt:lpstr>
      <vt:lpstr>Example: Partial Fractions (2/2)</vt:lpstr>
      <vt:lpstr>Partial Fraction Decompositions</vt:lpstr>
      <vt:lpstr>Transforming a Derivative</vt:lpstr>
      <vt:lpstr>Derivative Transform Theorem</vt:lpstr>
      <vt:lpstr>General Derivative Transform</vt:lpstr>
      <vt:lpstr>Solving Linear IVPs (1/2)</vt:lpstr>
      <vt:lpstr>Solving Linear IVPs (2/2)</vt:lpstr>
      <vt:lpstr>Example:                                    (1/2) </vt:lpstr>
      <vt:lpstr>Example:                                    (2/2)</vt:lpstr>
      <vt:lpstr>Example:</vt:lpstr>
      <vt:lpstr>s-axis Translation Theorem</vt:lpstr>
      <vt:lpstr>Example: L{e5tt3} and L{e–2tcos 4t}</vt:lpstr>
      <vt:lpstr>Inverse of s-axis Translation</vt:lpstr>
      <vt:lpstr>Example: y" – 6y' + 9y = t2e3t</vt:lpstr>
      <vt:lpstr>Unit Step Function</vt:lpstr>
      <vt:lpstr>Rewrite of a Piecewise Function</vt:lpstr>
      <vt:lpstr>Laplace Transform of u(t – a), a &gt; 0</vt:lpstr>
      <vt:lpstr>t-axis Translation Theorem</vt:lpstr>
      <vt:lpstr>Inverse of t-axis Translation</vt:lpstr>
      <vt:lpstr>Alternative Form of t-axis Translation</vt:lpstr>
      <vt:lpstr>Example:</vt:lpstr>
      <vt:lpstr>Derivatives of Transforms</vt:lpstr>
      <vt:lpstr>nth-Order Derivatives of Transforms</vt:lpstr>
      <vt:lpstr>Convolution of Two Functions</vt:lpstr>
      <vt:lpstr>Convolution Theorem</vt:lpstr>
      <vt:lpstr>Example: Compute </vt:lpstr>
      <vt:lpstr>Inverse Form of Convolution</vt:lpstr>
      <vt:lpstr>Transforms of Integrals</vt:lpstr>
      <vt:lpstr>Proof of Transform of Integrals</vt:lpstr>
      <vt:lpstr>Example: Inverse by Integration</vt:lpstr>
      <vt:lpstr>Integral Equations</vt:lpstr>
      <vt:lpstr>Example: </vt:lpstr>
      <vt:lpstr>Series Circuits</vt:lpstr>
      <vt:lpstr>Example: Single-loop LRC Circuit</vt:lpstr>
      <vt:lpstr>Example: continued</vt:lpstr>
      <vt:lpstr>Transform of a Periodic Function</vt:lpstr>
      <vt:lpstr>Proof of Periodic Transform Theorem</vt:lpstr>
      <vt:lpstr>Example: Square-Wave Transform</vt:lpstr>
      <vt:lpstr>Example: Periodic Input Voltage (1/3)</vt:lpstr>
      <vt:lpstr>Example: Periodic Input Voltage (2/3)</vt:lpstr>
      <vt:lpstr>Example: Periodic Input Voltage (3/3)</vt:lpstr>
      <vt:lpstr>Unit Impulse</vt:lpstr>
      <vt:lpstr>Dirac Delta Function</vt:lpstr>
      <vt:lpstr>Transform of (t – t0)</vt:lpstr>
      <vt:lpstr>Example: Two IVPs (1/2)</vt:lpstr>
      <vt:lpstr>Example: Two IVPs (2/2)</vt:lpstr>
      <vt:lpstr>Impulse Response</vt:lpstr>
      <vt:lpstr>Linear Dynamic Systems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Digital Circuit Design</dc:title>
  <dc:creator>cjtsai</dc:creator>
  <cp:lastModifiedBy>cjtsai</cp:lastModifiedBy>
  <cp:revision>105</cp:revision>
  <cp:lastPrinted>2018-11-05T02:54:40Z</cp:lastPrinted>
  <dcterms:created xsi:type="dcterms:W3CDTF">2013-02-18T04:14:25Z</dcterms:created>
  <dcterms:modified xsi:type="dcterms:W3CDTF">2020-01-06T02:55:19Z</dcterms:modified>
</cp:coreProperties>
</file>