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7104063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2059" autoAdjust="0"/>
  </p:normalViewPr>
  <p:slideViewPr>
    <p:cSldViewPr>
      <p:cViewPr varScale="1">
        <p:scale>
          <a:sx n="130" d="100"/>
          <a:sy n="130" d="100"/>
        </p:scale>
        <p:origin x="144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3992" y="1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6DFCE73-D4D2-47E2-9FD3-C9423A2497CA}" type="datetimeFigureOut">
              <a:rPr lang="zh-TW" altLang="en-US" smtClean="0"/>
              <a:t>2019/11/25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65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11B0E1D-AA82-4552-8C4E-CF760B87F8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958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/>
          <p:cNvSpPr>
            <a:spLocks noChangeArrowheads="1"/>
          </p:cNvSpPr>
          <p:nvPr userDrawn="1"/>
        </p:nvSpPr>
        <p:spPr bwMode="auto">
          <a:xfrm>
            <a:off x="6269604" y="53910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-5096" y="952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07704" y="1196751"/>
            <a:ext cx="6696744" cy="2403699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915616" y="4509120"/>
            <a:ext cx="6688832" cy="1296368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684E-F0E7-4F1B-8171-AFFAC7CD3DBF}" type="datetime1">
              <a:rPr lang="zh-TW" altLang="en-US" smtClean="0"/>
              <a:t>2019/11/25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1" name="Line 18"/>
          <p:cNvSpPr>
            <a:spLocks noChangeShapeType="1"/>
          </p:cNvSpPr>
          <p:nvPr userDrawn="1"/>
        </p:nvSpPr>
        <p:spPr bwMode="auto">
          <a:xfrm>
            <a:off x="900113" y="5805488"/>
            <a:ext cx="7920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2" name="Line 19"/>
          <p:cNvSpPr>
            <a:spLocks noChangeShapeType="1"/>
          </p:cNvSpPr>
          <p:nvPr userDrawn="1"/>
        </p:nvSpPr>
        <p:spPr bwMode="auto">
          <a:xfrm>
            <a:off x="8675688" y="3789040"/>
            <a:ext cx="0" cy="22323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3" name="Picture 21" descr="nctu_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100965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412776"/>
            <a:ext cx="8003232" cy="471338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E339-1E99-48ED-BA37-4F5E00DB2719}" type="datetime1">
              <a:rPr lang="zh-TW" altLang="en-US" smtClean="0"/>
              <a:t>2019/11/25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/>
          <p:cNvSpPr>
            <a:spLocks noChangeArrowheads="1"/>
          </p:cNvSpPr>
          <p:nvPr userDrawn="1"/>
        </p:nvSpPr>
        <p:spPr bwMode="auto">
          <a:xfrm>
            <a:off x="6269604" y="53146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-5096" y="188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19671" y="4406900"/>
            <a:ext cx="687504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91469-E635-4936-BD6A-B7A6151146C4}" type="datetime1">
              <a:rPr lang="zh-TW" altLang="en-US" smtClean="0"/>
              <a:t>2019/11/25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3568" y="1412776"/>
            <a:ext cx="3888432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6016" y="1412776"/>
            <a:ext cx="3970784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4286-3734-4D06-9DBD-6F3C54D191B5}" type="datetime1">
              <a:rPr lang="zh-TW" altLang="en-US" smtClean="0"/>
              <a:t>2019/11/25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A15A-4F2F-46DC-851F-9F2792FE60D4}" type="datetime1">
              <a:rPr lang="zh-TW" altLang="en-US" smtClean="0"/>
              <a:t>2019/11/25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ECB1-0D2E-4996-AD7F-0E9AC458952A}" type="datetime1">
              <a:rPr lang="zh-TW" altLang="en-US" smtClean="0"/>
              <a:t>2019/11/25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 userDrawn="1"/>
        </p:nvSpPr>
        <p:spPr bwMode="auto">
          <a:xfrm>
            <a:off x="3128" y="452"/>
            <a:ext cx="530027" cy="48768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6892440" y="1181388"/>
            <a:ext cx="1800000" cy="1620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8003232" cy="4713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AD758735-A0C4-4147-8D59-39AA4D4CF161}" type="datetime1">
              <a:rPr lang="zh-TW" altLang="en-US" smtClean="0"/>
              <a:t>2019/11/25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39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539552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cxnSp>
        <p:nvCxnSpPr>
          <p:cNvPr id="8" name="直線接點 7"/>
          <p:cNvCxnSpPr/>
          <p:nvPr userDrawn="1"/>
        </p:nvCxnSpPr>
        <p:spPr>
          <a:xfrm>
            <a:off x="269776" y="1232964"/>
            <a:ext cx="841573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 userDrawn="1"/>
        </p:nvSpPr>
        <p:spPr>
          <a:xfrm>
            <a:off x="8708824" y="6407750"/>
            <a:ext cx="3802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>
                <a:latin typeface="Arial" pitchFamily="34" charset="0"/>
                <a:cs typeface="Arial" pitchFamily="34" charset="0"/>
              </a:rPr>
              <a:t>/32</a:t>
            </a:r>
            <a:endParaRPr lang="zh-TW" alt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q"/>
        <a:defRPr sz="24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7.wmf"/><Relationship Id="rId5" Type="http://schemas.openxmlformats.org/officeDocument/2006/relationships/oleObject" Target="NULL"/><Relationship Id="rId4" Type="http://schemas.openxmlformats.org/officeDocument/2006/relationships/image" Target="../media/image16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8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1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2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3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6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3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3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6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35.bin"/><Relationship Id="rId7" Type="http://schemas.openxmlformats.org/officeDocument/2006/relationships/oleObject" Target="NUL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7.wmf"/><Relationship Id="rId9" Type="http://schemas.openxmlformats.org/officeDocument/2006/relationships/image" Target="../media/image40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42.bin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4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44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47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9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53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5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Systems of Linear 1</a:t>
            </a:r>
            <a:r>
              <a:rPr lang="en-US" altLang="zh-TW" baseline="30000" dirty="0"/>
              <a:t>st</a:t>
            </a:r>
            <a:r>
              <a:rPr lang="en-US" altLang="zh-TW" dirty="0"/>
              <a:t>-Order Differential Equations</a:t>
            </a:r>
            <a:endParaRPr lang="en-US" altLang="zh-TW" baseline="300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en-US" altLang="zh-TW" dirty="0">
                <a:ea typeface="標楷體" pitchFamily="65" charset="-120"/>
              </a:rPr>
              <a:t>National </a:t>
            </a:r>
            <a:r>
              <a:rPr lang="en-US" altLang="zh-TW" dirty="0" err="1">
                <a:ea typeface="標楷體" pitchFamily="65" charset="-120"/>
              </a:rPr>
              <a:t>Chiao</a:t>
            </a:r>
            <a:r>
              <a:rPr lang="en-US" altLang="zh-TW" dirty="0">
                <a:ea typeface="標楷體" pitchFamily="65" charset="-120"/>
              </a:rPr>
              <a:t> Tung University</a:t>
            </a:r>
          </a:p>
          <a:p>
            <a:pPr algn="r" eaLnBrk="1" hangingPunct="1"/>
            <a:r>
              <a:rPr lang="en-US" altLang="zh-TW" dirty="0">
                <a:ea typeface="標楷體" pitchFamily="65" charset="-120"/>
              </a:rPr>
              <a:t>Chun-Jen Tsai</a:t>
            </a:r>
          </a:p>
          <a:p>
            <a:pPr algn="r" eaLnBrk="1" hangingPunct="1"/>
            <a:r>
              <a:rPr lang="en-US" altLang="zh-TW" dirty="0"/>
              <a:t>11</a:t>
            </a:r>
            <a:r>
              <a:rPr lang="en-US" altLang="zh-TW" dirty="0">
                <a:ea typeface="標楷體" pitchFamily="65" charset="-120"/>
              </a:rPr>
              <a:t>/11/2019</a:t>
            </a:r>
            <a:endParaRPr lang="en-US" altLang="zh-TW" sz="2000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08372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Systems with Constant Coefficients</a:t>
            </a:r>
          </a:p>
        </p:txBody>
      </p:sp>
      <p:sp>
        <p:nvSpPr>
          <p:cNvPr id="85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We are in particular interested in finding a solution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For the homogeneous linear first-order system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           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</a:rPr>
              <a:t>Ax</a:t>
            </a:r>
            <a:endParaRPr lang="en-US" altLang="zh-TW" dirty="0"/>
          </a:p>
        </p:txBody>
      </p:sp>
      <p:graphicFrame>
        <p:nvGraphicFramePr>
          <p:cNvPr id="859140" name="Object 4"/>
          <p:cNvGraphicFramePr>
            <a:graphicFrameLocks noChangeAspect="1"/>
          </p:cNvGraphicFramePr>
          <p:nvPr>
            <p:extLst/>
          </p:nvPr>
        </p:nvGraphicFramePr>
        <p:xfrm>
          <a:off x="2881313" y="1989138"/>
          <a:ext cx="23368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07" name="方程式" r:id="rId3" imgW="1168200" imgH="939600" progId="Equation.3">
                  <p:embed/>
                </p:oleObj>
              </mc:Choice>
              <mc:Fallback>
                <p:oleObj name="方程式" r:id="rId3" imgW="1168200" imgH="939600" progId="Equation.3">
                  <p:embed/>
                  <p:pic>
                    <p:nvPicPr>
                      <p:cNvPr id="8591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1313" y="1989138"/>
                        <a:ext cx="2336800" cy="187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3241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Eigenvalues and Eigenvectors</a:t>
            </a:r>
          </a:p>
        </p:txBody>
      </p:sp>
      <p:sp>
        <p:nvSpPr>
          <p:cNvPr id="86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 err="1">
                <a:latin typeface="Times New Roman" pitchFamily="18" charset="0"/>
              </a:rPr>
              <a:t>k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e</a:t>
            </a:r>
            <a:r>
              <a:rPr lang="en-US" altLang="zh-TW" i="1" baseline="30000" dirty="0" err="1">
                <a:latin typeface="Times New Roman" pitchFamily="18" charset="0"/>
                <a:sym typeface="Symbol" pitchFamily="18" charset="2"/>
              </a:rPr>
              <a:t>t</a:t>
            </a:r>
            <a:r>
              <a:rPr lang="en-US" altLang="zh-TW" dirty="0"/>
              <a:t>, we have </a:t>
            </a:r>
            <a:r>
              <a:rPr lang="en-US" altLang="zh-TW" b="1" dirty="0" err="1">
                <a:latin typeface="Times New Roman" pitchFamily="18" charset="0"/>
              </a:rPr>
              <a:t>k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e</a:t>
            </a:r>
            <a:r>
              <a:rPr lang="en-US" altLang="zh-TW" i="1" baseline="30000" dirty="0" err="1">
                <a:latin typeface="Times New Roman" pitchFamily="18" charset="0"/>
                <a:sym typeface="Symbol" pitchFamily="18" charset="2"/>
              </a:rPr>
              <a:t>t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 err="1">
                <a:latin typeface="Times New Roman" pitchFamily="18" charset="0"/>
              </a:rPr>
              <a:t>Ak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e</a:t>
            </a:r>
            <a:r>
              <a:rPr lang="en-US" altLang="zh-TW" i="1" baseline="30000" dirty="0" err="1">
                <a:latin typeface="Times New Roman" pitchFamily="18" charset="0"/>
                <a:sym typeface="Symbol" pitchFamily="18" charset="2"/>
              </a:rPr>
              <a:t>t</a:t>
            </a:r>
            <a:r>
              <a:rPr lang="en-US" altLang="zh-TW" dirty="0"/>
              <a:t>, or </a:t>
            </a:r>
            <a:r>
              <a:rPr lang="en-US" altLang="zh-TW" b="1" dirty="0" err="1">
                <a:latin typeface="Times New Roman" pitchFamily="18" charset="0"/>
              </a:rPr>
              <a:t>Ak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="1" dirty="0">
                <a:latin typeface="Times New Roman" pitchFamily="18" charset="0"/>
                <a:sym typeface="Symbol" pitchFamily="18" charset="2"/>
              </a:rPr>
              <a:t>k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Therefore</a:t>
            </a:r>
            <a:br>
              <a:rPr lang="en-US" altLang="zh-TW" dirty="0"/>
            </a:br>
            <a:r>
              <a:rPr lang="en-US" altLang="zh-TW" dirty="0"/>
              <a:t>                        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b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="1" dirty="0">
                <a:latin typeface="Times New Roman" pitchFamily="18" charset="0"/>
              </a:rPr>
              <a:t>I)k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</a:rPr>
              <a:t>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matrix form is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Nontrivial solution exists if </a:t>
            </a:r>
            <a:r>
              <a:rPr lang="en-US" altLang="zh-TW" dirty="0" err="1">
                <a:latin typeface="Times New Roman" pitchFamily="18" charset="0"/>
              </a:rPr>
              <a:t>det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b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="1" dirty="0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.</a:t>
            </a:r>
          </a:p>
        </p:txBody>
      </p:sp>
      <p:graphicFrame>
        <p:nvGraphicFramePr>
          <p:cNvPr id="860164" name="Object 4"/>
          <p:cNvGraphicFramePr>
            <a:graphicFrameLocks noChangeAspect="1"/>
          </p:cNvGraphicFramePr>
          <p:nvPr>
            <p:extLst/>
          </p:nvPr>
        </p:nvGraphicFramePr>
        <p:xfrm>
          <a:off x="2181225" y="3501008"/>
          <a:ext cx="48387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1" r:id="rId3" imgW="4838700" imgH="1752600" progId="Equation.3">
                  <p:embed/>
                </p:oleObj>
              </mc:Choice>
              <mc:Fallback>
                <p:oleObj r:id="rId3" imgW="4838700" imgH="1752600" progId="Equation.3">
                  <p:embed/>
                  <p:pic>
                    <p:nvPicPr>
                      <p:cNvPr id="8601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1225" y="3501008"/>
                        <a:ext cx="4838700" cy="175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34625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Distinct Eigenvalues (1/2)</a:t>
            </a:r>
          </a:p>
        </p:txBody>
      </p:sp>
      <p:sp>
        <p:nvSpPr>
          <p:cNvPr id="86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Solve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 characteristic equation is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>
                <a:sym typeface="Symbol" pitchFamily="18" charset="2"/>
              </a:rPr>
              <a:t>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aseline="-2500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= –1,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aseline="-2500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= 4</a:t>
            </a:r>
            <a:r>
              <a:rPr lang="en-US" altLang="zh-TW">
                <a:sym typeface="Symbol" pitchFamily="18" charset="2"/>
              </a:rPr>
              <a:t>.</a:t>
            </a:r>
          </a:p>
        </p:txBody>
      </p:sp>
      <p:graphicFrame>
        <p:nvGraphicFramePr>
          <p:cNvPr id="861188" name="Object 4"/>
          <p:cNvGraphicFramePr>
            <a:graphicFrameLocks noChangeAspect="1"/>
          </p:cNvGraphicFramePr>
          <p:nvPr>
            <p:extLst/>
          </p:nvPr>
        </p:nvGraphicFramePr>
        <p:xfrm>
          <a:off x="2195736" y="1566863"/>
          <a:ext cx="1989138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80" name="方程式" r:id="rId3" imgW="990360" imgH="787320" progId="Equation.3">
                  <p:embed/>
                </p:oleObj>
              </mc:Choice>
              <mc:Fallback>
                <p:oleObj name="方程式" r:id="rId3" imgW="990360" imgH="787320" progId="Equation.3">
                  <p:embed/>
                  <p:pic>
                    <p:nvPicPr>
                      <p:cNvPr id="86118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566863"/>
                        <a:ext cx="1989138" cy="157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1189" name="Object 5"/>
          <p:cNvGraphicFramePr>
            <a:graphicFrameLocks noChangeAspect="1"/>
          </p:cNvGraphicFramePr>
          <p:nvPr>
            <p:extLst/>
          </p:nvPr>
        </p:nvGraphicFramePr>
        <p:xfrm>
          <a:off x="900113" y="3933056"/>
          <a:ext cx="79533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81" r:id="rId5" imgW="7950200" imgH="838200" progId="Equation.3">
                  <p:embed/>
                </p:oleObj>
              </mc:Choice>
              <mc:Fallback>
                <p:oleObj r:id="rId5" imgW="7950200" imgH="838200" progId="Equation.3">
                  <p:embed/>
                  <p:pic>
                    <p:nvPicPr>
                      <p:cNvPr id="86118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933056"/>
                        <a:ext cx="7953375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71902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Distinct Eigenvalues (2/2)</a:t>
            </a:r>
          </a:p>
        </p:txBody>
      </p:sp>
      <p:sp>
        <p:nvSpPr>
          <p:cNvPr id="86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–1</a:t>
            </a:r>
            <a:r>
              <a:rPr lang="en-US" altLang="zh-TW" dirty="0"/>
              <a:t>:</a:t>
            </a:r>
            <a:br>
              <a:rPr lang="en-US" altLang="zh-TW" dirty="0"/>
            </a:br>
            <a:r>
              <a:rPr lang="en-US" altLang="zh-TW" dirty="0"/>
              <a:t>                        </a:t>
            </a:r>
            <a:r>
              <a:rPr lang="en-US" altLang="zh-TW" dirty="0">
                <a:latin typeface="Times New Roman" pitchFamily="18" charset="0"/>
              </a:rPr>
              <a:t>3</a:t>
            </a:r>
            <a:r>
              <a:rPr lang="en-US" altLang="zh-TW" i="1" dirty="0">
                <a:latin typeface="Times New Roman" pitchFamily="18" charset="0"/>
              </a:rPr>
              <a:t> k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+ 3</a:t>
            </a:r>
            <a:r>
              <a:rPr lang="en-US" altLang="zh-TW" i="1" dirty="0">
                <a:latin typeface="Times New Roman" pitchFamily="18" charset="0"/>
              </a:rPr>
              <a:t> k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0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                         2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+ 2</a:t>
            </a:r>
            <a:r>
              <a:rPr lang="en-US" altLang="zh-TW" i="1" dirty="0">
                <a:latin typeface="Times New Roman" pitchFamily="18" charset="0"/>
              </a:rPr>
              <a:t> k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Therefore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4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general solution is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 dirty="0"/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774645"/>
              </p:ext>
            </p:extLst>
          </p:nvPr>
        </p:nvGraphicFramePr>
        <p:xfrm>
          <a:off x="3429957" y="2708920"/>
          <a:ext cx="126936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9" name="方程式" r:id="rId3" imgW="634680" imgH="457200" progId="Equation.3">
                  <p:embed/>
                </p:oleObj>
              </mc:Choice>
              <mc:Fallback>
                <p:oleObj name="方程式" r:id="rId3" imgW="634680" imgH="457200" progId="Equation.3">
                  <p:embed/>
                  <p:pic>
                    <p:nvPicPr>
                      <p:cNvPr id="86221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957" y="2708920"/>
                        <a:ext cx="126936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4476159"/>
              </p:ext>
            </p:extLst>
          </p:nvPr>
        </p:nvGraphicFramePr>
        <p:xfrm>
          <a:off x="3421062" y="3790008"/>
          <a:ext cx="114264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0" name="方程式" r:id="rId5" imgW="571320" imgH="457200" progId="Equation.3">
                  <p:embed/>
                </p:oleObj>
              </mc:Choice>
              <mc:Fallback>
                <p:oleObj name="方程式" r:id="rId5" imgW="571320" imgH="457200" progId="Equation.3">
                  <p:embed/>
                  <p:pic>
                    <p:nvPicPr>
                      <p:cNvPr id="8622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1062" y="3790008"/>
                        <a:ext cx="114264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784375"/>
              </p:ext>
            </p:extLst>
          </p:nvPr>
        </p:nvGraphicFramePr>
        <p:xfrm>
          <a:off x="1979712" y="5157192"/>
          <a:ext cx="469872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1" name="方程式" r:id="rId7" imgW="2349360" imgH="457200" progId="Equation.3">
                  <p:embed/>
                </p:oleObj>
              </mc:Choice>
              <mc:Fallback>
                <p:oleObj name="方程式" r:id="rId7" imgW="2349360" imgH="457200" progId="Equation.3">
                  <p:embed/>
                  <p:pic>
                    <p:nvPicPr>
                      <p:cNvPr id="86221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5157192"/>
                        <a:ext cx="469872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5346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Repeated Eigenvalues (1/2)</a:t>
            </a:r>
          </a:p>
        </p:txBody>
      </p:sp>
      <p:sp>
        <p:nvSpPr>
          <p:cNvPr id="86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an </a:t>
            </a:r>
            <a:r>
              <a:rPr lang="en-US" altLang="zh-TW" i="1" dirty="0" err="1">
                <a:latin typeface="Times New Roman" pitchFamily="18" charset="0"/>
              </a:rPr>
              <a:t>n</a:t>
            </a:r>
            <a:r>
              <a:rPr lang="en-US" altLang="zh-TW" dirty="0" err="1">
                <a:latin typeface="Times New Roman" pitchFamily="18" charset="0"/>
                <a:sym typeface="Symbol" pitchFamily="18" charset="2"/>
              </a:rPr>
              <a:t></a:t>
            </a:r>
            <a:r>
              <a:rPr lang="en-US" altLang="zh-TW" i="1" dirty="0" err="1">
                <a:latin typeface="Times New Roman" pitchFamily="18" charset="0"/>
              </a:rPr>
              <a:t>n</a:t>
            </a:r>
            <a:r>
              <a:rPr lang="en-US" altLang="zh-TW" dirty="0"/>
              <a:t> matrix </a:t>
            </a:r>
            <a:r>
              <a:rPr lang="en-US" altLang="zh-TW" b="1" dirty="0">
                <a:latin typeface="Times New Roman" pitchFamily="18" charset="0"/>
              </a:rPr>
              <a:t>A</a:t>
            </a:r>
            <a:r>
              <a:rPr lang="en-US" altLang="zh-TW" dirty="0"/>
              <a:t>, the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</a:t>
            </a:r>
            <a:r>
              <a:rPr lang="en-US" altLang="zh-TW" dirty="0" err="1"/>
              <a:t>egenvalues</a:t>
            </a: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dirty="0"/>
              <a:t>, …,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i="1" baseline="-25000" dirty="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/>
              <a:t> may not be all distinct. If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/>
              <a:t> is a root of the characteristic equation with multiplicity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Case 1. It maybe possible to find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/>
              <a:t> linear independent eigenvectors </a:t>
            </a:r>
            <a:r>
              <a:rPr lang="en-US" altLang="zh-TW" b="1" dirty="0">
                <a:latin typeface="Times New Roman" pitchFamily="18" charset="0"/>
              </a:rPr>
              <a:t>k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, </a:t>
            </a:r>
            <a:r>
              <a:rPr lang="en-US" altLang="zh-TW" b="1" dirty="0">
                <a:latin typeface="Times New Roman" pitchFamily="18" charset="0"/>
              </a:rPr>
              <a:t>k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, …, </a:t>
            </a:r>
            <a:r>
              <a:rPr lang="en-US" altLang="zh-TW" b="1" dirty="0">
                <a:latin typeface="Times New Roman" pitchFamily="18" charset="0"/>
              </a:rPr>
              <a:t>k</a:t>
            </a:r>
            <a:r>
              <a:rPr lang="en-US" altLang="zh-TW" i="1" baseline="-25000" dirty="0">
                <a:latin typeface="Times New Roman" pitchFamily="18" charset="0"/>
              </a:rPr>
              <a:t>m</a:t>
            </a:r>
            <a:r>
              <a:rPr lang="en-US" altLang="zh-TW" dirty="0"/>
              <a:t> so that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is a general solution.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926147"/>
              </p:ext>
            </p:extLst>
          </p:nvPr>
        </p:nvGraphicFramePr>
        <p:xfrm>
          <a:off x="2533168" y="4005064"/>
          <a:ext cx="3911040" cy="48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3" name="方程式" r:id="rId3" imgW="1955520" imgH="241200" progId="Equation.3">
                  <p:embed/>
                </p:oleObj>
              </mc:Choice>
              <mc:Fallback>
                <p:oleObj name="方程式" r:id="rId3" imgW="1955520" imgH="241200" progId="Equation.3">
                  <p:embed/>
                  <p:pic>
                    <p:nvPicPr>
                      <p:cNvPr id="86323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3168" y="4005064"/>
                        <a:ext cx="3911040" cy="48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522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Repeated Eigenvalues (2/2)</a:t>
            </a:r>
          </a:p>
        </p:txBody>
      </p:sp>
      <p:sp>
        <p:nvSpPr>
          <p:cNvPr id="86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Case 2: If there is only one eigenvector corresponding to the eigenvalue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/>
              <a:t>, we can find the following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/>
              <a:t> linearly independent solutions: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b="1" dirty="0" err="1">
                <a:latin typeface="Times New Roman" pitchFamily="18" charset="0"/>
              </a:rPr>
              <a:t>k</a:t>
            </a:r>
            <a:r>
              <a:rPr lang="en-US" altLang="zh-TW" i="1" baseline="-25000" dirty="0" err="1">
                <a:latin typeface="Times New Roman" pitchFamily="18" charset="0"/>
              </a:rPr>
              <a:t>ij</a:t>
            </a:r>
            <a:r>
              <a:rPr lang="en-US" altLang="zh-TW" dirty="0"/>
              <a:t> are column vectors to be found.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59846"/>
              </p:ext>
            </p:extLst>
          </p:nvPr>
        </p:nvGraphicFramePr>
        <p:xfrm>
          <a:off x="1639600" y="2564904"/>
          <a:ext cx="5668704" cy="2880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7" name="方程式" r:id="rId3" imgW="3149280" imgH="1600200" progId="Equation.3">
                  <p:embed/>
                </p:oleObj>
              </mc:Choice>
              <mc:Fallback>
                <p:oleObj name="方程式" r:id="rId3" imgW="3149280" imgH="1600200" progId="Equation.3">
                  <p:embed/>
                  <p:pic>
                    <p:nvPicPr>
                      <p:cNvPr id="86426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9600" y="2564904"/>
                        <a:ext cx="5668704" cy="2880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8302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Example: Roots of Multiplicity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If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/>
              <a:t> is a repeated root of multiplicity 2 for the DE</a:t>
            </a:r>
            <a:br>
              <a:rPr lang="en-US" altLang="zh-TW" dirty="0"/>
            </a:b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, and the first solution is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sz="1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Assume that the 2</a:t>
            </a:r>
            <a:r>
              <a:rPr lang="en-US" altLang="zh-TW" baseline="30000" dirty="0"/>
              <a:t>nd</a:t>
            </a:r>
            <a:r>
              <a:rPr lang="en-US" altLang="zh-TW" dirty="0"/>
              <a:t> solution is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sz="1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sz="1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Substitute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/>
              <a:t> into the equation, we have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sz="1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(</a:t>
            </a:r>
            <a:r>
              <a:rPr lang="en-US" altLang="zh-TW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sz="1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for all values of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Thus, we have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US" altLang="zh-TW" dirty="0"/>
              <a:t>and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and that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27144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82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Example: Repeated Eigenvalues</a:t>
            </a:r>
          </a:p>
        </p:txBody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Solve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Solve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772753"/>
              </p:ext>
            </p:extLst>
          </p:nvPr>
        </p:nvGraphicFramePr>
        <p:xfrm>
          <a:off x="1547664" y="3734792"/>
          <a:ext cx="4648200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76" name="方程式" r:id="rId3" imgW="2323800" imgH="711000" progId="Equation.3">
                  <p:embed/>
                </p:oleObj>
              </mc:Choice>
              <mc:Fallback>
                <p:oleObj name="方程式" r:id="rId3" imgW="2323800" imgH="711000" progId="Equation.3">
                  <p:embed/>
                  <p:pic>
                    <p:nvPicPr>
                      <p:cNvPr id="8652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3734792"/>
                        <a:ext cx="4648200" cy="142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147183"/>
              </p:ext>
            </p:extLst>
          </p:nvPr>
        </p:nvGraphicFramePr>
        <p:xfrm>
          <a:off x="1759322" y="1795463"/>
          <a:ext cx="3460750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77" name="方程式" r:id="rId5" imgW="1739880" imgH="457200" progId="Equation.3">
                  <p:embed/>
                </p:oleObj>
              </mc:Choice>
              <mc:Fallback>
                <p:oleObj name="方程式" r:id="rId5" imgW="1739880" imgH="457200" progId="Equation.3">
                  <p:embed/>
                  <p:pic>
                    <p:nvPicPr>
                      <p:cNvPr id="86528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9322" y="1795463"/>
                        <a:ext cx="3460750" cy="912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9541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Complex Eigenvalues</a:t>
            </a:r>
          </a:p>
        </p:txBody>
      </p:sp>
      <p:sp>
        <p:nvSpPr>
          <p:cNvPr id="86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b="1" dirty="0">
                <a:latin typeface="Times New Roman" pitchFamily="18" charset="0"/>
              </a:rPr>
              <a:t>k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is the eigenvector corresponding to the complex eigenvalue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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i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</a:t>
            </a:r>
            <a:r>
              <a:rPr lang="en-US" altLang="zh-TW" dirty="0"/>
              <a:t>, then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             and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are solutions of the linear system.</a:t>
            </a:r>
          </a:p>
          <a:p>
            <a:r>
              <a:rPr lang="en-US" altLang="zh-TW" dirty="0"/>
              <a:t>The solutions can be rewritten in real form: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                           and                            . 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 dirty="0"/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093920"/>
              </p:ext>
            </p:extLst>
          </p:nvPr>
        </p:nvGraphicFramePr>
        <p:xfrm>
          <a:off x="2690813" y="2281238"/>
          <a:ext cx="12684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5" name="方程式" r:id="rId3" imgW="634680" imgH="228600" progId="Equation.3">
                  <p:embed/>
                </p:oleObj>
              </mc:Choice>
              <mc:Fallback>
                <p:oleObj name="方程式" r:id="rId3" imgW="634680" imgH="228600" progId="Equation.3">
                  <p:embed/>
                  <p:pic>
                    <p:nvPicPr>
                      <p:cNvPr id="86630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813" y="2281238"/>
                        <a:ext cx="1268412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745084"/>
              </p:ext>
            </p:extLst>
          </p:nvPr>
        </p:nvGraphicFramePr>
        <p:xfrm>
          <a:off x="4644008" y="2255838"/>
          <a:ext cx="1320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6" name="方程式" r:id="rId5" imgW="660240" imgH="241200" progId="Equation.3">
                  <p:embed/>
                </p:oleObj>
              </mc:Choice>
              <mc:Fallback>
                <p:oleObj name="方程式" r:id="rId5" imgW="660240" imgH="241200" progId="Equation.3">
                  <p:embed/>
                  <p:pic>
                    <p:nvPicPr>
                      <p:cNvPr id="86630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2255838"/>
                        <a:ext cx="13208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11049"/>
              </p:ext>
            </p:extLst>
          </p:nvPr>
        </p:nvGraphicFramePr>
        <p:xfrm>
          <a:off x="2282552" y="3789040"/>
          <a:ext cx="3657600" cy="96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7" name="方程式" r:id="rId7" imgW="1828800" imgH="482400" progId="Equation.3">
                  <p:embed/>
                </p:oleObj>
              </mc:Choice>
              <mc:Fallback>
                <p:oleObj name="方程式" r:id="rId7" imgW="1828800" imgH="482400" progId="Equation.3">
                  <p:embed/>
                  <p:pic>
                    <p:nvPicPr>
                      <p:cNvPr id="86631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2552" y="3789040"/>
                        <a:ext cx="3657600" cy="96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22171"/>
              </p:ext>
            </p:extLst>
          </p:nvPr>
        </p:nvGraphicFramePr>
        <p:xfrm>
          <a:off x="2138363" y="4868863"/>
          <a:ext cx="1927225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8" name="方程式" r:id="rId9" imgW="977760" imgH="393480" progId="Equation.3">
                  <p:embed/>
                </p:oleObj>
              </mc:Choice>
              <mc:Fallback>
                <p:oleObj name="方程式" r:id="rId9" imgW="977760" imgH="393480" progId="Equation.3">
                  <p:embed/>
                  <p:pic>
                    <p:nvPicPr>
                      <p:cNvPr id="8663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363" y="4868863"/>
                        <a:ext cx="1927225" cy="785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720246"/>
              </p:ext>
            </p:extLst>
          </p:nvPr>
        </p:nvGraphicFramePr>
        <p:xfrm>
          <a:off x="5021263" y="4868863"/>
          <a:ext cx="2125662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9" name="方程式" r:id="rId11" imgW="1079280" imgH="393480" progId="Equation.3">
                  <p:embed/>
                </p:oleObj>
              </mc:Choice>
              <mc:Fallback>
                <p:oleObj name="方程式" r:id="rId11" imgW="1079280" imgH="393480" progId="Equation.3">
                  <p:embed/>
                  <p:pic>
                    <p:nvPicPr>
                      <p:cNvPr id="86631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1263" y="4868863"/>
                        <a:ext cx="2125662" cy="785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02881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Non-homogeneous Systems</a:t>
            </a:r>
          </a:p>
        </p:txBody>
      </p:sp>
      <p:sp>
        <p:nvSpPr>
          <p:cNvPr id="88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general solution of a non-homogeneous system</a:t>
            </a:r>
            <a:br>
              <a:rPr lang="en-US" altLang="zh-TW" dirty="0"/>
            </a:b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</a:rPr>
              <a:t>Ax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can be obtained by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i="1" baseline="-25000" dirty="0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b="1" dirty="0" err="1">
                <a:latin typeface="Times New Roman" pitchFamily="18" charset="0"/>
              </a:rPr>
              <a:t>x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i="1" baseline="-25000" dirty="0">
                <a:latin typeface="Times New Roman" pitchFamily="18" charset="0"/>
              </a:rPr>
              <a:t>c</a:t>
            </a:r>
            <a:r>
              <a:rPr lang="en-US" altLang="zh-TW" dirty="0"/>
              <a:t> is the complementary solution of the associated homogeneous system and </a:t>
            </a:r>
            <a:r>
              <a:rPr lang="en-US" altLang="zh-TW" b="1" dirty="0" err="1">
                <a:latin typeface="Times New Roman" pitchFamily="18" charset="0"/>
              </a:rPr>
              <a:t>x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/>
              <a:t> is the particular solution that can be found using the method of undetermined coefficients or variation of parameters.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1708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Linear Systems of Differential Equations</a:t>
            </a:r>
          </a:p>
        </p:txBody>
      </p:sp>
      <p:sp>
        <p:nvSpPr>
          <p:cNvPr id="91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normal form of an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system of Linear DEs: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It is called homogeneous if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i="1" baseline="-25000" dirty="0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0, </a:t>
            </a:r>
            <a:r>
              <a:rPr lang="en-US" altLang="zh-TW" i="1" dirty="0" err="1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 = 1, 2,…,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; otherwise it is nonhomogeneous.</a:t>
            </a:r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/>
          </p:nvPr>
        </p:nvGraphicFramePr>
        <p:xfrm>
          <a:off x="1749449" y="1988840"/>
          <a:ext cx="5630863" cy="288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63" name="方程式" r:id="rId3" imgW="2819160" imgH="1447560" progId="Equation.3">
                  <p:embed/>
                </p:oleObj>
              </mc:Choice>
              <mc:Fallback>
                <p:oleObj name="方程式" r:id="rId3" imgW="2819160" imgH="1447560" progId="Equation.3">
                  <p:embed/>
                  <p:pic>
                    <p:nvPicPr>
                      <p:cNvPr id="3" name="物件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9449" y="1988840"/>
                        <a:ext cx="5630863" cy="288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802659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Find </a:t>
            </a:r>
            <a:r>
              <a:rPr lang="en-US" altLang="zh-TW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dirty="0"/>
              <a:t> of</a:t>
            </a:r>
          </a:p>
        </p:txBody>
      </p:sp>
      <p:sp>
        <p:nvSpPr>
          <p:cNvPr id="92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By the method of undetermined coefficients, let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Substitute </a:t>
            </a:r>
            <a:r>
              <a:rPr lang="en-US" altLang="zh-TW" b="1" dirty="0" err="1">
                <a:latin typeface="Times New Roman" pitchFamily="18" charset="0"/>
              </a:rPr>
              <a:t>x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into the DE, we have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Hence,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 dirty="0"/>
          </a:p>
        </p:txBody>
      </p:sp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799630"/>
              </p:ext>
            </p:extLst>
          </p:nvPr>
        </p:nvGraphicFramePr>
        <p:xfrm>
          <a:off x="5004048" y="260350"/>
          <a:ext cx="32607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9" name="方程式" r:id="rId3" imgW="1625400" imgH="457200" progId="Equation.3">
                  <p:embed/>
                </p:oleObj>
              </mc:Choice>
              <mc:Fallback>
                <p:oleObj name="方程式" r:id="rId3" imgW="1625400" imgH="457200" progId="Equation.3">
                  <p:embed/>
                  <p:pic>
                    <p:nvPicPr>
                      <p:cNvPr id="92160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260350"/>
                        <a:ext cx="3260725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535694"/>
              </p:ext>
            </p:extLst>
          </p:nvPr>
        </p:nvGraphicFramePr>
        <p:xfrm>
          <a:off x="3254549" y="1984616"/>
          <a:ext cx="2285496" cy="868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00" name="方程式" r:id="rId5" imgW="1269720" imgH="482400" progId="Equation.3">
                  <p:embed/>
                </p:oleObj>
              </mc:Choice>
              <mc:Fallback>
                <p:oleObj name="方程式" r:id="rId5" imgW="1269720" imgH="482400" progId="Equation.3">
                  <p:embed/>
                  <p:pic>
                    <p:nvPicPr>
                      <p:cNvPr id="92160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549" y="1984616"/>
                        <a:ext cx="2285496" cy="868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626072"/>
              </p:ext>
            </p:extLst>
          </p:nvPr>
        </p:nvGraphicFramePr>
        <p:xfrm>
          <a:off x="2078288" y="3450776"/>
          <a:ext cx="5806080" cy="914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01" name="方程式" r:id="rId7" imgW="3225600" imgH="507960" progId="Equation.3">
                  <p:embed/>
                </p:oleObj>
              </mc:Choice>
              <mc:Fallback>
                <p:oleObj name="方程式" r:id="rId7" imgW="3225600" imgH="507960" progId="Equation.3">
                  <p:embed/>
                  <p:pic>
                    <p:nvPicPr>
                      <p:cNvPr id="92160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288" y="3450776"/>
                        <a:ext cx="5806080" cy="9143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298802"/>
              </p:ext>
            </p:extLst>
          </p:nvPr>
        </p:nvGraphicFramePr>
        <p:xfrm>
          <a:off x="2273784" y="5702384"/>
          <a:ext cx="2514240" cy="82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02" name="方程式" r:id="rId9" imgW="1396800" imgH="457200" progId="Equation.3">
                  <p:embed/>
                </p:oleObj>
              </mc:Choice>
              <mc:Fallback>
                <p:oleObj name="方程式" r:id="rId9" imgW="1396800" imgH="457200" progId="Equation.3">
                  <p:embed/>
                  <p:pic>
                    <p:nvPicPr>
                      <p:cNvPr id="92160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784" y="5702384"/>
                        <a:ext cx="2514240" cy="8229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物件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329253"/>
              </p:ext>
            </p:extLst>
          </p:nvPr>
        </p:nvGraphicFramePr>
        <p:xfrm>
          <a:off x="2202944" y="4659992"/>
          <a:ext cx="5897448" cy="868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03" name="方程式" r:id="rId11" imgW="3276360" imgH="482400" progId="Equation.3">
                  <p:embed/>
                </p:oleObj>
              </mc:Choice>
              <mc:Fallback>
                <p:oleObj name="方程式" r:id="rId11" imgW="3276360" imgH="482400" progId="Equation.3">
                  <p:embed/>
                  <p:pic>
                    <p:nvPicPr>
                      <p:cNvPr id="3" name="物件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2944" y="4659992"/>
                        <a:ext cx="5897448" cy="868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86570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Fundamental Matrix</a:t>
            </a:r>
          </a:p>
        </p:txBody>
      </p:sp>
      <p:sp>
        <p:nvSpPr>
          <p:cNvPr id="87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general solution of a homogeneous system can be written as the matrix product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         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c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where </a:t>
            </a:r>
            <a:r>
              <a:rPr lang="en-US" altLang="zh-TW" b="1" dirty="0">
                <a:latin typeface="Times New Roman" pitchFamily="18" charset="0"/>
              </a:rPr>
              <a:t>C</a:t>
            </a:r>
            <a:r>
              <a:rPr lang="en-US" altLang="zh-TW" dirty="0"/>
              <a:t> is the column vector of constants, and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called the fundamental matrix of the system: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72406"/>
              </p:ext>
            </p:extLst>
          </p:nvPr>
        </p:nvGraphicFramePr>
        <p:xfrm>
          <a:off x="2646363" y="3717032"/>
          <a:ext cx="3509962" cy="188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23" name="方程式" r:id="rId3" imgW="1752480" imgH="939600" progId="Equation.3">
                  <p:embed/>
                </p:oleObj>
              </mc:Choice>
              <mc:Fallback>
                <p:oleObj name="方程式" r:id="rId3" imgW="1752480" imgH="939600" progId="Equation.3">
                  <p:embed/>
                  <p:pic>
                    <p:nvPicPr>
                      <p:cNvPr id="87040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363" y="3717032"/>
                        <a:ext cx="3509962" cy="1884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3197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Properties of the Fundamental Matrix</a:t>
            </a:r>
          </a:p>
        </p:txBody>
      </p:sp>
      <p:sp>
        <p:nvSpPr>
          <p:cNvPr id="87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 fundamental matrix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nonsingular.</a:t>
            </a:r>
          </a:p>
          <a:p>
            <a:r>
              <a:rPr lang="en-US" altLang="zh-TW" dirty="0"/>
              <a:t>If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a fundamental matrix of the system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</a:rPr>
              <a:t>Ax</a:t>
            </a:r>
            <a:r>
              <a:rPr lang="en-US" altLang="zh-TW" dirty="0"/>
              <a:t>, then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</a:p>
          <a:p>
            <a:r>
              <a:rPr lang="en-US" altLang="zh-TW" dirty="0"/>
              <a:t>Note that </a:t>
            </a:r>
            <a:r>
              <a:rPr lang="en-US" altLang="zh-TW" dirty="0" err="1">
                <a:latin typeface="Times New Roman" pitchFamily="18" charset="0"/>
              </a:rPr>
              <a:t>det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the </a:t>
            </a:r>
            <a:r>
              <a:rPr lang="en-US" altLang="zh-TW" dirty="0" err="1"/>
              <a:t>Wronskian</a:t>
            </a:r>
            <a:r>
              <a:rPr lang="en-US" altLang="zh-TW" dirty="0"/>
              <a:t> of the linear system.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146855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Variation of Parameters (1/2)</a:t>
            </a:r>
          </a:p>
        </p:txBody>
      </p:sp>
      <p:sp>
        <p:nvSpPr>
          <p:cNvPr id="87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We can use the variation of parameters to solve for a particular solution of the system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</a:rPr>
              <a:t>Ax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That is, we want to find: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               such that </a:t>
            </a:r>
            <a:r>
              <a:rPr lang="en-US" altLang="zh-TW" b="1" dirty="0" err="1">
                <a:latin typeface="Times New Roman" pitchFamily="18" charset="0"/>
              </a:rPr>
              <a:t>x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By the product rule, we have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</a:t>
            </a:r>
            <a:r>
              <a:rPr lang="en-US" altLang="zh-TW" b="1" dirty="0" err="1">
                <a:latin typeface="Times New Roman" pitchFamily="18" charset="0"/>
              </a:rPr>
              <a:t>x</a:t>
            </a:r>
            <a:r>
              <a:rPr lang="en-US" altLang="zh-TW" b="1" i="1" dirty="0" err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44785"/>
              </p:ext>
            </p:extLst>
          </p:nvPr>
        </p:nvGraphicFramePr>
        <p:xfrm>
          <a:off x="2099440" y="3133976"/>
          <a:ext cx="1752480" cy="187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7" name="方程式" r:id="rId3" imgW="876240" imgH="939600" progId="Equation.3">
                  <p:embed/>
                </p:oleObj>
              </mc:Choice>
              <mc:Fallback>
                <p:oleObj name="方程式" r:id="rId3" imgW="876240" imgH="939600" progId="Equation.3">
                  <p:embed/>
                  <p:pic>
                    <p:nvPicPr>
                      <p:cNvPr id="87245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9440" y="3133976"/>
                        <a:ext cx="1752480" cy="187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47682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Variation of Parameters (2/2)</a:t>
            </a:r>
          </a:p>
        </p:txBody>
      </p:sp>
      <p:sp>
        <p:nvSpPr>
          <p:cNvPr id="87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Substituting </a:t>
            </a:r>
            <a:r>
              <a:rPr lang="en-US" altLang="zh-TW" b="1" dirty="0" err="1">
                <a:latin typeface="Times New Roman" pitchFamily="18" charset="0"/>
              </a:rPr>
              <a:t>x</a:t>
            </a:r>
            <a:r>
              <a:rPr lang="en-US" altLang="zh-TW" b="1" i="1" dirty="0" err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/>
              <a:t> and </a:t>
            </a:r>
            <a:r>
              <a:rPr lang="en-US" altLang="zh-TW" b="1" dirty="0" err="1">
                <a:latin typeface="Times New Roman" pitchFamily="18" charset="0"/>
              </a:rPr>
              <a:t>x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/>
              <a:t>into the DE:</a:t>
            </a:r>
            <a:br>
              <a:rPr lang="en-US" altLang="zh-TW" dirty="0"/>
            </a:br>
            <a:r>
              <a:rPr lang="en-US" altLang="zh-TW" dirty="0"/>
              <a:t>    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b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b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b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 </a:t>
            </a:r>
            <a:r>
              <a:rPr lang="en-US" altLang="zh-TW" b="1" dirty="0">
                <a:latin typeface="Times New Roman" pitchFamily="18" charset="0"/>
                <a:sym typeface="Symbol" pitchFamily="18" charset="2"/>
              </a:rPr>
              <a:t>u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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 err="1">
                <a:latin typeface="Times New Roman" pitchFamily="18" charset="0"/>
              </a:rPr>
              <a:t>dt</a:t>
            </a:r>
            <a:r>
              <a:rPr lang="en-US" altLang="zh-TW" dirty="0" err="1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Therefore, a particular solution is: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</a:t>
            </a:r>
            <a:r>
              <a:rPr lang="en-US" altLang="zh-TW" b="1" dirty="0" err="1">
                <a:latin typeface="Times New Roman" pitchFamily="18" charset="0"/>
              </a:rPr>
              <a:t>x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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 err="1">
                <a:latin typeface="Times New Roman" pitchFamily="18" charset="0"/>
              </a:rPr>
              <a:t>dt</a:t>
            </a:r>
            <a:r>
              <a:rPr lang="en-US" altLang="zh-TW" dirty="0" err="1"/>
              <a:t>.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The general solution is: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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 err="1">
                <a:latin typeface="Times New Roman" pitchFamily="18" charset="0"/>
              </a:rPr>
              <a:t>dt</a:t>
            </a:r>
            <a:r>
              <a:rPr lang="en-US" altLang="zh-TW" dirty="0" err="1"/>
              <a:t>.</a:t>
            </a:r>
            <a:endParaRPr lang="en-US" altLang="zh-TW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450733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4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zh-TW" sz="3200"/>
              <a:t>Example: Variation of Parameters (1/2)</a:t>
            </a:r>
          </a:p>
        </p:txBody>
      </p:sp>
      <p:sp>
        <p:nvSpPr>
          <p:cNvPr id="87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Find the general solution of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on the interval 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Solution: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eigenvectors are         and          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088744"/>
              </p:ext>
            </p:extLst>
          </p:nvPr>
        </p:nvGraphicFramePr>
        <p:xfrm>
          <a:off x="2699792" y="1866528"/>
          <a:ext cx="304776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6" name="方程式" r:id="rId3" imgW="1523880" imgH="457200" progId="Equation.3">
                  <p:embed/>
                </p:oleObj>
              </mc:Choice>
              <mc:Fallback>
                <p:oleObj name="方程式" r:id="rId3" imgW="1523880" imgH="457200" progId="Equation.3">
                  <p:embed/>
                  <p:pic>
                    <p:nvPicPr>
                      <p:cNvPr id="87450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1866528"/>
                        <a:ext cx="304776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305966"/>
              </p:ext>
            </p:extLst>
          </p:nvPr>
        </p:nvGraphicFramePr>
        <p:xfrm>
          <a:off x="1725613" y="4005064"/>
          <a:ext cx="67341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7" r:id="rId5" imgW="6731000" imgH="838200" progId="Equation.3">
                  <p:embed/>
                </p:oleObj>
              </mc:Choice>
              <mc:Fallback>
                <p:oleObj r:id="rId5" imgW="6731000" imgH="838200" progId="Equation.3">
                  <p:embed/>
                  <p:pic>
                    <p:nvPicPr>
                      <p:cNvPr id="8745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613" y="4005064"/>
                        <a:ext cx="6734175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028770"/>
              </p:ext>
            </p:extLst>
          </p:nvPr>
        </p:nvGraphicFramePr>
        <p:xfrm>
          <a:off x="3504109" y="5301208"/>
          <a:ext cx="419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8" r:id="rId7" imgW="419100" imgH="838200" progId="Equation.3">
                  <p:embed/>
                </p:oleObj>
              </mc:Choice>
              <mc:Fallback>
                <p:oleObj r:id="rId7" imgW="419100" imgH="838200" progId="Equation.3">
                  <p:embed/>
                  <p:pic>
                    <p:nvPicPr>
                      <p:cNvPr id="87450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4109" y="5301208"/>
                        <a:ext cx="4191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090082"/>
              </p:ext>
            </p:extLst>
          </p:nvPr>
        </p:nvGraphicFramePr>
        <p:xfrm>
          <a:off x="4721721" y="5301208"/>
          <a:ext cx="7143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9" r:id="rId7" imgW="711200" imgH="838200" progId="Equation.3">
                  <p:embed/>
                </p:oleObj>
              </mc:Choice>
              <mc:Fallback>
                <p:oleObj r:id="rId7" imgW="711200" imgH="838200" progId="Equation.3">
                  <p:embed/>
                  <p:pic>
                    <p:nvPicPr>
                      <p:cNvPr id="87450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1721" y="5301208"/>
                        <a:ext cx="714375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26536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200"/>
              <a:t>Example: Variation of Parameters (2/2)</a:t>
            </a:r>
          </a:p>
        </p:txBody>
      </p:sp>
      <p:sp>
        <p:nvSpPr>
          <p:cNvPr id="87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Therefore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                                  and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                                    and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26</a:t>
            </a:fld>
            <a:endParaRPr lang="zh-TW" altLang="en-US" dirty="0"/>
          </a:p>
        </p:txBody>
      </p:sp>
      <p:graphicFrame>
        <p:nvGraphicFramePr>
          <p:cNvPr id="1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005668"/>
              </p:ext>
            </p:extLst>
          </p:nvPr>
        </p:nvGraphicFramePr>
        <p:xfrm>
          <a:off x="1200150" y="1841500"/>
          <a:ext cx="25908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03" name="方程式" r:id="rId3" imgW="1295280" imgH="482400" progId="Equation.3">
                  <p:embed/>
                </p:oleObj>
              </mc:Choice>
              <mc:Fallback>
                <p:oleObj name="方程式" r:id="rId3" imgW="1295280" imgH="482400" progId="Equation.3">
                  <p:embed/>
                  <p:pic>
                    <p:nvPicPr>
                      <p:cNvPr id="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150" y="1841500"/>
                        <a:ext cx="2590800" cy="96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667211"/>
              </p:ext>
            </p:extLst>
          </p:nvPr>
        </p:nvGraphicFramePr>
        <p:xfrm>
          <a:off x="4716016" y="1844675"/>
          <a:ext cx="32512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04" name="方程式" r:id="rId5" imgW="1625400" imgH="482400" progId="Equation.3">
                  <p:embed/>
                </p:oleObj>
              </mc:Choice>
              <mc:Fallback>
                <p:oleObj name="方程式" r:id="rId5" imgW="1625400" imgH="482400" progId="Equation.3">
                  <p:embed/>
                  <p:pic>
                    <p:nvPicPr>
                      <p:cNvPr id="1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1844675"/>
                        <a:ext cx="3251200" cy="96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092214"/>
              </p:ext>
            </p:extLst>
          </p:nvPr>
        </p:nvGraphicFramePr>
        <p:xfrm>
          <a:off x="4860032" y="2971800"/>
          <a:ext cx="2997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05" name="方程式" r:id="rId7" imgW="1498320" imgH="507960" progId="Equation.3">
                  <p:embed/>
                </p:oleObj>
              </mc:Choice>
              <mc:Fallback>
                <p:oleObj name="方程式" r:id="rId7" imgW="1498320" imgH="507960" progId="Equation.3">
                  <p:embed/>
                  <p:pic>
                    <p:nvPicPr>
                      <p:cNvPr id="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2971800"/>
                        <a:ext cx="2997200" cy="101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474051"/>
              </p:ext>
            </p:extLst>
          </p:nvPr>
        </p:nvGraphicFramePr>
        <p:xfrm>
          <a:off x="1171575" y="2995613"/>
          <a:ext cx="27940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06" name="方程式" r:id="rId9" imgW="1396800" imgH="482400" progId="Equation.3">
                  <p:embed/>
                </p:oleObj>
              </mc:Choice>
              <mc:Fallback>
                <p:oleObj name="方程式" r:id="rId9" imgW="1396800" imgH="482400" progId="Equation.3">
                  <p:embed/>
                  <p:pic>
                    <p:nvPicPr>
                      <p:cNvPr id="1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1575" y="2995613"/>
                        <a:ext cx="2794000" cy="96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790365"/>
              </p:ext>
            </p:extLst>
          </p:nvPr>
        </p:nvGraphicFramePr>
        <p:xfrm>
          <a:off x="1390650" y="3963988"/>
          <a:ext cx="523240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07" name="方程式" r:id="rId11" imgW="2616120" imgH="812520" progId="Equation.3">
                  <p:embed/>
                </p:oleObj>
              </mc:Choice>
              <mc:Fallback>
                <p:oleObj name="方程式" r:id="rId11" imgW="2616120" imgH="812520" progId="Equation.3">
                  <p:embed/>
                  <p:pic>
                    <p:nvPicPr>
                      <p:cNvPr id="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0650" y="3963988"/>
                        <a:ext cx="5232400" cy="162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044083"/>
              </p:ext>
            </p:extLst>
          </p:nvPr>
        </p:nvGraphicFramePr>
        <p:xfrm>
          <a:off x="1556717" y="5597525"/>
          <a:ext cx="1879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08" name="方程式" r:id="rId13" imgW="939600" imgH="241200" progId="Equation.3">
                  <p:embed/>
                </p:oleObj>
              </mc:Choice>
              <mc:Fallback>
                <p:oleObj name="方程式" r:id="rId13" imgW="939600" imgH="241200" progId="Equation.3">
                  <p:embed/>
                  <p:pic>
                    <p:nvPicPr>
                      <p:cNvPr id="1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6717" y="5597525"/>
                        <a:ext cx="18796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84496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Initial-Value Problem</a:t>
            </a:r>
          </a:p>
        </p:txBody>
      </p:sp>
      <p:sp>
        <p:nvSpPr>
          <p:cNvPr id="87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 solve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</a:rPr>
              <a:t>Ax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subject to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, we can let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              x0 = P(t0)c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sz="800" b="1" dirty="0">
                <a:latin typeface="Times New Roman" pitchFamily="18" charset="0"/>
              </a:rPr>
            </a:br>
            <a:r>
              <a:rPr lang="en-US" altLang="zh-TW" b="1" dirty="0">
                <a:latin typeface="Times New Roman" pitchFamily="18" charset="0"/>
                <a:sym typeface="Symbol" pitchFamily="18" charset="2"/>
              </a:rPr>
              <a:t> </a:t>
            </a:r>
            <a:r>
              <a:rPr lang="en-US" altLang="zh-TW" b="1" dirty="0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  <a:sym typeface="Symbol" pitchFamily="18" charset="2"/>
              </a:rPr>
              <a:t>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br>
              <a:rPr lang="en-US" altLang="zh-TW" baseline="-25000" dirty="0">
                <a:latin typeface="Times New Roman" pitchFamily="18" charset="0"/>
              </a:rPr>
            </a:br>
            <a:br>
              <a:rPr lang="en-US" altLang="zh-TW" dirty="0"/>
            </a:br>
            <a:r>
              <a:rPr lang="en-US" altLang="zh-TW" dirty="0"/>
              <a:t>The solution to the IVP: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27</a:t>
            </a:fld>
            <a:endParaRPr lang="zh-TW" altLang="en-US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1988638"/>
              </p:ext>
            </p:extLst>
          </p:nvPr>
        </p:nvGraphicFramePr>
        <p:xfrm>
          <a:off x="2266950" y="3140968"/>
          <a:ext cx="56134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44" name="方程式" r:id="rId3" imgW="2806560" imgH="431640" progId="Equation.3">
                  <p:embed/>
                </p:oleObj>
              </mc:Choice>
              <mc:Fallback>
                <p:oleObj name="方程式" r:id="rId3" imgW="2806560" imgH="431640" progId="Equation.3">
                  <p:embed/>
                  <p:pic>
                    <p:nvPicPr>
                      <p:cNvPr id="1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6950" y="3140968"/>
                        <a:ext cx="561340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427636"/>
              </p:ext>
            </p:extLst>
          </p:nvPr>
        </p:nvGraphicFramePr>
        <p:xfrm>
          <a:off x="2267744" y="5310609"/>
          <a:ext cx="50292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45" name="方程式" r:id="rId5" imgW="2514600" imgH="355320" progId="Equation.3">
                  <p:embed/>
                </p:oleObj>
              </mc:Choice>
              <mc:Fallback>
                <p:oleObj name="方程式" r:id="rId5" imgW="2514600" imgH="355320" progId="Equation.3">
                  <p:embed/>
                  <p:pic>
                    <p:nvPicPr>
                      <p:cNvPr id="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5310609"/>
                        <a:ext cx="5029200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20535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Matrix Exponential</a:t>
            </a:r>
          </a:p>
        </p:txBody>
      </p:sp>
      <p:sp>
        <p:nvSpPr>
          <p:cNvPr id="87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any </a:t>
            </a:r>
            <a:r>
              <a:rPr lang="en-US" altLang="zh-TW" i="1" dirty="0" err="1">
                <a:latin typeface="Times New Roman" pitchFamily="18" charset="0"/>
              </a:rPr>
              <a:t>n</a:t>
            </a:r>
            <a:r>
              <a:rPr lang="en-US" altLang="zh-TW" dirty="0" err="1">
                <a:latin typeface="Times New Roman" pitchFamily="18" charset="0"/>
                <a:sym typeface="Symbol" pitchFamily="18" charset="2"/>
              </a:rPr>
              <a:t></a:t>
            </a:r>
            <a:r>
              <a:rPr lang="en-US" altLang="zh-TW" i="1" dirty="0" err="1">
                <a:latin typeface="Times New Roman" pitchFamily="18" charset="0"/>
              </a:rPr>
              <a:t>n</a:t>
            </a:r>
            <a:r>
              <a:rPr lang="en-US" altLang="zh-TW" dirty="0"/>
              <a:t> matrix </a:t>
            </a:r>
            <a:r>
              <a:rPr lang="en-US" altLang="zh-TW" b="1" dirty="0">
                <a:latin typeface="Times New Roman" pitchFamily="18" charset="0"/>
              </a:rPr>
              <a:t>A</a:t>
            </a:r>
            <a:r>
              <a:rPr lang="en-US" altLang="zh-TW" dirty="0"/>
              <a:t>, define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Note that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Let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b="1" baseline="30000" dirty="0" err="1">
                <a:latin typeface="Times New Roman" pitchFamily="18" charset="0"/>
              </a:rPr>
              <a:t>A</a:t>
            </a:r>
            <a:r>
              <a:rPr lang="en-US" altLang="zh-TW" i="1" baseline="30000" dirty="0" err="1">
                <a:latin typeface="Times New Roman" pitchFamily="18" charset="0"/>
              </a:rPr>
              <a:t>t</a:t>
            </a:r>
            <a:r>
              <a:rPr lang="en-US" altLang="zh-TW" b="1" dirty="0" err="1">
                <a:latin typeface="Times New Roman" pitchFamily="18" charset="0"/>
              </a:rPr>
              <a:t>c</a:t>
            </a:r>
            <a:r>
              <a:rPr lang="en-US" altLang="zh-TW" dirty="0"/>
              <a:t>, we have 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28</a:t>
            </a:fld>
            <a:endParaRPr lang="zh-TW" altLang="en-US" dirty="0"/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111476"/>
              </p:ext>
            </p:extLst>
          </p:nvPr>
        </p:nvGraphicFramePr>
        <p:xfrm>
          <a:off x="1775544" y="1900238"/>
          <a:ext cx="58928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93" name="方程式" r:id="rId3" imgW="2946240" imgH="444240" progId="Equation.3">
                  <p:embed/>
                </p:oleObj>
              </mc:Choice>
              <mc:Fallback>
                <p:oleObj name="方程式" r:id="rId3" imgW="2946240" imgH="444240" progId="Equation.3">
                  <p:embed/>
                  <p:pic>
                    <p:nvPicPr>
                      <p:cNvPr id="1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544" y="1900238"/>
                        <a:ext cx="5892800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494250"/>
              </p:ext>
            </p:extLst>
          </p:nvPr>
        </p:nvGraphicFramePr>
        <p:xfrm>
          <a:off x="2819400" y="3382963"/>
          <a:ext cx="1752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94" name="方程式" r:id="rId5" imgW="876240" imgH="393480" progId="Equation.3">
                  <p:embed/>
                </p:oleObj>
              </mc:Choice>
              <mc:Fallback>
                <p:oleObj name="方程式" r:id="rId5" imgW="876240" imgH="393480" progId="Equation.3">
                  <p:embed/>
                  <p:pic>
                    <p:nvPicPr>
                      <p:cNvPr id="1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382963"/>
                        <a:ext cx="17526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542541"/>
              </p:ext>
            </p:extLst>
          </p:nvPr>
        </p:nvGraphicFramePr>
        <p:xfrm>
          <a:off x="1547664" y="5017864"/>
          <a:ext cx="4419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95" name="方程式" r:id="rId7" imgW="2209680" imgH="393480" progId="Equation.3">
                  <p:embed/>
                </p:oleObj>
              </mc:Choice>
              <mc:Fallback>
                <p:oleObj name="方程式" r:id="rId7" imgW="2209680" imgH="393480" progId="Equation.3">
                  <p:embed/>
                  <p:pic>
                    <p:nvPicPr>
                      <p:cNvPr id="1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5017864"/>
                        <a:ext cx="44196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0682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Nonhomogeneous Systems</a:t>
            </a:r>
          </a:p>
        </p:txBody>
      </p:sp>
      <p:sp>
        <p:nvSpPr>
          <p:cNvPr id="88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general solution of a non homogeneous system</a:t>
            </a:r>
            <a:br>
              <a:rPr lang="en-US" altLang="zh-TW" dirty="0"/>
            </a:b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</a:rPr>
              <a:t>Ax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can be obtained by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Note that the matrix exponential 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b="1" baseline="30000" dirty="0" err="1">
                <a:latin typeface="Times New Roman" pitchFamily="18" charset="0"/>
              </a:rPr>
              <a:t>A</a:t>
            </a:r>
            <a:r>
              <a:rPr lang="en-US" altLang="zh-TW" i="1" baseline="30000" dirty="0" err="1">
                <a:latin typeface="Times New Roman" pitchFamily="18" charset="0"/>
              </a:rPr>
              <a:t>t</a:t>
            </a:r>
            <a:r>
              <a:rPr lang="en-US" altLang="zh-TW" dirty="0"/>
              <a:t> is a fundamental matrix so it is always nonsingular and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</a:t>
            </a:r>
            <a:r>
              <a:rPr lang="en-US" altLang="zh-TW" b="1" baseline="30000" dirty="0">
                <a:latin typeface="Times New Roman" pitchFamily="18" charset="0"/>
              </a:rPr>
              <a:t>A</a:t>
            </a:r>
            <a:r>
              <a:rPr lang="en-US" altLang="zh-TW" i="1" baseline="30000" dirty="0">
                <a:latin typeface="Times New Roman" pitchFamily="18" charset="0"/>
                <a:sym typeface="Symbol" panose="05050102010706020507" pitchFamily="18" charset="2"/>
              </a:rPr>
              <a:t></a:t>
            </a:r>
            <a:r>
              <a:rPr lang="en-US" altLang="zh-TW" i="1" dirty="0">
                <a:latin typeface="Times New Roman" pitchFamily="18" charset="0"/>
              </a:rPr>
              <a:t> =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b="1" baseline="30000" dirty="0" err="1">
                <a:latin typeface="Times New Roman" pitchFamily="18" charset="0"/>
              </a:rPr>
              <a:t>A</a:t>
            </a:r>
            <a:r>
              <a:rPr lang="en-US" altLang="zh-TW" i="1" baseline="30000" dirty="0">
                <a:latin typeface="Times New Roman" pitchFamily="18" charset="0"/>
                <a:sym typeface="Symbol" panose="05050102010706020507" pitchFamily="18" charset="2"/>
              </a:rPr>
              <a:t> 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29</a:t>
            </a:fld>
            <a:endParaRPr lang="zh-TW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物件 2"/>
              <p:cNvSpPr txBox="1"/>
              <p:nvPr/>
            </p:nvSpPr>
            <p:spPr>
              <a:xfrm>
                <a:off x="1520577" y="2276872"/>
                <a:ext cx="5787727" cy="9637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𝐱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</m:e>
                        <m:sub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</m:e>
                        <m:sub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𝐀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𝐜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𝐀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nary>
                        <m:nary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  <m:e>
                          <m:sSup>
                            <m:sSup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𝐀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zh-TW" altLang="en-US" sz="24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𝜏</m:t>
                              </m:r>
                            </m:sup>
                          </m:sSup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𝐟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zh-TW" altLang="en-US" sz="24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𝜏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zh-TW" altLang="en-US" sz="24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</m:nary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400" dirty="0"/>
              </a:p>
            </p:txBody>
          </p:sp>
        </mc:Choice>
        <mc:Fallback>
          <p:sp>
            <p:nvSpPr>
              <p:cNvPr id="3" name="物件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0577" y="2276872"/>
                <a:ext cx="5787727" cy="96379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3687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Reduction to 1</a:t>
            </a:r>
            <a:r>
              <a:rPr lang="en-US" baseline="30000" dirty="0"/>
              <a:t>st</a:t>
            </a:r>
            <a:r>
              <a:rPr lang="en-US" dirty="0"/>
              <a:t>-Order System of DEs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high-order DE can be reduced to a system of 1</a:t>
            </a:r>
            <a:r>
              <a:rPr lang="en-US" baseline="30000" dirty="0"/>
              <a:t>st</a:t>
            </a:r>
            <a:r>
              <a:rPr lang="en-US" dirty="0"/>
              <a:t>-order differential equations</a:t>
            </a:r>
            <a:br>
              <a:rPr lang="en-US" dirty="0"/>
            </a:br>
            <a:endParaRPr lang="en-US" dirty="0"/>
          </a:p>
          <a:p>
            <a:r>
              <a:rPr lang="en-US" dirty="0"/>
              <a:t>For example, the 3</a:t>
            </a:r>
            <a:r>
              <a:rPr lang="en-US" baseline="30000" dirty="0"/>
              <a:t>rd</a:t>
            </a:r>
            <a:r>
              <a:rPr lang="en-US" dirty="0"/>
              <a:t>-order DE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(3)</a:t>
            </a:r>
            <a:r>
              <a:rPr lang="en-US" altLang="zh-TW" dirty="0">
                <a:latin typeface="Times New Roman" pitchFamily="18" charset="0"/>
              </a:rPr>
              <a:t> + 3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– 5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sin 2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dirty="0"/>
              <a:t> can be rewritten as a 1</a:t>
            </a:r>
            <a:r>
              <a:rPr lang="en-US" baseline="30000" dirty="0"/>
              <a:t>st</a:t>
            </a:r>
            <a:r>
              <a:rPr lang="en-US" dirty="0"/>
              <a:t>-order system by the substitution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3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 </a:t>
            </a:r>
            <a:r>
              <a:rPr lang="en-US" dirty="0"/>
              <a:t>: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/>
          </p:nvPr>
        </p:nvGraphicFramePr>
        <p:xfrm>
          <a:off x="2823567" y="4005064"/>
          <a:ext cx="3476625" cy="141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7" name="方程式" r:id="rId3" imgW="1739900" imgH="711200" progId="Equation.3">
                  <p:embed/>
                </p:oleObj>
              </mc:Choice>
              <mc:Fallback>
                <p:oleObj name="方程式" r:id="rId3" imgW="1739900" imgH="711200" progId="Equation.3">
                  <p:embed/>
                  <p:pic>
                    <p:nvPicPr>
                      <p:cNvPr id="5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3567" y="4005064"/>
                        <a:ext cx="3476625" cy="1417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01446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Computation of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="1" baseline="30000">
                <a:latin typeface="Times New Roman" pitchFamily="18" charset="0"/>
              </a:rPr>
              <a:t>A</a:t>
            </a:r>
            <a:r>
              <a:rPr lang="en-US" altLang="zh-TW" i="1" baseline="30000">
                <a:latin typeface="Times New Roman" pitchFamily="18" charset="0"/>
              </a:rPr>
              <a:t>t</a:t>
            </a:r>
          </a:p>
        </p:txBody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="1" baseline="30000" dirty="0">
                <a:latin typeface="Times New Roman" pitchFamily="18" charset="0"/>
              </a:rPr>
              <a:t>A</a:t>
            </a:r>
            <a:r>
              <a:rPr lang="en-US" altLang="zh-TW" i="1" baseline="30000" dirty="0">
                <a:latin typeface="Times New Roman" pitchFamily="18" charset="0"/>
              </a:rPr>
              <a:t>t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is a solution of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</a:rPr>
              <a:t>Ax</a:t>
            </a:r>
            <a:r>
              <a:rPr lang="en-US" altLang="zh-TW" dirty="0"/>
              <a:t>,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 =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we have</a:t>
            </a:r>
            <a:br>
              <a:rPr lang="en-US" altLang="zh-TW" dirty="0"/>
            </a:br>
            <a:r>
              <a:rPr lang="en-US" altLang="zh-TW" dirty="0"/>
              <a:t>        </a:t>
            </a:r>
            <a:r>
              <a:rPr lang="en-US" altLang="zh-TW" i="1" dirty="0" err="1">
                <a:latin typeface="Times New Roman" pitchFamily="18" charset="0"/>
              </a:rPr>
              <a:t>s</a:t>
            </a:r>
            <a:r>
              <a:rPr lang="en-US" altLang="zh-TW" b="1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–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b="1" dirty="0">
                <a:latin typeface="Times New Roman" pitchFamily="18" charset="0"/>
              </a:rPr>
              <a:t>Ax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or </a:t>
            </a:r>
            <a:r>
              <a:rPr lang="zh-TW" altLang="en-US" dirty="0">
                <a:latin typeface="Times New Roman" pitchFamily="18" charset="0"/>
              </a:rPr>
              <a:t>(</a:t>
            </a:r>
            <a:r>
              <a:rPr lang="en-US" altLang="zh-TW" i="1" dirty="0" err="1">
                <a:latin typeface="Times New Roman" pitchFamily="18" charset="0"/>
              </a:rPr>
              <a:t>s</a:t>
            </a:r>
            <a:r>
              <a:rPr lang="en-US" altLang="zh-TW" b="1" dirty="0" err="1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b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b="1" dirty="0">
                <a:latin typeface="Times New Roman" pitchFamily="18" charset="0"/>
              </a:rPr>
              <a:t>Ix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=</a:t>
            </a:r>
            <a:r>
              <a:rPr lang="en-US" altLang="zh-TW" dirty="0"/>
              <a:t>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} =</a:t>
            </a:r>
            <a:r>
              <a:rPr lang="en-US" altLang="zh-TW" dirty="0"/>
              <a:t>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="1" baseline="30000" dirty="0">
                <a:latin typeface="Times New Roman" pitchFamily="18" charset="0"/>
              </a:rPr>
              <a:t>A</a:t>
            </a:r>
            <a:r>
              <a:rPr lang="en-US" altLang="zh-TW" i="1" baseline="30000" dirty="0">
                <a:latin typeface="Times New Roman" pitchFamily="18" charset="0"/>
              </a:rPr>
              <a:t>t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}=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b="1" baseline="30000" dirty="0" err="1">
                <a:latin typeface="Times New Roman" pitchFamily="18" charset="0"/>
              </a:rPr>
              <a:t>A</a:t>
            </a:r>
            <a:r>
              <a:rPr lang="en-US" altLang="zh-TW" i="1" baseline="30000" dirty="0" err="1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}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b="1" baseline="30000" dirty="0" err="1">
                <a:latin typeface="Times New Roman" pitchFamily="18" charset="0"/>
              </a:rPr>
              <a:t>A</a:t>
            </a:r>
            <a:r>
              <a:rPr lang="en-US" altLang="zh-TW" i="1" baseline="30000" dirty="0" err="1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} =</a:t>
            </a:r>
            <a:r>
              <a:rPr lang="en-US" altLang="zh-TW" dirty="0"/>
              <a:t> </a:t>
            </a:r>
            <a:r>
              <a:rPr lang="zh-TW" altLang="en-US" dirty="0">
                <a:latin typeface="Times New Roman" pitchFamily="18" charset="0"/>
              </a:rPr>
              <a:t>(</a:t>
            </a:r>
            <a:r>
              <a:rPr lang="en-US" altLang="zh-TW" i="1" dirty="0" err="1">
                <a:latin typeface="Times New Roman" pitchFamily="18" charset="0"/>
              </a:rPr>
              <a:t>s</a:t>
            </a:r>
            <a:r>
              <a:rPr lang="en-US" altLang="zh-TW" b="1" dirty="0" err="1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b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67661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Computation of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="1" baseline="30000">
                <a:latin typeface="Times New Roman" pitchFamily="18" charset="0"/>
              </a:rPr>
              <a:t>A</a:t>
            </a:r>
            <a:r>
              <a:rPr lang="en-US" altLang="zh-TW" i="1" baseline="30000">
                <a:latin typeface="Times New Roman" pitchFamily="18" charset="0"/>
              </a:rPr>
              <a:t>t</a:t>
            </a:r>
            <a:r>
              <a:rPr lang="en-US" altLang="zh-TW"/>
              <a:t> (1/2)</a:t>
            </a:r>
          </a:p>
        </p:txBody>
      </p:sp>
      <p:sp>
        <p:nvSpPr>
          <p:cNvPr id="88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Compute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="1" baseline="30000">
                <a:latin typeface="Times New Roman" pitchFamily="18" charset="0"/>
              </a:rPr>
              <a:t>A</a:t>
            </a:r>
            <a:r>
              <a:rPr lang="en-US" altLang="zh-TW" i="1" baseline="30000">
                <a:latin typeface="Times New Roman" pitchFamily="18" charset="0"/>
              </a:rPr>
              <a:t>t</a:t>
            </a:r>
            <a:r>
              <a:rPr lang="en-US" altLang="zh-TW"/>
              <a:t> using Laplace transform, where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Solution: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31</a:t>
            </a:fld>
            <a:endParaRPr lang="zh-TW" altLang="en-US" dirty="0"/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198958"/>
              </p:ext>
            </p:extLst>
          </p:nvPr>
        </p:nvGraphicFramePr>
        <p:xfrm>
          <a:off x="1331913" y="1844824"/>
          <a:ext cx="1800225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41" name="方程式" r:id="rId3" imgW="901440" imgH="457200" progId="Equation.3">
                  <p:embed/>
                </p:oleObj>
              </mc:Choice>
              <mc:Fallback>
                <p:oleObj name="方程式" r:id="rId3" imgW="901440" imgH="457200" progId="Equation.3">
                  <p:embed/>
                  <p:pic>
                    <p:nvPicPr>
                      <p:cNvPr id="88269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1844824"/>
                        <a:ext cx="1800225" cy="912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456534"/>
              </p:ext>
            </p:extLst>
          </p:nvPr>
        </p:nvGraphicFramePr>
        <p:xfrm>
          <a:off x="1278706" y="3284538"/>
          <a:ext cx="2789238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42" name="方程式" r:id="rId5" imgW="1396800" imgH="457200" progId="Equation.3">
                  <p:embed/>
                </p:oleObj>
              </mc:Choice>
              <mc:Fallback>
                <p:oleObj name="方程式" r:id="rId5" imgW="1396800" imgH="457200" progId="Equation.3">
                  <p:embed/>
                  <p:pic>
                    <p:nvPicPr>
                      <p:cNvPr id="1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8706" y="3284538"/>
                        <a:ext cx="2789238" cy="912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420315"/>
              </p:ext>
            </p:extLst>
          </p:nvPr>
        </p:nvGraphicFramePr>
        <p:xfrm>
          <a:off x="899592" y="4273550"/>
          <a:ext cx="6110288" cy="167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43" name="方程式" r:id="rId7" imgW="3060360" imgH="838080" progId="Equation.3">
                  <p:embed/>
                </p:oleObj>
              </mc:Choice>
              <mc:Fallback>
                <p:oleObj name="方程式" r:id="rId7" imgW="3060360" imgH="838080" progId="Equation.3">
                  <p:embed/>
                  <p:pic>
                    <p:nvPicPr>
                      <p:cNvPr id="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4273550"/>
                        <a:ext cx="6110288" cy="167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59451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Computation of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="1" baseline="30000">
                <a:latin typeface="Times New Roman" pitchFamily="18" charset="0"/>
              </a:rPr>
              <a:t>A</a:t>
            </a:r>
            <a:r>
              <a:rPr lang="en-US" altLang="zh-TW" i="1" baseline="30000">
                <a:latin typeface="Times New Roman" pitchFamily="18" charset="0"/>
              </a:rPr>
              <a:t>t</a:t>
            </a:r>
            <a:r>
              <a:rPr lang="en-US" altLang="zh-TW"/>
              <a:t> (2/2)</a:t>
            </a:r>
          </a:p>
        </p:txBody>
      </p:sp>
      <p:sp>
        <p:nvSpPr>
          <p:cNvPr id="88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Using partial fractions decomposition: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Take the inverse Laplace transform: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32</a:t>
            </a:fld>
            <a:endParaRPr lang="zh-TW" altLang="en-US" dirty="0"/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060378"/>
              </p:ext>
            </p:extLst>
          </p:nvPr>
        </p:nvGraphicFramePr>
        <p:xfrm>
          <a:off x="2735719" y="4509120"/>
          <a:ext cx="3420457" cy="969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40" name="方程式" r:id="rId3" imgW="1701720" imgH="482400" progId="Equation.3">
                  <p:embed/>
                </p:oleObj>
              </mc:Choice>
              <mc:Fallback>
                <p:oleObj name="方程式" r:id="rId3" imgW="1701720" imgH="482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35719" y="4509120"/>
                        <a:ext cx="3420457" cy="969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物件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448055"/>
              </p:ext>
            </p:extLst>
          </p:nvPr>
        </p:nvGraphicFramePr>
        <p:xfrm>
          <a:off x="2051720" y="2065461"/>
          <a:ext cx="4468813" cy="157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41" name="方程式" r:id="rId5" imgW="2222280" imgH="787320" progId="Equation.3">
                  <p:embed/>
                </p:oleObj>
              </mc:Choice>
              <mc:Fallback>
                <p:oleObj name="方程式" r:id="rId5" imgW="2222280" imgH="787320" progId="Equation.3">
                  <p:embed/>
                  <p:pic>
                    <p:nvPicPr>
                      <p:cNvPr id="3" name="物件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51720" y="2065461"/>
                        <a:ext cx="4468813" cy="157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0445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Matrix Form of a Linear System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dirty="0"/>
              <a:t>, </a:t>
            </a:r>
            <a:r>
              <a:rPr lang="en-US" altLang="zh-TW" b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and </a:t>
            </a:r>
            <a:r>
              <a:rPr lang="en-US" altLang="zh-TW" b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are as follows: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Then, the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linear system can be written as:</a:t>
            </a: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A differentiable vector </a:t>
            </a:r>
            <a:r>
              <a:rPr lang="en-US" altLang="zh-TW" b="1" dirty="0">
                <a:latin typeface="Times New Roman" pitchFamily="18" charset="0"/>
              </a:rPr>
              <a:t>x</a:t>
            </a:r>
            <a:r>
              <a:rPr lang="en-US" altLang="zh-TW" dirty="0"/>
              <a:t> that satisfies the equation is called a solution vector.</a:t>
            </a: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/>
          </p:nvPr>
        </p:nvGraphicFramePr>
        <p:xfrm>
          <a:off x="1077913" y="2025650"/>
          <a:ext cx="77470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6" name="方程式" r:id="rId3" imgW="3873240" imgH="939600" progId="Equation.3">
                  <p:embed/>
                </p:oleObj>
              </mc:Choice>
              <mc:Fallback>
                <p:oleObj name="方程式" r:id="rId3" imgW="3873240" imgH="939600" progId="Equation.3">
                  <p:embed/>
                  <p:pic>
                    <p:nvPicPr>
                      <p:cNvPr id="5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7913" y="2025650"/>
                        <a:ext cx="7747000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/>
          </p:nvPr>
        </p:nvGraphicFramePr>
        <p:xfrm>
          <a:off x="3736975" y="4581525"/>
          <a:ext cx="139700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7" name="方程式" r:id="rId5" imgW="698400" imgH="164880" progId="Equation.3">
                  <p:embed/>
                </p:oleObj>
              </mc:Choice>
              <mc:Fallback>
                <p:oleObj name="方程式" r:id="rId5" imgW="698400" imgH="164880" progId="Equation.3">
                  <p:embed/>
                  <p:pic>
                    <p:nvPicPr>
                      <p:cNvPr id="6" name="物件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6975" y="4581525"/>
                        <a:ext cx="1397000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1636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 of a Linear System</a:t>
            </a:r>
          </a:p>
        </p:txBody>
      </p:sp>
      <p:sp>
        <p:nvSpPr>
          <p:cNvPr id="85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Let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 homogeneous system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can be written as</a:t>
            </a:r>
          </a:p>
        </p:txBody>
      </p:sp>
      <p:graphicFrame>
        <p:nvGraphicFramePr>
          <p:cNvPr id="8550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477065"/>
              </p:ext>
            </p:extLst>
          </p:nvPr>
        </p:nvGraphicFramePr>
        <p:xfrm>
          <a:off x="2382838" y="1890713"/>
          <a:ext cx="937008" cy="82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5" name="方程式" r:id="rId3" imgW="520560" imgH="457200" progId="Equation.3">
                  <p:embed/>
                </p:oleObj>
              </mc:Choice>
              <mc:Fallback>
                <p:oleObj name="方程式" r:id="rId3" imgW="520560" imgH="457200" progId="Equation.3">
                  <p:embed/>
                  <p:pic>
                    <p:nvPicPr>
                      <p:cNvPr id="8550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2838" y="1890713"/>
                        <a:ext cx="937008" cy="8229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5045" name="Object 5"/>
          <p:cNvGraphicFramePr>
            <a:graphicFrameLocks noChangeAspect="1"/>
          </p:cNvGraphicFramePr>
          <p:nvPr>
            <p:extLst/>
          </p:nvPr>
        </p:nvGraphicFramePr>
        <p:xfrm>
          <a:off x="4932040" y="2348880"/>
          <a:ext cx="1800225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6" name="方程式" r:id="rId5" imgW="901440" imgH="787320" progId="Equation.3">
                  <p:embed/>
                </p:oleObj>
              </mc:Choice>
              <mc:Fallback>
                <p:oleObj name="方程式" r:id="rId5" imgW="901440" imgH="787320" progId="Equation.3">
                  <p:embed/>
                  <p:pic>
                    <p:nvPicPr>
                      <p:cNvPr id="85504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2348880"/>
                        <a:ext cx="1800225" cy="1571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5046" name="Object 6"/>
          <p:cNvGraphicFramePr>
            <a:graphicFrameLocks noChangeAspect="1"/>
          </p:cNvGraphicFramePr>
          <p:nvPr>
            <p:extLst/>
          </p:nvPr>
        </p:nvGraphicFramePr>
        <p:xfrm>
          <a:off x="3524250" y="4127500"/>
          <a:ext cx="20066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7" name="方程式" r:id="rId7" imgW="1002960" imgH="457200" progId="Equation.3">
                  <p:embed/>
                </p:oleObj>
              </mc:Choice>
              <mc:Fallback>
                <p:oleObj name="方程式" r:id="rId7" imgW="1002960" imgH="457200" progId="Equation.3">
                  <p:embed/>
                  <p:pic>
                    <p:nvPicPr>
                      <p:cNvPr id="85504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0" y="4127500"/>
                        <a:ext cx="20066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38088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 of a Solution Vector</a:t>
            </a:r>
          </a:p>
        </p:txBody>
      </p:sp>
      <p:sp>
        <p:nvSpPr>
          <p:cNvPr id="85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Verify that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                     and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are solution vectors of: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      over the interval 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</a:p>
        </p:txBody>
      </p:sp>
      <p:graphicFrame>
        <p:nvGraphicFramePr>
          <p:cNvPr id="856068" name="Object 4"/>
          <p:cNvGraphicFramePr>
            <a:graphicFrameLocks noChangeAspect="1"/>
          </p:cNvGraphicFramePr>
          <p:nvPr>
            <p:extLst/>
          </p:nvPr>
        </p:nvGraphicFramePr>
        <p:xfrm>
          <a:off x="1331640" y="1888136"/>
          <a:ext cx="2996640" cy="96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09" name="方程式" r:id="rId3" imgW="1498320" imgH="482400" progId="Equation.3">
                  <p:embed/>
                </p:oleObj>
              </mc:Choice>
              <mc:Fallback>
                <p:oleObj name="方程式" r:id="rId3" imgW="1498320" imgH="482400" progId="Equation.3">
                  <p:embed/>
                  <p:pic>
                    <p:nvPicPr>
                      <p:cNvPr id="8560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888136"/>
                        <a:ext cx="2996640" cy="96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6069" name="Object 5"/>
          <p:cNvGraphicFramePr>
            <a:graphicFrameLocks noChangeAspect="1"/>
          </p:cNvGraphicFramePr>
          <p:nvPr>
            <p:extLst/>
          </p:nvPr>
        </p:nvGraphicFramePr>
        <p:xfrm>
          <a:off x="5090840" y="1888136"/>
          <a:ext cx="2539440" cy="96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0" name="方程式" r:id="rId5" imgW="1269720" imgH="482400" progId="Equation.3">
                  <p:embed/>
                </p:oleObj>
              </mc:Choice>
              <mc:Fallback>
                <p:oleObj name="方程式" r:id="rId5" imgW="1269720" imgH="482400" progId="Equation.3">
                  <p:embed/>
                  <p:pic>
                    <p:nvPicPr>
                      <p:cNvPr id="85606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0840" y="1888136"/>
                        <a:ext cx="2539440" cy="96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6070" name="Object 6"/>
          <p:cNvGraphicFramePr>
            <a:graphicFrameLocks noChangeAspect="1"/>
          </p:cNvGraphicFramePr>
          <p:nvPr>
            <p:extLst/>
          </p:nvPr>
        </p:nvGraphicFramePr>
        <p:xfrm>
          <a:off x="1336864" y="3789040"/>
          <a:ext cx="165096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1" name="方程式" r:id="rId7" imgW="825480" imgH="457200" progId="Equation.3">
                  <p:embed/>
                </p:oleObj>
              </mc:Choice>
              <mc:Fallback>
                <p:oleObj name="方程式" r:id="rId7" imgW="825480" imgH="457200" progId="Equation.3">
                  <p:embed/>
                  <p:pic>
                    <p:nvPicPr>
                      <p:cNvPr id="85607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6864" y="3789040"/>
                        <a:ext cx="165096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94899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Existence and Uniqueness Theorem</a:t>
            </a:r>
          </a:p>
        </p:txBody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The initial value problem of a system of linear differential equations is to solve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subject to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TW" dirty="0"/>
              <a:t>.</a:t>
            </a:r>
            <a:br>
              <a:rPr lang="en-US" altLang="zh-TW" b="1" dirty="0"/>
            </a:br>
            <a:endParaRPr lang="en-US" altLang="zh-TW" b="1" dirty="0"/>
          </a:p>
          <a:p>
            <a:r>
              <a:rPr lang="en-US" altLang="zh-TW" b="1" dirty="0"/>
              <a:t>Theorem:</a:t>
            </a:r>
            <a:r>
              <a:rPr lang="en-US" altLang="zh-TW" dirty="0"/>
              <a:t> Assume that the functions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),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), …, </a:t>
            </a:r>
            <a:r>
              <a:rPr lang="en-US" altLang="zh-TW" i="1" dirty="0" err="1">
                <a:latin typeface="Times New Roman" pitchFamily="18" charset="0"/>
              </a:rPr>
              <a:t>a</a:t>
            </a:r>
            <a:r>
              <a:rPr lang="en-US" altLang="zh-TW" i="1" baseline="-25000" dirty="0" err="1">
                <a:latin typeface="Times New Roman" pitchFamily="18" charset="0"/>
              </a:rPr>
              <a:t>nn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), 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), …,  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are continuous on the open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containing the point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TW" dirty="0"/>
              <a:t>. Then, there exists a unique solution to the initial value problem on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0863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Properties of Systems of DEs</a:t>
            </a:r>
          </a:p>
        </p:txBody>
      </p:sp>
      <p:sp>
        <p:nvSpPr>
          <p:cNvPr id="85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definitions and theorems of DEs can be easily generalized to matrix forms of systems.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For example, we have the superposition principle, the fundamental set of solutions, complementary solutions, and general solutions, etc., for linear systems of differential equations</a:t>
            </a:r>
            <a:r>
              <a:rPr lang="en-US" altLang="zh-TW" baseline="30000" dirty="0"/>
              <a:t>†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cxnSp>
        <p:nvCxnSpPr>
          <p:cNvPr id="4" name="直線接點 3"/>
          <p:cNvCxnSpPr/>
          <p:nvPr/>
        </p:nvCxnSpPr>
        <p:spPr>
          <a:xfrm>
            <a:off x="899592" y="6309320"/>
            <a:ext cx="806489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/>
          <p:cNvSpPr txBox="1"/>
          <p:nvPr/>
        </p:nvSpPr>
        <p:spPr>
          <a:xfrm>
            <a:off x="899592" y="6309320"/>
            <a:ext cx="2515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†Read section 8.1 of the textbook!</a:t>
            </a:r>
          </a:p>
        </p:txBody>
      </p:sp>
    </p:spTree>
    <p:extLst>
      <p:ext uri="{BB962C8B-B14F-4D97-AF65-F5344CB8AC3E}">
        <p14:creationId xmlns:p14="http://schemas.microsoft.com/office/powerpoint/2010/main" val="1901620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Wronskian of A Linear Systems</a:t>
            </a:r>
          </a:p>
        </p:txBody>
      </p:sp>
      <p:sp>
        <p:nvSpPr>
          <p:cNvPr id="85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Let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be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solutions of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 on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dirty="0"/>
              <a:t>, then this set of solutions are independent if and only if </a:t>
            </a:r>
            <a:r>
              <a:rPr lang="en-US" altLang="zh-TW" dirty="0">
                <a:sym typeface="Symbol" pitchFamily="18" charset="2"/>
              </a:rPr>
              <a:t>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  <a:sym typeface="Symbol"/>
              </a:rPr>
              <a:t>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altLang="zh-TW" i="1" dirty="0">
              <a:latin typeface="Times New Roman" pitchFamily="18" charset="0"/>
            </a:endParaRPr>
          </a:p>
        </p:txBody>
      </p:sp>
      <p:graphicFrame>
        <p:nvGraphicFramePr>
          <p:cNvPr id="858116" name="Object 4"/>
          <p:cNvGraphicFramePr>
            <a:graphicFrameLocks noChangeAspect="1"/>
          </p:cNvGraphicFramePr>
          <p:nvPr>
            <p:extLst/>
          </p:nvPr>
        </p:nvGraphicFramePr>
        <p:xfrm>
          <a:off x="1835696" y="1405784"/>
          <a:ext cx="4825440" cy="187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8" name="方程式" r:id="rId3" imgW="2412720" imgH="939600" progId="Equation.3">
                  <p:embed/>
                </p:oleObj>
              </mc:Choice>
              <mc:Fallback>
                <p:oleObj name="方程式" r:id="rId3" imgW="2412720" imgH="939600" progId="Equation.3">
                  <p:embed/>
                  <p:pic>
                    <p:nvPicPr>
                      <p:cNvPr id="8581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1405784"/>
                        <a:ext cx="4825440" cy="187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8117" name="Object 5"/>
          <p:cNvGraphicFramePr>
            <a:graphicFrameLocks noChangeAspect="1"/>
          </p:cNvGraphicFramePr>
          <p:nvPr>
            <p:extLst/>
          </p:nvPr>
        </p:nvGraphicFramePr>
        <p:xfrm>
          <a:off x="1907704" y="4214096"/>
          <a:ext cx="5333760" cy="187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9" name="方程式" r:id="rId5" imgW="2666880" imgH="939600" progId="Equation.3">
                  <p:embed/>
                </p:oleObj>
              </mc:Choice>
              <mc:Fallback>
                <p:oleObj name="方程式" r:id="rId5" imgW="2666880" imgH="939600" progId="Equation.3">
                  <p:embed/>
                  <p:pic>
                    <p:nvPicPr>
                      <p:cNvPr id="8581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4214096"/>
                        <a:ext cx="5333760" cy="187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36542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</TotalTime>
  <Words>638</Words>
  <Application>Microsoft Office PowerPoint</Application>
  <PresentationFormat>如螢幕大小 (4:3)</PresentationFormat>
  <Paragraphs>111</Paragraphs>
  <Slides>32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32</vt:i4>
      </vt:variant>
    </vt:vector>
  </HeadingPairs>
  <TitlesOfParts>
    <vt:vector size="44" baseType="lpstr">
      <vt:lpstr>新細明體</vt:lpstr>
      <vt:lpstr>標楷體</vt:lpstr>
      <vt:lpstr>Arial</vt:lpstr>
      <vt:lpstr>Calibri</vt:lpstr>
      <vt:lpstr>Cambria Math</vt:lpstr>
      <vt:lpstr>English111 Vivace BT</vt:lpstr>
      <vt:lpstr>Symbol</vt:lpstr>
      <vt:lpstr>Times New Roman</vt:lpstr>
      <vt:lpstr>Wingdings</vt:lpstr>
      <vt:lpstr>Office 佈景主題</vt:lpstr>
      <vt:lpstr>方程式</vt:lpstr>
      <vt:lpstr>Equation.3</vt:lpstr>
      <vt:lpstr>Systems of Linear 1st-Order Differential Equations</vt:lpstr>
      <vt:lpstr>Linear Systems of Differential Equations</vt:lpstr>
      <vt:lpstr>Reduction to 1st-Order System of DEs</vt:lpstr>
      <vt:lpstr>Matrix Form of a Linear System</vt:lpstr>
      <vt:lpstr>Example of a Linear System</vt:lpstr>
      <vt:lpstr>Example of a Solution Vector</vt:lpstr>
      <vt:lpstr>Existence and Uniqueness Theorem</vt:lpstr>
      <vt:lpstr>Properties of Systems of DEs</vt:lpstr>
      <vt:lpstr>Wronskian of A Linear Systems</vt:lpstr>
      <vt:lpstr>Systems with Constant Coefficients</vt:lpstr>
      <vt:lpstr>Eigenvalues and Eigenvectors</vt:lpstr>
      <vt:lpstr>Example: Distinct Eigenvalues (1/2)</vt:lpstr>
      <vt:lpstr>Example: Distinct Eigenvalues (2/2)</vt:lpstr>
      <vt:lpstr>Repeated Eigenvalues (1/2)</vt:lpstr>
      <vt:lpstr>Repeated Eigenvalues (2/2)</vt:lpstr>
      <vt:lpstr>Example: Roots of Multiplicity 2</vt:lpstr>
      <vt:lpstr>Example: Repeated Eigenvalues</vt:lpstr>
      <vt:lpstr>Complex Eigenvalues</vt:lpstr>
      <vt:lpstr>Non-homogeneous Systems</vt:lpstr>
      <vt:lpstr>Example: Find xp of</vt:lpstr>
      <vt:lpstr>Fundamental Matrix</vt:lpstr>
      <vt:lpstr>Properties of the Fundamental Matrix</vt:lpstr>
      <vt:lpstr>Variation of Parameters (1/2)</vt:lpstr>
      <vt:lpstr>Variation of Parameters (2/2)</vt:lpstr>
      <vt:lpstr>Example: Variation of Parameters (1/2)</vt:lpstr>
      <vt:lpstr>Example: Variation of Parameters (2/2)</vt:lpstr>
      <vt:lpstr>Initial-Value Problem</vt:lpstr>
      <vt:lpstr>Matrix Exponential</vt:lpstr>
      <vt:lpstr>Nonhomogeneous Systems</vt:lpstr>
      <vt:lpstr>Computation of eAt</vt:lpstr>
      <vt:lpstr>Example: Computation of eAt (1/2)</vt:lpstr>
      <vt:lpstr>Example: Computation of eAt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Digital Circuit Design</dc:title>
  <dc:creator>cjtsai</dc:creator>
  <cp:lastModifiedBy>cjtsai</cp:lastModifiedBy>
  <cp:revision>125</cp:revision>
  <cp:lastPrinted>2018-11-19T01:36:05Z</cp:lastPrinted>
  <dcterms:created xsi:type="dcterms:W3CDTF">2013-02-18T04:14:25Z</dcterms:created>
  <dcterms:modified xsi:type="dcterms:W3CDTF">2019-11-25T01:53:05Z</dcterms:modified>
</cp:coreProperties>
</file>