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3" r:id="rId3"/>
    <p:sldId id="279" r:id="rId4"/>
    <p:sldId id="257" r:id="rId5"/>
    <p:sldId id="258" r:id="rId6"/>
    <p:sldId id="281" r:id="rId7"/>
    <p:sldId id="264" r:id="rId8"/>
    <p:sldId id="259" r:id="rId9"/>
    <p:sldId id="260" r:id="rId10"/>
    <p:sldId id="277" r:id="rId11"/>
    <p:sldId id="261" r:id="rId12"/>
    <p:sldId id="274" r:id="rId13"/>
    <p:sldId id="280" r:id="rId14"/>
    <p:sldId id="262" r:id="rId15"/>
    <p:sldId id="263" r:id="rId16"/>
    <p:sldId id="265" r:id="rId17"/>
    <p:sldId id="288" r:id="rId18"/>
    <p:sldId id="266" r:id="rId19"/>
    <p:sldId id="267" r:id="rId20"/>
    <p:sldId id="268" r:id="rId21"/>
    <p:sldId id="269" r:id="rId22"/>
    <p:sldId id="270" r:id="rId23"/>
    <p:sldId id="271" r:id="rId24"/>
    <p:sldId id="282" r:id="rId25"/>
    <p:sldId id="273" r:id="rId26"/>
    <p:sldId id="272" r:id="rId27"/>
    <p:sldId id="285" r:id="rId28"/>
    <p:sldId id="286" r:id="rId29"/>
    <p:sldId id="287" r:id="rId3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225C5-06D3-410B-B50A-E1FF2BE473EB}" type="datetimeFigureOut">
              <a:rPr lang="zh-TW" altLang="en-US" smtClean="0"/>
              <a:pPr/>
              <a:t>2009/10/9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30408-0F51-4A05-9D13-2FB0EBFF12B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YuShuen\&#26700;&#38754;\slides\overview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YuShuen\&#26700;&#38754;\slides\SIFTFeatures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1.png"/><Relationship Id="rId7" Type="http://schemas.openxmlformats.org/officeDocument/2006/relationships/image" Target="../media/image2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YuShuen\&#26700;&#38754;\slides\SIFTFeatures.WM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YuShuen\&#26700;&#38754;\slides\results.WM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YuShuen\&#26700;&#38754;\slides\comparisons.WMV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YuShuen\&#26700;&#38754;\slides\homogeneous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YuShuen\&#26700;&#38754;\slides\FWartifacts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643998" cy="1470025"/>
          </a:xfrm>
        </p:spPr>
        <p:txBody>
          <a:bodyPr>
            <a:normAutofit/>
          </a:bodyPr>
          <a:lstStyle/>
          <a:p>
            <a:r>
              <a:rPr lang="en-US" altLang="zh-TW" dirty="0" smtClean="0"/>
              <a:t>Motion-Aware Temporal Coherence for Video Resizing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14282" y="5168695"/>
            <a:ext cx="8643998" cy="471494"/>
          </a:xfrm>
        </p:spPr>
        <p:txBody>
          <a:bodyPr>
            <a:noAutofit/>
          </a:bodyPr>
          <a:lstStyle/>
          <a:p>
            <a:r>
              <a:rPr lang="en-US" altLang="zh-TW" sz="2000" b="1" dirty="0" err="1" smtClean="0">
                <a:solidFill>
                  <a:schemeClr val="tx1"/>
                </a:solidFill>
              </a:rPr>
              <a:t>YuShuen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 Wang</a:t>
            </a:r>
            <a:r>
              <a:rPr lang="en-US" altLang="zh-TW" sz="2000" b="1" baseline="30000" dirty="0" smtClean="0">
                <a:solidFill>
                  <a:schemeClr val="tx1"/>
                </a:solidFill>
              </a:rPr>
              <a:t>1</a:t>
            </a:r>
            <a:r>
              <a:rPr lang="en-US" altLang="zh-TW" sz="2000" dirty="0" smtClean="0">
                <a:solidFill>
                  <a:schemeClr val="tx1"/>
                </a:solidFill>
              </a:rPr>
              <a:t>,   </a:t>
            </a:r>
            <a:r>
              <a:rPr lang="en-US" altLang="zh-TW" sz="2000" dirty="0" err="1" smtClean="0">
                <a:solidFill>
                  <a:schemeClr val="tx1"/>
                </a:solidFill>
              </a:rPr>
              <a:t>Hongbo</a:t>
            </a:r>
            <a:r>
              <a:rPr lang="en-US" altLang="zh-TW" sz="2000" dirty="0" smtClean="0">
                <a:solidFill>
                  <a:schemeClr val="tx1"/>
                </a:solidFill>
              </a:rPr>
              <a:t> Fu</a:t>
            </a:r>
            <a:r>
              <a:rPr lang="en-US" altLang="zh-TW" sz="2000" baseline="30000" dirty="0" smtClean="0">
                <a:solidFill>
                  <a:schemeClr val="tx1"/>
                </a:solidFill>
              </a:rPr>
              <a:t>2</a:t>
            </a:r>
            <a:r>
              <a:rPr lang="en-US" altLang="zh-TW" sz="2000" dirty="0" smtClean="0">
                <a:solidFill>
                  <a:schemeClr val="tx1"/>
                </a:solidFill>
              </a:rPr>
              <a:t>,   Olga Sorkine</a:t>
            </a:r>
            <a:r>
              <a:rPr lang="en-US" altLang="zh-TW" sz="2000" baseline="30000" dirty="0" smtClean="0">
                <a:solidFill>
                  <a:schemeClr val="tx1"/>
                </a:solidFill>
              </a:rPr>
              <a:t>3</a:t>
            </a:r>
            <a:r>
              <a:rPr lang="en-US" altLang="zh-TW" sz="2000" dirty="0" smtClean="0">
                <a:solidFill>
                  <a:schemeClr val="tx1"/>
                </a:solidFill>
              </a:rPr>
              <a:t>,   </a:t>
            </a:r>
            <a:r>
              <a:rPr lang="en-US" altLang="zh-TW" sz="2000" dirty="0" err="1" smtClean="0">
                <a:solidFill>
                  <a:schemeClr val="tx1"/>
                </a:solidFill>
              </a:rPr>
              <a:t>TongYee</a:t>
            </a:r>
            <a:r>
              <a:rPr lang="en-US" altLang="zh-TW" sz="2000" dirty="0" smtClean="0">
                <a:solidFill>
                  <a:schemeClr val="tx1"/>
                </a:solidFill>
              </a:rPr>
              <a:t> Lee</a:t>
            </a:r>
            <a:r>
              <a:rPr lang="en-US" altLang="zh-TW" sz="2000" baseline="30000" dirty="0" smtClean="0">
                <a:solidFill>
                  <a:schemeClr val="tx1"/>
                </a:solidFill>
              </a:rPr>
              <a:t>1</a:t>
            </a:r>
            <a:r>
              <a:rPr lang="en-US" altLang="zh-TW" sz="2000" dirty="0" smtClean="0">
                <a:solidFill>
                  <a:schemeClr val="tx1"/>
                </a:solidFill>
              </a:rPr>
              <a:t>,   Hans-Peter Seidel</a:t>
            </a:r>
            <a:r>
              <a:rPr lang="en-US" altLang="zh-TW" sz="2000" baseline="30000" dirty="0" smtClean="0">
                <a:solidFill>
                  <a:schemeClr val="tx1"/>
                </a:solidFill>
              </a:rPr>
              <a:t>4</a:t>
            </a:r>
            <a:endParaRPr lang="en-US" altLang="zh-TW" sz="2000" dirty="0" smtClean="0">
              <a:solidFill>
                <a:schemeClr val="tx1"/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552231" y="5783065"/>
            <a:ext cx="222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aseline="30000" dirty="0" smtClean="0"/>
              <a:t>1</a:t>
            </a:r>
            <a:r>
              <a:rPr lang="en-US" altLang="zh-TW" dirty="0" smtClean="0"/>
              <a:t>National Cheng Kung</a:t>
            </a:r>
          </a:p>
          <a:p>
            <a:pPr algn="ctr"/>
            <a:r>
              <a:rPr lang="en-US" altLang="zh-TW" dirty="0" smtClean="0"/>
              <a:t>University</a:t>
            </a:r>
            <a:endParaRPr lang="zh-TW" altLang="en-US" dirty="0" smtClean="0"/>
          </a:p>
        </p:txBody>
      </p:sp>
      <p:sp>
        <p:nvSpPr>
          <p:cNvPr id="5" name="文字方塊 4"/>
          <p:cNvSpPr txBox="1"/>
          <p:nvPr/>
        </p:nvSpPr>
        <p:spPr>
          <a:xfrm>
            <a:off x="2766809" y="5783065"/>
            <a:ext cx="1858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aseline="30000" dirty="0" smtClean="0"/>
              <a:t>2</a:t>
            </a:r>
            <a:r>
              <a:rPr lang="en-US" altLang="zh-TW" dirty="0" smtClean="0"/>
              <a:t>City University of</a:t>
            </a:r>
          </a:p>
          <a:p>
            <a:pPr algn="ctr"/>
            <a:r>
              <a:rPr lang="en-US" altLang="zh-TW" dirty="0" smtClean="0"/>
              <a:t>Hong Kong</a:t>
            </a:r>
            <a:endParaRPr lang="zh-TW" altLang="en-US" dirty="0" smtClean="0"/>
          </a:p>
        </p:txBody>
      </p:sp>
      <p:sp>
        <p:nvSpPr>
          <p:cNvPr id="7" name="文字方塊 6"/>
          <p:cNvSpPr txBox="1"/>
          <p:nvPr/>
        </p:nvSpPr>
        <p:spPr>
          <a:xfrm>
            <a:off x="4695635" y="5783065"/>
            <a:ext cx="2138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aseline="30000" dirty="0" smtClean="0"/>
              <a:t>3</a:t>
            </a:r>
            <a:r>
              <a:rPr lang="en-US" altLang="zh-TW" dirty="0" smtClean="0"/>
              <a:t>New York University</a:t>
            </a:r>
            <a:endParaRPr lang="zh-TW" altLang="en-US" dirty="0" smtClean="0"/>
          </a:p>
        </p:txBody>
      </p:sp>
      <p:sp>
        <p:nvSpPr>
          <p:cNvPr id="8" name="文字方塊 7"/>
          <p:cNvSpPr txBox="1"/>
          <p:nvPr/>
        </p:nvSpPr>
        <p:spPr>
          <a:xfrm>
            <a:off x="6838775" y="5783065"/>
            <a:ext cx="1662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baseline="30000" dirty="0" smtClean="0"/>
              <a:t>4</a:t>
            </a:r>
            <a:r>
              <a:rPr lang="en-US" altLang="zh-TW" dirty="0" smtClean="0"/>
              <a:t>MPI </a:t>
            </a:r>
            <a:r>
              <a:rPr lang="en-US" altLang="zh-TW" dirty="0" err="1" smtClean="0"/>
              <a:t>Informatik</a:t>
            </a:r>
            <a:endParaRPr lang="zh-TW" altLang="en-US" dirty="0" smtClean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6675409" cy="284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overview</a:t>
            </a:r>
            <a:endParaRPr lang="zh-TW" altLang="en-US" dirty="0"/>
          </a:p>
        </p:txBody>
      </p:sp>
      <p:pic>
        <p:nvPicPr>
          <p:cNvPr id="4" name="overview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88281" y="1357298"/>
            <a:ext cx="7227057" cy="5424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 smtClean="0"/>
              <a:t>Frame alignment based on the detected camera motion</a:t>
            </a:r>
            <a:endParaRPr lang="zh-TW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28802"/>
            <a:ext cx="4435829" cy="2248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500306"/>
            <a:ext cx="2930260" cy="3391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94256" y="4360986"/>
            <a:ext cx="3426095" cy="231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Scale invariant feature transformation</a:t>
            </a:r>
            <a:endParaRPr lang="zh-TW" altLang="en-US" dirty="0"/>
          </a:p>
        </p:txBody>
      </p:sp>
      <p:pic>
        <p:nvPicPr>
          <p:cNvPr id="13314" name="Picture 2" descr="http://www.cmap.polytechnique.fr/~yu/research/ASIFT/figures/ASIFT_Liberty1vs3_32match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643734" cy="5147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Scale invariant feature transformation</a:t>
            </a:r>
            <a:endParaRPr lang="zh-TW" altLang="en-US" dirty="0"/>
          </a:p>
        </p:txBody>
      </p:sp>
      <p:pic>
        <p:nvPicPr>
          <p:cNvPr id="3" name="SIFTFeatur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500173"/>
            <a:ext cx="8572560" cy="4810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dirty="0" smtClean="0"/>
              <a:t>Camera motion preservation</a:t>
            </a:r>
            <a:endParaRPr lang="zh-TW" alt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0" y="1714488"/>
            <a:ext cx="5905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字方塊 9"/>
          <p:cNvSpPr txBox="1"/>
          <p:nvPr/>
        </p:nvSpPr>
        <p:spPr>
          <a:xfrm>
            <a:off x="357158" y="5857892"/>
            <a:ext cx="84296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600" dirty="0" smtClean="0"/>
              <a:t>Retain the attachment of corresponding points after resizing.</a:t>
            </a:r>
            <a:endParaRPr lang="zh-TW" alt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字方塊 17"/>
          <p:cNvSpPr txBox="1"/>
          <p:nvPr/>
        </p:nvSpPr>
        <p:spPr>
          <a:xfrm>
            <a:off x="571472" y="500042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3600" dirty="0" smtClean="0"/>
              <a:t>Retain the relative position of vertex </a:t>
            </a:r>
            <a:r>
              <a:rPr lang="zh-TW" altLang="en-US" sz="3600" dirty="0" smtClean="0"/>
              <a:t>　</a:t>
            </a:r>
            <a:r>
              <a:rPr lang="en-US" altLang="zh-TW" sz="3600" dirty="0" smtClean="0"/>
              <a:t>and its corresponding quad</a:t>
            </a:r>
            <a:endParaRPr lang="zh-TW" altLang="en-US" sz="3600" dirty="0"/>
          </a:p>
        </p:txBody>
      </p:sp>
      <p:grpSp>
        <p:nvGrpSpPr>
          <p:cNvPr id="20" name="群組 19"/>
          <p:cNvGrpSpPr/>
          <p:nvPr/>
        </p:nvGrpSpPr>
        <p:grpSpPr>
          <a:xfrm>
            <a:off x="3286116" y="1857364"/>
            <a:ext cx="4857784" cy="3143272"/>
            <a:chOff x="4214810" y="857232"/>
            <a:chExt cx="4857784" cy="3143272"/>
          </a:xfrm>
        </p:grpSpPr>
        <p:sp>
          <p:nvSpPr>
            <p:cNvPr id="4" name="矩形 3"/>
            <p:cNvSpPr/>
            <p:nvPr/>
          </p:nvSpPr>
          <p:spPr>
            <a:xfrm>
              <a:off x="6215074" y="1928802"/>
              <a:ext cx="2857520" cy="2071702"/>
            </a:xfrm>
            <a:prstGeom prst="rect">
              <a:avLst/>
            </a:prstGeom>
            <a:solidFill>
              <a:schemeClr val="accent1"/>
            </a:solidFill>
            <a:scene3d>
              <a:camera prst="isometricRightUp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" name="橢圓 4"/>
            <p:cNvSpPr/>
            <p:nvPr/>
          </p:nvSpPr>
          <p:spPr>
            <a:xfrm>
              <a:off x="4714876" y="1714488"/>
              <a:ext cx="214314" cy="2143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橢圓 5"/>
            <p:cNvSpPr/>
            <p:nvPr/>
          </p:nvSpPr>
          <p:spPr>
            <a:xfrm>
              <a:off x="7858148" y="2643182"/>
              <a:ext cx="214314" cy="2143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8" name="直線單箭頭接點 7"/>
            <p:cNvCxnSpPr/>
            <p:nvPr/>
          </p:nvCxnSpPr>
          <p:spPr>
            <a:xfrm>
              <a:off x="5000628" y="1857364"/>
              <a:ext cx="2786082" cy="857256"/>
            </a:xfrm>
            <a:prstGeom prst="straightConnector1">
              <a:avLst/>
            </a:prstGeom>
            <a:ln>
              <a:prstDash val="dash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14810" y="1214422"/>
              <a:ext cx="447675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2462" y="857232"/>
              <a:ext cx="933450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5572140"/>
            <a:ext cx="5679374" cy="71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群組 18"/>
          <p:cNvGrpSpPr/>
          <p:nvPr/>
        </p:nvGrpSpPr>
        <p:grpSpPr>
          <a:xfrm>
            <a:off x="1285852" y="4701512"/>
            <a:ext cx="3788106" cy="656314"/>
            <a:chOff x="355266" y="4500570"/>
            <a:chExt cx="3859544" cy="656314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5266" y="4500570"/>
              <a:ext cx="463116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85852" y="4500570"/>
              <a:ext cx="2928958" cy="656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47451" y="4714884"/>
              <a:ext cx="366963" cy="290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2" name="弧形接點 21"/>
          <p:cNvCxnSpPr/>
          <p:nvPr/>
        </p:nvCxnSpPr>
        <p:spPr>
          <a:xfrm rot="10800000" flipV="1">
            <a:off x="1000100" y="4929198"/>
            <a:ext cx="140984" cy="1005834"/>
          </a:xfrm>
          <a:prstGeom prst="curvedConnector3">
            <a:avLst>
              <a:gd name="adj1" fmla="val 487742"/>
            </a:avLst>
          </a:prstGeom>
          <a:ln>
            <a:headEnd type="none"/>
            <a:tailEnd type="triangle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8847" y="525882"/>
            <a:ext cx="442177" cy="54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0957" y="1090600"/>
            <a:ext cx="81274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>The vertex      has no corresponding quad	</a:t>
            </a:r>
            <a:endParaRPr lang="zh-TW" alt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857232"/>
            <a:ext cx="9334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85728"/>
            <a:ext cx="4476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" name="群組 70"/>
          <p:cNvGrpSpPr/>
          <p:nvPr/>
        </p:nvGrpSpPr>
        <p:grpSpPr>
          <a:xfrm>
            <a:off x="1928794" y="2357430"/>
            <a:ext cx="2357454" cy="2071702"/>
            <a:chOff x="2071670" y="3000372"/>
            <a:chExt cx="2000264" cy="1643074"/>
          </a:xfrm>
        </p:grpSpPr>
        <p:cxnSp>
          <p:nvCxnSpPr>
            <p:cNvPr id="17" name="直線接點 16"/>
            <p:cNvCxnSpPr/>
            <p:nvPr/>
          </p:nvCxnSpPr>
          <p:spPr>
            <a:xfrm rot="5400000">
              <a:off x="1643042" y="3429000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>
            <a:xfrm>
              <a:off x="2071670" y="3000372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>
            <a:xfrm>
              <a:off x="2071670" y="3714752"/>
              <a:ext cx="1000132" cy="1428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>
              <a:off x="2071670" y="4643446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 rot="5400000">
              <a:off x="1643042" y="4214818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 rot="16200000" flipH="1">
              <a:off x="2607455" y="3393281"/>
              <a:ext cx="857256" cy="7143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/>
            <p:nvPr/>
          </p:nvCxnSpPr>
          <p:spPr>
            <a:xfrm rot="5400000">
              <a:off x="2571736" y="4143380"/>
              <a:ext cx="857256" cy="1428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>
              <a:off x="3071802" y="3000372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 flipV="1">
              <a:off x="3071802" y="3714752"/>
              <a:ext cx="1000132" cy="1428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/>
            <p:nvPr/>
          </p:nvCxnSpPr>
          <p:spPr>
            <a:xfrm>
              <a:off x="3071802" y="4643446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 rot="5400000">
              <a:off x="3643306" y="3429000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/>
            <p:nvPr/>
          </p:nvCxnSpPr>
          <p:spPr>
            <a:xfrm rot="5400000">
              <a:off x="3643306" y="4214818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橢圓 65"/>
            <p:cNvSpPr/>
            <p:nvPr/>
          </p:nvSpPr>
          <p:spPr>
            <a:xfrm>
              <a:off x="2928926" y="3714752"/>
              <a:ext cx="214314" cy="2143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72" name="群組 71"/>
          <p:cNvGrpSpPr/>
          <p:nvPr/>
        </p:nvGrpSpPr>
        <p:grpSpPr>
          <a:xfrm>
            <a:off x="5072066" y="2357430"/>
            <a:ext cx="2357454" cy="2071702"/>
            <a:chOff x="5072066" y="3000372"/>
            <a:chExt cx="2000264" cy="1643074"/>
          </a:xfrm>
        </p:grpSpPr>
        <p:cxnSp>
          <p:nvCxnSpPr>
            <p:cNvPr id="42" name="直線接點 41"/>
            <p:cNvCxnSpPr/>
            <p:nvPr/>
          </p:nvCxnSpPr>
          <p:spPr>
            <a:xfrm rot="5400000">
              <a:off x="4643438" y="3429000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接點 42"/>
            <p:cNvCxnSpPr/>
            <p:nvPr/>
          </p:nvCxnSpPr>
          <p:spPr>
            <a:xfrm>
              <a:off x="5072066" y="3000372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>
              <a:off x="5072066" y="3786190"/>
              <a:ext cx="857256" cy="14287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>
              <a:off x="5072066" y="4643446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接點 45"/>
            <p:cNvCxnSpPr/>
            <p:nvPr/>
          </p:nvCxnSpPr>
          <p:spPr>
            <a:xfrm rot="5400000">
              <a:off x="4643438" y="4214818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 rot="5400000">
              <a:off x="5572132" y="3357562"/>
              <a:ext cx="928694" cy="21431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接點 47"/>
            <p:cNvCxnSpPr/>
            <p:nvPr/>
          </p:nvCxnSpPr>
          <p:spPr>
            <a:xfrm rot="16200000" flipH="1">
              <a:off x="5715008" y="4143380"/>
              <a:ext cx="714380" cy="28575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接點 48"/>
            <p:cNvCxnSpPr/>
            <p:nvPr/>
          </p:nvCxnSpPr>
          <p:spPr>
            <a:xfrm>
              <a:off x="6072198" y="3000372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接點 49"/>
            <p:cNvCxnSpPr/>
            <p:nvPr/>
          </p:nvCxnSpPr>
          <p:spPr>
            <a:xfrm flipV="1">
              <a:off x="5929322" y="3857628"/>
              <a:ext cx="1143008" cy="7143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>
              <a:off x="6072198" y="4643446"/>
              <a:ext cx="1000132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接點 51"/>
            <p:cNvCxnSpPr/>
            <p:nvPr/>
          </p:nvCxnSpPr>
          <p:spPr>
            <a:xfrm rot="5400000">
              <a:off x="6643702" y="3429000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接點 52"/>
            <p:cNvCxnSpPr/>
            <p:nvPr/>
          </p:nvCxnSpPr>
          <p:spPr>
            <a:xfrm rot="5400000">
              <a:off x="6643702" y="4214818"/>
              <a:ext cx="8572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橢圓 66"/>
            <p:cNvSpPr/>
            <p:nvPr/>
          </p:nvSpPr>
          <p:spPr>
            <a:xfrm>
              <a:off x="5857884" y="3786190"/>
              <a:ext cx="214314" cy="2143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714884"/>
            <a:ext cx="928353" cy="43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4733" y="4714884"/>
            <a:ext cx="1294721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9" name="群組 78"/>
          <p:cNvGrpSpPr/>
          <p:nvPr/>
        </p:nvGrpSpPr>
        <p:grpSpPr>
          <a:xfrm>
            <a:off x="1643042" y="5572140"/>
            <a:ext cx="6143668" cy="633411"/>
            <a:chOff x="1000100" y="5572140"/>
            <a:chExt cx="7724789" cy="847725"/>
          </a:xfrm>
        </p:grpSpPr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00100" y="5715016"/>
              <a:ext cx="1543050" cy="666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71736" y="5929330"/>
              <a:ext cx="4381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00364" y="5572140"/>
              <a:ext cx="5724525" cy="847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Object motion preservation</a:t>
            </a:r>
            <a:endParaRPr lang="zh-TW" altLang="en-US" dirty="0"/>
          </a:p>
        </p:txBody>
      </p:sp>
      <p:pic>
        <p:nvPicPr>
          <p:cNvPr id="3" name="SIFTFeatur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1500173"/>
            <a:ext cx="8572560" cy="48101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Object motion preservation</a:t>
            </a:r>
            <a:endParaRPr lang="zh-TW" alt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736"/>
            <a:ext cx="7073749" cy="422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5715016"/>
            <a:ext cx="6463259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25"/>
            <a:ext cx="6000750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6215074" y="2714620"/>
            <a:ext cx="271464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chemeClr val="tx1"/>
                </a:solidFill>
              </a:rPr>
              <a:t>Without object motion preservation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6286512" y="5169771"/>
            <a:ext cx="2714644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chemeClr val="tx1"/>
                </a:solidFill>
              </a:rPr>
              <a:t>With object motion preservation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About me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PhD</a:t>
            </a:r>
          </a:p>
          <a:p>
            <a:pPr lvl="1"/>
            <a:r>
              <a:rPr lang="en-US" altLang="zh-TW" dirty="0" smtClean="0"/>
              <a:t>National Cheng Kung University, Taiwan</a:t>
            </a:r>
          </a:p>
          <a:p>
            <a:r>
              <a:rPr lang="en-US" altLang="zh-TW" dirty="0" smtClean="0"/>
              <a:t>Visited places</a:t>
            </a:r>
          </a:p>
          <a:p>
            <a:pPr lvl="1"/>
            <a:r>
              <a:rPr lang="en-US" altLang="zh-TW" dirty="0" smtClean="0"/>
              <a:t>Hong Kong University of Science and Technology</a:t>
            </a:r>
          </a:p>
          <a:p>
            <a:pPr lvl="1"/>
            <a:r>
              <a:rPr lang="en-US" altLang="zh-TW" dirty="0" smtClean="0"/>
              <a:t>University of California, Davis</a:t>
            </a:r>
          </a:p>
          <a:p>
            <a:pPr lvl="1"/>
            <a:r>
              <a:rPr lang="en-US" altLang="zh-TW" dirty="0" smtClean="0"/>
              <a:t>New York University</a:t>
            </a:r>
          </a:p>
          <a:p>
            <a:r>
              <a:rPr lang="en-US" altLang="zh-TW" dirty="0" smtClean="0"/>
              <a:t>Research interests:</a:t>
            </a:r>
          </a:p>
          <a:p>
            <a:pPr lvl="1"/>
            <a:r>
              <a:rPr lang="en-US" altLang="zh-TW" dirty="0" smtClean="0"/>
              <a:t>Image / Video Resizing</a:t>
            </a:r>
          </a:p>
          <a:p>
            <a:pPr lvl="1"/>
            <a:r>
              <a:rPr lang="en-US" altLang="zh-TW" dirty="0" smtClean="0"/>
              <a:t>Deformation</a:t>
            </a:r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Spatial content preservation</a:t>
            </a:r>
            <a:endParaRPr lang="zh-TW" altLang="en-US" dirty="0"/>
          </a:p>
        </p:txBody>
      </p:sp>
      <p:grpSp>
        <p:nvGrpSpPr>
          <p:cNvPr id="27" name="群組 26"/>
          <p:cNvGrpSpPr/>
          <p:nvPr/>
        </p:nvGrpSpPr>
        <p:grpSpPr>
          <a:xfrm>
            <a:off x="1928794" y="2214554"/>
            <a:ext cx="1571636" cy="1428760"/>
            <a:chOff x="2071670" y="2928934"/>
            <a:chExt cx="1285884" cy="1214446"/>
          </a:xfrm>
        </p:grpSpPr>
        <p:cxnSp>
          <p:nvCxnSpPr>
            <p:cNvPr id="6" name="直線接點 5"/>
            <p:cNvCxnSpPr/>
            <p:nvPr/>
          </p:nvCxnSpPr>
          <p:spPr>
            <a:xfrm rot="5400000">
              <a:off x="1464447" y="3536157"/>
              <a:ext cx="121444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線接點 7"/>
            <p:cNvCxnSpPr/>
            <p:nvPr/>
          </p:nvCxnSpPr>
          <p:spPr>
            <a:xfrm rot="5400000">
              <a:off x="2750331" y="3536157"/>
              <a:ext cx="121444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>
            <a:xfrm>
              <a:off x="2071670" y="4143380"/>
              <a:ext cx="128588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>
              <a:off x="2071670" y="2928934"/>
              <a:ext cx="128588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6" name="群組 25"/>
          <p:cNvGrpSpPr/>
          <p:nvPr/>
        </p:nvGrpSpPr>
        <p:grpSpPr>
          <a:xfrm>
            <a:off x="5072066" y="2214554"/>
            <a:ext cx="1785950" cy="1428760"/>
            <a:chOff x="4786314" y="3000372"/>
            <a:chExt cx="1571636" cy="1143008"/>
          </a:xfrm>
        </p:grpSpPr>
        <p:cxnSp>
          <p:nvCxnSpPr>
            <p:cNvPr id="13" name="直線接點 12"/>
            <p:cNvCxnSpPr/>
            <p:nvPr/>
          </p:nvCxnSpPr>
          <p:spPr>
            <a:xfrm rot="5400000">
              <a:off x="4321967" y="3464719"/>
              <a:ext cx="1143008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 rot="16200000" flipH="1">
              <a:off x="5750727" y="3536157"/>
              <a:ext cx="1143008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>
            <a:xfrm>
              <a:off x="4786314" y="4143380"/>
              <a:ext cx="1571636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>
            <a:xfrm>
              <a:off x="5000628" y="3000372"/>
              <a:ext cx="1285884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文字方塊 27"/>
          <p:cNvSpPr txBox="1"/>
          <p:nvPr/>
        </p:nvSpPr>
        <p:spPr>
          <a:xfrm>
            <a:off x="1643042" y="3929066"/>
            <a:ext cx="2141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Original quad</a:t>
            </a:r>
            <a:endParaRPr lang="zh-TW" altLang="en-US" sz="2800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4786314" y="3929066"/>
            <a:ext cx="2471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dirty="0" smtClean="0"/>
              <a:t>Deformed quad</a:t>
            </a:r>
            <a:endParaRPr lang="zh-TW" altLang="en-US" sz="2800" dirty="0"/>
          </a:p>
        </p:txBody>
      </p:sp>
      <p:sp>
        <p:nvSpPr>
          <p:cNvPr id="30" name="向右箭號 29"/>
          <p:cNvSpPr/>
          <p:nvPr/>
        </p:nvSpPr>
        <p:spPr>
          <a:xfrm>
            <a:off x="3929058" y="2857496"/>
            <a:ext cx="785818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500034" y="4929198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Preserve the quad’s aspect ratio while allowing its size to be changed. </a:t>
            </a:r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[Wang et al. 2008]</a:t>
            </a:r>
            <a:endParaRPr lang="zh-TW" alt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Blended importance map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42918" y="1600200"/>
            <a:ext cx="8686800" cy="4525963"/>
          </a:xfrm>
        </p:spPr>
        <p:txBody>
          <a:bodyPr/>
          <a:lstStyle/>
          <a:p>
            <a:r>
              <a:rPr lang="en-US" altLang="zh-TW" sz="2800" dirty="0" smtClean="0"/>
              <a:t>From the neighboring importance maps</a:t>
            </a:r>
          </a:p>
          <a:p>
            <a:pPr lvl="1"/>
            <a:r>
              <a:rPr lang="en-US" altLang="zh-TW" sz="2400" dirty="0" smtClean="0"/>
              <a:t>Combination of gradient magnitude and </a:t>
            </a:r>
            <a:r>
              <a:rPr lang="en-US" altLang="zh-TW" sz="2400" dirty="0" err="1" smtClean="0"/>
              <a:t>Itti’s</a:t>
            </a:r>
            <a:r>
              <a:rPr lang="en-US" altLang="zh-TW" sz="2400" dirty="0" smtClean="0"/>
              <a:t> saliency measure</a:t>
            </a:r>
            <a:endParaRPr lang="zh-TW" altLang="en-US" sz="2400" dirty="0" smtClean="0"/>
          </a:p>
          <a:p>
            <a:pPr lvl="1"/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714620"/>
            <a:ext cx="706544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Energy minimization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3857620" y="3500438"/>
            <a:ext cx="2116413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sz="2400" dirty="0" smtClean="0"/>
              <a:t>Camera motion</a:t>
            </a:r>
          </a:p>
          <a:p>
            <a:pPr algn="ctr"/>
            <a:r>
              <a:rPr lang="en-US" altLang="zh-TW" sz="2400" dirty="0" smtClean="0"/>
              <a:t>preservation</a:t>
            </a:r>
            <a:endParaRPr lang="zh-TW" altLang="en-US" sz="24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6517855" y="3500438"/>
            <a:ext cx="198323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sz="2400" dirty="0" smtClean="0"/>
              <a:t>Object motion</a:t>
            </a:r>
          </a:p>
          <a:p>
            <a:pPr algn="ctr"/>
            <a:r>
              <a:rPr lang="en-US" altLang="zh-TW" sz="2400" dirty="0" smtClean="0"/>
              <a:t>preservation</a:t>
            </a:r>
            <a:endParaRPr lang="zh-TW" altLang="en-US" sz="24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1285852" y="3500438"/>
            <a:ext cx="2055243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sz="2400" dirty="0" smtClean="0"/>
              <a:t>Spatial content</a:t>
            </a:r>
          </a:p>
          <a:p>
            <a:pPr algn="ctr"/>
            <a:r>
              <a:rPr lang="en-US" altLang="zh-TW" sz="2400" dirty="0" smtClean="0"/>
              <a:t>preservation</a:t>
            </a:r>
            <a:endParaRPr lang="zh-TW" altLang="en-US" sz="2400" dirty="0"/>
          </a:p>
        </p:txBody>
      </p:sp>
      <p:sp>
        <p:nvSpPr>
          <p:cNvPr id="10" name="加號 9"/>
          <p:cNvSpPr/>
          <p:nvPr/>
        </p:nvSpPr>
        <p:spPr>
          <a:xfrm>
            <a:off x="3428992" y="3714752"/>
            <a:ext cx="357190" cy="357190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加號 10"/>
          <p:cNvSpPr/>
          <p:nvPr/>
        </p:nvSpPr>
        <p:spPr>
          <a:xfrm>
            <a:off x="6072198" y="3714752"/>
            <a:ext cx="357190" cy="357190"/>
          </a:xfrm>
          <a:prstGeom prst="mathPlu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1295520" y="2571744"/>
            <a:ext cx="7134132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TW" sz="2800" dirty="0" smtClean="0"/>
              <a:t>Spatial-temporal preservation of video </a:t>
            </a:r>
            <a:r>
              <a:rPr lang="en-US" altLang="zh-TW" sz="2800" dirty="0" smtClean="0"/>
              <a:t>contents</a:t>
            </a:r>
            <a:endParaRPr lang="zh-TW" altLang="en-US" sz="2800" dirty="0"/>
          </a:p>
        </p:txBody>
      </p:sp>
      <p:sp>
        <p:nvSpPr>
          <p:cNvPr id="14" name="等於 13"/>
          <p:cNvSpPr/>
          <p:nvPr/>
        </p:nvSpPr>
        <p:spPr>
          <a:xfrm>
            <a:off x="642910" y="3714752"/>
            <a:ext cx="357190" cy="357190"/>
          </a:xfrm>
          <a:prstGeom prst="mathEqua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Results</a:t>
            </a:r>
            <a:endParaRPr lang="zh-TW" altLang="en-US" dirty="0"/>
          </a:p>
        </p:txBody>
      </p:sp>
      <p:pic>
        <p:nvPicPr>
          <p:cNvPr id="3" name="result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57224" y="1253009"/>
            <a:ext cx="7372374" cy="5533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Comparisons</a:t>
            </a:r>
            <a:endParaRPr lang="zh-TW" altLang="en-US" dirty="0"/>
          </a:p>
        </p:txBody>
      </p:sp>
      <p:pic>
        <p:nvPicPr>
          <p:cNvPr id="3" name="comparison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3106" y="1290645"/>
            <a:ext cx="7322232" cy="54959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Comparisons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High frequency flickering artifacts</a:t>
            </a:r>
          </a:p>
          <a:p>
            <a:pPr lvl="1"/>
            <a:r>
              <a:rPr lang="en-US" altLang="zh-TW" dirty="0" smtClean="0"/>
              <a:t>The direct removing of image pixels</a:t>
            </a:r>
          </a:p>
          <a:p>
            <a:pPr lvl="1"/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[Rubinsteinetal.2008]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Low frequency waving artifacts</a:t>
            </a:r>
          </a:p>
          <a:p>
            <a:pPr lvl="1"/>
            <a:r>
              <a:rPr lang="en-US" altLang="zh-TW" dirty="0" smtClean="0"/>
              <a:t>The linear interpolated image pixels</a:t>
            </a:r>
          </a:p>
          <a:p>
            <a:pPr lvl="1"/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[Wolf et al. 2007], </a:t>
            </a:r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naïve extension </a:t>
            </a:r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of [Wang et al. 2008]</a:t>
            </a:r>
            <a:endParaRPr lang="zh-TW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Discussions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Each scene is resized </a:t>
            </a:r>
            <a:r>
              <a:rPr lang="en-US" altLang="zh-TW" dirty="0" smtClean="0"/>
              <a:t>independently.</a:t>
            </a:r>
            <a:endParaRPr lang="en-US" altLang="zh-TW" dirty="0" smtClean="0"/>
          </a:p>
          <a:p>
            <a:pPr lvl="1"/>
            <a:r>
              <a:rPr lang="en-US" altLang="zh-TW" dirty="0" smtClean="0"/>
              <a:t>The temporal preservation of different scenes is not necessary since there are no common objects.</a:t>
            </a:r>
          </a:p>
          <a:p>
            <a:r>
              <a:rPr lang="en-US" altLang="zh-TW" dirty="0" smtClean="0"/>
              <a:t>A long video sequence (i.e., the same scene) can be divided into several clips, resized respectively, and then merged together.</a:t>
            </a:r>
            <a:endParaRPr lang="zh-TW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857760"/>
            <a:ext cx="4857784" cy="165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Limitation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Too many prominent objects</a:t>
            </a:r>
          </a:p>
          <a:p>
            <a:r>
              <a:rPr lang="en-US" altLang="zh-TW" dirty="0" smtClean="0"/>
              <a:t>Parallax problem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Spatial-temporal preservation of video resizing</a:t>
            </a:r>
          </a:p>
          <a:p>
            <a:pPr lvl="1"/>
            <a:r>
              <a:rPr lang="en-US" altLang="zh-TW" dirty="0" smtClean="0"/>
              <a:t>Spatial content </a:t>
            </a:r>
            <a:r>
              <a:rPr lang="en-US" altLang="zh-TW" dirty="0" smtClean="0"/>
              <a:t>preservation</a:t>
            </a:r>
          </a:p>
          <a:p>
            <a:pPr lvl="1"/>
            <a:r>
              <a:rPr lang="en-US" altLang="zh-TW" dirty="0" smtClean="0"/>
              <a:t>Camera motion preservation</a:t>
            </a:r>
          </a:p>
          <a:p>
            <a:pPr lvl="1"/>
            <a:r>
              <a:rPr lang="en-US" altLang="zh-TW" dirty="0" smtClean="0"/>
              <a:t>Object motion preservation</a:t>
            </a:r>
          </a:p>
          <a:p>
            <a:r>
              <a:rPr lang="en-US" altLang="zh-TW" dirty="0" smtClean="0"/>
              <a:t>Our method can…</a:t>
            </a:r>
          </a:p>
          <a:p>
            <a:pPr lvl="1"/>
            <a:r>
              <a:rPr lang="en-US" altLang="zh-TW" dirty="0" smtClean="0"/>
              <a:t>Prominent objects from squeezing and stretching</a:t>
            </a:r>
          </a:p>
          <a:p>
            <a:pPr lvl="1"/>
            <a:r>
              <a:rPr lang="en-US" altLang="zh-TW" dirty="0" smtClean="0"/>
              <a:t>Eliminate the flickering or waving artifacts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3357554" y="3071810"/>
            <a:ext cx="2267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Thank you!</a:t>
            </a:r>
            <a:endParaRPr lang="zh-TW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Video resizing</a:t>
            </a:r>
            <a:endParaRPr lang="zh-TW" altLang="en-US" dirty="0"/>
          </a:p>
        </p:txBody>
      </p:sp>
      <p:pic>
        <p:nvPicPr>
          <p:cNvPr id="4" name="homogeneou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42963" y="1214438"/>
            <a:ext cx="737235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Video retargeting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Cropping</a:t>
            </a:r>
          </a:p>
          <a:p>
            <a:pPr lvl="1"/>
            <a:r>
              <a:rPr lang="en-US" altLang="zh-TW" dirty="0" smtClean="0"/>
              <a:t>may discard the important objects</a:t>
            </a:r>
          </a:p>
          <a:p>
            <a:pPr lvl="1"/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[LiuandGleicher2006], [Taoetal.2007]</a:t>
            </a:r>
          </a:p>
          <a:p>
            <a:pPr>
              <a:buNone/>
            </a:pPr>
            <a:endParaRPr lang="en-US" altLang="zh-TW" dirty="0"/>
          </a:p>
          <a:p>
            <a:r>
              <a:rPr lang="en-US" altLang="zh-TW" dirty="0" smtClean="0"/>
              <a:t>Resizing</a:t>
            </a:r>
          </a:p>
          <a:p>
            <a:pPr lvl="1"/>
            <a:r>
              <a:rPr lang="en-US" altLang="zh-TW" dirty="0" smtClean="0"/>
              <a:t>may distort the interior contents, spatially and temporally</a:t>
            </a:r>
          </a:p>
          <a:p>
            <a:pPr lvl="1"/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[Wolf et al. 2007], [Rubinstein et al. 2008], </a:t>
            </a:r>
          </a:p>
          <a:p>
            <a:pPr lvl="1">
              <a:buNone/>
            </a:pPr>
            <a:r>
              <a:rPr lang="en-US" altLang="zh-TW" sz="2400" dirty="0" smtClean="0">
                <a:solidFill>
                  <a:schemeClr val="accent1">
                    <a:lumMod val="75000"/>
                  </a:schemeClr>
                </a:solidFill>
              </a:rPr>
              <a:t>	[Zhang et al.2008]</a:t>
            </a:r>
            <a:endParaRPr lang="zh-TW" altLang="en-US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The problems of previous methods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Cropping</a:t>
            </a:r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r>
              <a:rPr lang="en-US" altLang="zh-TW" sz="2800" dirty="0" smtClean="0"/>
              <a:t>Resizing</a:t>
            </a:r>
            <a:endParaRPr lang="zh-TW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0884" y="2214554"/>
            <a:ext cx="3614006" cy="189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6772" y="2217673"/>
            <a:ext cx="1794186" cy="1903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4500570"/>
            <a:ext cx="2109835" cy="220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96017" y="4493090"/>
            <a:ext cx="210983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5715016"/>
            <a:ext cx="1860936" cy="976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4643446"/>
            <a:ext cx="1875410" cy="98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Flickering / waving artifacts</a:t>
            </a:r>
            <a:endParaRPr lang="zh-TW" altLang="en-US" dirty="0"/>
          </a:p>
        </p:txBody>
      </p:sp>
      <p:pic>
        <p:nvPicPr>
          <p:cNvPr id="4" name="FWartifacts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28662" y="1324074"/>
            <a:ext cx="7215238" cy="5416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Goals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Protect prominent </a:t>
            </a:r>
            <a:r>
              <a:rPr lang="en-US" altLang="zh-TW" dirty="0" smtClean="0"/>
              <a:t>objects from distortion</a:t>
            </a:r>
          </a:p>
          <a:p>
            <a:pPr lvl="1"/>
            <a:r>
              <a:rPr lang="en-US" altLang="zh-TW" dirty="0" smtClean="0"/>
              <a:t>The same aspect ratio</a:t>
            </a:r>
            <a:endParaRPr lang="en-US" altLang="zh-TW" dirty="0" smtClean="0"/>
          </a:p>
          <a:p>
            <a:r>
              <a:rPr lang="en-US" altLang="zh-TW" dirty="0" smtClean="0"/>
              <a:t>Consistent resizing of corresponding objects</a:t>
            </a:r>
          </a:p>
          <a:p>
            <a:pPr lvl="1"/>
            <a:r>
              <a:rPr lang="en-US" altLang="zh-TW" dirty="0" smtClean="0"/>
              <a:t>The same shape and same size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429684" cy="1143000"/>
          </a:xfrm>
        </p:spPr>
        <p:txBody>
          <a:bodyPr>
            <a:noAutofit/>
          </a:bodyPr>
          <a:lstStyle/>
          <a:p>
            <a:r>
              <a:rPr lang="en-US" altLang="zh-TW" sz="4000" dirty="0" smtClean="0"/>
              <a:t>Temporal incoherence of video resizing</a:t>
            </a:r>
            <a:endParaRPr lang="zh-TW" altLang="en-US" sz="40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7224" y="2571744"/>
            <a:ext cx="7675324" cy="263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手繪多邊形 13"/>
          <p:cNvSpPr/>
          <p:nvPr/>
        </p:nvSpPr>
        <p:spPr>
          <a:xfrm>
            <a:off x="4081670" y="2297043"/>
            <a:ext cx="3617843" cy="1148522"/>
          </a:xfrm>
          <a:custGeom>
            <a:avLst/>
            <a:gdLst>
              <a:gd name="connsiteX0" fmla="*/ 0 w 3617843"/>
              <a:gd name="connsiteY0" fmla="*/ 1095514 h 1148522"/>
              <a:gd name="connsiteX1" fmla="*/ 768626 w 3617843"/>
              <a:gd name="connsiteY1" fmla="*/ 8835 h 1148522"/>
              <a:gd name="connsiteX2" fmla="*/ 3617843 w 3617843"/>
              <a:gd name="connsiteY2" fmla="*/ 1148522 h 1148522"/>
              <a:gd name="connsiteX3" fmla="*/ 3617843 w 3617843"/>
              <a:gd name="connsiteY3" fmla="*/ 1148522 h 114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7843" h="1148522">
                <a:moveTo>
                  <a:pt x="0" y="1095514"/>
                </a:moveTo>
                <a:cubicBezTo>
                  <a:pt x="82826" y="547757"/>
                  <a:pt x="165652" y="0"/>
                  <a:pt x="768626" y="8835"/>
                </a:cubicBezTo>
                <a:cubicBezTo>
                  <a:pt x="1371600" y="17670"/>
                  <a:pt x="3617843" y="1148522"/>
                  <a:pt x="3617843" y="1148522"/>
                </a:cubicBezTo>
                <a:lnTo>
                  <a:pt x="3617843" y="1148522"/>
                </a:lnTo>
              </a:path>
            </a:pathLst>
          </a:custGeom>
          <a:ln>
            <a:solidFill>
              <a:srgbClr val="FF0000"/>
            </a:solidFill>
            <a:headEnd type="none"/>
            <a:tailEnd type="arrow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手繪多邊形 20"/>
          <p:cNvSpPr/>
          <p:nvPr/>
        </p:nvSpPr>
        <p:spPr>
          <a:xfrm>
            <a:off x="3909391" y="4187687"/>
            <a:ext cx="3538331" cy="1252330"/>
          </a:xfrm>
          <a:custGeom>
            <a:avLst/>
            <a:gdLst>
              <a:gd name="connsiteX0" fmla="*/ 0 w 3538331"/>
              <a:gd name="connsiteY0" fmla="*/ 0 h 1252330"/>
              <a:gd name="connsiteX1" fmla="*/ 1258957 w 3538331"/>
              <a:gd name="connsiteY1" fmla="*/ 1152939 h 1252330"/>
              <a:gd name="connsiteX2" fmla="*/ 3538331 w 3538331"/>
              <a:gd name="connsiteY2" fmla="*/ 596348 h 125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38331" h="1252330">
                <a:moveTo>
                  <a:pt x="0" y="0"/>
                </a:moveTo>
                <a:cubicBezTo>
                  <a:pt x="334617" y="526774"/>
                  <a:pt x="669235" y="1053548"/>
                  <a:pt x="1258957" y="1152939"/>
                </a:cubicBezTo>
                <a:cubicBezTo>
                  <a:pt x="1848679" y="1252330"/>
                  <a:pt x="2693505" y="924339"/>
                  <a:pt x="3538331" y="596348"/>
                </a:cubicBezTo>
              </a:path>
            </a:pathLst>
          </a:custGeom>
          <a:ln>
            <a:solidFill>
              <a:srgbClr val="FF0000"/>
            </a:solidFill>
            <a:tailEnd type="arrow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3643306" y="1714488"/>
            <a:ext cx="33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Temporal adjacent region</a:t>
            </a:r>
            <a:endParaRPr lang="zh-TW" altLang="en-US" sz="2400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3857620" y="5500702"/>
            <a:ext cx="2884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Corresponding region</a:t>
            </a:r>
            <a:endParaRPr lang="zh-TW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Object moves due to…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800" dirty="0" smtClean="0"/>
              <a:t>Camera motion</a:t>
            </a:r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r>
              <a:rPr lang="en-US" altLang="zh-TW" sz="2800" dirty="0" smtClean="0"/>
              <a:t>Object motion</a:t>
            </a:r>
            <a:endParaRPr lang="zh-TW" alt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85993"/>
            <a:ext cx="3329187" cy="18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185993"/>
            <a:ext cx="3329187" cy="1885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786322"/>
            <a:ext cx="35909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77" y="4786322"/>
            <a:ext cx="35718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1967</TotalTime>
  <Words>406</Words>
  <Application>Microsoft Office PowerPoint</Application>
  <PresentationFormat>如螢幕大小 (4:3)</PresentationFormat>
  <Paragraphs>104</Paragraphs>
  <Slides>29</Slides>
  <Notes>0</Notes>
  <HiddenSlides>0</HiddenSlides>
  <MMClips>7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Office 佈景主題</vt:lpstr>
      <vt:lpstr>Motion-Aware Temporal Coherence for Video Resizing</vt:lpstr>
      <vt:lpstr>About me</vt:lpstr>
      <vt:lpstr>Video resizing</vt:lpstr>
      <vt:lpstr>Video retargeting</vt:lpstr>
      <vt:lpstr>The problems of previous methods</vt:lpstr>
      <vt:lpstr>Flickering / waving artifacts</vt:lpstr>
      <vt:lpstr>Goals</vt:lpstr>
      <vt:lpstr>Temporal incoherence of video resizing</vt:lpstr>
      <vt:lpstr>Object moves due to…</vt:lpstr>
      <vt:lpstr>System overview</vt:lpstr>
      <vt:lpstr>Frame alignment based on the detected camera motion</vt:lpstr>
      <vt:lpstr>Scale invariant feature transformation</vt:lpstr>
      <vt:lpstr>Scale invariant feature transformation</vt:lpstr>
      <vt:lpstr>Camera motion preservation</vt:lpstr>
      <vt:lpstr>投影片 15</vt:lpstr>
      <vt:lpstr>The vertex      has no corresponding quad </vt:lpstr>
      <vt:lpstr>Object motion preservation</vt:lpstr>
      <vt:lpstr>Object motion preservation</vt:lpstr>
      <vt:lpstr>投影片 19</vt:lpstr>
      <vt:lpstr>Spatial content preservation</vt:lpstr>
      <vt:lpstr>Blended importance map</vt:lpstr>
      <vt:lpstr>Energy minimization</vt:lpstr>
      <vt:lpstr>Results</vt:lpstr>
      <vt:lpstr>Comparisons</vt:lpstr>
      <vt:lpstr>Comparisons</vt:lpstr>
      <vt:lpstr>Discussions</vt:lpstr>
      <vt:lpstr>Limitation</vt:lpstr>
      <vt:lpstr>Conclusion</vt:lpstr>
      <vt:lpstr>投影片 29</vt:lpstr>
    </vt:vector>
  </TitlesOfParts>
  <Company>CSIE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Motion-Aware Temporal Coherence for Video Resizing</dc:title>
  <dc:creator>YuShuen</dc:creator>
  <cp:lastModifiedBy>YuShuen</cp:lastModifiedBy>
  <cp:revision>160</cp:revision>
  <dcterms:created xsi:type="dcterms:W3CDTF">2009-10-04T13:36:11Z</dcterms:created>
  <dcterms:modified xsi:type="dcterms:W3CDTF">2009-10-09T20:06:59Z</dcterms:modified>
</cp:coreProperties>
</file>